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69" r:id="rId5"/>
    <p:sldId id="259" r:id="rId6"/>
    <p:sldId id="265" r:id="rId7"/>
    <p:sldId id="266" r:id="rId8"/>
    <p:sldId id="267" r:id="rId9"/>
    <p:sldId id="268" r:id="rId10"/>
    <p:sldId id="260" r:id="rId11"/>
    <p:sldId id="270" r:id="rId12"/>
    <p:sldId id="261" r:id="rId13"/>
    <p:sldId id="262" r:id="rId14"/>
    <p:sldId id="263" r:id="rId15"/>
    <p:sldId id="26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431"/>
    <p:restoredTop sz="83954"/>
  </p:normalViewPr>
  <p:slideViewPr>
    <p:cSldViewPr snapToGrid="0">
      <p:cViewPr varScale="1">
        <p:scale>
          <a:sx n="80" d="100"/>
          <a:sy n="80" d="100"/>
        </p:scale>
        <p:origin x="101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DAFC86-567A-4147-93B5-69DE649EF790}"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DB0979DC-D42E-4C63-AC25-2ECE24FE69BB}">
      <dgm:prSet/>
      <dgm:spPr/>
      <dgm:t>
        <a:bodyPr/>
        <a:lstStyle/>
        <a:p>
          <a:r>
            <a:rPr lang="en-GB"/>
            <a:t>In a study published in the academic journal Religion and Society, researchers found that Germany is a predominantly Christian country. The study found that 68% of Germans identify as Christian. </a:t>
          </a:r>
          <a:endParaRPr lang="en-US"/>
        </a:p>
      </dgm:t>
    </dgm:pt>
    <dgm:pt modelId="{394624A7-BE75-42D7-B7D7-47B45FC7E2D9}" type="parTrans" cxnId="{1D4B172E-C35B-4F8A-A48A-EFDC2D59E8AF}">
      <dgm:prSet/>
      <dgm:spPr/>
      <dgm:t>
        <a:bodyPr/>
        <a:lstStyle/>
        <a:p>
          <a:endParaRPr lang="en-US"/>
        </a:p>
      </dgm:t>
    </dgm:pt>
    <dgm:pt modelId="{67D5B09F-EB58-40A4-AED5-C867AA116AED}" type="sibTrans" cxnId="{1D4B172E-C35B-4F8A-A48A-EFDC2D59E8AF}">
      <dgm:prSet/>
      <dgm:spPr/>
      <dgm:t>
        <a:bodyPr/>
        <a:lstStyle/>
        <a:p>
          <a:endParaRPr lang="en-US"/>
        </a:p>
      </dgm:t>
    </dgm:pt>
    <dgm:pt modelId="{7215254E-599A-4B34-9BF2-1B8012E4C3D2}">
      <dgm:prSet/>
      <dgm:spPr/>
      <dgm:t>
        <a:bodyPr/>
        <a:lstStyle/>
        <a:p>
          <a:r>
            <a:rPr lang="en-GB"/>
            <a:t>In the book Religion and the Workplace: Cultural Considerations for Employers and Employees, author Richard G. Hamnett discusses the importance of religious values in the workplace. </a:t>
          </a:r>
          <a:endParaRPr lang="en-US"/>
        </a:p>
      </dgm:t>
    </dgm:pt>
    <dgm:pt modelId="{9132CF3E-ABC6-4C17-BC0C-317473EABFA4}" type="parTrans" cxnId="{2B22E5BE-9FBC-40DB-8728-87BF706B0754}">
      <dgm:prSet/>
      <dgm:spPr/>
      <dgm:t>
        <a:bodyPr/>
        <a:lstStyle/>
        <a:p>
          <a:endParaRPr lang="en-US"/>
        </a:p>
      </dgm:t>
    </dgm:pt>
    <dgm:pt modelId="{B4220DEE-518A-4F96-8D3D-19CF0795B2A3}" type="sibTrans" cxnId="{2B22E5BE-9FBC-40DB-8728-87BF706B0754}">
      <dgm:prSet/>
      <dgm:spPr/>
      <dgm:t>
        <a:bodyPr/>
        <a:lstStyle/>
        <a:p>
          <a:endParaRPr lang="en-US"/>
        </a:p>
      </dgm:t>
    </dgm:pt>
    <dgm:pt modelId="{8E619EBC-82A7-5248-A2E9-1A6384307111}" type="pres">
      <dgm:prSet presAssocID="{49DAFC86-567A-4147-93B5-69DE649EF790}" presName="diagram" presStyleCnt="0">
        <dgm:presLayoutVars>
          <dgm:dir/>
          <dgm:resizeHandles val="exact"/>
        </dgm:presLayoutVars>
      </dgm:prSet>
      <dgm:spPr/>
    </dgm:pt>
    <dgm:pt modelId="{DC8C7D6C-C3BA-2042-AC4E-A898C8911935}" type="pres">
      <dgm:prSet presAssocID="{DB0979DC-D42E-4C63-AC25-2ECE24FE69BB}" presName="node" presStyleLbl="node1" presStyleIdx="0" presStyleCnt="2">
        <dgm:presLayoutVars>
          <dgm:bulletEnabled val="1"/>
        </dgm:presLayoutVars>
      </dgm:prSet>
      <dgm:spPr/>
    </dgm:pt>
    <dgm:pt modelId="{A327704E-1077-174A-BA7A-4E3270EB2FCD}" type="pres">
      <dgm:prSet presAssocID="{67D5B09F-EB58-40A4-AED5-C867AA116AED}" presName="sibTrans" presStyleCnt="0"/>
      <dgm:spPr/>
    </dgm:pt>
    <dgm:pt modelId="{B7442294-160E-D542-9784-2BAA0FBC1337}" type="pres">
      <dgm:prSet presAssocID="{7215254E-599A-4B34-9BF2-1B8012E4C3D2}" presName="node" presStyleLbl="node1" presStyleIdx="1" presStyleCnt="2">
        <dgm:presLayoutVars>
          <dgm:bulletEnabled val="1"/>
        </dgm:presLayoutVars>
      </dgm:prSet>
      <dgm:spPr/>
    </dgm:pt>
  </dgm:ptLst>
  <dgm:cxnLst>
    <dgm:cxn modelId="{1D4B172E-C35B-4F8A-A48A-EFDC2D59E8AF}" srcId="{49DAFC86-567A-4147-93B5-69DE649EF790}" destId="{DB0979DC-D42E-4C63-AC25-2ECE24FE69BB}" srcOrd="0" destOrd="0" parTransId="{394624A7-BE75-42D7-B7D7-47B45FC7E2D9}" sibTransId="{67D5B09F-EB58-40A4-AED5-C867AA116AED}"/>
    <dgm:cxn modelId="{F1F9827D-466E-564B-B9D0-043EBD7D3883}" type="presOf" srcId="{DB0979DC-D42E-4C63-AC25-2ECE24FE69BB}" destId="{DC8C7D6C-C3BA-2042-AC4E-A898C8911935}" srcOrd="0" destOrd="0" presId="urn:microsoft.com/office/officeart/2005/8/layout/default"/>
    <dgm:cxn modelId="{32735EAC-29AD-1746-959E-B672DDB2EC5B}" type="presOf" srcId="{7215254E-599A-4B34-9BF2-1B8012E4C3D2}" destId="{B7442294-160E-D542-9784-2BAA0FBC1337}" srcOrd="0" destOrd="0" presId="urn:microsoft.com/office/officeart/2005/8/layout/default"/>
    <dgm:cxn modelId="{2B22E5BE-9FBC-40DB-8728-87BF706B0754}" srcId="{49DAFC86-567A-4147-93B5-69DE649EF790}" destId="{7215254E-599A-4B34-9BF2-1B8012E4C3D2}" srcOrd="1" destOrd="0" parTransId="{9132CF3E-ABC6-4C17-BC0C-317473EABFA4}" sibTransId="{B4220DEE-518A-4F96-8D3D-19CF0795B2A3}"/>
    <dgm:cxn modelId="{64A996F2-F66F-844A-A2E6-A9A34EDC7F83}" type="presOf" srcId="{49DAFC86-567A-4147-93B5-69DE649EF790}" destId="{8E619EBC-82A7-5248-A2E9-1A6384307111}" srcOrd="0" destOrd="0" presId="urn:microsoft.com/office/officeart/2005/8/layout/default"/>
    <dgm:cxn modelId="{EFF2B265-FBE6-F14A-BB6B-4B33C9663B81}" type="presParOf" srcId="{8E619EBC-82A7-5248-A2E9-1A6384307111}" destId="{DC8C7D6C-C3BA-2042-AC4E-A898C8911935}" srcOrd="0" destOrd="0" presId="urn:microsoft.com/office/officeart/2005/8/layout/default"/>
    <dgm:cxn modelId="{2C2D12CC-B4F2-444F-B55A-57DF8FC1EAAA}" type="presParOf" srcId="{8E619EBC-82A7-5248-A2E9-1A6384307111}" destId="{A327704E-1077-174A-BA7A-4E3270EB2FCD}" srcOrd="1" destOrd="0" presId="urn:microsoft.com/office/officeart/2005/8/layout/default"/>
    <dgm:cxn modelId="{4756BBAE-ACA4-DB40-9F67-4F6A835CB6C4}" type="presParOf" srcId="{8E619EBC-82A7-5248-A2E9-1A6384307111}" destId="{B7442294-160E-D542-9784-2BAA0FBC1337}"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32853B-9F3D-489B-BADE-BFB3D460B2F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376C081-8A2A-466B-BEBB-6F9E7537B47C}">
      <dgm:prSet/>
      <dgm:spPr/>
      <dgm:t>
        <a:bodyPr/>
        <a:lstStyle/>
        <a:p>
          <a:r>
            <a:rPr lang="en-GB"/>
            <a:t>Halifax will confront many German market entry obstacles. Domestic banks' fierce competitiveness is the biggest obstacle. </a:t>
          </a:r>
          <a:endParaRPr lang="en-US"/>
        </a:p>
      </dgm:t>
    </dgm:pt>
    <dgm:pt modelId="{F715A298-39F3-49B1-AD9F-2487452765FF}" type="parTrans" cxnId="{E88D5CC1-E1DB-4EF4-9EEC-7F4439BE241F}">
      <dgm:prSet/>
      <dgm:spPr/>
      <dgm:t>
        <a:bodyPr/>
        <a:lstStyle/>
        <a:p>
          <a:endParaRPr lang="en-US"/>
        </a:p>
      </dgm:t>
    </dgm:pt>
    <dgm:pt modelId="{A8395333-03B0-42C5-93B1-4595191E4D03}" type="sibTrans" cxnId="{E88D5CC1-E1DB-4EF4-9EEC-7F4439BE241F}">
      <dgm:prSet/>
      <dgm:spPr/>
      <dgm:t>
        <a:bodyPr/>
        <a:lstStyle/>
        <a:p>
          <a:endParaRPr lang="en-US"/>
        </a:p>
      </dgm:t>
    </dgm:pt>
    <dgm:pt modelId="{BB9D66A2-82ED-46AE-80CB-A358B5382317}">
      <dgm:prSet/>
      <dgm:spPr/>
      <dgm:t>
        <a:bodyPr/>
        <a:lstStyle/>
        <a:p>
          <a:r>
            <a:rPr lang="en-GB"/>
            <a:t>Deutsche Bank, Commerzbank, and HypoVereinsbank are well-known German banks. </a:t>
          </a:r>
          <a:endParaRPr lang="en-US"/>
        </a:p>
      </dgm:t>
    </dgm:pt>
    <dgm:pt modelId="{23A0CEB5-AE30-40E4-AD20-C1640B9B84A7}" type="parTrans" cxnId="{D4CEC348-C4AB-4940-92F4-C46C1E89E060}">
      <dgm:prSet/>
      <dgm:spPr/>
      <dgm:t>
        <a:bodyPr/>
        <a:lstStyle/>
        <a:p>
          <a:endParaRPr lang="en-US"/>
        </a:p>
      </dgm:t>
    </dgm:pt>
    <dgm:pt modelId="{8C88C4F5-65ED-4F55-AC29-C0B7116EEE5C}" type="sibTrans" cxnId="{D4CEC348-C4AB-4940-92F4-C46C1E89E060}">
      <dgm:prSet/>
      <dgm:spPr/>
      <dgm:t>
        <a:bodyPr/>
        <a:lstStyle/>
        <a:p>
          <a:endParaRPr lang="en-US"/>
        </a:p>
      </dgm:t>
    </dgm:pt>
    <dgm:pt modelId="{031A2055-DBAD-470E-893E-170C6395B674}">
      <dgm:prSet/>
      <dgm:spPr/>
      <dgm:t>
        <a:bodyPr/>
        <a:lstStyle/>
        <a:p>
          <a:r>
            <a:rPr lang="en-GB"/>
            <a:t>These banks know the German market and have devoted customers. Halifax must distinguish itself from these banks to succeed.</a:t>
          </a:r>
          <a:endParaRPr lang="en-US"/>
        </a:p>
      </dgm:t>
    </dgm:pt>
    <dgm:pt modelId="{FFC9995C-8CFE-41CB-B1E5-26BBBB5629A7}" type="parTrans" cxnId="{F0D1EA61-585D-4AEB-B270-DED38E5F5D12}">
      <dgm:prSet/>
      <dgm:spPr/>
      <dgm:t>
        <a:bodyPr/>
        <a:lstStyle/>
        <a:p>
          <a:endParaRPr lang="en-US"/>
        </a:p>
      </dgm:t>
    </dgm:pt>
    <dgm:pt modelId="{C4E33EA3-59FB-4C0C-B6BE-5E490AA9B2DE}" type="sibTrans" cxnId="{F0D1EA61-585D-4AEB-B270-DED38E5F5D12}">
      <dgm:prSet/>
      <dgm:spPr/>
      <dgm:t>
        <a:bodyPr/>
        <a:lstStyle/>
        <a:p>
          <a:endParaRPr lang="en-US"/>
        </a:p>
      </dgm:t>
    </dgm:pt>
    <dgm:pt modelId="{D1CB3107-3A15-4AB3-BDBB-FE9B522FA2E2}">
      <dgm:prSet/>
      <dgm:spPr/>
      <dgm:t>
        <a:bodyPr/>
        <a:lstStyle/>
        <a:p>
          <a:r>
            <a:rPr lang="en-GB"/>
            <a:t>Cultural differences between the UK and Germany also prevent admission. UK business culture is less hierarchical than German. </a:t>
          </a:r>
          <a:endParaRPr lang="en-US"/>
        </a:p>
      </dgm:t>
    </dgm:pt>
    <dgm:pt modelId="{7B9997A4-16CB-4435-B3B3-1011DCDDE6C6}" type="parTrans" cxnId="{4DD680D5-D1EE-4199-B432-F9B14D0DD645}">
      <dgm:prSet/>
      <dgm:spPr/>
      <dgm:t>
        <a:bodyPr/>
        <a:lstStyle/>
        <a:p>
          <a:endParaRPr lang="en-US"/>
        </a:p>
      </dgm:t>
    </dgm:pt>
    <dgm:pt modelId="{EB6762BE-9BBB-49FE-BA36-C7086F758761}" type="sibTrans" cxnId="{4DD680D5-D1EE-4199-B432-F9B14D0DD645}">
      <dgm:prSet/>
      <dgm:spPr/>
      <dgm:t>
        <a:bodyPr/>
        <a:lstStyle/>
        <a:p>
          <a:endParaRPr lang="en-US"/>
        </a:p>
      </dgm:t>
    </dgm:pt>
    <dgm:pt modelId="{B3092310-099B-4ABC-999E-01319469E5ED}">
      <dgm:prSet/>
      <dgm:spPr/>
      <dgm:t>
        <a:bodyPr/>
        <a:lstStyle/>
        <a:p>
          <a:r>
            <a:rPr lang="en-GB"/>
            <a:t>Halifax must adjust its business practises to Germany to win German customers.</a:t>
          </a:r>
          <a:endParaRPr lang="en-US"/>
        </a:p>
      </dgm:t>
    </dgm:pt>
    <dgm:pt modelId="{6FCB6662-139F-4559-BBFF-733FFB1E8DF6}" type="parTrans" cxnId="{0915266D-DBDA-476A-BE35-C963865B7421}">
      <dgm:prSet/>
      <dgm:spPr/>
      <dgm:t>
        <a:bodyPr/>
        <a:lstStyle/>
        <a:p>
          <a:endParaRPr lang="en-US"/>
        </a:p>
      </dgm:t>
    </dgm:pt>
    <dgm:pt modelId="{5087AFFB-A0F0-4B26-A977-6603E6167BE0}" type="sibTrans" cxnId="{0915266D-DBDA-476A-BE35-C963865B7421}">
      <dgm:prSet/>
      <dgm:spPr/>
      <dgm:t>
        <a:bodyPr/>
        <a:lstStyle/>
        <a:p>
          <a:endParaRPr lang="en-US"/>
        </a:p>
      </dgm:t>
    </dgm:pt>
    <dgm:pt modelId="{027D1437-DBB7-4946-B82B-B33ECF76A892}">
      <dgm:prSet/>
      <dgm:spPr/>
      <dgm:t>
        <a:bodyPr/>
        <a:lstStyle/>
        <a:p>
          <a:r>
            <a:rPr lang="en-GB"/>
            <a:t>Finally, German regulators will challenge Halifax. Financial services companies in Germany face strict regulations. </a:t>
          </a:r>
          <a:endParaRPr lang="en-US"/>
        </a:p>
      </dgm:t>
    </dgm:pt>
    <dgm:pt modelId="{3841A5E3-98CE-47A9-9C76-BE047376BD0C}" type="parTrans" cxnId="{277C7463-80A0-4EF0-A684-8C70B7F1A3DA}">
      <dgm:prSet/>
      <dgm:spPr/>
      <dgm:t>
        <a:bodyPr/>
        <a:lstStyle/>
        <a:p>
          <a:endParaRPr lang="en-US"/>
        </a:p>
      </dgm:t>
    </dgm:pt>
    <dgm:pt modelId="{4ADFB05D-441C-4225-B18E-1ADAE388FC78}" type="sibTrans" cxnId="{277C7463-80A0-4EF0-A684-8C70B7F1A3DA}">
      <dgm:prSet/>
      <dgm:spPr/>
      <dgm:t>
        <a:bodyPr/>
        <a:lstStyle/>
        <a:p>
          <a:endParaRPr lang="en-US"/>
        </a:p>
      </dgm:t>
    </dgm:pt>
    <dgm:pt modelId="{154EADCA-6A19-4CE4-AEC8-2FD6332DFA6E}">
      <dgm:prSet/>
      <dgm:spPr/>
      <dgm:t>
        <a:bodyPr/>
        <a:lstStyle/>
        <a:p>
          <a:r>
            <a:rPr lang="en-GB"/>
            <a:t>To operate in Germany, Halifax must follow all requirements.</a:t>
          </a:r>
          <a:endParaRPr lang="en-US"/>
        </a:p>
      </dgm:t>
    </dgm:pt>
    <dgm:pt modelId="{1F198AA1-622F-4CA2-9154-3EBB736533EB}" type="parTrans" cxnId="{F203ACF3-07A4-4E1C-860C-511BDA00F1F4}">
      <dgm:prSet/>
      <dgm:spPr/>
      <dgm:t>
        <a:bodyPr/>
        <a:lstStyle/>
        <a:p>
          <a:endParaRPr lang="en-US"/>
        </a:p>
      </dgm:t>
    </dgm:pt>
    <dgm:pt modelId="{9C175309-34DE-422B-AADC-79695A7027C0}" type="sibTrans" cxnId="{F203ACF3-07A4-4E1C-860C-511BDA00F1F4}">
      <dgm:prSet/>
      <dgm:spPr/>
      <dgm:t>
        <a:bodyPr/>
        <a:lstStyle/>
        <a:p>
          <a:endParaRPr lang="en-US"/>
        </a:p>
      </dgm:t>
    </dgm:pt>
    <dgm:pt modelId="{231A1D64-7EE0-6F49-B966-C28ADCA24B2E}" type="pres">
      <dgm:prSet presAssocID="{3D32853B-9F3D-489B-BADE-BFB3D460B2FF}" presName="linear" presStyleCnt="0">
        <dgm:presLayoutVars>
          <dgm:animLvl val="lvl"/>
          <dgm:resizeHandles val="exact"/>
        </dgm:presLayoutVars>
      </dgm:prSet>
      <dgm:spPr/>
    </dgm:pt>
    <dgm:pt modelId="{6B6091D7-0E4A-4C48-BDEF-0802A82C9BDA}" type="pres">
      <dgm:prSet presAssocID="{4376C081-8A2A-466B-BEBB-6F9E7537B47C}" presName="parentText" presStyleLbl="node1" presStyleIdx="0" presStyleCnt="7">
        <dgm:presLayoutVars>
          <dgm:chMax val="0"/>
          <dgm:bulletEnabled val="1"/>
        </dgm:presLayoutVars>
      </dgm:prSet>
      <dgm:spPr/>
    </dgm:pt>
    <dgm:pt modelId="{565BFE57-664C-EC42-8619-BB241AA2B8B8}" type="pres">
      <dgm:prSet presAssocID="{A8395333-03B0-42C5-93B1-4595191E4D03}" presName="spacer" presStyleCnt="0"/>
      <dgm:spPr/>
    </dgm:pt>
    <dgm:pt modelId="{15A025B6-0E86-FE4C-BC1B-0483DC96F0AF}" type="pres">
      <dgm:prSet presAssocID="{BB9D66A2-82ED-46AE-80CB-A358B5382317}" presName="parentText" presStyleLbl="node1" presStyleIdx="1" presStyleCnt="7">
        <dgm:presLayoutVars>
          <dgm:chMax val="0"/>
          <dgm:bulletEnabled val="1"/>
        </dgm:presLayoutVars>
      </dgm:prSet>
      <dgm:spPr/>
    </dgm:pt>
    <dgm:pt modelId="{6075FC4B-1F84-0645-AABB-448DDBB882BC}" type="pres">
      <dgm:prSet presAssocID="{8C88C4F5-65ED-4F55-AC29-C0B7116EEE5C}" presName="spacer" presStyleCnt="0"/>
      <dgm:spPr/>
    </dgm:pt>
    <dgm:pt modelId="{D0221CBD-0284-7744-BCB3-D543A90A77A5}" type="pres">
      <dgm:prSet presAssocID="{031A2055-DBAD-470E-893E-170C6395B674}" presName="parentText" presStyleLbl="node1" presStyleIdx="2" presStyleCnt="7">
        <dgm:presLayoutVars>
          <dgm:chMax val="0"/>
          <dgm:bulletEnabled val="1"/>
        </dgm:presLayoutVars>
      </dgm:prSet>
      <dgm:spPr/>
    </dgm:pt>
    <dgm:pt modelId="{9A5D49BC-D9FD-4D40-9DF7-8721989C6D23}" type="pres">
      <dgm:prSet presAssocID="{C4E33EA3-59FB-4C0C-B6BE-5E490AA9B2DE}" presName="spacer" presStyleCnt="0"/>
      <dgm:spPr/>
    </dgm:pt>
    <dgm:pt modelId="{5A80CD2D-18E4-A449-ABF5-06DBAD86D4D0}" type="pres">
      <dgm:prSet presAssocID="{D1CB3107-3A15-4AB3-BDBB-FE9B522FA2E2}" presName="parentText" presStyleLbl="node1" presStyleIdx="3" presStyleCnt="7">
        <dgm:presLayoutVars>
          <dgm:chMax val="0"/>
          <dgm:bulletEnabled val="1"/>
        </dgm:presLayoutVars>
      </dgm:prSet>
      <dgm:spPr/>
    </dgm:pt>
    <dgm:pt modelId="{79CA43CB-55ED-B14D-8836-80D70A94E0BB}" type="pres">
      <dgm:prSet presAssocID="{EB6762BE-9BBB-49FE-BA36-C7086F758761}" presName="spacer" presStyleCnt="0"/>
      <dgm:spPr/>
    </dgm:pt>
    <dgm:pt modelId="{ADB178A7-0AD3-3043-82DC-34317BE805FA}" type="pres">
      <dgm:prSet presAssocID="{B3092310-099B-4ABC-999E-01319469E5ED}" presName="parentText" presStyleLbl="node1" presStyleIdx="4" presStyleCnt="7">
        <dgm:presLayoutVars>
          <dgm:chMax val="0"/>
          <dgm:bulletEnabled val="1"/>
        </dgm:presLayoutVars>
      </dgm:prSet>
      <dgm:spPr/>
    </dgm:pt>
    <dgm:pt modelId="{E751B57A-CE19-0E4A-B91F-14A1793BECB3}" type="pres">
      <dgm:prSet presAssocID="{5087AFFB-A0F0-4B26-A977-6603E6167BE0}" presName="spacer" presStyleCnt="0"/>
      <dgm:spPr/>
    </dgm:pt>
    <dgm:pt modelId="{BFD6E5C3-F968-4846-B9A7-E65483EA5CE1}" type="pres">
      <dgm:prSet presAssocID="{027D1437-DBB7-4946-B82B-B33ECF76A892}" presName="parentText" presStyleLbl="node1" presStyleIdx="5" presStyleCnt="7">
        <dgm:presLayoutVars>
          <dgm:chMax val="0"/>
          <dgm:bulletEnabled val="1"/>
        </dgm:presLayoutVars>
      </dgm:prSet>
      <dgm:spPr/>
    </dgm:pt>
    <dgm:pt modelId="{6CFA2FA7-C0C5-8A43-9597-212D914599A5}" type="pres">
      <dgm:prSet presAssocID="{4ADFB05D-441C-4225-B18E-1ADAE388FC78}" presName="spacer" presStyleCnt="0"/>
      <dgm:spPr/>
    </dgm:pt>
    <dgm:pt modelId="{89D9B127-CF2E-C847-BD1A-F5926EA9B671}" type="pres">
      <dgm:prSet presAssocID="{154EADCA-6A19-4CE4-AEC8-2FD6332DFA6E}" presName="parentText" presStyleLbl="node1" presStyleIdx="6" presStyleCnt="7">
        <dgm:presLayoutVars>
          <dgm:chMax val="0"/>
          <dgm:bulletEnabled val="1"/>
        </dgm:presLayoutVars>
      </dgm:prSet>
      <dgm:spPr/>
    </dgm:pt>
  </dgm:ptLst>
  <dgm:cxnLst>
    <dgm:cxn modelId="{3670D803-8F59-AB47-98C3-DD15E97051C1}" type="presOf" srcId="{BB9D66A2-82ED-46AE-80CB-A358B5382317}" destId="{15A025B6-0E86-FE4C-BC1B-0483DC96F0AF}" srcOrd="0" destOrd="0" presId="urn:microsoft.com/office/officeart/2005/8/layout/vList2"/>
    <dgm:cxn modelId="{37463235-1844-644D-A00E-B0C5D7F2DD55}" type="presOf" srcId="{4376C081-8A2A-466B-BEBB-6F9E7537B47C}" destId="{6B6091D7-0E4A-4C48-BDEF-0802A82C9BDA}" srcOrd="0" destOrd="0" presId="urn:microsoft.com/office/officeart/2005/8/layout/vList2"/>
    <dgm:cxn modelId="{547F273B-FF5B-1146-B47A-EEF6B2C3E765}" type="presOf" srcId="{027D1437-DBB7-4946-B82B-B33ECF76A892}" destId="{BFD6E5C3-F968-4846-B9A7-E65483EA5CE1}" srcOrd="0" destOrd="0" presId="urn:microsoft.com/office/officeart/2005/8/layout/vList2"/>
    <dgm:cxn modelId="{D4CEC348-C4AB-4940-92F4-C46C1E89E060}" srcId="{3D32853B-9F3D-489B-BADE-BFB3D460B2FF}" destId="{BB9D66A2-82ED-46AE-80CB-A358B5382317}" srcOrd="1" destOrd="0" parTransId="{23A0CEB5-AE30-40E4-AD20-C1640B9B84A7}" sibTransId="{8C88C4F5-65ED-4F55-AC29-C0B7116EEE5C}"/>
    <dgm:cxn modelId="{F0D1EA61-585D-4AEB-B270-DED38E5F5D12}" srcId="{3D32853B-9F3D-489B-BADE-BFB3D460B2FF}" destId="{031A2055-DBAD-470E-893E-170C6395B674}" srcOrd="2" destOrd="0" parTransId="{FFC9995C-8CFE-41CB-B1E5-26BBBB5629A7}" sibTransId="{C4E33EA3-59FB-4C0C-B6BE-5E490AA9B2DE}"/>
    <dgm:cxn modelId="{277C7463-80A0-4EF0-A684-8C70B7F1A3DA}" srcId="{3D32853B-9F3D-489B-BADE-BFB3D460B2FF}" destId="{027D1437-DBB7-4946-B82B-B33ECF76A892}" srcOrd="5" destOrd="0" parTransId="{3841A5E3-98CE-47A9-9C76-BE047376BD0C}" sibTransId="{4ADFB05D-441C-4225-B18E-1ADAE388FC78}"/>
    <dgm:cxn modelId="{0915266D-DBDA-476A-BE35-C963865B7421}" srcId="{3D32853B-9F3D-489B-BADE-BFB3D460B2FF}" destId="{B3092310-099B-4ABC-999E-01319469E5ED}" srcOrd="4" destOrd="0" parTransId="{6FCB6662-139F-4559-BBFF-733FFB1E8DF6}" sibTransId="{5087AFFB-A0F0-4B26-A977-6603E6167BE0}"/>
    <dgm:cxn modelId="{FF4B7372-3976-2244-AD21-265498E42D21}" type="presOf" srcId="{031A2055-DBAD-470E-893E-170C6395B674}" destId="{D0221CBD-0284-7744-BCB3-D543A90A77A5}" srcOrd="0" destOrd="0" presId="urn:microsoft.com/office/officeart/2005/8/layout/vList2"/>
    <dgm:cxn modelId="{09BBE483-6188-F44A-8D65-2816FAE29CAE}" type="presOf" srcId="{154EADCA-6A19-4CE4-AEC8-2FD6332DFA6E}" destId="{89D9B127-CF2E-C847-BD1A-F5926EA9B671}" srcOrd="0" destOrd="0" presId="urn:microsoft.com/office/officeart/2005/8/layout/vList2"/>
    <dgm:cxn modelId="{DE4E7CBD-8DEC-4E44-ADB2-BE99A33661D1}" type="presOf" srcId="{B3092310-099B-4ABC-999E-01319469E5ED}" destId="{ADB178A7-0AD3-3043-82DC-34317BE805FA}" srcOrd="0" destOrd="0" presId="urn:microsoft.com/office/officeart/2005/8/layout/vList2"/>
    <dgm:cxn modelId="{E88D5CC1-E1DB-4EF4-9EEC-7F4439BE241F}" srcId="{3D32853B-9F3D-489B-BADE-BFB3D460B2FF}" destId="{4376C081-8A2A-466B-BEBB-6F9E7537B47C}" srcOrd="0" destOrd="0" parTransId="{F715A298-39F3-49B1-AD9F-2487452765FF}" sibTransId="{A8395333-03B0-42C5-93B1-4595191E4D03}"/>
    <dgm:cxn modelId="{4DD680D5-D1EE-4199-B432-F9B14D0DD645}" srcId="{3D32853B-9F3D-489B-BADE-BFB3D460B2FF}" destId="{D1CB3107-3A15-4AB3-BDBB-FE9B522FA2E2}" srcOrd="3" destOrd="0" parTransId="{7B9997A4-16CB-4435-B3B3-1011DCDDE6C6}" sibTransId="{EB6762BE-9BBB-49FE-BA36-C7086F758761}"/>
    <dgm:cxn modelId="{1205D5E6-0FCF-F940-9527-960E3F133CE7}" type="presOf" srcId="{D1CB3107-3A15-4AB3-BDBB-FE9B522FA2E2}" destId="{5A80CD2D-18E4-A449-ABF5-06DBAD86D4D0}" srcOrd="0" destOrd="0" presId="urn:microsoft.com/office/officeart/2005/8/layout/vList2"/>
    <dgm:cxn modelId="{A03087E7-05C7-F74C-9EB2-8DC170096A06}" type="presOf" srcId="{3D32853B-9F3D-489B-BADE-BFB3D460B2FF}" destId="{231A1D64-7EE0-6F49-B966-C28ADCA24B2E}" srcOrd="0" destOrd="0" presId="urn:microsoft.com/office/officeart/2005/8/layout/vList2"/>
    <dgm:cxn modelId="{F203ACF3-07A4-4E1C-860C-511BDA00F1F4}" srcId="{3D32853B-9F3D-489B-BADE-BFB3D460B2FF}" destId="{154EADCA-6A19-4CE4-AEC8-2FD6332DFA6E}" srcOrd="6" destOrd="0" parTransId="{1F198AA1-622F-4CA2-9154-3EBB736533EB}" sibTransId="{9C175309-34DE-422B-AADC-79695A7027C0}"/>
    <dgm:cxn modelId="{3B9964B1-1AC7-F941-A2D0-07D18115AA92}" type="presParOf" srcId="{231A1D64-7EE0-6F49-B966-C28ADCA24B2E}" destId="{6B6091D7-0E4A-4C48-BDEF-0802A82C9BDA}" srcOrd="0" destOrd="0" presId="urn:microsoft.com/office/officeart/2005/8/layout/vList2"/>
    <dgm:cxn modelId="{CBFC5295-010C-C145-9ED1-DB1ACB1E8116}" type="presParOf" srcId="{231A1D64-7EE0-6F49-B966-C28ADCA24B2E}" destId="{565BFE57-664C-EC42-8619-BB241AA2B8B8}" srcOrd="1" destOrd="0" presId="urn:microsoft.com/office/officeart/2005/8/layout/vList2"/>
    <dgm:cxn modelId="{1231CABA-8D81-7747-A200-2055918D2DCA}" type="presParOf" srcId="{231A1D64-7EE0-6F49-B966-C28ADCA24B2E}" destId="{15A025B6-0E86-FE4C-BC1B-0483DC96F0AF}" srcOrd="2" destOrd="0" presId="urn:microsoft.com/office/officeart/2005/8/layout/vList2"/>
    <dgm:cxn modelId="{4D673D44-74BC-AE45-A03C-53259570D171}" type="presParOf" srcId="{231A1D64-7EE0-6F49-B966-C28ADCA24B2E}" destId="{6075FC4B-1F84-0645-AABB-448DDBB882BC}" srcOrd="3" destOrd="0" presId="urn:microsoft.com/office/officeart/2005/8/layout/vList2"/>
    <dgm:cxn modelId="{B86C9374-A97E-AB4E-B831-418D932A3652}" type="presParOf" srcId="{231A1D64-7EE0-6F49-B966-C28ADCA24B2E}" destId="{D0221CBD-0284-7744-BCB3-D543A90A77A5}" srcOrd="4" destOrd="0" presId="urn:microsoft.com/office/officeart/2005/8/layout/vList2"/>
    <dgm:cxn modelId="{13AD1EE5-378B-4F4F-B6F4-A9676C565447}" type="presParOf" srcId="{231A1D64-7EE0-6F49-B966-C28ADCA24B2E}" destId="{9A5D49BC-D9FD-4D40-9DF7-8721989C6D23}" srcOrd="5" destOrd="0" presId="urn:microsoft.com/office/officeart/2005/8/layout/vList2"/>
    <dgm:cxn modelId="{4FE72B27-10C4-5741-86E9-CBDB5EC871ED}" type="presParOf" srcId="{231A1D64-7EE0-6F49-B966-C28ADCA24B2E}" destId="{5A80CD2D-18E4-A449-ABF5-06DBAD86D4D0}" srcOrd="6" destOrd="0" presId="urn:microsoft.com/office/officeart/2005/8/layout/vList2"/>
    <dgm:cxn modelId="{0B5EF9B1-D1FA-5649-8AC3-814BC1036ADE}" type="presParOf" srcId="{231A1D64-7EE0-6F49-B966-C28ADCA24B2E}" destId="{79CA43CB-55ED-B14D-8836-80D70A94E0BB}" srcOrd="7" destOrd="0" presId="urn:microsoft.com/office/officeart/2005/8/layout/vList2"/>
    <dgm:cxn modelId="{70EFB5A8-CBB2-3D49-88E1-BC883706F48E}" type="presParOf" srcId="{231A1D64-7EE0-6F49-B966-C28ADCA24B2E}" destId="{ADB178A7-0AD3-3043-82DC-34317BE805FA}" srcOrd="8" destOrd="0" presId="urn:microsoft.com/office/officeart/2005/8/layout/vList2"/>
    <dgm:cxn modelId="{4A139799-8715-C049-9003-14BBBDADE08C}" type="presParOf" srcId="{231A1D64-7EE0-6F49-B966-C28ADCA24B2E}" destId="{E751B57A-CE19-0E4A-B91F-14A1793BECB3}" srcOrd="9" destOrd="0" presId="urn:microsoft.com/office/officeart/2005/8/layout/vList2"/>
    <dgm:cxn modelId="{2067ED37-B5C9-E44D-A25B-B0E246BA2987}" type="presParOf" srcId="{231A1D64-7EE0-6F49-B966-C28ADCA24B2E}" destId="{BFD6E5C3-F968-4846-B9A7-E65483EA5CE1}" srcOrd="10" destOrd="0" presId="urn:microsoft.com/office/officeart/2005/8/layout/vList2"/>
    <dgm:cxn modelId="{590A44D0-0173-B247-946E-CC8FFB960973}" type="presParOf" srcId="{231A1D64-7EE0-6F49-B966-C28ADCA24B2E}" destId="{6CFA2FA7-C0C5-8A43-9597-212D914599A5}" srcOrd="11" destOrd="0" presId="urn:microsoft.com/office/officeart/2005/8/layout/vList2"/>
    <dgm:cxn modelId="{6D042734-9D0E-8E4A-9A83-B46DCB389D0B}" type="presParOf" srcId="{231A1D64-7EE0-6F49-B966-C28ADCA24B2E}" destId="{89D9B127-CF2E-C847-BD1A-F5926EA9B671}" srcOrd="1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8C7D6C-C3BA-2042-AC4E-A898C8911935}">
      <dsp:nvSpPr>
        <dsp:cNvPr id="0" name=""/>
        <dsp:cNvSpPr/>
      </dsp:nvSpPr>
      <dsp:spPr>
        <a:xfrm>
          <a:off x="1333" y="283965"/>
          <a:ext cx="5202457" cy="312147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In a study published in the academic journal Religion and Society, researchers found that Germany is a predominantly Christian country. The study found that 68% of Germans identify as Christian. </a:t>
          </a:r>
          <a:endParaRPr lang="en-US" sz="2900" kern="1200"/>
        </a:p>
      </dsp:txBody>
      <dsp:txXfrm>
        <a:off x="1333" y="283965"/>
        <a:ext cx="5202457" cy="3121474"/>
      </dsp:txXfrm>
    </dsp:sp>
    <dsp:sp modelId="{B7442294-160E-D542-9784-2BAA0FBC1337}">
      <dsp:nvSpPr>
        <dsp:cNvPr id="0" name=""/>
        <dsp:cNvSpPr/>
      </dsp:nvSpPr>
      <dsp:spPr>
        <a:xfrm>
          <a:off x="5724037" y="283965"/>
          <a:ext cx="5202457" cy="3121474"/>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In the book Religion and the Workplace: Cultural Considerations for Employers and Employees, author Richard G. Hamnett discusses the importance of religious values in the workplace. </a:t>
          </a:r>
          <a:endParaRPr lang="en-US" sz="2900" kern="1200"/>
        </a:p>
      </dsp:txBody>
      <dsp:txXfrm>
        <a:off x="5724037" y="283965"/>
        <a:ext cx="5202457" cy="31214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6091D7-0E4A-4C48-BDEF-0802A82C9BDA}">
      <dsp:nvSpPr>
        <dsp:cNvPr id="0" name=""/>
        <dsp:cNvSpPr/>
      </dsp:nvSpPr>
      <dsp:spPr>
        <a:xfrm>
          <a:off x="0" y="110478"/>
          <a:ext cx="4596245" cy="4773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Halifax will confront many German market entry obstacles. Domestic banks' fierce competitiveness is the biggest obstacle. </a:t>
          </a:r>
          <a:endParaRPr lang="en-US" sz="1200" kern="1200"/>
        </a:p>
      </dsp:txBody>
      <dsp:txXfrm>
        <a:off x="23303" y="133781"/>
        <a:ext cx="4549639" cy="430753"/>
      </dsp:txXfrm>
    </dsp:sp>
    <dsp:sp modelId="{15A025B6-0E86-FE4C-BC1B-0483DC96F0AF}">
      <dsp:nvSpPr>
        <dsp:cNvPr id="0" name=""/>
        <dsp:cNvSpPr/>
      </dsp:nvSpPr>
      <dsp:spPr>
        <a:xfrm>
          <a:off x="0" y="622398"/>
          <a:ext cx="4596245" cy="4773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Deutsche Bank, Commerzbank, and HypoVereinsbank are well-known German banks. </a:t>
          </a:r>
          <a:endParaRPr lang="en-US" sz="1200" kern="1200"/>
        </a:p>
      </dsp:txBody>
      <dsp:txXfrm>
        <a:off x="23303" y="645701"/>
        <a:ext cx="4549639" cy="430753"/>
      </dsp:txXfrm>
    </dsp:sp>
    <dsp:sp modelId="{D0221CBD-0284-7744-BCB3-D543A90A77A5}">
      <dsp:nvSpPr>
        <dsp:cNvPr id="0" name=""/>
        <dsp:cNvSpPr/>
      </dsp:nvSpPr>
      <dsp:spPr>
        <a:xfrm>
          <a:off x="0" y="1134318"/>
          <a:ext cx="4596245" cy="4773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These banks know the German market and have devoted customers. Halifax must distinguish itself from these banks to succeed.</a:t>
          </a:r>
          <a:endParaRPr lang="en-US" sz="1200" kern="1200"/>
        </a:p>
      </dsp:txBody>
      <dsp:txXfrm>
        <a:off x="23303" y="1157621"/>
        <a:ext cx="4549639" cy="430753"/>
      </dsp:txXfrm>
    </dsp:sp>
    <dsp:sp modelId="{5A80CD2D-18E4-A449-ABF5-06DBAD86D4D0}">
      <dsp:nvSpPr>
        <dsp:cNvPr id="0" name=""/>
        <dsp:cNvSpPr/>
      </dsp:nvSpPr>
      <dsp:spPr>
        <a:xfrm>
          <a:off x="0" y="1646238"/>
          <a:ext cx="4596245" cy="4773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Cultural differences between the UK and Germany also prevent admission. UK business culture is less hierarchical than German. </a:t>
          </a:r>
          <a:endParaRPr lang="en-US" sz="1200" kern="1200"/>
        </a:p>
      </dsp:txBody>
      <dsp:txXfrm>
        <a:off x="23303" y="1669541"/>
        <a:ext cx="4549639" cy="430753"/>
      </dsp:txXfrm>
    </dsp:sp>
    <dsp:sp modelId="{ADB178A7-0AD3-3043-82DC-34317BE805FA}">
      <dsp:nvSpPr>
        <dsp:cNvPr id="0" name=""/>
        <dsp:cNvSpPr/>
      </dsp:nvSpPr>
      <dsp:spPr>
        <a:xfrm>
          <a:off x="0" y="2158158"/>
          <a:ext cx="4596245" cy="4773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Halifax must adjust its business practises to Germany to win German customers.</a:t>
          </a:r>
          <a:endParaRPr lang="en-US" sz="1200" kern="1200"/>
        </a:p>
      </dsp:txBody>
      <dsp:txXfrm>
        <a:off x="23303" y="2181461"/>
        <a:ext cx="4549639" cy="430753"/>
      </dsp:txXfrm>
    </dsp:sp>
    <dsp:sp modelId="{BFD6E5C3-F968-4846-B9A7-E65483EA5CE1}">
      <dsp:nvSpPr>
        <dsp:cNvPr id="0" name=""/>
        <dsp:cNvSpPr/>
      </dsp:nvSpPr>
      <dsp:spPr>
        <a:xfrm>
          <a:off x="0" y="2670077"/>
          <a:ext cx="4596245" cy="4773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Finally, German regulators will challenge Halifax. Financial services companies in Germany face strict regulations. </a:t>
          </a:r>
          <a:endParaRPr lang="en-US" sz="1200" kern="1200"/>
        </a:p>
      </dsp:txBody>
      <dsp:txXfrm>
        <a:off x="23303" y="2693380"/>
        <a:ext cx="4549639" cy="430753"/>
      </dsp:txXfrm>
    </dsp:sp>
    <dsp:sp modelId="{89D9B127-CF2E-C847-BD1A-F5926EA9B671}">
      <dsp:nvSpPr>
        <dsp:cNvPr id="0" name=""/>
        <dsp:cNvSpPr/>
      </dsp:nvSpPr>
      <dsp:spPr>
        <a:xfrm>
          <a:off x="0" y="3181997"/>
          <a:ext cx="4596245" cy="4773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To operate in Germany, Halifax must follow all requirements.</a:t>
          </a:r>
          <a:endParaRPr lang="en-US" sz="1200" kern="1200"/>
        </a:p>
      </dsp:txBody>
      <dsp:txXfrm>
        <a:off x="23303" y="3205300"/>
        <a:ext cx="4549639" cy="43075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0B97FE-2F98-554D-8A1C-2CA00FF9AFFC}" type="datetimeFigureOut">
              <a:rPr lang="en-GB" smtClean="0"/>
              <a:t>21/11/2023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E4436E-A993-4D46-A8D7-FD387A0FD7E3}" type="slidenum">
              <a:rPr lang="en-GB" smtClean="0"/>
              <a:t>‹#›</a:t>
            </a:fld>
            <a:endParaRPr lang="en-GB"/>
          </a:p>
        </p:txBody>
      </p:sp>
    </p:spTree>
    <p:extLst>
      <p:ext uri="{BB962C8B-B14F-4D97-AF65-F5344CB8AC3E}">
        <p14:creationId xmlns:p14="http://schemas.microsoft.com/office/powerpoint/2010/main" val="8014821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48E4436E-A993-4D46-A8D7-FD387A0FD7E3}" type="slidenum">
              <a:rPr lang="en-GB" smtClean="0"/>
              <a:t>1</a:t>
            </a:fld>
            <a:endParaRPr lang="en-GB"/>
          </a:p>
        </p:txBody>
      </p:sp>
    </p:spTree>
    <p:extLst>
      <p:ext uri="{BB962C8B-B14F-4D97-AF65-F5344CB8AC3E}">
        <p14:creationId xmlns:p14="http://schemas.microsoft.com/office/powerpoint/2010/main" val="40834139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48E4436E-A993-4D46-A8D7-FD387A0FD7E3}" type="slidenum">
              <a:rPr lang="en-GB" smtClean="0"/>
              <a:t>2</a:t>
            </a:fld>
            <a:endParaRPr lang="en-GB"/>
          </a:p>
        </p:txBody>
      </p:sp>
    </p:spTree>
    <p:extLst>
      <p:ext uri="{BB962C8B-B14F-4D97-AF65-F5344CB8AC3E}">
        <p14:creationId xmlns:p14="http://schemas.microsoft.com/office/powerpoint/2010/main" val="8306996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48E4436E-A993-4D46-A8D7-FD387A0FD7E3}" type="slidenum">
              <a:rPr lang="en-GB" smtClean="0"/>
              <a:t>3</a:t>
            </a:fld>
            <a:endParaRPr lang="en-GB"/>
          </a:p>
        </p:txBody>
      </p:sp>
    </p:spTree>
    <p:extLst>
      <p:ext uri="{BB962C8B-B14F-4D97-AF65-F5344CB8AC3E}">
        <p14:creationId xmlns:p14="http://schemas.microsoft.com/office/powerpoint/2010/main" val="1169415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E4436E-A993-4D46-A8D7-FD387A0FD7E3}" type="slidenum">
              <a:rPr lang="en-GB" smtClean="0"/>
              <a:t>4</a:t>
            </a:fld>
            <a:endParaRPr lang="en-GB"/>
          </a:p>
        </p:txBody>
      </p:sp>
    </p:spTree>
    <p:extLst>
      <p:ext uri="{BB962C8B-B14F-4D97-AF65-F5344CB8AC3E}">
        <p14:creationId xmlns:p14="http://schemas.microsoft.com/office/powerpoint/2010/main" val="3968506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E4436E-A993-4D46-A8D7-FD387A0FD7E3}" type="slidenum">
              <a:rPr lang="en-GB" smtClean="0"/>
              <a:t>5</a:t>
            </a:fld>
            <a:endParaRPr lang="en-GB"/>
          </a:p>
        </p:txBody>
      </p:sp>
    </p:spTree>
    <p:extLst>
      <p:ext uri="{BB962C8B-B14F-4D97-AF65-F5344CB8AC3E}">
        <p14:creationId xmlns:p14="http://schemas.microsoft.com/office/powerpoint/2010/main" val="14624541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E4436E-A993-4D46-A8D7-FD387A0FD7E3}" type="slidenum">
              <a:rPr lang="en-GB" smtClean="0"/>
              <a:t>6</a:t>
            </a:fld>
            <a:endParaRPr lang="en-GB"/>
          </a:p>
        </p:txBody>
      </p:sp>
    </p:spTree>
    <p:extLst>
      <p:ext uri="{BB962C8B-B14F-4D97-AF65-F5344CB8AC3E}">
        <p14:creationId xmlns:p14="http://schemas.microsoft.com/office/powerpoint/2010/main" val="19621969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E4436E-A993-4D46-A8D7-FD387A0FD7E3}" type="slidenum">
              <a:rPr lang="en-GB" smtClean="0"/>
              <a:t>7</a:t>
            </a:fld>
            <a:endParaRPr lang="en-GB"/>
          </a:p>
        </p:txBody>
      </p:sp>
    </p:spTree>
    <p:extLst>
      <p:ext uri="{BB962C8B-B14F-4D97-AF65-F5344CB8AC3E}">
        <p14:creationId xmlns:p14="http://schemas.microsoft.com/office/powerpoint/2010/main" val="24565855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E4436E-A993-4D46-A8D7-FD387A0FD7E3}" type="slidenum">
              <a:rPr lang="en-GB" smtClean="0"/>
              <a:t>8</a:t>
            </a:fld>
            <a:endParaRPr lang="en-GB"/>
          </a:p>
        </p:txBody>
      </p:sp>
    </p:spTree>
    <p:extLst>
      <p:ext uri="{BB962C8B-B14F-4D97-AF65-F5344CB8AC3E}">
        <p14:creationId xmlns:p14="http://schemas.microsoft.com/office/powerpoint/2010/main" val="4331719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E4436E-A993-4D46-A8D7-FD387A0FD7E3}" type="slidenum">
              <a:rPr lang="en-GB" smtClean="0"/>
              <a:t>9</a:t>
            </a:fld>
            <a:endParaRPr lang="en-GB"/>
          </a:p>
        </p:txBody>
      </p:sp>
    </p:spTree>
    <p:extLst>
      <p:ext uri="{BB962C8B-B14F-4D97-AF65-F5344CB8AC3E}">
        <p14:creationId xmlns:p14="http://schemas.microsoft.com/office/powerpoint/2010/main" val="6022001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E4436E-A993-4D46-A8D7-FD387A0FD7E3}" type="slidenum">
              <a:rPr lang="en-GB" smtClean="0"/>
              <a:t>10</a:t>
            </a:fld>
            <a:endParaRPr lang="en-GB"/>
          </a:p>
        </p:txBody>
      </p:sp>
    </p:spTree>
    <p:extLst>
      <p:ext uri="{BB962C8B-B14F-4D97-AF65-F5344CB8AC3E}">
        <p14:creationId xmlns:p14="http://schemas.microsoft.com/office/powerpoint/2010/main" val="30430435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E4436E-A993-4D46-A8D7-FD387A0FD7E3}" type="slidenum">
              <a:rPr lang="en-GB" smtClean="0"/>
              <a:t>11</a:t>
            </a:fld>
            <a:endParaRPr lang="en-GB"/>
          </a:p>
        </p:txBody>
      </p:sp>
    </p:spTree>
    <p:extLst>
      <p:ext uri="{BB962C8B-B14F-4D97-AF65-F5344CB8AC3E}">
        <p14:creationId xmlns:p14="http://schemas.microsoft.com/office/powerpoint/2010/main" val="32709029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E4436E-A993-4D46-A8D7-FD387A0FD7E3}" type="slidenum">
              <a:rPr lang="en-GB" smtClean="0"/>
              <a:t>12</a:t>
            </a:fld>
            <a:endParaRPr lang="en-GB"/>
          </a:p>
        </p:txBody>
      </p:sp>
    </p:spTree>
    <p:extLst>
      <p:ext uri="{BB962C8B-B14F-4D97-AF65-F5344CB8AC3E}">
        <p14:creationId xmlns:p14="http://schemas.microsoft.com/office/powerpoint/2010/main" val="36702971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48E4436E-A993-4D46-A8D7-FD387A0FD7E3}" type="slidenum">
              <a:rPr lang="en-GB" smtClean="0"/>
              <a:t>13</a:t>
            </a:fld>
            <a:endParaRPr lang="en-GB"/>
          </a:p>
        </p:txBody>
      </p:sp>
    </p:spTree>
    <p:extLst>
      <p:ext uri="{BB962C8B-B14F-4D97-AF65-F5344CB8AC3E}">
        <p14:creationId xmlns:p14="http://schemas.microsoft.com/office/powerpoint/2010/main" val="25733094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a:endParaRPr lang="en-GB" b="0" i="0" u="none" strike="noStrike" dirty="0">
              <a:solidFill>
                <a:srgbClr val="FFFFFF"/>
              </a:solidFill>
              <a:effectLst/>
              <a:latin typeface="Google Sans"/>
            </a:endParaRPr>
          </a:p>
        </p:txBody>
      </p:sp>
      <p:sp>
        <p:nvSpPr>
          <p:cNvPr id="4" name="Slide Number Placeholder 3"/>
          <p:cNvSpPr>
            <a:spLocks noGrp="1"/>
          </p:cNvSpPr>
          <p:nvPr>
            <p:ph type="sldNum" sz="quarter" idx="5"/>
          </p:nvPr>
        </p:nvSpPr>
        <p:spPr/>
        <p:txBody>
          <a:bodyPr/>
          <a:lstStyle/>
          <a:p>
            <a:fld id="{48E4436E-A993-4D46-A8D7-FD387A0FD7E3}" type="slidenum">
              <a:rPr lang="en-GB" smtClean="0"/>
              <a:t>14</a:t>
            </a:fld>
            <a:endParaRPr lang="en-GB"/>
          </a:p>
        </p:txBody>
      </p:sp>
    </p:spTree>
    <p:extLst>
      <p:ext uri="{BB962C8B-B14F-4D97-AF65-F5344CB8AC3E}">
        <p14:creationId xmlns:p14="http://schemas.microsoft.com/office/powerpoint/2010/main" val="28018725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E4436E-A993-4D46-A8D7-FD387A0FD7E3}" type="slidenum">
              <a:rPr lang="en-GB" smtClean="0"/>
              <a:t>15</a:t>
            </a:fld>
            <a:endParaRPr lang="en-GB"/>
          </a:p>
        </p:txBody>
      </p:sp>
    </p:spTree>
    <p:extLst>
      <p:ext uri="{BB962C8B-B14F-4D97-AF65-F5344CB8AC3E}">
        <p14:creationId xmlns:p14="http://schemas.microsoft.com/office/powerpoint/2010/main" val="1357093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E8D91-D0E5-90B3-F7A4-13DA3526559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7741E3E-10D4-E303-661D-1606BA8E8A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1E9F9C7-16DA-8998-70BB-263E73D82185}"/>
              </a:ext>
            </a:extLst>
          </p:cNvPr>
          <p:cNvSpPr>
            <a:spLocks noGrp="1"/>
          </p:cNvSpPr>
          <p:nvPr>
            <p:ph type="dt" sz="half" idx="10"/>
          </p:nvPr>
        </p:nvSpPr>
        <p:spPr/>
        <p:txBody>
          <a:bodyPr/>
          <a:lstStyle/>
          <a:p>
            <a:fld id="{6BFDA36A-9FD6-B848-B945-E8811F8A3168}" type="datetimeFigureOut">
              <a:rPr lang="en-GB" smtClean="0"/>
              <a:t>21/11/2023</a:t>
            </a:fld>
            <a:endParaRPr lang="en-GB"/>
          </a:p>
        </p:txBody>
      </p:sp>
      <p:sp>
        <p:nvSpPr>
          <p:cNvPr id="5" name="Footer Placeholder 4">
            <a:extLst>
              <a:ext uri="{FF2B5EF4-FFF2-40B4-BE49-F238E27FC236}">
                <a16:creationId xmlns:a16="http://schemas.microsoft.com/office/drawing/2014/main" id="{85811C63-BB9D-42D2-7E4F-E8E3E3B13C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63FFB0-0B6E-04A9-6E39-404B31740ED8}"/>
              </a:ext>
            </a:extLst>
          </p:cNvPr>
          <p:cNvSpPr>
            <a:spLocks noGrp="1"/>
          </p:cNvSpPr>
          <p:nvPr>
            <p:ph type="sldNum" sz="quarter" idx="12"/>
          </p:nvPr>
        </p:nvSpPr>
        <p:spPr/>
        <p:txBody>
          <a:bodyPr/>
          <a:lstStyle/>
          <a:p>
            <a:fld id="{91EC01A9-D87A-6642-A0D2-E5056BAED1C9}" type="slidenum">
              <a:rPr lang="en-GB" smtClean="0"/>
              <a:t>‹#›</a:t>
            </a:fld>
            <a:endParaRPr lang="en-GB"/>
          </a:p>
        </p:txBody>
      </p:sp>
    </p:spTree>
    <p:extLst>
      <p:ext uri="{BB962C8B-B14F-4D97-AF65-F5344CB8AC3E}">
        <p14:creationId xmlns:p14="http://schemas.microsoft.com/office/powerpoint/2010/main" val="141977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9D1A9-A8CC-FE3A-9E6E-E1DC6FB27E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3CBBD6D-A2D4-7927-545F-1A48A120DE5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765D027-C541-88F9-EC7A-45CB29F1A1AC}"/>
              </a:ext>
            </a:extLst>
          </p:cNvPr>
          <p:cNvSpPr>
            <a:spLocks noGrp="1"/>
          </p:cNvSpPr>
          <p:nvPr>
            <p:ph type="dt" sz="half" idx="10"/>
          </p:nvPr>
        </p:nvSpPr>
        <p:spPr/>
        <p:txBody>
          <a:bodyPr/>
          <a:lstStyle/>
          <a:p>
            <a:fld id="{6BFDA36A-9FD6-B848-B945-E8811F8A3168}" type="datetimeFigureOut">
              <a:rPr lang="en-GB" smtClean="0"/>
              <a:t>21/11/2023</a:t>
            </a:fld>
            <a:endParaRPr lang="en-GB"/>
          </a:p>
        </p:txBody>
      </p:sp>
      <p:sp>
        <p:nvSpPr>
          <p:cNvPr id="5" name="Footer Placeholder 4">
            <a:extLst>
              <a:ext uri="{FF2B5EF4-FFF2-40B4-BE49-F238E27FC236}">
                <a16:creationId xmlns:a16="http://schemas.microsoft.com/office/drawing/2014/main" id="{818F2B03-9AA2-B562-5F66-742D31FCA2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6D1F8B-C62B-E906-837B-6D13C6EDCCE8}"/>
              </a:ext>
            </a:extLst>
          </p:cNvPr>
          <p:cNvSpPr>
            <a:spLocks noGrp="1"/>
          </p:cNvSpPr>
          <p:nvPr>
            <p:ph type="sldNum" sz="quarter" idx="12"/>
          </p:nvPr>
        </p:nvSpPr>
        <p:spPr/>
        <p:txBody>
          <a:bodyPr/>
          <a:lstStyle/>
          <a:p>
            <a:fld id="{91EC01A9-D87A-6642-A0D2-E5056BAED1C9}" type="slidenum">
              <a:rPr lang="en-GB" smtClean="0"/>
              <a:t>‹#›</a:t>
            </a:fld>
            <a:endParaRPr lang="en-GB"/>
          </a:p>
        </p:txBody>
      </p:sp>
    </p:spTree>
    <p:extLst>
      <p:ext uri="{BB962C8B-B14F-4D97-AF65-F5344CB8AC3E}">
        <p14:creationId xmlns:p14="http://schemas.microsoft.com/office/powerpoint/2010/main" val="185167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CCDDA-9074-F50A-1C84-EB5C103B60F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9F6DB84-E0A1-9805-F372-2CA533536CC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B02A84A-2887-4ADC-5BC2-36BAA3ECC307}"/>
              </a:ext>
            </a:extLst>
          </p:cNvPr>
          <p:cNvSpPr>
            <a:spLocks noGrp="1"/>
          </p:cNvSpPr>
          <p:nvPr>
            <p:ph type="dt" sz="half" idx="10"/>
          </p:nvPr>
        </p:nvSpPr>
        <p:spPr/>
        <p:txBody>
          <a:bodyPr/>
          <a:lstStyle/>
          <a:p>
            <a:fld id="{6BFDA36A-9FD6-B848-B945-E8811F8A3168}" type="datetimeFigureOut">
              <a:rPr lang="en-GB" smtClean="0"/>
              <a:t>21/11/2023</a:t>
            </a:fld>
            <a:endParaRPr lang="en-GB"/>
          </a:p>
        </p:txBody>
      </p:sp>
      <p:sp>
        <p:nvSpPr>
          <p:cNvPr id="5" name="Footer Placeholder 4">
            <a:extLst>
              <a:ext uri="{FF2B5EF4-FFF2-40B4-BE49-F238E27FC236}">
                <a16:creationId xmlns:a16="http://schemas.microsoft.com/office/drawing/2014/main" id="{9386BEA8-05F2-6755-52A0-5618A71BEC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A216D2-9781-3538-0882-9F66A5FC26B9}"/>
              </a:ext>
            </a:extLst>
          </p:cNvPr>
          <p:cNvSpPr>
            <a:spLocks noGrp="1"/>
          </p:cNvSpPr>
          <p:nvPr>
            <p:ph type="sldNum" sz="quarter" idx="12"/>
          </p:nvPr>
        </p:nvSpPr>
        <p:spPr/>
        <p:txBody>
          <a:bodyPr/>
          <a:lstStyle/>
          <a:p>
            <a:fld id="{91EC01A9-D87A-6642-A0D2-E5056BAED1C9}" type="slidenum">
              <a:rPr lang="en-GB" smtClean="0"/>
              <a:t>‹#›</a:t>
            </a:fld>
            <a:endParaRPr lang="en-GB"/>
          </a:p>
        </p:txBody>
      </p:sp>
    </p:spTree>
    <p:extLst>
      <p:ext uri="{BB962C8B-B14F-4D97-AF65-F5344CB8AC3E}">
        <p14:creationId xmlns:p14="http://schemas.microsoft.com/office/powerpoint/2010/main" val="11256064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8C933-0246-9B72-BABC-B41349CF2CE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49FAFA3-1FD2-E2BB-4BCF-AADB82B299A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A3E0C70-4D3E-9FDF-B02F-F76258E5380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73EBB1D-5110-6D95-489E-25B24ED10263}"/>
              </a:ext>
            </a:extLst>
          </p:cNvPr>
          <p:cNvSpPr>
            <a:spLocks noGrp="1"/>
          </p:cNvSpPr>
          <p:nvPr>
            <p:ph type="dt" sz="half" idx="10"/>
          </p:nvPr>
        </p:nvSpPr>
        <p:spPr/>
        <p:txBody>
          <a:bodyPr/>
          <a:lstStyle/>
          <a:p>
            <a:fld id="{6BFDA36A-9FD6-B848-B945-E8811F8A3168}" type="datetimeFigureOut">
              <a:rPr lang="en-GB" smtClean="0"/>
              <a:t>21/11/2023</a:t>
            </a:fld>
            <a:endParaRPr lang="en-GB"/>
          </a:p>
        </p:txBody>
      </p:sp>
      <p:sp>
        <p:nvSpPr>
          <p:cNvPr id="6" name="Footer Placeholder 5">
            <a:extLst>
              <a:ext uri="{FF2B5EF4-FFF2-40B4-BE49-F238E27FC236}">
                <a16:creationId xmlns:a16="http://schemas.microsoft.com/office/drawing/2014/main" id="{163543D8-DD9E-721A-28BE-BE3A2D1AB2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585A37-568F-9CEC-ECD4-A9FE1E4730E4}"/>
              </a:ext>
            </a:extLst>
          </p:cNvPr>
          <p:cNvSpPr>
            <a:spLocks noGrp="1"/>
          </p:cNvSpPr>
          <p:nvPr>
            <p:ph type="sldNum" sz="quarter" idx="12"/>
          </p:nvPr>
        </p:nvSpPr>
        <p:spPr/>
        <p:txBody>
          <a:bodyPr/>
          <a:lstStyle/>
          <a:p>
            <a:fld id="{91EC01A9-D87A-6642-A0D2-E5056BAED1C9}" type="slidenum">
              <a:rPr lang="en-GB" smtClean="0"/>
              <a:t>‹#›</a:t>
            </a:fld>
            <a:endParaRPr lang="en-GB"/>
          </a:p>
        </p:txBody>
      </p:sp>
    </p:spTree>
    <p:extLst>
      <p:ext uri="{BB962C8B-B14F-4D97-AF65-F5344CB8AC3E}">
        <p14:creationId xmlns:p14="http://schemas.microsoft.com/office/powerpoint/2010/main" val="13902550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78C41-28BD-4270-76E6-2CDC5DEE4CE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AD7D73C-EF86-A9BC-1EE5-8B31CECD45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67D340D-3952-D1CB-D4D5-C9103A407CA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7ABED78-9FEA-3FDA-6B9E-DCAAE64813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9779FDC-6C8A-5023-F88B-E59DB243857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2594D3D-5406-9A27-37BB-7B72CA7289FF}"/>
              </a:ext>
            </a:extLst>
          </p:cNvPr>
          <p:cNvSpPr>
            <a:spLocks noGrp="1"/>
          </p:cNvSpPr>
          <p:nvPr>
            <p:ph type="dt" sz="half" idx="10"/>
          </p:nvPr>
        </p:nvSpPr>
        <p:spPr/>
        <p:txBody>
          <a:bodyPr/>
          <a:lstStyle/>
          <a:p>
            <a:fld id="{6BFDA36A-9FD6-B848-B945-E8811F8A3168}" type="datetimeFigureOut">
              <a:rPr lang="en-GB" smtClean="0"/>
              <a:t>21/11/2023</a:t>
            </a:fld>
            <a:endParaRPr lang="en-GB"/>
          </a:p>
        </p:txBody>
      </p:sp>
      <p:sp>
        <p:nvSpPr>
          <p:cNvPr id="8" name="Footer Placeholder 7">
            <a:extLst>
              <a:ext uri="{FF2B5EF4-FFF2-40B4-BE49-F238E27FC236}">
                <a16:creationId xmlns:a16="http://schemas.microsoft.com/office/drawing/2014/main" id="{FDEC58D6-E346-FA02-4FA5-E080595D7C2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8ACFA2E-9ABD-C1F9-5089-39F86A74E4E7}"/>
              </a:ext>
            </a:extLst>
          </p:cNvPr>
          <p:cNvSpPr>
            <a:spLocks noGrp="1"/>
          </p:cNvSpPr>
          <p:nvPr>
            <p:ph type="sldNum" sz="quarter" idx="12"/>
          </p:nvPr>
        </p:nvSpPr>
        <p:spPr/>
        <p:txBody>
          <a:bodyPr/>
          <a:lstStyle/>
          <a:p>
            <a:fld id="{91EC01A9-D87A-6642-A0D2-E5056BAED1C9}" type="slidenum">
              <a:rPr lang="en-GB" smtClean="0"/>
              <a:t>‹#›</a:t>
            </a:fld>
            <a:endParaRPr lang="en-GB"/>
          </a:p>
        </p:txBody>
      </p:sp>
    </p:spTree>
    <p:extLst>
      <p:ext uri="{BB962C8B-B14F-4D97-AF65-F5344CB8AC3E}">
        <p14:creationId xmlns:p14="http://schemas.microsoft.com/office/powerpoint/2010/main" val="31629516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1E0C3-BF36-C69B-6579-565B56B3E8A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38706EB-2E57-97C0-BE37-0986604C26EB}"/>
              </a:ext>
            </a:extLst>
          </p:cNvPr>
          <p:cNvSpPr>
            <a:spLocks noGrp="1"/>
          </p:cNvSpPr>
          <p:nvPr>
            <p:ph type="dt" sz="half" idx="10"/>
          </p:nvPr>
        </p:nvSpPr>
        <p:spPr/>
        <p:txBody>
          <a:bodyPr/>
          <a:lstStyle/>
          <a:p>
            <a:fld id="{6BFDA36A-9FD6-B848-B945-E8811F8A3168}" type="datetimeFigureOut">
              <a:rPr lang="en-GB" smtClean="0"/>
              <a:t>21/11/2023</a:t>
            </a:fld>
            <a:endParaRPr lang="en-GB"/>
          </a:p>
        </p:txBody>
      </p:sp>
      <p:sp>
        <p:nvSpPr>
          <p:cNvPr id="4" name="Footer Placeholder 3">
            <a:extLst>
              <a:ext uri="{FF2B5EF4-FFF2-40B4-BE49-F238E27FC236}">
                <a16:creationId xmlns:a16="http://schemas.microsoft.com/office/drawing/2014/main" id="{F72B738B-D121-6EB8-10B2-8AF82331A58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1FB913A-AF73-702F-8F14-81B2D31B1E34}"/>
              </a:ext>
            </a:extLst>
          </p:cNvPr>
          <p:cNvSpPr>
            <a:spLocks noGrp="1"/>
          </p:cNvSpPr>
          <p:nvPr>
            <p:ph type="sldNum" sz="quarter" idx="12"/>
          </p:nvPr>
        </p:nvSpPr>
        <p:spPr/>
        <p:txBody>
          <a:bodyPr/>
          <a:lstStyle/>
          <a:p>
            <a:fld id="{91EC01A9-D87A-6642-A0D2-E5056BAED1C9}" type="slidenum">
              <a:rPr lang="en-GB" smtClean="0"/>
              <a:t>‹#›</a:t>
            </a:fld>
            <a:endParaRPr lang="en-GB"/>
          </a:p>
        </p:txBody>
      </p:sp>
    </p:spTree>
    <p:extLst>
      <p:ext uri="{BB962C8B-B14F-4D97-AF65-F5344CB8AC3E}">
        <p14:creationId xmlns:p14="http://schemas.microsoft.com/office/powerpoint/2010/main" val="7983941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AD1D10-1859-48FF-1B1B-9A610841B5E0}"/>
              </a:ext>
            </a:extLst>
          </p:cNvPr>
          <p:cNvSpPr>
            <a:spLocks noGrp="1"/>
          </p:cNvSpPr>
          <p:nvPr>
            <p:ph type="dt" sz="half" idx="10"/>
          </p:nvPr>
        </p:nvSpPr>
        <p:spPr/>
        <p:txBody>
          <a:bodyPr/>
          <a:lstStyle/>
          <a:p>
            <a:fld id="{6BFDA36A-9FD6-B848-B945-E8811F8A3168}" type="datetimeFigureOut">
              <a:rPr lang="en-GB" smtClean="0"/>
              <a:t>21/11/2023</a:t>
            </a:fld>
            <a:endParaRPr lang="en-GB"/>
          </a:p>
        </p:txBody>
      </p:sp>
      <p:sp>
        <p:nvSpPr>
          <p:cNvPr id="3" name="Footer Placeholder 2">
            <a:extLst>
              <a:ext uri="{FF2B5EF4-FFF2-40B4-BE49-F238E27FC236}">
                <a16:creationId xmlns:a16="http://schemas.microsoft.com/office/drawing/2014/main" id="{3EED427F-0FD2-738C-04FD-076676C8CCE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84475F-5AD8-02FE-D5A1-D210BEB38EE8}"/>
              </a:ext>
            </a:extLst>
          </p:cNvPr>
          <p:cNvSpPr>
            <a:spLocks noGrp="1"/>
          </p:cNvSpPr>
          <p:nvPr>
            <p:ph type="sldNum" sz="quarter" idx="12"/>
          </p:nvPr>
        </p:nvSpPr>
        <p:spPr/>
        <p:txBody>
          <a:bodyPr/>
          <a:lstStyle/>
          <a:p>
            <a:fld id="{91EC01A9-D87A-6642-A0D2-E5056BAED1C9}" type="slidenum">
              <a:rPr lang="en-GB" smtClean="0"/>
              <a:t>‹#›</a:t>
            </a:fld>
            <a:endParaRPr lang="en-GB"/>
          </a:p>
        </p:txBody>
      </p:sp>
    </p:spTree>
    <p:extLst>
      <p:ext uri="{BB962C8B-B14F-4D97-AF65-F5344CB8AC3E}">
        <p14:creationId xmlns:p14="http://schemas.microsoft.com/office/powerpoint/2010/main" val="1542151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2126A-1274-C58E-E358-EDA2D939B82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E7A046B-CC6F-C7A3-5EA7-0659606A46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54DD425-685D-FA2B-0812-7BB2560C87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542B1C-C813-3272-57BA-F0F3EC8BCC57}"/>
              </a:ext>
            </a:extLst>
          </p:cNvPr>
          <p:cNvSpPr>
            <a:spLocks noGrp="1"/>
          </p:cNvSpPr>
          <p:nvPr>
            <p:ph type="dt" sz="half" idx="10"/>
          </p:nvPr>
        </p:nvSpPr>
        <p:spPr/>
        <p:txBody>
          <a:bodyPr/>
          <a:lstStyle/>
          <a:p>
            <a:fld id="{6BFDA36A-9FD6-B848-B945-E8811F8A3168}" type="datetimeFigureOut">
              <a:rPr lang="en-GB" smtClean="0"/>
              <a:t>21/11/2023</a:t>
            </a:fld>
            <a:endParaRPr lang="en-GB"/>
          </a:p>
        </p:txBody>
      </p:sp>
      <p:sp>
        <p:nvSpPr>
          <p:cNvPr id="6" name="Footer Placeholder 5">
            <a:extLst>
              <a:ext uri="{FF2B5EF4-FFF2-40B4-BE49-F238E27FC236}">
                <a16:creationId xmlns:a16="http://schemas.microsoft.com/office/drawing/2014/main" id="{C1398254-2FCE-2F37-474E-B1215F726B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2C9C1F-5196-2501-3550-12A9F8BFD6C6}"/>
              </a:ext>
            </a:extLst>
          </p:cNvPr>
          <p:cNvSpPr>
            <a:spLocks noGrp="1"/>
          </p:cNvSpPr>
          <p:nvPr>
            <p:ph type="sldNum" sz="quarter" idx="12"/>
          </p:nvPr>
        </p:nvSpPr>
        <p:spPr/>
        <p:txBody>
          <a:bodyPr/>
          <a:lstStyle/>
          <a:p>
            <a:fld id="{91EC01A9-D87A-6642-A0D2-E5056BAED1C9}" type="slidenum">
              <a:rPr lang="en-GB" smtClean="0"/>
              <a:t>‹#›</a:t>
            </a:fld>
            <a:endParaRPr lang="en-GB"/>
          </a:p>
        </p:txBody>
      </p:sp>
    </p:spTree>
    <p:extLst>
      <p:ext uri="{BB962C8B-B14F-4D97-AF65-F5344CB8AC3E}">
        <p14:creationId xmlns:p14="http://schemas.microsoft.com/office/powerpoint/2010/main" val="3307276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2974C-49EE-D6C0-FB54-1A1CA429AC6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11823CA-410A-A23A-DA4F-E5EBB6A02A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27171E-2B02-D4A4-83E2-78352C0C42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B0FB5DC-5EE5-D773-5119-E7170E709CAF}"/>
              </a:ext>
            </a:extLst>
          </p:cNvPr>
          <p:cNvSpPr>
            <a:spLocks noGrp="1"/>
          </p:cNvSpPr>
          <p:nvPr>
            <p:ph type="dt" sz="half" idx="10"/>
          </p:nvPr>
        </p:nvSpPr>
        <p:spPr/>
        <p:txBody>
          <a:bodyPr/>
          <a:lstStyle/>
          <a:p>
            <a:fld id="{6BFDA36A-9FD6-B848-B945-E8811F8A3168}" type="datetimeFigureOut">
              <a:rPr lang="en-GB" smtClean="0"/>
              <a:t>21/11/2023</a:t>
            </a:fld>
            <a:endParaRPr lang="en-GB"/>
          </a:p>
        </p:txBody>
      </p:sp>
      <p:sp>
        <p:nvSpPr>
          <p:cNvPr id="6" name="Footer Placeholder 5">
            <a:extLst>
              <a:ext uri="{FF2B5EF4-FFF2-40B4-BE49-F238E27FC236}">
                <a16:creationId xmlns:a16="http://schemas.microsoft.com/office/drawing/2014/main" id="{A6ACA12B-9E12-039B-854A-45564CBA18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5A0AEE-09DA-EE47-E771-3C1A6A42929A}"/>
              </a:ext>
            </a:extLst>
          </p:cNvPr>
          <p:cNvSpPr>
            <a:spLocks noGrp="1"/>
          </p:cNvSpPr>
          <p:nvPr>
            <p:ph type="sldNum" sz="quarter" idx="12"/>
          </p:nvPr>
        </p:nvSpPr>
        <p:spPr/>
        <p:txBody>
          <a:bodyPr/>
          <a:lstStyle/>
          <a:p>
            <a:fld id="{91EC01A9-D87A-6642-A0D2-E5056BAED1C9}" type="slidenum">
              <a:rPr lang="en-GB" smtClean="0"/>
              <a:t>‹#›</a:t>
            </a:fld>
            <a:endParaRPr lang="en-GB"/>
          </a:p>
        </p:txBody>
      </p:sp>
    </p:spTree>
    <p:extLst>
      <p:ext uri="{BB962C8B-B14F-4D97-AF65-F5344CB8AC3E}">
        <p14:creationId xmlns:p14="http://schemas.microsoft.com/office/powerpoint/2010/main" val="16205282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54BDA-10C5-251C-1430-C27320CFF3D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4FEE470-7BEC-ABE4-11DF-8A9B1D6C0DD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58480F5-2B2D-0EFF-AD14-2AC5A64BD7E2}"/>
              </a:ext>
            </a:extLst>
          </p:cNvPr>
          <p:cNvSpPr>
            <a:spLocks noGrp="1"/>
          </p:cNvSpPr>
          <p:nvPr>
            <p:ph type="dt" sz="half" idx="10"/>
          </p:nvPr>
        </p:nvSpPr>
        <p:spPr/>
        <p:txBody>
          <a:bodyPr/>
          <a:lstStyle/>
          <a:p>
            <a:fld id="{6BFDA36A-9FD6-B848-B945-E8811F8A3168}" type="datetimeFigureOut">
              <a:rPr lang="en-GB" smtClean="0"/>
              <a:t>21/11/2023</a:t>
            </a:fld>
            <a:endParaRPr lang="en-GB"/>
          </a:p>
        </p:txBody>
      </p:sp>
      <p:sp>
        <p:nvSpPr>
          <p:cNvPr id="5" name="Footer Placeholder 4">
            <a:extLst>
              <a:ext uri="{FF2B5EF4-FFF2-40B4-BE49-F238E27FC236}">
                <a16:creationId xmlns:a16="http://schemas.microsoft.com/office/drawing/2014/main" id="{9E3EE0EE-DE08-547E-C725-9D367437E3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034E01-B7BB-F4D5-8D94-EE2CC9003034}"/>
              </a:ext>
            </a:extLst>
          </p:cNvPr>
          <p:cNvSpPr>
            <a:spLocks noGrp="1"/>
          </p:cNvSpPr>
          <p:nvPr>
            <p:ph type="sldNum" sz="quarter" idx="12"/>
          </p:nvPr>
        </p:nvSpPr>
        <p:spPr/>
        <p:txBody>
          <a:bodyPr/>
          <a:lstStyle/>
          <a:p>
            <a:fld id="{91EC01A9-D87A-6642-A0D2-E5056BAED1C9}" type="slidenum">
              <a:rPr lang="en-GB" smtClean="0"/>
              <a:t>‹#›</a:t>
            </a:fld>
            <a:endParaRPr lang="en-GB"/>
          </a:p>
        </p:txBody>
      </p:sp>
    </p:spTree>
    <p:extLst>
      <p:ext uri="{BB962C8B-B14F-4D97-AF65-F5344CB8AC3E}">
        <p14:creationId xmlns:p14="http://schemas.microsoft.com/office/powerpoint/2010/main" val="15214182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3016E4-966C-92F5-A1C6-DDE93E121D7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EF7820E-7DBC-8F5B-15AF-EC4AC25A5A8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E151BA4-5A9A-8345-03B2-F02466BF4333}"/>
              </a:ext>
            </a:extLst>
          </p:cNvPr>
          <p:cNvSpPr>
            <a:spLocks noGrp="1"/>
          </p:cNvSpPr>
          <p:nvPr>
            <p:ph type="dt" sz="half" idx="10"/>
          </p:nvPr>
        </p:nvSpPr>
        <p:spPr/>
        <p:txBody>
          <a:bodyPr/>
          <a:lstStyle/>
          <a:p>
            <a:fld id="{6BFDA36A-9FD6-B848-B945-E8811F8A3168}" type="datetimeFigureOut">
              <a:rPr lang="en-GB" smtClean="0"/>
              <a:t>21/11/2023</a:t>
            </a:fld>
            <a:endParaRPr lang="en-GB"/>
          </a:p>
        </p:txBody>
      </p:sp>
      <p:sp>
        <p:nvSpPr>
          <p:cNvPr id="5" name="Footer Placeholder 4">
            <a:extLst>
              <a:ext uri="{FF2B5EF4-FFF2-40B4-BE49-F238E27FC236}">
                <a16:creationId xmlns:a16="http://schemas.microsoft.com/office/drawing/2014/main" id="{588CF682-4D0A-710D-2D2C-257A584385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010012-B252-479C-068A-EF9AA4202B49}"/>
              </a:ext>
            </a:extLst>
          </p:cNvPr>
          <p:cNvSpPr>
            <a:spLocks noGrp="1"/>
          </p:cNvSpPr>
          <p:nvPr>
            <p:ph type="sldNum" sz="quarter" idx="12"/>
          </p:nvPr>
        </p:nvSpPr>
        <p:spPr/>
        <p:txBody>
          <a:bodyPr/>
          <a:lstStyle/>
          <a:p>
            <a:fld id="{91EC01A9-D87A-6642-A0D2-E5056BAED1C9}" type="slidenum">
              <a:rPr lang="en-GB" smtClean="0"/>
              <a:t>‹#›</a:t>
            </a:fld>
            <a:endParaRPr lang="en-GB"/>
          </a:p>
        </p:txBody>
      </p:sp>
    </p:spTree>
    <p:extLst>
      <p:ext uri="{BB962C8B-B14F-4D97-AF65-F5344CB8AC3E}">
        <p14:creationId xmlns:p14="http://schemas.microsoft.com/office/powerpoint/2010/main" val="2408625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5A5C90-4A02-25C0-35F1-8A6720CFBD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F413657-B2CD-5790-25EB-C25EB41535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8FA4B14-5407-BAE6-5EF8-591CE59F92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FDA36A-9FD6-B848-B945-E8811F8A3168}" type="datetimeFigureOut">
              <a:rPr lang="en-GB" smtClean="0"/>
              <a:t>21/11/2023</a:t>
            </a:fld>
            <a:endParaRPr lang="en-GB"/>
          </a:p>
        </p:txBody>
      </p:sp>
      <p:sp>
        <p:nvSpPr>
          <p:cNvPr id="5" name="Footer Placeholder 4">
            <a:extLst>
              <a:ext uri="{FF2B5EF4-FFF2-40B4-BE49-F238E27FC236}">
                <a16:creationId xmlns:a16="http://schemas.microsoft.com/office/drawing/2014/main" id="{72D7B5EF-7D75-B632-E5E5-8D70FA5EC6C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36B6680-AE9E-B8D3-C313-8C70447EFC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EC01A9-D87A-6642-A0D2-E5056BAED1C9}" type="slidenum">
              <a:rPr lang="en-GB" smtClean="0"/>
              <a:t>‹#›</a:t>
            </a:fld>
            <a:endParaRPr lang="en-GB"/>
          </a:p>
        </p:txBody>
      </p:sp>
    </p:spTree>
    <p:extLst>
      <p:ext uri="{BB962C8B-B14F-4D97-AF65-F5344CB8AC3E}">
        <p14:creationId xmlns:p14="http://schemas.microsoft.com/office/powerpoint/2010/main" val="12391174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0.png"/><Relationship Id="rId7" Type="http://schemas.openxmlformats.org/officeDocument/2006/relationships/diagramQuickStyle" Target="../diagrams/quickStyle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1.svg"/><Relationship Id="rId9" Type="http://schemas.microsoft.com/office/2007/relationships/diagramDrawing" Target="../diagrams/drawing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4" descr="Digital numbers art">
            <a:extLst>
              <a:ext uri="{FF2B5EF4-FFF2-40B4-BE49-F238E27FC236}">
                <a16:creationId xmlns:a16="http://schemas.microsoft.com/office/drawing/2014/main" id="{60C6BA4F-6910-EA26-07CD-787E69425888}"/>
              </a:ext>
            </a:extLst>
          </p:cNvPr>
          <p:cNvPicPr>
            <a:picLocks noChangeAspect="1"/>
          </p:cNvPicPr>
          <p:nvPr/>
        </p:nvPicPr>
        <p:blipFill rotWithShape="1">
          <a:blip r:embed="rId3"/>
          <a:srcRect r="20783"/>
          <a:stretch/>
        </p:blipFill>
        <p:spPr>
          <a:xfrm>
            <a:off x="4038599" y="10"/>
            <a:ext cx="8160026" cy="6875809"/>
          </a:xfrm>
          <a:prstGeom prst="rect">
            <a:avLst/>
          </a:prstGeom>
        </p:spPr>
      </p:pic>
      <p:sp>
        <p:nvSpPr>
          <p:cNvPr id="15" name="Freeform: Shape 14">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0B49C86-6756-33DB-7BAC-15AE4FF615BA}"/>
              </a:ext>
            </a:extLst>
          </p:cNvPr>
          <p:cNvSpPr>
            <a:spLocks noGrp="1"/>
          </p:cNvSpPr>
          <p:nvPr>
            <p:ph type="ctrTitle"/>
          </p:nvPr>
        </p:nvSpPr>
        <p:spPr>
          <a:xfrm>
            <a:off x="534473" y="2950387"/>
            <a:ext cx="3052293" cy="3531403"/>
          </a:xfrm>
        </p:spPr>
        <p:txBody>
          <a:bodyPr anchor="t">
            <a:normAutofit/>
          </a:bodyPr>
          <a:lstStyle/>
          <a:p>
            <a:pPr algn="r"/>
            <a:r>
              <a:rPr lang="en-GB" sz="2500" b="1">
                <a:solidFill>
                  <a:srgbClr val="FFFFFF"/>
                </a:solidFill>
              </a:rPr>
              <a:t>LCBB6001 International Business Communications</a:t>
            </a:r>
            <a:br>
              <a:rPr lang="en-GB" sz="2500">
                <a:solidFill>
                  <a:srgbClr val="FFFFFF"/>
                </a:solidFill>
              </a:rPr>
            </a:br>
            <a:r>
              <a:rPr lang="en-GB" sz="2500">
                <a:solidFill>
                  <a:srgbClr val="FFFFFF"/>
                </a:solidFill>
              </a:rPr>
              <a:t>Cultural Differences Between the UK and Germany: Implications for Business Expansion</a:t>
            </a:r>
          </a:p>
        </p:txBody>
      </p:sp>
      <p:sp>
        <p:nvSpPr>
          <p:cNvPr id="3" name="Subtitle 2">
            <a:extLst>
              <a:ext uri="{FF2B5EF4-FFF2-40B4-BE49-F238E27FC236}">
                <a16:creationId xmlns:a16="http://schemas.microsoft.com/office/drawing/2014/main" id="{7A702575-F7F2-74EF-AEE6-A957EC0B0412}"/>
              </a:ext>
            </a:extLst>
          </p:cNvPr>
          <p:cNvSpPr>
            <a:spLocks noGrp="1"/>
          </p:cNvSpPr>
          <p:nvPr>
            <p:ph type="subTitle" idx="1"/>
          </p:nvPr>
        </p:nvSpPr>
        <p:spPr>
          <a:xfrm>
            <a:off x="777922" y="743803"/>
            <a:ext cx="2808844" cy="1382392"/>
          </a:xfrm>
        </p:spPr>
        <p:txBody>
          <a:bodyPr anchor="b">
            <a:normAutofit/>
          </a:bodyPr>
          <a:lstStyle/>
          <a:p>
            <a:pPr algn="r"/>
            <a:r>
              <a:rPr lang="en-GB" sz="1700" dirty="0">
                <a:solidFill>
                  <a:srgbClr val="FFFFFF"/>
                </a:solidFill>
              </a:rPr>
              <a:t>Module Leader: Jean Wang</a:t>
            </a:r>
          </a:p>
          <a:p>
            <a:pPr algn="r"/>
            <a:r>
              <a:rPr lang="en-GB" sz="1700" dirty="0">
                <a:solidFill>
                  <a:srgbClr val="FFFFFF"/>
                </a:solidFill>
              </a:rPr>
              <a:t>Student ID: 2115610 </a:t>
            </a:r>
          </a:p>
          <a:p>
            <a:pPr algn="r"/>
            <a:r>
              <a:rPr lang="en-GB" sz="1700" dirty="0">
                <a:solidFill>
                  <a:srgbClr val="FFFFFF"/>
                </a:solidFill>
              </a:rPr>
              <a:t> Student Name: </a:t>
            </a:r>
            <a:r>
              <a:rPr lang="en-GB" sz="1700" dirty="0" err="1">
                <a:solidFill>
                  <a:srgbClr val="FFFFFF"/>
                </a:solidFill>
              </a:rPr>
              <a:t>Nikolinka</a:t>
            </a:r>
            <a:r>
              <a:rPr lang="en-GB" sz="1700" dirty="0">
                <a:solidFill>
                  <a:srgbClr val="FFFFFF"/>
                </a:solidFill>
              </a:rPr>
              <a:t> </a:t>
            </a:r>
            <a:r>
              <a:rPr lang="en-GB" sz="1700" dirty="0" err="1">
                <a:solidFill>
                  <a:srgbClr val="FFFFFF"/>
                </a:solidFill>
              </a:rPr>
              <a:t>Nedelcheva</a:t>
            </a:r>
            <a:endParaRPr lang="en-GB" sz="1700" dirty="0">
              <a:solidFill>
                <a:srgbClr val="FFFFFF"/>
              </a:solidFill>
            </a:endParaRPr>
          </a:p>
        </p:txBody>
      </p:sp>
    </p:spTree>
    <p:extLst>
      <p:ext uri="{BB962C8B-B14F-4D97-AF65-F5344CB8AC3E}">
        <p14:creationId xmlns:p14="http://schemas.microsoft.com/office/powerpoint/2010/main" val="2274598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B3DB4795-55AF-7A64-24AF-DA937FE67B51}"/>
              </a:ext>
            </a:extLst>
          </p:cNvPr>
          <p:cNvPicPr>
            <a:picLocks noChangeAspect="1"/>
          </p:cNvPicPr>
          <p:nvPr/>
        </p:nvPicPr>
        <p:blipFill rotWithShape="1">
          <a:blip r:embed="rId3"/>
          <a:srcRect l="51877" r="2"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F7C414-C567-6556-8176-E5489A39015D}"/>
              </a:ext>
            </a:extLst>
          </p:cNvPr>
          <p:cNvSpPr>
            <a:spLocks noGrp="1"/>
          </p:cNvSpPr>
          <p:nvPr>
            <p:ph type="title"/>
          </p:nvPr>
        </p:nvSpPr>
        <p:spPr>
          <a:xfrm>
            <a:off x="6115317" y="405685"/>
            <a:ext cx="5464968" cy="1559301"/>
          </a:xfrm>
        </p:spPr>
        <p:txBody>
          <a:bodyPr>
            <a:normAutofit/>
          </a:bodyPr>
          <a:lstStyle/>
          <a:p>
            <a:r>
              <a:rPr lang="en-GB" sz="4000"/>
              <a:t>Table of Content</a:t>
            </a:r>
          </a:p>
        </p:txBody>
      </p:sp>
      <p:sp>
        <p:nvSpPr>
          <p:cNvPr id="3" name="Content Placeholder 2">
            <a:extLst>
              <a:ext uri="{FF2B5EF4-FFF2-40B4-BE49-F238E27FC236}">
                <a16:creationId xmlns:a16="http://schemas.microsoft.com/office/drawing/2014/main" id="{7DBEFFDE-1093-A7F8-B734-CE68CCFBA882}"/>
              </a:ext>
            </a:extLst>
          </p:cNvPr>
          <p:cNvSpPr>
            <a:spLocks noGrp="1"/>
          </p:cNvSpPr>
          <p:nvPr>
            <p:ph idx="1"/>
          </p:nvPr>
        </p:nvSpPr>
        <p:spPr>
          <a:xfrm>
            <a:off x="6115317" y="2743200"/>
            <a:ext cx="5247340" cy="3496878"/>
          </a:xfrm>
        </p:spPr>
        <p:txBody>
          <a:bodyPr anchor="ctr">
            <a:normAutofit/>
          </a:bodyPr>
          <a:lstStyle/>
          <a:p>
            <a:r>
              <a:rPr lang="en-GB" sz="2000" dirty="0"/>
              <a:t>Introduction</a:t>
            </a:r>
          </a:p>
          <a:p>
            <a:r>
              <a:rPr lang="en-GB" sz="2000" dirty="0"/>
              <a:t>Halifax Background</a:t>
            </a:r>
          </a:p>
          <a:p>
            <a:r>
              <a:rPr lang="en-GB" sz="2000" dirty="0"/>
              <a:t>Cultural Differences Between the UK and Germany</a:t>
            </a:r>
          </a:p>
          <a:p>
            <a:r>
              <a:rPr lang="en-GB" sz="2000" dirty="0"/>
              <a:t>Implications for Business Expansion</a:t>
            </a:r>
          </a:p>
          <a:p>
            <a:r>
              <a:rPr lang="en-GB" sz="2000" dirty="0"/>
              <a:t>Halifax Expansion in Germany - Summary</a:t>
            </a:r>
          </a:p>
          <a:p>
            <a:r>
              <a:rPr lang="en-GB" sz="2000" dirty="0"/>
              <a:t>Recommendations for Success</a:t>
            </a:r>
          </a:p>
          <a:p>
            <a:r>
              <a:rPr lang="en-GB" sz="2000" dirty="0"/>
              <a:t>Conclusion and Q&amp;A</a:t>
            </a:r>
          </a:p>
        </p:txBody>
      </p:sp>
    </p:spTree>
    <p:extLst>
      <p:ext uri="{BB962C8B-B14F-4D97-AF65-F5344CB8AC3E}">
        <p14:creationId xmlns:p14="http://schemas.microsoft.com/office/powerpoint/2010/main" val="3872879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1C906C-2595-4364-68CA-65789C64D1F8}"/>
              </a:ext>
            </a:extLst>
          </p:cNvPr>
          <p:cNvSpPr>
            <a:spLocks noGrp="1"/>
          </p:cNvSpPr>
          <p:nvPr>
            <p:ph type="title"/>
          </p:nvPr>
        </p:nvSpPr>
        <p:spPr>
          <a:xfrm>
            <a:off x="761800" y="762001"/>
            <a:ext cx="5334197" cy="1708242"/>
          </a:xfrm>
        </p:spPr>
        <p:txBody>
          <a:bodyPr anchor="ctr">
            <a:normAutofit/>
          </a:bodyPr>
          <a:lstStyle/>
          <a:p>
            <a:r>
              <a:rPr lang="en-GB" sz="4000"/>
              <a:t>Introduction</a:t>
            </a:r>
          </a:p>
        </p:txBody>
      </p:sp>
      <p:sp>
        <p:nvSpPr>
          <p:cNvPr id="3" name="Content Placeholder 2">
            <a:extLst>
              <a:ext uri="{FF2B5EF4-FFF2-40B4-BE49-F238E27FC236}">
                <a16:creationId xmlns:a16="http://schemas.microsoft.com/office/drawing/2014/main" id="{940C9DF3-1CF4-2F0A-B43D-F8E2084BACA2}"/>
              </a:ext>
            </a:extLst>
          </p:cNvPr>
          <p:cNvSpPr>
            <a:spLocks noGrp="1"/>
          </p:cNvSpPr>
          <p:nvPr>
            <p:ph idx="1"/>
          </p:nvPr>
        </p:nvSpPr>
        <p:spPr>
          <a:xfrm>
            <a:off x="761800" y="2470244"/>
            <a:ext cx="5334197" cy="3769835"/>
          </a:xfrm>
        </p:spPr>
        <p:txBody>
          <a:bodyPr anchor="ctr">
            <a:normAutofit/>
          </a:bodyPr>
          <a:lstStyle/>
          <a:p>
            <a:r>
              <a:rPr lang="en-GB" sz="2000"/>
              <a:t>Germany is a major economic power in Europe and the world.</a:t>
            </a:r>
          </a:p>
          <a:p>
            <a:r>
              <a:rPr lang="en-GB" sz="2000"/>
              <a:t>Expanding into Germany can help the company to increase its global reach and sales.</a:t>
            </a:r>
          </a:p>
          <a:p>
            <a:r>
              <a:rPr lang="en-GB" sz="2000"/>
              <a:t>However, it is important to be aware of the cultural differences between the UK and Germany in order to ensure a successful expansion.</a:t>
            </a:r>
          </a:p>
        </p:txBody>
      </p:sp>
      <p:pic>
        <p:nvPicPr>
          <p:cNvPr id="5" name="Picture 4" descr="Miniature houses">
            <a:extLst>
              <a:ext uri="{FF2B5EF4-FFF2-40B4-BE49-F238E27FC236}">
                <a16:creationId xmlns:a16="http://schemas.microsoft.com/office/drawing/2014/main" id="{D75F7633-599D-141B-3F48-8FA71578B77D}"/>
              </a:ext>
            </a:extLst>
          </p:cNvPr>
          <p:cNvPicPr>
            <a:picLocks noChangeAspect="1"/>
          </p:cNvPicPr>
          <p:nvPr/>
        </p:nvPicPr>
        <p:blipFill rotWithShape="1">
          <a:blip r:embed="rId3"/>
          <a:srcRect l="24188" r="24170"/>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19993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1" name="Slide Background">
            <a:extLst>
              <a:ext uri="{FF2B5EF4-FFF2-40B4-BE49-F238E27FC236}">
                <a16:creationId xmlns:a16="http://schemas.microsoft.com/office/drawing/2014/main" id="{4D327EF6-1201-4218-AA98-3DA5A0F48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83" name="Rectangle 1082">
            <a:extLst>
              <a:ext uri="{FF2B5EF4-FFF2-40B4-BE49-F238E27FC236}">
                <a16:creationId xmlns:a16="http://schemas.microsoft.com/office/drawing/2014/main" id="{9864AAEA-8DC4-4D15-864C-B53C5B4CC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85" name="Rectangle 1084">
            <a:extLst>
              <a:ext uri="{FF2B5EF4-FFF2-40B4-BE49-F238E27FC236}">
                <a16:creationId xmlns:a16="http://schemas.microsoft.com/office/drawing/2014/main" id="{E82F361B-984A-43B6-AFE8-1F1439428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420664"/>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A89E9D-3BCC-C1AA-123A-5B61A4470D3F}"/>
              </a:ext>
            </a:extLst>
          </p:cNvPr>
          <p:cNvSpPr>
            <a:spLocks noGrp="1"/>
          </p:cNvSpPr>
          <p:nvPr>
            <p:ph type="title"/>
          </p:nvPr>
        </p:nvSpPr>
        <p:spPr>
          <a:xfrm>
            <a:off x="761801" y="575094"/>
            <a:ext cx="4697303" cy="2254370"/>
          </a:xfrm>
        </p:spPr>
        <p:txBody>
          <a:bodyPr>
            <a:normAutofit/>
          </a:bodyPr>
          <a:lstStyle/>
          <a:p>
            <a:r>
              <a:rPr lang="en-GB" sz="4000"/>
              <a:t>Halifax Background</a:t>
            </a:r>
          </a:p>
        </p:txBody>
      </p:sp>
      <p:sp useBgFill="1">
        <p:nvSpPr>
          <p:cNvPr id="1087" name="Rectangle 1086">
            <a:extLst>
              <a:ext uri="{FF2B5EF4-FFF2-40B4-BE49-F238E27FC236}">
                <a16:creationId xmlns:a16="http://schemas.microsoft.com/office/drawing/2014/main" id="{4F2A6A32-9ADF-4DD4-AEA5-0D1FF0F8B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49700"/>
          </a:xfrm>
          <a:prstGeom prst="rect">
            <a:avLst/>
          </a:prstGeom>
          <a:ln>
            <a:noFill/>
          </a:ln>
          <a:effectLst>
            <a:outerShdw blurRad="596900" dist="317500" dir="8820000" sx="87000" sy="87000" algn="t" rotWithShape="0">
              <a:schemeClr val="tx1">
                <a:alpha val="2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ock numbers on a digital display">
            <a:extLst>
              <a:ext uri="{FF2B5EF4-FFF2-40B4-BE49-F238E27FC236}">
                <a16:creationId xmlns:a16="http://schemas.microsoft.com/office/drawing/2014/main" id="{818F94FD-3727-B711-2720-EC24D92B1E9B}"/>
              </a:ext>
            </a:extLst>
          </p:cNvPr>
          <p:cNvPicPr>
            <a:picLocks noChangeAspect="1"/>
          </p:cNvPicPr>
          <p:nvPr/>
        </p:nvPicPr>
        <p:blipFill rotWithShape="1">
          <a:blip r:embed="rId3"/>
          <a:srcRect r="-2" b="3485"/>
          <a:stretch/>
        </p:blipFill>
        <p:spPr>
          <a:xfrm>
            <a:off x="6093082" y="10"/>
            <a:ext cx="6098917" cy="3428736"/>
          </a:xfrm>
          <a:prstGeom prst="rect">
            <a:avLst/>
          </a:prstGeom>
        </p:spPr>
      </p:pic>
      <p:pic>
        <p:nvPicPr>
          <p:cNvPr id="6" name="Picture 2" descr="Halifax (bank) - Wikipedia">
            <a:extLst>
              <a:ext uri="{FF2B5EF4-FFF2-40B4-BE49-F238E27FC236}">
                <a16:creationId xmlns:a16="http://schemas.microsoft.com/office/drawing/2014/main" id="{634FFE18-B60C-661D-A148-15F5AE33A19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7482" r="-2" b="5692"/>
          <a:stretch/>
        </p:blipFill>
        <p:spPr bwMode="auto">
          <a:xfrm>
            <a:off x="-1" y="3429254"/>
            <a:ext cx="6098917" cy="342874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39E6C4B-FBF0-7701-BFAE-E3E21697F4EB}"/>
              </a:ext>
            </a:extLst>
          </p:cNvPr>
          <p:cNvSpPr>
            <a:spLocks noGrp="1"/>
          </p:cNvSpPr>
          <p:nvPr>
            <p:ph idx="1"/>
          </p:nvPr>
        </p:nvSpPr>
        <p:spPr>
          <a:xfrm>
            <a:off x="6803409" y="3823854"/>
            <a:ext cx="4626790" cy="2628901"/>
          </a:xfrm>
        </p:spPr>
        <p:txBody>
          <a:bodyPr anchor="ctr">
            <a:normAutofit/>
          </a:bodyPr>
          <a:lstStyle/>
          <a:p>
            <a:r>
              <a:rPr lang="en-GB" sz="1100"/>
              <a:t>Halifax is a UK bank. As a part of Lloyds Banking Group, one of the largest banks in the country, Since the 19th century, Halifax has existed. Over 11 million customers make it a popular UK bank.</a:t>
            </a:r>
          </a:p>
          <a:p>
            <a:r>
              <a:rPr lang="en-GB" sz="1100"/>
              <a:t>Halifax offers many banking services, including:</a:t>
            </a:r>
          </a:p>
          <a:p>
            <a:pPr lvl="1"/>
            <a:r>
              <a:rPr lang="en-GB" sz="1100"/>
              <a:t>Current accounts</a:t>
            </a:r>
          </a:p>
          <a:p>
            <a:pPr lvl="1"/>
            <a:r>
              <a:rPr lang="en-GB" sz="1100"/>
              <a:t>Savings accounts</a:t>
            </a:r>
          </a:p>
          <a:p>
            <a:pPr lvl="1"/>
            <a:r>
              <a:rPr lang="en-GB" sz="1100"/>
              <a:t>Financial products: loans, mortgages</a:t>
            </a:r>
          </a:p>
          <a:p>
            <a:pPr lvl="1"/>
            <a:r>
              <a:rPr lang="en-GB" sz="1100"/>
              <a:t>Credit cards</a:t>
            </a:r>
          </a:p>
          <a:p>
            <a:pPr lvl="1"/>
            <a:r>
              <a:rPr lang="en-GB" sz="1100"/>
              <a:t>Investments</a:t>
            </a:r>
          </a:p>
          <a:p>
            <a:r>
              <a:rPr lang="en-GB" sz="1100"/>
              <a:t>Halifax is known for its great customer service. The bank has over 500 UK locations and a robust online and mobile banking platform.</a:t>
            </a:r>
          </a:p>
        </p:txBody>
      </p:sp>
    </p:spTree>
    <p:extLst>
      <p:ext uri="{BB962C8B-B14F-4D97-AF65-F5344CB8AC3E}">
        <p14:creationId xmlns:p14="http://schemas.microsoft.com/office/powerpoint/2010/main" val="9444361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726B16-3484-0199-8462-E014524AA59D}"/>
              </a:ext>
            </a:extLst>
          </p:cNvPr>
          <p:cNvSpPr>
            <a:spLocks noGrp="1"/>
          </p:cNvSpPr>
          <p:nvPr>
            <p:ph type="title"/>
          </p:nvPr>
        </p:nvSpPr>
        <p:spPr>
          <a:xfrm>
            <a:off x="6803409" y="762001"/>
            <a:ext cx="4156512" cy="1708244"/>
          </a:xfrm>
        </p:spPr>
        <p:txBody>
          <a:bodyPr anchor="ctr">
            <a:normAutofit/>
          </a:bodyPr>
          <a:lstStyle/>
          <a:p>
            <a:r>
              <a:rPr lang="en-GB" sz="3700" dirty="0"/>
              <a:t>Cultural Differences Between the UK and Germany</a:t>
            </a:r>
          </a:p>
        </p:txBody>
      </p:sp>
      <p:pic>
        <p:nvPicPr>
          <p:cNvPr id="5" name="Picture 4" descr="Working space background">
            <a:extLst>
              <a:ext uri="{FF2B5EF4-FFF2-40B4-BE49-F238E27FC236}">
                <a16:creationId xmlns:a16="http://schemas.microsoft.com/office/drawing/2014/main" id="{C0573CCD-B18F-8EE8-B70E-8BB4B7D411FB}"/>
              </a:ext>
            </a:extLst>
          </p:cNvPr>
          <p:cNvPicPr>
            <a:picLocks noChangeAspect="1"/>
          </p:cNvPicPr>
          <p:nvPr/>
        </p:nvPicPr>
        <p:blipFill rotWithShape="1">
          <a:blip r:embed="rId3"/>
          <a:srcRect l="40667" r="-2" b="-2"/>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69E2E1FB-D969-19BD-5AD6-30D4AF4D8DD3}"/>
              </a:ext>
            </a:extLst>
          </p:cNvPr>
          <p:cNvSpPr>
            <a:spLocks noGrp="1"/>
          </p:cNvSpPr>
          <p:nvPr>
            <p:ph idx="1"/>
          </p:nvPr>
        </p:nvSpPr>
        <p:spPr>
          <a:xfrm>
            <a:off x="6803409" y="2470245"/>
            <a:ext cx="4156512" cy="3769835"/>
          </a:xfrm>
        </p:spPr>
        <p:txBody>
          <a:bodyPr anchor="ctr">
            <a:normAutofit/>
          </a:bodyPr>
          <a:lstStyle/>
          <a:p>
            <a:r>
              <a:rPr lang="en-GB" sz="2000"/>
              <a:t>Language</a:t>
            </a:r>
          </a:p>
          <a:p>
            <a:r>
              <a:rPr lang="en-GB" sz="2000"/>
              <a:t>Ethnic Makeup</a:t>
            </a:r>
          </a:p>
          <a:p>
            <a:r>
              <a:rPr lang="en-GB" sz="2000"/>
              <a:t>Social Structures</a:t>
            </a:r>
          </a:p>
          <a:p>
            <a:r>
              <a:rPr lang="en-GB" sz="2000"/>
              <a:t>Religious Values</a:t>
            </a:r>
          </a:p>
          <a:p>
            <a:r>
              <a:rPr lang="en-GB" sz="2000"/>
              <a:t>Business and Work-Related Attitudes</a:t>
            </a:r>
          </a:p>
        </p:txBody>
      </p:sp>
    </p:spTree>
    <p:extLst>
      <p:ext uri="{BB962C8B-B14F-4D97-AF65-F5344CB8AC3E}">
        <p14:creationId xmlns:p14="http://schemas.microsoft.com/office/powerpoint/2010/main" val="4454896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ooks stacked on a table">
            <a:extLst>
              <a:ext uri="{FF2B5EF4-FFF2-40B4-BE49-F238E27FC236}">
                <a16:creationId xmlns:a16="http://schemas.microsoft.com/office/drawing/2014/main" id="{92A63A8D-074D-2337-A15B-874689054ECF}"/>
              </a:ext>
            </a:extLst>
          </p:cNvPr>
          <p:cNvPicPr>
            <a:picLocks noChangeAspect="1"/>
          </p:cNvPicPr>
          <p:nvPr/>
        </p:nvPicPr>
        <p:blipFill rotWithShape="1">
          <a:blip r:embed="rId3"/>
          <a:srcRect l="11737" r="9753" b="2"/>
          <a:stretch/>
        </p:blipFill>
        <p:spPr>
          <a:xfrm>
            <a:off x="20" y="1666568"/>
            <a:ext cx="6106195" cy="5191432"/>
          </a:xfrm>
          <a:prstGeom prst="rect">
            <a:avLst/>
          </a:prstGeom>
        </p:spPr>
      </p:pic>
      <p:sp useBgFill="1">
        <p:nvSpPr>
          <p:cNvPr id="11" name="Rectangle 10">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15AFF3-0D42-9D9E-F846-C7D89E91A2DE}"/>
              </a:ext>
            </a:extLst>
          </p:cNvPr>
          <p:cNvSpPr>
            <a:spLocks noGrp="1"/>
          </p:cNvSpPr>
          <p:nvPr>
            <p:ph type="title"/>
          </p:nvPr>
        </p:nvSpPr>
        <p:spPr>
          <a:xfrm>
            <a:off x="761801" y="352766"/>
            <a:ext cx="10591999" cy="1023584"/>
          </a:xfrm>
        </p:spPr>
        <p:txBody>
          <a:bodyPr>
            <a:normAutofit/>
          </a:bodyPr>
          <a:lstStyle/>
          <a:p>
            <a:r>
              <a:rPr lang="en-GB" sz="3100"/>
              <a:t>Cultural Differences Between the UK and Germany - Language</a:t>
            </a:r>
          </a:p>
        </p:txBody>
      </p:sp>
      <p:sp>
        <p:nvSpPr>
          <p:cNvPr id="3" name="Content Placeholder 2">
            <a:extLst>
              <a:ext uri="{FF2B5EF4-FFF2-40B4-BE49-F238E27FC236}">
                <a16:creationId xmlns:a16="http://schemas.microsoft.com/office/drawing/2014/main" id="{12C79857-B6C3-33F1-9D05-81C51D10767B}"/>
              </a:ext>
            </a:extLst>
          </p:cNvPr>
          <p:cNvSpPr>
            <a:spLocks noGrp="1"/>
          </p:cNvSpPr>
          <p:nvPr>
            <p:ph idx="1"/>
          </p:nvPr>
        </p:nvSpPr>
        <p:spPr>
          <a:xfrm>
            <a:off x="6803408" y="2249766"/>
            <a:ext cx="4550391" cy="4070303"/>
          </a:xfrm>
        </p:spPr>
        <p:txBody>
          <a:bodyPr anchor="ctr">
            <a:normAutofit/>
          </a:bodyPr>
          <a:lstStyle/>
          <a:p>
            <a:r>
              <a:rPr lang="en-GB" sz="2000"/>
              <a:t>In a study published in the academic journal Language and Intercultural Communication, Hofweber found that British speakers tend to use more indirect and polite language than German speakers</a:t>
            </a:r>
          </a:p>
          <a:p>
            <a:r>
              <a:rPr lang="en-GB" sz="2000"/>
              <a:t>In the book Intercultural Communication: A Practical Guide, authors Craig Storti and J. Edward Hofstede argue that language is more than just a way to exchange information; it is also a way to express our culture.</a:t>
            </a:r>
          </a:p>
        </p:txBody>
      </p:sp>
    </p:spTree>
    <p:extLst>
      <p:ext uri="{BB962C8B-B14F-4D97-AF65-F5344CB8AC3E}">
        <p14:creationId xmlns:p14="http://schemas.microsoft.com/office/powerpoint/2010/main" val="19187415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ie charts 3D art">
            <a:extLst>
              <a:ext uri="{FF2B5EF4-FFF2-40B4-BE49-F238E27FC236}">
                <a16:creationId xmlns:a16="http://schemas.microsoft.com/office/drawing/2014/main" id="{080C1826-8A4D-8CD3-8C1F-8218A2F59B92}"/>
              </a:ext>
            </a:extLst>
          </p:cNvPr>
          <p:cNvPicPr>
            <a:picLocks noChangeAspect="1"/>
          </p:cNvPicPr>
          <p:nvPr/>
        </p:nvPicPr>
        <p:blipFill rotWithShape="1">
          <a:blip r:embed="rId3"/>
          <a:srcRect l="11330" r="10160" b="2"/>
          <a:stretch/>
        </p:blipFill>
        <p:spPr>
          <a:xfrm>
            <a:off x="20" y="1666568"/>
            <a:ext cx="6106195" cy="5191432"/>
          </a:xfrm>
          <a:prstGeom prst="rect">
            <a:avLst/>
          </a:prstGeom>
        </p:spPr>
      </p:pic>
      <p:sp useBgFill="1">
        <p:nvSpPr>
          <p:cNvPr id="11" name="Rectangle 10">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CC4DFE-0869-ADC1-C61E-1F787B40045F}"/>
              </a:ext>
            </a:extLst>
          </p:cNvPr>
          <p:cNvSpPr>
            <a:spLocks noGrp="1"/>
          </p:cNvSpPr>
          <p:nvPr>
            <p:ph type="title"/>
          </p:nvPr>
        </p:nvSpPr>
        <p:spPr>
          <a:xfrm>
            <a:off x="761801" y="352766"/>
            <a:ext cx="10591999" cy="1023584"/>
          </a:xfrm>
        </p:spPr>
        <p:txBody>
          <a:bodyPr>
            <a:normAutofit/>
          </a:bodyPr>
          <a:lstStyle/>
          <a:p>
            <a:r>
              <a:rPr lang="en-GB" sz="3100"/>
              <a:t>Cultural Differences Between the UK and Germany – Ethnic Makeup</a:t>
            </a:r>
          </a:p>
        </p:txBody>
      </p:sp>
      <p:sp>
        <p:nvSpPr>
          <p:cNvPr id="3" name="Content Placeholder 2">
            <a:extLst>
              <a:ext uri="{FF2B5EF4-FFF2-40B4-BE49-F238E27FC236}">
                <a16:creationId xmlns:a16="http://schemas.microsoft.com/office/drawing/2014/main" id="{ED639461-381E-CC34-0FFD-404D413D71C3}"/>
              </a:ext>
            </a:extLst>
          </p:cNvPr>
          <p:cNvSpPr>
            <a:spLocks noGrp="1"/>
          </p:cNvSpPr>
          <p:nvPr>
            <p:ph idx="1"/>
          </p:nvPr>
        </p:nvSpPr>
        <p:spPr>
          <a:xfrm>
            <a:off x="6803408" y="2249766"/>
            <a:ext cx="4550391" cy="4070303"/>
          </a:xfrm>
        </p:spPr>
        <p:txBody>
          <a:bodyPr anchor="ctr">
            <a:normAutofit/>
          </a:bodyPr>
          <a:lstStyle/>
          <a:p>
            <a:r>
              <a:rPr lang="en-GB" sz="2000"/>
              <a:t>In a study published in the academic journal Diversity and Management, researchers found that Germany is a more ethnically diverse country than the UK. </a:t>
            </a:r>
          </a:p>
          <a:p>
            <a:r>
              <a:rPr lang="en-GB" sz="2000"/>
              <a:t>In the book Managing Cultural Diversity in the Workplace, author Stella Ting-Toomey discusses the importance of cultural diversity in the workplace. She argues that cultural diversity can lead to increased creativity and innovation.</a:t>
            </a:r>
          </a:p>
        </p:txBody>
      </p:sp>
    </p:spTree>
    <p:extLst>
      <p:ext uri="{BB962C8B-B14F-4D97-AF65-F5344CB8AC3E}">
        <p14:creationId xmlns:p14="http://schemas.microsoft.com/office/powerpoint/2010/main" val="17393847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uster of books">
            <a:extLst>
              <a:ext uri="{FF2B5EF4-FFF2-40B4-BE49-F238E27FC236}">
                <a16:creationId xmlns:a16="http://schemas.microsoft.com/office/drawing/2014/main" id="{8B8BF1A9-E241-E9B9-1D01-E7F0964522CD}"/>
              </a:ext>
            </a:extLst>
          </p:cNvPr>
          <p:cNvPicPr>
            <a:picLocks noChangeAspect="1"/>
          </p:cNvPicPr>
          <p:nvPr/>
        </p:nvPicPr>
        <p:blipFill rotWithShape="1">
          <a:blip r:embed="rId3"/>
          <a:srcRect l="14777" r="11122"/>
          <a:stretch/>
        </p:blipFill>
        <p:spPr>
          <a:xfrm>
            <a:off x="20" y="1666568"/>
            <a:ext cx="6106195" cy="5191432"/>
          </a:xfrm>
          <a:prstGeom prst="rect">
            <a:avLst/>
          </a:prstGeom>
        </p:spPr>
      </p:pic>
      <p:sp useBgFill="1">
        <p:nvSpPr>
          <p:cNvPr id="11" name="Rectangle 10">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FDDE2C-F4AF-C3D6-17D5-01E86BD50789}"/>
              </a:ext>
            </a:extLst>
          </p:cNvPr>
          <p:cNvSpPr>
            <a:spLocks noGrp="1"/>
          </p:cNvSpPr>
          <p:nvPr>
            <p:ph type="title"/>
          </p:nvPr>
        </p:nvSpPr>
        <p:spPr>
          <a:xfrm>
            <a:off x="761801" y="352766"/>
            <a:ext cx="10591999" cy="1023584"/>
          </a:xfrm>
        </p:spPr>
        <p:txBody>
          <a:bodyPr>
            <a:normAutofit/>
          </a:bodyPr>
          <a:lstStyle/>
          <a:p>
            <a:r>
              <a:rPr lang="en-GB" sz="3100"/>
              <a:t>Cultural Differences Between the UK and Germany – Social Structures</a:t>
            </a:r>
          </a:p>
        </p:txBody>
      </p:sp>
      <p:sp>
        <p:nvSpPr>
          <p:cNvPr id="3" name="Content Placeholder 2">
            <a:extLst>
              <a:ext uri="{FF2B5EF4-FFF2-40B4-BE49-F238E27FC236}">
                <a16:creationId xmlns:a16="http://schemas.microsoft.com/office/drawing/2014/main" id="{59506647-EC79-9E71-ECA3-1C3F25906131}"/>
              </a:ext>
            </a:extLst>
          </p:cNvPr>
          <p:cNvSpPr>
            <a:spLocks noGrp="1"/>
          </p:cNvSpPr>
          <p:nvPr>
            <p:ph idx="1"/>
          </p:nvPr>
        </p:nvSpPr>
        <p:spPr>
          <a:xfrm>
            <a:off x="6803408" y="2249766"/>
            <a:ext cx="4550391" cy="4070303"/>
          </a:xfrm>
        </p:spPr>
        <p:txBody>
          <a:bodyPr anchor="ctr">
            <a:normAutofit/>
          </a:bodyPr>
          <a:lstStyle/>
          <a:p>
            <a:r>
              <a:rPr lang="en-GB" sz="2000"/>
              <a:t>In a study published in the academic journal Social Stratification and Mobility, researchers found that Germany has a more hierarchical social structure than the UK. </a:t>
            </a:r>
          </a:p>
          <a:p>
            <a:r>
              <a:rPr lang="en-GB" sz="2000"/>
              <a:t>In the book Understanding Cultural Differences: Guidelines for Effective Communication, author Edward T. Hall discusses the importance of social structure in intercultural communication. He argues that social structure can influence the way that we interact with other.</a:t>
            </a:r>
          </a:p>
        </p:txBody>
      </p:sp>
    </p:spTree>
    <p:extLst>
      <p:ext uri="{BB962C8B-B14F-4D97-AF65-F5344CB8AC3E}">
        <p14:creationId xmlns:p14="http://schemas.microsoft.com/office/powerpoint/2010/main" val="3374365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D1871C-CC8A-9DA9-5C4F-03C8078D23FE}"/>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Cultural Differences Between the UK and Germany – Religious Values</a:t>
            </a:r>
          </a:p>
        </p:txBody>
      </p:sp>
      <p:graphicFrame>
        <p:nvGraphicFramePr>
          <p:cNvPr id="5" name="Content Placeholder 2">
            <a:extLst>
              <a:ext uri="{FF2B5EF4-FFF2-40B4-BE49-F238E27FC236}">
                <a16:creationId xmlns:a16="http://schemas.microsoft.com/office/drawing/2014/main" id="{1831DF59-0D52-DC06-C866-374428936D87}"/>
              </a:ext>
            </a:extLst>
          </p:cNvPr>
          <p:cNvGraphicFramePr>
            <a:graphicFrameLocks noGrp="1"/>
          </p:cNvGraphicFramePr>
          <p:nvPr>
            <p:ph idx="1"/>
            <p:extLst>
              <p:ext uri="{D42A27DB-BD31-4B8C-83A1-F6EECF244321}">
                <p14:modId xmlns:p14="http://schemas.microsoft.com/office/powerpoint/2010/main" val="5939863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16921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ED8397-5632-8E9E-AFFC-8A37290180D6}"/>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Implications for Business Expansion</a:t>
            </a:r>
          </a:p>
        </p:txBody>
      </p:sp>
      <p:sp>
        <p:nvSpPr>
          <p:cNvPr id="3" name="Content Placeholder 2">
            <a:extLst>
              <a:ext uri="{FF2B5EF4-FFF2-40B4-BE49-F238E27FC236}">
                <a16:creationId xmlns:a16="http://schemas.microsoft.com/office/drawing/2014/main" id="{1F4A13A9-CF19-0DDA-A92E-C2779099F348}"/>
              </a:ext>
            </a:extLst>
          </p:cNvPr>
          <p:cNvSpPr>
            <a:spLocks noGrp="1"/>
          </p:cNvSpPr>
          <p:nvPr>
            <p:ph idx="1"/>
          </p:nvPr>
        </p:nvSpPr>
        <p:spPr>
          <a:xfrm>
            <a:off x="6503158" y="649480"/>
            <a:ext cx="4862447" cy="5546047"/>
          </a:xfrm>
        </p:spPr>
        <p:txBody>
          <a:bodyPr anchor="ctr">
            <a:normAutofit/>
          </a:bodyPr>
          <a:lstStyle/>
          <a:p>
            <a:r>
              <a:rPr lang="en-GB" sz="2000"/>
              <a:t>Language: It is important to have a good understanding of German business terminology</a:t>
            </a:r>
          </a:p>
          <a:p>
            <a:r>
              <a:rPr lang="en-GB" sz="2000"/>
              <a:t>Ethnic Makeup: It is important to be aware of the diversity of the German population</a:t>
            </a:r>
          </a:p>
          <a:p>
            <a:r>
              <a:rPr lang="en-GB" sz="2000"/>
              <a:t>Social Structures: It is important to be respectful of the German hierarchical social structure</a:t>
            </a:r>
          </a:p>
          <a:p>
            <a:r>
              <a:rPr lang="en-GB" sz="2000"/>
              <a:t>Religious Values: It is important to be respectful</a:t>
            </a:r>
          </a:p>
          <a:p>
            <a:r>
              <a:rPr lang="en-GB" sz="2000"/>
              <a:t>Business and Work-Related Attitudes: It is important to be direct</a:t>
            </a:r>
          </a:p>
        </p:txBody>
      </p:sp>
    </p:spTree>
    <p:extLst>
      <p:ext uri="{BB962C8B-B14F-4D97-AF65-F5344CB8AC3E}">
        <p14:creationId xmlns:p14="http://schemas.microsoft.com/office/powerpoint/2010/main" val="4396816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BD4900-E04B-ADE5-1ECF-0F48329003C1}"/>
              </a:ext>
            </a:extLst>
          </p:cNvPr>
          <p:cNvSpPr>
            <a:spLocks noGrp="1"/>
          </p:cNvSpPr>
          <p:nvPr>
            <p:ph type="title"/>
          </p:nvPr>
        </p:nvSpPr>
        <p:spPr>
          <a:xfrm>
            <a:off x="6106390" y="759126"/>
            <a:ext cx="4596245" cy="1711119"/>
          </a:xfrm>
        </p:spPr>
        <p:txBody>
          <a:bodyPr anchor="ctr">
            <a:normAutofit/>
          </a:bodyPr>
          <a:lstStyle/>
          <a:p>
            <a:r>
              <a:rPr lang="en-GB" sz="4000"/>
              <a:t>Halifax Expansion in Germany - Summary</a:t>
            </a:r>
            <a:endParaRPr lang="en-GB" sz="4000" dirty="0"/>
          </a:p>
        </p:txBody>
      </p:sp>
      <p:sp>
        <p:nvSpPr>
          <p:cNvPr id="29" name="Rectangle 13">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Graphic 6" descr="Bank">
            <a:extLst>
              <a:ext uri="{FF2B5EF4-FFF2-40B4-BE49-F238E27FC236}">
                <a16:creationId xmlns:a16="http://schemas.microsoft.com/office/drawing/2014/main" id="{9D8DD4A6-84FD-BBEC-7E2F-58FFF5C41F7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8873" y="1510026"/>
            <a:ext cx="3872455" cy="3872455"/>
          </a:xfrm>
          <a:prstGeom prst="rect">
            <a:avLst/>
          </a:prstGeom>
        </p:spPr>
      </p:pic>
      <p:graphicFrame>
        <p:nvGraphicFramePr>
          <p:cNvPr id="17" name="Content Placeholder 2">
            <a:extLst>
              <a:ext uri="{FF2B5EF4-FFF2-40B4-BE49-F238E27FC236}">
                <a16:creationId xmlns:a16="http://schemas.microsoft.com/office/drawing/2014/main" id="{1AFC37F7-DAFF-3852-B9EB-5323FE824304}"/>
              </a:ext>
            </a:extLst>
          </p:cNvPr>
          <p:cNvGraphicFramePr>
            <a:graphicFrameLocks noGrp="1"/>
          </p:cNvGraphicFramePr>
          <p:nvPr>
            <p:ph idx="1"/>
          </p:nvPr>
        </p:nvGraphicFramePr>
        <p:xfrm>
          <a:off x="6106390" y="2470244"/>
          <a:ext cx="4596245" cy="376983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0485563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E3ADCBE7-9330-1CDA-00EB-CDD12DB72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77FC4F-40DF-004A-A165-B2B17BE719A6}"/>
              </a:ext>
            </a:extLst>
          </p:cNvPr>
          <p:cNvSpPr>
            <a:spLocks noGrp="1"/>
          </p:cNvSpPr>
          <p:nvPr>
            <p:ph type="title"/>
          </p:nvPr>
        </p:nvSpPr>
        <p:spPr>
          <a:xfrm>
            <a:off x="761802" y="240241"/>
            <a:ext cx="10760054" cy="1228299"/>
          </a:xfrm>
        </p:spPr>
        <p:txBody>
          <a:bodyPr>
            <a:normAutofit/>
          </a:bodyPr>
          <a:lstStyle/>
          <a:p>
            <a:r>
              <a:rPr lang="en-GB" sz="4000"/>
              <a:t>Recommendations for Success</a:t>
            </a:r>
          </a:p>
        </p:txBody>
      </p:sp>
      <p:sp>
        <p:nvSpPr>
          <p:cNvPr id="3" name="Content Placeholder 2">
            <a:extLst>
              <a:ext uri="{FF2B5EF4-FFF2-40B4-BE49-F238E27FC236}">
                <a16:creationId xmlns:a16="http://schemas.microsoft.com/office/drawing/2014/main" id="{062E3E27-1835-8EA0-A198-D27CADAD5F4E}"/>
              </a:ext>
            </a:extLst>
          </p:cNvPr>
          <p:cNvSpPr>
            <a:spLocks noGrp="1"/>
          </p:cNvSpPr>
          <p:nvPr>
            <p:ph idx="1"/>
          </p:nvPr>
        </p:nvSpPr>
        <p:spPr>
          <a:xfrm>
            <a:off x="761802" y="2321476"/>
            <a:ext cx="4864875" cy="3850724"/>
          </a:xfrm>
        </p:spPr>
        <p:txBody>
          <a:bodyPr anchor="ctr">
            <a:normAutofit/>
          </a:bodyPr>
          <a:lstStyle/>
          <a:p>
            <a:r>
              <a:rPr lang="en-GB" sz="1700" dirty="0"/>
              <a:t>For Halifax - Invest in German language training for employees who will be interacting with German clients and partners.</a:t>
            </a:r>
          </a:p>
          <a:p>
            <a:r>
              <a:rPr lang="en-GB" sz="1700" dirty="0"/>
              <a:t>Develop a diversity and inclusion strategy to promote a welcoming and inclusive work environment for all employees.</a:t>
            </a:r>
          </a:p>
          <a:p>
            <a:r>
              <a:rPr lang="en-GB" sz="1700" dirty="0"/>
              <a:t>Provide training on German business culture to all employees who will be working in Germany.</a:t>
            </a:r>
          </a:p>
          <a:p>
            <a:r>
              <a:rPr lang="en-GB" sz="1700" dirty="0"/>
              <a:t>Be respectful of German religious values and avoid making offensive comments.</a:t>
            </a:r>
          </a:p>
          <a:p>
            <a:r>
              <a:rPr lang="en-GB" sz="1700" dirty="0"/>
              <a:t>Be direct and formal in business dealings with Germans.</a:t>
            </a:r>
          </a:p>
          <a:p>
            <a:r>
              <a:rPr lang="en-GB" sz="1700" dirty="0"/>
              <a:t>Be punctual and meet deadlines.</a:t>
            </a:r>
          </a:p>
        </p:txBody>
      </p:sp>
      <p:graphicFrame>
        <p:nvGraphicFramePr>
          <p:cNvPr id="4" name="Table 3">
            <a:extLst>
              <a:ext uri="{FF2B5EF4-FFF2-40B4-BE49-F238E27FC236}">
                <a16:creationId xmlns:a16="http://schemas.microsoft.com/office/drawing/2014/main" id="{3C7CCEE2-672A-0578-6A8F-0D144B86171D}"/>
              </a:ext>
            </a:extLst>
          </p:cNvPr>
          <p:cNvGraphicFramePr>
            <a:graphicFrameLocks noGrp="1"/>
          </p:cNvGraphicFramePr>
          <p:nvPr>
            <p:extLst>
              <p:ext uri="{D42A27DB-BD31-4B8C-83A1-F6EECF244321}">
                <p14:modId xmlns:p14="http://schemas.microsoft.com/office/powerpoint/2010/main" val="2344453402"/>
              </p:ext>
            </p:extLst>
          </p:nvPr>
        </p:nvGraphicFramePr>
        <p:xfrm>
          <a:off x="6343650" y="2383722"/>
          <a:ext cx="5178208" cy="3682922"/>
        </p:xfrm>
        <a:graphic>
          <a:graphicData uri="http://schemas.openxmlformats.org/drawingml/2006/table">
            <a:tbl>
              <a:tblPr firstRow="1" bandRow="1">
                <a:solidFill>
                  <a:schemeClr val="tx1">
                    <a:lumMod val="65000"/>
                    <a:lumOff val="35000"/>
                  </a:schemeClr>
                </a:solidFill>
              </a:tblPr>
              <a:tblGrid>
                <a:gridCol w="3019079">
                  <a:extLst>
                    <a:ext uri="{9D8B030D-6E8A-4147-A177-3AD203B41FA5}">
                      <a16:colId xmlns:a16="http://schemas.microsoft.com/office/drawing/2014/main" val="2162411946"/>
                    </a:ext>
                  </a:extLst>
                </a:gridCol>
                <a:gridCol w="1027403">
                  <a:extLst>
                    <a:ext uri="{9D8B030D-6E8A-4147-A177-3AD203B41FA5}">
                      <a16:colId xmlns:a16="http://schemas.microsoft.com/office/drawing/2014/main" val="2418779207"/>
                    </a:ext>
                  </a:extLst>
                </a:gridCol>
                <a:gridCol w="1131726">
                  <a:extLst>
                    <a:ext uri="{9D8B030D-6E8A-4147-A177-3AD203B41FA5}">
                      <a16:colId xmlns:a16="http://schemas.microsoft.com/office/drawing/2014/main" val="964872082"/>
                    </a:ext>
                  </a:extLst>
                </a:gridCol>
              </a:tblGrid>
              <a:tr h="486520">
                <a:tc>
                  <a:txBody>
                    <a:bodyPr/>
                    <a:lstStyle/>
                    <a:p>
                      <a:pPr algn="l"/>
                      <a:r>
                        <a:rPr lang="en-GB" sz="1200" b="1" cap="all" spc="60">
                          <a:solidFill>
                            <a:schemeClr val="tx1"/>
                          </a:solidFill>
                          <a:effectLst/>
                          <a:latin typeface="Google Sans"/>
                        </a:rPr>
                        <a:t>Cultural Dimension</a:t>
                      </a:r>
                    </a:p>
                  </a:txBody>
                  <a:tcPr marL="135144" marR="135144" marT="135144" marB="135144" anchor="b">
                    <a:lnL w="12700" cmpd="sng">
                      <a:noFill/>
                      <a:prstDash val="solid"/>
                    </a:lnL>
                    <a:lnR w="12700" cmpd="sng">
                      <a:noFill/>
                      <a:prstDash val="solid"/>
                    </a:lnR>
                    <a:lnT w="12700" cmpd="sng">
                      <a:noFill/>
                    </a:lnT>
                    <a:lnB w="12700" cmpd="sng">
                      <a:noFill/>
                      <a:prstDash val="solid"/>
                    </a:lnB>
                    <a:noFill/>
                  </a:tcPr>
                </a:tc>
                <a:tc>
                  <a:txBody>
                    <a:bodyPr/>
                    <a:lstStyle/>
                    <a:p>
                      <a:pPr algn="l"/>
                      <a:r>
                        <a:rPr lang="en-GB" sz="1200" b="1" cap="all" spc="60">
                          <a:solidFill>
                            <a:schemeClr val="tx1"/>
                          </a:solidFill>
                          <a:effectLst/>
                          <a:latin typeface="Google Sans"/>
                        </a:rPr>
                        <a:t>UK</a:t>
                      </a:r>
                    </a:p>
                  </a:txBody>
                  <a:tcPr marL="135144" marR="135144" marT="135144" marB="135144" anchor="b">
                    <a:lnL w="12700" cmpd="sng">
                      <a:noFill/>
                      <a:prstDash val="solid"/>
                    </a:lnL>
                    <a:lnR w="12700" cmpd="sng">
                      <a:noFill/>
                      <a:prstDash val="solid"/>
                    </a:lnR>
                    <a:lnT w="12700" cmpd="sng">
                      <a:noFill/>
                    </a:lnT>
                    <a:lnB w="12700" cmpd="sng">
                      <a:noFill/>
                      <a:prstDash val="solid"/>
                    </a:lnB>
                    <a:noFill/>
                  </a:tcPr>
                </a:tc>
                <a:tc>
                  <a:txBody>
                    <a:bodyPr/>
                    <a:lstStyle/>
                    <a:p>
                      <a:pPr algn="l"/>
                      <a:r>
                        <a:rPr lang="en-GB" sz="1200" b="1" cap="all" spc="60">
                          <a:solidFill>
                            <a:schemeClr val="tx1"/>
                          </a:solidFill>
                          <a:effectLst/>
                          <a:latin typeface="Google Sans"/>
                        </a:rPr>
                        <a:t>Germany</a:t>
                      </a:r>
                    </a:p>
                  </a:txBody>
                  <a:tcPr marL="135144" marR="135144" marT="135144" marB="135144" anchor="b">
                    <a:lnL w="12700" cmpd="sng">
                      <a:noFill/>
                      <a:prstDash val="solid"/>
                    </a:lnL>
                    <a:lnR w="12700" cmpd="sng">
                      <a:noFill/>
                      <a:prstDash val="solid"/>
                    </a:lnR>
                    <a:lnT w="12700" cmpd="sng">
                      <a:noFill/>
                    </a:lnT>
                    <a:lnB w="12700" cmpd="sng">
                      <a:noFill/>
                      <a:prstDash val="solid"/>
                    </a:lnB>
                    <a:noFill/>
                  </a:tcPr>
                </a:tc>
                <a:extLst>
                  <a:ext uri="{0D108BD9-81ED-4DB2-BD59-A6C34878D82A}">
                    <a16:rowId xmlns:a16="http://schemas.microsoft.com/office/drawing/2014/main" val="3922411490"/>
                  </a:ext>
                </a:extLst>
              </a:tr>
              <a:tr h="452648">
                <a:tc>
                  <a:txBody>
                    <a:bodyPr/>
                    <a:lstStyle/>
                    <a:p>
                      <a:r>
                        <a:rPr lang="en-GB" sz="1600" b="0" cap="none" spc="0">
                          <a:solidFill>
                            <a:schemeClr val="bg1"/>
                          </a:solidFill>
                          <a:effectLst/>
                          <a:latin typeface="Google Sans"/>
                        </a:rPr>
                        <a:t>Power Distance (PDI)</a:t>
                      </a:r>
                    </a:p>
                  </a:txBody>
                  <a:tcPr marL="53835" marR="53835" marT="86256" marB="9009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r>
                        <a:rPr lang="en-GB" sz="1600" b="0" cap="none" spc="0">
                          <a:solidFill>
                            <a:schemeClr val="bg1"/>
                          </a:solidFill>
                          <a:effectLst/>
                          <a:latin typeface="Google Sans"/>
                        </a:rPr>
                        <a:t>Low</a:t>
                      </a:r>
                    </a:p>
                  </a:txBody>
                  <a:tcPr marL="53835" marR="53835" marT="86256" marB="9009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r>
                        <a:rPr lang="en-GB" sz="1600" b="0" cap="none" spc="0">
                          <a:solidFill>
                            <a:schemeClr val="bg1"/>
                          </a:solidFill>
                          <a:effectLst/>
                          <a:latin typeface="Google Sans"/>
                        </a:rPr>
                        <a:t>High</a:t>
                      </a:r>
                    </a:p>
                  </a:txBody>
                  <a:tcPr marL="53835" marR="53835" marT="86256" marB="9009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2150172806"/>
                  </a:ext>
                </a:extLst>
              </a:tr>
              <a:tr h="692905">
                <a:tc>
                  <a:txBody>
                    <a:bodyPr/>
                    <a:lstStyle/>
                    <a:p>
                      <a:r>
                        <a:rPr lang="en-GB" sz="1600" b="0" cap="none" spc="0">
                          <a:solidFill>
                            <a:schemeClr val="bg1"/>
                          </a:solidFill>
                          <a:effectLst/>
                          <a:latin typeface="Google Sans"/>
                        </a:rPr>
                        <a:t>Individualism versus Collectivism (IDV)</a:t>
                      </a:r>
                    </a:p>
                  </a:txBody>
                  <a:tcPr marL="53835" marR="53835" marT="86256" marB="90096"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r>
                        <a:rPr lang="en-GB" sz="1600" b="0" cap="none" spc="0">
                          <a:solidFill>
                            <a:schemeClr val="bg1"/>
                          </a:solidFill>
                          <a:effectLst/>
                          <a:latin typeface="Google Sans"/>
                        </a:rPr>
                        <a:t>High</a:t>
                      </a:r>
                    </a:p>
                  </a:txBody>
                  <a:tcPr marL="53835" marR="53835" marT="86256" marB="90096"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r>
                        <a:rPr lang="en-GB" sz="1600" b="0" cap="none" spc="0">
                          <a:solidFill>
                            <a:schemeClr val="bg1"/>
                          </a:solidFill>
                          <a:effectLst/>
                          <a:latin typeface="Google Sans"/>
                        </a:rPr>
                        <a:t>Moderate</a:t>
                      </a:r>
                    </a:p>
                  </a:txBody>
                  <a:tcPr marL="53835" marR="53835" marT="86256" marB="90096" anchor="ctr">
                    <a:lnL w="12700" cmpd="sng">
                      <a:noFill/>
                      <a:prstDash val="solid"/>
                    </a:lnL>
                    <a:lnR w="12700" cmpd="sng">
                      <a:noFill/>
                      <a:prstDash val="solid"/>
                    </a:lnR>
                    <a:lnT w="12700" cmpd="sng">
                      <a:noFill/>
                      <a:prstDash val="solid"/>
                    </a:lnT>
                    <a:lnB w="12700" cmpd="sng">
                      <a:noFill/>
                      <a:prstDash val="solid"/>
                    </a:lnB>
                    <a:solidFill>
                      <a:srgbClr val="262626"/>
                    </a:solidFill>
                  </a:tcPr>
                </a:tc>
                <a:extLst>
                  <a:ext uri="{0D108BD9-81ED-4DB2-BD59-A6C34878D82A}">
                    <a16:rowId xmlns:a16="http://schemas.microsoft.com/office/drawing/2014/main" val="254841474"/>
                  </a:ext>
                </a:extLst>
              </a:tr>
              <a:tr h="692905">
                <a:tc>
                  <a:txBody>
                    <a:bodyPr/>
                    <a:lstStyle/>
                    <a:p>
                      <a:r>
                        <a:rPr lang="en-GB" sz="1600" b="0" cap="none" spc="0">
                          <a:solidFill>
                            <a:schemeClr val="bg1"/>
                          </a:solidFill>
                          <a:effectLst/>
                          <a:latin typeface="Google Sans"/>
                        </a:rPr>
                        <a:t>Masculinity versus Femininity (MAS)</a:t>
                      </a:r>
                    </a:p>
                  </a:txBody>
                  <a:tcPr marL="53835" marR="53835" marT="86256" marB="9009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r>
                        <a:rPr lang="en-GB" sz="1600" b="0" cap="none" spc="0">
                          <a:solidFill>
                            <a:schemeClr val="bg1"/>
                          </a:solidFill>
                          <a:effectLst/>
                          <a:latin typeface="Google Sans"/>
                        </a:rPr>
                        <a:t>Moderate</a:t>
                      </a:r>
                    </a:p>
                  </a:txBody>
                  <a:tcPr marL="53835" marR="53835" marT="86256" marB="9009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r>
                        <a:rPr lang="en-GB" sz="1600" b="0" cap="none" spc="0">
                          <a:solidFill>
                            <a:schemeClr val="bg1"/>
                          </a:solidFill>
                          <a:effectLst/>
                          <a:latin typeface="Google Sans"/>
                        </a:rPr>
                        <a:t>Moderate</a:t>
                      </a:r>
                    </a:p>
                  </a:txBody>
                  <a:tcPr marL="53835" marR="53835" marT="86256" marB="9009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3296189149"/>
                  </a:ext>
                </a:extLst>
              </a:tr>
              <a:tr h="452648">
                <a:tc>
                  <a:txBody>
                    <a:bodyPr/>
                    <a:lstStyle/>
                    <a:p>
                      <a:r>
                        <a:rPr lang="en-GB" sz="1600" b="0" cap="none" spc="0">
                          <a:solidFill>
                            <a:schemeClr val="bg1"/>
                          </a:solidFill>
                          <a:effectLst/>
                          <a:latin typeface="Google Sans"/>
                        </a:rPr>
                        <a:t>Uncertainty Avoidance (UAI)</a:t>
                      </a:r>
                    </a:p>
                  </a:txBody>
                  <a:tcPr marL="53835" marR="53835" marT="86256" marB="90096"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r>
                        <a:rPr lang="en-GB" sz="1600" b="0" cap="none" spc="0">
                          <a:solidFill>
                            <a:schemeClr val="bg1"/>
                          </a:solidFill>
                          <a:effectLst/>
                          <a:latin typeface="Google Sans"/>
                        </a:rPr>
                        <a:t>Low</a:t>
                      </a:r>
                    </a:p>
                  </a:txBody>
                  <a:tcPr marL="53835" marR="53835" marT="86256" marB="90096"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r>
                        <a:rPr lang="en-GB" sz="1600" b="0" cap="none" spc="0">
                          <a:solidFill>
                            <a:schemeClr val="bg1"/>
                          </a:solidFill>
                          <a:effectLst/>
                          <a:latin typeface="Google Sans"/>
                        </a:rPr>
                        <a:t>Moderate</a:t>
                      </a:r>
                    </a:p>
                  </a:txBody>
                  <a:tcPr marL="53835" marR="53835" marT="86256" marB="90096" anchor="ctr">
                    <a:lnL w="12700" cmpd="sng">
                      <a:noFill/>
                      <a:prstDash val="solid"/>
                    </a:lnL>
                    <a:lnR w="12700" cmpd="sng">
                      <a:noFill/>
                      <a:prstDash val="solid"/>
                    </a:lnR>
                    <a:lnT w="12700" cmpd="sng">
                      <a:noFill/>
                      <a:prstDash val="solid"/>
                    </a:lnT>
                    <a:lnB w="12700" cmpd="sng">
                      <a:noFill/>
                      <a:prstDash val="solid"/>
                    </a:lnB>
                    <a:solidFill>
                      <a:srgbClr val="262626"/>
                    </a:solidFill>
                  </a:tcPr>
                </a:tc>
                <a:extLst>
                  <a:ext uri="{0D108BD9-81ED-4DB2-BD59-A6C34878D82A}">
                    <a16:rowId xmlns:a16="http://schemas.microsoft.com/office/drawing/2014/main" val="3672031750"/>
                  </a:ext>
                </a:extLst>
              </a:tr>
              <a:tr h="452648">
                <a:tc>
                  <a:txBody>
                    <a:bodyPr/>
                    <a:lstStyle/>
                    <a:p>
                      <a:r>
                        <a:rPr lang="en-GB" sz="1600" b="0" cap="none" spc="0">
                          <a:solidFill>
                            <a:schemeClr val="bg1"/>
                          </a:solidFill>
                          <a:effectLst/>
                          <a:latin typeface="Google Sans"/>
                        </a:rPr>
                        <a:t>Long-Term Orientation (LTO)</a:t>
                      </a:r>
                    </a:p>
                  </a:txBody>
                  <a:tcPr marL="53835" marR="53835" marT="86256" marB="9009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r>
                        <a:rPr lang="en-GB" sz="1600" b="0" cap="none" spc="0">
                          <a:solidFill>
                            <a:schemeClr val="bg1"/>
                          </a:solidFill>
                          <a:effectLst/>
                          <a:latin typeface="Google Sans"/>
                        </a:rPr>
                        <a:t>Low</a:t>
                      </a:r>
                    </a:p>
                  </a:txBody>
                  <a:tcPr marL="53835" marR="53835" marT="86256" marB="9009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r>
                        <a:rPr lang="en-GB" sz="1600" b="0" cap="none" spc="0">
                          <a:solidFill>
                            <a:schemeClr val="bg1"/>
                          </a:solidFill>
                          <a:effectLst/>
                          <a:latin typeface="Google Sans"/>
                        </a:rPr>
                        <a:t>Moderate</a:t>
                      </a:r>
                    </a:p>
                  </a:txBody>
                  <a:tcPr marL="53835" marR="53835" marT="86256" marB="9009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3189656648"/>
                  </a:ext>
                </a:extLst>
              </a:tr>
              <a:tr h="452648">
                <a:tc>
                  <a:txBody>
                    <a:bodyPr/>
                    <a:lstStyle/>
                    <a:p>
                      <a:r>
                        <a:rPr lang="en-GB" sz="1600" b="0" cap="none" spc="0">
                          <a:solidFill>
                            <a:schemeClr val="bg1"/>
                          </a:solidFill>
                          <a:effectLst/>
                          <a:latin typeface="Google Sans"/>
                        </a:rPr>
                        <a:t>Indulgence versus Restraint (IND)</a:t>
                      </a:r>
                    </a:p>
                  </a:txBody>
                  <a:tcPr marL="53835" marR="53835" marT="86256" marB="90096"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r>
                        <a:rPr lang="en-GB" sz="1600" b="0" cap="none" spc="0">
                          <a:solidFill>
                            <a:schemeClr val="bg1"/>
                          </a:solidFill>
                          <a:effectLst/>
                          <a:latin typeface="Google Sans"/>
                        </a:rPr>
                        <a:t>High</a:t>
                      </a:r>
                    </a:p>
                  </a:txBody>
                  <a:tcPr marL="53835" marR="53835" marT="86256" marB="90096"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r>
                        <a:rPr lang="en-GB" sz="1600" b="0" cap="none" spc="0">
                          <a:solidFill>
                            <a:schemeClr val="bg1"/>
                          </a:solidFill>
                          <a:effectLst/>
                          <a:latin typeface="Google Sans"/>
                        </a:rPr>
                        <a:t>Moderate</a:t>
                      </a:r>
                    </a:p>
                  </a:txBody>
                  <a:tcPr marL="53835" marR="53835" marT="86256" marB="90096" anchor="ctr">
                    <a:lnL w="12700" cmpd="sng">
                      <a:noFill/>
                      <a:prstDash val="solid"/>
                    </a:lnL>
                    <a:lnR w="12700" cmpd="sng">
                      <a:noFill/>
                      <a:prstDash val="solid"/>
                    </a:lnR>
                    <a:lnT w="12700" cmpd="sng">
                      <a:noFill/>
                      <a:prstDash val="solid"/>
                    </a:lnT>
                    <a:lnB w="12700" cmpd="sng">
                      <a:noFill/>
                      <a:prstDash val="solid"/>
                    </a:lnB>
                    <a:solidFill>
                      <a:srgbClr val="262626"/>
                    </a:solidFill>
                  </a:tcPr>
                </a:tc>
                <a:extLst>
                  <a:ext uri="{0D108BD9-81ED-4DB2-BD59-A6C34878D82A}">
                    <a16:rowId xmlns:a16="http://schemas.microsoft.com/office/drawing/2014/main" val="1563959213"/>
                  </a:ext>
                </a:extLst>
              </a:tr>
            </a:tbl>
          </a:graphicData>
        </a:graphic>
      </p:graphicFrame>
    </p:spTree>
    <p:extLst>
      <p:ext uri="{BB962C8B-B14F-4D97-AF65-F5344CB8AC3E}">
        <p14:creationId xmlns:p14="http://schemas.microsoft.com/office/powerpoint/2010/main" val="3183652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161045-AEEE-0C1B-828A-351CB041878A}"/>
              </a:ext>
            </a:extLst>
          </p:cNvPr>
          <p:cNvSpPr>
            <a:spLocks noGrp="1"/>
          </p:cNvSpPr>
          <p:nvPr>
            <p:ph type="title"/>
          </p:nvPr>
        </p:nvSpPr>
        <p:spPr>
          <a:xfrm>
            <a:off x="761803" y="350196"/>
            <a:ext cx="4646904" cy="1624520"/>
          </a:xfrm>
        </p:spPr>
        <p:txBody>
          <a:bodyPr anchor="ctr">
            <a:normAutofit/>
          </a:bodyPr>
          <a:lstStyle/>
          <a:p>
            <a:r>
              <a:rPr lang="en-GB" sz="4000"/>
              <a:t>Conclusion</a:t>
            </a:r>
          </a:p>
        </p:txBody>
      </p:sp>
      <p:sp>
        <p:nvSpPr>
          <p:cNvPr id="3" name="Content Placeholder 2">
            <a:extLst>
              <a:ext uri="{FF2B5EF4-FFF2-40B4-BE49-F238E27FC236}">
                <a16:creationId xmlns:a16="http://schemas.microsoft.com/office/drawing/2014/main" id="{CA9B7DF8-5B73-7EB7-A481-DEADFAEF0A61}"/>
              </a:ext>
            </a:extLst>
          </p:cNvPr>
          <p:cNvSpPr>
            <a:spLocks noGrp="1"/>
          </p:cNvSpPr>
          <p:nvPr>
            <p:ph idx="1"/>
          </p:nvPr>
        </p:nvSpPr>
        <p:spPr>
          <a:xfrm>
            <a:off x="761802" y="2743200"/>
            <a:ext cx="4646905" cy="3613149"/>
          </a:xfrm>
        </p:spPr>
        <p:txBody>
          <a:bodyPr anchor="ctr">
            <a:normAutofit/>
          </a:bodyPr>
          <a:lstStyle/>
          <a:p>
            <a:r>
              <a:rPr lang="en-GB" sz="2000"/>
              <a:t>The cultural differences between the UK and Germany can be challenging for businesses that are expanding into Germany.</a:t>
            </a:r>
          </a:p>
          <a:p>
            <a:r>
              <a:rPr lang="en-GB" sz="2000"/>
              <a:t>However, by being aware of these differences and taking steps to mitigate any potential negative consequences, the company can increase its chances of success.</a:t>
            </a:r>
          </a:p>
        </p:txBody>
      </p:sp>
      <p:pic>
        <p:nvPicPr>
          <p:cNvPr id="5" name="Picture 4" descr="Red toy person in front of two lines of white figures">
            <a:extLst>
              <a:ext uri="{FF2B5EF4-FFF2-40B4-BE49-F238E27FC236}">
                <a16:creationId xmlns:a16="http://schemas.microsoft.com/office/drawing/2014/main" id="{5A7AF486-47F3-EBFE-2CE3-14BB9D6DE295}"/>
              </a:ext>
            </a:extLst>
          </p:cNvPr>
          <p:cNvPicPr>
            <a:picLocks noChangeAspect="1"/>
          </p:cNvPicPr>
          <p:nvPr/>
        </p:nvPicPr>
        <p:blipFill rotWithShape="1">
          <a:blip r:embed="rId3"/>
          <a:srcRect l="22673" r="18817"/>
          <a:stretch/>
        </p:blipFill>
        <p:spPr>
          <a:xfrm>
            <a:off x="6096000" y="1"/>
            <a:ext cx="6102825" cy="6858000"/>
          </a:xfrm>
          <a:prstGeom prst="rect">
            <a:avLst/>
          </a:prstGeom>
        </p:spPr>
      </p:pic>
    </p:spTree>
    <p:extLst>
      <p:ext uri="{BB962C8B-B14F-4D97-AF65-F5344CB8AC3E}">
        <p14:creationId xmlns:p14="http://schemas.microsoft.com/office/powerpoint/2010/main" val="30540384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0D96EB53-229B-C3F8-1CAA-34CCCAF7E698}"/>
              </a:ext>
            </a:extLst>
          </p:cNvPr>
          <p:cNvPicPr>
            <a:picLocks noChangeAspect="1"/>
          </p:cNvPicPr>
          <p:nvPr/>
        </p:nvPicPr>
        <p:blipFill rotWithShape="1">
          <a:blip r:embed="rId3"/>
          <a:srcRect r="40734"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7B37BA-3D87-4179-1FEB-201DAFC210D2}"/>
              </a:ext>
            </a:extLst>
          </p:cNvPr>
          <p:cNvSpPr>
            <a:spLocks noGrp="1"/>
          </p:cNvSpPr>
          <p:nvPr>
            <p:ph type="title"/>
          </p:nvPr>
        </p:nvSpPr>
        <p:spPr>
          <a:xfrm>
            <a:off x="761801" y="328512"/>
            <a:ext cx="4778387" cy="1628970"/>
          </a:xfrm>
        </p:spPr>
        <p:txBody>
          <a:bodyPr anchor="ctr">
            <a:normAutofit/>
          </a:bodyPr>
          <a:lstStyle/>
          <a:p>
            <a:r>
              <a:rPr lang="en-GB" sz="4000"/>
              <a:t>Q&amp;A</a:t>
            </a:r>
          </a:p>
        </p:txBody>
      </p:sp>
      <p:sp>
        <p:nvSpPr>
          <p:cNvPr id="3" name="Content Placeholder 2">
            <a:extLst>
              <a:ext uri="{FF2B5EF4-FFF2-40B4-BE49-F238E27FC236}">
                <a16:creationId xmlns:a16="http://schemas.microsoft.com/office/drawing/2014/main" id="{5A6C0F90-E259-7DD4-858D-9C4D0A6498C1}"/>
              </a:ext>
            </a:extLst>
          </p:cNvPr>
          <p:cNvSpPr>
            <a:spLocks noGrp="1"/>
          </p:cNvSpPr>
          <p:nvPr>
            <p:ph idx="1"/>
          </p:nvPr>
        </p:nvSpPr>
        <p:spPr>
          <a:xfrm>
            <a:off x="761801" y="2884929"/>
            <a:ext cx="4659756" cy="3374137"/>
          </a:xfrm>
        </p:spPr>
        <p:txBody>
          <a:bodyPr anchor="ctr">
            <a:normAutofit/>
          </a:bodyPr>
          <a:lstStyle/>
          <a:p>
            <a:r>
              <a:rPr lang="en-GB" sz="2000"/>
              <a:t>Please feel free to ask me any questions that you have about my presentation.</a:t>
            </a:r>
          </a:p>
        </p:txBody>
      </p:sp>
    </p:spTree>
    <p:extLst>
      <p:ext uri="{BB962C8B-B14F-4D97-AF65-F5344CB8AC3E}">
        <p14:creationId xmlns:p14="http://schemas.microsoft.com/office/powerpoint/2010/main" val="1462294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4C4622-8CBF-81C4-9007-F68CF4A2B1AF}"/>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Reference List</a:t>
            </a:r>
          </a:p>
        </p:txBody>
      </p:sp>
      <p:sp>
        <p:nvSpPr>
          <p:cNvPr id="3" name="Content Placeholder 2">
            <a:extLst>
              <a:ext uri="{FF2B5EF4-FFF2-40B4-BE49-F238E27FC236}">
                <a16:creationId xmlns:a16="http://schemas.microsoft.com/office/drawing/2014/main" id="{76CCEC5E-516B-3778-1D50-20B2B0D9DF64}"/>
              </a:ext>
            </a:extLst>
          </p:cNvPr>
          <p:cNvSpPr>
            <a:spLocks noGrp="1"/>
          </p:cNvSpPr>
          <p:nvPr>
            <p:ph idx="1"/>
          </p:nvPr>
        </p:nvSpPr>
        <p:spPr>
          <a:xfrm>
            <a:off x="6503158" y="649480"/>
            <a:ext cx="4862447" cy="5546047"/>
          </a:xfrm>
        </p:spPr>
        <p:txBody>
          <a:bodyPr anchor="ctr">
            <a:normAutofit/>
          </a:bodyPr>
          <a:lstStyle/>
          <a:p>
            <a:r>
              <a:rPr lang="en-GB" sz="1400"/>
              <a:t>Hall, E.T. (2017). "Understanding Cultural Differences: Guidelines for Effective Communication." 6th ed. New York: Routledge.</a:t>
            </a:r>
          </a:p>
          <a:p>
            <a:r>
              <a:rPr lang="en-GB" sz="1400"/>
              <a:t>Hamnett, R.G. (2019). "Religion and the Workplace: Cultural Considerations for Employers and Employees." 3rd ed. New York: Routledge.</a:t>
            </a:r>
          </a:p>
          <a:p>
            <a:r>
              <a:rPr lang="en-GB" sz="1400"/>
              <a:t>Hofweber, J. and Jaworska, S. (2022). Polite impoliteness? How power, gender and language background shape request strategies in English as a Business Lingua Franca (BELF) in corporate email exchanges. Journal of English as a Lingua Franca, 11(2), pp.223–253. doi:https://doi.org/10.1515/jelf-2022-2085.</a:t>
            </a:r>
          </a:p>
          <a:p>
            <a:r>
              <a:rPr lang="en-GB" sz="1400"/>
              <a:t>Minkus, M. (2023). "Doing Business in Germany: A Guide to German Business Culture and Etiquette." 6th ed. New York: Routledge.</a:t>
            </a:r>
          </a:p>
          <a:p>
            <a:r>
              <a:rPr lang="en-GB" sz="1400"/>
              <a:t>Minkus, M. &amp; Schweiger, W. (2001). "The Impact of Cultural Differences on Business Relationships: A Comparison of Germany and the United States." Journal of Business Research, 51(1), 37-45.</a:t>
            </a:r>
          </a:p>
          <a:p>
            <a:r>
              <a:rPr lang="en-GB" sz="1400"/>
              <a:t>Storti, C. &amp; Hofstede, J.E. (2016). "Intercultural Communication: A Practical Guide." 3rd ed. New York: Routledge.</a:t>
            </a:r>
          </a:p>
          <a:p>
            <a:r>
              <a:rPr lang="en-GB" sz="1400"/>
              <a:t>Ting-Toomey, S. (2020). "Managing Cultural Diversity in the Workplace." 6th ed. Boston: Cengage Learning.</a:t>
            </a:r>
          </a:p>
          <a:p>
            <a:endParaRPr lang="en-GB" sz="1400"/>
          </a:p>
        </p:txBody>
      </p:sp>
    </p:spTree>
    <p:extLst>
      <p:ext uri="{BB962C8B-B14F-4D97-AF65-F5344CB8AC3E}">
        <p14:creationId xmlns:p14="http://schemas.microsoft.com/office/powerpoint/2010/main" val="16939991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1390</TotalTime>
  <Words>1183</Words>
  <Application>Microsoft Macintosh PowerPoint</Application>
  <PresentationFormat>Widescreen</PresentationFormat>
  <Paragraphs>117</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Google Sans</vt:lpstr>
      <vt:lpstr>Office Theme</vt:lpstr>
      <vt:lpstr>LCBB6001 International Business Communications Cultural Differences Between the UK and Germany: Implications for Business Expansion</vt:lpstr>
      <vt:lpstr>Table of Content</vt:lpstr>
      <vt:lpstr>Introduction</vt:lpstr>
      <vt:lpstr>Halifax Background</vt:lpstr>
      <vt:lpstr>Cultural Differences Between the UK and Germany</vt:lpstr>
      <vt:lpstr>Cultural Differences Between the UK and Germany - Language</vt:lpstr>
      <vt:lpstr>Cultural Differences Between the UK and Germany – Ethnic Makeup</vt:lpstr>
      <vt:lpstr>Cultural Differences Between the UK and Germany – Social Structures</vt:lpstr>
      <vt:lpstr>Cultural Differences Between the UK and Germany – Religious Values</vt:lpstr>
      <vt:lpstr>Implications for Business Expansion</vt:lpstr>
      <vt:lpstr>Halifax Expansion in Germany - Summary</vt:lpstr>
      <vt:lpstr>Recommendations for Success</vt:lpstr>
      <vt:lpstr>Conclusion</vt:lpstr>
      <vt:lpstr>Q&amp;A</vt:lpstr>
      <vt:lpstr>Reference List</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LCBB6001 International Business Communications Cultural Differences Between the UK and Germany: Implications for Business Expansion</dc:title>
  <dc:subject/>
  <dc:creator>Nikolinka Nedelcheva</dc:creator>
  <cp:keywords/>
  <dc:description/>
  <cp:lastModifiedBy>Anna Kuseva</cp:lastModifiedBy>
  <cp:revision>11</cp:revision>
  <dcterms:created xsi:type="dcterms:W3CDTF">2023-10-30T21:18:17Z</dcterms:created>
  <dcterms:modified xsi:type="dcterms:W3CDTF">2023-11-21T11:39:09Z</dcterms:modified>
  <cp:category/>
</cp:coreProperties>
</file>