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9" r:id="rId7"/>
    <p:sldId id="262" r:id="rId8"/>
    <p:sldId id="267" r:id="rId9"/>
    <p:sldId id="268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67" d="100"/>
          <a:sy n="67" d="100"/>
        </p:scale>
        <p:origin x="8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372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943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org/eu/knowledge/factsheets/pestle-analysis-factsheet/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ssrn.com/=310001" TargetMode="External"/><Relationship Id="rId5" Type="http://schemas.openxmlformats.org/officeDocument/2006/relationships/hyperlink" Target="https://bgmcgroup.com/exploring-the%20fishbone-diagram-types-advantages-drawbacks-and-revealing-the-ms-of-change/" TargetMode="External"/><Relationship Id="rId4" Type="http://schemas.openxmlformats.org/officeDocument/2006/relationships/hyperlink" Target="http://www.gov.uk/guidance/business-regulation-guidance-tools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3117" y="1508125"/>
            <a:ext cx="8427720" cy="3586798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  <a:latin typeface="A"/>
              </a:rPr>
              <a:t>MODULE NAME: </a:t>
            </a:r>
            <a:r>
              <a:rPr lang="en-GB" sz="2800" b="1" i="1" dirty="0">
                <a:solidFill>
                  <a:schemeClr val="tx1"/>
                </a:solidFill>
                <a:latin typeface="A"/>
              </a:rPr>
              <a:t>Problem Solving and Decision Making</a:t>
            </a:r>
            <a:br>
              <a:rPr lang="en-GB" sz="3200" dirty="0">
                <a:latin typeface="A"/>
              </a:rPr>
            </a:br>
            <a:r>
              <a:rPr lang="en-GB" sz="2800" b="1" dirty="0">
                <a:solidFill>
                  <a:schemeClr val="tx1"/>
                </a:solidFill>
                <a:latin typeface="A"/>
              </a:rPr>
              <a:t>MODULE CODE</a:t>
            </a:r>
            <a:r>
              <a:rPr lang="en-GB" sz="3200" dirty="0">
                <a:latin typeface="A"/>
              </a:rPr>
              <a:t>:</a:t>
            </a:r>
            <a:r>
              <a:rPr lang="en-GB" sz="3200" b="1" i="1" dirty="0">
                <a:latin typeface="A"/>
              </a:rPr>
              <a:t>LCLM4004_LON </a:t>
            </a:r>
            <a:br>
              <a:rPr lang="en-GB" sz="3200" dirty="0">
                <a:latin typeface="A"/>
              </a:rPr>
            </a:br>
            <a:r>
              <a:rPr lang="en-GB" sz="2800" b="1" dirty="0">
                <a:solidFill>
                  <a:schemeClr val="tx1"/>
                </a:solidFill>
                <a:latin typeface="A"/>
              </a:rPr>
              <a:t>STUDENT NAME</a:t>
            </a:r>
            <a:r>
              <a:rPr lang="en-GB" sz="2800" b="1" i="1" dirty="0">
                <a:solidFill>
                  <a:schemeClr val="tx1"/>
                </a:solidFill>
                <a:latin typeface="A"/>
              </a:rPr>
              <a:t>: JOSEPHINE C. CAITOM</a:t>
            </a:r>
            <a:br>
              <a:rPr lang="en-GB" sz="3200" dirty="0">
                <a:latin typeface="A"/>
              </a:rPr>
            </a:br>
            <a:r>
              <a:rPr lang="en-GB" sz="2800" b="1" dirty="0">
                <a:solidFill>
                  <a:schemeClr val="tx1"/>
                </a:solidFill>
                <a:latin typeface="A"/>
              </a:rPr>
              <a:t>STUDENT ID:</a:t>
            </a:r>
            <a:r>
              <a:rPr lang="en-GB" sz="2800" b="1" i="1" dirty="0">
                <a:solidFill>
                  <a:schemeClr val="tx1"/>
                </a:solidFill>
                <a:latin typeface="A"/>
              </a:rPr>
              <a:t>2509335</a:t>
            </a:r>
            <a:br>
              <a:rPr lang="en-GB" sz="3200" dirty="0">
                <a:latin typeface="A"/>
              </a:rPr>
            </a:br>
            <a:r>
              <a:rPr lang="en-GB" sz="2800" b="1" dirty="0">
                <a:solidFill>
                  <a:schemeClr val="tx1"/>
                </a:solidFill>
                <a:latin typeface="A"/>
              </a:rPr>
              <a:t>LECTURER:</a:t>
            </a:r>
            <a:r>
              <a:rPr lang="en-GB" sz="2800" b="1" i="1" dirty="0">
                <a:solidFill>
                  <a:schemeClr val="tx1"/>
                </a:solidFill>
                <a:latin typeface="A"/>
              </a:rPr>
              <a:t> Dr. FAIZU EDU</a:t>
            </a:r>
            <a:br>
              <a:rPr lang="en-GB" sz="3200" dirty="0">
                <a:latin typeface="A"/>
              </a:rPr>
            </a:br>
            <a:r>
              <a:rPr lang="en-GB" sz="4400" b="1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85951" y="1713258"/>
            <a:ext cx="7661275" cy="429418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Introduction 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Company background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Problem: nature and scope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PESTLE ANALYSIS: Green Haven Florists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Cause and effect analysis: Fishbone diagram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Conclusion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72040" y="1475014"/>
            <a:ext cx="10232571" cy="4491446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2025).</a:t>
            </a:r>
          </a:p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BUSINESS Analysis of Green Haven florists facing challenges in the past 12 months. 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2012" y="508798"/>
            <a:ext cx="9090023" cy="114855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Company background</a:t>
            </a:r>
            <a:br>
              <a:rPr lang="en-GB" b="1" dirty="0"/>
            </a:br>
            <a:r>
              <a:rPr lang="en-GB" b="1" dirty="0"/>
              <a:t> </a:t>
            </a:r>
            <a:r>
              <a:rPr lang="en-GB" sz="3100" b="1" dirty="0"/>
              <a:t>BUSINESS NAME: GREEN HAVEN FLORISTS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7338" y="2043112"/>
            <a:ext cx="9947274" cy="4814887"/>
          </a:xfrm>
        </p:spPr>
        <p:txBody>
          <a:bodyPr>
            <a:noAutofit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chemeClr val="tx1"/>
                </a:solidFill>
              </a:rPr>
              <a:t>FOUNDED IN: </a:t>
            </a:r>
            <a:r>
              <a:rPr lang="en-GB" sz="2400" b="1" dirty="0">
                <a:solidFill>
                  <a:schemeClr val="tx1"/>
                </a:solidFill>
              </a:rPr>
              <a:t>Norwich ,Uk 2016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chemeClr val="tx1"/>
                </a:solidFill>
              </a:rPr>
              <a:t>OWNERS</a:t>
            </a:r>
            <a:r>
              <a:rPr lang="en-GB" sz="2800" b="1" dirty="0"/>
              <a:t>: </a:t>
            </a:r>
            <a:r>
              <a:rPr lang="en-GB" sz="2400" b="1" dirty="0">
                <a:solidFill>
                  <a:schemeClr val="tx1"/>
                </a:solidFill>
              </a:rPr>
              <a:t>Liam and Patel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chemeClr val="tx1"/>
                </a:solidFill>
              </a:rPr>
              <a:t>SELLS</a:t>
            </a:r>
            <a:r>
              <a:rPr lang="en-GB" sz="2400" b="1" dirty="0">
                <a:solidFill>
                  <a:schemeClr val="tx1"/>
                </a:solidFill>
              </a:rPr>
              <a:t>; Fresh flowers ,catering to walk in costumers,  corporate clients and weddings</a:t>
            </a:r>
            <a:r>
              <a:rPr lang="en-GB" sz="2400" b="1" dirty="0"/>
              <a:t>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b="1" dirty="0">
                <a:solidFill>
                  <a:schemeClr val="tx1"/>
                </a:solidFill>
              </a:rPr>
              <a:t>STRONG COMMUNITY TIES</a:t>
            </a:r>
            <a:r>
              <a:rPr lang="en-GB" sz="2800" b="1" dirty="0">
                <a:solidFill>
                  <a:srgbClr val="002060"/>
                </a:solidFill>
              </a:rPr>
              <a:t>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  <a:ea typeface="+mn-lt"/>
                <a:cs typeface="+mn-lt"/>
              </a:rPr>
              <a:t>They are known for bespoke ,floral arrangement ,eco-friendly packaging and strong community ties.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400" b="1" dirty="0">
                <a:solidFill>
                  <a:schemeClr val="tx1"/>
                </a:solidFill>
                <a:ea typeface="+mn-lt"/>
                <a:cs typeface="+mn-lt"/>
              </a:rPr>
              <a:t>The business initially thrived by aligning ”personal  touch “growing consumer demand for eco-friendly products.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24525" y="974558"/>
            <a:ext cx="10467475" cy="5883442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5W2H-To </a:t>
            </a:r>
            <a:r>
              <a:rPr lang="en-GB" sz="2200" b="1" dirty="0">
                <a:solidFill>
                  <a:srgbClr val="FF0000"/>
                </a:solidFill>
              </a:rPr>
              <a:t>facilitate the implementation of effective and corrective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200" b="1" dirty="0">
                <a:solidFill>
                  <a:srgbClr val="FF0000"/>
                </a:solidFill>
              </a:rPr>
              <a:t>and preventive action.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WHO?</a:t>
            </a:r>
            <a:r>
              <a:rPr lang="en-GB" sz="2400" b="1" dirty="0">
                <a:solidFill>
                  <a:schemeClr val="tx1"/>
                </a:solidFill>
              </a:rPr>
              <a:t>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Liam and Priya Patel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  <a:ea typeface="+mn-lt"/>
                <a:cs typeface="+mn-lt"/>
              </a:rPr>
              <a:t>Green Haven Florist</a:t>
            </a:r>
          </a:p>
          <a:p>
            <a:r>
              <a:rPr lang="en-GB" sz="2400" b="1" dirty="0">
                <a:solidFill>
                  <a:srgbClr val="FF0000"/>
                </a:solidFill>
                <a:ea typeface="+mn-lt"/>
                <a:cs typeface="+mn-lt"/>
              </a:rPr>
              <a:t>WHAT?</a:t>
            </a:r>
            <a:endParaRPr lang="en-GB" sz="2400" dirty="0">
              <a:solidFill>
                <a:srgbClr val="FF0000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Declining in store sales: 30% decline in last 12 months.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Increased competition, rising operational cost, outdated business model.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WHERE?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Green Haven florists(Norwich, Uk); specifically, in store sales , revenue profitability and over-all business model.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The local market in Norwich with two new competitor entering.</a:t>
            </a:r>
          </a:p>
          <a:p>
            <a:endParaRPr lang="en-GB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489A61-1959-D779-DED2-474F1EBA4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6294" y="132347"/>
            <a:ext cx="10070432" cy="6593305"/>
          </a:xfrm>
        </p:spPr>
        <p:txBody>
          <a:bodyPr>
            <a:normAutofit fontScale="25000" lnSpcReduction="20000"/>
          </a:bodyPr>
          <a:lstStyle/>
          <a:p>
            <a:r>
              <a:rPr lang="en-GB" sz="11200" b="1" dirty="0">
                <a:solidFill>
                  <a:srgbClr val="FF0000"/>
                </a:solidFill>
              </a:rPr>
              <a:t>5W2H</a:t>
            </a:r>
          </a:p>
          <a:p>
            <a:endParaRPr lang="en-GB" sz="11200" b="1" dirty="0">
              <a:solidFill>
                <a:srgbClr val="FF0000"/>
              </a:solidFill>
            </a:endParaRPr>
          </a:p>
          <a:p>
            <a:r>
              <a:rPr lang="en-GB" sz="8000" b="1" dirty="0">
                <a:solidFill>
                  <a:srgbClr val="FF0000"/>
                </a:solidFill>
              </a:rPr>
              <a:t>WHEN?</a:t>
            </a:r>
          </a:p>
          <a:p>
            <a:pPr marL="857250" indent="-857250" algn="just">
              <a:buFont typeface="Wingdings" panose="05000000000000000000" pitchFamily="2" charset="2"/>
              <a:buChar char="Ø"/>
            </a:pPr>
            <a:r>
              <a:rPr lang="en-GB" sz="7200" b="1" dirty="0">
                <a:solidFill>
                  <a:schemeClr val="tx1"/>
                </a:solidFill>
              </a:rPr>
              <a:t>Over the past year, Green Haven Florist has experienced a significant downturn in revenue and foot traffic.</a:t>
            </a:r>
          </a:p>
          <a:p>
            <a:r>
              <a:rPr lang="en-GB" sz="8000" b="1" dirty="0">
                <a:solidFill>
                  <a:srgbClr val="FF0000"/>
                </a:solidFill>
              </a:rPr>
              <a:t>WHY?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7200" b="1" dirty="0">
                <a:solidFill>
                  <a:schemeClr val="tx1"/>
                </a:solidFill>
              </a:rPr>
              <a:t>Shift to online shopping, prefer the convenience and lower prices of large retailers offering same day delivery and frequent discount.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7200" b="1" dirty="0">
                <a:solidFill>
                  <a:schemeClr val="tx1"/>
                </a:solidFill>
              </a:rPr>
              <a:t>Local business closures-reduce activity on the high street.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7200" b="1" dirty="0">
                <a:solidFill>
                  <a:schemeClr val="tx1"/>
                </a:solidFill>
              </a:rPr>
              <a:t>Lack of modernization .The website is outdated and digital marketing efforts are insufficient.</a:t>
            </a:r>
          </a:p>
          <a:p>
            <a:r>
              <a:rPr lang="en-GB" sz="7200" b="1" dirty="0">
                <a:solidFill>
                  <a:srgbClr val="FF0000"/>
                </a:solidFill>
              </a:rPr>
              <a:t>HOW?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7200" b="1" dirty="0">
                <a:solidFill>
                  <a:schemeClr val="tx1"/>
                </a:solidFill>
              </a:rPr>
              <a:t>Financial decline ,significant  downturn in revenue ,struggling profitability.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7200" b="1" dirty="0">
                <a:solidFill>
                  <a:schemeClr val="tx1"/>
                </a:solidFill>
              </a:rPr>
              <a:t>Operational challenges ;rising cost, difficulty maintaining sustainable ethos ,competitive pressure.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7200" b="1" dirty="0">
                <a:solidFill>
                  <a:schemeClr val="tx1"/>
                </a:solidFill>
              </a:rPr>
              <a:t>Marketing struggles : In ability to keep up with digital trends over reliance on traditional method.</a:t>
            </a:r>
          </a:p>
          <a:p>
            <a:r>
              <a:rPr lang="en-GB" sz="7200" b="1" dirty="0">
                <a:solidFill>
                  <a:srgbClr val="FF0000"/>
                </a:solidFill>
              </a:rPr>
              <a:t>HOW MUCH?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7200" b="1" dirty="0">
                <a:solidFill>
                  <a:schemeClr val="tx1"/>
                </a:solidFill>
              </a:rPr>
              <a:t>30% decline in store sales in the last 12 months.</a:t>
            </a:r>
          </a:p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7200" b="1" dirty="0">
                <a:solidFill>
                  <a:schemeClr val="tx1"/>
                </a:solidFill>
              </a:rPr>
              <a:t>Significant downturn in revenue </a:t>
            </a:r>
          </a:p>
          <a:p>
            <a:endParaRPr lang="en-GB" sz="7200" b="1" dirty="0">
              <a:solidFill>
                <a:schemeClr val="tx1"/>
              </a:solidFill>
            </a:endParaRPr>
          </a:p>
          <a:p>
            <a:r>
              <a:rPr lang="en-GB" sz="7200" b="1" dirty="0">
                <a:solidFill>
                  <a:schemeClr val="tx1"/>
                </a:solidFill>
              </a:rPr>
              <a:t>        </a:t>
            </a:r>
          </a:p>
          <a:p>
            <a:r>
              <a:rPr lang="en-GB" sz="7200" b="1" dirty="0">
                <a:solidFill>
                  <a:schemeClr val="tx1"/>
                </a:solidFill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5872160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263" y="-171450"/>
            <a:ext cx="10601325" cy="90011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PESTLE ANALYSIS: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00175" y="628650"/>
            <a:ext cx="10791825" cy="6229350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endParaRPr lang="en-GB" sz="2400" b="1" dirty="0">
              <a:solidFill>
                <a:schemeClr val="tx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FF0000"/>
                </a:solidFill>
              </a:rPr>
              <a:t>Assist business in their evaluation of macro-environmental external factors that influence their operation</a:t>
            </a:r>
            <a:r>
              <a:rPr lang="en-GB" sz="2400" b="1" dirty="0">
                <a:solidFill>
                  <a:srgbClr val="FF0000"/>
                </a:solidFill>
              </a:rPr>
              <a:t> </a:t>
            </a:r>
            <a:r>
              <a:rPr lang="en-GB" sz="2400" b="1" dirty="0">
                <a:solidFill>
                  <a:schemeClr val="tx1"/>
                </a:solidFill>
              </a:rPr>
              <a:t>(</a:t>
            </a:r>
            <a:r>
              <a:rPr lang="en-GB" b="1" dirty="0">
                <a:solidFill>
                  <a:schemeClr val="tx1"/>
                </a:solidFill>
              </a:rPr>
              <a:t>CIPD,2025</a:t>
            </a:r>
            <a:r>
              <a:rPr lang="en-GB" sz="2400" b="1" dirty="0">
                <a:solidFill>
                  <a:schemeClr val="tx1"/>
                </a:solidFill>
              </a:rPr>
              <a:t>)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POLITICAL</a:t>
            </a:r>
            <a:endParaRPr lang="en-GB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The political influence on the floristry industry in general trade policies affecting flower imports.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Labor Laws and business regulation.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ECONOMIC: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Rising operational cost ,increased competition and Price pressure.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2.Decline in store sales as economic indicator of reduced revenue.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SOCIAL: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1.Consumer behaviour and expectations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chemeClr val="tx1"/>
                </a:solidFill>
              </a:rPr>
              <a:t>2.Shift towards online shopping and convenience.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b="1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239099"/>
            <a:ext cx="9921394" cy="1280890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PESTLE ANALYSIS</a:t>
            </a:r>
            <a:r>
              <a:rPr lang="en-GB" b="1" dirty="0"/>
              <a:t>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505" y="1203158"/>
            <a:ext cx="10688052" cy="55465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rgbClr val="FF0000"/>
                </a:solidFill>
              </a:rPr>
              <a:t>TECHNOLOGICAL: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Disruption by online platforms and outdated digital presence.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Struggles with digital marketing and competitor’s Tech savvy.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FF0000"/>
                </a:solidFill>
              </a:rPr>
              <a:t>LEGAL: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The business must comply with UK retail and employment laws ,especially as they face ”rising operational cost” which may include minimum wage.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Consumer protection.</a:t>
            </a:r>
          </a:p>
          <a:p>
            <a:pPr marL="0" indent="0">
              <a:buNone/>
            </a:pPr>
            <a:r>
              <a:rPr lang="en-GB" sz="2000" b="1" dirty="0">
                <a:solidFill>
                  <a:srgbClr val="FF0000"/>
                </a:solidFill>
              </a:rPr>
              <a:t>ENVIRONMENTAL: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Increased cost of sustainable practice.(like biodegradable wrapping).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b="1" dirty="0">
                <a:solidFill>
                  <a:schemeClr val="tx1"/>
                </a:solidFill>
              </a:rPr>
              <a:t>Supply chain disruptions.(example climate change, natural disaster affecting logistic route).</a:t>
            </a:r>
            <a:endParaRPr lang="en-GB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b="1" dirty="0">
                <a:solidFill>
                  <a:srgbClr val="FF0000"/>
                </a:solidFill>
              </a:rPr>
              <a:t>In summary</a:t>
            </a:r>
            <a:r>
              <a:rPr lang="en-GB" b="1" dirty="0">
                <a:solidFill>
                  <a:schemeClr val="tx1"/>
                </a:solidFill>
              </a:rPr>
              <a:t>; Green Haven is facing a squeeze from both and increasing cost (inputs ,operation)and decreasing revenue( due to competition and changing consumer habits)leading to significant economic pressure</a:t>
            </a:r>
            <a:r>
              <a:rPr lang="en-GB" b="1" dirty="0"/>
              <a:t>.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927" y="496045"/>
            <a:ext cx="10738106" cy="322588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200" b="1" dirty="0">
                <a:solidFill>
                  <a:srgbClr val="FF0000"/>
                </a:solidFill>
              </a:rPr>
              <a:t>Breaking down and helps categorize the all causes problem </a:t>
            </a:r>
            <a:r>
              <a:rPr lang="en-US" sz="2200" b="1" dirty="0">
                <a:solidFill>
                  <a:schemeClr val="tx1"/>
                </a:solidFill>
              </a:rPr>
              <a:t>(Ishikawa 1960)</a:t>
            </a:r>
          </a:p>
        </p:txBody>
      </p:sp>
      <p:sp>
        <p:nvSpPr>
          <p:cNvPr id="4" name="Flowchart: Delay 3">
            <a:extLst>
              <a:ext uri="{FF2B5EF4-FFF2-40B4-BE49-F238E27FC236}">
                <a16:creationId xmlns:a16="http://schemas.microsoft.com/office/drawing/2014/main" id="{B7D63ACB-46DD-06FF-9ABB-BA5E8721213D}"/>
              </a:ext>
            </a:extLst>
          </p:cNvPr>
          <p:cNvSpPr/>
          <p:nvPr/>
        </p:nvSpPr>
        <p:spPr>
          <a:xfrm>
            <a:off x="9426617" y="2581245"/>
            <a:ext cx="2458199" cy="2230384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rgbClr val="FF0000"/>
                </a:solidFill>
              </a:rPr>
              <a:t>THE</a:t>
            </a:r>
            <a:endParaRPr lang="en-GB" sz="2000" dirty="0">
              <a:solidFill>
                <a:srgbClr val="FF0000"/>
              </a:solidFill>
            </a:endParaRPr>
          </a:p>
        </p:txBody>
      </p:sp>
      <p:sp>
        <p:nvSpPr>
          <p:cNvPr id="6" name="Minus Sign 5">
            <a:extLst>
              <a:ext uri="{FF2B5EF4-FFF2-40B4-BE49-F238E27FC236}">
                <a16:creationId xmlns:a16="http://schemas.microsoft.com/office/drawing/2014/main" id="{5E00A2EB-437E-BBA9-FCBC-D015C4583EB6}"/>
              </a:ext>
            </a:extLst>
          </p:cNvPr>
          <p:cNvSpPr/>
          <p:nvPr/>
        </p:nvSpPr>
        <p:spPr>
          <a:xfrm>
            <a:off x="1849494" y="2859831"/>
            <a:ext cx="7577123" cy="1495238"/>
          </a:xfrm>
          <a:prstGeom prst="mathMinus">
            <a:avLst>
              <a:gd name="adj1" fmla="val 3478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6F5E492-A469-313C-A11B-E72129BDAD6C}"/>
              </a:ext>
            </a:extLst>
          </p:cNvPr>
          <p:cNvCxnSpPr>
            <a:cxnSpLocks/>
          </p:cNvCxnSpPr>
          <p:nvPr/>
        </p:nvCxnSpPr>
        <p:spPr>
          <a:xfrm>
            <a:off x="1985856" y="1696274"/>
            <a:ext cx="1807452" cy="189870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DF9F00A-8FDC-2FB0-0067-EAEBAC05AFA1}"/>
              </a:ext>
            </a:extLst>
          </p:cNvPr>
          <p:cNvCxnSpPr>
            <a:cxnSpLocks/>
          </p:cNvCxnSpPr>
          <p:nvPr/>
        </p:nvCxnSpPr>
        <p:spPr>
          <a:xfrm>
            <a:off x="6019218" y="1685855"/>
            <a:ext cx="980368" cy="175590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DA65DAC-918F-0361-54B9-60247FD8E464}"/>
              </a:ext>
            </a:extLst>
          </p:cNvPr>
          <p:cNvCxnSpPr>
            <a:cxnSpLocks/>
          </p:cNvCxnSpPr>
          <p:nvPr/>
        </p:nvCxnSpPr>
        <p:spPr>
          <a:xfrm flipH="1">
            <a:off x="1489426" y="3892268"/>
            <a:ext cx="1625166" cy="197655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310675E-86CB-6690-FFE6-A70AE6B81952}"/>
              </a:ext>
            </a:extLst>
          </p:cNvPr>
          <p:cNvCxnSpPr>
            <a:cxnSpLocks/>
          </p:cNvCxnSpPr>
          <p:nvPr/>
        </p:nvCxnSpPr>
        <p:spPr>
          <a:xfrm flipH="1">
            <a:off x="3234122" y="3901471"/>
            <a:ext cx="2203032" cy="240524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9B884BC-C287-33AD-FCA7-0C88289D0BFC}"/>
              </a:ext>
            </a:extLst>
          </p:cNvPr>
          <p:cNvCxnSpPr>
            <a:cxnSpLocks/>
          </p:cNvCxnSpPr>
          <p:nvPr/>
        </p:nvCxnSpPr>
        <p:spPr>
          <a:xfrm flipH="1">
            <a:off x="6530661" y="3858276"/>
            <a:ext cx="1305919" cy="230695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Moon 33">
            <a:extLst>
              <a:ext uri="{FF2B5EF4-FFF2-40B4-BE49-F238E27FC236}">
                <a16:creationId xmlns:a16="http://schemas.microsoft.com/office/drawing/2014/main" id="{B93C1274-5A44-8416-E31B-BF48AD0DD796}"/>
              </a:ext>
            </a:extLst>
          </p:cNvPr>
          <p:cNvSpPr/>
          <p:nvPr/>
        </p:nvSpPr>
        <p:spPr>
          <a:xfrm flipH="1">
            <a:off x="1391480" y="2456429"/>
            <a:ext cx="897700" cy="2126443"/>
          </a:xfrm>
          <a:prstGeom prst="moon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85E623C-A43E-FE3F-A65C-2E79ACDCF05B}"/>
              </a:ext>
            </a:extLst>
          </p:cNvPr>
          <p:cNvSpPr txBox="1"/>
          <p:nvPr/>
        </p:nvSpPr>
        <p:spPr>
          <a:xfrm>
            <a:off x="6822799" y="1433276"/>
            <a:ext cx="40785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*</a:t>
            </a:r>
            <a:r>
              <a:rPr lang="en-US" sz="1600" b="1" dirty="0"/>
              <a:t>outdated business model</a:t>
            </a:r>
            <a:endParaRPr lang="en-GB" sz="16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9B51E44-D597-FD5B-B85F-CA1B4691C89B}"/>
              </a:ext>
            </a:extLst>
          </p:cNvPr>
          <p:cNvSpPr txBox="1"/>
          <p:nvPr/>
        </p:nvSpPr>
        <p:spPr>
          <a:xfrm>
            <a:off x="6969331" y="1701749"/>
            <a:ext cx="3239962" cy="3439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ineffective    digital strategy</a:t>
            </a:r>
            <a:endParaRPr lang="en-GB" sz="16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D44B378-0D46-57F9-7550-9449334A2E04}"/>
              </a:ext>
            </a:extLst>
          </p:cNvPr>
          <p:cNvSpPr txBox="1"/>
          <p:nvPr/>
        </p:nvSpPr>
        <p:spPr>
          <a:xfrm>
            <a:off x="6831961" y="2561717"/>
            <a:ext cx="2765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* Limited service offering </a:t>
            </a:r>
            <a:endParaRPr lang="en-GB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651EB96-1C7A-F20D-320D-B22936060954}"/>
              </a:ext>
            </a:extLst>
          </p:cNvPr>
          <p:cNvSpPr txBox="1"/>
          <p:nvPr/>
        </p:nvSpPr>
        <p:spPr>
          <a:xfrm>
            <a:off x="6671732" y="2189802"/>
            <a:ext cx="32445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*Costumer experience gap</a:t>
            </a:r>
            <a:endParaRPr lang="en-GB" sz="1600" b="1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C326A09-27A5-44D0-59FF-8ECA90992D8C}"/>
              </a:ext>
            </a:extLst>
          </p:cNvPr>
          <p:cNvSpPr txBox="1"/>
          <p:nvPr/>
        </p:nvSpPr>
        <p:spPr>
          <a:xfrm rot="18783640">
            <a:off x="2687284" y="4914827"/>
            <a:ext cx="2876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MANAGEMENT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F260258-A9D5-4710-45C8-5F2953C5382C}"/>
              </a:ext>
            </a:extLst>
          </p:cNvPr>
          <p:cNvSpPr txBox="1"/>
          <p:nvPr/>
        </p:nvSpPr>
        <p:spPr>
          <a:xfrm flipH="1">
            <a:off x="5270341" y="3922701"/>
            <a:ext cx="20385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*</a:t>
            </a:r>
            <a:r>
              <a:rPr lang="en-US" sz="1600" b="1" dirty="0"/>
              <a:t>  Slow to innovate  </a:t>
            </a:r>
            <a:endParaRPr lang="en-GB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731BA70-4A5D-D974-C300-D22CB4A3FB4C}"/>
              </a:ext>
            </a:extLst>
          </p:cNvPr>
          <p:cNvSpPr txBox="1"/>
          <p:nvPr/>
        </p:nvSpPr>
        <p:spPr>
          <a:xfrm>
            <a:off x="5076711" y="4324607"/>
            <a:ext cx="19924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*Strategic decision and oversight</a:t>
            </a:r>
            <a:endParaRPr lang="en-GB" sz="1600" b="1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55100D8-2721-BCF4-8B95-2CB605F6620D}"/>
              </a:ext>
            </a:extLst>
          </p:cNvPr>
          <p:cNvSpPr txBox="1"/>
          <p:nvPr/>
        </p:nvSpPr>
        <p:spPr>
          <a:xfrm>
            <a:off x="4284058" y="5099496"/>
            <a:ext cx="17351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*In sufficient  investment in digital</a:t>
            </a:r>
            <a:endParaRPr lang="en-GB" sz="16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86D2D28-35A7-4264-F5B0-579C3681335D}"/>
              </a:ext>
            </a:extLst>
          </p:cNvPr>
          <p:cNvSpPr txBox="1"/>
          <p:nvPr/>
        </p:nvSpPr>
        <p:spPr>
          <a:xfrm rot="18654373">
            <a:off x="1124882" y="4565939"/>
            <a:ext cx="1791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Environment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A1C37A8-1902-29F2-D241-A4DDE0481600}"/>
              </a:ext>
            </a:extLst>
          </p:cNvPr>
          <p:cNvSpPr txBox="1"/>
          <p:nvPr/>
        </p:nvSpPr>
        <p:spPr>
          <a:xfrm flipH="1">
            <a:off x="2927333" y="3868847"/>
            <a:ext cx="2169424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*</a:t>
            </a:r>
            <a:r>
              <a:rPr lang="en-US" sz="1600" b="1" dirty="0"/>
              <a:t>Increase online competition</a:t>
            </a:r>
            <a:endParaRPr lang="en-GB" sz="1600" b="1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0245B66-0304-AF9F-07D4-FB11917C8C1D}"/>
              </a:ext>
            </a:extLst>
          </p:cNvPr>
          <p:cNvSpPr txBox="1"/>
          <p:nvPr/>
        </p:nvSpPr>
        <p:spPr>
          <a:xfrm flipH="1">
            <a:off x="2661623" y="4504261"/>
            <a:ext cx="13379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*</a:t>
            </a:r>
            <a:r>
              <a:rPr lang="en-US" b="1" dirty="0"/>
              <a:t>Shift in consumer</a:t>
            </a:r>
            <a:endParaRPr lang="en-GB" b="1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6E84AB38-3006-64AE-0AAF-95C3630ED6D5}"/>
              </a:ext>
            </a:extLst>
          </p:cNvPr>
          <p:cNvSpPr txBox="1"/>
          <p:nvPr/>
        </p:nvSpPr>
        <p:spPr>
          <a:xfrm>
            <a:off x="2048120" y="5138995"/>
            <a:ext cx="143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*Economic pressure</a:t>
            </a:r>
            <a:endParaRPr lang="en-GB" b="1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5870313-8902-C694-F0C7-AF9B1425B353}"/>
              </a:ext>
            </a:extLst>
          </p:cNvPr>
          <p:cNvSpPr txBox="1"/>
          <p:nvPr/>
        </p:nvSpPr>
        <p:spPr>
          <a:xfrm>
            <a:off x="3101250" y="1967513"/>
            <a:ext cx="23819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*Rising cost of imported flower</a:t>
            </a:r>
            <a:endParaRPr lang="en-GB" b="1" dirty="0"/>
          </a:p>
        </p:txBody>
      </p:sp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7D8EEA59-AA33-E7F4-32D9-04D0A36F28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7275" y="1284112"/>
            <a:ext cx="11142862" cy="5565250"/>
          </a:xfrm>
        </p:spPr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Material                                                        Method  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28415CE1-346E-8028-CC78-38C5CFE7DF0C}"/>
              </a:ext>
            </a:extLst>
          </p:cNvPr>
          <p:cNvSpPr txBox="1"/>
          <p:nvPr/>
        </p:nvSpPr>
        <p:spPr>
          <a:xfrm rot="18213255">
            <a:off x="5931609" y="5083920"/>
            <a:ext cx="16340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solidFill>
                  <a:srgbClr val="FF0000"/>
                </a:solidFill>
              </a:rPr>
              <a:t>Technology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E5EC2D21-9E83-660E-6F98-81F15D5F953B}"/>
              </a:ext>
            </a:extLst>
          </p:cNvPr>
          <p:cNvSpPr txBox="1"/>
          <p:nvPr/>
        </p:nvSpPr>
        <p:spPr>
          <a:xfrm>
            <a:off x="6589282" y="6022826"/>
            <a:ext cx="3008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*Lack of E-commerce sophistication</a:t>
            </a:r>
            <a:endParaRPr lang="en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88CF0B-0429-2F3D-79E4-4BECEA0ED17B}"/>
              </a:ext>
            </a:extLst>
          </p:cNvPr>
          <p:cNvSpPr txBox="1"/>
          <p:nvPr/>
        </p:nvSpPr>
        <p:spPr>
          <a:xfrm>
            <a:off x="7478042" y="4292033"/>
            <a:ext cx="21193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*Poor social media utilization</a:t>
            </a:r>
            <a:endParaRPr lang="en-GB" sz="16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A515348-801B-EE8E-0BEF-CDD15493DAF8}"/>
              </a:ext>
            </a:extLst>
          </p:cNvPr>
          <p:cNvSpPr txBox="1"/>
          <p:nvPr/>
        </p:nvSpPr>
        <p:spPr>
          <a:xfrm>
            <a:off x="7277145" y="4935243"/>
            <a:ext cx="251162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*</a:t>
            </a:r>
            <a:r>
              <a:rPr lang="en-US" sz="1600" b="1" dirty="0"/>
              <a:t>outdated website –difficult to navigate ,poor user experience.</a:t>
            </a:r>
            <a:endParaRPr lang="en-GB" sz="1600" b="1" dirty="0"/>
          </a:p>
        </p:txBody>
      </p:sp>
      <p:sp>
        <p:nvSpPr>
          <p:cNvPr id="44" name="Minus Sign 43">
            <a:extLst>
              <a:ext uri="{FF2B5EF4-FFF2-40B4-BE49-F238E27FC236}">
                <a16:creationId xmlns:a16="http://schemas.microsoft.com/office/drawing/2014/main" id="{193EF78D-ADA5-7992-68CB-1F5D924E851B}"/>
              </a:ext>
            </a:extLst>
          </p:cNvPr>
          <p:cNvSpPr/>
          <p:nvPr/>
        </p:nvSpPr>
        <p:spPr>
          <a:xfrm>
            <a:off x="1184294" y="2561717"/>
            <a:ext cx="9287577" cy="2013289"/>
          </a:xfrm>
          <a:prstGeom prst="mathMin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FBC36AA4-7666-F13F-7536-4CA31F893605}"/>
              </a:ext>
            </a:extLst>
          </p:cNvPr>
          <p:cNvSpPr txBox="1"/>
          <p:nvPr/>
        </p:nvSpPr>
        <p:spPr>
          <a:xfrm>
            <a:off x="3682848" y="2687572"/>
            <a:ext cx="18003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*</a:t>
            </a:r>
            <a:r>
              <a:rPr lang="en-US" b="1" dirty="0"/>
              <a:t>Inflationary pressur</a:t>
            </a:r>
            <a:r>
              <a:rPr lang="en-US" sz="1600" b="1" dirty="0"/>
              <a:t>e</a:t>
            </a:r>
            <a:endParaRPr lang="en-GB" sz="1600" b="1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E06CBB42-C985-5468-9D7C-E37EC8E45A46}"/>
              </a:ext>
            </a:extLst>
          </p:cNvPr>
          <p:cNvSpPr txBox="1"/>
          <p:nvPr/>
        </p:nvSpPr>
        <p:spPr>
          <a:xfrm>
            <a:off x="2171700" y="1284111"/>
            <a:ext cx="35086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accent1"/>
                </a:solidFill>
              </a:rPr>
              <a:t>*</a:t>
            </a:r>
            <a:r>
              <a:rPr lang="en-US" b="1" dirty="0"/>
              <a:t>Expensive sustainable material</a:t>
            </a:r>
            <a:endParaRPr lang="en-GB" b="1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967E4A8A-E566-5B3E-9275-B2D28460C189}"/>
              </a:ext>
            </a:extLst>
          </p:cNvPr>
          <p:cNvSpPr txBox="1"/>
          <p:nvPr/>
        </p:nvSpPr>
        <p:spPr>
          <a:xfrm>
            <a:off x="9534794" y="2762390"/>
            <a:ext cx="24005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Downturn in revenue and foot traffic.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617021DB-3A6F-CE2A-DBA6-4558F64BE396}"/>
              </a:ext>
            </a:extLst>
          </p:cNvPr>
          <p:cNvSpPr txBox="1"/>
          <p:nvPr/>
        </p:nvSpPr>
        <p:spPr>
          <a:xfrm>
            <a:off x="1625908" y="5785326"/>
            <a:ext cx="14753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*</a:t>
            </a:r>
            <a:r>
              <a:rPr lang="en-US" b="1" dirty="0"/>
              <a:t>Trendy competitor</a:t>
            </a:r>
            <a:endParaRPr lang="en-GB" b="1" dirty="0"/>
          </a:p>
        </p:txBody>
      </p:sp>
      <p:sp>
        <p:nvSpPr>
          <p:cNvPr id="68" name="Arrow: Pentagon 67">
            <a:extLst>
              <a:ext uri="{FF2B5EF4-FFF2-40B4-BE49-F238E27FC236}">
                <a16:creationId xmlns:a16="http://schemas.microsoft.com/office/drawing/2014/main" id="{14882856-F52A-DA61-3D8F-5ACE8D3C9328}"/>
              </a:ext>
            </a:extLst>
          </p:cNvPr>
          <p:cNvSpPr/>
          <p:nvPr/>
        </p:nvSpPr>
        <p:spPr>
          <a:xfrm>
            <a:off x="9499134" y="2762391"/>
            <a:ext cx="2428618" cy="1751576"/>
          </a:xfrm>
          <a:prstGeom prst="homePlate">
            <a:avLst>
              <a:gd name="adj" fmla="val 27924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Downturn in revenue and foot traffic and</a:t>
            </a:r>
          </a:p>
          <a:p>
            <a:pPr algn="ctr"/>
            <a:r>
              <a:rPr lang="en-US" sz="2000" b="1" dirty="0"/>
              <a:t>A 30% decline in store sales</a:t>
            </a:r>
            <a:endParaRPr lang="en-GB" sz="2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67F025-6B38-9C9C-03CB-63C40D6603FB}"/>
              </a:ext>
            </a:extLst>
          </p:cNvPr>
          <p:cNvSpPr txBox="1"/>
          <p:nvPr/>
        </p:nvSpPr>
        <p:spPr>
          <a:xfrm>
            <a:off x="7601873" y="2519913"/>
            <a:ext cx="3018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A721BC-1604-3953-5EE0-2B2713B3C93C}"/>
              </a:ext>
            </a:extLst>
          </p:cNvPr>
          <p:cNvSpPr txBox="1"/>
          <p:nvPr/>
        </p:nvSpPr>
        <p:spPr>
          <a:xfrm>
            <a:off x="733927" y="807358"/>
            <a:ext cx="98898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b="1" dirty="0">
                <a:solidFill>
                  <a:srgbClr val="FF0000"/>
                </a:solidFill>
              </a:rPr>
              <a:t>Represent and Evaluate the source of innovation </a:t>
            </a:r>
            <a:r>
              <a:rPr lang="en-US" sz="2000" b="1" dirty="0"/>
              <a:t>(Coccia 2018)</a:t>
            </a:r>
            <a:endParaRPr lang="en-GB" sz="20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876232-666D-79DB-3171-1F239132F3DB}"/>
              </a:ext>
            </a:extLst>
          </p:cNvPr>
          <p:cNvSpPr txBox="1"/>
          <p:nvPr/>
        </p:nvSpPr>
        <p:spPr>
          <a:xfrm>
            <a:off x="6764242" y="1719917"/>
            <a:ext cx="3152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*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14463" y="1271016"/>
            <a:ext cx="10090148" cy="4745736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tx1"/>
                </a:solidFill>
              </a:rPr>
              <a:t>Green Haven Florists is currently vulnerable because its traditional high-street model no longer aligns with the </a:t>
            </a:r>
            <a:r>
              <a:rPr lang="en-US" sz="2800" b="1" u="sng" dirty="0">
                <a:solidFill>
                  <a:schemeClr val="tx1"/>
                </a:solidFill>
              </a:rPr>
              <a:t>ECONOMIC</a:t>
            </a:r>
            <a:r>
              <a:rPr lang="en-US" sz="2800" dirty="0">
                <a:solidFill>
                  <a:schemeClr val="tx1"/>
                </a:solidFill>
              </a:rPr>
              <a:t> and</a:t>
            </a:r>
            <a:r>
              <a:rPr lang="en-US" sz="2800" b="1" dirty="0">
                <a:solidFill>
                  <a:schemeClr val="tx1"/>
                </a:solidFill>
              </a:rPr>
              <a:t> TECHNOLOGICAL </a:t>
            </a:r>
            <a:r>
              <a:rPr lang="en-US" sz="2800" dirty="0">
                <a:solidFill>
                  <a:schemeClr val="tx1"/>
                </a:solidFill>
              </a:rPr>
              <a:t>realities of the </a:t>
            </a:r>
            <a:r>
              <a:rPr lang="en-US" sz="2800" b="1" dirty="0">
                <a:solidFill>
                  <a:schemeClr val="tx1"/>
                </a:solidFill>
              </a:rPr>
              <a:t>UK retail market</a:t>
            </a:r>
            <a:r>
              <a:rPr lang="en-US" sz="2800" dirty="0">
                <a:solidFill>
                  <a:schemeClr val="tx1"/>
                </a:solidFill>
              </a:rPr>
              <a:t>. To survive, the business must change away from a “walk-in” shop to a ”</a:t>
            </a:r>
            <a:r>
              <a:rPr lang="en-US" sz="2800" b="1" dirty="0">
                <a:solidFill>
                  <a:schemeClr val="tx1"/>
                </a:solidFill>
              </a:rPr>
              <a:t>Digital - Sustainable</a:t>
            </a:r>
            <a:r>
              <a:rPr lang="en-US" sz="2800" dirty="0">
                <a:solidFill>
                  <a:schemeClr val="tx1"/>
                </a:solidFill>
              </a:rPr>
              <a:t>” florists. By  implementing the </a:t>
            </a:r>
            <a:r>
              <a:rPr lang="en-US" sz="2800" b="1" dirty="0">
                <a:solidFill>
                  <a:schemeClr val="tx1"/>
                </a:solidFill>
              </a:rPr>
              <a:t>5W2H </a:t>
            </a:r>
            <a:r>
              <a:rPr lang="en-US" sz="2800" dirty="0">
                <a:solidFill>
                  <a:schemeClr val="tx1"/>
                </a:solidFill>
              </a:rPr>
              <a:t>plan- specifically upgrading the user experience on their website and introducing subscription-based local deliveries- Liam and Priya can leverage their existing reputation for quality to compete effectively against national chains trendy local newcomers.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5368" y="192506"/>
            <a:ext cx="9459243" cy="709862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8459" y="806116"/>
            <a:ext cx="9996152" cy="576312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</a:t>
            </a:r>
            <a:r>
              <a:rPr lang="en-GB" dirty="0">
                <a:hlinkClick r:id="rId2"/>
              </a:rPr>
              <a:t>Online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 – October 2025</a:t>
            </a:r>
            <a:r>
              <a:rPr lang="en-GB" sz="1800" b="1" dirty="0">
                <a:solidFill>
                  <a:schemeClr val="tx1">
                    <a:lumMod val="50000"/>
                    <a:lumOff val="50000"/>
                  </a:schemeClr>
                </a:solidFill>
                <a:latin typeface="Roboto"/>
                <a:ea typeface="Roboto"/>
                <a:cs typeface="Roboto"/>
              </a:rPr>
              <a:t> )</a:t>
            </a:r>
          </a:p>
          <a:p>
            <a:endParaRPr lang="en-GB" sz="1800" b="1" dirty="0">
              <a:solidFill>
                <a:schemeClr val="tx1">
                  <a:lumMod val="50000"/>
                  <a:lumOff val="50000"/>
                </a:schemeClr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CIPD(2025) PESTLE ANALYSIS Available at: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  <a:hlinkClick r:id="rId3"/>
              </a:rPr>
              <a:t>http://www.cipd.org/eu/knowledge/factsheets/pestle-analysis-factsheet/</a:t>
            </a:r>
            <a:endParaRPr lang="en-GB" sz="18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(Accessed at :12 February 2025)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Business regulation in the UK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  <a:hlinkClick r:id="rId4"/>
              </a:rPr>
              <a:t>http://www.gov.uk/guidance/business-regulation-guidance-tools</a:t>
            </a:r>
            <a:endParaRPr lang="en-GB" sz="1800" b="1" dirty="0">
              <a:solidFill>
                <a:schemeClr val="tx1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BGMC(2024</a:t>
            </a:r>
            <a:r>
              <a:rPr lang="en-GB" sz="1800" b="1" i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) Exploring the fishbone diagram: Types, Advantages, Drawbacks, and Revealing the Six M’S of Change 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Available at</a:t>
            </a:r>
            <a:r>
              <a:rPr lang="en-GB" sz="1800" b="1" i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: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  <a:hlinkClick r:id="rId5"/>
              </a:rPr>
              <a:t>https://bgmcgroup.com/exploring-the fishbone-diagram-types-advantages-drawbacks-and-revealing-the-ms-of-change/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  ( Accessed:28 October  2024)</a:t>
            </a:r>
          </a:p>
          <a:p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Coccia, M (2018)’The fishbone Diagram to Identify, Systematize and Analyse the Sources of General Purpose Technologies </a:t>
            </a:r>
            <a:r>
              <a:rPr lang="en-GB" sz="1800" b="1" i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’ Journal Social and Administrative Science  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vol.4,n.4,pp 291-303   Available at SSRN: 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  <a:hlinkClick r:id="rId6"/>
              </a:rPr>
              <a:t>https://ssrn.com/=310001</a:t>
            </a:r>
            <a:r>
              <a:rPr lang="en-GB" sz="1800" b="1" dirty="0">
                <a:solidFill>
                  <a:schemeClr val="tx1"/>
                </a:solidFill>
                <a:latin typeface="Roboto"/>
                <a:ea typeface="Roboto"/>
                <a:cs typeface="Roboto"/>
              </a:rPr>
              <a:t> ( Accessed :11 January 2018)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30D9B9-E500-C4FB-686D-5A9FB962BDD5}"/>
              </a:ext>
            </a:extLst>
          </p:cNvPr>
          <p:cNvSpPr txBox="1"/>
          <p:nvPr/>
        </p:nvSpPr>
        <p:spPr>
          <a:xfrm>
            <a:off x="902864" y="1289198"/>
            <a:ext cx="44359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b="1" dirty="0"/>
              <a:t>For further reading please refer to slide 11.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/>
              <a:t>For references.</a:t>
            </a:r>
            <a:endParaRPr lang="en-GB" sz="2000" b="1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B9D0395-A14A-5304-E7C7-841BA682301F}"/>
              </a:ext>
            </a:extLst>
          </p:cNvPr>
          <p:cNvSpPr/>
          <p:nvPr/>
        </p:nvSpPr>
        <p:spPr>
          <a:xfrm rot="20405494">
            <a:off x="897505" y="3679014"/>
            <a:ext cx="419670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1647</TotalTime>
  <Words>1026</Words>
  <Application>Microsoft Office PowerPoint</Application>
  <PresentationFormat>Widescreen</PresentationFormat>
  <Paragraphs>121</Paragraphs>
  <Slides>12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</vt:lpstr>
      <vt:lpstr>Aptos</vt:lpstr>
      <vt:lpstr>Arial</vt:lpstr>
      <vt:lpstr>Century Gothic</vt:lpstr>
      <vt:lpstr>Roboto</vt:lpstr>
      <vt:lpstr>Wingdings</vt:lpstr>
      <vt:lpstr>Wingdings 3</vt:lpstr>
      <vt:lpstr>Wisp</vt:lpstr>
      <vt:lpstr>MODULE NAME: Problem Solving and Decision Making MODULE CODE:LCLM4004_LON  STUDENT NAME: JOSEPHINE C. CAITOM STUDENT ID:2509335 LECTURER: Dr. FAIZU EDU Assignment 1: Presentation</vt:lpstr>
      <vt:lpstr>OVERVIEW</vt:lpstr>
      <vt:lpstr>Introduction</vt:lpstr>
      <vt:lpstr>Company background  BUSINESS NAME: GREEN HAVEN FLORISTS</vt:lpstr>
      <vt:lpstr>Problem: nature and scope</vt:lpstr>
      <vt:lpstr>PowerPoint Presentation</vt:lpstr>
      <vt:lpstr>PESTLE ANALYSIS:</vt:lpstr>
      <vt:lpstr>PESTLE ANALYSIS: Green Haven Florists </vt:lpstr>
      <vt:lpstr>Cause and effect analysis: Fishbone diagram Breaking down and helps categorize the all causes problem (Ishikawa 1960)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LCLM4004-LON  STUDENT NAME  STUDENT ID  Dr. Faizu Edu Assignment 1: Presentation</dc:title>
  <dc:creator>Anita Nan</dc:creator>
  <cp:lastModifiedBy>Josephine Catalan Caitom (2509335)</cp:lastModifiedBy>
  <cp:revision>107</cp:revision>
  <dcterms:created xsi:type="dcterms:W3CDTF">2024-10-08T15:58:04Z</dcterms:created>
  <dcterms:modified xsi:type="dcterms:W3CDTF">2026-03-13T20:08:28Z</dcterms:modified>
</cp:coreProperties>
</file>