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FCA. Consumer Duty focus areas for 2025. https://www.fca.org.uk/publications/corporate-documents/consumer-duty-focus-areas
- FCA. Insurance Report 2025. https://www.fca.org.uk/publication/regulatory-priorities/insurance-report.pdf
- ABI. Adverse weather pushes property insurance payouts to £6.1bn in 2025. https://www.abi.org.uk/news/news-articles/2026/2/adverse-weatherpushesproperty-insurance-payouts-to-6.1-billionin-2025/
- Public Health Wales. Flood risks are increasing across Wales. https://phw.nhs.wales/news/flood-risks-are-increasing-across-wales-public-health-wales-offers-advice-on-how-to-best-prepare/
- CII. New Generation Programme report on talent shortage. https://www.cii.co.uk/media/0yapfobn/new-gen-talent-shortage-crisis.pdf
- CIPD. Flexible and Hybrid Working Practices 2025. https://www.cipd.org/globalassets/media/knowledge/knowledge-hub/reports/2025-pdfs/8909-flexible-working-report-web.pdf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123C69"/>
          </a:solidFill>
          <a:ln w="12700">
            <a:solidFill>
              <a:srgbClr val="123C69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123C69"/>
          </a:solidFill>
          <a:ln w="12700">
            <a:solidFill>
              <a:srgbClr val="123C69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11480" y="6556248"/>
            <a:ext cx="621792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Havencares | HR Manager Interview Presentation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9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22960" y="914400"/>
            <a:ext cx="10561320" cy="4983480"/>
          </a:xfrm>
          <a:prstGeom prst="roundRect">
            <a:avLst>
              <a:gd name="adj" fmla="val 1284"/>
            </a:avLst>
          </a:prstGeom>
          <a:solidFill>
            <a:srgbClr val="FFFFFF"/>
          </a:solidFill>
          <a:ln w="15240">
            <a:solidFill>
              <a:srgbClr val="D6E2F0"/>
            </a:solidFill>
            <a:prstDash val="solid"/>
          </a:ln>
          <a:effectLst>
            <a:outerShdw blurRad="1905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" name="Text 1"/>
          <p:cNvSpPr/>
          <p:nvPr/>
        </p:nvSpPr>
        <p:spPr>
          <a:xfrm>
            <a:off x="1005840" y="1737360"/>
            <a:ext cx="10058400" cy="5029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for the HR Manager Role at Havencares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1143000" y="2606040"/>
            <a:ext cx="9784080" cy="38404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2834640" y="2423160"/>
            <a:ext cx="6309360" cy="0"/>
          </a:xfrm>
          <a:prstGeom prst="line">
            <a:avLst/>
          </a:prstGeom>
          <a:noFill/>
          <a:ln w="15240">
            <a:solidFill>
              <a:srgbClr val="DCE5F0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357745" y="4347845"/>
            <a:ext cx="3200400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</a:rPr>
              <a:t>Position applied for: HR Manager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7357745" y="4690745"/>
            <a:ext cx="256032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</a:rPr>
              <a:t>Name: __Haokun T</a:t>
            </a:r>
            <a:r>
              <a:rPr lang="en-US" sz="1100" dirty="0">
                <a:solidFill>
                  <a:srgbClr val="1F2937"/>
                </a:solidFill>
              </a:rPr>
              <a:t>ian________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357745" y="4996815"/>
            <a:ext cx="256032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</a:rPr>
              <a:t>Date: _____17/04/2026_______________</a:t>
            </a:r>
            <a:endParaRPr lang="en-US" sz="11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896112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/>
              <a:t>context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41248" y="1417320"/>
            <a:ext cx="3474720" cy="4526280"/>
          </a:xfrm>
          <a:prstGeom prst="roundRect">
            <a:avLst>
              <a:gd name="adj" fmla="val 1316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41248" y="1417320"/>
            <a:ext cx="109728" cy="452628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42416" y="1527048"/>
            <a:ext cx="318211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/>
              <a:t>WHY DO I CHOSE 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1097280" y="1828800"/>
            <a:ext cx="2907792" cy="361188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  My leadership style: paternalistic leadership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2. Why this style fits the organisation’s current and future challenges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3. How the organisation should support my transition into senior leadership</a:t>
            </a:r>
            <a:endParaRPr lang="en-US" sz="1460" dirty="0"/>
          </a:p>
        </p:txBody>
      </p:sp>
      <p:sp>
        <p:nvSpPr>
          <p:cNvPr id="8" name="Shape 6"/>
          <p:cNvSpPr/>
          <p:nvPr/>
        </p:nvSpPr>
        <p:spPr>
          <a:xfrm>
            <a:off x="4453128" y="1417320"/>
            <a:ext cx="3337560" cy="4526280"/>
          </a:xfrm>
          <a:prstGeom prst="roundRect">
            <a:avLst>
              <a:gd name="adj" fmla="val 1370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4453128" y="1417320"/>
            <a:ext cx="109728" cy="4526280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654550" y="1527175"/>
            <a:ext cx="3044825" cy="3016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DO I DO IT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4709160" y="1828800"/>
            <a:ext cx="2788920" cy="361188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Leadership questionnaire results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Feedback from colleagues, managers, and relevant stakeholders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Sector and regional context challenges</a:t>
            </a:r>
            <a:endParaRPr lang="en-US" sz="1460" dirty="0"/>
          </a:p>
        </p:txBody>
      </p:sp>
      <p:sp>
        <p:nvSpPr>
          <p:cNvPr id="12" name="Shape 10"/>
          <p:cNvSpPr/>
          <p:nvPr/>
        </p:nvSpPr>
        <p:spPr>
          <a:xfrm>
            <a:off x="7808468" y="1417320"/>
            <a:ext cx="3474720" cy="4526280"/>
          </a:xfrm>
          <a:prstGeom prst="roundRect">
            <a:avLst>
              <a:gd name="adj" fmla="val 1316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7927848" y="1417320"/>
            <a:ext cx="109728" cy="4526280"/>
          </a:xfrm>
          <a:prstGeom prst="rect">
            <a:avLst/>
          </a:prstGeom>
          <a:solidFill>
            <a:srgbClr val="B9892E"/>
          </a:solidFill>
          <a:ln w="12700">
            <a:solidFill>
              <a:srgbClr val="B9892E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129016" y="1527048"/>
            <a:ext cx="318211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STRUCTURE</a:t>
            </a: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8211312" y="1828800"/>
            <a:ext cx="2871216" cy="361188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Part 1</a:t>
            </a: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Leadership style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Part 2</a:t>
            </a: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it fits organisational challenges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Part 3</a:t>
            </a: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 and development plan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Part 4</a:t>
            </a: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Conclusion</a:t>
            </a:r>
            <a:endParaRPr lang="en-US" sz="146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896112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My leadership style: paternalistic leadership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22960" y="1298575"/>
            <a:ext cx="10515600" cy="1210945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altLang="zh-CN" sz="1600" dirty="0"/>
              <a:t>For me, paternalistic leadership is not about forcefully controlling employees. In this industry, it is more like a general who needs to provide strong support to employees. Just as parents in a family must offer powerful protection when facing difficulties and dangers, and give support and assistance when employees are unable to make decisions.</a:t>
            </a:r>
            <a:endParaRPr lang="en-US" altLang="zh-CN" sz="1600" dirty="0"/>
          </a:p>
        </p:txBody>
      </p:sp>
      <p:sp>
        <p:nvSpPr>
          <p:cNvPr id="5" name="Shape 3"/>
          <p:cNvSpPr/>
          <p:nvPr/>
        </p:nvSpPr>
        <p:spPr>
          <a:xfrm>
            <a:off x="668020" y="2761615"/>
            <a:ext cx="3429000" cy="2331720"/>
          </a:xfrm>
          <a:prstGeom prst="roundRect">
            <a:avLst>
              <a:gd name="adj" fmla="val 1961"/>
            </a:avLst>
          </a:prstGeom>
          <a:solidFill>
            <a:srgbClr val="EEF5FB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715645" y="2813685"/>
            <a:ext cx="109728" cy="233172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20623" y="3005963"/>
            <a:ext cx="313639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Wellbing / U</a:t>
            </a: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understand </a:t>
            </a:r>
            <a:endParaRPr lang="en-US" sz="1650" b="1" dirty="0">
              <a:solidFill>
                <a:srgbClr val="123C69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037971" y="3375025"/>
            <a:ext cx="2880360" cy="141732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for wellbeing, development, and genuine concerns</a:t>
            </a:r>
            <a:endParaRPr lang="en-US" sz="1450" dirty="0"/>
          </a:p>
          <a:p>
            <a:pPr marL="0" indent="0" algn="l">
              <a:buNone/>
            </a:pPr>
            <a:endParaRPr lang="en-US" sz="1450" dirty="0"/>
          </a:p>
          <a:p>
            <a:pPr marL="0" indent="0" algn="l">
              <a:buNone/>
            </a:pPr>
            <a:r>
              <a:rPr lang="en-US" sz="14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Listen and understand before driving delivery</a:t>
            </a:r>
            <a:endParaRPr lang="en-US" sz="1450" dirty="0"/>
          </a:p>
        </p:txBody>
      </p:sp>
      <p:sp>
        <p:nvSpPr>
          <p:cNvPr id="9" name="Shape 7"/>
          <p:cNvSpPr/>
          <p:nvPr/>
        </p:nvSpPr>
        <p:spPr>
          <a:xfrm>
            <a:off x="4237736" y="2791460"/>
            <a:ext cx="3429000" cy="2331720"/>
          </a:xfrm>
          <a:prstGeom prst="roundRect">
            <a:avLst>
              <a:gd name="adj" fmla="val 1961"/>
            </a:avLst>
          </a:prstGeom>
          <a:solidFill>
            <a:srgbClr val="EDF7F5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252976" y="2791460"/>
            <a:ext cx="109728" cy="2331720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558919" y="3005328"/>
            <a:ext cx="313639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Morality / Example</a:t>
            </a:r>
            <a:endParaRPr lang="en-US" sz="1650" dirty="0"/>
          </a:p>
        </p:txBody>
      </p:sp>
      <p:sp>
        <p:nvSpPr>
          <p:cNvPr id="12" name="Text 10"/>
          <p:cNvSpPr/>
          <p:nvPr/>
        </p:nvSpPr>
        <p:spPr>
          <a:xfrm>
            <a:off x="4512437" y="3362960"/>
            <a:ext cx="2880360" cy="141732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Lead by example, act fairly, and build trust</a:t>
            </a:r>
            <a:endParaRPr lang="en-US" sz="1450" dirty="0"/>
          </a:p>
          <a:p>
            <a:pPr marL="0" indent="0" algn="l">
              <a:buNone/>
            </a:pPr>
            <a:endParaRPr lang="en-US" sz="1450" dirty="0"/>
          </a:p>
          <a:p>
            <a:pPr marL="0" indent="0" algn="l">
              <a:buNone/>
            </a:pPr>
            <a:r>
              <a:rPr lang="en-US" sz="14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 warm with people, but principled on issues</a:t>
            </a:r>
            <a:endParaRPr lang="en-US" sz="1450" dirty="0"/>
          </a:p>
        </p:txBody>
      </p:sp>
      <p:sp>
        <p:nvSpPr>
          <p:cNvPr id="13" name="Shape 11"/>
          <p:cNvSpPr/>
          <p:nvPr/>
        </p:nvSpPr>
        <p:spPr>
          <a:xfrm>
            <a:off x="7790307" y="2820670"/>
            <a:ext cx="3429000" cy="2331720"/>
          </a:xfrm>
          <a:prstGeom prst="roundRect">
            <a:avLst>
              <a:gd name="adj" fmla="val 1961"/>
            </a:avLst>
          </a:prstGeom>
          <a:solidFill>
            <a:srgbClr val="FCF6EA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7771892" y="2776855"/>
            <a:ext cx="109728" cy="2331720"/>
          </a:xfrm>
          <a:prstGeom prst="rect">
            <a:avLst/>
          </a:prstGeom>
          <a:solidFill>
            <a:srgbClr val="B9892E"/>
          </a:solidFill>
          <a:ln w="12700">
            <a:solidFill>
              <a:srgbClr val="B9892E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990840" y="2965958"/>
            <a:ext cx="313639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Authority / Standards</a:t>
            </a:r>
            <a:endParaRPr lang="en-US" sz="1650" dirty="0"/>
          </a:p>
        </p:txBody>
      </p:sp>
      <p:sp>
        <p:nvSpPr>
          <p:cNvPr id="16" name="Text 14"/>
          <p:cNvSpPr/>
          <p:nvPr/>
        </p:nvSpPr>
        <p:spPr>
          <a:xfrm>
            <a:off x="7986268" y="3371850"/>
            <a:ext cx="2880360" cy="141732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Set clear boundaries, accountability, and performance expectations</a:t>
            </a:r>
            <a:endParaRPr lang="en-US" sz="1420" dirty="0"/>
          </a:p>
          <a:p>
            <a:pPr marL="0" indent="0" algn="l">
              <a:buNone/>
            </a:pPr>
            <a:endParaRPr lang="en-US" sz="1420" dirty="0"/>
          </a:p>
          <a:p>
            <a:pPr marL="0" indent="0" algn="l">
              <a:buNone/>
            </a:pPr>
            <a:r>
              <a:rPr lang="en-US" sz="14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Provide order and direction under pressure</a:t>
            </a:r>
            <a:endParaRPr lang="en-US" sz="1420" dirty="0"/>
          </a:p>
        </p:txBody>
      </p:sp>
      <p:sp>
        <p:nvSpPr>
          <p:cNvPr id="17" name="Shape 15"/>
          <p:cNvSpPr/>
          <p:nvPr/>
        </p:nvSpPr>
        <p:spPr>
          <a:xfrm>
            <a:off x="1417320" y="5145405"/>
            <a:ext cx="9326880" cy="1005840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1307465" y="5145405"/>
            <a:ext cx="109728" cy="1005840"/>
          </a:xfrm>
          <a:prstGeom prst="rect">
            <a:avLst/>
          </a:prstGeom>
          <a:solidFill>
            <a:srgbClr val="123C69"/>
          </a:solidFill>
          <a:ln w="12700">
            <a:solidFill>
              <a:srgbClr val="123C69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1563243" y="5276088"/>
            <a:ext cx="903427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My leadership value proposition</a:t>
            </a:r>
            <a:endParaRPr lang="en-US" sz="1650" dirty="0"/>
          </a:p>
        </p:txBody>
      </p:sp>
      <p:sp>
        <p:nvSpPr>
          <p:cNvPr id="20" name="Text 18"/>
          <p:cNvSpPr/>
          <p:nvPr/>
        </p:nvSpPr>
        <p:spPr>
          <a:xfrm>
            <a:off x="1856105" y="5660390"/>
            <a:ext cx="8595360" cy="329184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ctr">
              <a:buNone/>
            </a:pPr>
            <a:r>
              <a:rPr lang="en-US" sz="15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Build trust, stabilise teams, and develop people; care for employees while protecting results.</a:t>
            </a:r>
            <a:endParaRPr lang="en-US" sz="156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896112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Evidence base: questionnaire results and feedback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04672" y="1417320"/>
            <a:ext cx="5486400" cy="4526280"/>
          </a:xfrm>
          <a:prstGeom prst="roundRect">
            <a:avLst>
              <a:gd name="adj" fmla="val 1010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04672" y="1417320"/>
            <a:ext cx="109728" cy="452628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05840" y="1527048"/>
            <a:ext cx="519379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Leadership questionnaire results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1060450" y="1828800"/>
            <a:ext cx="5036185" cy="342900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4151376" y="2788920"/>
            <a:ext cx="1508760" cy="292608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6419088" y="1417320"/>
            <a:ext cx="4983480" cy="4526280"/>
          </a:xfrm>
          <a:prstGeom prst="roundRect">
            <a:avLst>
              <a:gd name="adj" fmla="val 1010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6419088" y="1417320"/>
            <a:ext cx="109728" cy="4526280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620256" y="1527048"/>
            <a:ext cx="469087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Summary of feedback from others</a:t>
            </a:r>
            <a:endParaRPr lang="en-US" sz="1650" dirty="0"/>
          </a:p>
        </p:txBody>
      </p:sp>
      <p:sp>
        <p:nvSpPr>
          <p:cNvPr id="13" name="Text 11"/>
          <p:cNvSpPr/>
          <p:nvPr/>
        </p:nvSpPr>
        <p:spPr>
          <a:xfrm>
            <a:off x="6675120" y="1828800"/>
            <a:ext cx="4352544" cy="352044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Common themes</a:t>
            </a:r>
            <a:endParaRPr lang="en-US" sz="1450" dirty="0"/>
          </a:p>
          <a:p>
            <a:pPr marL="0" indent="0" algn="l">
              <a:buNone/>
            </a:pPr>
            <a:endParaRPr lang="en-US" sz="1450" dirty="0"/>
          </a:p>
          <a:p>
            <a:pPr marL="0" indent="0" algn="l">
              <a:buNone/>
            </a:pPr>
            <a:r>
              <a:rPr lang="en-US" sz="14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“Reliable, calm, and willing to support others”</a:t>
            </a:r>
            <a:endParaRPr lang="en-US" sz="1450" dirty="0"/>
          </a:p>
          <a:p>
            <a:pPr marL="0" indent="0" algn="l">
              <a:buNone/>
            </a:pPr>
            <a:endParaRPr lang="en-US" sz="1450" dirty="0"/>
          </a:p>
          <a:p>
            <a:pPr marL="0" indent="0" algn="l">
              <a:buNone/>
            </a:pPr>
            <a:r>
              <a:rPr lang="en-US" sz="14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“Listens well, but also ensures follow-through”</a:t>
            </a:r>
            <a:endParaRPr lang="en-US" sz="1450" dirty="0"/>
          </a:p>
          <a:p>
            <a:pPr marL="0" indent="0" algn="l">
              <a:buNone/>
            </a:pPr>
            <a:endParaRPr lang="en-US" sz="1450" dirty="0"/>
          </a:p>
          <a:p>
            <a:pPr marL="0" indent="0" algn="l">
              <a:buNone/>
            </a:pPr>
            <a:r>
              <a:rPr lang="en-US" sz="14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“Well suited to leading teams and developing newer colleagues”</a:t>
            </a:r>
            <a:endParaRPr lang="en-US" sz="1450" dirty="0"/>
          </a:p>
          <a:p>
            <a:pPr marL="0" indent="0" algn="l">
              <a:buNone/>
            </a:pPr>
            <a:endParaRPr lang="en-US" sz="1450" dirty="0"/>
          </a:p>
          <a:p>
            <a:pPr marL="0" indent="0" algn="l">
              <a:buNone/>
            </a:pPr>
            <a:r>
              <a:rPr lang="en-US" sz="14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Development point</a:t>
            </a:r>
            <a:endParaRPr lang="en-US" sz="1450" dirty="0"/>
          </a:p>
          <a:p>
            <a:pPr marL="0" indent="0" algn="l">
              <a:buNone/>
            </a:pPr>
            <a:r>
              <a:rPr lang="en-US" sz="14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Become more strategic and decisive at senior level</a:t>
            </a:r>
            <a:endParaRPr lang="en-US" sz="14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  <p:pic>
        <p:nvPicPr>
          <p:cNvPr id="14" name="图片 13" descr="0ac3cd1221f5dd22001876663cd6a08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0450" y="1997075"/>
            <a:ext cx="1664335" cy="2125345"/>
          </a:xfrm>
          <a:prstGeom prst="rect">
            <a:avLst/>
          </a:prstGeom>
        </p:spPr>
      </p:pic>
      <p:pic>
        <p:nvPicPr>
          <p:cNvPr id="15" name="图片 14" descr="86cfbbc75b20bb908ff87d401c918ed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3720" y="1991360"/>
            <a:ext cx="1768475" cy="213106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896112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strengths, risks, and mitigation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22960" y="1444752"/>
            <a:ext cx="5303520" cy="4572000"/>
          </a:xfrm>
          <a:prstGeom prst="roundRect">
            <a:avLst>
              <a:gd name="adj" fmla="val 1000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22960" y="1444752"/>
            <a:ext cx="109728" cy="4572000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24128" y="1554480"/>
            <a:ext cx="501091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</a:t>
            </a: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ain strengths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1078992" y="1828800"/>
            <a:ext cx="4681728" cy="365760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Build trust and psychological safety</a:t>
            </a:r>
            <a:endParaRPr lang="en-US" sz="1470" dirty="0"/>
          </a:p>
          <a:p>
            <a:pPr marL="0" indent="0" algn="l">
              <a:buNone/>
            </a:pPr>
            <a:endParaRPr lang="en-US" sz="1470" dirty="0"/>
          </a:p>
          <a:p>
            <a:pPr marL="0" indent="0" algn="l">
              <a:buNone/>
            </a:pPr>
            <a:r>
              <a:rPr lang="en-US" sz="14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Improve engagement, belonging, and retention</a:t>
            </a:r>
            <a:endParaRPr lang="en-US" sz="1470" dirty="0"/>
          </a:p>
          <a:p>
            <a:pPr marL="0" indent="0" algn="l">
              <a:buNone/>
            </a:pPr>
            <a:endParaRPr lang="en-US" sz="1470" dirty="0"/>
          </a:p>
          <a:p>
            <a:pPr marL="0" indent="0" algn="l">
              <a:buNone/>
            </a:pPr>
            <a:r>
              <a:rPr lang="en-US" sz="14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Well suited to sensitive, conflict-heavy, and change-related HR issues</a:t>
            </a:r>
            <a:endParaRPr lang="en-US" sz="1470" dirty="0"/>
          </a:p>
          <a:p>
            <a:pPr marL="0" indent="0" algn="l">
              <a:buNone/>
            </a:pPr>
            <a:endParaRPr lang="en-US" sz="1470" dirty="0"/>
          </a:p>
          <a:p>
            <a:pPr marL="0" indent="0" algn="l">
              <a:buNone/>
            </a:pPr>
            <a:r>
              <a:rPr lang="en-US" sz="14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Provide clarity, order, and support under pressure</a:t>
            </a:r>
            <a:endParaRPr lang="en-US" sz="1470" dirty="0"/>
          </a:p>
        </p:txBody>
      </p:sp>
      <p:sp>
        <p:nvSpPr>
          <p:cNvPr id="8" name="Shape 6"/>
          <p:cNvSpPr/>
          <p:nvPr/>
        </p:nvSpPr>
        <p:spPr>
          <a:xfrm>
            <a:off x="6236208" y="1444752"/>
            <a:ext cx="5148072" cy="4572000"/>
          </a:xfrm>
          <a:prstGeom prst="roundRect">
            <a:avLst>
              <a:gd name="adj" fmla="val 1000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6236208" y="1444752"/>
            <a:ext cx="109728" cy="4572000"/>
          </a:xfrm>
          <a:prstGeom prst="rect">
            <a:avLst/>
          </a:prstGeom>
          <a:solidFill>
            <a:srgbClr val="B9892E"/>
          </a:solidFill>
          <a:ln w="12700">
            <a:solidFill>
              <a:srgbClr val="B9892E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437376" y="1554480"/>
            <a:ext cx="4855464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Potential risks and my response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6492240" y="1828800"/>
            <a:ext cx="4553712" cy="365760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Risk 1</a:t>
            </a: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Over-protecting the team and creating dependency</a:t>
            </a:r>
            <a:endParaRPr lang="en-US" sz="1440" dirty="0"/>
          </a:p>
          <a:p>
            <a:pPr marL="0" indent="0" algn="l">
              <a:buNone/>
            </a:pP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Response</a:t>
            </a: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Empower rather than rescue, with clear accountability</a:t>
            </a:r>
            <a:endParaRPr lang="en-US" sz="1440" dirty="0"/>
          </a:p>
          <a:p>
            <a:pPr marL="0" indent="0" algn="l">
              <a:buNone/>
            </a:pP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Risk 2</a:t>
            </a: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Major decisions may become overly cautious</a:t>
            </a:r>
            <a:endParaRPr lang="en-US" sz="1440" dirty="0"/>
          </a:p>
          <a:p>
            <a:pPr marL="0" indent="0" algn="l">
              <a:buNone/>
            </a:pP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Response</a:t>
            </a: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data, governance, and executive feedback to sharpen judgment</a:t>
            </a:r>
            <a:endParaRPr lang="en-US" sz="144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896112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and future challenges facing the organisation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04672" y="1389888"/>
            <a:ext cx="5504688" cy="4709160"/>
          </a:xfrm>
          <a:prstGeom prst="roundRect">
            <a:avLst>
              <a:gd name="adj" fmla="val 971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04672" y="1389888"/>
            <a:ext cx="109728" cy="470916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05840" y="1499616"/>
            <a:ext cx="5212080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External challenges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1060704" y="1792224"/>
            <a:ext cx="4846320" cy="379476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Regulation is tightening: Consumer Duty and governance scrutiny remain strong</a:t>
            </a:r>
            <a:endParaRPr lang="en-US" sz="1440" dirty="0"/>
          </a:p>
          <a:p>
            <a:pPr marL="0" indent="0" algn="l">
              <a:buNone/>
            </a:pP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Digital change, AI adoption, and compliance risk must be managed together</a:t>
            </a:r>
            <a:endParaRPr lang="en-US" sz="1440" dirty="0"/>
          </a:p>
          <a:p>
            <a:pPr marL="0" indent="0" algn="l">
              <a:buNone/>
            </a:pP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Some </a:t>
            </a: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recist and rising claims costs increase pressure, with added relevance in South Wales</a:t>
            </a:r>
            <a:endParaRPr lang="en-US" sz="1440" dirty="0"/>
          </a:p>
          <a:p>
            <a:pPr marL="0" indent="0" algn="l">
              <a:buNone/>
            </a:pP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Talent competition is intense, and insurance still struggles to attract younger talent</a:t>
            </a:r>
            <a:endParaRPr lang="en-US" sz="1440" dirty="0"/>
          </a:p>
        </p:txBody>
      </p:sp>
      <p:sp>
        <p:nvSpPr>
          <p:cNvPr id="8" name="Shape 6"/>
          <p:cNvSpPr/>
          <p:nvPr/>
        </p:nvSpPr>
        <p:spPr>
          <a:xfrm>
            <a:off x="6446520" y="1389888"/>
            <a:ext cx="4956048" cy="4709160"/>
          </a:xfrm>
          <a:prstGeom prst="roundRect">
            <a:avLst>
              <a:gd name="adj" fmla="val 971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6446520" y="1389888"/>
            <a:ext cx="109728" cy="4709160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647688" y="1499616"/>
            <a:ext cx="4663440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Internal challenges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6693408" y="1792224"/>
            <a:ext cx="4343400" cy="379476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Maintain cultural cohesion in a hybrid environment</a:t>
            </a:r>
            <a:endParaRPr lang="en-US" sz="1440" dirty="0"/>
          </a:p>
          <a:p>
            <a:pPr marL="0" indent="0" algn="l">
              <a:buNone/>
            </a:pP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Improve engagement, retention, and line-manager capability</a:t>
            </a:r>
            <a:endParaRPr lang="en-US" sz="1440" dirty="0"/>
          </a:p>
          <a:p>
            <a:pPr marL="0" indent="0" algn="l">
              <a:buNone/>
            </a:pP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Move HR from administrative support to strategic partnership</a:t>
            </a:r>
            <a:endParaRPr lang="en-US" sz="1440" dirty="0"/>
          </a:p>
          <a:p>
            <a:pPr marL="0" indent="0" algn="l">
              <a:buNone/>
            </a:pPr>
            <a:endParaRPr lang="en-US" sz="1440" dirty="0"/>
          </a:p>
          <a:p>
            <a:pPr marL="0" indent="0" algn="l">
              <a:buNone/>
            </a:pPr>
            <a:r>
              <a:rPr lang="en-US" sz="14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Balance performance and wellbeing in a demanding business context</a:t>
            </a:r>
            <a:endParaRPr lang="en-US" sz="144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896112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my style is well suited to these challenges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04672" y="1426464"/>
            <a:ext cx="3520440" cy="4617720"/>
          </a:xfrm>
          <a:prstGeom prst="roundRect">
            <a:avLst>
              <a:gd name="adj" fmla="val 1299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04672" y="1426464"/>
            <a:ext cx="109728" cy="461772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05840" y="1536192"/>
            <a:ext cx="322783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Challenge</a:t>
            </a:r>
            <a:endParaRPr lang="en-US" sz="1650" dirty="0"/>
          </a:p>
        </p:txBody>
      </p:sp>
      <p:sp>
        <p:nvSpPr>
          <p:cNvPr id="7" name="Shape 5"/>
          <p:cNvSpPr/>
          <p:nvPr/>
        </p:nvSpPr>
        <p:spPr>
          <a:xfrm>
            <a:off x="4407408" y="1426464"/>
            <a:ext cx="3429000" cy="4617720"/>
          </a:xfrm>
          <a:prstGeom prst="roundRect">
            <a:avLst>
              <a:gd name="adj" fmla="val 1333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4407408" y="1426464"/>
            <a:ext cx="109728" cy="4617720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608576" y="1536192"/>
            <a:ext cx="313639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My leadership </a:t>
            </a: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method</a:t>
            </a:r>
            <a:endParaRPr lang="en-US" sz="1650" b="1" dirty="0">
              <a:solidFill>
                <a:srgbClr val="123C69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7918704" y="1426464"/>
            <a:ext cx="3474720" cy="4617720"/>
          </a:xfrm>
          <a:prstGeom prst="roundRect">
            <a:avLst>
              <a:gd name="adj" fmla="val 1316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7918704" y="1426464"/>
            <a:ext cx="109728" cy="4617720"/>
          </a:xfrm>
          <a:prstGeom prst="rect">
            <a:avLst/>
          </a:prstGeom>
          <a:solidFill>
            <a:srgbClr val="B9892E"/>
          </a:solidFill>
          <a:ln w="12700">
            <a:solidFill>
              <a:srgbClr val="B9892E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119872" y="1536192"/>
            <a:ext cx="318211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</a:t>
            </a: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ffect</a:t>
            </a:r>
            <a:endParaRPr lang="en-US" sz="1650" b="1" dirty="0">
              <a:solidFill>
                <a:srgbClr val="123C69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060704" y="1828800"/>
            <a:ext cx="2971800" cy="379476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Regulation and change pressure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Culture different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Talent attraction and retention challenges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Balancing performance and wellbeing</a:t>
            </a:r>
            <a:endParaRPr lang="en-US" sz="1430" dirty="0"/>
          </a:p>
        </p:txBody>
      </p:sp>
      <p:sp>
        <p:nvSpPr>
          <p:cNvPr id="14" name="Text 12"/>
          <p:cNvSpPr/>
          <p:nvPr/>
        </p:nvSpPr>
        <p:spPr>
          <a:xfrm>
            <a:off x="4681728" y="1828800"/>
            <a:ext cx="2788920" cy="379476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High care + high clarity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Stable relationships + clear standards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Development focus + fairness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 people + maintain accountability</a:t>
            </a:r>
            <a:endParaRPr lang="en-US" sz="1430" dirty="0"/>
          </a:p>
        </p:txBody>
      </p:sp>
      <p:sp>
        <p:nvSpPr>
          <p:cNvPr id="15" name="Text 13"/>
          <p:cNvSpPr/>
          <p:nvPr/>
        </p:nvSpPr>
        <p:spPr>
          <a:xfrm>
            <a:off x="8193024" y="1828800"/>
            <a:ext cx="2880360" cy="379476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Lower uncertainty and improve execution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Strengthen trust, belonging, and teamwork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Raise engagement and internal progression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896112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If I become</a:t>
            </a:r>
            <a:endParaRPr lang="zh-CN" altLang="en-US" sz="2300" b="1" dirty="0">
              <a:solidFill>
                <a:srgbClr val="123C69"/>
              </a:solidFill>
              <a:latin typeface="Aptos Display" pitchFamily="34" charset="0"/>
              <a:ea typeface="Aptos Display" pitchFamily="34" charset="-122"/>
              <a:cs typeface="Aptos Display" pitchFamily="34" charset="-12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95325" y="1481328"/>
            <a:ext cx="2743200" cy="4526280"/>
          </a:xfrm>
          <a:prstGeom prst="roundRect">
            <a:avLst>
              <a:gd name="adj" fmla="val 1667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85800" y="1481328"/>
            <a:ext cx="109728" cy="452628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86968" y="1591056"/>
            <a:ext cx="245059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Leading the HR team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941832" y="1883664"/>
            <a:ext cx="2240280" cy="361188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Set clear priorities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Coach and review regularly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Empower development</a:t>
            </a:r>
            <a:endParaRPr lang="en-US" sz="1460" dirty="0"/>
          </a:p>
        </p:txBody>
      </p:sp>
      <p:sp>
        <p:nvSpPr>
          <p:cNvPr id="8" name="Shape 6"/>
          <p:cNvSpPr/>
          <p:nvPr/>
        </p:nvSpPr>
        <p:spPr>
          <a:xfrm>
            <a:off x="3584448" y="1481328"/>
            <a:ext cx="2743200" cy="4526280"/>
          </a:xfrm>
          <a:prstGeom prst="roundRect">
            <a:avLst>
              <a:gd name="adj" fmla="val 1667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3584448" y="1481328"/>
            <a:ext cx="109728" cy="4526280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785616" y="1591056"/>
            <a:ext cx="245059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Business partnering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3840480" y="1883664"/>
            <a:ext cx="2240280" cy="361188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Increase HR credibility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Get involved earlier</a:t>
            </a:r>
            <a:endParaRPr lang="en-US" sz="1460" dirty="0"/>
          </a:p>
          <a:p>
            <a:pPr marL="0" indent="0" algn="l">
              <a:buNone/>
            </a:pPr>
            <a:endParaRPr lang="en-US" sz="1460" dirty="0"/>
          </a:p>
          <a:p>
            <a:pPr marL="0" indent="0" algn="l">
              <a:buNone/>
            </a:pPr>
            <a:r>
              <a:rPr lang="en-US" sz="14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Use people data for decisions</a:t>
            </a:r>
            <a:endParaRPr lang="en-US" sz="1460" dirty="0"/>
          </a:p>
        </p:txBody>
      </p:sp>
      <p:sp>
        <p:nvSpPr>
          <p:cNvPr id="12" name="Shape 10"/>
          <p:cNvSpPr/>
          <p:nvPr/>
        </p:nvSpPr>
        <p:spPr>
          <a:xfrm>
            <a:off x="6483096" y="1481328"/>
            <a:ext cx="2743200" cy="4526280"/>
          </a:xfrm>
          <a:prstGeom prst="roundRect">
            <a:avLst>
              <a:gd name="adj" fmla="val 1667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6483096" y="1481328"/>
            <a:ext cx="109728" cy="4526280"/>
          </a:xfrm>
          <a:prstGeom prst="rect">
            <a:avLst/>
          </a:prstGeom>
          <a:solidFill>
            <a:srgbClr val="B9892E"/>
          </a:solidFill>
          <a:ln w="12700">
            <a:solidFill>
              <a:srgbClr val="B9892E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684264" y="1591056"/>
            <a:ext cx="245059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Culture and people experience</a:t>
            </a: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6739128" y="1883664"/>
            <a:ext cx="2240280" cy="361188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Reinforce fairness and respect</a:t>
            </a:r>
            <a:endParaRPr lang="en-US" sz="1420" dirty="0"/>
          </a:p>
          <a:p>
            <a:pPr marL="0" indent="0" algn="l">
              <a:buNone/>
            </a:pPr>
            <a:endParaRPr lang="en-US" sz="1420" dirty="0"/>
          </a:p>
          <a:p>
            <a:pPr marL="0" indent="0" algn="l">
              <a:buNone/>
            </a:pPr>
            <a:r>
              <a:rPr lang="en-US" sz="14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Balance care and performance</a:t>
            </a:r>
            <a:endParaRPr lang="en-US" sz="1420" dirty="0"/>
          </a:p>
          <a:p>
            <a:pPr marL="0" indent="0" algn="l">
              <a:buNone/>
            </a:pPr>
            <a:endParaRPr lang="en-US" sz="1420" dirty="0"/>
          </a:p>
          <a:p>
            <a:pPr marL="0" indent="0" algn="l">
              <a:buNone/>
            </a:pPr>
            <a:r>
              <a:rPr lang="en-US" sz="14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Create team stability</a:t>
            </a:r>
            <a:endParaRPr lang="en-US" sz="1420" dirty="0"/>
          </a:p>
        </p:txBody>
      </p:sp>
      <p:sp>
        <p:nvSpPr>
          <p:cNvPr id="16" name="Shape 14"/>
          <p:cNvSpPr/>
          <p:nvPr/>
        </p:nvSpPr>
        <p:spPr>
          <a:xfrm>
            <a:off x="9381744" y="1481328"/>
            <a:ext cx="2057400" cy="452628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9381744" y="1481328"/>
            <a:ext cx="109728" cy="4526280"/>
          </a:xfrm>
          <a:prstGeom prst="rect">
            <a:avLst/>
          </a:prstGeom>
          <a:solidFill>
            <a:srgbClr val="123C69"/>
          </a:solidFill>
          <a:ln w="12700">
            <a:solidFill>
              <a:srgbClr val="123C69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582912" y="1591056"/>
            <a:ext cx="176479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Change leadership</a:t>
            </a:r>
            <a:endParaRPr lang="en-US" sz="1650" dirty="0"/>
          </a:p>
        </p:txBody>
      </p:sp>
      <p:sp>
        <p:nvSpPr>
          <p:cNvPr id="19" name="Text 17"/>
          <p:cNvSpPr/>
          <p:nvPr/>
        </p:nvSpPr>
        <p:spPr>
          <a:xfrm>
            <a:off x="9592056" y="1883664"/>
            <a:ext cx="1645920" cy="361188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Explain the why</a:t>
            </a:r>
            <a:endParaRPr lang="en-US" sz="1420" dirty="0"/>
          </a:p>
          <a:p>
            <a:pPr marL="0" indent="0" algn="l">
              <a:buNone/>
            </a:pPr>
            <a:endParaRPr lang="en-US" sz="1420" dirty="0"/>
          </a:p>
          <a:p>
            <a:pPr marL="0" indent="0" algn="l">
              <a:buNone/>
            </a:pPr>
            <a:r>
              <a:rPr lang="en-US" sz="14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Build involvement</a:t>
            </a:r>
            <a:endParaRPr lang="en-US" sz="1420" dirty="0"/>
          </a:p>
          <a:p>
            <a:pPr marL="0" indent="0" algn="l">
              <a:buNone/>
            </a:pPr>
            <a:endParaRPr lang="en-US" sz="1420" dirty="0"/>
          </a:p>
          <a:p>
            <a:pPr marL="0" indent="0" algn="l">
              <a:buNone/>
            </a:pPr>
            <a:r>
              <a:rPr lang="en-US" sz="14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Reduce resistance</a:t>
            </a:r>
            <a:endParaRPr lang="en-US" sz="14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896112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the organisation should support my transition into senior leadership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41248" y="1481328"/>
            <a:ext cx="10972800" cy="713232"/>
          </a:xfrm>
          <a:prstGeom prst="roundRect">
            <a:avLst>
              <a:gd name="adj" fmla="val 6410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41248" y="1481328"/>
            <a:ext cx="109728" cy="713232"/>
          </a:xfrm>
          <a:prstGeom prst="rect">
            <a:avLst/>
          </a:prstGeom>
          <a:solidFill>
            <a:srgbClr val="123C69"/>
          </a:solidFill>
          <a:ln w="12700">
            <a:solidFill>
              <a:srgbClr val="123C69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42416" y="1591056"/>
            <a:ext cx="1068019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Five enablers for success</a:t>
            </a:r>
            <a:endParaRPr lang="en-US" sz="1650" dirty="0"/>
          </a:p>
        </p:txBody>
      </p:sp>
      <p:sp>
        <p:nvSpPr>
          <p:cNvPr id="7" name="Shape 5"/>
          <p:cNvSpPr/>
          <p:nvPr/>
        </p:nvSpPr>
        <p:spPr>
          <a:xfrm>
            <a:off x="914400" y="2331720"/>
            <a:ext cx="1965960" cy="841248"/>
          </a:xfrm>
          <a:prstGeom prst="roundRect">
            <a:avLst>
              <a:gd name="adj" fmla="val 5435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914400" y="2331720"/>
            <a:ext cx="109728" cy="841248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1115568" y="2441448"/>
            <a:ext cx="167335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Executive mentor </a:t>
            </a: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train</a:t>
            </a:r>
            <a:endParaRPr lang="en-US" sz="1650" b="1" dirty="0">
              <a:solidFill>
                <a:srgbClr val="123C69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3127248" y="2331720"/>
            <a:ext cx="1965960" cy="841248"/>
          </a:xfrm>
          <a:prstGeom prst="roundRect">
            <a:avLst>
              <a:gd name="adj" fmla="val 5435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3127248" y="2331720"/>
            <a:ext cx="109728" cy="841248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328416" y="2441448"/>
            <a:ext cx="167335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90-day plan</a:t>
            </a:r>
            <a:endParaRPr lang="en-US" sz="1650" dirty="0"/>
          </a:p>
        </p:txBody>
      </p:sp>
      <p:sp>
        <p:nvSpPr>
          <p:cNvPr id="13" name="Shape 11"/>
          <p:cNvSpPr/>
          <p:nvPr/>
        </p:nvSpPr>
        <p:spPr>
          <a:xfrm>
            <a:off x="5340096" y="2331720"/>
            <a:ext cx="1965960" cy="841248"/>
          </a:xfrm>
          <a:prstGeom prst="roundRect">
            <a:avLst>
              <a:gd name="adj" fmla="val 5435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5340096" y="2331720"/>
            <a:ext cx="109728" cy="841248"/>
          </a:xfrm>
          <a:prstGeom prst="rect">
            <a:avLst/>
          </a:prstGeom>
          <a:solidFill>
            <a:srgbClr val="B9892E"/>
          </a:solidFill>
          <a:ln w="12700">
            <a:solidFill>
              <a:srgbClr val="B9892E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5541264" y="2441448"/>
            <a:ext cx="167335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Regular feedback</a:t>
            </a:r>
            <a:endParaRPr lang="en-US" sz="1650" dirty="0"/>
          </a:p>
        </p:txBody>
      </p:sp>
      <p:sp>
        <p:nvSpPr>
          <p:cNvPr id="16" name="Shape 14"/>
          <p:cNvSpPr/>
          <p:nvPr/>
        </p:nvSpPr>
        <p:spPr>
          <a:xfrm>
            <a:off x="7552944" y="2327910"/>
            <a:ext cx="1965960" cy="841248"/>
          </a:xfrm>
          <a:prstGeom prst="roundRect">
            <a:avLst>
              <a:gd name="adj" fmla="val 5435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7552944" y="2331720"/>
            <a:ext cx="109728" cy="841248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7699375" y="2339340"/>
            <a:ext cx="1673225" cy="5969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Executive exposure</a:t>
            </a:r>
            <a:endParaRPr lang="en-US" sz="1650" dirty="0"/>
          </a:p>
        </p:txBody>
      </p:sp>
      <p:sp>
        <p:nvSpPr>
          <p:cNvPr id="19" name="Shape 17"/>
          <p:cNvSpPr/>
          <p:nvPr/>
        </p:nvSpPr>
        <p:spPr>
          <a:xfrm>
            <a:off x="9765792" y="2331720"/>
            <a:ext cx="1783080" cy="841248"/>
          </a:xfrm>
          <a:prstGeom prst="roundRect">
            <a:avLst>
              <a:gd name="adj" fmla="val 5435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9765792" y="2331720"/>
            <a:ext cx="109728" cy="841248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9966960" y="2441448"/>
            <a:ext cx="149047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Development support</a:t>
            </a:r>
            <a:endParaRPr lang="en-US" sz="1650" dirty="0"/>
          </a:p>
        </p:txBody>
      </p:sp>
      <p:sp>
        <p:nvSpPr>
          <p:cNvPr id="22" name="Shape 20"/>
          <p:cNvSpPr/>
          <p:nvPr/>
        </p:nvSpPr>
        <p:spPr>
          <a:xfrm>
            <a:off x="960120" y="3429000"/>
            <a:ext cx="10241280" cy="205740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960120" y="3429000"/>
            <a:ext cx="109728" cy="205740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1161288" y="3538728"/>
            <a:ext cx="994867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Specific support actions</a:t>
            </a:r>
            <a:endParaRPr lang="en-US" sz="1650" dirty="0"/>
          </a:p>
        </p:txBody>
      </p:sp>
      <p:sp>
        <p:nvSpPr>
          <p:cNvPr id="25" name="Text 23"/>
          <p:cNvSpPr/>
          <p:nvPr/>
        </p:nvSpPr>
        <p:spPr>
          <a:xfrm>
            <a:off x="1234440" y="3785616"/>
            <a:ext cx="9646920" cy="141732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3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Assign an executive mentor to accelerate my adjustment to senior decision-making</a:t>
            </a:r>
            <a:endParaRPr lang="en-US" sz="1340" dirty="0"/>
          </a:p>
          <a:p>
            <a:pPr marL="0" indent="0" algn="l">
              <a:buNone/>
            </a:pPr>
            <a:endParaRPr lang="en-US" sz="1340" dirty="0"/>
          </a:p>
          <a:p>
            <a:pPr marL="0" indent="0" algn="l">
              <a:buNone/>
            </a:pPr>
            <a:r>
              <a:rPr lang="en-US" sz="13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Provide more frequent feedback in the first six months, with clear success measures and role boundaries</a:t>
            </a:r>
            <a:endParaRPr lang="en-US" sz="1340" dirty="0"/>
          </a:p>
          <a:p>
            <a:pPr marL="0" indent="0" algn="l">
              <a:buNone/>
            </a:pPr>
            <a:endParaRPr lang="en-US" sz="1340" dirty="0"/>
          </a:p>
          <a:p>
            <a:pPr marL="0" indent="0" algn="l">
              <a:buNone/>
            </a:pPr>
            <a:r>
              <a:rPr lang="en-US" sz="13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Offer cross-functional leadership opportunities to strengthen commercial awareness and influence</a:t>
            </a:r>
            <a:endParaRPr lang="en-US" sz="1340" dirty="0"/>
          </a:p>
          <a:p>
            <a:pPr marL="0" indent="0" algn="l">
              <a:buNone/>
            </a:pPr>
            <a:endParaRPr lang="en-US" sz="1340" dirty="0"/>
          </a:p>
          <a:p>
            <a:pPr marL="0" indent="0" algn="l">
              <a:buNone/>
            </a:pPr>
            <a:r>
              <a:rPr lang="en-US" sz="134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Support development in strategy, financial acumen, executive communication, and change leadership</a:t>
            </a:r>
            <a:endParaRPr lang="en-US" sz="1340" dirty="0"/>
          </a:p>
        </p:txBody>
      </p:sp>
      <p:sp>
        <p:nvSpPr>
          <p:cNvPr id="26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896112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First 90 days: what I would focus on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22960" y="1572768"/>
            <a:ext cx="3520440" cy="4462272"/>
          </a:xfrm>
          <a:prstGeom prst="roundRect">
            <a:avLst>
              <a:gd name="adj" fmla="val 1299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22960" y="1572768"/>
            <a:ext cx="109728" cy="44622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24128" y="1682496"/>
            <a:ext cx="322783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Days 0–30: listen and diagnose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1078992" y="1975104"/>
            <a:ext cx="2971800" cy="356616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Build relationships with executives, managers, and the team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Identify key talent, pain points, and people risks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Form an initial priority list</a:t>
            </a:r>
            <a:endParaRPr lang="en-US" sz="1430" dirty="0"/>
          </a:p>
        </p:txBody>
      </p:sp>
      <p:sp>
        <p:nvSpPr>
          <p:cNvPr id="8" name="Shape 6"/>
          <p:cNvSpPr/>
          <p:nvPr/>
        </p:nvSpPr>
        <p:spPr>
          <a:xfrm>
            <a:off x="4462272" y="1572768"/>
            <a:ext cx="3520440" cy="4462272"/>
          </a:xfrm>
          <a:prstGeom prst="roundRect">
            <a:avLst>
              <a:gd name="adj" fmla="val 1299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4462272" y="1572768"/>
            <a:ext cx="109728" cy="4462272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663440" y="1682496"/>
            <a:ext cx="322783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Days 31–60: focus and act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4718304" y="1975104"/>
            <a:ext cx="2971800" cy="356616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Deliver 2–3 quick-win priorities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Strengthen manager support and HR service clarity</a:t>
            </a:r>
            <a:endParaRPr lang="en-US" sz="1430" dirty="0"/>
          </a:p>
          <a:p>
            <a:pPr marL="0" indent="0" algn="l">
              <a:buNone/>
            </a:pPr>
            <a:endParaRPr lang="en-US" sz="1430" dirty="0"/>
          </a:p>
          <a:p>
            <a:pPr marL="0" indent="0" algn="l">
              <a:buNone/>
            </a:pPr>
            <a:r>
              <a:rPr lang="en-US" sz="143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Create a basic people dashboard</a:t>
            </a:r>
            <a:endParaRPr lang="en-US" sz="1430" dirty="0"/>
          </a:p>
        </p:txBody>
      </p:sp>
      <p:sp>
        <p:nvSpPr>
          <p:cNvPr id="12" name="Shape 10"/>
          <p:cNvSpPr/>
          <p:nvPr/>
        </p:nvSpPr>
        <p:spPr>
          <a:xfrm>
            <a:off x="8101584" y="1572768"/>
            <a:ext cx="3246120" cy="4462272"/>
          </a:xfrm>
          <a:prstGeom prst="roundRect">
            <a:avLst>
              <a:gd name="adj" fmla="val 1408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8101584" y="1572768"/>
            <a:ext cx="109728" cy="4462272"/>
          </a:xfrm>
          <a:prstGeom prst="rect">
            <a:avLst/>
          </a:prstGeom>
          <a:solidFill>
            <a:srgbClr val="B9892E"/>
          </a:solidFill>
          <a:ln w="12700">
            <a:solidFill>
              <a:srgbClr val="B9892E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302752" y="1682496"/>
            <a:ext cx="295351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Days 61–90: embed and plan</a:t>
            </a: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8348472" y="1975104"/>
            <a:ext cx="2724912" cy="356616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Set out a medium-term people and culture plan</a:t>
            </a:r>
            <a:endParaRPr lang="en-US" sz="1400" dirty="0"/>
          </a:p>
          <a:p>
            <a:pPr marL="0" indent="0" algn="l">
              <a:buNone/>
            </a:pPr>
            <a:endParaRPr lang="en-US" sz="1400" dirty="0"/>
          </a:p>
          <a:p>
            <a:pPr marL="0" indent="0" algn="l">
              <a:buNone/>
            </a:pPr>
            <a:r>
              <a:rPr lang="en-US" sz="14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Align annual priorities with senior leaders</a:t>
            </a:r>
            <a:endParaRPr lang="en-US" sz="1400" dirty="0"/>
          </a:p>
          <a:p>
            <a:pPr marL="0" indent="0" algn="l">
              <a:buNone/>
            </a:pPr>
            <a:endParaRPr lang="en-US" sz="1400" dirty="0"/>
          </a:p>
          <a:p>
            <a:pPr marL="0" indent="0" algn="l">
              <a:buNone/>
            </a:pPr>
            <a:r>
              <a:rPr lang="en-US" sz="14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Confirm success metrics and review cadence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896112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96112" y="1554480"/>
            <a:ext cx="10424160" cy="3703320"/>
          </a:xfrm>
          <a:prstGeom prst="roundRect">
            <a:avLst>
              <a:gd name="adj" fmla="val 1235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96112" y="1554480"/>
            <a:ext cx="109728" cy="3703320"/>
          </a:xfrm>
          <a:prstGeom prst="rect">
            <a:avLst/>
          </a:prstGeom>
          <a:solidFill>
            <a:srgbClr val="123C69"/>
          </a:solidFill>
          <a:ln w="12700">
            <a:solidFill>
              <a:srgbClr val="123C69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97280" y="1664208"/>
            <a:ext cx="1013155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1234440" y="1993392"/>
            <a:ext cx="9738360" cy="260604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5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My leadership style is a paternalistic approach grounded in care, moral credibility, and clear standards.</a:t>
            </a:r>
            <a:endParaRPr lang="en-US" sz="1500" dirty="0"/>
          </a:p>
          <a:p>
            <a:pPr marL="0" indent="0" algn="l">
              <a:buNone/>
            </a:pPr>
            <a:endParaRPr lang="en-US" sz="1500" dirty="0"/>
          </a:p>
          <a:p>
            <a:pPr marL="0" indent="0" algn="l">
              <a:buNone/>
            </a:pPr>
            <a:r>
              <a:rPr lang="en-US" sz="15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This style fits Havencares’ regulatory, talent, and change context, and it matches the HR Manager role’s need for stability, trust, and delivery.</a:t>
            </a:r>
            <a:endParaRPr lang="en-US" sz="1500" dirty="0"/>
          </a:p>
          <a:p>
            <a:pPr marL="0" indent="0" algn="l">
              <a:buNone/>
            </a:pPr>
            <a:endParaRPr lang="en-US" sz="1500" dirty="0"/>
          </a:p>
          <a:p>
            <a:pPr marL="0" indent="0" algn="l">
              <a:buNone/>
            </a:pPr>
            <a:r>
              <a:rPr lang="en-US" sz="15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With the right organisational support, I can transition successfully from HR specialist to HR Manager and onward into the senior leadership team.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4572000" y="5440680"/>
            <a:ext cx="2926080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Thank you</a:t>
            </a:r>
            <a:endParaRPr lang="en-US" sz="2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960120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 (1/2)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22960" y="1325880"/>
            <a:ext cx="10607040" cy="5303520"/>
          </a:xfrm>
          <a:prstGeom prst="roundRect">
            <a:avLst>
              <a:gd name="adj" fmla="val 862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22960" y="1325880"/>
            <a:ext cx="109728" cy="5303520"/>
          </a:xfrm>
          <a:prstGeom prst="rect">
            <a:avLst/>
          </a:prstGeom>
          <a:solidFill>
            <a:srgbClr val="123C69"/>
          </a:solidFill>
          <a:ln w="12700">
            <a:solidFill>
              <a:srgbClr val="123C69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24128" y="1435608"/>
            <a:ext cx="1031443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Harvard-style references</a:t>
            </a:r>
            <a:endParaRPr lang="en-US" sz="1620" dirty="0"/>
          </a:p>
        </p:txBody>
      </p:sp>
      <p:sp>
        <p:nvSpPr>
          <p:cNvPr id="7" name="Text 5"/>
          <p:cNvSpPr/>
          <p:nvPr/>
        </p:nvSpPr>
        <p:spPr>
          <a:xfrm>
            <a:off x="1078992" y="1719072"/>
            <a:ext cx="10012680" cy="452628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 Aycan, Z. (2006) 'Paternalism: Towards conceptual refinement and operationalization', in Yang, K.S., Hwang, K.K. and Kim, U. (eds.) Indigenous and Cultural Psychology: Understanding People in Context. New York: Springer, pp. 445–466. doi:10.1007/0-387-28662-4_20.</a:t>
            </a:r>
            <a:endParaRPr lang="en-US" sz="1200" dirty="0"/>
          </a:p>
          <a:p>
            <a:pPr marL="0" indent="0" algn="l">
              <a:buNone/>
            </a:pP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2. Edmondson, A.C. (1999) 'Psychological safety and learning behavior in work teams', Administrative Science Quarterly, 44(2), pp. 350–383. doi:10.2307/2666999.</a:t>
            </a:r>
            <a:endParaRPr lang="en-US" sz="1200" dirty="0"/>
          </a:p>
          <a:p>
            <a:pPr marL="0" indent="0" algn="l">
              <a:buNone/>
            </a:pP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3. Farh, J.-L. and Cheng, B.-S. (2000) 'A Cultural Analysis of Paternalistic Leadership in Chinese Organizations', in Li, J.T., Tsui, A.S. and Weldon, E. (eds.) Management and Organizations in the Chinese Context. London: Palgrave Macmillan, pp. 84–127. doi:10.1057/9780230511590_5.</a:t>
            </a:r>
            <a:endParaRPr lang="en-US" sz="1200" dirty="0"/>
          </a:p>
          <a:p>
            <a:pPr marL="0" indent="0" algn="l">
              <a:buNone/>
            </a:pP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4. FCA (2025) Consumer Duty focus areas for 2025. Available at: https://www.fca.org.uk/publications/corporate-documents/consumer-duty-focus-areas (Accessed: 17 April 2026).</a:t>
            </a:r>
            <a:endParaRPr lang="en-US" sz="1200" dirty="0"/>
          </a:p>
          <a:p>
            <a:pPr marL="0" indent="0" algn="l">
              <a:buNone/>
            </a:pP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5. FCA (2025) Insurance report 2025. Available at: https://www.fca.org.uk/publication/regulatory-priorities/insurance-report.pdf (Accessed: 17 April 2026).</a:t>
            </a:r>
            <a:endParaRPr lang="en-US" sz="1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960120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23C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 (2/2)</a:t>
            </a:r>
            <a:endParaRPr lang="en-US" sz="2300" dirty="0"/>
          </a:p>
        </p:txBody>
      </p:sp>
      <p:sp>
        <p:nvSpPr>
          <p:cNvPr id="3" name="Shape 1"/>
          <p:cNvSpPr/>
          <p:nvPr/>
        </p:nvSpPr>
        <p:spPr>
          <a:xfrm>
            <a:off x="612648" y="987552"/>
            <a:ext cx="10972800" cy="0"/>
          </a:xfrm>
          <a:prstGeom prst="line">
            <a:avLst/>
          </a:prstGeom>
          <a:noFill/>
          <a:ln w="12700">
            <a:solidFill>
              <a:srgbClr val="C8D6E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22960" y="1325880"/>
            <a:ext cx="10607040" cy="5303520"/>
          </a:xfrm>
          <a:prstGeom prst="roundRect">
            <a:avLst>
              <a:gd name="adj" fmla="val 862"/>
            </a:avLst>
          </a:prstGeom>
          <a:solidFill>
            <a:srgbClr val="FFFFFF"/>
          </a:solidFill>
          <a:ln w="12700">
            <a:solidFill>
              <a:srgbClr val="D6E2F0"/>
            </a:solidFill>
            <a:prstDash val="solid"/>
          </a:ln>
          <a:effectLst>
            <a:outerShdw blurRad="12700" dist="508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22960" y="1325880"/>
            <a:ext cx="109728" cy="5303520"/>
          </a:xfrm>
          <a:prstGeom prst="rect">
            <a:avLst/>
          </a:prstGeom>
          <a:solidFill>
            <a:srgbClr val="123C69"/>
          </a:solidFill>
          <a:ln w="12700">
            <a:solidFill>
              <a:srgbClr val="123C69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24128" y="1435608"/>
            <a:ext cx="10314432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b="1" dirty="0">
                <a:solidFill>
                  <a:srgbClr val="123C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Harvard-style references</a:t>
            </a:r>
            <a:endParaRPr lang="en-US" sz="1620" dirty="0"/>
          </a:p>
        </p:txBody>
      </p:sp>
      <p:sp>
        <p:nvSpPr>
          <p:cNvPr id="7" name="Text 5"/>
          <p:cNvSpPr/>
          <p:nvPr/>
        </p:nvSpPr>
        <p:spPr>
          <a:xfrm>
            <a:off x="1078992" y="1719072"/>
            <a:ext cx="10012680" cy="4526280"/>
          </a:xfrm>
          <a:prstGeom prst="rect">
            <a:avLst/>
          </a:prstGeom>
          <a:noFill/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6. McCartney, C. (2025) Flexible and hybrid working practices in 2025. London: Chartered Institute of Personnel and Development. Available at: https://www.cipd.org/globalassets/media/knowledge/knowledge-hub/reports/2025-pdfs/8909-flexible-working-report-web.pdf (Accessed: 17 April 2026).</a:t>
            </a:r>
            <a:endParaRPr lang="en-US" sz="1200" dirty="0"/>
          </a:p>
          <a:p>
            <a:pPr marL="0" indent="0" algn="l">
              <a:buNone/>
            </a:pP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7. CII New Generation Underwriting Group (2024) The talent shortage crisis. London: Chartered Insurance Institute. Available at: https://www.cii.co.uk/media/0yapfobn/new-gen-talent-shortage-crisis.pdf (Accessed: 17 April 2026).</a:t>
            </a:r>
            <a:endParaRPr lang="en-US" sz="1200" dirty="0"/>
          </a:p>
          <a:p>
            <a:pPr marL="0" indent="0" algn="l">
              <a:buNone/>
            </a:pP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8. Pellegrini, E.K. and Scandura, T.A. (2008) 'Paternalistic leadership: A review and agenda for future research', Journal of Management, 34(3), pp. 566–593. doi:10.1177/0149206308316063.</a:t>
            </a:r>
            <a:endParaRPr lang="en-US" sz="1200" dirty="0"/>
          </a:p>
          <a:p>
            <a:pPr marL="0" indent="0" algn="l">
              <a:buNone/>
            </a:pP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9. Pellegrini, E.K., Scandura, T.A. and Jayaraman, V. (2010) 'Cross-cultural generalizability of paternalistic leadership: An expansion of leader-member exchange theory', Group &amp; Organization Management, 35(4), pp. 391–420. doi:10.1177/1059601110378456.</a:t>
            </a:r>
            <a:endParaRPr lang="en-US" sz="1200" dirty="0"/>
          </a:p>
          <a:p>
            <a:pPr marL="0" indent="0" algn="l">
              <a:buNone/>
            </a:pP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10. Watkins, M.D. (2013) The First 90 Days, Updated and Expanded. Boston, MA: Harvard Business Review Press.</a:t>
            </a:r>
            <a:endParaRPr lang="en-US" sz="1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47104"/>
            <a:ext cx="182880" cy="164592"/>
          </a:xfrm>
          <a:prstGeom prst="rect">
            <a:avLst/>
          </a:prstGeom>
        </p:spPr>
        <p:txBody>
          <a:bodyPr/>
          <a:lstStyle>
            <a:lvl1pPr>
              <a:defRPr sz="900">
                <a:solidFill>
                  <a:srgbClr val="FFFFFF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7579</Words>
  <Application>WPS 演示</Application>
  <PresentationFormat>On-screen Show (16:9)</PresentationFormat>
  <Paragraphs>310</Paragraphs>
  <Slides>13</Slides>
  <Notes>11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32" baseType="lpstr">
      <vt:lpstr>Arial</vt:lpstr>
      <vt:lpstr>宋体</vt:lpstr>
      <vt:lpstr>Wingdings</vt:lpstr>
      <vt:lpstr>Aptos</vt:lpstr>
      <vt:lpstr>Helvetica Neue</vt:lpstr>
      <vt:lpstr>Aptos</vt:lpstr>
      <vt:lpstr>Aptos</vt:lpstr>
      <vt:lpstr>Aptos Display</vt:lpstr>
      <vt:lpstr>Aptos Display</vt:lpstr>
      <vt:lpstr>Aptos Display</vt:lpstr>
      <vt:lpstr>Calibri</vt:lpstr>
      <vt:lpstr>微软雅黑</vt:lpstr>
      <vt:lpstr>汉仪旗黑</vt:lpstr>
      <vt:lpstr>宋体</vt:lpstr>
      <vt:lpstr>Arial Unicode MS</vt:lpstr>
      <vt:lpstr>等线</vt:lpstr>
      <vt:lpstr>汉仪中等线KW</vt:lpstr>
      <vt:lpstr>汉仪书宋二KW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OpenAI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Havencares HR Manager Interview Presentation</dc:title>
  <dc:creator>OpenAI</dc:creator>
  <dc:subject>English-only interview presentation</dc:subject>
  <cp:lastModifiedBy>恰似少年时</cp:lastModifiedBy>
  <cp:revision>4</cp:revision>
  <dcterms:created xsi:type="dcterms:W3CDTF">2026-04-17T12:50:06Z</dcterms:created>
  <dcterms:modified xsi:type="dcterms:W3CDTF">2026-04-17T12:50:06Z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2052-12.1.25205.25205</vt:lpwstr>
  </property>
  <property fmtid="{D5CDD505-2E9C-101B-9397-08002B2CF9AE}" pid="3" name="ICV">
    <vt:lpwstr>C13FF3E8F30856587E2CE26971ABE4E3_43</vt:lpwstr>
  </property>
</Properties>
</file>