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1" r:id="rId1"/>
  </p:sldMasterIdLst>
  <p:notesMasterIdLst>
    <p:notesMasterId r:id="rId20"/>
  </p:notesMasterIdLst>
  <p:handoutMasterIdLst>
    <p:handoutMasterId r:id="rId21"/>
  </p:handoutMasterIdLst>
  <p:sldIdLst>
    <p:sldId id="339" r:id="rId2"/>
    <p:sldId id="323" r:id="rId3"/>
    <p:sldId id="324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4" r:id="rId13"/>
    <p:sldId id="335" r:id="rId14"/>
    <p:sldId id="336" r:id="rId15"/>
    <p:sldId id="337" r:id="rId16"/>
    <p:sldId id="338" r:id="rId17"/>
    <p:sldId id="333" r:id="rId18"/>
    <p:sldId id="322" r:id="rId19"/>
  </p:sldIdLst>
  <p:sldSz cx="9144000" cy="6858000" type="screen4x3"/>
  <p:notesSz cx="6997700" cy="92837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>
          <p15:clr>
            <a:srgbClr val="A4A3A4"/>
          </p15:clr>
        </p15:guide>
        <p15:guide id="2" pos="22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0" autoAdjust="0"/>
    <p:restoredTop sz="94650" autoAdjust="0"/>
  </p:normalViewPr>
  <p:slideViewPr>
    <p:cSldViewPr>
      <p:cViewPr varScale="1">
        <p:scale>
          <a:sx n="113" d="100"/>
          <a:sy n="113" d="100"/>
        </p:scale>
        <p:origin x="8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660"/>
    </p:cViewPr>
  </p:sorterViewPr>
  <p:notesViewPr>
    <p:cSldViewPr>
      <p:cViewPr varScale="1">
        <p:scale>
          <a:sx n="58" d="100"/>
          <a:sy n="58" d="100"/>
        </p:scale>
        <p:origin x="-912" y="-112"/>
      </p:cViewPr>
      <p:guideLst>
        <p:guide orient="horz" pos="2924"/>
        <p:guide pos="22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CMM506 Human-Computer Interaction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US"/>
              <a:t>Dr Nik Whitehead</a:t>
            </a:r>
          </a:p>
        </p:txBody>
      </p:sp>
      <p:sp>
        <p:nvSpPr>
          <p:cNvPr id="1218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fld id="{DB0F7997-9C5B-463B-825A-762FCB6D9A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2799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GB"/>
              <a:t>CMM506 Human-Computer Interaction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5575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algn="r"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65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0" y="4410075"/>
            <a:ext cx="5130800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r>
              <a:rPr lang="en-GB"/>
              <a:t>Dr Nik Whitehead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5575" y="88201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algn="r" defTabSz="930275" eaLnBrk="0" hangingPunct="0">
              <a:defRPr sz="1200">
                <a:latin typeface="Times" charset="0"/>
              </a:defRPr>
            </a:lvl1pPr>
          </a:lstStyle>
          <a:p>
            <a:pPr>
              <a:defRPr/>
            </a:pPr>
            <a:fld id="{8FFD7F3E-1091-46DE-8502-BA17B21478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58345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/>
              <a:t>CMM506 Human-Computer Interaction</a:t>
            </a:r>
          </a:p>
        </p:txBody>
      </p:sp>
      <p:sp>
        <p:nvSpPr>
          <p:cNvPr id="67587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6758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B2D292-208C-435D-956B-61D36654C4BE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675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9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624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GB"/>
              <a:t>CMM506 Human-Computer Interaction</a:t>
            </a:r>
          </a:p>
        </p:txBody>
      </p:sp>
      <p:sp>
        <p:nvSpPr>
          <p:cNvPr id="130051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GB"/>
              <a:t>Dr Nik Whitehead</a:t>
            </a:r>
          </a:p>
        </p:txBody>
      </p:sp>
      <p:sp>
        <p:nvSpPr>
          <p:cNvPr id="13005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03BACD-97FB-49DB-8E04-6945817BC4BA}" type="slidenum">
              <a:rPr lang="en-GB" smtClean="0"/>
              <a:pPr/>
              <a:t>18</a:t>
            </a:fld>
            <a:endParaRPr lang="en-GB"/>
          </a:p>
        </p:txBody>
      </p:sp>
      <p:sp>
        <p:nvSpPr>
          <p:cNvPr id="1300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079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B9CFC1F9-0224-4068-BDCB-0B61F20E9E8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DC1DF0-C459-4FAC-B5CD-FE67B92595B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7CB091-F898-4451-BEE5-4CF91648435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E401F-5D30-45FD-B22D-6C5BA0C277D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1C63FECA-9A53-4110-A7CF-BBF19DD213F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9BBAADA5-3101-4842-B897-93FAEE5E0C6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68322-4995-4E26-8351-F3D43FF50AF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485D34-6734-4605-A2EF-C90A5D68B8B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100091-285F-4A40-BE6F-6CD1EEA2977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7BD54E-AF30-4E64-83C3-048EFD6ECBF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7E4857-8F5E-4421-8596-1BD8F1B9E83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F19F083-1A81-436F-ACC8-1E71BA0B26E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Usability Engineering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331913" y="4005263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tx1"/>
              </a:buClr>
              <a:buSzPct val="125000"/>
              <a:buFont typeface="Wingdings" pitchFamily="2" charset="2"/>
              <a:buNone/>
              <a:defRPr/>
            </a:pPr>
            <a:r>
              <a:rPr lang="is-IS" sz="2400" dirty="0"/>
              <a:t>ACCB6017</a:t>
            </a:r>
          </a:p>
          <a:p>
            <a:pPr>
              <a:spcBef>
                <a:spcPct val="20000"/>
              </a:spcBef>
              <a:buClr>
                <a:schemeClr val="tx1"/>
              </a:buClr>
              <a:buSzPct val="125000"/>
              <a:buFont typeface="Wingdings" pitchFamily="2" charset="2"/>
              <a:buNone/>
              <a:defRPr/>
            </a:pPr>
            <a:r>
              <a:rPr lang="is-IS" sz="2400"/>
              <a:t>Lecture 15 </a:t>
            </a:r>
            <a:r>
              <a:rPr lang="is-IS" sz="2400" dirty="0"/>
              <a:t>– Designing Content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435280" cy="5593808"/>
          </a:xfrm>
        </p:spPr>
        <p:txBody>
          <a:bodyPr>
            <a:normAutofit/>
          </a:bodyPr>
          <a:lstStyle/>
          <a:p>
            <a:r>
              <a:rPr lang="en-GB" dirty="0"/>
              <a:t>UX people and brand copywriters want different things</a:t>
            </a:r>
          </a:p>
          <a:p>
            <a:r>
              <a:rPr lang="en-GB" dirty="0"/>
              <a:t>UX copywriting</a:t>
            </a:r>
          </a:p>
          <a:p>
            <a:pPr lvl="1"/>
            <a:r>
              <a:rPr lang="en-GB" dirty="0"/>
              <a:t>Headlines are calls-to-action, not storytelling</a:t>
            </a:r>
          </a:p>
          <a:p>
            <a:pPr lvl="1"/>
            <a:r>
              <a:rPr lang="en-GB" dirty="0"/>
              <a:t>Explanations are instructional, not inspirational</a:t>
            </a:r>
          </a:p>
          <a:p>
            <a:pPr lvl="1"/>
            <a:r>
              <a:rPr lang="en-GB" dirty="0"/>
              <a:t>Form labels are simple, not clever</a:t>
            </a:r>
          </a:p>
          <a:p>
            <a:pPr lvl="1"/>
            <a:r>
              <a:rPr lang="en-GB" dirty="0"/>
              <a:t>Button labels are written for clarity</a:t>
            </a:r>
          </a:p>
          <a:p>
            <a:r>
              <a:rPr lang="en-GB" dirty="0"/>
              <a:t>Brand copywriting</a:t>
            </a:r>
          </a:p>
          <a:p>
            <a:pPr lvl="1"/>
            <a:r>
              <a:rPr lang="en-GB" dirty="0"/>
              <a:t>Aims to create associations between the brand and certain feelings</a:t>
            </a:r>
          </a:p>
          <a:p>
            <a:pPr lvl="1"/>
            <a:r>
              <a:rPr lang="en-GB" dirty="0"/>
              <a:t>Brand copy is about keeping things ‘on brand’</a:t>
            </a:r>
          </a:p>
          <a:p>
            <a:pPr lvl="1"/>
            <a:r>
              <a:rPr lang="en-GB" dirty="0"/>
              <a:t>Apple </a:t>
            </a:r>
            <a:r>
              <a:rPr lang="en-GB" dirty="0" err="1"/>
              <a:t>iThings</a:t>
            </a:r>
            <a:r>
              <a:rPr lang="en-GB" dirty="0"/>
              <a:t>, McDonalds </a:t>
            </a:r>
            <a:r>
              <a:rPr lang="en-GB" dirty="0" err="1"/>
              <a:t>McFood</a:t>
            </a:r>
            <a:r>
              <a:rPr lang="en-GB" dirty="0"/>
              <a:t>, B&amp;J flavours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UX Copywriting</a:t>
            </a:r>
          </a:p>
        </p:txBody>
      </p:sp>
    </p:spTree>
    <p:extLst>
      <p:ext uri="{BB962C8B-B14F-4D97-AF65-F5344CB8AC3E}">
        <p14:creationId xmlns:p14="http://schemas.microsoft.com/office/powerpoint/2010/main" val="3779446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Both UX and brand copywriting share the same goal – persuading the user to be happy</a:t>
            </a:r>
          </a:p>
          <a:p>
            <a:r>
              <a:rPr lang="en-GB" dirty="0"/>
              <a:t>UX makes things clear and simple so people can get things done</a:t>
            </a:r>
          </a:p>
          <a:p>
            <a:pPr lvl="1"/>
            <a:r>
              <a:rPr lang="en-GB" dirty="0"/>
              <a:t>Brand copywriters make things more motivational so people can get things done</a:t>
            </a:r>
          </a:p>
          <a:p>
            <a:r>
              <a:rPr lang="en-GB" dirty="0"/>
              <a:t>UX can make prices look more attractive</a:t>
            </a:r>
          </a:p>
          <a:p>
            <a:pPr lvl="1"/>
            <a:r>
              <a:rPr lang="en-GB" dirty="0"/>
              <a:t>Brand copywriting can increase engagement by motivating people</a:t>
            </a:r>
          </a:p>
          <a:p>
            <a:r>
              <a:rPr lang="en-GB" dirty="0"/>
              <a:t>UX makes products more usable, improving people’s impression of the brand</a:t>
            </a:r>
          </a:p>
          <a:p>
            <a:r>
              <a:rPr lang="en-GB" dirty="0"/>
              <a:t>Both are needed</a:t>
            </a:r>
          </a:p>
          <a:p>
            <a:pPr lvl="1"/>
            <a:r>
              <a:rPr lang="en-GB" dirty="0"/>
              <a:t>Don’t sacrifice function for style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UX Copywriting</a:t>
            </a:r>
          </a:p>
        </p:txBody>
      </p:sp>
    </p:spTree>
    <p:extLst>
      <p:ext uri="{BB962C8B-B14F-4D97-AF65-F5344CB8AC3E}">
        <p14:creationId xmlns:p14="http://schemas.microsoft.com/office/powerpoint/2010/main" val="63659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Tiny changes in copy can make huge differences</a:t>
            </a:r>
          </a:p>
          <a:p>
            <a:pPr lvl="1"/>
            <a:r>
              <a:rPr lang="en-GB" dirty="0"/>
              <a:t>The more important the button, the more you should consider the details</a:t>
            </a:r>
          </a:p>
          <a:p>
            <a:r>
              <a:rPr lang="en-GB" dirty="0"/>
              <a:t>The following formula is good for maximising click numbers:</a:t>
            </a:r>
          </a:p>
          <a:p>
            <a:pPr lvl="1"/>
            <a:r>
              <a:rPr lang="en-GB" dirty="0"/>
              <a:t>Verb + Benefit + Urgent time/place</a:t>
            </a:r>
          </a:p>
          <a:p>
            <a:r>
              <a:rPr lang="en-GB" dirty="0"/>
              <a:t>Verb</a:t>
            </a:r>
          </a:p>
          <a:p>
            <a:pPr lvl="1"/>
            <a:r>
              <a:rPr lang="en-GB" dirty="0"/>
              <a:t>Buy, get, see, book, download, try, register</a:t>
            </a:r>
          </a:p>
          <a:p>
            <a:r>
              <a:rPr lang="en-GB" dirty="0"/>
              <a:t>Benefit</a:t>
            </a:r>
          </a:p>
          <a:p>
            <a:pPr lvl="1"/>
            <a:r>
              <a:rPr lang="en-GB" dirty="0"/>
              <a:t>This should be a benefit to the user, not the website</a:t>
            </a:r>
          </a:p>
          <a:p>
            <a:r>
              <a:rPr lang="en-GB" dirty="0"/>
              <a:t>Urgent time/place</a:t>
            </a:r>
          </a:p>
          <a:p>
            <a:pPr lvl="1"/>
            <a:r>
              <a:rPr lang="en-GB" dirty="0"/>
              <a:t>Now, today, here, this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Call-To-Action Formula</a:t>
            </a:r>
          </a:p>
        </p:txBody>
      </p:sp>
    </p:spTree>
    <p:extLst>
      <p:ext uri="{BB962C8B-B14F-4D97-AF65-F5344CB8AC3E}">
        <p14:creationId xmlns:p14="http://schemas.microsoft.com/office/powerpoint/2010/main" val="1365667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“Free” – the wild card</a:t>
            </a:r>
          </a:p>
          <a:p>
            <a:pPr lvl="1"/>
            <a:r>
              <a:rPr lang="en-GB" dirty="0"/>
              <a:t>Sometimes this can be used instead of the urgent time/place expression</a:t>
            </a:r>
          </a:p>
          <a:p>
            <a:pPr lvl="1"/>
            <a:r>
              <a:rPr lang="en-GB" dirty="0"/>
              <a:t>Be wary of this – it can devalue the product</a:t>
            </a:r>
          </a:p>
          <a:p>
            <a:endParaRPr lang="en-GB" dirty="0"/>
          </a:p>
          <a:p>
            <a:r>
              <a:rPr lang="en-GB" dirty="0"/>
              <a:t>Don’t use “Click here to…”</a:t>
            </a:r>
          </a:p>
          <a:p>
            <a:pPr lvl="1"/>
            <a:r>
              <a:rPr lang="en-GB" dirty="0"/>
              <a:t>Users already know that it’s a link or a button (assuming you’ve designed it correctly)</a:t>
            </a:r>
          </a:p>
          <a:p>
            <a:pPr lvl="1"/>
            <a:r>
              <a:rPr lang="en-GB" dirty="0"/>
              <a:t>“Click here to win!” is not as good as “Win today!”</a:t>
            </a:r>
          </a:p>
          <a:p>
            <a:pPr lvl="1"/>
            <a:r>
              <a:rPr lang="en-GB" dirty="0"/>
              <a:t>“Start here” is better than “Commence forthwith”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Call-To-Action Formula</a:t>
            </a:r>
          </a:p>
        </p:txBody>
      </p:sp>
    </p:spTree>
    <p:extLst>
      <p:ext uri="{BB962C8B-B14F-4D97-AF65-F5344CB8AC3E}">
        <p14:creationId xmlns:p14="http://schemas.microsoft.com/office/powerpoint/2010/main" val="3340973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It is your job to help users complete tasks properly</a:t>
            </a:r>
          </a:p>
          <a:p>
            <a:pPr lvl="1"/>
            <a:r>
              <a:rPr lang="en-GB" dirty="0"/>
              <a:t>This might involve telling them what something is and what they should do with it</a:t>
            </a:r>
          </a:p>
          <a:p>
            <a:pPr lvl="1"/>
            <a:r>
              <a:rPr lang="en-GB" dirty="0"/>
              <a:t>If it’s not 100% obvious how to do something then label it</a:t>
            </a:r>
          </a:p>
          <a:p>
            <a:r>
              <a:rPr lang="en-GB" dirty="0"/>
              <a:t>Instructions should be short, literal and direct</a:t>
            </a:r>
          </a:p>
          <a:p>
            <a:pPr lvl="1"/>
            <a:r>
              <a:rPr lang="en-GB" dirty="0"/>
              <a:t>Use simple words and phrases</a:t>
            </a:r>
          </a:p>
          <a:p>
            <a:pPr lvl="1"/>
            <a:r>
              <a:rPr lang="en-GB" dirty="0"/>
              <a:t>Write as if all users are smart children or non-native speakers</a:t>
            </a:r>
          </a:p>
          <a:p>
            <a:r>
              <a:rPr lang="en-GB" sz="2400" dirty="0"/>
              <a:t>Good: </a:t>
            </a:r>
          </a:p>
          <a:p>
            <a:pPr lvl="1"/>
            <a:r>
              <a:rPr lang="en-GB" sz="2200" dirty="0"/>
              <a:t>“Answer every question, then click on the yellow ‘Done’ button at the bottom of the page”</a:t>
            </a:r>
          </a:p>
          <a:p>
            <a:r>
              <a:rPr lang="en-GB" sz="2400" dirty="0"/>
              <a:t>Bad: </a:t>
            </a:r>
          </a:p>
          <a:p>
            <a:pPr lvl="1"/>
            <a:r>
              <a:rPr lang="en-GB" sz="2200" dirty="0"/>
              <a:t>“Swing on down to the </a:t>
            </a:r>
            <a:r>
              <a:rPr lang="en-GB" sz="2200" dirty="0" err="1"/>
              <a:t>clicky</a:t>
            </a:r>
            <a:r>
              <a:rPr lang="en-GB" sz="2200" dirty="0"/>
              <a:t> spot when you’re done”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Instructions</a:t>
            </a:r>
          </a:p>
        </p:txBody>
      </p:sp>
    </p:spTree>
    <p:extLst>
      <p:ext uri="{BB962C8B-B14F-4D97-AF65-F5344CB8AC3E}">
        <p14:creationId xmlns:p14="http://schemas.microsoft.com/office/powerpoint/2010/main" val="2259152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the most common, easiest, most basic version of a label you can imagine</a:t>
            </a:r>
          </a:p>
          <a:p>
            <a:pPr lvl="1"/>
            <a:r>
              <a:rPr lang="en-GB" dirty="0"/>
              <a:t>If your label can have more than one type of answer it might not be clear enough yet</a:t>
            </a:r>
          </a:p>
          <a:p>
            <a:r>
              <a:rPr lang="en-GB" dirty="0"/>
              <a:t>Bad</a:t>
            </a:r>
          </a:p>
          <a:p>
            <a:pPr lvl="1"/>
            <a:r>
              <a:rPr lang="en-GB" dirty="0"/>
              <a:t>“Where your heart is…”</a:t>
            </a:r>
          </a:p>
          <a:p>
            <a:r>
              <a:rPr lang="en-GB" dirty="0"/>
              <a:t>Not good</a:t>
            </a:r>
          </a:p>
          <a:p>
            <a:pPr lvl="1"/>
            <a:r>
              <a:rPr lang="en-GB" dirty="0"/>
              <a:t>“The place where you live”</a:t>
            </a:r>
          </a:p>
          <a:p>
            <a:r>
              <a:rPr lang="en-GB" dirty="0"/>
              <a:t>Better</a:t>
            </a:r>
          </a:p>
          <a:p>
            <a:pPr lvl="1"/>
            <a:r>
              <a:rPr lang="en-GB" dirty="0"/>
              <a:t>“Address”</a:t>
            </a:r>
          </a:p>
          <a:p>
            <a:r>
              <a:rPr lang="en-GB" dirty="0"/>
              <a:t>Best</a:t>
            </a:r>
          </a:p>
          <a:p>
            <a:pPr lvl="1"/>
            <a:r>
              <a:rPr lang="en-GB" dirty="0"/>
              <a:t>“Home Address”</a:t>
            </a:r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Labels</a:t>
            </a:r>
          </a:p>
        </p:txBody>
      </p:sp>
    </p:spTree>
    <p:extLst>
      <p:ext uri="{BB962C8B-B14F-4D97-AF65-F5344CB8AC3E}">
        <p14:creationId xmlns:p14="http://schemas.microsoft.com/office/powerpoint/2010/main" val="17944903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Everything that applies to labelling also applied to buttons</a:t>
            </a:r>
          </a:p>
          <a:p>
            <a:r>
              <a:rPr lang="en-GB" dirty="0"/>
              <a:t>If you skip the headline and the instructions, will you still understand what the buttons do?</a:t>
            </a:r>
          </a:p>
          <a:p>
            <a:pPr lvl="1"/>
            <a:r>
              <a:rPr lang="en-GB" dirty="0"/>
              <a:t>If not then you need to improve your button labelling</a:t>
            </a:r>
          </a:p>
          <a:p>
            <a:r>
              <a:rPr lang="en-GB" dirty="0"/>
              <a:t>Bad button labels</a:t>
            </a:r>
          </a:p>
          <a:p>
            <a:pPr lvl="1"/>
            <a:r>
              <a:rPr lang="en-GB" dirty="0"/>
              <a:t>“OK”, “Yes”, “Save”</a:t>
            </a:r>
          </a:p>
          <a:p>
            <a:r>
              <a:rPr lang="en-GB" dirty="0"/>
              <a:t>Good button labels</a:t>
            </a:r>
          </a:p>
          <a:p>
            <a:pPr lvl="1"/>
            <a:r>
              <a:rPr lang="en-GB" dirty="0"/>
              <a:t>“Ignore changes”, “Save changes”, “Submit form”</a:t>
            </a:r>
          </a:p>
          <a:p>
            <a:pPr lvl="1"/>
            <a:endParaRPr lang="en-GB" dirty="0"/>
          </a:p>
          <a:p>
            <a:r>
              <a:rPr lang="en-GB" dirty="0"/>
              <a:t>Users need things that are simple and clear, not awesome and confusing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Buttons</a:t>
            </a:r>
          </a:p>
        </p:txBody>
      </p:sp>
    </p:spTree>
    <p:extLst>
      <p:ext uri="{BB962C8B-B14F-4D97-AF65-F5344CB8AC3E}">
        <p14:creationId xmlns:p14="http://schemas.microsoft.com/office/powerpoint/2010/main" val="3735332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 back to the forms that you designed in the last workshop and update them based upon today’s information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</p:spTree>
    <p:extLst>
      <p:ext uri="{BB962C8B-B14F-4D97-AF65-F5344CB8AC3E}">
        <p14:creationId xmlns:p14="http://schemas.microsoft.com/office/powerpoint/2010/main" val="2730714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good landing page answers the </a:t>
            </a:r>
            <a:r>
              <a:rPr lang="en-GB" i="1" dirty="0"/>
              <a:t>Three </a:t>
            </a:r>
            <a:r>
              <a:rPr lang="en-GB" i="1" dirty="0" err="1"/>
              <a:t>Whats</a:t>
            </a:r>
            <a:r>
              <a:rPr lang="en-GB" i="1" dirty="0"/>
              <a:t> of UX</a:t>
            </a:r>
            <a:endParaRPr lang="en-GB" dirty="0"/>
          </a:p>
          <a:p>
            <a:pPr lvl="1"/>
            <a:r>
              <a:rPr lang="en-GB" dirty="0"/>
              <a:t>What is this?</a:t>
            </a:r>
          </a:p>
          <a:p>
            <a:pPr lvl="1"/>
            <a:r>
              <a:rPr lang="en-GB" dirty="0"/>
              <a:t>What’s in it for me?</a:t>
            </a:r>
          </a:p>
          <a:p>
            <a:pPr lvl="1"/>
            <a:r>
              <a:rPr lang="en-GB" dirty="0"/>
              <a:t>What should I do next?</a:t>
            </a:r>
          </a:p>
          <a:p>
            <a:r>
              <a:rPr lang="en-GB" dirty="0"/>
              <a:t>If you understand what the users want you can tell them why they’re in the right place and how to get what they want</a:t>
            </a:r>
          </a:p>
          <a:p>
            <a:r>
              <a:rPr lang="en-GB" dirty="0"/>
              <a:t>The “home” page is not the only landing page</a:t>
            </a:r>
          </a:p>
          <a:p>
            <a:pPr lvl="1"/>
            <a:r>
              <a:rPr lang="en-GB" dirty="0"/>
              <a:t>Common Google searches?</a:t>
            </a:r>
          </a:p>
          <a:p>
            <a:pPr lvl="1"/>
            <a:r>
              <a:rPr lang="en-GB" dirty="0"/>
              <a:t>Check your log files to find these wherever possible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Landing Pages</a:t>
            </a:r>
          </a:p>
        </p:txBody>
      </p:sp>
    </p:spTree>
    <p:extLst>
      <p:ext uri="{BB962C8B-B14F-4D97-AF65-F5344CB8AC3E}">
        <p14:creationId xmlns:p14="http://schemas.microsoft.com/office/powerpoint/2010/main" val="1690632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a user doesn’t click on anything on your pages this is called a </a:t>
            </a:r>
            <a:r>
              <a:rPr lang="en-GB" i="1" dirty="0"/>
              <a:t>bounce</a:t>
            </a:r>
            <a:endParaRPr lang="en-GB" dirty="0"/>
          </a:p>
          <a:p>
            <a:r>
              <a:rPr lang="en-GB" dirty="0"/>
              <a:t>Bounces are wasted opportunities</a:t>
            </a:r>
          </a:p>
          <a:p>
            <a:pPr lvl="1"/>
            <a:r>
              <a:rPr lang="en-GB" dirty="0"/>
              <a:t>Give new arrivals at your website plenty of opportunities to do things – you can’t sell them anything if they haven’t interacted with the site</a:t>
            </a:r>
          </a:p>
          <a:p>
            <a:r>
              <a:rPr lang="en-GB" dirty="0"/>
              <a:t>Time spent optimising landing pages is well worth it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Landing Pages</a:t>
            </a:r>
          </a:p>
        </p:txBody>
      </p:sp>
    </p:spTree>
    <p:extLst>
      <p:ext uri="{BB962C8B-B14F-4D97-AF65-F5344CB8AC3E}">
        <p14:creationId xmlns:p14="http://schemas.microsoft.com/office/powerpoint/2010/main" val="4096526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Readability is usability for big blocks of text</a:t>
            </a:r>
          </a:p>
          <a:p>
            <a:pPr lvl="1"/>
            <a:r>
              <a:rPr lang="en-GB" dirty="0"/>
              <a:t>Wikipedia articles, Google lists, BBC News articles</a:t>
            </a:r>
          </a:p>
          <a:p>
            <a:r>
              <a:rPr lang="en-GB" dirty="0"/>
              <a:t>6 main elements of readability</a:t>
            </a:r>
          </a:p>
          <a:p>
            <a:r>
              <a:rPr lang="en-GB" dirty="0"/>
              <a:t>Text size</a:t>
            </a:r>
          </a:p>
          <a:p>
            <a:pPr lvl="1"/>
            <a:r>
              <a:rPr lang="en-GB" dirty="0"/>
              <a:t>Small looks good but is difficult to read, especially on mobiles</a:t>
            </a:r>
          </a:p>
          <a:p>
            <a:pPr lvl="1"/>
            <a:r>
              <a:rPr lang="en-GB" dirty="0"/>
              <a:t>Increase all font sizes, not just body text</a:t>
            </a:r>
          </a:p>
          <a:p>
            <a:r>
              <a:rPr lang="en-GB" dirty="0"/>
              <a:t>Kerning (or Tracking)</a:t>
            </a:r>
          </a:p>
          <a:p>
            <a:pPr lvl="1"/>
            <a:r>
              <a:rPr lang="en-GB" dirty="0"/>
              <a:t>Increase the spacing between the letters to improve readability</a:t>
            </a:r>
          </a:p>
          <a:p>
            <a:r>
              <a:rPr lang="en-GB" dirty="0"/>
              <a:t>Leading</a:t>
            </a:r>
          </a:p>
          <a:p>
            <a:pPr lvl="1"/>
            <a:r>
              <a:rPr lang="en-GB" dirty="0"/>
              <a:t>Increase the space between the lines. 1.5 time letter height is normal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Elements of Readability</a:t>
            </a:r>
          </a:p>
        </p:txBody>
      </p:sp>
    </p:spTree>
    <p:extLst>
      <p:ext uri="{BB962C8B-B14F-4D97-AF65-F5344CB8AC3E}">
        <p14:creationId xmlns:p14="http://schemas.microsoft.com/office/powerpoint/2010/main" val="3099521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Add space around the text</a:t>
            </a:r>
          </a:p>
          <a:p>
            <a:pPr lvl="1"/>
            <a:r>
              <a:rPr lang="en-GB" dirty="0"/>
              <a:t>‘Reader mode’ removes distracting images</a:t>
            </a:r>
          </a:p>
          <a:p>
            <a:r>
              <a:rPr lang="en-GB" dirty="0"/>
              <a:t>Adjust column width</a:t>
            </a:r>
          </a:p>
          <a:p>
            <a:pPr lvl="1"/>
            <a:r>
              <a:rPr lang="en-GB" dirty="0"/>
              <a:t>Optimum column width is 45-75 characters wide</a:t>
            </a:r>
          </a:p>
          <a:p>
            <a:pPr lvl="1"/>
            <a:r>
              <a:rPr lang="en-GB" dirty="0"/>
              <a:t>50-ish feels better, but 70-ish is fastest</a:t>
            </a:r>
          </a:p>
          <a:p>
            <a:r>
              <a:rPr lang="en-GB" dirty="0"/>
              <a:t>Avoid </a:t>
            </a:r>
            <a:r>
              <a:rPr lang="en-GB" i="1" dirty="0"/>
              <a:t>lorem ipsum</a:t>
            </a:r>
            <a:endParaRPr lang="en-GB" dirty="0"/>
          </a:p>
          <a:p>
            <a:pPr lvl="1"/>
            <a:r>
              <a:rPr lang="en-GB" dirty="0"/>
              <a:t>Pseudo-</a:t>
            </a:r>
            <a:r>
              <a:rPr lang="en-GB" dirty="0" err="1"/>
              <a:t>latin</a:t>
            </a:r>
            <a:r>
              <a:rPr lang="en-GB" dirty="0"/>
              <a:t> is often used to generate large chunks of text – this cannot be read</a:t>
            </a:r>
          </a:p>
          <a:p>
            <a:pPr lvl="1"/>
            <a:r>
              <a:rPr lang="en-GB" dirty="0"/>
              <a:t>Use readable text, preferably the actual text of the web page you’re using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Elements of Readability</a:t>
            </a:r>
          </a:p>
        </p:txBody>
      </p:sp>
    </p:spTree>
    <p:extLst>
      <p:ext uri="{BB962C8B-B14F-4D97-AF65-F5344CB8AC3E}">
        <p14:creationId xmlns:p14="http://schemas.microsoft.com/office/powerpoint/2010/main" val="4128845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Forcing users to do things doesn’t normally work</a:t>
            </a:r>
          </a:p>
          <a:p>
            <a:r>
              <a:rPr lang="en-GB" dirty="0"/>
              <a:t>Persuading them to take action is better</a:t>
            </a:r>
          </a:p>
          <a:p>
            <a:pPr lvl="1"/>
            <a:r>
              <a:rPr lang="en-GB" dirty="0"/>
              <a:t>There is an 8-step formula to support persuasion</a:t>
            </a:r>
          </a:p>
          <a:p>
            <a:endParaRPr lang="en-GB" dirty="0"/>
          </a:p>
          <a:p>
            <a:r>
              <a:rPr lang="en-GB" dirty="0"/>
              <a:t>Before the interaction</a:t>
            </a:r>
          </a:p>
          <a:p>
            <a:pPr lvl="1"/>
            <a:r>
              <a:rPr lang="en-GB" dirty="0"/>
              <a:t>Build credibility</a:t>
            </a:r>
          </a:p>
          <a:p>
            <a:pPr lvl="2"/>
            <a:r>
              <a:rPr lang="en-GB" dirty="0"/>
              <a:t>Trustworthy branding, transparency on prices, customer testimonials…</a:t>
            </a:r>
          </a:p>
          <a:p>
            <a:pPr lvl="2"/>
            <a:r>
              <a:rPr lang="en-GB" dirty="0"/>
              <a:t>Show your value to your users</a:t>
            </a:r>
          </a:p>
          <a:p>
            <a:pPr lvl="1"/>
            <a:r>
              <a:rPr lang="en-GB" dirty="0"/>
              <a:t>Know your audience</a:t>
            </a:r>
          </a:p>
          <a:p>
            <a:pPr lvl="2"/>
            <a:r>
              <a:rPr lang="en-GB" dirty="0"/>
              <a:t>You’ve done your user research – use it!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Persuasion Formula</a:t>
            </a:r>
          </a:p>
        </p:txBody>
      </p:sp>
    </p:spTree>
    <p:extLst>
      <p:ext uri="{BB962C8B-B14F-4D97-AF65-F5344CB8AC3E}">
        <p14:creationId xmlns:p14="http://schemas.microsoft.com/office/powerpoint/2010/main" val="38158914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During the interaction</a:t>
            </a:r>
          </a:p>
          <a:p>
            <a:pPr lvl="1"/>
            <a:r>
              <a:rPr lang="en-GB" dirty="0"/>
              <a:t>Open and disarm</a:t>
            </a:r>
          </a:p>
          <a:p>
            <a:pPr lvl="2"/>
            <a:r>
              <a:rPr lang="en-GB" dirty="0"/>
              <a:t>Engage interest and remove any obvious objections</a:t>
            </a:r>
          </a:p>
          <a:p>
            <a:pPr lvl="1"/>
            <a:r>
              <a:rPr lang="en-GB" dirty="0"/>
              <a:t>Create rapport</a:t>
            </a:r>
          </a:p>
          <a:p>
            <a:pPr lvl="2"/>
            <a:r>
              <a:rPr lang="en-GB" dirty="0"/>
              <a:t>Use familiar language to get the user to feel that they have things in common with you and your customers</a:t>
            </a:r>
          </a:p>
          <a:p>
            <a:pPr lvl="1"/>
            <a:r>
              <a:rPr lang="en-GB" dirty="0"/>
              <a:t>Isolate</a:t>
            </a:r>
          </a:p>
          <a:p>
            <a:pPr lvl="2"/>
            <a:r>
              <a:rPr lang="en-GB" dirty="0"/>
              <a:t>Once you have their attention, remove things that might distract them from completing the deal</a:t>
            </a:r>
          </a:p>
          <a:p>
            <a:pPr lvl="1"/>
            <a:r>
              <a:rPr lang="en-GB" dirty="0"/>
              <a:t>Convince</a:t>
            </a:r>
          </a:p>
          <a:p>
            <a:pPr lvl="2"/>
            <a:r>
              <a:rPr lang="en-GB" dirty="0"/>
              <a:t>You may need to use ‘waves’ of information</a:t>
            </a:r>
          </a:p>
          <a:p>
            <a:pPr lvl="1"/>
            <a:r>
              <a:rPr lang="en-GB" dirty="0"/>
              <a:t>Close the deal</a:t>
            </a:r>
          </a:p>
          <a:p>
            <a:pPr lvl="2"/>
            <a:r>
              <a:rPr lang="en-GB" dirty="0"/>
              <a:t>Make it simple to complete the transaction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Persuasion Formula</a:t>
            </a:r>
          </a:p>
        </p:txBody>
      </p:sp>
    </p:spTree>
    <p:extLst>
      <p:ext uri="{BB962C8B-B14F-4D97-AF65-F5344CB8AC3E}">
        <p14:creationId xmlns:p14="http://schemas.microsoft.com/office/powerpoint/2010/main" val="41658002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After the interaction</a:t>
            </a:r>
          </a:p>
          <a:p>
            <a:pPr lvl="1"/>
            <a:r>
              <a:rPr lang="en-GB" dirty="0"/>
              <a:t>Summarise with bias</a:t>
            </a:r>
          </a:p>
          <a:p>
            <a:pPr lvl="2"/>
            <a:r>
              <a:rPr lang="en-GB" dirty="0"/>
              <a:t>Follow up on the interaction</a:t>
            </a:r>
          </a:p>
          <a:p>
            <a:pPr lvl="2"/>
            <a:r>
              <a:rPr lang="en-GB" dirty="0"/>
              <a:t>Email to show what they can do with the product, suggest other products, send them user success stories etc.…</a:t>
            </a:r>
          </a:p>
          <a:p>
            <a:pPr lvl="2"/>
            <a:endParaRPr lang="en-GB" dirty="0"/>
          </a:p>
          <a:p>
            <a:r>
              <a:rPr lang="en-GB" dirty="0"/>
              <a:t>Afterwards give the user a chance to share their interaction with the world via social media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Persuasion Formula</a:t>
            </a:r>
          </a:p>
        </p:txBody>
      </p:sp>
    </p:spTree>
    <p:extLst>
      <p:ext uri="{BB962C8B-B14F-4D97-AF65-F5344CB8AC3E}">
        <p14:creationId xmlns:p14="http://schemas.microsoft.com/office/powerpoint/2010/main" val="3791327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Look at the UWTSD website home page. Based on what you have learned so far redesign it.</a:t>
            </a:r>
          </a:p>
          <a:p>
            <a:r>
              <a:rPr lang="en-GB" dirty="0"/>
              <a:t>Create a full-colour mock-up (Photoshop or </a:t>
            </a:r>
            <a:r>
              <a:rPr lang="en-GB" dirty="0" err="1"/>
              <a:t>Powerpoint</a:t>
            </a:r>
            <a:r>
              <a:rPr lang="en-GB" dirty="0"/>
              <a:t> will do) for the front page in time for next week’s workshop and write a paragraph about each of your three most significant changes (there will be more than 3 changes in total!)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</p:spTree>
    <p:extLst>
      <p:ext uri="{BB962C8B-B14F-4D97-AF65-F5344CB8AC3E}">
        <p14:creationId xmlns:p14="http://schemas.microsoft.com/office/powerpoint/2010/main" val="3796087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/>
              <a:t>Coming Soon…</a:t>
            </a:r>
            <a:endParaRPr lang="en-US"/>
          </a:p>
        </p:txBody>
      </p:sp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Next lecture: </a:t>
            </a:r>
            <a:r>
              <a:rPr lang="en-GB"/>
              <a:t>Using Data </a:t>
            </a:r>
            <a:r>
              <a:rPr lang="en-GB" dirty="0"/>
              <a:t>in UXD</a:t>
            </a:r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defRPr/>
            </a:pPr>
            <a:r>
              <a:rPr lang="en-GB" dirty="0"/>
              <a:t>Homework: Read the articles linked to this lecture on Moodle.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theme/theme1.xml><?xml version="1.0" encoding="utf-8"?>
<a:theme xmlns:a="http://schemas.openxmlformats.org/drawingml/2006/main" name="Nik2013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10316</TotalTime>
  <Words>1132</Words>
  <Application>Microsoft Office PowerPoint</Application>
  <PresentationFormat>On-screen Show (4:3)</PresentationFormat>
  <Paragraphs>154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Georgia</vt:lpstr>
      <vt:lpstr>Times</vt:lpstr>
      <vt:lpstr>Trebuchet MS</vt:lpstr>
      <vt:lpstr>Wingdings</vt:lpstr>
      <vt:lpstr>Wingdings 2</vt:lpstr>
      <vt:lpstr>Nik2013</vt:lpstr>
      <vt:lpstr>Usability Engineering</vt:lpstr>
      <vt:lpstr>UX Copywriting</vt:lpstr>
      <vt:lpstr>UX Copywriting</vt:lpstr>
      <vt:lpstr>Call-To-Action Formula</vt:lpstr>
      <vt:lpstr>Call-To-Action Formula</vt:lpstr>
      <vt:lpstr>Instructions</vt:lpstr>
      <vt:lpstr>Labels</vt:lpstr>
      <vt:lpstr>Buttons</vt:lpstr>
      <vt:lpstr>Activity</vt:lpstr>
      <vt:lpstr>Landing Pages</vt:lpstr>
      <vt:lpstr>Landing Pages</vt:lpstr>
      <vt:lpstr>Elements of Readability</vt:lpstr>
      <vt:lpstr>Elements of Readability</vt:lpstr>
      <vt:lpstr>The Persuasion Formula</vt:lpstr>
      <vt:lpstr>The Persuasion Formula</vt:lpstr>
      <vt:lpstr>The Persuasion Formula</vt:lpstr>
      <vt:lpstr>Activity</vt:lpstr>
      <vt:lpstr>Coming Soon…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Human-Computer Interaction</dc:title>
  <dc:subject>The Human</dc:subject>
  <dc:creator>Nik Whitehead</dc:creator>
  <cp:lastModifiedBy>Nik</cp:lastModifiedBy>
  <cp:revision>211</cp:revision>
  <dcterms:created xsi:type="dcterms:W3CDTF">2003-09-29T11:49:22Z</dcterms:created>
  <dcterms:modified xsi:type="dcterms:W3CDTF">2023-02-28T12:59:19Z</dcterms:modified>
</cp:coreProperties>
</file>