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handoutMasterIdLst>
    <p:handoutMasterId r:id="rId49"/>
  </p:handoutMasterIdLst>
  <p:sldIdLst>
    <p:sldId id="413" r:id="rId2"/>
    <p:sldId id="411" r:id="rId3"/>
    <p:sldId id="412" r:id="rId4"/>
    <p:sldId id="292" r:id="rId5"/>
    <p:sldId id="396" r:id="rId6"/>
    <p:sldId id="340" r:id="rId7"/>
    <p:sldId id="349" r:id="rId8"/>
    <p:sldId id="306" r:id="rId9"/>
    <p:sldId id="387" r:id="rId10"/>
    <p:sldId id="400" r:id="rId11"/>
    <p:sldId id="388" r:id="rId12"/>
    <p:sldId id="389" r:id="rId13"/>
    <p:sldId id="390" r:id="rId14"/>
    <p:sldId id="401" r:id="rId15"/>
    <p:sldId id="392" r:id="rId16"/>
    <p:sldId id="402" r:id="rId17"/>
    <p:sldId id="362" r:id="rId18"/>
    <p:sldId id="393" r:id="rId19"/>
    <p:sldId id="404" r:id="rId20"/>
    <p:sldId id="339" r:id="rId21"/>
    <p:sldId id="394" r:id="rId22"/>
    <p:sldId id="407" r:id="rId23"/>
    <p:sldId id="405" r:id="rId24"/>
    <p:sldId id="342" r:id="rId25"/>
    <p:sldId id="397" r:id="rId26"/>
    <p:sldId id="398" r:id="rId27"/>
    <p:sldId id="346" r:id="rId28"/>
    <p:sldId id="408" r:id="rId29"/>
    <p:sldId id="320" r:id="rId30"/>
    <p:sldId id="347" r:id="rId31"/>
    <p:sldId id="348" r:id="rId32"/>
    <p:sldId id="344" r:id="rId33"/>
    <p:sldId id="345" r:id="rId34"/>
    <p:sldId id="343" r:id="rId35"/>
    <p:sldId id="350" r:id="rId36"/>
    <p:sldId id="352" r:id="rId37"/>
    <p:sldId id="399" r:id="rId38"/>
    <p:sldId id="395" r:id="rId39"/>
    <p:sldId id="321" r:id="rId40"/>
    <p:sldId id="356" r:id="rId41"/>
    <p:sldId id="363" r:id="rId42"/>
    <p:sldId id="357" r:id="rId43"/>
    <p:sldId id="361" r:id="rId44"/>
    <p:sldId id="410" r:id="rId45"/>
    <p:sldId id="386" r:id="rId46"/>
    <p:sldId id="409"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8" autoAdjust="0"/>
    <p:restoredTop sz="95976" autoAdjust="0"/>
  </p:normalViewPr>
  <p:slideViewPr>
    <p:cSldViewPr>
      <p:cViewPr varScale="1">
        <p:scale>
          <a:sx n="78" d="100"/>
          <a:sy n="78" d="100"/>
        </p:scale>
        <p:origin x="1574" y="7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19/12/2025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12/19/2025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8</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C9CA4-2492-2E2A-05D4-E68F7AF5B3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9A84A5-508C-0782-AB80-0B9025EDE6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F97A01-39F5-5D89-5E31-E9BAAC0353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983DE8-0A1A-9200-1DD8-2E5B2154F334}"/>
              </a:ext>
            </a:extLst>
          </p:cNvPr>
          <p:cNvSpPr>
            <a:spLocks noGrp="1"/>
          </p:cNvSpPr>
          <p:nvPr>
            <p:ph type="sldNum" sz="quarter" idx="5"/>
          </p:nvPr>
        </p:nvSpPr>
        <p:spPr/>
        <p:txBody>
          <a:bodyPr/>
          <a:lstStyle/>
          <a:p>
            <a:fld id="{6936E1E2-17D2-5E4C-B96D-EEDAC0EF77DB}" type="slidenum">
              <a:rPr lang="en-US" smtClean="0"/>
              <a:t>15</a:t>
            </a:fld>
            <a:endParaRPr lang="en-US"/>
          </a:p>
        </p:txBody>
      </p:sp>
    </p:spTree>
    <p:extLst>
      <p:ext uri="{BB962C8B-B14F-4D97-AF65-F5344CB8AC3E}">
        <p14:creationId xmlns:p14="http://schemas.microsoft.com/office/powerpoint/2010/main" val="1350329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214C8-308A-5A50-8E03-13F124D6CE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55ADE0-57CF-16A2-E303-ECE3C6F073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83197-18A2-FE2C-1613-E29EF3BA76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4BCAAA-8FAE-1C5F-7D1D-2DAFB5D7A9BA}"/>
              </a:ext>
            </a:extLst>
          </p:cNvPr>
          <p:cNvSpPr>
            <a:spLocks noGrp="1"/>
          </p:cNvSpPr>
          <p:nvPr>
            <p:ph type="sldNum" sz="quarter" idx="5"/>
          </p:nvPr>
        </p:nvSpPr>
        <p:spPr/>
        <p:txBody>
          <a:bodyPr/>
          <a:lstStyle/>
          <a:p>
            <a:fld id="{6936E1E2-17D2-5E4C-B96D-EEDAC0EF77DB}" type="slidenum">
              <a:rPr lang="en-US" smtClean="0"/>
              <a:t>16</a:t>
            </a:fld>
            <a:endParaRPr lang="en-US"/>
          </a:p>
        </p:txBody>
      </p:sp>
    </p:spTree>
    <p:extLst>
      <p:ext uri="{BB962C8B-B14F-4D97-AF65-F5344CB8AC3E}">
        <p14:creationId xmlns:p14="http://schemas.microsoft.com/office/powerpoint/2010/main" val="2573613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17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9A6A7-21C4-7957-8A50-13F54210AD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EA5B2F-7010-BC25-CAAB-930D1FB074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AAB71B-7B10-12FD-E9AF-C2874557AC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A9C9BC-DFF3-51A6-88FD-2A7E4255FBF4}"/>
              </a:ext>
            </a:extLst>
          </p:cNvPr>
          <p:cNvSpPr>
            <a:spLocks noGrp="1"/>
          </p:cNvSpPr>
          <p:nvPr>
            <p:ph type="sldNum" sz="quarter" idx="5"/>
          </p:nvPr>
        </p:nvSpPr>
        <p:spPr/>
        <p:txBody>
          <a:bodyPr/>
          <a:lstStyle/>
          <a:p>
            <a:fld id="{6936E1E2-17D2-5E4C-B96D-EEDAC0EF77DB}" type="slidenum">
              <a:rPr lang="en-US" smtClean="0"/>
              <a:t>18</a:t>
            </a:fld>
            <a:endParaRPr lang="en-US"/>
          </a:p>
        </p:txBody>
      </p:sp>
    </p:spTree>
    <p:extLst>
      <p:ext uri="{BB962C8B-B14F-4D97-AF65-F5344CB8AC3E}">
        <p14:creationId xmlns:p14="http://schemas.microsoft.com/office/powerpoint/2010/main" val="4269452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07CF4-97F9-13D4-57F5-77733D76F5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840B6B-7C77-7BA5-0FB1-A4F360A9B7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792A0D-D4CE-8E73-D953-E7805CDB24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1D9068-F5DE-4149-5EB6-1891EE2B7F69}"/>
              </a:ext>
            </a:extLst>
          </p:cNvPr>
          <p:cNvSpPr>
            <a:spLocks noGrp="1"/>
          </p:cNvSpPr>
          <p:nvPr>
            <p:ph type="sldNum" sz="quarter" idx="5"/>
          </p:nvPr>
        </p:nvSpPr>
        <p:spPr/>
        <p:txBody>
          <a:bodyPr/>
          <a:lstStyle/>
          <a:p>
            <a:fld id="{6936E1E2-17D2-5E4C-B96D-EEDAC0EF77DB}" type="slidenum">
              <a:rPr lang="en-US" smtClean="0"/>
              <a:t>19</a:t>
            </a:fld>
            <a:endParaRPr lang="en-US"/>
          </a:p>
        </p:txBody>
      </p:sp>
    </p:spTree>
    <p:extLst>
      <p:ext uri="{BB962C8B-B14F-4D97-AF65-F5344CB8AC3E}">
        <p14:creationId xmlns:p14="http://schemas.microsoft.com/office/powerpoint/2010/main" val="3443920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20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1A0FC-41F7-FDC4-69D8-879242F34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C36040-C59E-3B01-C4EE-7A24E2E73D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EE044B-473F-1BB7-76E8-CFBB27B633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0F6DA0-C878-B8A7-DC0E-D66034677BD0}"/>
              </a:ext>
            </a:extLst>
          </p:cNvPr>
          <p:cNvSpPr>
            <a:spLocks noGrp="1"/>
          </p:cNvSpPr>
          <p:nvPr>
            <p:ph type="sldNum" sz="quarter" idx="5"/>
          </p:nvPr>
        </p:nvSpPr>
        <p:spPr/>
        <p:txBody>
          <a:bodyPr/>
          <a:lstStyle/>
          <a:p>
            <a:fld id="{6936E1E2-17D2-5E4C-B96D-EEDAC0EF77DB}" type="slidenum">
              <a:rPr lang="en-US" smtClean="0"/>
              <a:t>21</a:t>
            </a:fld>
            <a:endParaRPr lang="en-US"/>
          </a:p>
        </p:txBody>
      </p:sp>
    </p:spTree>
    <p:extLst>
      <p:ext uri="{BB962C8B-B14F-4D97-AF65-F5344CB8AC3E}">
        <p14:creationId xmlns:p14="http://schemas.microsoft.com/office/powerpoint/2010/main" val="25734604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5A78F-6202-1372-47F4-55A6961996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6FCD62-AE9A-9F29-F326-72CE8B70D0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36F3EB-9E3C-8402-61D5-4C0534A632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D856A8-8D2B-A072-FC72-FF5D9E68A328}"/>
              </a:ext>
            </a:extLst>
          </p:cNvPr>
          <p:cNvSpPr>
            <a:spLocks noGrp="1"/>
          </p:cNvSpPr>
          <p:nvPr>
            <p:ph type="sldNum" sz="quarter" idx="5"/>
          </p:nvPr>
        </p:nvSpPr>
        <p:spPr/>
        <p:txBody>
          <a:bodyPr/>
          <a:lstStyle/>
          <a:p>
            <a:fld id="{6936E1E2-17D2-5E4C-B96D-EEDAC0EF77DB}" type="slidenum">
              <a:rPr lang="en-US" smtClean="0"/>
              <a:t>22</a:t>
            </a:fld>
            <a:endParaRPr lang="en-US"/>
          </a:p>
        </p:txBody>
      </p:sp>
    </p:spTree>
    <p:extLst>
      <p:ext uri="{BB962C8B-B14F-4D97-AF65-F5344CB8AC3E}">
        <p14:creationId xmlns:p14="http://schemas.microsoft.com/office/powerpoint/2010/main" val="37030150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DCF04-3149-0E70-9174-39B174AE54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B6079A-FD1D-D412-6409-F3695621B2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6FB8FD-9548-4EFE-FCED-086A6273EE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710FCF-59D8-ADBA-4A48-1752222FAE87}"/>
              </a:ext>
            </a:extLst>
          </p:cNvPr>
          <p:cNvSpPr>
            <a:spLocks noGrp="1"/>
          </p:cNvSpPr>
          <p:nvPr>
            <p:ph type="sldNum" sz="quarter" idx="5"/>
          </p:nvPr>
        </p:nvSpPr>
        <p:spPr/>
        <p:txBody>
          <a:bodyPr/>
          <a:lstStyle/>
          <a:p>
            <a:fld id="{6936E1E2-17D2-5E4C-B96D-EEDAC0EF77DB}" type="slidenum">
              <a:rPr lang="en-US" smtClean="0"/>
              <a:t>23</a:t>
            </a:fld>
            <a:endParaRPr lang="en-US"/>
          </a:p>
        </p:txBody>
      </p:sp>
    </p:spTree>
    <p:extLst>
      <p:ext uri="{BB962C8B-B14F-4D97-AF65-F5344CB8AC3E}">
        <p14:creationId xmlns:p14="http://schemas.microsoft.com/office/powerpoint/2010/main" val="3520448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27</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43D0D-FC6A-1130-47B2-B063AFF42A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5CE74A-5182-DCA3-5EF0-E052AE6A5A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2677F3-8C20-EAA3-6385-21D683B43EE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357632-587E-BC97-F95B-94EE701657C0}"/>
              </a:ext>
            </a:extLst>
          </p:cNvPr>
          <p:cNvSpPr>
            <a:spLocks noGrp="1"/>
          </p:cNvSpPr>
          <p:nvPr>
            <p:ph type="sldNum" sz="quarter" idx="5"/>
          </p:nvPr>
        </p:nvSpPr>
        <p:spPr/>
        <p:txBody>
          <a:bodyPr/>
          <a:lstStyle/>
          <a:p>
            <a:fld id="{6936E1E2-17D2-5E4C-B96D-EEDAC0EF77DB}" type="slidenum">
              <a:rPr lang="en-US" smtClean="0"/>
              <a:t>28</a:t>
            </a:fld>
            <a:endParaRPr lang="en-US"/>
          </a:p>
        </p:txBody>
      </p:sp>
    </p:spTree>
    <p:extLst>
      <p:ext uri="{BB962C8B-B14F-4D97-AF65-F5344CB8AC3E}">
        <p14:creationId xmlns:p14="http://schemas.microsoft.com/office/powerpoint/2010/main" val="36549330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29</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34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t>36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19/12/2025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19/12/2025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19/12/2025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19/12/2025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19/12/2025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19/12/2025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19/12/2025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19/12/2025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19/12/2025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19/12/2025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19/12/2025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t>19/12/2025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https://www.youtube.com/embed/-wgqq-fwIKw?feature=oembed" TargetMode="External"/><Relationship Id="rId1" Type="http://schemas.openxmlformats.org/officeDocument/2006/relationships/video" Target="NULL" TargetMode="Externa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youtu.be/y3PEmtlYeBQ?si=s2Zz7iCi0YbvlEId"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s://www.thegwpf.org/content/uploads/2022/09/Lindzen-global-warming-narrative.pdf" TargetMode="External"/><Relationship Id="rId3" Type="http://schemas.openxmlformats.org/officeDocument/2006/relationships/hyperlink" Target="https://royalsociety.org/topics-policy/projects/climate-change-evidence-causes/basics-of-climate-change/" TargetMode="External"/><Relationship Id="rId7" Type="http://schemas.openxmlformats.org/officeDocument/2006/relationships/hyperlink" Target="https://www.desmog.com/2017/12/11/introducing-desmog-uk-s-climate-disinformation-database/"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s://www.newsweek.com/truth-about-global-warming-154937" TargetMode="External"/><Relationship Id="rId5" Type="http://schemas.openxmlformats.org/officeDocument/2006/relationships/hyperlink" Target="https://www.bbc.co.uk/news/world-us-canada-46351940" TargetMode="External"/><Relationship Id="rId4" Type="http://schemas.openxmlformats.org/officeDocument/2006/relationships/hyperlink" Target="https://www.thesun.co.uk/news/15288148/climate-change-risks-economy/"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youtu.be/BTZjqOU_6Vc?si=7c9L3bIssXQSWwPr"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scholarworks.waldenu.edu/cgi/viewcontent.cgi?article=1260&amp;context=ijamt"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youtu.be/4a1m1caIhJ4?si=HXlPSmQ7Qe_TOh4A"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moodle.uwtsd.ac.uk/mod/scorm/player.php?a=6864&amp;currentorg=articulate_rise&amp;scoid=14763&amp;sesskey=fiSHR9WZNM&amp;display=popup&amp;mode=normal"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hyperlink" Target="https://moodle.uwtsd.ac.uk/mod/scorm/player.php?a=6863&amp;currentorg=articulate_rise&amp;scoid=14761&amp;sesskey=fiSHR9WZNM&amp;display=popup&amp;mode=normal"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14039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9EB68-B32A-084C-9E86-1B3894C24C8C}"/>
              </a:ext>
            </a:extLst>
          </p:cNvPr>
          <p:cNvSpPr>
            <a:spLocks noGrp="1"/>
          </p:cNvSpPr>
          <p:nvPr>
            <p:ph type="title"/>
          </p:nvPr>
        </p:nvSpPr>
        <p:spPr>
          <a:xfrm>
            <a:off x="-131234" y="26999"/>
            <a:ext cx="8851092" cy="1143000"/>
          </a:xfrm>
        </p:spPr>
        <p:txBody>
          <a:bodyPr>
            <a:normAutofit fontScale="90000"/>
          </a:bodyPr>
          <a:lstStyle/>
          <a:p>
            <a:r>
              <a:rPr lang="en-GB" dirty="0"/>
              <a:t>INTRODUCTION TO INFOSKILLS COURSE</a:t>
            </a:r>
          </a:p>
        </p:txBody>
      </p:sp>
      <p:sp>
        <p:nvSpPr>
          <p:cNvPr id="3" name="Content Placeholder 2">
            <a:extLst>
              <a:ext uri="{FF2B5EF4-FFF2-40B4-BE49-F238E27FC236}">
                <a16:creationId xmlns:a16="http://schemas.microsoft.com/office/drawing/2014/main" id="{3A96311B-2243-8CA8-A19D-1674D277A72B}"/>
              </a:ext>
            </a:extLst>
          </p:cNvPr>
          <p:cNvSpPr>
            <a:spLocks noGrp="1"/>
          </p:cNvSpPr>
          <p:nvPr>
            <p:ph idx="1"/>
          </p:nvPr>
        </p:nvSpPr>
        <p:spPr>
          <a:xfrm>
            <a:off x="179512" y="1052736"/>
            <a:ext cx="8229600" cy="4752528"/>
          </a:xfrm>
        </p:spPr>
        <p:txBody>
          <a:bodyPr>
            <a:normAutofit fontScale="55000" lnSpcReduction="20000"/>
          </a:bodyPr>
          <a:lstStyle/>
          <a:p>
            <a:pPr marL="0" indent="0">
              <a:lnSpc>
                <a:spcPct val="170000"/>
              </a:lnSpc>
              <a:spcBef>
                <a:spcPts val="0"/>
              </a:spcBef>
              <a:buNone/>
            </a:pPr>
            <a:r>
              <a:rPr lang="en-GB" dirty="0">
                <a:latin typeface="Arial" panose="020B0604020202020204" pitchFamily="34" charset="0"/>
                <a:cs typeface="Arial" panose="020B0604020202020204" pitchFamily="34" charset="0"/>
              </a:rPr>
              <a:t>In Weeks 2 to 4, you will be introduced to the </a:t>
            </a:r>
            <a:r>
              <a:rPr lang="en-GB" b="1" dirty="0">
                <a:latin typeface="Arial" panose="020B0604020202020204" pitchFamily="34" charset="0"/>
                <a:cs typeface="Arial" panose="020B0604020202020204" pitchFamily="34" charset="0"/>
              </a:rPr>
              <a:t>Infoskills course, </a:t>
            </a:r>
            <a:r>
              <a:rPr lang="en-GB" dirty="0">
                <a:latin typeface="Arial" panose="020B0604020202020204" pitchFamily="34" charset="0"/>
                <a:cs typeface="Arial" panose="020B0604020202020204" pitchFamily="34" charset="0"/>
              </a:rPr>
              <a:t>which is designed to help you develop essential academic and research skills. You are expected to complete each module within this time.</a:t>
            </a:r>
          </a:p>
          <a:p>
            <a:pPr marL="0" indent="0">
              <a:lnSpc>
                <a:spcPct val="170000"/>
              </a:lnSpc>
              <a:spcBef>
                <a:spcPts val="0"/>
              </a:spcBef>
              <a:buNone/>
            </a:pPr>
            <a:r>
              <a:rPr lang="en-GB" b="1" dirty="0">
                <a:latin typeface="Arial" panose="020B0604020202020204" pitchFamily="34" charset="0"/>
                <a:cs typeface="Arial" panose="020B0604020202020204" pitchFamily="34" charset="0"/>
              </a:rPr>
              <a:t>How It Works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Each module is assigned as </a:t>
            </a:r>
            <a:r>
              <a:rPr lang="en-GB" b="1" dirty="0">
                <a:latin typeface="Arial" panose="020B0604020202020204" pitchFamily="34" charset="0"/>
                <a:cs typeface="Arial" panose="020B0604020202020204" pitchFamily="34" charset="0"/>
              </a:rPr>
              <a:t>homework</a:t>
            </a:r>
            <a:r>
              <a:rPr lang="en-GB" dirty="0">
                <a:latin typeface="Arial" panose="020B0604020202020204" pitchFamily="34" charset="0"/>
                <a:cs typeface="Arial" panose="020B0604020202020204" pitchFamily="34" charset="0"/>
              </a:rPr>
              <a:t>.</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Upon successful completion, you will earn a </a:t>
            </a:r>
            <a:r>
              <a:rPr lang="en-GB" b="1" dirty="0">
                <a:latin typeface="Arial" panose="020B0604020202020204" pitchFamily="34" charset="0"/>
                <a:cs typeface="Arial" panose="020B0604020202020204" pitchFamily="34" charset="0"/>
              </a:rPr>
              <a:t>digital badge </a:t>
            </a:r>
            <a:r>
              <a:rPr lang="en-GB" dirty="0">
                <a:latin typeface="Arial" panose="020B0604020202020204" pitchFamily="34" charset="0"/>
                <a:cs typeface="Arial" panose="020B0604020202020204" pitchFamily="34" charset="0"/>
              </a:rPr>
              <a:t>to recognise your progress.</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At the beginning of the following week’s class, we will take a few minutes to </a:t>
            </a:r>
            <a:r>
              <a:rPr lang="en-GB" b="1" dirty="0">
                <a:latin typeface="Arial" panose="020B0604020202020204" pitchFamily="34" charset="0"/>
                <a:cs typeface="Arial" panose="020B0604020202020204" pitchFamily="34" charset="0"/>
              </a:rPr>
              <a:t>gather feedback </a:t>
            </a:r>
            <a:r>
              <a:rPr lang="en-GB" dirty="0">
                <a:latin typeface="Arial" panose="020B0604020202020204" pitchFamily="34" charset="0"/>
                <a:cs typeface="Arial" panose="020B0604020202020204" pitchFamily="34" charset="0"/>
              </a:rPr>
              <a:t>and check completion.</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These courses are part of your </a:t>
            </a:r>
            <a:r>
              <a:rPr lang="en-GB" b="1" dirty="0">
                <a:latin typeface="Arial" panose="020B0604020202020204" pitchFamily="34" charset="0"/>
                <a:cs typeface="Arial" panose="020B0604020202020204" pitchFamily="34" charset="0"/>
              </a:rPr>
              <a:t>student engagement activities, </a:t>
            </a:r>
            <a:r>
              <a:rPr lang="en-GB" dirty="0">
                <a:latin typeface="Arial" panose="020B0604020202020204" pitchFamily="34" charset="0"/>
                <a:cs typeface="Arial" panose="020B0604020202020204" pitchFamily="34" charset="0"/>
              </a:rPr>
              <a:t>and completing them is an important part of your academic journey</a:t>
            </a:r>
          </a:p>
          <a:p>
            <a:endParaRPr lang="en-GB" dirty="0"/>
          </a:p>
          <a:p>
            <a:endParaRPr lang="en-GB" dirty="0"/>
          </a:p>
          <a:p>
            <a:endParaRPr lang="en-GB" dirty="0"/>
          </a:p>
        </p:txBody>
      </p:sp>
    </p:spTree>
    <p:extLst>
      <p:ext uri="{BB962C8B-B14F-4D97-AF65-F5344CB8AC3E}">
        <p14:creationId xmlns:p14="http://schemas.microsoft.com/office/powerpoint/2010/main" val="23149029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0D3F8-6BE2-7E19-1678-A1322774AB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894209-44DE-C682-223E-8A147EB56077}"/>
              </a:ext>
            </a:extLst>
          </p:cNvPr>
          <p:cNvSpPr>
            <a:spLocks noGrp="1"/>
          </p:cNvSpPr>
          <p:nvPr>
            <p:ph type="title"/>
          </p:nvPr>
        </p:nvSpPr>
        <p:spPr>
          <a:xfrm>
            <a:off x="-131234" y="-243408"/>
            <a:ext cx="8851092" cy="1143000"/>
          </a:xfrm>
        </p:spPr>
        <p:txBody>
          <a:bodyPr>
            <a:normAutofit/>
          </a:bodyPr>
          <a:lstStyle/>
          <a:p>
            <a:r>
              <a:rPr lang="en-GB" dirty="0"/>
              <a:t>Infoskills Courses</a:t>
            </a:r>
          </a:p>
        </p:txBody>
      </p:sp>
      <p:sp>
        <p:nvSpPr>
          <p:cNvPr id="3" name="Content Placeholder 2">
            <a:extLst>
              <a:ext uri="{FF2B5EF4-FFF2-40B4-BE49-F238E27FC236}">
                <a16:creationId xmlns:a16="http://schemas.microsoft.com/office/drawing/2014/main" id="{B7D49445-A2AE-C9AC-663A-7CC403B714A1}"/>
              </a:ext>
            </a:extLst>
          </p:cNvPr>
          <p:cNvSpPr>
            <a:spLocks noGrp="1"/>
          </p:cNvSpPr>
          <p:nvPr>
            <p:ph idx="1"/>
          </p:nvPr>
        </p:nvSpPr>
        <p:spPr>
          <a:xfrm>
            <a:off x="179512" y="620688"/>
            <a:ext cx="8229600" cy="4752528"/>
          </a:xfrm>
        </p:spPr>
        <p:txBody>
          <a:bodyPr>
            <a:normAutofit fontScale="77500" lnSpcReduction="20000"/>
          </a:bodyPr>
          <a:lstStyle/>
          <a:p>
            <a:pPr marL="0" indent="0">
              <a:lnSpc>
                <a:spcPct val="170000"/>
              </a:lnSpc>
              <a:spcBef>
                <a:spcPts val="0"/>
              </a:spcBef>
              <a:buNone/>
            </a:pPr>
            <a:r>
              <a:rPr lang="en-GB" dirty="0">
                <a:latin typeface="Arial" panose="020B0604020202020204" pitchFamily="34" charset="0"/>
                <a:cs typeface="Arial" panose="020B0604020202020204" pitchFamily="34" charset="0"/>
              </a:rPr>
              <a:t>The following Infoskills courses will be covered during this period:</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Types of Information</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Identifying Information – Stages of Information</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Academic Integrity &amp; Avoiding Plagiarism</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Referencing – The Basics</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How to Reference – IEEE</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Introduction to Searching</a:t>
            </a:r>
            <a:endParaRPr lang="en-GB" dirty="0"/>
          </a:p>
        </p:txBody>
      </p:sp>
    </p:spTree>
    <p:extLst>
      <p:ext uri="{BB962C8B-B14F-4D97-AF65-F5344CB8AC3E}">
        <p14:creationId xmlns:p14="http://schemas.microsoft.com/office/powerpoint/2010/main" val="2907883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GB" dirty="0">
                <a:solidFill>
                  <a:srgbClr val="0070C0"/>
                </a:solidFill>
              </a:rPr>
              <a:t>In this session we will…..</a:t>
            </a:r>
          </a:p>
        </p:txBody>
      </p:sp>
      <p:sp>
        <p:nvSpPr>
          <p:cNvPr id="3" name="Content Placeholder 2"/>
          <p:cNvSpPr>
            <a:spLocks noGrp="1"/>
          </p:cNvSpPr>
          <p:nvPr>
            <p:ph idx="1"/>
          </p:nvPr>
        </p:nvSpPr>
        <p:spPr>
          <a:xfrm>
            <a:off x="457200" y="1417638"/>
            <a:ext cx="8229600" cy="4248473"/>
          </a:xfrm>
        </p:spPr>
        <p:txBody>
          <a:bodyPr>
            <a:normAutofit lnSpcReduction="10000"/>
          </a:bodyPr>
          <a:lstStyle/>
          <a:p>
            <a:r>
              <a:rPr lang="en-US" sz="3000" dirty="0"/>
              <a:t>Define critical thinking</a:t>
            </a:r>
          </a:p>
          <a:p>
            <a:r>
              <a:rPr lang="en-US" sz="3000" dirty="0"/>
              <a:t>Explore Scepticism and Objectivity </a:t>
            </a:r>
          </a:p>
          <a:p>
            <a:r>
              <a:rPr lang="en-US" sz="3000" dirty="0"/>
              <a:t>Introduce the Principle of Charity</a:t>
            </a:r>
          </a:p>
          <a:p>
            <a:r>
              <a:rPr lang="en-US" sz="3000" dirty="0"/>
              <a:t>Question Bias</a:t>
            </a:r>
          </a:p>
          <a:p>
            <a:r>
              <a:rPr lang="en-US" sz="3000" dirty="0"/>
              <a:t>Evaluate Evidence</a:t>
            </a:r>
          </a:p>
          <a:p>
            <a:r>
              <a:rPr lang="en-US" sz="3000" dirty="0"/>
              <a:t>Identify Facts versus Opinions</a:t>
            </a:r>
          </a:p>
          <a:p>
            <a:r>
              <a:rPr lang="en-US" sz="3000" dirty="0"/>
              <a:t>Critical Reading </a:t>
            </a:r>
          </a:p>
          <a:p>
            <a:r>
              <a:rPr lang="en-US" sz="3000" dirty="0"/>
              <a:t>Annotating using MS Word</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D1BE15A-5001-7DA1-6A5F-CABC0C860931}"/>
              </a:ext>
            </a:extLst>
          </p:cNvPr>
          <p:cNvSpPr/>
          <p:nvPr/>
        </p:nvSpPr>
        <p:spPr>
          <a:xfrm>
            <a:off x="539552" y="476672"/>
            <a:ext cx="8172000" cy="4860000"/>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9600" dirty="0">
                <a:latin typeface="Arial" panose="020B0604020202020204" pitchFamily="34" charset="0"/>
                <a:cs typeface="Arial" panose="020B0604020202020204" pitchFamily="34" charset="0"/>
              </a:rPr>
              <a:t>CRITICAL THINKING</a:t>
            </a:r>
          </a:p>
        </p:txBody>
      </p:sp>
    </p:spTree>
    <p:extLst>
      <p:ext uri="{BB962C8B-B14F-4D97-AF65-F5344CB8AC3E}">
        <p14:creationId xmlns:p14="http://schemas.microsoft.com/office/powerpoint/2010/main" val="1973380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solidFill>
                  <a:srgbClr val="0070C0"/>
                </a:solidFill>
              </a:rPr>
              <a:t>Open Minds</a:t>
            </a:r>
          </a:p>
        </p:txBody>
      </p:sp>
      <p:sp>
        <p:nvSpPr>
          <p:cNvPr id="3" name="Content Placeholder 2"/>
          <p:cNvSpPr>
            <a:spLocks noGrp="1"/>
          </p:cNvSpPr>
          <p:nvPr>
            <p:ph sz="half" idx="1"/>
          </p:nvPr>
        </p:nvSpPr>
        <p:spPr>
          <a:xfrm>
            <a:off x="457200" y="1600201"/>
            <a:ext cx="4038600" cy="3989040"/>
          </a:xfrm>
        </p:spPr>
        <p:txBody>
          <a:bodyPr>
            <a:normAutofit/>
          </a:bodyPr>
          <a:lstStyle/>
          <a:p>
            <a:pPr marL="0" indent="0">
              <a:lnSpc>
                <a:spcPct val="150000"/>
              </a:lnSpc>
              <a:spcBef>
                <a:spcPts val="0"/>
              </a:spcBef>
              <a:buNone/>
            </a:pPr>
            <a:r>
              <a:rPr lang="en-US" dirty="0">
                <a:latin typeface="Arial" panose="020B0604020202020204" pitchFamily="34" charset="0"/>
                <a:cs typeface="Arial" panose="020B0604020202020204" pitchFamily="34" charset="0"/>
              </a:rPr>
              <a:t>‘The trouble with an open mind of course, is that people will insist on coming along and trying to put things in it.’</a:t>
            </a:r>
          </a:p>
          <a:p>
            <a:pPr marL="0" indent="0">
              <a:lnSpc>
                <a:spcPct val="150000"/>
              </a:lnSpc>
              <a:spcBef>
                <a:spcPts val="0"/>
              </a:spcBef>
              <a:buNone/>
            </a:pPr>
            <a:r>
              <a:rPr lang="en-US" dirty="0">
                <a:latin typeface="Arial" panose="020B0604020202020204" pitchFamily="34" charset="0"/>
                <a:cs typeface="Arial" panose="020B0604020202020204" pitchFamily="34" charset="0"/>
              </a:rPr>
              <a:t>(Terry Pratchett) </a:t>
            </a:r>
          </a:p>
          <a:p>
            <a:endParaRPr lang="en-US" dirty="0"/>
          </a:p>
        </p:txBody>
      </p:sp>
      <p:pic>
        <p:nvPicPr>
          <p:cNvPr id="5" name="Picture 4" descr="A person wearing a hat&#10;&#10;Description automatically generated with low confidence"/>
          <p:cNvPicPr>
            <a:picLocks noChangeAspect="1"/>
          </p:cNvPicPr>
          <p:nvPr/>
        </p:nvPicPr>
        <p:blipFill rotWithShape="1">
          <a:blip r:embed="rId2" cstate="print">
            <a:extLst>
              <a:ext uri="{28A0092B-C50C-407E-A947-70E740481C1C}">
                <a14:useLocalDpi xmlns:a14="http://schemas.microsoft.com/office/drawing/2010/main" val="0"/>
              </a:ext>
            </a:extLst>
          </a:blip>
          <a:srcRect l="10212" r="22460" b="-3"/>
          <a:stretch>
            <a:fillRect/>
          </a:stretch>
        </p:blipFill>
        <p:spPr>
          <a:xfrm>
            <a:off x="4648200" y="1600201"/>
            <a:ext cx="4038600" cy="398904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descr="What is Critical Thinking (and Why Should I Care)?">
            <a:hlinkClick r:id="" action="ppaction://media"/>
          </p:cNvPr>
          <p:cNvPicPr>
            <a:picLocks noGrp="1" noRot="1" noChangeAspect="1"/>
          </p:cNvPicPr>
          <p:nvPr>
            <p:ph idx="1"/>
            <a:videoFile r:link="rId1"/>
            <p:extLst>
              <p:ext uri="{DAA4B4D4-6D71-4841-9C94-3DE7FCFB9230}">
                <p14:media xmlns:p14="http://schemas.microsoft.com/office/powerpoint/2010/main" r:link="rId2"/>
              </p:ext>
            </p:extLst>
          </p:nvPr>
        </p:nvPicPr>
        <p:blipFill>
          <a:blip r:embed="rId4"/>
          <a:stretch>
            <a:fillRect/>
          </a:stretch>
        </p:blipFill>
        <p:spPr>
          <a:xfrm>
            <a:off x="19339" y="404664"/>
            <a:ext cx="8963025" cy="5064109"/>
          </a:xfrm>
          <a:prstGeom prst="rect">
            <a:avLst/>
          </a:prstGeom>
          <a:noFill/>
        </p:spPr>
      </p:pic>
    </p:spTree>
  </p:cSld>
  <p:clrMapOvr>
    <a:masterClrMapping/>
  </p:clrMapOvr>
  <p:timing>
    <p:tnLst>
      <p:par>
        <p:cTn id="1" dur="indefinite" restart="never" nodeType="tmRoot">
          <p:childTnLst>
            <p:video>
              <p:cMediaNode vol="80000">
                <p:cTn id="2" fill="hold" display="0">
                  <p:stCondLst>
                    <p:cond delay="indefinite"/>
                  </p:stCondLst>
                </p:cTn>
                <p:tgtEl>
                  <p:spTgt spid="4"/>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408"/>
            <a:ext cx="8229600" cy="1143000"/>
          </a:xfrm>
        </p:spPr>
        <p:txBody>
          <a:bodyPr>
            <a:normAutofit/>
          </a:bodyPr>
          <a:lstStyle/>
          <a:p>
            <a:r>
              <a:rPr lang="en-GB" dirty="0">
                <a:solidFill>
                  <a:srgbClr val="0070C0"/>
                </a:solidFill>
              </a:rPr>
              <a:t>CRITICAL THINKING</a:t>
            </a:r>
          </a:p>
        </p:txBody>
      </p:sp>
      <p:sp>
        <p:nvSpPr>
          <p:cNvPr id="6" name="TextBox 5"/>
          <p:cNvSpPr txBox="1"/>
          <p:nvPr/>
        </p:nvSpPr>
        <p:spPr>
          <a:xfrm>
            <a:off x="251520" y="902887"/>
            <a:ext cx="8712968" cy="3600986"/>
          </a:xfrm>
          <a:prstGeom prst="rect">
            <a:avLst/>
          </a:prstGeom>
          <a:noFill/>
        </p:spPr>
        <p:txBody>
          <a:bodyPr wrap="square" rtlCol="0">
            <a:spAutoFit/>
          </a:bodyPr>
          <a:lstStyle/>
          <a:p>
            <a:pPr>
              <a:lnSpc>
                <a:spcPct val="150000"/>
              </a:lnSpc>
            </a:pPr>
            <a:r>
              <a:rPr lang="en-US" sz="3200" dirty="0">
                <a:latin typeface="Arial" panose="020B0604020202020204" pitchFamily="34" charset="0"/>
                <a:cs typeface="Arial" panose="020B0604020202020204" pitchFamily="34" charset="0"/>
              </a:rPr>
              <a:t>‘Setting out actively to understand what is going on by using reasoning, evaluating evidence, and thinking carefully about the process of thinking itself.’ (Chatfield, 2018)</a:t>
            </a:r>
          </a:p>
          <a:p>
            <a:endParaRPr lang="en-US" dirty="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B0528-46CA-8028-7569-12ABC6C218CC}"/>
              </a:ext>
            </a:extLst>
          </p:cNvPr>
          <p:cNvSpPr>
            <a:spLocks noGrp="1"/>
          </p:cNvSpPr>
          <p:nvPr>
            <p:ph type="title"/>
          </p:nvPr>
        </p:nvSpPr>
        <p:spPr>
          <a:xfrm>
            <a:off x="251520" y="-243408"/>
            <a:ext cx="8229600" cy="1143000"/>
          </a:xfrm>
        </p:spPr>
        <p:txBody>
          <a:bodyPr/>
          <a:lstStyle/>
          <a:p>
            <a:r>
              <a:rPr lang="en-GB" dirty="0"/>
              <a:t>Key Elements of Critical Thinking</a:t>
            </a:r>
          </a:p>
        </p:txBody>
      </p:sp>
      <p:pic>
        <p:nvPicPr>
          <p:cNvPr id="9" name="Picture 8">
            <a:extLst>
              <a:ext uri="{FF2B5EF4-FFF2-40B4-BE49-F238E27FC236}">
                <a16:creationId xmlns:a16="http://schemas.microsoft.com/office/drawing/2014/main" id="{C4AAAE5D-949A-1D9F-BB67-1498CE231D80}"/>
              </a:ext>
            </a:extLst>
          </p:cNvPr>
          <p:cNvPicPr>
            <a:picLocks noChangeAspect="1"/>
          </p:cNvPicPr>
          <p:nvPr/>
        </p:nvPicPr>
        <p:blipFill>
          <a:blip r:embed="rId2"/>
          <a:stretch>
            <a:fillRect/>
          </a:stretch>
        </p:blipFill>
        <p:spPr>
          <a:xfrm>
            <a:off x="971599" y="899583"/>
            <a:ext cx="7524000" cy="4603997"/>
          </a:xfrm>
          <a:prstGeom prst="rect">
            <a:avLst/>
          </a:prstGeom>
          <a:ln>
            <a:solidFill>
              <a:srgbClr val="00B050"/>
            </a:solidFill>
          </a:ln>
        </p:spPr>
      </p:pic>
    </p:spTree>
    <p:extLst>
      <p:ext uri="{BB962C8B-B14F-4D97-AF65-F5344CB8AC3E}">
        <p14:creationId xmlns:p14="http://schemas.microsoft.com/office/powerpoint/2010/main" val="2454945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7BDC3-2CF3-CC63-A54C-CF33CE0409A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394095-18A8-1F84-37AD-2FC5E7D95D64}"/>
              </a:ext>
            </a:extLst>
          </p:cNvPr>
          <p:cNvSpPr>
            <a:spLocks noGrp="1"/>
          </p:cNvSpPr>
          <p:nvPr>
            <p:ph type="title"/>
          </p:nvPr>
        </p:nvSpPr>
        <p:spPr>
          <a:xfrm>
            <a:off x="179512" y="-55414"/>
            <a:ext cx="8229600" cy="1143000"/>
          </a:xfrm>
        </p:spPr>
        <p:txBody>
          <a:bodyPr/>
          <a:lstStyle/>
          <a:p>
            <a:r>
              <a:rPr lang="en-GB" dirty="0"/>
              <a:t>Key Elements of Critical Thinking</a:t>
            </a:r>
          </a:p>
        </p:txBody>
      </p:sp>
      <p:sp>
        <p:nvSpPr>
          <p:cNvPr id="3" name="Content Placeholder 2">
            <a:extLst>
              <a:ext uri="{FF2B5EF4-FFF2-40B4-BE49-F238E27FC236}">
                <a16:creationId xmlns:a16="http://schemas.microsoft.com/office/drawing/2014/main" id="{271427EF-4A38-142D-3C29-421749464F74}"/>
              </a:ext>
            </a:extLst>
          </p:cNvPr>
          <p:cNvSpPr>
            <a:spLocks noGrp="1"/>
          </p:cNvSpPr>
          <p:nvPr>
            <p:ph idx="1"/>
          </p:nvPr>
        </p:nvSpPr>
        <p:spPr>
          <a:xfrm>
            <a:off x="251520" y="692696"/>
            <a:ext cx="8229600" cy="5112568"/>
          </a:xfrm>
        </p:spPr>
        <p:txBody>
          <a:bodyPr>
            <a:normAutofit fontScale="47500" lnSpcReduction="20000"/>
          </a:bodyPr>
          <a:lstStyle/>
          <a:p>
            <a:pPr marL="0" indent="0">
              <a:lnSpc>
                <a:spcPct val="170000"/>
              </a:lnSpc>
              <a:spcBef>
                <a:spcPts val="0"/>
              </a:spcBef>
              <a:buNone/>
            </a:pPr>
            <a:r>
              <a:rPr lang="en-GB" b="1" dirty="0">
                <a:latin typeface="Arial" panose="020B0604020202020204" pitchFamily="34" charset="0"/>
                <a:cs typeface="Arial" panose="020B0604020202020204" pitchFamily="34" charset="0"/>
              </a:rPr>
              <a:t>1) Analysis</a:t>
            </a:r>
          </a:p>
          <a:p>
            <a:pPr>
              <a:lnSpc>
                <a:spcPct val="170000"/>
              </a:lnSpc>
              <a:spcBef>
                <a:spcPts val="0"/>
              </a:spcBef>
              <a:buFont typeface="Wingdings" panose="05000000000000000000" pitchFamily="2" charset="2"/>
              <a:buChar char="Ø"/>
            </a:pPr>
            <a:r>
              <a:rPr lang="en-GB" i="0" dirty="0">
                <a:effectLst/>
                <a:latin typeface="Arial" panose="020B0604020202020204" pitchFamily="34" charset="0"/>
                <a:cs typeface="Arial" panose="020B0604020202020204" pitchFamily="34" charset="0"/>
              </a:rPr>
              <a:t>Critical thinkers are able to break down complex information into smaller, more manageable parts. </a:t>
            </a:r>
          </a:p>
          <a:p>
            <a:pPr>
              <a:lnSpc>
                <a:spcPct val="170000"/>
              </a:lnSpc>
              <a:spcBef>
                <a:spcPts val="0"/>
              </a:spcBef>
              <a:buFont typeface="Wingdings" panose="05000000000000000000" pitchFamily="2" charset="2"/>
              <a:buChar char="Ø"/>
            </a:pPr>
            <a:r>
              <a:rPr lang="en-GB" i="0" dirty="0">
                <a:effectLst/>
                <a:latin typeface="Arial" panose="020B0604020202020204" pitchFamily="34" charset="0"/>
                <a:cs typeface="Arial" panose="020B0604020202020204" pitchFamily="34" charset="0"/>
              </a:rPr>
              <a:t>They can identify the main points of an argument, as well as the supporting evidence.</a:t>
            </a:r>
            <a:endParaRPr lang="en-GB" dirty="0">
              <a:latin typeface="Arial" panose="020B0604020202020204" pitchFamily="34" charset="0"/>
              <a:cs typeface="Arial" panose="020B0604020202020204" pitchFamily="34" charset="0"/>
            </a:endParaRPr>
          </a:p>
          <a:p>
            <a:pPr marL="0" indent="0">
              <a:lnSpc>
                <a:spcPct val="170000"/>
              </a:lnSpc>
              <a:spcBef>
                <a:spcPts val="0"/>
              </a:spcBef>
              <a:buNone/>
            </a:pPr>
            <a:r>
              <a:rPr lang="en-GB" b="1" dirty="0">
                <a:latin typeface="Arial" panose="020B0604020202020204" pitchFamily="34" charset="0"/>
                <a:cs typeface="Arial" panose="020B0604020202020204" pitchFamily="34" charset="0"/>
              </a:rPr>
              <a:t>2) Evaluation</a:t>
            </a:r>
          </a:p>
          <a:p>
            <a:pPr>
              <a:lnSpc>
                <a:spcPct val="170000"/>
              </a:lnSpc>
              <a:spcBef>
                <a:spcPts val="0"/>
              </a:spcBef>
              <a:buFont typeface="Wingdings" panose="05000000000000000000" pitchFamily="2" charset="2"/>
              <a:buChar char="Ø"/>
            </a:pPr>
            <a:r>
              <a:rPr lang="en-GB" i="0" dirty="0">
                <a:effectLst/>
                <a:latin typeface="Arial" panose="020B0604020202020204" pitchFamily="34" charset="0"/>
                <a:cs typeface="Arial" panose="020B0604020202020204" pitchFamily="34" charset="0"/>
              </a:rPr>
              <a:t>Critical thinkers are able to assess the quality of information and arguments.</a:t>
            </a:r>
          </a:p>
          <a:p>
            <a:pPr>
              <a:lnSpc>
                <a:spcPct val="170000"/>
              </a:lnSpc>
              <a:spcBef>
                <a:spcPts val="0"/>
              </a:spcBef>
              <a:buFont typeface="Wingdings" panose="05000000000000000000" pitchFamily="2" charset="2"/>
              <a:buChar char="Ø"/>
            </a:pPr>
            <a:r>
              <a:rPr lang="en-GB" i="0" dirty="0">
                <a:effectLst/>
                <a:latin typeface="Arial" panose="020B0604020202020204" pitchFamily="34" charset="0"/>
                <a:cs typeface="Arial" panose="020B0604020202020204" pitchFamily="34" charset="0"/>
              </a:rPr>
              <a:t> They can identify biases, fallacies, and other potential problems</a:t>
            </a:r>
            <a:endParaRPr lang="en-GB" dirty="0">
              <a:latin typeface="Arial" panose="020B0604020202020204" pitchFamily="34" charset="0"/>
              <a:cs typeface="Arial" panose="020B0604020202020204" pitchFamily="34" charset="0"/>
            </a:endParaRPr>
          </a:p>
          <a:p>
            <a:pPr marL="0" indent="0">
              <a:lnSpc>
                <a:spcPct val="170000"/>
              </a:lnSpc>
              <a:spcBef>
                <a:spcPts val="0"/>
              </a:spcBef>
              <a:buNone/>
            </a:pPr>
            <a:r>
              <a:rPr lang="en-GB" b="1" dirty="0">
                <a:latin typeface="Arial" panose="020B0604020202020204" pitchFamily="34" charset="0"/>
                <a:cs typeface="Arial" panose="020B0604020202020204" pitchFamily="34" charset="0"/>
              </a:rPr>
              <a:t>3) Inference</a:t>
            </a:r>
          </a:p>
          <a:p>
            <a:pPr>
              <a:lnSpc>
                <a:spcPct val="170000"/>
              </a:lnSpc>
              <a:spcBef>
                <a:spcPts val="0"/>
              </a:spcBef>
              <a:buFont typeface="Wingdings" panose="05000000000000000000" pitchFamily="2" charset="2"/>
              <a:buChar char="Ø"/>
            </a:pPr>
            <a:r>
              <a:rPr lang="en-GB" i="0" dirty="0">
                <a:effectLst/>
                <a:latin typeface="Arial" panose="020B0604020202020204" pitchFamily="34" charset="0"/>
                <a:cs typeface="Arial" panose="020B0604020202020204" pitchFamily="34" charset="0"/>
              </a:rPr>
              <a:t>Critical thinkers are able to draw conclusions from information and evidence. </a:t>
            </a:r>
          </a:p>
          <a:p>
            <a:pPr>
              <a:lnSpc>
                <a:spcPct val="170000"/>
              </a:lnSpc>
              <a:spcBef>
                <a:spcPts val="0"/>
              </a:spcBef>
              <a:buFont typeface="Wingdings" panose="05000000000000000000" pitchFamily="2" charset="2"/>
              <a:buChar char="Ø"/>
            </a:pPr>
            <a:r>
              <a:rPr lang="en-GB" i="0" dirty="0">
                <a:effectLst/>
                <a:latin typeface="Arial" panose="020B0604020202020204" pitchFamily="34" charset="0"/>
                <a:cs typeface="Arial" panose="020B0604020202020204" pitchFamily="34" charset="0"/>
              </a:rPr>
              <a:t>They can use logical reasoning to develop arguments and make decisions</a:t>
            </a:r>
            <a:endParaRPr lang="en-GB" dirty="0">
              <a:latin typeface="Arial" panose="020B0604020202020204" pitchFamily="34" charset="0"/>
              <a:cs typeface="Arial" panose="020B0604020202020204" pitchFamily="34" charset="0"/>
            </a:endParaRPr>
          </a:p>
          <a:p>
            <a:pPr marL="0" indent="0">
              <a:lnSpc>
                <a:spcPct val="170000"/>
              </a:lnSpc>
              <a:spcBef>
                <a:spcPts val="0"/>
              </a:spcBef>
              <a:buNone/>
            </a:pPr>
            <a:r>
              <a:rPr lang="en-GB" b="1" dirty="0">
                <a:latin typeface="Arial" panose="020B0604020202020204" pitchFamily="34" charset="0"/>
                <a:cs typeface="Arial" panose="020B0604020202020204" pitchFamily="34" charset="0"/>
              </a:rPr>
              <a:t>4) Self Reflection</a:t>
            </a:r>
          </a:p>
          <a:p>
            <a:pPr>
              <a:lnSpc>
                <a:spcPct val="170000"/>
              </a:lnSpc>
              <a:spcBef>
                <a:spcPts val="0"/>
              </a:spcBef>
              <a:buFont typeface="Wingdings" panose="05000000000000000000" pitchFamily="2" charset="2"/>
              <a:buChar char="Ø"/>
            </a:pPr>
            <a:r>
              <a:rPr lang="en-GB" i="0" dirty="0">
                <a:effectLst/>
                <a:latin typeface="Arial" panose="020B0604020202020204" pitchFamily="34" charset="0"/>
                <a:cs typeface="Arial" panose="020B0604020202020204" pitchFamily="34" charset="0"/>
              </a:rPr>
              <a:t>Critical thinkers are able to reflect on their own thinking process. </a:t>
            </a:r>
          </a:p>
          <a:p>
            <a:pPr>
              <a:lnSpc>
                <a:spcPct val="170000"/>
              </a:lnSpc>
              <a:spcBef>
                <a:spcPts val="0"/>
              </a:spcBef>
              <a:buFont typeface="Wingdings" panose="05000000000000000000" pitchFamily="2" charset="2"/>
              <a:buChar char="Ø"/>
            </a:pPr>
            <a:r>
              <a:rPr lang="en-GB" i="0" dirty="0">
                <a:effectLst/>
                <a:latin typeface="Arial" panose="020B0604020202020204" pitchFamily="34" charset="0"/>
                <a:cs typeface="Arial" panose="020B0604020202020204" pitchFamily="34" charset="0"/>
              </a:rPr>
              <a:t>They can identify their own biases and assumptions, and they are open to changing their minds in light of new information</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82669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F746B-4442-3F30-E9BF-3289F568EC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78E338-B0D6-3C1C-C931-BD3B58F0D9D9}"/>
              </a:ext>
            </a:extLst>
          </p:cNvPr>
          <p:cNvSpPr>
            <a:spLocks noGrp="1"/>
          </p:cNvSpPr>
          <p:nvPr>
            <p:ph type="title"/>
          </p:nvPr>
        </p:nvSpPr>
        <p:spPr>
          <a:xfrm>
            <a:off x="179512" y="-243408"/>
            <a:ext cx="8229600" cy="1143000"/>
          </a:xfrm>
        </p:spPr>
        <p:txBody>
          <a:bodyPr/>
          <a:lstStyle/>
          <a:p>
            <a:r>
              <a:rPr lang="en-GB" dirty="0"/>
              <a:t>Features of Critical Thinking</a:t>
            </a:r>
          </a:p>
        </p:txBody>
      </p:sp>
      <p:pic>
        <p:nvPicPr>
          <p:cNvPr id="3" name="Picture 2">
            <a:extLst>
              <a:ext uri="{FF2B5EF4-FFF2-40B4-BE49-F238E27FC236}">
                <a16:creationId xmlns:a16="http://schemas.microsoft.com/office/drawing/2014/main" id="{0746B0B9-1BAE-5288-1899-5696AA8B4CEF}"/>
              </a:ext>
            </a:extLst>
          </p:cNvPr>
          <p:cNvPicPr>
            <a:picLocks noChangeAspect="1"/>
          </p:cNvPicPr>
          <p:nvPr/>
        </p:nvPicPr>
        <p:blipFill>
          <a:blip r:embed="rId2"/>
          <a:stretch>
            <a:fillRect/>
          </a:stretch>
        </p:blipFill>
        <p:spPr>
          <a:xfrm>
            <a:off x="1187624" y="692696"/>
            <a:ext cx="6552000" cy="4935083"/>
          </a:xfrm>
          <a:prstGeom prst="rect">
            <a:avLst/>
          </a:prstGeom>
        </p:spPr>
      </p:pic>
    </p:spTree>
    <p:extLst>
      <p:ext uri="{BB962C8B-B14F-4D97-AF65-F5344CB8AC3E}">
        <p14:creationId xmlns:p14="http://schemas.microsoft.com/office/powerpoint/2010/main" val="572454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01A1-A548-7DCE-786E-E002336C4F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8B17C3-93A2-6D5B-786C-EE0E9708AB96}"/>
              </a:ext>
            </a:extLst>
          </p:cNvPr>
          <p:cNvSpPr>
            <a:spLocks noGrp="1"/>
          </p:cNvSpPr>
          <p:nvPr>
            <p:ph type="title"/>
          </p:nvPr>
        </p:nvSpPr>
        <p:spPr>
          <a:xfrm>
            <a:off x="179512" y="-55414"/>
            <a:ext cx="8229600" cy="1143000"/>
          </a:xfrm>
        </p:spPr>
        <p:txBody>
          <a:bodyPr>
            <a:normAutofit fontScale="90000"/>
          </a:bodyPr>
          <a:lstStyle/>
          <a:p>
            <a:r>
              <a:rPr lang="en-GB" sz="4400" b="1" dirty="0">
                <a:latin typeface="Arial" panose="020B0604020202020204" pitchFamily="34" charset="0"/>
                <a:cs typeface="Arial" panose="020B0604020202020204" pitchFamily="34" charset="0"/>
              </a:rPr>
              <a:t>Tips for Developing Your Critical Thinking Skills</a:t>
            </a:r>
          </a:p>
        </p:txBody>
      </p:sp>
      <p:sp>
        <p:nvSpPr>
          <p:cNvPr id="3" name="Content Placeholder 2">
            <a:extLst>
              <a:ext uri="{FF2B5EF4-FFF2-40B4-BE49-F238E27FC236}">
                <a16:creationId xmlns:a16="http://schemas.microsoft.com/office/drawing/2014/main" id="{F08E4459-263D-D965-526A-E3C03841A80A}"/>
              </a:ext>
            </a:extLst>
          </p:cNvPr>
          <p:cNvSpPr>
            <a:spLocks noGrp="1"/>
          </p:cNvSpPr>
          <p:nvPr>
            <p:ph idx="1"/>
          </p:nvPr>
        </p:nvSpPr>
        <p:spPr>
          <a:xfrm>
            <a:off x="198984" y="1196752"/>
            <a:ext cx="8765504" cy="4680520"/>
          </a:xfrm>
        </p:spPr>
        <p:txBody>
          <a:bodyPr>
            <a:normAutofit fontScale="62500" lnSpcReduction="20000"/>
          </a:bodyPr>
          <a:lstStyle/>
          <a:p>
            <a:pPr marL="342900" indent="-342900">
              <a:lnSpc>
                <a:spcPct val="150000"/>
              </a:lnSpc>
              <a:buFont typeface="Wingdings" panose="05000000000000000000" pitchFamily="2" charset="2"/>
              <a:buChar char="Ø"/>
            </a:pPr>
            <a:r>
              <a:rPr lang="en-GB" sz="3200" dirty="0">
                <a:latin typeface="Arial" panose="020B0604020202020204" pitchFamily="34" charset="0"/>
                <a:cs typeface="Arial" panose="020B0604020202020204" pitchFamily="34" charset="0"/>
              </a:rPr>
              <a:t>Be open-minded and willing to consider different perspectives.</a:t>
            </a:r>
          </a:p>
          <a:p>
            <a:pPr marL="342900" indent="-342900">
              <a:lnSpc>
                <a:spcPct val="150000"/>
              </a:lnSpc>
              <a:buFont typeface="Wingdings" panose="05000000000000000000" pitchFamily="2" charset="2"/>
              <a:buChar char="Ø"/>
            </a:pPr>
            <a:r>
              <a:rPr lang="en-GB" sz="3200" dirty="0">
                <a:latin typeface="Arial" panose="020B0604020202020204" pitchFamily="34" charset="0"/>
                <a:cs typeface="Arial" panose="020B0604020202020204" pitchFamily="34" charset="0"/>
              </a:rPr>
              <a:t>Be sceptical of information and arguments. Don't accept something at face value.</a:t>
            </a:r>
          </a:p>
          <a:p>
            <a:pPr marL="342900" indent="-342900">
              <a:lnSpc>
                <a:spcPct val="150000"/>
              </a:lnSpc>
              <a:buFont typeface="Wingdings" panose="05000000000000000000" pitchFamily="2" charset="2"/>
              <a:buChar char="Ø"/>
            </a:pPr>
            <a:r>
              <a:rPr lang="en-GB" sz="3200" dirty="0">
                <a:latin typeface="Arial" panose="020B0604020202020204" pitchFamily="34" charset="0"/>
                <a:cs typeface="Arial" panose="020B0604020202020204" pitchFamily="34" charset="0"/>
              </a:rPr>
              <a:t>Ask questions. Try to understand the reasoning behind claims and arguments.</a:t>
            </a:r>
          </a:p>
          <a:p>
            <a:pPr marL="342900" indent="-342900">
              <a:lnSpc>
                <a:spcPct val="150000"/>
              </a:lnSpc>
              <a:buFont typeface="Wingdings" panose="05000000000000000000" pitchFamily="2" charset="2"/>
              <a:buChar char="Ø"/>
            </a:pPr>
            <a:r>
              <a:rPr lang="en-GB" sz="3200" dirty="0">
                <a:latin typeface="Arial" panose="020B0604020202020204" pitchFamily="34" charset="0"/>
                <a:cs typeface="Arial" panose="020B0604020202020204" pitchFamily="34" charset="0"/>
              </a:rPr>
              <a:t>Look for evidence to support or refute claims.</a:t>
            </a:r>
          </a:p>
          <a:p>
            <a:pPr marL="342900" indent="-342900">
              <a:lnSpc>
                <a:spcPct val="150000"/>
              </a:lnSpc>
              <a:buFont typeface="Wingdings" panose="05000000000000000000" pitchFamily="2" charset="2"/>
              <a:buChar char="Ø"/>
            </a:pPr>
            <a:r>
              <a:rPr lang="en-GB" sz="3200" dirty="0">
                <a:latin typeface="Arial" panose="020B0604020202020204" pitchFamily="34" charset="0"/>
                <a:cs typeface="Arial" panose="020B0604020202020204" pitchFamily="34" charset="0"/>
              </a:rPr>
              <a:t>Be aware of your own biases and assumptions.</a:t>
            </a:r>
          </a:p>
          <a:p>
            <a:pPr marL="342900" indent="-342900">
              <a:lnSpc>
                <a:spcPct val="150000"/>
              </a:lnSpc>
              <a:buFont typeface="Wingdings" panose="05000000000000000000" pitchFamily="2" charset="2"/>
              <a:buChar char="Ø"/>
            </a:pPr>
            <a:r>
              <a:rPr lang="en-GB" sz="3200" dirty="0">
                <a:latin typeface="Arial" panose="020B0604020202020204" pitchFamily="34" charset="0"/>
                <a:cs typeface="Arial" panose="020B0604020202020204" pitchFamily="34" charset="0"/>
              </a:rPr>
              <a:t>Be willing to change your mind in light of new information.</a:t>
            </a:r>
          </a:p>
          <a:p>
            <a:pPr>
              <a:lnSpc>
                <a:spcPct val="150000"/>
              </a:lnSpc>
            </a:pPr>
            <a:r>
              <a:rPr lang="en-GB" sz="3200" dirty="0">
                <a:latin typeface="Arial" panose="020B0604020202020204" pitchFamily="34" charset="0"/>
                <a:cs typeface="Arial" panose="020B0604020202020204" pitchFamily="34" charset="0"/>
              </a:rPr>
              <a:t>Critical thinking is an essential skill for success in the digital era. It allows us to make informed decisions</a:t>
            </a:r>
          </a:p>
          <a:p>
            <a:endParaRPr lang="en-GB" dirty="0"/>
          </a:p>
        </p:txBody>
      </p:sp>
    </p:spTree>
    <p:extLst>
      <p:ext uri="{BB962C8B-B14F-4D97-AF65-F5344CB8AC3E}">
        <p14:creationId xmlns:p14="http://schemas.microsoft.com/office/powerpoint/2010/main" val="17083186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22AC8-F86E-E3A3-7D74-B16623E2CE85}"/>
              </a:ext>
            </a:extLst>
          </p:cNvPr>
          <p:cNvSpPr>
            <a:spLocks noGrp="1"/>
          </p:cNvSpPr>
          <p:nvPr>
            <p:ph type="title"/>
          </p:nvPr>
        </p:nvSpPr>
        <p:spPr>
          <a:xfrm>
            <a:off x="395536" y="0"/>
            <a:ext cx="8229600" cy="1143000"/>
          </a:xfrm>
        </p:spPr>
        <p:txBody>
          <a:bodyPr>
            <a:normAutofit fontScale="90000"/>
          </a:bodyPr>
          <a:lstStyle/>
          <a:p>
            <a:r>
              <a:rPr lang="en-GB" dirty="0"/>
              <a:t>Main Components of Critical Thinking</a:t>
            </a:r>
          </a:p>
        </p:txBody>
      </p:sp>
      <p:sp>
        <p:nvSpPr>
          <p:cNvPr id="3" name="Content Placeholder 2">
            <a:extLst>
              <a:ext uri="{FF2B5EF4-FFF2-40B4-BE49-F238E27FC236}">
                <a16:creationId xmlns:a16="http://schemas.microsoft.com/office/drawing/2014/main" id="{C76511A2-0C90-7591-9F29-8E7C43BB6677}"/>
              </a:ext>
            </a:extLst>
          </p:cNvPr>
          <p:cNvSpPr>
            <a:spLocks noGrp="1"/>
          </p:cNvSpPr>
          <p:nvPr>
            <p:ph idx="1"/>
          </p:nvPr>
        </p:nvSpPr>
        <p:spPr/>
        <p:txBody>
          <a:bodyPr>
            <a:normAutofit/>
          </a:bodyPr>
          <a:lstStyle/>
          <a:p>
            <a:pPr>
              <a:lnSpc>
                <a:spcPct val="150000"/>
              </a:lnSpc>
              <a:spcBef>
                <a:spcPts val="0"/>
              </a:spcBef>
              <a:buFont typeface="Wingdings" panose="05000000000000000000" pitchFamily="2" charset="2"/>
              <a:buChar char="Ø"/>
            </a:pPr>
            <a:r>
              <a:rPr lang="en-US" dirty="0">
                <a:latin typeface="Arial" panose="020B0604020202020204" pitchFamily="34" charset="0"/>
                <a:cs typeface="Arial" panose="020B0604020202020204" pitchFamily="34" charset="0"/>
              </a:rPr>
              <a:t>Scepticism </a:t>
            </a:r>
          </a:p>
          <a:p>
            <a:pPr>
              <a:lnSpc>
                <a:spcPct val="150000"/>
              </a:lnSpc>
              <a:spcBef>
                <a:spcPts val="0"/>
              </a:spcBef>
              <a:buFont typeface="Wingdings" panose="05000000000000000000" pitchFamily="2" charset="2"/>
              <a:buChar char="Ø"/>
            </a:pPr>
            <a:r>
              <a:rPr lang="en-US" dirty="0">
                <a:latin typeface="Arial" panose="020B0604020202020204" pitchFamily="34" charset="0"/>
                <a:cs typeface="Arial" panose="020B0604020202020204" pitchFamily="34" charset="0"/>
              </a:rPr>
              <a:t>Objectivity </a:t>
            </a:r>
          </a:p>
          <a:p>
            <a:endParaRPr lang="en-GB" dirty="0"/>
          </a:p>
        </p:txBody>
      </p:sp>
    </p:spTree>
    <p:extLst>
      <p:ext uri="{BB962C8B-B14F-4D97-AF65-F5344CB8AC3E}">
        <p14:creationId xmlns:p14="http://schemas.microsoft.com/office/powerpoint/2010/main" val="898218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38055-14E6-9335-887E-2E73DE25E6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9920F9-9166-BCC5-ABEF-102584EAD267}"/>
              </a:ext>
            </a:extLst>
          </p:cNvPr>
          <p:cNvSpPr>
            <a:spLocks noGrp="1"/>
          </p:cNvSpPr>
          <p:nvPr>
            <p:ph type="title"/>
          </p:nvPr>
        </p:nvSpPr>
        <p:spPr>
          <a:xfrm>
            <a:off x="251520" y="0"/>
            <a:ext cx="8229600" cy="1143000"/>
          </a:xfrm>
        </p:spPr>
        <p:txBody>
          <a:bodyPr>
            <a:normAutofit fontScale="90000"/>
          </a:bodyPr>
          <a:lstStyle/>
          <a:p>
            <a:r>
              <a:rPr lang="en-GB" dirty="0"/>
              <a:t>Main Components of Critical Thinking</a:t>
            </a:r>
          </a:p>
        </p:txBody>
      </p:sp>
      <p:sp>
        <p:nvSpPr>
          <p:cNvPr id="3" name="Content Placeholder 2">
            <a:extLst>
              <a:ext uri="{FF2B5EF4-FFF2-40B4-BE49-F238E27FC236}">
                <a16:creationId xmlns:a16="http://schemas.microsoft.com/office/drawing/2014/main" id="{B8DCD092-6A1A-2FD1-7A6F-1659DA3E916F}"/>
              </a:ext>
            </a:extLst>
          </p:cNvPr>
          <p:cNvSpPr>
            <a:spLocks noGrp="1"/>
          </p:cNvSpPr>
          <p:nvPr>
            <p:ph idx="1"/>
          </p:nvPr>
        </p:nvSpPr>
        <p:spPr>
          <a:xfrm>
            <a:off x="177227" y="1125528"/>
            <a:ext cx="8712968" cy="3917032"/>
          </a:xfrm>
        </p:spPr>
        <p:txBody>
          <a:bodyPr>
            <a:normAutofit fontScale="77500" lnSpcReduction="20000"/>
          </a:bodyPr>
          <a:lstStyle/>
          <a:p>
            <a:pPr>
              <a:lnSpc>
                <a:spcPct val="160000"/>
              </a:lnSpc>
              <a:spcBef>
                <a:spcPts val="0"/>
              </a:spcBef>
              <a:buFont typeface="Wingdings" panose="05000000000000000000" pitchFamily="2" charset="2"/>
              <a:buChar char="q"/>
            </a:pPr>
            <a:r>
              <a:rPr lang="en-US" dirty="0">
                <a:latin typeface="Arial" panose="020B0604020202020204" pitchFamily="34" charset="0"/>
                <a:cs typeface="Arial" panose="020B0604020202020204" pitchFamily="34" charset="0"/>
              </a:rPr>
              <a:t>Scepticism and Objectivity are both crucial components of Critical Thinking</a:t>
            </a:r>
          </a:p>
          <a:p>
            <a:pPr>
              <a:lnSpc>
                <a:spcPct val="160000"/>
              </a:lnSpc>
              <a:spcBef>
                <a:spcPts val="0"/>
              </a:spcBef>
              <a:buFont typeface="Wingdings" panose="05000000000000000000" pitchFamily="2" charset="2"/>
              <a:buChar char="q"/>
            </a:pPr>
            <a:r>
              <a:rPr lang="en-GB" b="0" i="0" dirty="0">
                <a:effectLst/>
                <a:latin typeface="Arial" panose="020B0604020202020204" pitchFamily="34" charset="0"/>
                <a:cs typeface="Arial" panose="020B0604020202020204" pitchFamily="34" charset="0"/>
              </a:rPr>
              <a:t> Scepticism and Objectivity help critical thinkers to analyse information more thoroughly and make well-informed decisions. </a:t>
            </a:r>
          </a:p>
          <a:p>
            <a:pPr>
              <a:lnSpc>
                <a:spcPct val="160000"/>
              </a:lnSpc>
              <a:spcBef>
                <a:spcPts val="0"/>
              </a:spcBef>
              <a:buFont typeface="Wingdings" panose="05000000000000000000" pitchFamily="2" charset="2"/>
              <a:buChar char="q"/>
            </a:pPr>
            <a:r>
              <a:rPr lang="en-GB" b="0" i="0" dirty="0">
                <a:effectLst/>
                <a:latin typeface="Arial" panose="020B0604020202020204" pitchFamily="34" charset="0"/>
                <a:cs typeface="Arial" panose="020B0604020202020204" pitchFamily="34" charset="0"/>
              </a:rPr>
              <a:t>They ensure that conclusions are drawn from a balanced and evidence-based perspective.</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8413549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64455-0A97-6979-FF3E-F5CCAF33CF33}"/>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C4A3430-93CB-A013-4A89-4F554407220B}"/>
              </a:ext>
            </a:extLst>
          </p:cNvPr>
          <p:cNvSpPr>
            <a:spLocks noGrp="1"/>
          </p:cNvSpPr>
          <p:nvPr>
            <p:ph type="title"/>
          </p:nvPr>
        </p:nvSpPr>
        <p:spPr>
          <a:xfrm>
            <a:off x="457200" y="-243408"/>
            <a:ext cx="8229600" cy="1143000"/>
          </a:xfrm>
        </p:spPr>
        <p:txBody>
          <a:bodyPr/>
          <a:lstStyle/>
          <a:p>
            <a:r>
              <a:rPr lang="en-US" dirty="0">
                <a:solidFill>
                  <a:srgbClr val="0070C0"/>
                </a:solidFill>
              </a:rPr>
              <a:t>Scepticism and Objectivity</a:t>
            </a:r>
          </a:p>
        </p:txBody>
      </p:sp>
      <p:sp>
        <p:nvSpPr>
          <p:cNvPr id="4" name="Content Placeholder 3">
            <a:extLst>
              <a:ext uri="{FF2B5EF4-FFF2-40B4-BE49-F238E27FC236}">
                <a16:creationId xmlns:a16="http://schemas.microsoft.com/office/drawing/2014/main" id="{119013F4-AB0A-6DBC-4447-FEB5D05CA4CE}"/>
              </a:ext>
            </a:extLst>
          </p:cNvPr>
          <p:cNvSpPr>
            <a:spLocks noGrp="1"/>
          </p:cNvSpPr>
          <p:nvPr>
            <p:ph idx="1"/>
          </p:nvPr>
        </p:nvSpPr>
        <p:spPr>
          <a:xfrm>
            <a:off x="395536" y="899592"/>
            <a:ext cx="8229600" cy="4689648"/>
          </a:xfrm>
        </p:spPr>
        <p:txBody>
          <a:bodyPr>
            <a:normAutofit fontScale="70000" lnSpcReduction="20000"/>
          </a:bodyPr>
          <a:lstStyle/>
          <a:p>
            <a:pPr marL="0" indent="0">
              <a:lnSpc>
                <a:spcPct val="170000"/>
              </a:lnSpc>
              <a:spcBef>
                <a:spcPts val="0"/>
              </a:spcBef>
              <a:buNone/>
            </a:pPr>
            <a:r>
              <a:rPr lang="en-US" b="1" u="sng" dirty="0">
                <a:latin typeface="Arial" panose="020B0604020202020204" pitchFamily="34" charset="0"/>
                <a:cs typeface="Arial" panose="020B0604020202020204" pitchFamily="34" charset="0"/>
              </a:rPr>
              <a:t>Scepticism </a:t>
            </a:r>
          </a:p>
          <a:p>
            <a:pPr>
              <a:lnSpc>
                <a:spcPct val="170000"/>
              </a:lnSpc>
              <a:spcBef>
                <a:spcPts val="0"/>
              </a:spcBef>
              <a:buFont typeface="Wingdings" panose="05000000000000000000" pitchFamily="2" charset="2"/>
              <a:buChar char="Ø"/>
            </a:pPr>
            <a:r>
              <a:rPr lang="en-US" dirty="0">
                <a:latin typeface="Arial" panose="020B0604020202020204" pitchFamily="34" charset="0"/>
                <a:cs typeface="Arial" panose="020B0604020202020204" pitchFamily="34" charset="0"/>
              </a:rPr>
              <a:t>The Greek word ‘skeptics’ means ‘investigation’.  A sceptic is an Enquirer.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This involves questioning the validity of claims and seeking evidence before accepting them as true.</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Critical thinkers use scepticism to avoid being easily swayed by unsupported arguments or biases.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It encourages a mindset of inquiry and doubt, which is essential for evaluating the reliability of information.</a:t>
            </a:r>
            <a:endParaRPr lang="en-US" dirty="0">
              <a:latin typeface="Arial" panose="020B060402020202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3733219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F94D0-4478-EC15-049C-1CC5290ACE4D}"/>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9A9E8795-824F-81B2-5ECF-2E7323CF3B31}"/>
              </a:ext>
            </a:extLst>
          </p:cNvPr>
          <p:cNvSpPr>
            <a:spLocks noGrp="1"/>
          </p:cNvSpPr>
          <p:nvPr>
            <p:ph type="title"/>
          </p:nvPr>
        </p:nvSpPr>
        <p:spPr>
          <a:xfrm>
            <a:off x="457200" y="-243408"/>
            <a:ext cx="8229600" cy="1143000"/>
          </a:xfrm>
        </p:spPr>
        <p:txBody>
          <a:bodyPr/>
          <a:lstStyle/>
          <a:p>
            <a:r>
              <a:rPr lang="en-US" dirty="0">
                <a:solidFill>
                  <a:srgbClr val="0070C0"/>
                </a:solidFill>
              </a:rPr>
              <a:t>Scepticism and Objectivity</a:t>
            </a:r>
          </a:p>
        </p:txBody>
      </p:sp>
      <p:sp>
        <p:nvSpPr>
          <p:cNvPr id="4" name="Content Placeholder 3">
            <a:extLst>
              <a:ext uri="{FF2B5EF4-FFF2-40B4-BE49-F238E27FC236}">
                <a16:creationId xmlns:a16="http://schemas.microsoft.com/office/drawing/2014/main" id="{ED70728C-A234-0918-0126-B41A9AEF85A1}"/>
              </a:ext>
            </a:extLst>
          </p:cNvPr>
          <p:cNvSpPr>
            <a:spLocks noGrp="1"/>
          </p:cNvSpPr>
          <p:nvPr>
            <p:ph idx="1"/>
          </p:nvPr>
        </p:nvSpPr>
        <p:spPr>
          <a:xfrm>
            <a:off x="179512" y="476672"/>
            <a:ext cx="8640960" cy="5184576"/>
          </a:xfrm>
        </p:spPr>
        <p:txBody>
          <a:bodyPr>
            <a:normAutofit fontScale="77500" lnSpcReduction="20000"/>
          </a:bodyPr>
          <a:lstStyle/>
          <a:p>
            <a:pPr marL="0" indent="0">
              <a:lnSpc>
                <a:spcPct val="170000"/>
              </a:lnSpc>
              <a:spcBef>
                <a:spcPts val="0"/>
              </a:spcBef>
              <a:buNone/>
            </a:pPr>
            <a:r>
              <a:rPr lang="en-US" b="1" u="sng" dirty="0">
                <a:latin typeface="Arial" panose="020B0604020202020204" pitchFamily="34" charset="0"/>
                <a:cs typeface="Arial" panose="020B0604020202020204" pitchFamily="34" charset="0"/>
              </a:rPr>
              <a:t>Objectivity</a:t>
            </a:r>
          </a:p>
          <a:p>
            <a:pPr>
              <a:lnSpc>
                <a:spcPct val="170000"/>
              </a:lnSpc>
              <a:spcBef>
                <a:spcPts val="0"/>
              </a:spcBef>
              <a:buFont typeface="Wingdings" panose="05000000000000000000" pitchFamily="2" charset="2"/>
              <a:buChar char="Ø"/>
            </a:pPr>
            <a:r>
              <a:rPr lang="en-GB" i="0" strike="noStrike" dirty="0">
                <a:effectLst/>
                <a:latin typeface="Arial" panose="020B0604020202020204" pitchFamily="34" charset="0"/>
                <a:cs typeface="Arial" panose="020B0604020202020204" pitchFamily="34" charset="0"/>
              </a:rPr>
              <a:t>Based on </a:t>
            </a:r>
            <a:r>
              <a:rPr lang="en-GB" dirty="0">
                <a:latin typeface="Arial" panose="020B0604020202020204" pitchFamily="34" charset="0"/>
                <a:cs typeface="Arial" panose="020B0604020202020204" pitchFamily="34" charset="0"/>
              </a:rPr>
              <a:t>facts</a:t>
            </a:r>
            <a:r>
              <a:rPr lang="en-GB" i="0" strike="noStrike" dirty="0">
                <a:effectLst/>
                <a:latin typeface="Arial" panose="020B0604020202020204" pitchFamily="34" charset="0"/>
                <a:cs typeface="Arial" panose="020B0604020202020204" pitchFamily="34" charset="0"/>
              </a:rPr>
              <a:t> and not influenced by personal beliefs or </a:t>
            </a:r>
            <a:r>
              <a:rPr lang="en-GB" dirty="0">
                <a:latin typeface="Arial" panose="020B0604020202020204" pitchFamily="34" charset="0"/>
                <a:cs typeface="Arial" panose="020B0604020202020204" pitchFamily="34" charset="0"/>
              </a:rPr>
              <a:t>feelings.</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This means evaluating information and arguments based on facts and evidence, rather than personal feelings or biases. </a:t>
            </a:r>
          </a:p>
          <a:p>
            <a:pPr>
              <a:lnSpc>
                <a:spcPct val="170000"/>
              </a:lnSpc>
              <a:spcBef>
                <a:spcPts val="0"/>
              </a:spcBef>
              <a:buFont typeface="Wingdings" panose="05000000000000000000" pitchFamily="2" charset="2"/>
              <a:buChar char="Ø"/>
            </a:pPr>
            <a:r>
              <a:rPr lang="en-GB" dirty="0">
                <a:latin typeface="Arial" panose="020B0604020202020204" pitchFamily="34" charset="0"/>
                <a:cs typeface="Arial" panose="020B0604020202020204" pitchFamily="34" charset="0"/>
              </a:rPr>
              <a:t>Objectivity helps critical thinkers to remain impartial and fair, ensuring that their conclusions are based on logical reasoning and evidence rather than subjective opinions.</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6728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7504" y="-243408"/>
            <a:ext cx="8229600" cy="1143000"/>
          </a:xfrm>
        </p:spPr>
        <p:txBody>
          <a:bodyPr/>
          <a:lstStyle/>
          <a:p>
            <a:r>
              <a:rPr lang="en-US" dirty="0"/>
              <a:t>Class Activity 1</a:t>
            </a:r>
            <a:endParaRPr lang="en-US" dirty="0">
              <a:solidFill>
                <a:srgbClr val="92D050"/>
              </a:solidFill>
            </a:endParaRPr>
          </a:p>
        </p:txBody>
      </p:sp>
      <p:sp>
        <p:nvSpPr>
          <p:cNvPr id="4" name="Content Placeholder 3"/>
          <p:cNvSpPr>
            <a:spLocks noGrp="1"/>
          </p:cNvSpPr>
          <p:nvPr>
            <p:ph idx="1"/>
          </p:nvPr>
        </p:nvSpPr>
        <p:spPr>
          <a:xfrm>
            <a:off x="323528" y="620688"/>
            <a:ext cx="8568952" cy="5688632"/>
          </a:xfrm>
        </p:spPr>
        <p:txBody>
          <a:bodyPr>
            <a:normAutofit fontScale="55000" lnSpcReduction="20000"/>
          </a:bodyPr>
          <a:lstStyle/>
          <a:p>
            <a:pPr marL="0" indent="0">
              <a:lnSpc>
                <a:spcPct val="170000"/>
              </a:lnSpc>
              <a:spcBef>
                <a:spcPts val="0"/>
              </a:spcBef>
              <a:buNone/>
            </a:pPr>
            <a:r>
              <a:rPr lang="en-US" dirty="0">
                <a:latin typeface="Arial" panose="020B0604020202020204" pitchFamily="34" charset="0"/>
                <a:cs typeface="Arial" panose="020B0604020202020204" pitchFamily="34" charset="0"/>
              </a:rPr>
              <a:t>Ask students in groups or pairs to think about each of the seven claims.   Students should identify if the statement/claim can be accepted as </a:t>
            </a:r>
            <a:r>
              <a:rPr lang="en-US" dirty="0" err="1">
                <a:latin typeface="Arial" panose="020B0604020202020204" pitchFamily="34" charset="0"/>
                <a:cs typeface="Arial" panose="020B0604020202020204" pitchFamily="34" charset="0"/>
              </a:rPr>
              <a:t>scepticism</a:t>
            </a:r>
            <a:r>
              <a:rPr lang="en-US" dirty="0">
                <a:latin typeface="Arial" panose="020B0604020202020204" pitchFamily="34" charset="0"/>
                <a:cs typeface="Arial" panose="020B0604020202020204" pitchFamily="34" charset="0"/>
              </a:rPr>
              <a:t> or objectivity.</a:t>
            </a:r>
          </a:p>
          <a:p>
            <a:pPr marL="0" indent="0">
              <a:lnSpc>
                <a:spcPct val="170000"/>
              </a:lnSpc>
              <a:spcBef>
                <a:spcPts val="0"/>
              </a:spcBef>
              <a:buNone/>
            </a:pPr>
            <a:r>
              <a:rPr lang="en-US" dirty="0">
                <a:latin typeface="Arial" panose="020B0604020202020204" pitchFamily="34" charset="0"/>
                <a:cs typeface="Arial" panose="020B0604020202020204" pitchFamily="34" charset="0"/>
              </a:rPr>
              <a:t>1) They say it’s probably the best cake in the world.  It must be great.  I’ll buy some! </a:t>
            </a:r>
          </a:p>
          <a:p>
            <a:pPr marL="0" indent="0">
              <a:lnSpc>
                <a:spcPct val="170000"/>
              </a:lnSpc>
              <a:spcBef>
                <a:spcPts val="0"/>
              </a:spcBef>
              <a:buNone/>
            </a:pPr>
            <a:r>
              <a:rPr lang="en-US" dirty="0">
                <a:latin typeface="Arial" panose="020B0604020202020204" pitchFamily="34" charset="0"/>
                <a:cs typeface="Arial" panose="020B0604020202020204" pitchFamily="34" charset="0"/>
              </a:rPr>
              <a:t>2) She wrote the world’s leading psychology textbook: her views on psychology must be taken seriously. </a:t>
            </a:r>
          </a:p>
          <a:p>
            <a:pPr marL="0" indent="0">
              <a:lnSpc>
                <a:spcPct val="170000"/>
              </a:lnSpc>
              <a:spcBef>
                <a:spcPts val="0"/>
              </a:spcBef>
              <a:buNone/>
            </a:pPr>
            <a:r>
              <a:rPr lang="en-US" dirty="0">
                <a:latin typeface="Arial" panose="020B0604020202020204" pitchFamily="34" charset="0"/>
                <a:cs typeface="Arial" panose="020B0604020202020204" pitchFamily="34" charset="0"/>
              </a:rPr>
              <a:t>3) She wrote the world’s leading psychology textbook.  Her views on the cooking must be taken seriously.</a:t>
            </a:r>
          </a:p>
          <a:p>
            <a:pPr marL="0" indent="0">
              <a:lnSpc>
                <a:spcPct val="170000"/>
              </a:lnSpc>
              <a:spcBef>
                <a:spcPts val="0"/>
              </a:spcBef>
              <a:buNone/>
            </a:pPr>
            <a:r>
              <a:rPr lang="en-US" dirty="0">
                <a:latin typeface="Arial" panose="020B0604020202020204" pitchFamily="34" charset="0"/>
                <a:cs typeface="Arial" panose="020B0604020202020204" pitchFamily="34" charset="0"/>
              </a:rPr>
              <a:t>4) French fried are delicious.  I’m going to eat them all the time.</a:t>
            </a:r>
          </a:p>
          <a:p>
            <a:pPr marL="0" indent="0">
              <a:lnSpc>
                <a:spcPct val="170000"/>
              </a:lnSpc>
              <a:spcBef>
                <a:spcPts val="0"/>
              </a:spcBef>
              <a:buNone/>
            </a:pPr>
            <a:r>
              <a:rPr lang="en-US" dirty="0">
                <a:latin typeface="Arial" panose="020B0604020202020204" pitchFamily="34" charset="0"/>
                <a:cs typeface="Arial" panose="020B0604020202020204" pitchFamily="34" charset="0"/>
              </a:rPr>
              <a:t>5) My friend has hurt is leg and is in pain.  I must rush to help him now.</a:t>
            </a:r>
          </a:p>
          <a:p>
            <a:pPr marL="0" indent="0">
              <a:lnSpc>
                <a:spcPct val="170000"/>
              </a:lnSpc>
              <a:spcBef>
                <a:spcPts val="0"/>
              </a:spcBef>
              <a:buNone/>
            </a:pPr>
            <a:r>
              <a:rPr lang="en-US" dirty="0">
                <a:latin typeface="Arial" panose="020B0604020202020204" pitchFamily="34" charset="0"/>
                <a:cs typeface="Arial" panose="020B0604020202020204" pitchFamily="34" charset="0"/>
              </a:rPr>
              <a:t>6) The video my friend posted online is hilarious.  I’m going to click ‘like’. </a:t>
            </a:r>
          </a:p>
          <a:p>
            <a:pPr marL="0" indent="0">
              <a:lnSpc>
                <a:spcPct val="170000"/>
              </a:lnSpc>
              <a:spcBef>
                <a:spcPts val="0"/>
              </a:spcBef>
              <a:buNone/>
            </a:pPr>
            <a:r>
              <a:rPr lang="en-US" dirty="0">
                <a:latin typeface="Arial" panose="020B0604020202020204" pitchFamily="34" charset="0"/>
                <a:cs typeface="Arial" panose="020B0604020202020204" pitchFamily="34" charset="0"/>
              </a:rPr>
              <a:t>7) The video my friend posted online is pathetic.  I’m going to personally insult him. </a:t>
            </a:r>
          </a:p>
          <a:p>
            <a:pPr marL="0" indent="0">
              <a:buNone/>
            </a:pPr>
            <a:r>
              <a:rPr lang="en-US" dirty="0"/>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64CE1-4F0F-C281-1CD9-81AADF51AB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7508B5-9731-6F0C-2B25-71A4E82BD484}"/>
              </a:ext>
            </a:extLst>
          </p:cNvPr>
          <p:cNvSpPr>
            <a:spLocks noGrp="1"/>
          </p:cNvSpPr>
          <p:nvPr>
            <p:ph type="title"/>
          </p:nvPr>
        </p:nvSpPr>
        <p:spPr>
          <a:xfrm>
            <a:off x="395536" y="-243408"/>
            <a:ext cx="8229600" cy="1143000"/>
          </a:xfrm>
        </p:spPr>
        <p:txBody>
          <a:bodyPr/>
          <a:lstStyle/>
          <a:p>
            <a:r>
              <a:rPr lang="en-US" dirty="0">
                <a:solidFill>
                  <a:srgbClr val="0070C0"/>
                </a:solidFill>
              </a:rPr>
              <a:t>How to Become a Better Sceptic </a:t>
            </a:r>
          </a:p>
        </p:txBody>
      </p:sp>
      <p:pic>
        <p:nvPicPr>
          <p:cNvPr id="7" name="Picture 6">
            <a:extLst>
              <a:ext uri="{FF2B5EF4-FFF2-40B4-BE49-F238E27FC236}">
                <a16:creationId xmlns:a16="http://schemas.microsoft.com/office/drawing/2014/main" id="{65B24535-07F9-E73E-6DCF-C0C83E7810B1}"/>
              </a:ext>
            </a:extLst>
          </p:cNvPr>
          <p:cNvPicPr>
            <a:picLocks noChangeAspect="1"/>
          </p:cNvPicPr>
          <p:nvPr/>
        </p:nvPicPr>
        <p:blipFill>
          <a:blip r:embed="rId3"/>
          <a:stretch>
            <a:fillRect/>
          </a:stretch>
        </p:blipFill>
        <p:spPr>
          <a:xfrm>
            <a:off x="828000" y="836712"/>
            <a:ext cx="7488000" cy="4629092"/>
          </a:xfrm>
          <a:prstGeom prst="rect">
            <a:avLst/>
          </a:prstGeom>
          <a:ln>
            <a:solidFill>
              <a:srgbClr val="00B050"/>
            </a:solidFill>
          </a:ln>
        </p:spPr>
      </p:pic>
    </p:spTree>
    <p:extLst>
      <p:ext uri="{BB962C8B-B14F-4D97-AF65-F5344CB8AC3E}">
        <p14:creationId xmlns:p14="http://schemas.microsoft.com/office/powerpoint/2010/main" val="1861428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F511F-34A7-87FA-C024-91603774F9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D055C8-1BD1-BE25-4E05-FC2451F5A256}"/>
              </a:ext>
            </a:extLst>
          </p:cNvPr>
          <p:cNvSpPr>
            <a:spLocks noGrp="1"/>
          </p:cNvSpPr>
          <p:nvPr>
            <p:ph type="title"/>
          </p:nvPr>
        </p:nvSpPr>
        <p:spPr>
          <a:xfrm>
            <a:off x="457200" y="-315416"/>
            <a:ext cx="8229600" cy="1143000"/>
          </a:xfrm>
        </p:spPr>
        <p:txBody>
          <a:bodyPr/>
          <a:lstStyle/>
          <a:p>
            <a:r>
              <a:rPr lang="en-US" dirty="0">
                <a:solidFill>
                  <a:srgbClr val="0070C0"/>
                </a:solidFill>
              </a:rPr>
              <a:t>How to Become a Better Sceptic </a:t>
            </a:r>
          </a:p>
        </p:txBody>
      </p:sp>
      <p:sp>
        <p:nvSpPr>
          <p:cNvPr id="3" name="Content Placeholder 2">
            <a:extLst>
              <a:ext uri="{FF2B5EF4-FFF2-40B4-BE49-F238E27FC236}">
                <a16:creationId xmlns:a16="http://schemas.microsoft.com/office/drawing/2014/main" id="{E3483A4D-7543-7750-0B78-54BF09AD1E45}"/>
              </a:ext>
            </a:extLst>
          </p:cNvPr>
          <p:cNvSpPr>
            <a:spLocks noGrp="1"/>
          </p:cNvSpPr>
          <p:nvPr>
            <p:ph idx="1"/>
          </p:nvPr>
        </p:nvSpPr>
        <p:spPr>
          <a:xfrm>
            <a:off x="323528" y="476672"/>
            <a:ext cx="8748464" cy="5688632"/>
          </a:xfrm>
        </p:spPr>
        <p:txBody>
          <a:bodyPr>
            <a:normAutofit fontScale="40000" lnSpcReduction="20000"/>
          </a:bodyPr>
          <a:lstStyle/>
          <a:p>
            <a:pPr marL="0" indent="0" algn="l">
              <a:lnSpc>
                <a:spcPct val="170000"/>
              </a:lnSpc>
              <a:spcBef>
                <a:spcPts val="0"/>
              </a:spcBef>
              <a:buNone/>
            </a:pPr>
            <a:r>
              <a:rPr lang="en-GB" b="0" i="0" dirty="0">
                <a:solidFill>
                  <a:srgbClr val="242424"/>
                </a:solidFill>
                <a:effectLst/>
                <a:latin typeface="Arial" panose="020B0604020202020204" pitchFamily="34" charset="0"/>
                <a:cs typeface="Arial" panose="020B0604020202020204" pitchFamily="34" charset="0"/>
              </a:rPr>
              <a:t>Becoming a better sceptic involves developing certain habits and skills. Here are some tips to help you enhance your scepticism:</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Ask Questions</a:t>
            </a:r>
            <a:r>
              <a:rPr lang="en-GB" b="0" i="0" dirty="0">
                <a:solidFill>
                  <a:srgbClr val="242424"/>
                </a:solidFill>
                <a:effectLst/>
                <a:latin typeface="Arial" panose="020B0604020202020204" pitchFamily="34" charset="0"/>
                <a:cs typeface="Arial" panose="020B0604020202020204" pitchFamily="34" charset="0"/>
              </a:rPr>
              <a:t>: Always ask "Why?" and "How?" when presented with information. This helps you understand the reasoning behind claims and identify any gaps or inconsistencies.</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Seek Evidence</a:t>
            </a:r>
            <a:r>
              <a:rPr lang="en-GB" b="0" i="0" dirty="0">
                <a:solidFill>
                  <a:srgbClr val="242424"/>
                </a:solidFill>
                <a:effectLst/>
                <a:latin typeface="Arial" panose="020B0604020202020204" pitchFamily="34" charset="0"/>
                <a:cs typeface="Arial" panose="020B0604020202020204" pitchFamily="34" charset="0"/>
              </a:rPr>
              <a:t>: Look for credible evidence to support or refute claims. Reliable sources and empirical data are key to validating information.</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Evaluate Sources</a:t>
            </a:r>
            <a:r>
              <a:rPr lang="en-GB" b="0" i="0" dirty="0">
                <a:solidFill>
                  <a:srgbClr val="242424"/>
                </a:solidFill>
                <a:effectLst/>
                <a:latin typeface="Arial" panose="020B0604020202020204" pitchFamily="34" charset="0"/>
                <a:cs typeface="Arial" panose="020B0604020202020204" pitchFamily="34" charset="0"/>
              </a:rPr>
              <a:t>: Consider the credibility of the sources providing the information. Are they experts in the field? Do they have a history of accuracy?</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Recognize Biases</a:t>
            </a:r>
            <a:r>
              <a:rPr lang="en-GB" b="0" i="0" dirty="0">
                <a:solidFill>
                  <a:srgbClr val="242424"/>
                </a:solidFill>
                <a:effectLst/>
                <a:latin typeface="Arial" panose="020B0604020202020204" pitchFamily="34" charset="0"/>
                <a:cs typeface="Arial" panose="020B0604020202020204" pitchFamily="34" charset="0"/>
              </a:rPr>
              <a:t>: Be aware of your own biases and those of others. This helps you remain objective and avoid being influenced by personal or ideological biases.</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Think Critically</a:t>
            </a:r>
            <a:r>
              <a:rPr lang="en-GB" b="0" i="0" dirty="0">
                <a:solidFill>
                  <a:srgbClr val="242424"/>
                </a:solidFill>
                <a:effectLst/>
                <a:latin typeface="Arial" panose="020B0604020202020204" pitchFamily="34" charset="0"/>
                <a:cs typeface="Arial" panose="020B0604020202020204" pitchFamily="34" charset="0"/>
              </a:rPr>
              <a:t>: Analyse arguments logically. Look for logical fallacies or weak points in reasoning.</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Stay Informed</a:t>
            </a:r>
            <a:r>
              <a:rPr lang="en-GB" b="0" i="0" dirty="0">
                <a:solidFill>
                  <a:srgbClr val="242424"/>
                </a:solidFill>
                <a:effectLst/>
                <a:latin typeface="Arial" panose="020B0604020202020204" pitchFamily="34" charset="0"/>
                <a:cs typeface="Arial" panose="020B0604020202020204" pitchFamily="34" charset="0"/>
              </a:rPr>
              <a:t>: Keep up-to-date with current knowledge and developments in various fields. This helps you make informed judgments.</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Be Open-Minded</a:t>
            </a:r>
            <a:r>
              <a:rPr lang="en-GB" b="0" i="0" dirty="0">
                <a:solidFill>
                  <a:srgbClr val="242424"/>
                </a:solidFill>
                <a:effectLst/>
                <a:latin typeface="Arial" panose="020B0604020202020204" pitchFamily="34" charset="0"/>
                <a:cs typeface="Arial" panose="020B0604020202020204" pitchFamily="34" charset="0"/>
              </a:rPr>
              <a:t>: While being sceptical, also be open to new ideas and evidence. Scepticism doesn't mean rejecting everything; it means being open to changing your mind when presented with convincing evidence.</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Practice Patience</a:t>
            </a:r>
            <a:r>
              <a:rPr lang="en-GB" b="0" i="0" dirty="0">
                <a:solidFill>
                  <a:srgbClr val="242424"/>
                </a:solidFill>
                <a:effectLst/>
                <a:latin typeface="Arial" panose="020B0604020202020204" pitchFamily="34" charset="0"/>
                <a:cs typeface="Arial" panose="020B0604020202020204" pitchFamily="34" charset="0"/>
              </a:rPr>
              <a:t>: Take your time to thoroughly investigate and understand claims before forming an opinion.</a:t>
            </a:r>
          </a:p>
          <a:p>
            <a:endParaRPr lang="en-US" dirty="0"/>
          </a:p>
        </p:txBody>
      </p:sp>
    </p:spTree>
    <p:extLst>
      <p:ext uri="{BB962C8B-B14F-4D97-AF65-F5344CB8AC3E}">
        <p14:creationId xmlns:p14="http://schemas.microsoft.com/office/powerpoint/2010/main" val="612716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43408"/>
            <a:ext cx="8229600" cy="1143000"/>
          </a:xfrm>
        </p:spPr>
        <p:txBody>
          <a:bodyPr/>
          <a:lstStyle/>
          <a:p>
            <a:r>
              <a:rPr lang="en-US" dirty="0">
                <a:solidFill>
                  <a:srgbClr val="0070C0"/>
                </a:solidFill>
              </a:rPr>
              <a:t>The Principle of Charity</a:t>
            </a:r>
          </a:p>
        </p:txBody>
      </p:sp>
      <p:sp>
        <p:nvSpPr>
          <p:cNvPr id="3" name="Content Placeholder 2"/>
          <p:cNvSpPr>
            <a:spLocks noGrp="1"/>
          </p:cNvSpPr>
          <p:nvPr>
            <p:ph idx="1"/>
          </p:nvPr>
        </p:nvSpPr>
        <p:spPr>
          <a:xfrm>
            <a:off x="251520" y="692696"/>
            <a:ext cx="8640960" cy="4536504"/>
          </a:xfrm>
        </p:spPr>
        <p:txBody>
          <a:bodyPr>
            <a:normAutofit/>
          </a:bodyPr>
          <a:lstStyle/>
          <a:p>
            <a:pPr marL="0" indent="0">
              <a:lnSpc>
                <a:spcPct val="150000"/>
              </a:lnSpc>
              <a:spcBef>
                <a:spcPts val="0"/>
              </a:spcBef>
              <a:buNone/>
            </a:pPr>
            <a:r>
              <a:rPr lang="en-US" sz="2800" dirty="0">
                <a:latin typeface="Arial" panose="020B0604020202020204" pitchFamily="34" charset="0"/>
                <a:cs typeface="Arial" panose="020B0604020202020204" pitchFamily="34" charset="0"/>
              </a:rPr>
              <a:t>‘The principle of charity is the counter-intuitive idea that you should always try to be as generous as possible when considering ideas that you don’t agree with.’</a:t>
            </a:r>
          </a:p>
          <a:p>
            <a:pPr marL="0" indent="0" algn="r">
              <a:lnSpc>
                <a:spcPct val="150000"/>
              </a:lnSpc>
              <a:spcBef>
                <a:spcPts val="0"/>
              </a:spcBef>
              <a:buNone/>
            </a:pPr>
            <a:r>
              <a:rPr lang="en-US" sz="2800" dirty="0">
                <a:latin typeface="Arial" panose="020B0604020202020204" pitchFamily="34" charset="0"/>
                <a:cs typeface="Arial" panose="020B0604020202020204" pitchFamily="34" charset="0"/>
              </a:rPr>
              <a:t>(Chatfield, 2020)</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DBB1F-EF67-C5B7-6325-952792FCB9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8CBD97-75C1-3309-39A5-4A38E9175884}"/>
              </a:ext>
            </a:extLst>
          </p:cNvPr>
          <p:cNvSpPr>
            <a:spLocks noGrp="1"/>
          </p:cNvSpPr>
          <p:nvPr>
            <p:ph type="title"/>
          </p:nvPr>
        </p:nvSpPr>
        <p:spPr>
          <a:xfrm>
            <a:off x="251520" y="-243408"/>
            <a:ext cx="8229600" cy="1143000"/>
          </a:xfrm>
        </p:spPr>
        <p:txBody>
          <a:bodyPr/>
          <a:lstStyle/>
          <a:p>
            <a:r>
              <a:rPr lang="en-US" dirty="0">
                <a:solidFill>
                  <a:srgbClr val="0070C0"/>
                </a:solidFill>
              </a:rPr>
              <a:t>The Principle of Charity</a:t>
            </a:r>
          </a:p>
        </p:txBody>
      </p:sp>
      <p:sp>
        <p:nvSpPr>
          <p:cNvPr id="3" name="Content Placeholder 2">
            <a:extLst>
              <a:ext uri="{FF2B5EF4-FFF2-40B4-BE49-F238E27FC236}">
                <a16:creationId xmlns:a16="http://schemas.microsoft.com/office/drawing/2014/main" id="{1BEC4269-0DC8-0416-AC7C-068CDBBEB0D3}"/>
              </a:ext>
            </a:extLst>
          </p:cNvPr>
          <p:cNvSpPr>
            <a:spLocks noGrp="1"/>
          </p:cNvSpPr>
          <p:nvPr>
            <p:ph idx="1"/>
          </p:nvPr>
        </p:nvSpPr>
        <p:spPr>
          <a:xfrm>
            <a:off x="227450" y="836712"/>
            <a:ext cx="8737037" cy="3917032"/>
          </a:xfrm>
        </p:spPr>
        <p:txBody>
          <a:bodyPr>
            <a:normAutofit/>
          </a:bodyPr>
          <a:lstStyle/>
          <a:p>
            <a:pPr algn="l">
              <a:lnSpc>
                <a:spcPct val="150000"/>
              </a:lnSpc>
              <a:spcBef>
                <a:spcPts val="0"/>
              </a:spcBef>
              <a:buFont typeface="Wingdings" panose="05000000000000000000" pitchFamily="2" charset="2"/>
              <a:buChar char="Ø"/>
            </a:pPr>
            <a:r>
              <a:rPr lang="en-GB" b="0" i="0" dirty="0">
                <a:solidFill>
                  <a:srgbClr val="242424"/>
                </a:solidFill>
                <a:effectLst/>
                <a:latin typeface="Arial" panose="020B0604020202020204" pitchFamily="34" charset="0"/>
                <a:cs typeface="Arial" panose="020B0604020202020204" pitchFamily="34" charset="0"/>
              </a:rPr>
              <a:t>The </a:t>
            </a:r>
            <a:r>
              <a:rPr lang="en-GB" b="1" i="0" dirty="0">
                <a:solidFill>
                  <a:srgbClr val="242424"/>
                </a:solidFill>
                <a:effectLst/>
                <a:latin typeface="Arial" panose="020B0604020202020204" pitchFamily="34" charset="0"/>
                <a:cs typeface="Arial" panose="020B0604020202020204" pitchFamily="34" charset="0"/>
              </a:rPr>
              <a:t>Principle of Charity</a:t>
            </a:r>
            <a:r>
              <a:rPr lang="en-GB" b="0" i="0" dirty="0">
                <a:solidFill>
                  <a:srgbClr val="242424"/>
                </a:solidFill>
                <a:effectLst/>
                <a:latin typeface="Arial" panose="020B0604020202020204" pitchFamily="34" charset="0"/>
                <a:cs typeface="Arial" panose="020B0604020202020204" pitchFamily="34" charset="0"/>
              </a:rPr>
              <a:t> is an important concept in critical thinking. </a:t>
            </a:r>
          </a:p>
          <a:p>
            <a:pPr algn="l">
              <a:lnSpc>
                <a:spcPct val="150000"/>
              </a:lnSpc>
              <a:spcBef>
                <a:spcPts val="0"/>
              </a:spcBef>
              <a:buFont typeface="Wingdings" panose="05000000000000000000" pitchFamily="2" charset="2"/>
              <a:buChar char="Ø"/>
            </a:pPr>
            <a:r>
              <a:rPr lang="en-GB" b="0" i="0" dirty="0">
                <a:solidFill>
                  <a:srgbClr val="242424"/>
                </a:solidFill>
                <a:effectLst/>
                <a:latin typeface="Arial" panose="020B0604020202020204" pitchFamily="34" charset="0"/>
                <a:cs typeface="Arial" panose="020B0604020202020204" pitchFamily="34" charset="0"/>
              </a:rPr>
              <a:t>It involves interpreting others' arguments in the most rational and strongest way possible before evaluating or criticizing them. </a:t>
            </a:r>
          </a:p>
        </p:txBody>
      </p:sp>
    </p:spTree>
    <p:extLst>
      <p:ext uri="{BB962C8B-B14F-4D97-AF65-F5344CB8AC3E}">
        <p14:creationId xmlns:p14="http://schemas.microsoft.com/office/powerpoint/2010/main" val="2116726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A861B-D3FB-C26D-A6D4-086F882C26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8D1E85-A54D-28E7-7ACE-A30163BF60E0}"/>
              </a:ext>
            </a:extLst>
          </p:cNvPr>
          <p:cNvSpPr>
            <a:spLocks noGrp="1"/>
          </p:cNvSpPr>
          <p:nvPr>
            <p:ph type="title"/>
          </p:nvPr>
        </p:nvSpPr>
        <p:spPr>
          <a:xfrm>
            <a:off x="251520" y="-243408"/>
            <a:ext cx="8229600" cy="1143000"/>
          </a:xfrm>
        </p:spPr>
        <p:txBody>
          <a:bodyPr/>
          <a:lstStyle/>
          <a:p>
            <a:r>
              <a:rPr lang="en-US" dirty="0">
                <a:solidFill>
                  <a:srgbClr val="0070C0"/>
                </a:solidFill>
              </a:rPr>
              <a:t>The Principle of Charity</a:t>
            </a:r>
          </a:p>
        </p:txBody>
      </p:sp>
      <p:pic>
        <p:nvPicPr>
          <p:cNvPr id="7" name="Picture 6">
            <a:extLst>
              <a:ext uri="{FF2B5EF4-FFF2-40B4-BE49-F238E27FC236}">
                <a16:creationId xmlns:a16="http://schemas.microsoft.com/office/drawing/2014/main" id="{0112F58E-3F08-D04F-68D7-08F51EB6D274}"/>
              </a:ext>
            </a:extLst>
          </p:cNvPr>
          <p:cNvPicPr>
            <a:picLocks noChangeAspect="1"/>
          </p:cNvPicPr>
          <p:nvPr/>
        </p:nvPicPr>
        <p:blipFill>
          <a:blip r:embed="rId3"/>
          <a:stretch>
            <a:fillRect/>
          </a:stretch>
        </p:blipFill>
        <p:spPr>
          <a:xfrm>
            <a:off x="971600" y="899592"/>
            <a:ext cx="6957663" cy="4275190"/>
          </a:xfrm>
          <a:prstGeom prst="rect">
            <a:avLst/>
          </a:prstGeom>
          <a:ln>
            <a:solidFill>
              <a:srgbClr val="00B050"/>
            </a:solidFill>
          </a:ln>
        </p:spPr>
      </p:pic>
    </p:spTree>
    <p:extLst>
      <p:ext uri="{BB962C8B-B14F-4D97-AF65-F5344CB8AC3E}">
        <p14:creationId xmlns:p14="http://schemas.microsoft.com/office/powerpoint/2010/main" val="33737241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5973D-0BE7-3AF9-80F9-07685C0A4B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E00552-35C3-5A14-D269-DE642601CB7F}"/>
              </a:ext>
            </a:extLst>
          </p:cNvPr>
          <p:cNvSpPr>
            <a:spLocks noGrp="1"/>
          </p:cNvSpPr>
          <p:nvPr>
            <p:ph type="title"/>
          </p:nvPr>
        </p:nvSpPr>
        <p:spPr>
          <a:xfrm>
            <a:off x="251520" y="-243408"/>
            <a:ext cx="8229600" cy="1143000"/>
          </a:xfrm>
        </p:spPr>
        <p:txBody>
          <a:bodyPr/>
          <a:lstStyle/>
          <a:p>
            <a:r>
              <a:rPr lang="en-US" dirty="0">
                <a:solidFill>
                  <a:srgbClr val="0070C0"/>
                </a:solidFill>
              </a:rPr>
              <a:t>The Principle of Charity</a:t>
            </a:r>
          </a:p>
        </p:txBody>
      </p:sp>
      <p:sp>
        <p:nvSpPr>
          <p:cNvPr id="3" name="Content Placeholder 2">
            <a:extLst>
              <a:ext uri="{FF2B5EF4-FFF2-40B4-BE49-F238E27FC236}">
                <a16:creationId xmlns:a16="http://schemas.microsoft.com/office/drawing/2014/main" id="{45CD9645-8A67-35C6-3B89-66714EE86CD1}"/>
              </a:ext>
            </a:extLst>
          </p:cNvPr>
          <p:cNvSpPr>
            <a:spLocks noGrp="1"/>
          </p:cNvSpPr>
          <p:nvPr>
            <p:ph idx="1"/>
          </p:nvPr>
        </p:nvSpPr>
        <p:spPr>
          <a:xfrm>
            <a:off x="221126" y="692696"/>
            <a:ext cx="8737037" cy="5328592"/>
          </a:xfrm>
        </p:spPr>
        <p:txBody>
          <a:bodyPr>
            <a:normAutofit fontScale="47500" lnSpcReduction="20000"/>
          </a:bodyPr>
          <a:lstStyle/>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Fair Evaluation</a:t>
            </a:r>
            <a:r>
              <a:rPr lang="en-GB" b="0" i="0" dirty="0">
                <a:solidFill>
                  <a:srgbClr val="242424"/>
                </a:solidFill>
                <a:effectLst/>
                <a:latin typeface="Arial" panose="020B0604020202020204" pitchFamily="34" charset="0"/>
                <a:cs typeface="Arial" panose="020B0604020202020204" pitchFamily="34" charset="0"/>
              </a:rPr>
              <a:t>: By applying the Principle of Charity, you ensure that you are not misrepresenting or oversimplifying someone else's argument. This leads to a fairer and more accurate evaluation.</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Avoiding Straw Man Fallacy</a:t>
            </a:r>
            <a:r>
              <a:rPr lang="en-GB" b="0" i="0" dirty="0">
                <a:solidFill>
                  <a:srgbClr val="242424"/>
                </a:solidFill>
                <a:effectLst/>
                <a:latin typeface="Arial" panose="020B0604020202020204" pitchFamily="34" charset="0"/>
                <a:cs typeface="Arial" panose="020B0604020202020204" pitchFamily="34" charset="0"/>
              </a:rPr>
              <a:t>: This principle helps you avoid the straw man fallacy, where an argument is misrepresented to make it easier to attack. By interpreting arguments charitably, you engage with the actual points being made.</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Promoting Understanding</a:t>
            </a:r>
            <a:r>
              <a:rPr lang="en-GB" b="0" i="0" dirty="0">
                <a:solidFill>
                  <a:srgbClr val="242424"/>
                </a:solidFill>
                <a:effectLst/>
                <a:latin typeface="Arial" panose="020B0604020202020204" pitchFamily="34" charset="0"/>
                <a:cs typeface="Arial" panose="020B0604020202020204" pitchFamily="34" charset="0"/>
              </a:rPr>
              <a:t>: It encourages you to fully understand the argument from the other person's perspective. This deepens your comprehension and allows for more meaningful discussions.</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Enhancing Dialogue</a:t>
            </a:r>
            <a:r>
              <a:rPr lang="en-GB" b="0" i="0" dirty="0">
                <a:solidFill>
                  <a:srgbClr val="242424"/>
                </a:solidFill>
                <a:effectLst/>
                <a:latin typeface="Arial" panose="020B0604020202020204" pitchFamily="34" charset="0"/>
                <a:cs typeface="Arial" panose="020B0604020202020204" pitchFamily="34" charset="0"/>
              </a:rPr>
              <a:t>: Applying this principle fosters respectful and constructive dialogue. It shows that you are willing to engage with the best version of the opposing view, which can lead to more productive and insightful conversations.</a:t>
            </a:r>
          </a:p>
          <a:p>
            <a:pPr algn="l">
              <a:lnSpc>
                <a:spcPct val="170000"/>
              </a:lnSpc>
              <a:spcBef>
                <a:spcPts val="0"/>
              </a:spcBef>
              <a:buFont typeface="+mj-lt"/>
              <a:buAutoNum type="arabicPeriod"/>
            </a:pPr>
            <a:r>
              <a:rPr lang="en-GB" b="1" i="0" dirty="0">
                <a:solidFill>
                  <a:srgbClr val="242424"/>
                </a:solidFill>
                <a:effectLst/>
                <a:latin typeface="Arial" panose="020B0604020202020204" pitchFamily="34" charset="0"/>
                <a:cs typeface="Arial" panose="020B0604020202020204" pitchFamily="34" charset="0"/>
              </a:rPr>
              <a:t>Improving Your Own Arguments</a:t>
            </a:r>
            <a:r>
              <a:rPr lang="en-GB" b="0" i="0" dirty="0">
                <a:solidFill>
                  <a:srgbClr val="242424"/>
                </a:solidFill>
                <a:effectLst/>
                <a:latin typeface="Arial" panose="020B0604020202020204" pitchFamily="34" charset="0"/>
                <a:cs typeface="Arial" panose="020B0604020202020204" pitchFamily="34" charset="0"/>
              </a:rPr>
              <a:t>: By considering the strongest version of opposing arguments, you can better refine and strengthen your own positions.</a:t>
            </a:r>
          </a:p>
        </p:txBody>
      </p:sp>
    </p:spTree>
    <p:extLst>
      <p:ext uri="{BB962C8B-B14F-4D97-AF65-F5344CB8AC3E}">
        <p14:creationId xmlns:p14="http://schemas.microsoft.com/office/powerpoint/2010/main" val="8279075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normAutofit fontScale="90000"/>
          </a:bodyPr>
          <a:lstStyle/>
          <a:p>
            <a:r>
              <a:rPr lang="en-US" dirty="0">
                <a:solidFill>
                  <a:srgbClr val="92D050"/>
                </a:solidFill>
              </a:rPr>
              <a:t>Class Activity 2 : Charity in action</a:t>
            </a:r>
          </a:p>
        </p:txBody>
      </p:sp>
      <p:sp>
        <p:nvSpPr>
          <p:cNvPr id="3" name="Content Placeholder 2"/>
          <p:cNvSpPr>
            <a:spLocks noGrp="1"/>
          </p:cNvSpPr>
          <p:nvPr>
            <p:ph idx="1"/>
          </p:nvPr>
        </p:nvSpPr>
        <p:spPr>
          <a:xfrm>
            <a:off x="457200" y="899592"/>
            <a:ext cx="8229600" cy="3917032"/>
          </a:xfrm>
        </p:spPr>
        <p:txBody>
          <a:bodyPr>
            <a:normAutofit fontScale="62500" lnSpcReduction="20000"/>
          </a:bodyPr>
          <a:lstStyle/>
          <a:p>
            <a:r>
              <a:rPr lang="en-US" dirty="0"/>
              <a:t>Write down an idea you disagree with</a:t>
            </a:r>
          </a:p>
          <a:p>
            <a:r>
              <a:rPr lang="en-US" dirty="0"/>
              <a:t>___________________________________________</a:t>
            </a:r>
          </a:p>
          <a:p>
            <a:endParaRPr lang="en-US" dirty="0"/>
          </a:p>
          <a:p>
            <a:r>
              <a:rPr lang="en-US" dirty="0"/>
              <a:t>Try to give two strong ideas why so</a:t>
            </a:r>
          </a:p>
          <a:p>
            <a:pPr marL="0" indent="0">
              <a:buNone/>
            </a:pPr>
            <a:r>
              <a:rPr lang="en-US" dirty="0"/>
              <a:t>     somebody else might agree with it</a:t>
            </a:r>
          </a:p>
          <a:p>
            <a:r>
              <a:rPr lang="en-US" dirty="0"/>
              <a:t>___________________________________________</a:t>
            </a:r>
          </a:p>
          <a:p>
            <a:r>
              <a:rPr lang="en-US" dirty="0"/>
              <a:t>___________________________________________</a:t>
            </a:r>
          </a:p>
          <a:p>
            <a:endParaRPr lang="en-US" dirty="0"/>
          </a:p>
          <a:p>
            <a:r>
              <a:rPr lang="en-US" dirty="0"/>
              <a:t>Now write the strongest two objections you gave to these two reasons</a:t>
            </a:r>
          </a:p>
          <a:p>
            <a:r>
              <a:rPr lang="en-US" dirty="0"/>
              <a:t>___________________________________________</a:t>
            </a:r>
          </a:p>
          <a:p>
            <a:r>
              <a:rPr lang="en-US" dirty="0"/>
              <a:t>___________________________________________</a:t>
            </a:r>
          </a:p>
          <a:p>
            <a:endParaRPr lang="en-US" dirty="0"/>
          </a:p>
          <a:p>
            <a:endParaRPr lang="en-US" dirty="0"/>
          </a:p>
        </p:txBody>
      </p:sp>
      <p:sp>
        <p:nvSpPr>
          <p:cNvPr id="4" name="TextBox 3">
            <a:extLst>
              <a:ext uri="{FF2B5EF4-FFF2-40B4-BE49-F238E27FC236}">
                <a16:creationId xmlns:a16="http://schemas.microsoft.com/office/drawing/2014/main" id="{6C2F60DA-B402-EDE0-CF7C-0DABEFF718C3}"/>
              </a:ext>
            </a:extLst>
          </p:cNvPr>
          <p:cNvSpPr txBox="1"/>
          <p:nvPr/>
        </p:nvSpPr>
        <p:spPr>
          <a:xfrm>
            <a:off x="390364" y="4835106"/>
            <a:ext cx="8095928" cy="738664"/>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Kindly download the worksheet from Moodle – Week 2</a:t>
            </a:r>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2EBC4F0-8B1B-F49A-540E-B9455DFBEF22}"/>
              </a:ext>
            </a:extLst>
          </p:cNvPr>
          <p:cNvSpPr/>
          <p:nvPr/>
        </p:nvSpPr>
        <p:spPr>
          <a:xfrm>
            <a:off x="539552" y="476672"/>
            <a:ext cx="8172000" cy="4860000"/>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9600" dirty="0">
                <a:latin typeface="Arial" panose="020B0604020202020204" pitchFamily="34" charset="0"/>
                <a:cs typeface="Arial" panose="020B0604020202020204" pitchFamily="34" charset="0"/>
              </a:rPr>
              <a:t>15 MINUTES BREAK</a:t>
            </a:r>
          </a:p>
        </p:txBody>
      </p:sp>
    </p:spTree>
    <p:extLst>
      <p:ext uri="{BB962C8B-B14F-4D97-AF65-F5344CB8AC3E}">
        <p14:creationId xmlns:p14="http://schemas.microsoft.com/office/powerpoint/2010/main" val="4613367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31CAFB0-6422-7715-661D-03B4F0D2D2EA}"/>
              </a:ext>
            </a:extLst>
          </p:cNvPr>
          <p:cNvSpPr/>
          <p:nvPr/>
        </p:nvSpPr>
        <p:spPr>
          <a:xfrm>
            <a:off x="539552" y="476672"/>
            <a:ext cx="8172000" cy="4860000"/>
          </a:xfrm>
          <a:prstGeom prst="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7200" dirty="0">
                <a:latin typeface="Arial" panose="020B0604020202020204" pitchFamily="34" charset="0"/>
                <a:cs typeface="Arial" panose="020B0604020202020204" pitchFamily="34" charset="0"/>
              </a:rPr>
              <a:t>COMPONENT 1 ASSESSMENT EXPLANATION</a:t>
            </a:r>
          </a:p>
        </p:txBody>
      </p:sp>
    </p:spTree>
    <p:extLst>
      <p:ext uri="{BB962C8B-B14F-4D97-AF65-F5344CB8AC3E}">
        <p14:creationId xmlns:p14="http://schemas.microsoft.com/office/powerpoint/2010/main" val="18846303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US" dirty="0">
                <a:solidFill>
                  <a:srgbClr val="0070C0"/>
                </a:solidFill>
              </a:rPr>
              <a:t>BIAS</a:t>
            </a:r>
          </a:p>
        </p:txBody>
      </p:sp>
      <p:sp>
        <p:nvSpPr>
          <p:cNvPr id="3" name="Content Placeholder 2"/>
          <p:cNvSpPr>
            <a:spLocks noGrp="1"/>
          </p:cNvSpPr>
          <p:nvPr>
            <p:ph idx="1"/>
          </p:nvPr>
        </p:nvSpPr>
        <p:spPr>
          <a:xfrm>
            <a:off x="296602" y="692696"/>
            <a:ext cx="8667886" cy="3917032"/>
          </a:xfrm>
        </p:spPr>
        <p:txBody>
          <a:bodyPr>
            <a:normAutofit fontScale="92500" lnSpcReduction="20000"/>
          </a:bodyPr>
          <a:lstStyle/>
          <a:p>
            <a:pPr>
              <a:lnSpc>
                <a:spcPct val="150000"/>
              </a:lnSpc>
              <a:spcBef>
                <a:spcPts val="0"/>
              </a:spcBef>
              <a:buFont typeface="Wingdings" panose="05000000000000000000" pitchFamily="2" charset="2"/>
              <a:buChar char="q"/>
            </a:pPr>
            <a:r>
              <a:rPr lang="en-US" dirty="0">
                <a:latin typeface="Arial" panose="020B0604020202020204" pitchFamily="34" charset="0"/>
                <a:cs typeface="Arial" panose="020B0604020202020204" pitchFamily="34" charset="0"/>
              </a:rPr>
              <a:t>Looking at something in a way that is entirely dominated by a particular prejudice or perspective.</a:t>
            </a:r>
          </a:p>
          <a:p>
            <a:pPr>
              <a:lnSpc>
                <a:spcPct val="150000"/>
              </a:lnSpc>
              <a:spcBef>
                <a:spcPts val="0"/>
              </a:spcBef>
              <a:buFont typeface="Wingdings" panose="05000000000000000000" pitchFamily="2" charset="2"/>
              <a:buChar char="q"/>
            </a:pPr>
            <a:r>
              <a:rPr lang="en-GB" b="0" i="0" dirty="0">
                <a:solidFill>
                  <a:srgbClr val="242424"/>
                </a:solidFill>
                <a:effectLst/>
                <a:latin typeface="Arial" panose="020B0604020202020204" pitchFamily="34" charset="0"/>
                <a:cs typeface="Arial" panose="020B0604020202020204" pitchFamily="34" charset="0"/>
              </a:rPr>
              <a:t>Bias plays a significant role in critical thinking because it can distort our judgment and decision-making processes.</a:t>
            </a:r>
            <a:endParaRPr lang="en-US" dirty="0">
              <a:latin typeface="Arial" panose="020B0604020202020204" pitchFamily="34" charset="0"/>
              <a:cs typeface="Arial" panose="020B0604020202020204" pitchFamily="34" charset="0"/>
            </a:endParaRPr>
          </a:p>
          <a:p>
            <a:endParaRPr lang="en-US" dirty="0"/>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4A524-F24F-E582-EF88-4C7143D9B2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664E28-46EF-CAFA-40A8-101CAB47B33A}"/>
              </a:ext>
            </a:extLst>
          </p:cNvPr>
          <p:cNvSpPr>
            <a:spLocks noGrp="1"/>
          </p:cNvSpPr>
          <p:nvPr>
            <p:ph type="title"/>
          </p:nvPr>
        </p:nvSpPr>
        <p:spPr>
          <a:xfrm>
            <a:off x="323528" y="-243408"/>
            <a:ext cx="8229600" cy="1143000"/>
          </a:xfrm>
        </p:spPr>
        <p:txBody>
          <a:bodyPr/>
          <a:lstStyle/>
          <a:p>
            <a:r>
              <a:rPr lang="en-US" dirty="0">
                <a:solidFill>
                  <a:srgbClr val="0070C0"/>
                </a:solidFill>
              </a:rPr>
              <a:t>Types of Bias</a:t>
            </a:r>
          </a:p>
        </p:txBody>
      </p:sp>
      <p:sp>
        <p:nvSpPr>
          <p:cNvPr id="3" name="Content Placeholder 2">
            <a:extLst>
              <a:ext uri="{FF2B5EF4-FFF2-40B4-BE49-F238E27FC236}">
                <a16:creationId xmlns:a16="http://schemas.microsoft.com/office/drawing/2014/main" id="{D5043DD5-1512-B7C7-5A8F-3B7F90D59490}"/>
              </a:ext>
            </a:extLst>
          </p:cNvPr>
          <p:cNvSpPr>
            <a:spLocks noGrp="1"/>
          </p:cNvSpPr>
          <p:nvPr>
            <p:ph idx="1"/>
          </p:nvPr>
        </p:nvSpPr>
        <p:spPr>
          <a:xfrm>
            <a:off x="359349" y="836712"/>
            <a:ext cx="8229600" cy="3917032"/>
          </a:xfrm>
        </p:spPr>
        <p:txBody>
          <a:bodyPr>
            <a:normAutofit/>
          </a:bodyPr>
          <a:lstStyle/>
          <a:p>
            <a:pPr>
              <a:lnSpc>
                <a:spcPct val="150000"/>
              </a:lnSpc>
              <a:spcBef>
                <a:spcPts val="0"/>
              </a:spcBef>
              <a:buFont typeface="Wingdings" panose="05000000000000000000" pitchFamily="2" charset="2"/>
              <a:buChar char="Ø"/>
            </a:pPr>
            <a:r>
              <a:rPr lang="en-US" b="1" dirty="0">
                <a:latin typeface="Arial" panose="020B0604020202020204" pitchFamily="34" charset="0"/>
                <a:cs typeface="Arial" panose="020B0604020202020204" pitchFamily="34" charset="0"/>
              </a:rPr>
              <a:t>Conscious bias </a:t>
            </a:r>
            <a:r>
              <a:rPr lang="en-US" dirty="0">
                <a:latin typeface="Arial" panose="020B0604020202020204" pitchFamily="34" charset="0"/>
                <a:cs typeface="Arial" panose="020B0604020202020204" pitchFamily="34" charset="0"/>
              </a:rPr>
              <a:t>– knowingly and deliberately misrepresenting something</a:t>
            </a:r>
          </a:p>
          <a:p>
            <a:pPr>
              <a:lnSpc>
                <a:spcPct val="150000"/>
              </a:lnSpc>
              <a:spcBef>
                <a:spcPts val="0"/>
              </a:spcBef>
              <a:buFont typeface="Wingdings" panose="05000000000000000000" pitchFamily="2" charset="2"/>
              <a:buChar char="Ø"/>
            </a:pPr>
            <a:r>
              <a:rPr lang="en-US" b="1" dirty="0">
                <a:latin typeface="Arial" panose="020B0604020202020204" pitchFamily="34" charset="0"/>
                <a:cs typeface="Arial" panose="020B0604020202020204" pitchFamily="34" charset="0"/>
              </a:rPr>
              <a:t>Unconscious bias </a:t>
            </a:r>
            <a:r>
              <a:rPr lang="en-US" dirty="0">
                <a:latin typeface="Arial" panose="020B0604020202020204" pitchFamily="34" charset="0"/>
                <a:cs typeface="Arial" panose="020B0604020202020204" pitchFamily="34" charset="0"/>
              </a:rPr>
              <a:t>– unaware of the bias in their preferences</a:t>
            </a:r>
          </a:p>
          <a:p>
            <a:endParaRPr lang="en-US" dirty="0"/>
          </a:p>
        </p:txBody>
      </p:sp>
    </p:spTree>
    <p:extLst>
      <p:ext uri="{BB962C8B-B14F-4D97-AF65-F5344CB8AC3E}">
        <p14:creationId xmlns:p14="http://schemas.microsoft.com/office/powerpoint/2010/main" val="29115185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289" y="-99392"/>
            <a:ext cx="8229600" cy="1143000"/>
          </a:xfrm>
        </p:spPr>
        <p:txBody>
          <a:bodyPr>
            <a:normAutofit/>
          </a:bodyPr>
          <a:lstStyle/>
          <a:p>
            <a:r>
              <a:rPr lang="en-US" dirty="0">
                <a:solidFill>
                  <a:srgbClr val="92D050"/>
                </a:solidFill>
              </a:rPr>
              <a:t>Class Activity 3: Bias? </a:t>
            </a:r>
          </a:p>
        </p:txBody>
      </p:sp>
      <p:sp>
        <p:nvSpPr>
          <p:cNvPr id="3" name="Content Placeholder 2"/>
          <p:cNvSpPr>
            <a:spLocks noGrp="1"/>
          </p:cNvSpPr>
          <p:nvPr>
            <p:ph idx="1"/>
          </p:nvPr>
        </p:nvSpPr>
        <p:spPr>
          <a:xfrm>
            <a:off x="439289" y="1043608"/>
            <a:ext cx="8229600" cy="3917032"/>
          </a:xfrm>
        </p:spPr>
        <p:txBody>
          <a:bodyPr>
            <a:normAutofit fontScale="92500" lnSpcReduction="10000"/>
          </a:bodyPr>
          <a:lstStyle/>
          <a:p>
            <a:pPr marL="0" indent="0">
              <a:buNone/>
            </a:pPr>
            <a:r>
              <a:rPr lang="en-US" b="1" dirty="0"/>
              <a:t>1. </a:t>
            </a:r>
            <a:r>
              <a:rPr lang="en-US" dirty="0"/>
              <a:t>The Prime Minister’s spokesperson insisted that he had acted in good faith and from the best of intentions – unlike his cowardly critics.</a:t>
            </a:r>
          </a:p>
          <a:p>
            <a:r>
              <a:rPr lang="en-US" dirty="0">
                <a:highlight>
                  <a:srgbClr val="008080"/>
                </a:highlight>
              </a:rPr>
              <a:t>Conscious  	O	Unconscious  	O</a:t>
            </a:r>
          </a:p>
          <a:p>
            <a:pPr marL="0" indent="0">
              <a:buNone/>
            </a:pPr>
            <a:r>
              <a:rPr lang="en-US" b="1" dirty="0"/>
              <a:t>2. </a:t>
            </a:r>
            <a:r>
              <a:rPr lang="en-US" dirty="0"/>
              <a:t>I prefer the taller, conventionally better-looking candidate based on the photographs of them. </a:t>
            </a:r>
          </a:p>
          <a:p>
            <a:r>
              <a:rPr lang="en-US" dirty="0">
                <a:highlight>
                  <a:srgbClr val="008080"/>
                </a:highlight>
              </a:rPr>
              <a:t> Conscious  	O	Unconscious  	O</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Bias</a:t>
            </a:r>
          </a:p>
        </p:txBody>
      </p:sp>
      <p:sp>
        <p:nvSpPr>
          <p:cNvPr id="3" name="Content Placeholder 2"/>
          <p:cNvSpPr>
            <a:spLocks noGrp="1"/>
          </p:cNvSpPr>
          <p:nvPr>
            <p:ph idx="1"/>
          </p:nvPr>
        </p:nvSpPr>
        <p:spPr/>
        <p:txBody>
          <a:bodyPr/>
          <a:lstStyle/>
          <a:p>
            <a:r>
              <a:rPr lang="en-US" dirty="0"/>
              <a:t>Just as total objectivity is impossible, none of us can ever be entirely </a:t>
            </a:r>
            <a:r>
              <a:rPr lang="en-US" b="1" dirty="0"/>
              <a:t>without biases</a:t>
            </a:r>
            <a:r>
              <a:rPr lang="en-US" dirty="0"/>
              <a:t>. </a:t>
            </a:r>
          </a:p>
          <a:p>
            <a:r>
              <a:rPr lang="en-US" dirty="0"/>
              <a:t>The challenge is to become </a:t>
            </a:r>
            <a:r>
              <a:rPr lang="en-US" b="1" dirty="0"/>
              <a:t>more aware </a:t>
            </a:r>
            <a:r>
              <a:rPr lang="en-US" dirty="0"/>
              <a:t>of them and find ways to </a:t>
            </a:r>
            <a:r>
              <a:rPr lang="en-US" b="1" dirty="0"/>
              <a:t>minimize the distortions </a:t>
            </a:r>
            <a:r>
              <a:rPr lang="en-US" dirty="0"/>
              <a:t>caused by the most troubling ones.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71400"/>
            <a:ext cx="8229600" cy="1143000"/>
          </a:xfrm>
        </p:spPr>
        <p:txBody>
          <a:bodyPr/>
          <a:lstStyle/>
          <a:p>
            <a:r>
              <a:rPr lang="en-US" dirty="0">
                <a:solidFill>
                  <a:srgbClr val="92D050"/>
                </a:solidFill>
              </a:rPr>
              <a:t>Class Activity 4 : Bias</a:t>
            </a:r>
          </a:p>
        </p:txBody>
      </p:sp>
      <p:sp>
        <p:nvSpPr>
          <p:cNvPr id="3" name="Content Placeholder 2"/>
          <p:cNvSpPr>
            <a:spLocks noGrp="1"/>
          </p:cNvSpPr>
          <p:nvPr>
            <p:ph idx="1"/>
          </p:nvPr>
        </p:nvSpPr>
        <p:spPr>
          <a:xfrm>
            <a:off x="457200" y="836712"/>
            <a:ext cx="8229600" cy="3917032"/>
          </a:xfrm>
        </p:spPr>
        <p:txBody>
          <a:bodyPr>
            <a:normAutofit fontScale="92500" lnSpcReduction="10000"/>
          </a:bodyPr>
          <a:lstStyle/>
          <a:p>
            <a:r>
              <a:rPr lang="en-US" dirty="0"/>
              <a:t>What unconscious biases do you most often see in other people?</a:t>
            </a:r>
          </a:p>
          <a:p>
            <a:r>
              <a:rPr lang="en-US" dirty="0"/>
              <a:t>__________________________________________________________________________________________.</a:t>
            </a:r>
          </a:p>
          <a:p>
            <a:r>
              <a:rPr lang="en-US" dirty="0"/>
              <a:t>Might any of these also affect your own judgment? </a:t>
            </a:r>
          </a:p>
          <a:p>
            <a:r>
              <a:rPr lang="en-US" dirty="0"/>
              <a:t>________________________________________________________________________________________________.</a:t>
            </a:r>
          </a:p>
        </p:txBody>
      </p:sp>
      <p:sp>
        <p:nvSpPr>
          <p:cNvPr id="4" name="TextBox 3">
            <a:extLst>
              <a:ext uri="{FF2B5EF4-FFF2-40B4-BE49-F238E27FC236}">
                <a16:creationId xmlns:a16="http://schemas.microsoft.com/office/drawing/2014/main" id="{1C96FFBE-10C6-9FBA-EBEE-1F4D8F7E3EBB}"/>
              </a:ext>
            </a:extLst>
          </p:cNvPr>
          <p:cNvSpPr txBox="1"/>
          <p:nvPr/>
        </p:nvSpPr>
        <p:spPr>
          <a:xfrm>
            <a:off x="405880" y="4753744"/>
            <a:ext cx="8064896" cy="738664"/>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Kindly download the worksheet from Moodle – Week 2</a:t>
            </a:r>
          </a:p>
          <a:p>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2122"/>
            <a:ext cx="8229600" cy="1143000"/>
          </a:xfrm>
        </p:spPr>
        <p:txBody>
          <a:bodyPr>
            <a:normAutofit fontScale="90000"/>
          </a:bodyPr>
          <a:lstStyle/>
          <a:p>
            <a:r>
              <a:rPr lang="en-US" dirty="0">
                <a:solidFill>
                  <a:srgbClr val="0070C0"/>
                </a:solidFill>
              </a:rPr>
              <a:t>Evaluating Evidence – CRAAP Test</a:t>
            </a:r>
          </a:p>
        </p:txBody>
      </p:sp>
      <p:pic>
        <p:nvPicPr>
          <p:cNvPr id="7" name="Picture 6">
            <a:hlinkClick r:id="rId2"/>
            <a:extLst>
              <a:ext uri="{FF2B5EF4-FFF2-40B4-BE49-F238E27FC236}">
                <a16:creationId xmlns:a16="http://schemas.microsoft.com/office/drawing/2014/main" id="{65518C4A-4ADA-4277-DDA5-EAE12AA6F11F}"/>
              </a:ext>
            </a:extLst>
          </p:cNvPr>
          <p:cNvPicPr>
            <a:picLocks noChangeAspect="1"/>
          </p:cNvPicPr>
          <p:nvPr/>
        </p:nvPicPr>
        <p:blipFill>
          <a:blip r:embed="rId3"/>
          <a:stretch>
            <a:fillRect/>
          </a:stretch>
        </p:blipFill>
        <p:spPr>
          <a:xfrm>
            <a:off x="590872" y="1080878"/>
            <a:ext cx="7416000" cy="3220287"/>
          </a:xfrm>
          <a:prstGeom prst="rect">
            <a:avLst/>
          </a:prstGeom>
          <a:ln>
            <a:solidFill>
              <a:srgbClr val="00B050"/>
            </a:solidFill>
          </a:ln>
        </p:spPr>
      </p:pic>
      <p:sp>
        <p:nvSpPr>
          <p:cNvPr id="8" name="TextBox 7">
            <a:extLst>
              <a:ext uri="{FF2B5EF4-FFF2-40B4-BE49-F238E27FC236}">
                <a16:creationId xmlns:a16="http://schemas.microsoft.com/office/drawing/2014/main" id="{2AC4E4CC-CF67-5DDC-160E-FB43F7EA9B01}"/>
              </a:ext>
            </a:extLst>
          </p:cNvPr>
          <p:cNvSpPr txBox="1"/>
          <p:nvPr/>
        </p:nvSpPr>
        <p:spPr>
          <a:xfrm>
            <a:off x="467544" y="4365104"/>
            <a:ext cx="7848872" cy="1131848"/>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Video:</a:t>
            </a:r>
          </a:p>
          <a:p>
            <a:pPr>
              <a:lnSpc>
                <a:spcPct val="150000"/>
              </a:lnSpc>
            </a:pPr>
            <a:r>
              <a:rPr lang="en-GB" sz="2400" dirty="0">
                <a:latin typeface="Arial" panose="020B0604020202020204" pitchFamily="34" charset="0"/>
                <a:cs typeface="Arial" panose="020B0604020202020204" pitchFamily="34" charset="0"/>
              </a:rPr>
              <a:t>https://youtu.be/y3PEmtlYeBQ?si=s2Zz7iCi0YbvlEId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00"/>
            <a:ext cx="8229600" cy="1143000"/>
          </a:xfrm>
        </p:spPr>
        <p:txBody>
          <a:bodyPr anchor="ctr">
            <a:normAutofit/>
          </a:bodyPr>
          <a:lstStyle/>
          <a:p>
            <a:r>
              <a:rPr lang="en-US" dirty="0"/>
              <a:t>CRAAP TEST</a:t>
            </a:r>
          </a:p>
        </p:txBody>
      </p:sp>
      <p:pic>
        <p:nvPicPr>
          <p:cNvPr id="5" name="Content Placeholder 4" descr="Text&#10;&#10;Description automatically generated with low confidence"/>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8650" y="692696"/>
            <a:ext cx="7046699" cy="4457038"/>
          </a:xfr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u="sng" dirty="0">
                <a:solidFill>
                  <a:srgbClr val="92D050"/>
                </a:solidFill>
              </a:rPr>
              <a:t>Class Activity 4 : Evaluating Evidence – ‘</a:t>
            </a:r>
            <a:r>
              <a:rPr lang="en-US" b="1" u="sng" dirty="0">
                <a:solidFill>
                  <a:srgbClr val="92D050"/>
                </a:solidFill>
              </a:rPr>
              <a:t>Climate Change’ </a:t>
            </a:r>
          </a:p>
        </p:txBody>
      </p:sp>
      <p:sp>
        <p:nvSpPr>
          <p:cNvPr id="3" name="Content Placeholder 2"/>
          <p:cNvSpPr>
            <a:spLocks noGrp="1"/>
          </p:cNvSpPr>
          <p:nvPr>
            <p:ph idx="1"/>
          </p:nvPr>
        </p:nvSpPr>
        <p:spPr>
          <a:xfrm>
            <a:off x="323528" y="1556792"/>
            <a:ext cx="8229600" cy="3917032"/>
          </a:xfrm>
        </p:spPr>
        <p:txBody>
          <a:bodyPr>
            <a:normAutofit fontScale="70000" lnSpcReduction="20000"/>
          </a:bodyPr>
          <a:lstStyle/>
          <a:p>
            <a:pPr marL="0" indent="0">
              <a:buNone/>
            </a:pPr>
            <a:r>
              <a:rPr lang="en-US" b="1" dirty="0"/>
              <a:t>Evaluate the sources of evidence using CRAAP Test</a:t>
            </a:r>
            <a:endParaRPr lang="en-US" b="1" dirty="0">
              <a:hlinkClick r:id="rId3"/>
            </a:endParaRPr>
          </a:p>
          <a:p>
            <a:pPr marL="514350" indent="-514350">
              <a:buFont typeface="+mj-lt"/>
              <a:buAutoNum type="arabicPeriod"/>
            </a:pPr>
            <a:r>
              <a:rPr lang="en-US" dirty="0">
                <a:hlinkClick r:id="rId3"/>
              </a:rPr>
              <a:t>https://royalsociety.org/topics-policy/projects/climate-change-evidence-causes/basics-of-climate-change/</a:t>
            </a:r>
            <a:endParaRPr lang="en-US" dirty="0"/>
          </a:p>
          <a:p>
            <a:pPr marL="514350" indent="-514350">
              <a:buFont typeface="+mj-lt"/>
              <a:buAutoNum type="arabicPeriod"/>
            </a:pPr>
            <a:r>
              <a:rPr lang="en-US" dirty="0">
                <a:hlinkClick r:id="rId4"/>
              </a:rPr>
              <a:t>https://www.thesun.co.uk/news/15288148/climate-change-risks-economy/</a:t>
            </a:r>
            <a:endParaRPr lang="en-US" dirty="0"/>
          </a:p>
          <a:p>
            <a:pPr marL="514350" indent="-514350">
              <a:buFont typeface="+mj-lt"/>
              <a:buAutoNum type="arabicPeriod"/>
            </a:pPr>
            <a:r>
              <a:rPr lang="en-US" dirty="0">
                <a:hlinkClick r:id="rId5"/>
              </a:rPr>
              <a:t>https://www.bbc.co.uk/news/world-us-canada-46351940</a:t>
            </a:r>
            <a:endParaRPr lang="en-US" dirty="0"/>
          </a:p>
          <a:p>
            <a:pPr marL="514350" indent="-514350">
              <a:buFont typeface="+mj-lt"/>
              <a:buAutoNum type="arabicPeriod"/>
            </a:pPr>
            <a:r>
              <a:rPr lang="en-US" dirty="0">
                <a:hlinkClick r:id="rId6"/>
              </a:rPr>
              <a:t>https://www.newsweek.com/truth-about-global-warming-154937</a:t>
            </a:r>
            <a:endParaRPr lang="en-US" dirty="0"/>
          </a:p>
          <a:p>
            <a:pPr marL="514350" indent="-514350">
              <a:buFont typeface="+mj-lt"/>
              <a:buAutoNum type="arabicPeriod"/>
            </a:pPr>
            <a:r>
              <a:rPr lang="en-US" dirty="0">
                <a:hlinkClick r:id="rId7"/>
              </a:rPr>
              <a:t>https://www.desmog.com/2017/12/11/introducing-desmog-uk-s-climate-disinformation-database/</a:t>
            </a:r>
            <a:endParaRPr lang="en-US" dirty="0"/>
          </a:p>
          <a:p>
            <a:pPr marL="514350" indent="-514350">
              <a:buFont typeface="+mj-lt"/>
              <a:buAutoNum type="arabicPeriod"/>
            </a:pPr>
            <a:r>
              <a:rPr lang="en-US" dirty="0">
                <a:hlinkClick r:id="rId8"/>
              </a:rPr>
              <a:t>https://www.thegwpf.org/content/uploads/2022/09/Lindzen-global-warming-narrative.pdf</a:t>
            </a:r>
            <a:endParaRPr lang="en-US" dirty="0"/>
          </a:p>
          <a:p>
            <a:endParaRPr lang="en-US" dirty="0"/>
          </a:p>
          <a:p>
            <a:endParaRPr lang="en-US" dirty="0"/>
          </a:p>
          <a:p>
            <a:endParaRPr lang="en-US" dirty="0"/>
          </a:p>
          <a:p>
            <a:endParaRPr lang="en-US" dirty="0"/>
          </a:p>
          <a:p>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5416"/>
            <a:ext cx="8229600" cy="1143000"/>
          </a:xfrm>
        </p:spPr>
        <p:txBody>
          <a:bodyPr/>
          <a:lstStyle/>
          <a:p>
            <a:r>
              <a:rPr lang="en-US" dirty="0">
                <a:solidFill>
                  <a:srgbClr val="0070C0"/>
                </a:solidFill>
              </a:rPr>
              <a:t>Facts versus Opinions</a:t>
            </a:r>
          </a:p>
        </p:txBody>
      </p:sp>
      <p:pic>
        <p:nvPicPr>
          <p:cNvPr id="10" name="Picture 9" descr="A close-up of a white background&#10;&#10;Description automatically generated">
            <a:hlinkClick r:id="rId2"/>
            <a:extLst>
              <a:ext uri="{FF2B5EF4-FFF2-40B4-BE49-F238E27FC236}">
                <a16:creationId xmlns:a16="http://schemas.microsoft.com/office/drawing/2014/main" id="{C249F970-9F35-9303-B76A-E866DF8FEB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980728"/>
            <a:ext cx="7560000" cy="2861613"/>
          </a:xfrm>
          <a:prstGeom prst="rect">
            <a:avLst/>
          </a:prstGeom>
          <a:ln>
            <a:solidFill>
              <a:srgbClr val="00B050"/>
            </a:solidFill>
          </a:ln>
        </p:spPr>
      </p:pic>
      <p:sp>
        <p:nvSpPr>
          <p:cNvPr id="11" name="TextBox 10">
            <a:extLst>
              <a:ext uri="{FF2B5EF4-FFF2-40B4-BE49-F238E27FC236}">
                <a16:creationId xmlns:a16="http://schemas.microsoft.com/office/drawing/2014/main" id="{F6B35FCE-1A56-5C55-9125-6B19AD8808AE}"/>
              </a:ext>
            </a:extLst>
          </p:cNvPr>
          <p:cNvSpPr txBox="1"/>
          <p:nvPr/>
        </p:nvSpPr>
        <p:spPr>
          <a:xfrm>
            <a:off x="457200" y="4221088"/>
            <a:ext cx="8147248" cy="1131848"/>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Video:</a:t>
            </a:r>
          </a:p>
          <a:p>
            <a:pPr>
              <a:lnSpc>
                <a:spcPct val="150000"/>
              </a:lnSpc>
            </a:pPr>
            <a:r>
              <a:rPr lang="en-GB" sz="2400" dirty="0">
                <a:latin typeface="Arial" panose="020B0604020202020204" pitchFamily="34" charset="0"/>
                <a:cs typeface="Arial" panose="020B0604020202020204" pitchFamily="34" charset="0"/>
              </a:rPr>
              <a:t>https://youtu.be/BTZjqOU_6Vc?si=7c9L3bIssXQSWwPr</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p:cNvGraphicFramePr>
            <a:graphicFrameLocks noGrp="1"/>
          </p:cNvGraphicFramePr>
          <p:nvPr>
            <p:extLst>
              <p:ext uri="{D42A27DB-BD31-4B8C-83A1-F6EECF244321}">
                <p14:modId xmlns:p14="http://schemas.microsoft.com/office/powerpoint/2010/main" val="4254536237"/>
              </p:ext>
            </p:extLst>
          </p:nvPr>
        </p:nvGraphicFramePr>
        <p:xfrm>
          <a:off x="251520" y="1484784"/>
          <a:ext cx="7992890" cy="4155852"/>
        </p:xfrm>
        <a:graphic>
          <a:graphicData uri="http://schemas.openxmlformats.org/drawingml/2006/table">
            <a:tbl>
              <a:tblPr firstRow="1" bandRow="1">
                <a:tableStyleId>{5C22544A-7EE6-4342-B048-85BDC9FD1C3A}</a:tableStyleId>
              </a:tblPr>
              <a:tblGrid>
                <a:gridCol w="1598578">
                  <a:extLst>
                    <a:ext uri="{9D8B030D-6E8A-4147-A177-3AD203B41FA5}">
                      <a16:colId xmlns:a16="http://schemas.microsoft.com/office/drawing/2014/main" val="20000"/>
                    </a:ext>
                  </a:extLst>
                </a:gridCol>
                <a:gridCol w="1598578">
                  <a:extLst>
                    <a:ext uri="{9D8B030D-6E8A-4147-A177-3AD203B41FA5}">
                      <a16:colId xmlns:a16="http://schemas.microsoft.com/office/drawing/2014/main" val="20001"/>
                    </a:ext>
                  </a:extLst>
                </a:gridCol>
                <a:gridCol w="1598578">
                  <a:extLst>
                    <a:ext uri="{9D8B030D-6E8A-4147-A177-3AD203B41FA5}">
                      <a16:colId xmlns:a16="http://schemas.microsoft.com/office/drawing/2014/main" val="20002"/>
                    </a:ext>
                  </a:extLst>
                </a:gridCol>
                <a:gridCol w="1598578">
                  <a:extLst>
                    <a:ext uri="{9D8B030D-6E8A-4147-A177-3AD203B41FA5}">
                      <a16:colId xmlns:a16="http://schemas.microsoft.com/office/drawing/2014/main" val="20003"/>
                    </a:ext>
                  </a:extLst>
                </a:gridCol>
                <a:gridCol w="1598578">
                  <a:extLst>
                    <a:ext uri="{9D8B030D-6E8A-4147-A177-3AD203B41FA5}">
                      <a16:colId xmlns:a16="http://schemas.microsoft.com/office/drawing/2014/main" val="20004"/>
                    </a:ext>
                  </a:extLst>
                </a:gridCol>
              </a:tblGrid>
              <a:tr h="1345272">
                <a:tc>
                  <a:txBody>
                    <a:bodyPr/>
                    <a:lstStyle/>
                    <a:p>
                      <a:r>
                        <a:rPr lang="en-US" sz="1800" b="0" dirty="0">
                          <a:solidFill>
                            <a:schemeClr val="tx1"/>
                          </a:solidFill>
                        </a:rPr>
                        <a:t>Singapore is better than Tokyo</a:t>
                      </a:r>
                    </a:p>
                  </a:txBody>
                  <a:tcPr/>
                </a:tc>
                <a:tc>
                  <a:txBody>
                    <a:bodyPr/>
                    <a:lstStyle/>
                    <a:p>
                      <a:r>
                        <a:rPr lang="en-US" sz="1800" b="0" dirty="0">
                          <a:solidFill>
                            <a:schemeClr val="tx1"/>
                          </a:solidFill>
                        </a:rPr>
                        <a:t>The Pacific Ocean is the largest ocean in the world</a:t>
                      </a:r>
                    </a:p>
                  </a:txBody>
                  <a:tcPr/>
                </a:tc>
                <a:tc>
                  <a:txBody>
                    <a:bodyPr/>
                    <a:lstStyle/>
                    <a:p>
                      <a:r>
                        <a:rPr lang="en-US" sz="1800" b="0" dirty="0">
                          <a:solidFill>
                            <a:schemeClr val="tx1"/>
                          </a:solidFill>
                        </a:rPr>
                        <a:t>Madrid is the capital of Spain</a:t>
                      </a:r>
                    </a:p>
                  </a:txBody>
                  <a:tcPr/>
                </a:tc>
                <a:tc>
                  <a:txBody>
                    <a:bodyPr/>
                    <a:lstStyle/>
                    <a:p>
                      <a:r>
                        <a:rPr lang="en-US" sz="1800" b="0" dirty="0">
                          <a:solidFill>
                            <a:schemeClr val="tx1"/>
                          </a:solidFill>
                        </a:rPr>
                        <a:t>Sunflowers are are the most beautiful flowers</a:t>
                      </a:r>
                    </a:p>
                  </a:txBody>
                  <a:tcPr/>
                </a:tc>
                <a:tc>
                  <a:txBody>
                    <a:bodyPr/>
                    <a:lstStyle/>
                    <a:p>
                      <a:r>
                        <a:rPr lang="en-US" sz="1800" b="0" dirty="0">
                          <a:solidFill>
                            <a:schemeClr val="tx1"/>
                          </a:solidFill>
                        </a:rPr>
                        <a:t>Today seems hotter than yesterday</a:t>
                      </a:r>
                    </a:p>
                  </a:txBody>
                  <a:tcPr/>
                </a:tc>
                <a:extLst>
                  <a:ext uri="{0D108BD9-81ED-4DB2-BD59-A6C34878D82A}">
                    <a16:rowId xmlns:a16="http://schemas.microsoft.com/office/drawing/2014/main" val="10000"/>
                  </a:ext>
                </a:extLst>
              </a:tr>
              <a:tr h="1273264">
                <a:tc>
                  <a:txBody>
                    <a:bodyPr/>
                    <a:lstStyle/>
                    <a:p>
                      <a:r>
                        <a:rPr lang="en-US" sz="1800" b="0" dirty="0">
                          <a:solidFill>
                            <a:schemeClr val="tx1"/>
                          </a:solidFill>
                        </a:rPr>
                        <a:t>UWTSD has two campuses in Birmingham</a:t>
                      </a:r>
                    </a:p>
                  </a:txBody>
                  <a:tcPr/>
                </a:tc>
                <a:tc>
                  <a:txBody>
                    <a:bodyPr/>
                    <a:lstStyle/>
                    <a:p>
                      <a:r>
                        <a:rPr lang="en-US" sz="1800" b="0" dirty="0">
                          <a:solidFill>
                            <a:schemeClr val="tx1"/>
                          </a:solidFill>
                        </a:rPr>
                        <a:t>Jim Carey is hilarious </a:t>
                      </a:r>
                    </a:p>
                  </a:txBody>
                  <a:tcPr/>
                </a:tc>
                <a:tc>
                  <a:txBody>
                    <a:bodyPr/>
                    <a:lstStyle/>
                    <a:p>
                      <a:r>
                        <a:rPr lang="en-US" sz="1800" b="0" dirty="0">
                          <a:solidFill>
                            <a:schemeClr val="tx1"/>
                          </a:solidFill>
                        </a:rPr>
                        <a:t>The death penalty is wrong</a:t>
                      </a:r>
                    </a:p>
                  </a:txBody>
                  <a:tcPr/>
                </a:tc>
                <a:tc>
                  <a:txBody>
                    <a:bodyPr/>
                    <a:lstStyle/>
                    <a:p>
                      <a:r>
                        <a:rPr lang="en-US" sz="1800" b="0" dirty="0">
                          <a:solidFill>
                            <a:schemeClr val="tx1"/>
                          </a:solidFill>
                        </a:rPr>
                        <a:t>Liverpool FC are the best football team in the UK</a:t>
                      </a:r>
                    </a:p>
                  </a:txBody>
                  <a:tcPr/>
                </a:tc>
                <a:tc>
                  <a:txBody>
                    <a:bodyPr/>
                    <a:lstStyle/>
                    <a:p>
                      <a:r>
                        <a:rPr lang="en-US" sz="1800" b="0" dirty="0" err="1">
                          <a:solidFill>
                            <a:schemeClr val="tx1"/>
                          </a:solidFill>
                        </a:rPr>
                        <a:t>LiverpoolFC</a:t>
                      </a:r>
                      <a:r>
                        <a:rPr lang="en-US" sz="1800" b="0" dirty="0">
                          <a:solidFill>
                            <a:schemeClr val="tx1"/>
                          </a:solidFill>
                        </a:rPr>
                        <a:t> have won the European Cup 6 times</a:t>
                      </a:r>
                    </a:p>
                  </a:txBody>
                  <a:tcPr/>
                </a:tc>
                <a:extLst>
                  <a:ext uri="{0D108BD9-81ED-4DB2-BD59-A6C34878D82A}">
                    <a16:rowId xmlns:a16="http://schemas.microsoft.com/office/drawing/2014/main" val="10001"/>
                  </a:ext>
                </a:extLst>
              </a:tr>
              <a:tr h="1419548">
                <a:tc>
                  <a:txBody>
                    <a:bodyPr/>
                    <a:lstStyle/>
                    <a:p>
                      <a:r>
                        <a:rPr lang="en-US" sz="1800" dirty="0"/>
                        <a:t>Water freezes at zero degrees Centigrade</a:t>
                      </a:r>
                    </a:p>
                  </a:txBody>
                  <a:tcPr/>
                </a:tc>
                <a:tc>
                  <a:txBody>
                    <a:bodyPr/>
                    <a:lstStyle/>
                    <a:p>
                      <a:r>
                        <a:rPr lang="en-US" sz="1800" dirty="0"/>
                        <a:t>Heart disease is a terrible thing </a:t>
                      </a:r>
                    </a:p>
                  </a:txBody>
                  <a:tcPr/>
                </a:tc>
                <a:tc>
                  <a:txBody>
                    <a:bodyPr/>
                    <a:lstStyle/>
                    <a:p>
                      <a:r>
                        <a:rPr lang="en-US" sz="1800" dirty="0"/>
                        <a:t>Your diet is awful.  You need to stop eating sweets</a:t>
                      </a:r>
                    </a:p>
                  </a:txBody>
                  <a:tcPr/>
                </a:tc>
                <a:tc>
                  <a:txBody>
                    <a:bodyPr/>
                    <a:lstStyle/>
                    <a:p>
                      <a:r>
                        <a:rPr lang="en-US" sz="1800" dirty="0"/>
                        <a:t>Heart disease can result from poor diet</a:t>
                      </a:r>
                    </a:p>
                  </a:txBody>
                  <a:tcPr/>
                </a:tc>
                <a:tc>
                  <a:txBody>
                    <a:bodyPr/>
                    <a:lstStyle/>
                    <a:p>
                      <a:r>
                        <a:rPr lang="en-US" sz="1800" dirty="0"/>
                        <a:t>Human beings need Oxygen to survive</a:t>
                      </a:r>
                    </a:p>
                  </a:txBody>
                  <a:tcPr/>
                </a:tc>
                <a:extLst>
                  <a:ext uri="{0D108BD9-81ED-4DB2-BD59-A6C34878D82A}">
                    <a16:rowId xmlns:a16="http://schemas.microsoft.com/office/drawing/2014/main" val="10002"/>
                  </a:ext>
                </a:extLst>
              </a:tr>
            </a:tbl>
          </a:graphicData>
        </a:graphic>
      </p:graphicFrame>
      <p:sp>
        <p:nvSpPr>
          <p:cNvPr id="2" name="TextBox 1">
            <a:extLst>
              <a:ext uri="{FF2B5EF4-FFF2-40B4-BE49-F238E27FC236}">
                <a16:creationId xmlns:a16="http://schemas.microsoft.com/office/drawing/2014/main" id="{147560A5-232B-2A94-8AFE-772CD9DE47A6}"/>
              </a:ext>
            </a:extLst>
          </p:cNvPr>
          <p:cNvSpPr txBox="1"/>
          <p:nvPr/>
        </p:nvSpPr>
        <p:spPr>
          <a:xfrm>
            <a:off x="197768" y="-243408"/>
            <a:ext cx="8748464" cy="1783886"/>
          </a:xfrm>
          <a:prstGeom prst="rect">
            <a:avLst/>
          </a:prstGeom>
          <a:noFill/>
        </p:spPr>
        <p:txBody>
          <a:bodyPr wrap="square" rtlCol="0">
            <a:spAutoFit/>
          </a:bodyPr>
          <a:lstStyle/>
          <a:p>
            <a:pPr>
              <a:lnSpc>
                <a:spcPct val="150000"/>
              </a:lnSpc>
            </a:pPr>
            <a:r>
              <a:rPr lang="en-US" sz="3200" b="1" dirty="0">
                <a:solidFill>
                  <a:srgbClr val="0070C0"/>
                </a:solidFill>
              </a:rPr>
              <a:t>Class Activity 5: Facts versus Opinions </a:t>
            </a:r>
          </a:p>
          <a:p>
            <a:pPr>
              <a:lnSpc>
                <a:spcPct val="150000"/>
              </a:lnSpc>
            </a:pPr>
            <a:r>
              <a:rPr lang="en-US" sz="2200" dirty="0">
                <a:solidFill>
                  <a:srgbClr val="0070C0"/>
                </a:solidFill>
                <a:latin typeface="Arial" panose="020B0604020202020204" pitchFamily="34" charset="0"/>
                <a:cs typeface="Arial" panose="020B0604020202020204" pitchFamily="34" charset="0"/>
              </a:rPr>
              <a:t>Identify if each of the information in the table below is a Fact or Opinion</a:t>
            </a:r>
            <a:endParaRPr lang="en-GB" sz="2200" dirty="0">
              <a:latin typeface="Arial" panose="020B0604020202020204" pitchFamily="34" charset="0"/>
              <a:cs typeface="Arial" panose="020B0604020202020204"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B2DEB5-2FF6-B918-A0CA-FBADA84DF3D2}"/>
              </a:ext>
            </a:extLst>
          </p:cNvPr>
          <p:cNvSpPr/>
          <p:nvPr/>
        </p:nvSpPr>
        <p:spPr>
          <a:xfrm>
            <a:off x="539552" y="476672"/>
            <a:ext cx="8172000" cy="4860000"/>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9600" dirty="0">
                <a:latin typeface="Arial" panose="020B0604020202020204" pitchFamily="34" charset="0"/>
                <a:cs typeface="Arial" panose="020B0604020202020204" pitchFamily="34" charset="0"/>
              </a:rPr>
              <a:t>15 MINUTES BREAK</a:t>
            </a:r>
          </a:p>
        </p:txBody>
      </p:sp>
    </p:spTree>
    <p:extLst>
      <p:ext uri="{BB962C8B-B14F-4D97-AF65-F5344CB8AC3E}">
        <p14:creationId xmlns:p14="http://schemas.microsoft.com/office/powerpoint/2010/main" val="3015163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BE088D-5310-4B1D-D28B-AA3C1CCF3941}"/>
              </a:ext>
            </a:extLst>
          </p:cNvPr>
          <p:cNvSpPr/>
          <p:nvPr/>
        </p:nvSpPr>
        <p:spPr>
          <a:xfrm>
            <a:off x="539552" y="476672"/>
            <a:ext cx="8172000" cy="4860000"/>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9600" dirty="0">
                <a:latin typeface="Arial" panose="020B0604020202020204" pitchFamily="34" charset="0"/>
                <a:cs typeface="Arial" panose="020B0604020202020204" pitchFamily="34" charset="0"/>
              </a:rPr>
              <a:t>CRITICAL READING</a:t>
            </a:r>
          </a:p>
        </p:txBody>
      </p:sp>
    </p:spTree>
    <p:extLst>
      <p:ext uri="{BB962C8B-B14F-4D97-AF65-F5344CB8AC3E}">
        <p14:creationId xmlns:p14="http://schemas.microsoft.com/office/powerpoint/2010/main" val="6737639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71400"/>
            <a:ext cx="8229600" cy="1143000"/>
          </a:xfrm>
        </p:spPr>
        <p:txBody>
          <a:bodyPr>
            <a:normAutofit/>
          </a:bodyPr>
          <a:lstStyle/>
          <a:p>
            <a:r>
              <a:rPr lang="en-US" dirty="0">
                <a:solidFill>
                  <a:srgbClr val="0070C0"/>
                </a:solidFill>
              </a:rPr>
              <a:t>CRITICAL READING</a:t>
            </a:r>
          </a:p>
        </p:txBody>
      </p:sp>
      <p:sp>
        <p:nvSpPr>
          <p:cNvPr id="3" name="Content Placeholder 2"/>
          <p:cNvSpPr>
            <a:spLocks noGrp="1"/>
          </p:cNvSpPr>
          <p:nvPr>
            <p:ph idx="1"/>
          </p:nvPr>
        </p:nvSpPr>
        <p:spPr>
          <a:xfrm>
            <a:off x="296277" y="989949"/>
            <a:ext cx="8229600" cy="3917032"/>
          </a:xfrm>
        </p:spPr>
        <p:txBody>
          <a:bodyPr>
            <a:normAutofit fontScale="92500" lnSpcReduction="20000"/>
          </a:bodyPr>
          <a:lstStyle/>
          <a:p>
            <a:pPr marL="0" indent="0">
              <a:lnSpc>
                <a:spcPct val="150000"/>
              </a:lnSpc>
              <a:spcBef>
                <a:spcPts val="0"/>
              </a:spcBef>
              <a:buNone/>
            </a:pPr>
            <a:r>
              <a:rPr lang="en-US" dirty="0">
                <a:latin typeface="Arial" panose="020B0604020202020204" pitchFamily="34" charset="0"/>
                <a:cs typeface="Arial" panose="020B0604020202020204" pitchFamily="34" charset="0"/>
              </a:rPr>
              <a:t>Higher Education often requires a lot of reading.  Therefore:</a:t>
            </a:r>
          </a:p>
          <a:p>
            <a:pPr>
              <a:lnSpc>
                <a:spcPct val="150000"/>
              </a:lnSpc>
              <a:spcBef>
                <a:spcPts val="0"/>
              </a:spcBef>
            </a:pPr>
            <a:endParaRPr lang="en-US" dirty="0">
              <a:latin typeface="Arial" panose="020B0604020202020204" pitchFamily="34" charset="0"/>
              <a:cs typeface="Arial" panose="020B0604020202020204" pitchFamily="34" charset="0"/>
            </a:endParaRPr>
          </a:p>
          <a:p>
            <a:pPr marL="514350" indent="-514350">
              <a:lnSpc>
                <a:spcPct val="150000"/>
              </a:lnSpc>
              <a:spcBef>
                <a:spcPts val="0"/>
              </a:spcBef>
              <a:buFont typeface="+mj-lt"/>
              <a:buAutoNum type="arabicPeriod"/>
            </a:pPr>
            <a:r>
              <a:rPr lang="en-US" dirty="0">
                <a:latin typeface="Arial" panose="020B0604020202020204" pitchFamily="34" charset="0"/>
                <a:cs typeface="Arial" panose="020B0604020202020204" pitchFamily="34" charset="0"/>
              </a:rPr>
              <a:t>Be selective</a:t>
            </a:r>
          </a:p>
          <a:p>
            <a:pPr marL="514350" indent="-514350">
              <a:lnSpc>
                <a:spcPct val="150000"/>
              </a:lnSpc>
              <a:spcBef>
                <a:spcPts val="0"/>
              </a:spcBef>
              <a:buFont typeface="+mj-lt"/>
              <a:buAutoNum type="arabicPeriod"/>
            </a:pPr>
            <a:r>
              <a:rPr lang="en-US" dirty="0">
                <a:latin typeface="Arial" panose="020B0604020202020204" pitchFamily="34" charset="0"/>
                <a:cs typeface="Arial" panose="020B0604020202020204" pitchFamily="34" charset="0"/>
              </a:rPr>
              <a:t>Choose quality, not quantity </a:t>
            </a:r>
          </a:p>
          <a:p>
            <a:pPr marL="514350" indent="-514350">
              <a:lnSpc>
                <a:spcPct val="150000"/>
              </a:lnSpc>
              <a:spcBef>
                <a:spcPts val="0"/>
              </a:spcBef>
              <a:buFont typeface="+mj-lt"/>
              <a:buAutoNum type="arabicPeriod"/>
            </a:pPr>
            <a:r>
              <a:rPr lang="en-US" dirty="0">
                <a:latin typeface="Arial" panose="020B0604020202020204" pitchFamily="34" charset="0"/>
                <a:cs typeface="Arial" panose="020B0604020202020204" pitchFamily="34" charset="0"/>
              </a:rPr>
              <a:t>Choose reliable, current sources</a:t>
            </a:r>
          </a:p>
          <a:p>
            <a:endParaRPr lang="en-US" dirty="0"/>
          </a:p>
          <a:p>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274" y="-243408"/>
            <a:ext cx="8229600" cy="1143000"/>
          </a:xfrm>
        </p:spPr>
        <p:txBody>
          <a:bodyPr/>
          <a:lstStyle/>
          <a:p>
            <a:r>
              <a:rPr lang="en-US" dirty="0">
                <a:solidFill>
                  <a:srgbClr val="0070C0"/>
                </a:solidFill>
              </a:rPr>
              <a:t>Critical Reading Strategies</a:t>
            </a:r>
          </a:p>
        </p:txBody>
      </p:sp>
      <p:sp>
        <p:nvSpPr>
          <p:cNvPr id="3" name="Content Placeholder 2"/>
          <p:cNvSpPr>
            <a:spLocks noGrp="1"/>
          </p:cNvSpPr>
          <p:nvPr>
            <p:ph idx="1"/>
          </p:nvPr>
        </p:nvSpPr>
        <p:spPr>
          <a:xfrm>
            <a:off x="426766" y="764704"/>
            <a:ext cx="8465714" cy="4536504"/>
          </a:xfrm>
        </p:spPr>
        <p:txBody>
          <a:bodyPr>
            <a:normAutofit fontScale="92500"/>
          </a:bodyPr>
          <a:lstStyle/>
          <a:p>
            <a:pPr>
              <a:lnSpc>
                <a:spcPct val="150000"/>
              </a:lnSpc>
              <a:spcBef>
                <a:spcPts val="0"/>
              </a:spcBef>
            </a:pPr>
            <a:r>
              <a:rPr lang="en-US" b="1" u="sng" dirty="0">
                <a:latin typeface="Arial" panose="020B0604020202020204" pitchFamily="34" charset="0"/>
                <a:cs typeface="Arial" panose="020B0604020202020204" pitchFamily="34" charset="0"/>
              </a:rPr>
              <a:t>Predictive</a:t>
            </a:r>
            <a:r>
              <a:rPr lang="en-US" dirty="0">
                <a:latin typeface="Arial" panose="020B0604020202020204" pitchFamily="34" charset="0"/>
                <a:cs typeface="Arial" panose="020B0604020202020204" pitchFamily="34" charset="0"/>
              </a:rPr>
              <a:t> – what do you think the text will be about? </a:t>
            </a:r>
          </a:p>
          <a:p>
            <a:pPr>
              <a:lnSpc>
                <a:spcPct val="150000"/>
              </a:lnSpc>
              <a:spcBef>
                <a:spcPts val="0"/>
              </a:spcBef>
            </a:pPr>
            <a:r>
              <a:rPr lang="en-US" b="1" u="sng" dirty="0">
                <a:latin typeface="Arial" panose="020B0604020202020204" pitchFamily="34" charset="0"/>
                <a:cs typeface="Arial" panose="020B0604020202020204" pitchFamily="34" charset="0"/>
              </a:rPr>
              <a:t>Scanning</a:t>
            </a:r>
            <a:r>
              <a:rPr lang="en-US" dirty="0">
                <a:latin typeface="Arial" panose="020B0604020202020204" pitchFamily="34" charset="0"/>
                <a:cs typeface="Arial" panose="020B0604020202020204" pitchFamily="34" charset="0"/>
              </a:rPr>
              <a:t> – for keywords</a:t>
            </a:r>
          </a:p>
          <a:p>
            <a:pPr>
              <a:lnSpc>
                <a:spcPct val="150000"/>
              </a:lnSpc>
              <a:spcBef>
                <a:spcPts val="0"/>
              </a:spcBef>
            </a:pPr>
            <a:r>
              <a:rPr lang="en-US" b="1" u="sng" dirty="0">
                <a:latin typeface="Arial" panose="020B0604020202020204" pitchFamily="34" charset="0"/>
                <a:cs typeface="Arial" panose="020B0604020202020204" pitchFamily="34" charset="0"/>
              </a:rPr>
              <a:t>Skimming</a:t>
            </a:r>
            <a:r>
              <a:rPr lang="en-US" dirty="0">
                <a:latin typeface="Arial" panose="020B0604020202020204" pitchFamily="34" charset="0"/>
                <a:cs typeface="Arial" panose="020B0604020202020204" pitchFamily="34" charset="0"/>
              </a:rPr>
              <a:t> – introduction and first line of each paragraph for an overview</a:t>
            </a:r>
          </a:p>
          <a:p>
            <a:pPr>
              <a:lnSpc>
                <a:spcPct val="150000"/>
              </a:lnSpc>
              <a:spcBef>
                <a:spcPts val="0"/>
              </a:spcBef>
            </a:pPr>
            <a:r>
              <a:rPr lang="en-US" b="1" u="sng" dirty="0">
                <a:latin typeface="Arial" panose="020B0604020202020204" pitchFamily="34" charset="0"/>
                <a:cs typeface="Arial" panose="020B0604020202020204" pitchFamily="34" charset="0"/>
              </a:rPr>
              <a:t>Intensive Reading </a:t>
            </a:r>
            <a:r>
              <a:rPr lang="en-US" dirty="0">
                <a:latin typeface="Arial" panose="020B0604020202020204" pitchFamily="34" charset="0"/>
                <a:cs typeface="Arial" panose="020B0604020202020204" pitchFamily="34" charset="0"/>
              </a:rPr>
              <a:t>– a short section carefully </a:t>
            </a:r>
          </a:p>
          <a:p>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028" y="-243408"/>
            <a:ext cx="8229600" cy="1143000"/>
          </a:xfrm>
        </p:spPr>
        <p:txBody>
          <a:bodyPr/>
          <a:lstStyle/>
          <a:p>
            <a:r>
              <a:rPr lang="en-US" dirty="0"/>
              <a:t>Class Activity 6 : Skim Read</a:t>
            </a:r>
          </a:p>
        </p:txBody>
      </p:sp>
      <p:sp>
        <p:nvSpPr>
          <p:cNvPr id="3" name="Content Placeholder 2"/>
          <p:cNvSpPr>
            <a:spLocks noGrp="1"/>
          </p:cNvSpPr>
          <p:nvPr>
            <p:ph idx="1"/>
          </p:nvPr>
        </p:nvSpPr>
        <p:spPr>
          <a:xfrm>
            <a:off x="251520" y="692696"/>
            <a:ext cx="8784976" cy="4680520"/>
          </a:xfrm>
        </p:spPr>
        <p:txBody>
          <a:bodyPr>
            <a:normAutofit fontScale="77500" lnSpcReduction="20000"/>
          </a:bodyPr>
          <a:lstStyle/>
          <a:p>
            <a:pPr>
              <a:lnSpc>
                <a:spcPct val="160000"/>
              </a:lnSpc>
              <a:spcBef>
                <a:spcPts val="0"/>
              </a:spcBef>
            </a:pPr>
            <a:r>
              <a:rPr lang="en-US" dirty="0">
                <a:latin typeface="Arial" panose="020B0604020202020204" pitchFamily="34" charset="0"/>
                <a:cs typeface="Arial" panose="020B0604020202020204" pitchFamily="34" charset="0"/>
              </a:rPr>
              <a:t>Skim read the Academic Journal Article below:</a:t>
            </a:r>
          </a:p>
          <a:p>
            <a:pPr>
              <a:lnSpc>
                <a:spcPct val="160000"/>
              </a:lnSpc>
              <a:spcBef>
                <a:spcPts val="0"/>
              </a:spcBef>
            </a:pPr>
            <a:endParaRPr lang="en-US" dirty="0">
              <a:latin typeface="Arial" panose="020B0604020202020204" pitchFamily="34" charset="0"/>
              <a:cs typeface="Arial" panose="020B0604020202020204" pitchFamily="34" charset="0"/>
            </a:endParaRPr>
          </a:p>
          <a:p>
            <a:pPr>
              <a:lnSpc>
                <a:spcPct val="160000"/>
              </a:lnSpc>
              <a:spcBef>
                <a:spcPts val="0"/>
              </a:spcBef>
            </a:pPr>
            <a:r>
              <a:rPr lang="en-US" dirty="0">
                <a:latin typeface="Arial" panose="020B0604020202020204" pitchFamily="34" charset="0"/>
                <a:cs typeface="Arial" panose="020B0604020202020204" pitchFamily="34" charset="0"/>
              </a:rPr>
              <a:t>Detect main idea in </a:t>
            </a:r>
            <a:r>
              <a:rPr lang="en-US" b="1" dirty="0">
                <a:latin typeface="Arial" panose="020B0604020202020204" pitchFamily="34" charset="0"/>
                <a:cs typeface="Arial" panose="020B0604020202020204" pitchFamily="34" charset="0"/>
              </a:rPr>
              <a:t>Introduction (author’s Aim?)</a:t>
            </a:r>
          </a:p>
          <a:p>
            <a:pPr>
              <a:lnSpc>
                <a:spcPct val="160000"/>
              </a:lnSpc>
              <a:spcBef>
                <a:spcPts val="0"/>
              </a:spcBef>
            </a:pPr>
            <a:r>
              <a:rPr lang="en-US" dirty="0">
                <a:latin typeface="Arial" panose="020B0604020202020204" pitchFamily="34" charset="0"/>
                <a:cs typeface="Arial" panose="020B0604020202020204" pitchFamily="34" charset="0"/>
              </a:rPr>
              <a:t>Read </a:t>
            </a:r>
            <a:r>
              <a:rPr lang="en-US" b="1" dirty="0">
                <a:latin typeface="Arial" panose="020B0604020202020204" pitchFamily="34" charset="0"/>
                <a:cs typeface="Arial" panose="020B0604020202020204" pitchFamily="34" charset="0"/>
              </a:rPr>
              <a:t>first sentence </a:t>
            </a:r>
            <a:r>
              <a:rPr lang="en-US" dirty="0">
                <a:latin typeface="Arial" panose="020B0604020202020204" pitchFamily="34" charset="0"/>
                <a:cs typeface="Arial" panose="020B0604020202020204" pitchFamily="34" charset="0"/>
              </a:rPr>
              <a:t>of each paragraph </a:t>
            </a:r>
          </a:p>
          <a:p>
            <a:pPr>
              <a:lnSpc>
                <a:spcPct val="160000"/>
              </a:lnSpc>
              <a:spcBef>
                <a:spcPts val="0"/>
              </a:spcBef>
            </a:pPr>
            <a:r>
              <a:rPr lang="en-US" dirty="0">
                <a:latin typeface="Arial" panose="020B0604020202020204" pitchFamily="34" charset="0"/>
                <a:cs typeface="Arial" panose="020B0604020202020204" pitchFamily="34" charset="0"/>
              </a:rPr>
              <a:t>What is the paper about and how is it structured?</a:t>
            </a:r>
          </a:p>
          <a:p>
            <a:pPr>
              <a:lnSpc>
                <a:spcPct val="160000"/>
              </a:lnSpc>
              <a:spcBef>
                <a:spcPts val="0"/>
              </a:spcBef>
            </a:pPr>
            <a:endParaRPr lang="en-US" dirty="0">
              <a:latin typeface="Arial" panose="020B0604020202020204" pitchFamily="34" charset="0"/>
              <a:cs typeface="Arial" panose="020B0604020202020204" pitchFamily="34" charset="0"/>
            </a:endParaRPr>
          </a:p>
          <a:p>
            <a:pPr>
              <a:lnSpc>
                <a:spcPct val="160000"/>
              </a:lnSpc>
              <a:spcBef>
                <a:spcPts val="0"/>
              </a:spcBef>
            </a:pPr>
            <a:r>
              <a:rPr lang="en-US" dirty="0">
                <a:latin typeface="Arial" panose="020B0604020202020204" pitchFamily="34" charset="0"/>
                <a:cs typeface="Arial" panose="020B0604020202020204" pitchFamily="34" charset="0"/>
                <a:hlinkClick r:id="rId2"/>
              </a:rPr>
              <a:t>https://scholarworks.waldenu.edu/cgi/viewcontent.cgi?article=1260&amp;context=ijamt</a:t>
            </a:r>
            <a:endParaRPr lang="en-US" dirty="0">
              <a:latin typeface="Arial" panose="020B0604020202020204" pitchFamily="34" charset="0"/>
              <a:cs typeface="Arial" panose="020B0604020202020204" pitchFamily="34" charset="0"/>
            </a:endParaRPr>
          </a:p>
          <a:p>
            <a:endParaRPr lang="en-US" dirty="0"/>
          </a:p>
          <a:p>
            <a:endParaRPr lang="en-US" dirty="0"/>
          </a:p>
          <a:p>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US" dirty="0">
                <a:solidFill>
                  <a:srgbClr val="0070C0"/>
                </a:solidFill>
              </a:rPr>
              <a:t>Active Reading </a:t>
            </a:r>
          </a:p>
        </p:txBody>
      </p:sp>
      <p:sp>
        <p:nvSpPr>
          <p:cNvPr id="3" name="Content Placeholder 2"/>
          <p:cNvSpPr>
            <a:spLocks noGrp="1"/>
          </p:cNvSpPr>
          <p:nvPr>
            <p:ph idx="1"/>
          </p:nvPr>
        </p:nvSpPr>
        <p:spPr>
          <a:xfrm>
            <a:off x="346620" y="692696"/>
            <a:ext cx="8545859" cy="4464496"/>
          </a:xfrm>
        </p:spPr>
        <p:txBody>
          <a:bodyPr>
            <a:normAutofit fontScale="92500"/>
          </a:bodyPr>
          <a:lstStyle/>
          <a:p>
            <a:pPr>
              <a:lnSpc>
                <a:spcPct val="150000"/>
              </a:lnSpc>
              <a:spcBef>
                <a:spcPts val="0"/>
              </a:spcBef>
            </a:pPr>
            <a:r>
              <a:rPr lang="en-US" b="1" dirty="0">
                <a:latin typeface="Arial" panose="020B0604020202020204" pitchFamily="34" charset="0"/>
                <a:cs typeface="Arial" panose="020B0604020202020204" pitchFamily="34" charset="0"/>
              </a:rPr>
              <a:t>Underline and highlight </a:t>
            </a:r>
            <a:r>
              <a:rPr lang="en-US" dirty="0">
                <a:latin typeface="Arial" panose="020B0604020202020204" pitchFamily="34" charset="0"/>
                <a:cs typeface="Arial" panose="020B0604020202020204" pitchFamily="34" charset="0"/>
              </a:rPr>
              <a:t>important keywords and phrases</a:t>
            </a:r>
          </a:p>
          <a:p>
            <a:pPr>
              <a:lnSpc>
                <a:spcPct val="150000"/>
              </a:lnSpc>
              <a:spcBef>
                <a:spcPts val="0"/>
              </a:spcBef>
            </a:pPr>
            <a:r>
              <a:rPr lang="en-US" dirty="0">
                <a:latin typeface="Arial" panose="020B0604020202020204" pitchFamily="34" charset="0"/>
                <a:cs typeface="Arial" panose="020B0604020202020204" pitchFamily="34" charset="0"/>
              </a:rPr>
              <a:t>Make </a:t>
            </a:r>
            <a:r>
              <a:rPr lang="en-US" b="1" dirty="0">
                <a:latin typeface="Arial" panose="020B0604020202020204" pitchFamily="34" charset="0"/>
                <a:cs typeface="Arial" panose="020B0604020202020204" pitchFamily="34" charset="0"/>
              </a:rPr>
              <a:t>annotations</a:t>
            </a:r>
            <a:r>
              <a:rPr lang="en-US" dirty="0">
                <a:latin typeface="Arial" panose="020B0604020202020204" pitchFamily="34" charset="0"/>
                <a:cs typeface="Arial" panose="020B0604020202020204" pitchFamily="34" charset="0"/>
              </a:rPr>
              <a:t> to </a:t>
            </a:r>
            <a:r>
              <a:rPr lang="en-US" dirty="0" err="1">
                <a:latin typeface="Arial" panose="020B0604020202020204" pitchFamily="34" charset="0"/>
                <a:cs typeface="Arial" panose="020B0604020202020204" pitchFamily="34" charset="0"/>
              </a:rPr>
              <a:t>summarise</a:t>
            </a:r>
            <a:r>
              <a:rPr lang="en-US" dirty="0">
                <a:latin typeface="Arial" panose="020B0604020202020204" pitchFamily="34" charset="0"/>
                <a:cs typeface="Arial" panose="020B0604020202020204" pitchFamily="34" charset="0"/>
              </a:rPr>
              <a:t>, question, and </a:t>
            </a:r>
            <a:r>
              <a:rPr lang="en-US" dirty="0" err="1">
                <a:latin typeface="Arial" panose="020B0604020202020204" pitchFamily="34" charset="0"/>
                <a:cs typeface="Arial" panose="020B0604020202020204" pitchFamily="34" charset="0"/>
              </a:rPr>
              <a:t>analyse</a:t>
            </a:r>
            <a:r>
              <a:rPr lang="en-US" dirty="0">
                <a:latin typeface="Arial" panose="020B0604020202020204" pitchFamily="34" charset="0"/>
                <a:cs typeface="Arial" panose="020B0604020202020204" pitchFamily="34" charset="0"/>
              </a:rPr>
              <a:t> </a:t>
            </a:r>
          </a:p>
          <a:p>
            <a:pPr>
              <a:lnSpc>
                <a:spcPct val="150000"/>
              </a:lnSpc>
              <a:spcBef>
                <a:spcPts val="0"/>
              </a:spcBef>
            </a:pPr>
            <a:r>
              <a:rPr lang="en-US" b="1" dirty="0">
                <a:latin typeface="Arial" panose="020B0604020202020204" pitchFamily="34" charset="0"/>
                <a:cs typeface="Arial" panose="020B0604020202020204" pitchFamily="34" charset="0"/>
              </a:rPr>
              <a:t>Explain</a:t>
            </a:r>
            <a:r>
              <a:rPr lang="en-US" dirty="0">
                <a:latin typeface="Arial" panose="020B0604020202020204" pitchFamily="34" charset="0"/>
                <a:cs typeface="Arial" panose="020B0604020202020204" pitchFamily="34" charset="0"/>
              </a:rPr>
              <a:t> the text to someone else</a:t>
            </a:r>
          </a:p>
          <a:p>
            <a:pPr>
              <a:lnSpc>
                <a:spcPct val="150000"/>
              </a:lnSpc>
              <a:spcBef>
                <a:spcPts val="0"/>
              </a:spcBef>
            </a:pPr>
            <a:r>
              <a:rPr lang="en-US" b="1" dirty="0">
                <a:latin typeface="Arial" panose="020B0604020202020204" pitchFamily="34" charset="0"/>
                <a:cs typeface="Arial" panose="020B0604020202020204" pitchFamily="34" charset="0"/>
              </a:rPr>
              <a:t>Record</a:t>
            </a:r>
            <a:r>
              <a:rPr lang="en-US" dirty="0">
                <a:latin typeface="Arial" panose="020B0604020202020204" pitchFamily="34" charset="0"/>
                <a:cs typeface="Arial" panose="020B0604020202020204" pitchFamily="34" charset="0"/>
              </a:rPr>
              <a:t> yourself reading and listen back later</a:t>
            </a:r>
          </a:p>
          <a:p>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US" dirty="0"/>
              <a:t>Annotate Using MS Word</a:t>
            </a:r>
          </a:p>
        </p:txBody>
      </p:sp>
      <p:pic>
        <p:nvPicPr>
          <p:cNvPr id="10" name="Picture 9" descr="A computer with a screen on&#10;&#10;Description automatically generated with medium confidence">
            <a:hlinkClick r:id="rId2"/>
            <a:extLst>
              <a:ext uri="{FF2B5EF4-FFF2-40B4-BE49-F238E27FC236}">
                <a16:creationId xmlns:a16="http://schemas.microsoft.com/office/drawing/2014/main" id="{D2DCD38E-9EAF-D8B4-301D-E176CBED60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328" y="868209"/>
            <a:ext cx="7884000" cy="2979786"/>
          </a:xfrm>
          <a:prstGeom prst="rect">
            <a:avLst/>
          </a:prstGeom>
        </p:spPr>
      </p:pic>
      <p:sp>
        <p:nvSpPr>
          <p:cNvPr id="11" name="TextBox 10">
            <a:extLst>
              <a:ext uri="{FF2B5EF4-FFF2-40B4-BE49-F238E27FC236}">
                <a16:creationId xmlns:a16="http://schemas.microsoft.com/office/drawing/2014/main" id="{EFB7F64F-5BE4-7380-97DE-2BFE500F824F}"/>
              </a:ext>
            </a:extLst>
          </p:cNvPr>
          <p:cNvSpPr txBox="1"/>
          <p:nvPr/>
        </p:nvSpPr>
        <p:spPr>
          <a:xfrm>
            <a:off x="496328" y="4221088"/>
            <a:ext cx="8229600" cy="1131848"/>
          </a:xfrm>
          <a:prstGeom prst="rect">
            <a:avLst/>
          </a:prstGeom>
          <a:noFill/>
        </p:spPr>
        <p:txBody>
          <a:bodyPr wrap="square" rtlCol="0">
            <a:spAutoFit/>
          </a:bodyPr>
          <a:lstStyle/>
          <a:p>
            <a:pPr>
              <a:lnSpc>
                <a:spcPct val="150000"/>
              </a:lnSpc>
            </a:pPr>
            <a:r>
              <a:rPr lang="en-GB" sz="2400" b="1" dirty="0">
                <a:latin typeface="Arial" panose="020B0604020202020204" pitchFamily="34" charset="0"/>
                <a:cs typeface="Arial" panose="020B0604020202020204" pitchFamily="34" charset="0"/>
              </a:rPr>
              <a:t>Video:</a:t>
            </a:r>
          </a:p>
          <a:p>
            <a:pPr>
              <a:lnSpc>
                <a:spcPct val="150000"/>
              </a:lnSpc>
            </a:pPr>
            <a:r>
              <a:rPr lang="en-GB" sz="2400" dirty="0">
                <a:latin typeface="Arial" panose="020B0604020202020204" pitchFamily="34" charset="0"/>
                <a:cs typeface="Arial" panose="020B0604020202020204" pitchFamily="34" charset="0"/>
              </a:rPr>
              <a:t>https://youtu.be/4a1m1caIhJ4?si=HXlPSmQ7Qe_TOh4A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8D7C9-3276-3BB8-7BED-06C0CCCB018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CEDE419-3C01-F418-2040-C8E16507D7DB}"/>
              </a:ext>
            </a:extLst>
          </p:cNvPr>
          <p:cNvSpPr>
            <a:spLocks noGrp="1"/>
          </p:cNvSpPr>
          <p:nvPr>
            <p:ph type="title"/>
          </p:nvPr>
        </p:nvSpPr>
        <p:spPr>
          <a:xfrm>
            <a:off x="179512" y="461639"/>
            <a:ext cx="8229600" cy="1143000"/>
          </a:xfrm>
        </p:spPr>
        <p:txBody>
          <a:bodyPr>
            <a:normAutofit fontScale="90000"/>
          </a:bodyPr>
          <a:lstStyle/>
          <a:p>
            <a:r>
              <a:rPr lang="en-GB" dirty="0"/>
              <a:t>Homework : </a:t>
            </a:r>
            <a:r>
              <a:rPr lang="en-GB" b="1" i="0" dirty="0">
                <a:effectLst/>
                <a:latin typeface="var(--font-family-head)"/>
              </a:rPr>
              <a:t>Identifying Information - Stages of Information</a:t>
            </a:r>
            <a:br>
              <a:rPr lang="en-GB" b="1" i="0" dirty="0">
                <a:effectLst/>
                <a:latin typeface="var(--font-family-head)"/>
              </a:rPr>
            </a:br>
            <a:endParaRPr lang="en-GB" dirty="0"/>
          </a:p>
        </p:txBody>
      </p:sp>
      <p:sp>
        <p:nvSpPr>
          <p:cNvPr id="5" name="Content Placeholder 4">
            <a:extLst>
              <a:ext uri="{FF2B5EF4-FFF2-40B4-BE49-F238E27FC236}">
                <a16:creationId xmlns:a16="http://schemas.microsoft.com/office/drawing/2014/main" id="{CC1B854E-FB8B-5F09-15D0-7C0AD8D5F0A5}"/>
              </a:ext>
            </a:extLst>
          </p:cNvPr>
          <p:cNvSpPr>
            <a:spLocks noGrp="1"/>
          </p:cNvSpPr>
          <p:nvPr>
            <p:ph idx="1"/>
          </p:nvPr>
        </p:nvSpPr>
        <p:spPr>
          <a:xfrm>
            <a:off x="256213" y="1586955"/>
            <a:ext cx="8229600" cy="3917032"/>
          </a:xfrm>
        </p:spPr>
        <p:txBody>
          <a:bodyPr>
            <a:normAutofit/>
          </a:bodyPr>
          <a:lstStyle/>
          <a:p>
            <a:pPr>
              <a:lnSpc>
                <a:spcPct val="150000"/>
              </a:lnSpc>
              <a:spcBef>
                <a:spcPts val="0"/>
              </a:spcBef>
            </a:pPr>
            <a:r>
              <a:rPr lang="en-GB" sz="2000" kern="100" dirty="0">
                <a:effectLst/>
                <a:latin typeface="Arial" panose="020B0604020202020204" pitchFamily="34" charset="0"/>
                <a:ea typeface="DengXian" panose="02010600030101010101" pitchFamily="2" charset="-122"/>
                <a:cs typeface="Arial" panose="020B0604020202020204" pitchFamily="34" charset="0"/>
              </a:rPr>
              <a:t>Kindly click on the link below to start the course or use the QR Code</a:t>
            </a:r>
            <a:endParaRPr lang="en-GB" sz="2000" kern="100" dirty="0">
              <a:latin typeface="Arial" panose="020B0604020202020204" pitchFamily="34" charset="0"/>
              <a:ea typeface="DengXian" panose="02010600030101010101" pitchFamily="2" charset="-122"/>
              <a:cs typeface="Arial" panose="020B0604020202020204" pitchFamily="34" charset="0"/>
            </a:endParaRPr>
          </a:p>
          <a:p>
            <a:pPr>
              <a:lnSpc>
                <a:spcPct val="150000"/>
              </a:lnSpc>
              <a:spcBef>
                <a:spcPts val="0"/>
              </a:spcBef>
            </a:pPr>
            <a:r>
              <a:rPr lang="en-GB" sz="2000" dirty="0">
                <a:latin typeface="Arial" panose="020B0604020202020204" pitchFamily="34" charset="0"/>
                <a:cs typeface="Arial" panose="020B0604020202020204" pitchFamily="34" charset="0"/>
                <a:hlinkClick r:id="rId2"/>
              </a:rPr>
              <a:t>moodle.uwtsd.ac.uk/mod/</a:t>
            </a:r>
            <a:r>
              <a:rPr lang="en-GB" sz="2000" dirty="0" err="1">
                <a:latin typeface="Arial" panose="020B0604020202020204" pitchFamily="34" charset="0"/>
                <a:cs typeface="Arial" panose="020B0604020202020204" pitchFamily="34" charset="0"/>
                <a:hlinkClick r:id="rId2"/>
              </a:rPr>
              <a:t>scorm</a:t>
            </a:r>
            <a:r>
              <a:rPr lang="en-GB" sz="2000" dirty="0">
                <a:latin typeface="Arial" panose="020B0604020202020204" pitchFamily="34" charset="0"/>
                <a:cs typeface="Arial" panose="020B0604020202020204" pitchFamily="34" charset="0"/>
                <a:hlinkClick r:id="rId2"/>
              </a:rPr>
              <a:t>/</a:t>
            </a:r>
            <a:r>
              <a:rPr lang="en-GB" sz="2000" dirty="0" err="1">
                <a:latin typeface="Arial" panose="020B0604020202020204" pitchFamily="34" charset="0"/>
                <a:cs typeface="Arial" panose="020B0604020202020204" pitchFamily="34" charset="0"/>
                <a:hlinkClick r:id="rId2"/>
              </a:rPr>
              <a:t>player.php?a</a:t>
            </a:r>
            <a:r>
              <a:rPr lang="en-GB" sz="2000" dirty="0">
                <a:latin typeface="Arial" panose="020B0604020202020204" pitchFamily="34" charset="0"/>
                <a:cs typeface="Arial" panose="020B0604020202020204" pitchFamily="34" charset="0"/>
                <a:hlinkClick r:id="rId2"/>
              </a:rPr>
              <a:t>=6864&amp;currentorg=</a:t>
            </a:r>
            <a:r>
              <a:rPr lang="en-GB" sz="2000" dirty="0" err="1">
                <a:latin typeface="Arial" panose="020B0604020202020204" pitchFamily="34" charset="0"/>
                <a:cs typeface="Arial" panose="020B0604020202020204" pitchFamily="34" charset="0"/>
                <a:hlinkClick r:id="rId2"/>
              </a:rPr>
              <a:t>articulate_rise&amp;scoid</a:t>
            </a:r>
            <a:r>
              <a:rPr lang="en-GB" sz="2000" dirty="0">
                <a:latin typeface="Arial" panose="020B0604020202020204" pitchFamily="34" charset="0"/>
                <a:cs typeface="Arial" panose="020B0604020202020204" pitchFamily="34" charset="0"/>
                <a:hlinkClick r:id="rId2"/>
              </a:rPr>
              <a:t>=14763&amp;sesskey=fiSHR9WZNM&amp;display=</a:t>
            </a:r>
            <a:r>
              <a:rPr lang="en-GB" sz="2000" dirty="0" err="1">
                <a:latin typeface="Arial" panose="020B0604020202020204" pitchFamily="34" charset="0"/>
                <a:cs typeface="Arial" panose="020B0604020202020204" pitchFamily="34" charset="0"/>
                <a:hlinkClick r:id="rId2"/>
              </a:rPr>
              <a:t>popup&amp;mode</a:t>
            </a:r>
            <a:r>
              <a:rPr lang="en-GB" sz="2000" dirty="0">
                <a:latin typeface="Arial" panose="020B0604020202020204" pitchFamily="34" charset="0"/>
                <a:cs typeface="Arial" panose="020B0604020202020204" pitchFamily="34" charset="0"/>
                <a:hlinkClick r:id="rId2"/>
              </a:rPr>
              <a:t>=normal</a:t>
            </a:r>
            <a:endParaRPr lang="en-GB" sz="2000" kern="100" dirty="0">
              <a:effectLst/>
              <a:latin typeface="Arial" panose="020B0604020202020204" pitchFamily="34" charset="0"/>
              <a:ea typeface="DengXian" panose="02010600030101010101" pitchFamily="2" charset="-122"/>
              <a:cs typeface="Arial" panose="020B0604020202020204" pitchFamily="34" charset="0"/>
            </a:endParaRPr>
          </a:p>
          <a:p>
            <a:pPr>
              <a:lnSpc>
                <a:spcPct val="150000"/>
              </a:lnSpc>
              <a:spcBef>
                <a:spcPts val="0"/>
              </a:spcBef>
            </a:pPr>
            <a:r>
              <a:rPr lang="en-GB" sz="2000" dirty="0">
                <a:latin typeface="Arial" panose="020B0604020202020204" pitchFamily="34" charset="0"/>
                <a:cs typeface="Arial" panose="020B0604020202020204" pitchFamily="34" charset="0"/>
              </a:rPr>
              <a:t>This should be completed before the next class</a:t>
            </a:r>
          </a:p>
          <a:p>
            <a:pPr>
              <a:lnSpc>
                <a:spcPct val="150000"/>
              </a:lnSpc>
              <a:spcBef>
                <a:spcPts val="0"/>
              </a:spcBef>
            </a:pPr>
            <a:endParaRPr lang="en-GB" sz="20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E444C48A-4EDD-0D61-9D1E-AD062CB6971E}"/>
              </a:ext>
            </a:extLst>
          </p:cNvPr>
          <p:cNvPicPr>
            <a:picLocks noChangeAspect="1"/>
          </p:cNvPicPr>
          <p:nvPr/>
        </p:nvPicPr>
        <p:blipFill rotWithShape="1">
          <a:blip r:embed="rId3"/>
          <a:srcRect l="64691" t="22778" r="20000" b="53519"/>
          <a:stretch>
            <a:fillRect/>
          </a:stretch>
        </p:blipFill>
        <p:spPr>
          <a:xfrm>
            <a:off x="6657975" y="3673885"/>
            <a:ext cx="1857375" cy="1917290"/>
          </a:xfrm>
          <a:prstGeom prst="rect">
            <a:avLst/>
          </a:prstGeom>
        </p:spPr>
      </p:pic>
      <p:sp>
        <p:nvSpPr>
          <p:cNvPr id="2" name="TextBox 1">
            <a:extLst>
              <a:ext uri="{FF2B5EF4-FFF2-40B4-BE49-F238E27FC236}">
                <a16:creationId xmlns:a16="http://schemas.microsoft.com/office/drawing/2014/main" id="{4B1EBF28-D556-6167-E7FE-8F54E52F293D}"/>
              </a:ext>
            </a:extLst>
          </p:cNvPr>
          <p:cNvSpPr txBox="1"/>
          <p:nvPr/>
        </p:nvSpPr>
        <p:spPr>
          <a:xfrm>
            <a:off x="256213" y="4563159"/>
            <a:ext cx="6548035" cy="958660"/>
          </a:xfrm>
          <a:prstGeom prst="rect">
            <a:avLst/>
          </a:prstGeom>
          <a:noFill/>
        </p:spPr>
        <p:txBody>
          <a:bodyPr wrap="square" rtlCol="0">
            <a:spAutoFit/>
          </a:bodyPr>
          <a:lstStyle/>
          <a:p>
            <a:pPr>
              <a:lnSpc>
                <a:spcPct val="150000"/>
              </a:lnSpc>
            </a:pPr>
            <a:r>
              <a:rPr lang="en-GB" sz="2000" dirty="0">
                <a:solidFill>
                  <a:srgbClr val="FF0000"/>
                </a:solidFill>
                <a:latin typeface="Arial" panose="020B0604020202020204" pitchFamily="34" charset="0"/>
                <a:cs typeface="Arial" panose="020B0604020202020204" pitchFamily="34" charset="0"/>
              </a:rPr>
              <a:t>Once completed, please send a screenshot of your badge to your lecturer via email.</a:t>
            </a:r>
          </a:p>
        </p:txBody>
      </p:sp>
    </p:spTree>
    <p:extLst>
      <p:ext uri="{BB962C8B-B14F-4D97-AF65-F5344CB8AC3E}">
        <p14:creationId xmlns:p14="http://schemas.microsoft.com/office/powerpoint/2010/main" val="13052344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9512" y="461639"/>
            <a:ext cx="8229600" cy="1143000"/>
          </a:xfrm>
        </p:spPr>
        <p:txBody>
          <a:bodyPr>
            <a:normAutofit fontScale="90000"/>
          </a:bodyPr>
          <a:lstStyle/>
          <a:p>
            <a:r>
              <a:rPr lang="en-GB" dirty="0"/>
              <a:t>Homework : </a:t>
            </a:r>
            <a:r>
              <a:rPr lang="en-GB" b="1" i="0" dirty="0">
                <a:effectLst/>
                <a:latin typeface="var(--font-family-head)"/>
              </a:rPr>
              <a:t>Types of Information</a:t>
            </a:r>
            <a:br>
              <a:rPr lang="en-GB" b="1" i="0" dirty="0">
                <a:effectLst/>
                <a:latin typeface="var(--font-family-head)"/>
              </a:rPr>
            </a:br>
            <a:endParaRPr lang="en-GB" dirty="0"/>
          </a:p>
        </p:txBody>
      </p:sp>
      <p:sp>
        <p:nvSpPr>
          <p:cNvPr id="5" name="Content Placeholder 4"/>
          <p:cNvSpPr>
            <a:spLocks noGrp="1"/>
          </p:cNvSpPr>
          <p:nvPr>
            <p:ph idx="1"/>
          </p:nvPr>
        </p:nvSpPr>
        <p:spPr>
          <a:xfrm>
            <a:off x="214191" y="1033139"/>
            <a:ext cx="8229600" cy="3917032"/>
          </a:xfrm>
        </p:spPr>
        <p:txBody>
          <a:bodyPr>
            <a:normAutofit/>
          </a:bodyPr>
          <a:lstStyle/>
          <a:p>
            <a:pPr>
              <a:lnSpc>
                <a:spcPct val="150000"/>
              </a:lnSpc>
              <a:spcBef>
                <a:spcPts val="0"/>
              </a:spcBef>
            </a:pPr>
            <a:r>
              <a:rPr lang="en-GB" sz="2000" kern="100" dirty="0">
                <a:effectLst/>
                <a:latin typeface="Arial" panose="020B0604020202020204" pitchFamily="34" charset="0"/>
                <a:ea typeface="DengXian" panose="02010600030101010101" pitchFamily="2" charset="-122"/>
                <a:cs typeface="Arial" panose="020B0604020202020204" pitchFamily="34" charset="0"/>
              </a:rPr>
              <a:t>Kindly click on the link below to start the course or use the QR Code</a:t>
            </a:r>
            <a:endParaRPr lang="en-GB" sz="2000" kern="100" dirty="0">
              <a:latin typeface="Arial" panose="020B0604020202020204" pitchFamily="34" charset="0"/>
              <a:ea typeface="DengXian" panose="02010600030101010101" pitchFamily="2" charset="-122"/>
              <a:cs typeface="Arial" panose="020B0604020202020204" pitchFamily="34" charset="0"/>
            </a:endParaRPr>
          </a:p>
          <a:p>
            <a:pPr>
              <a:lnSpc>
                <a:spcPct val="150000"/>
              </a:lnSpc>
              <a:spcBef>
                <a:spcPts val="0"/>
              </a:spcBef>
            </a:pPr>
            <a:r>
              <a:rPr lang="en-GB" sz="2000" b="0" i="0" u="sng" strike="noStrike" dirty="0">
                <a:solidFill>
                  <a:srgbClr val="467886"/>
                </a:solidFill>
                <a:effectLst/>
                <a:latin typeface="Arial" panose="020B0604020202020204" pitchFamily="34" charset="0"/>
                <a:cs typeface="Arial" panose="020B0604020202020204" pitchFamily="34" charset="0"/>
                <a:hlinkClick r:id="rId2"/>
              </a:rPr>
              <a:t>moodle.uwtsd.ac.uk/mod/</a:t>
            </a:r>
            <a:r>
              <a:rPr lang="en-GB" sz="2000" b="0" i="0" u="sng" strike="noStrike" dirty="0" err="1">
                <a:solidFill>
                  <a:srgbClr val="467886"/>
                </a:solidFill>
                <a:effectLst/>
                <a:latin typeface="Arial" panose="020B0604020202020204" pitchFamily="34" charset="0"/>
                <a:cs typeface="Arial" panose="020B0604020202020204" pitchFamily="34" charset="0"/>
                <a:hlinkClick r:id="rId2"/>
              </a:rPr>
              <a:t>scorm</a:t>
            </a:r>
            <a:r>
              <a:rPr lang="en-GB" sz="2000" b="0" i="0" u="sng" strike="noStrike" dirty="0">
                <a:solidFill>
                  <a:srgbClr val="467886"/>
                </a:solidFill>
                <a:effectLst/>
                <a:latin typeface="Arial" panose="020B0604020202020204" pitchFamily="34" charset="0"/>
                <a:cs typeface="Arial" panose="020B0604020202020204" pitchFamily="34" charset="0"/>
                <a:hlinkClick r:id="rId2"/>
              </a:rPr>
              <a:t>/</a:t>
            </a:r>
            <a:r>
              <a:rPr lang="en-GB" sz="2000" b="0" i="0" u="sng" strike="noStrike" dirty="0" err="1">
                <a:solidFill>
                  <a:srgbClr val="467886"/>
                </a:solidFill>
                <a:effectLst/>
                <a:latin typeface="Arial" panose="020B0604020202020204" pitchFamily="34" charset="0"/>
                <a:cs typeface="Arial" panose="020B0604020202020204" pitchFamily="34" charset="0"/>
                <a:hlinkClick r:id="rId2"/>
              </a:rPr>
              <a:t>player.php?a</a:t>
            </a:r>
            <a:r>
              <a:rPr lang="en-GB" sz="2000" b="0" i="0" u="sng" strike="noStrike" dirty="0">
                <a:solidFill>
                  <a:srgbClr val="467886"/>
                </a:solidFill>
                <a:effectLst/>
                <a:latin typeface="Arial" panose="020B0604020202020204" pitchFamily="34" charset="0"/>
                <a:cs typeface="Arial" panose="020B0604020202020204" pitchFamily="34" charset="0"/>
                <a:hlinkClick r:id="rId2"/>
              </a:rPr>
              <a:t>=6863&amp;currentorg=</a:t>
            </a:r>
            <a:r>
              <a:rPr lang="en-GB" sz="2000" b="0" i="0" u="sng" strike="noStrike" dirty="0" err="1">
                <a:solidFill>
                  <a:srgbClr val="467886"/>
                </a:solidFill>
                <a:effectLst/>
                <a:latin typeface="Arial" panose="020B0604020202020204" pitchFamily="34" charset="0"/>
                <a:cs typeface="Arial" panose="020B0604020202020204" pitchFamily="34" charset="0"/>
                <a:hlinkClick r:id="rId2"/>
              </a:rPr>
              <a:t>articulate_rise&amp;scoid</a:t>
            </a:r>
            <a:r>
              <a:rPr lang="en-GB" sz="2000" b="0" i="0" u="sng" strike="noStrike" dirty="0">
                <a:solidFill>
                  <a:srgbClr val="467886"/>
                </a:solidFill>
                <a:effectLst/>
                <a:latin typeface="Arial" panose="020B0604020202020204" pitchFamily="34" charset="0"/>
                <a:cs typeface="Arial" panose="020B0604020202020204" pitchFamily="34" charset="0"/>
                <a:hlinkClick r:id="rId2"/>
              </a:rPr>
              <a:t>=14761&amp;sesskey=fiSHR9WZNM&amp;display=</a:t>
            </a:r>
            <a:r>
              <a:rPr lang="en-GB" sz="2000" b="0" i="0" u="sng" strike="noStrike" dirty="0" err="1">
                <a:solidFill>
                  <a:srgbClr val="467886"/>
                </a:solidFill>
                <a:effectLst/>
                <a:latin typeface="Arial" panose="020B0604020202020204" pitchFamily="34" charset="0"/>
                <a:cs typeface="Arial" panose="020B0604020202020204" pitchFamily="34" charset="0"/>
                <a:hlinkClick r:id="rId2"/>
              </a:rPr>
              <a:t>popup&amp;mode</a:t>
            </a:r>
            <a:r>
              <a:rPr lang="en-GB" sz="2000" b="0" i="0" u="sng" strike="noStrike" dirty="0">
                <a:solidFill>
                  <a:srgbClr val="467886"/>
                </a:solidFill>
                <a:effectLst/>
                <a:latin typeface="Arial" panose="020B0604020202020204" pitchFamily="34" charset="0"/>
                <a:cs typeface="Arial" panose="020B0604020202020204" pitchFamily="34" charset="0"/>
                <a:hlinkClick r:id="rId2"/>
              </a:rPr>
              <a:t>=normal</a:t>
            </a:r>
            <a:r>
              <a:rPr lang="en-GB" sz="2000" b="0" i="0" u="none" strike="noStrike" dirty="0">
                <a:solidFill>
                  <a:srgbClr val="000000"/>
                </a:solidFill>
                <a:effectLst/>
                <a:latin typeface="Arial" panose="020B0604020202020204" pitchFamily="34" charset="0"/>
                <a:cs typeface="Arial" panose="020B0604020202020204" pitchFamily="34" charset="0"/>
              </a:rPr>
              <a:t> </a:t>
            </a:r>
          </a:p>
          <a:p>
            <a:pPr>
              <a:lnSpc>
                <a:spcPct val="150000"/>
              </a:lnSpc>
              <a:spcBef>
                <a:spcPts val="0"/>
              </a:spcBef>
            </a:pPr>
            <a:r>
              <a:rPr lang="en-GB" sz="2000" dirty="0">
                <a:latin typeface="Arial" panose="020B0604020202020204" pitchFamily="34" charset="0"/>
                <a:cs typeface="Arial" panose="020B0604020202020204" pitchFamily="34" charset="0"/>
              </a:rPr>
              <a:t>This should be completed before the next class</a:t>
            </a:r>
          </a:p>
        </p:txBody>
      </p:sp>
      <p:pic>
        <p:nvPicPr>
          <p:cNvPr id="6" name="Picture 5" descr="A qr code with black squares&#10;&#10;Description automatically generated">
            <a:extLst>
              <a:ext uri="{FF2B5EF4-FFF2-40B4-BE49-F238E27FC236}">
                <a16:creationId xmlns:a16="http://schemas.microsoft.com/office/drawing/2014/main" id="{DDF033D1-F5DA-C3A7-991A-AE9727DA59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2200" y="3445064"/>
            <a:ext cx="2376000" cy="2207997"/>
          </a:xfrm>
          <a:prstGeom prst="rect">
            <a:avLst/>
          </a:prstGeom>
        </p:spPr>
      </p:pic>
      <p:sp>
        <p:nvSpPr>
          <p:cNvPr id="2" name="TextBox 1">
            <a:extLst>
              <a:ext uri="{FF2B5EF4-FFF2-40B4-BE49-F238E27FC236}">
                <a16:creationId xmlns:a16="http://schemas.microsoft.com/office/drawing/2014/main" id="{29C0F10C-66B9-E6CA-C6F9-77A6DC56A5D0}"/>
              </a:ext>
            </a:extLst>
          </p:cNvPr>
          <p:cNvSpPr txBox="1"/>
          <p:nvPr/>
        </p:nvSpPr>
        <p:spPr>
          <a:xfrm>
            <a:off x="224269" y="4529628"/>
            <a:ext cx="6548035" cy="958660"/>
          </a:xfrm>
          <a:prstGeom prst="rect">
            <a:avLst/>
          </a:prstGeom>
          <a:noFill/>
        </p:spPr>
        <p:txBody>
          <a:bodyPr wrap="square" rtlCol="0">
            <a:spAutoFit/>
          </a:bodyPr>
          <a:lstStyle/>
          <a:p>
            <a:pPr>
              <a:lnSpc>
                <a:spcPct val="150000"/>
              </a:lnSpc>
            </a:pPr>
            <a:r>
              <a:rPr lang="en-GB" sz="2000" dirty="0">
                <a:solidFill>
                  <a:srgbClr val="FF0000"/>
                </a:solidFill>
                <a:latin typeface="Arial" panose="020B0604020202020204" pitchFamily="34" charset="0"/>
                <a:cs typeface="Arial" panose="020B0604020202020204" pitchFamily="34" charset="0"/>
              </a:rPr>
              <a:t>Once completed, please send a screenshot of your badge to your lecturer via email.</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E2F23-0C10-37DB-14EE-1EC41A33C9CB}"/>
              </a:ext>
            </a:extLst>
          </p:cNvPr>
          <p:cNvSpPr>
            <a:spLocks noGrp="1"/>
          </p:cNvSpPr>
          <p:nvPr>
            <p:ph type="title"/>
          </p:nvPr>
        </p:nvSpPr>
        <p:spPr>
          <a:xfrm>
            <a:off x="457200" y="1988840"/>
            <a:ext cx="8229600" cy="1143000"/>
          </a:xfrm>
        </p:spPr>
        <p:txBody>
          <a:bodyPr/>
          <a:lstStyle/>
          <a:p>
            <a:r>
              <a:rPr lang="en-GB" dirty="0"/>
              <a:t>Questions and Answers</a:t>
            </a:r>
          </a:p>
        </p:txBody>
      </p:sp>
    </p:spTree>
    <p:extLst>
      <p:ext uri="{BB962C8B-B14F-4D97-AF65-F5344CB8AC3E}">
        <p14:creationId xmlns:p14="http://schemas.microsoft.com/office/powerpoint/2010/main" val="104366762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2219</Words>
  <Application>Microsoft Office PowerPoint</Application>
  <PresentationFormat>On-screen Show (4:3)</PresentationFormat>
  <Paragraphs>232</Paragraphs>
  <Slides>46</Slides>
  <Notes>15</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Myriad Pro</vt:lpstr>
      <vt:lpstr>var(--font-family-head)</vt:lpstr>
      <vt:lpstr>Wingdings</vt:lpstr>
      <vt:lpstr>20140311PresentationUWTSDTemplate</vt:lpstr>
      <vt:lpstr>PowerPoint Presentation</vt:lpstr>
      <vt:lpstr>INTRODUCTION TO INFOSKILLS COURSE</vt:lpstr>
      <vt:lpstr>Infoskills Courses</vt:lpstr>
      <vt:lpstr>In this session we will…..</vt:lpstr>
      <vt:lpstr>PowerPoint Presentation</vt:lpstr>
      <vt:lpstr>Open Minds</vt:lpstr>
      <vt:lpstr>PowerPoint Presentation</vt:lpstr>
      <vt:lpstr>CRITICAL THINKING</vt:lpstr>
      <vt:lpstr>Key Elements of Critical Thinking</vt:lpstr>
      <vt:lpstr>Key Elements of Critical Thinking</vt:lpstr>
      <vt:lpstr>Features of Critical Thinking</vt:lpstr>
      <vt:lpstr>Tips for Developing Your Critical Thinking Skills</vt:lpstr>
      <vt:lpstr>Main Components of Critical Thinking</vt:lpstr>
      <vt:lpstr>Main Components of Critical Thinking</vt:lpstr>
      <vt:lpstr>Scepticism and Objectivity</vt:lpstr>
      <vt:lpstr>Scepticism and Objectivity</vt:lpstr>
      <vt:lpstr>Class Activity 1</vt:lpstr>
      <vt:lpstr>How to Become a Better Sceptic </vt:lpstr>
      <vt:lpstr>How to Become a Better Sceptic </vt:lpstr>
      <vt:lpstr>The Principle of Charity</vt:lpstr>
      <vt:lpstr>The Principle of Charity</vt:lpstr>
      <vt:lpstr>The Principle of Charity</vt:lpstr>
      <vt:lpstr>The Principle of Charity</vt:lpstr>
      <vt:lpstr>Class Activity 2 : Charity in action</vt:lpstr>
      <vt:lpstr>PowerPoint Presentation</vt:lpstr>
      <vt:lpstr>PowerPoint Presentation</vt:lpstr>
      <vt:lpstr>BIAS</vt:lpstr>
      <vt:lpstr>Types of Bias</vt:lpstr>
      <vt:lpstr>Class Activity 3: Bias? </vt:lpstr>
      <vt:lpstr>Bias</vt:lpstr>
      <vt:lpstr>Class Activity 4 : Bias</vt:lpstr>
      <vt:lpstr>Evaluating Evidence – CRAAP Test</vt:lpstr>
      <vt:lpstr>CRAAP TEST</vt:lpstr>
      <vt:lpstr>Class Activity 4 : Evaluating Evidence – ‘Climate Change’ </vt:lpstr>
      <vt:lpstr>Facts versus Opinions</vt:lpstr>
      <vt:lpstr>PowerPoint Presentation</vt:lpstr>
      <vt:lpstr>PowerPoint Presentation</vt:lpstr>
      <vt:lpstr>PowerPoint Presentation</vt:lpstr>
      <vt:lpstr>CRITICAL READING</vt:lpstr>
      <vt:lpstr>Critical Reading Strategies</vt:lpstr>
      <vt:lpstr>Class Activity 6 : Skim Read</vt:lpstr>
      <vt:lpstr>Active Reading </vt:lpstr>
      <vt:lpstr>Annotate Using MS Word</vt:lpstr>
      <vt:lpstr>Homework : Identifying Information - Stages of Information </vt:lpstr>
      <vt:lpstr>Homework : Types of Information </vt:lpstr>
      <vt:lpstr>Questions and Answers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Academic Skills (LCLM4001) Critical Thinking, Critical Reading, and Critical Writing</dc:title>
  <dc:creator>Matthew Brian</dc:creator>
  <cp:lastModifiedBy>Mobolanle Bello</cp:lastModifiedBy>
  <cp:revision>21</cp:revision>
  <dcterms:created xsi:type="dcterms:W3CDTF">2024-10-09T10:23:18Z</dcterms:created>
  <dcterms:modified xsi:type="dcterms:W3CDTF">2025-12-19T17:32:54Z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
  </property>
  <property fmtid="{D5CDD505-2E9C-101B-9397-08002B2CF9AE}" pid="3" name="KSOProductBuildVer">
    <vt:lpwstr>1033-11.1.0.11723</vt:lpwstr>
  </property>
</Properties>
</file>