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63" r:id="rId3"/>
    <p:sldId id="258" r:id="rId4"/>
    <p:sldId id="260" r:id="rId5"/>
    <p:sldId id="264" r:id="rId6"/>
    <p:sldId id="259" r:id="rId7"/>
    <p:sldId id="261" r:id="rId8"/>
    <p:sldId id="266" r:id="rId9"/>
    <p:sldId id="262"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6279" autoAdjust="0"/>
  </p:normalViewPr>
  <p:slideViewPr>
    <p:cSldViewPr snapToGrid="0">
      <p:cViewPr varScale="1">
        <p:scale>
          <a:sx n="88" d="100"/>
          <a:sy n="88" d="100"/>
        </p:scale>
        <p:origin x="147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59DB3A-0D0A-4374-8EAB-BBC401F4537B}" type="datetimeFigureOut">
              <a:rPr lang="en-GB" smtClean="0"/>
              <a:t>18/01/2018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52D823-5D50-49CE-88DD-50CA653AB2D1}" type="slidenum">
              <a:rPr lang="en-GB" smtClean="0"/>
              <a:t>‹#›</a:t>
            </a:fld>
            <a:endParaRPr lang="en-GB"/>
          </a:p>
        </p:txBody>
      </p:sp>
    </p:spTree>
    <p:extLst>
      <p:ext uri="{BB962C8B-B14F-4D97-AF65-F5344CB8AC3E}">
        <p14:creationId xmlns:p14="http://schemas.microsoft.com/office/powerpoint/2010/main" val="4503793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8" Type="http://schemas.openxmlformats.org/officeDocument/2006/relationships/hyperlink" Target="https://www.cardiff.ac.uk/news/view/931856-research-examines-travel-to-half-marathon" TargetMode="External"/><Relationship Id="rId13" Type="http://schemas.openxmlformats.org/officeDocument/2006/relationships/hyperlink" Target="http://www.walesonline.co.uk/special-features/organisers-want-cardiff-half-marathon-13675645" TargetMode="External"/><Relationship Id="rId3" Type="http://schemas.openxmlformats.org/officeDocument/2006/relationships/hyperlink" Target="http://www.bbc.co.uk/news/uk-wales-south-east-wales-41281900" TargetMode="External"/><Relationship Id="rId7" Type="http://schemas.openxmlformats.org/officeDocument/2006/relationships/hyperlink" Target="http://www.cardiffhalfmarathon.co.uk/" TargetMode="External"/><Relationship Id="rId12" Type="http://schemas.openxmlformats.org/officeDocument/2006/relationships/hyperlink" Target="http://www.walesonline.co.uk/news/wales-news/how-homeless-persons-bed-looked-13700999"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www.cardiffhalfmarathon.co.uk/running-for-charity-list-of-associated-charities/" TargetMode="External"/><Relationship Id="rId11" Type="http://schemas.openxmlformats.org/officeDocument/2006/relationships/hyperlink" Target="http://www.walesonline.co.uk/news/wales-news/cardiff-wins-right-host-prestigious-6308291" TargetMode="External"/><Relationship Id="rId5" Type="http://schemas.openxmlformats.org/officeDocument/2006/relationships/hyperlink" Target="https://www.cardiff.gov.uk/ENG/resident/Parking-roads-and-travel/Travel-advice-for-major-events/Pages/Travel-advice-for-major-events.aspx" TargetMode="External"/><Relationship Id="rId10" Type="http://schemas.openxmlformats.org/officeDocument/2006/relationships/hyperlink" Target="file:///C:\Users\1702677\Downloads\Event_impact_Case_Studies_2016.pdf" TargetMode="External"/><Relationship Id="rId4" Type="http://schemas.openxmlformats.org/officeDocument/2006/relationships/hyperlink" Target="http://www.breconwater.co.uk/" TargetMode="External"/><Relationship Id="rId9" Type="http://schemas.openxmlformats.org/officeDocument/2006/relationships/hyperlink" Target="http://www.cardiff2016.co.uk/run-refuel-recycle-campaign-injects-some-green-energy-into-the-whm-cardiff-2016/" TargetMode="External"/><Relationship Id="rId14" Type="http://schemas.openxmlformats.org/officeDocument/2006/relationships/hyperlink" Target="http://www.walesonline.co.uk/news/wales-news/stats-show-cardiffs-traffic-congestion-12626753"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Good</a:t>
            </a:r>
            <a:r>
              <a:rPr lang="en-GB" baseline="0" dirty="0" smtClean="0"/>
              <a:t> morning everyone, welcome to our presentation, my name is Courtney James and this is Dee Jones and Alicia </a:t>
            </a:r>
            <a:r>
              <a:rPr lang="en-GB" baseline="0" dirty="0" err="1" smtClean="0"/>
              <a:t>Hiles</a:t>
            </a:r>
            <a:r>
              <a:rPr lang="en-GB" baseline="0" dirty="0" smtClean="0"/>
              <a:t> and we will discussing about our chosen sustainable event, which is the Cardiff Half Marathon. We will discussing regarding what is a sustainable event management, who are the key stakeholders for the Cardiff Half Marathon. I will be talking about the positive and negative environmental impacts, Dee Lee will speak about the economic impacts and then Alicia will go on to discuss the social and cultural impacts. We will then conclude with recommendations that we think will make Cardiff Half Marathon more successfully sustainable. </a:t>
            </a:r>
          </a:p>
          <a:p>
            <a:endParaRPr lang="en-GB" baseline="0" dirty="0"/>
          </a:p>
        </p:txBody>
      </p:sp>
      <p:sp>
        <p:nvSpPr>
          <p:cNvPr id="4" name="Slide Number Placeholder 3"/>
          <p:cNvSpPr>
            <a:spLocks noGrp="1"/>
          </p:cNvSpPr>
          <p:nvPr>
            <p:ph type="sldNum" sz="quarter" idx="10"/>
          </p:nvPr>
        </p:nvSpPr>
        <p:spPr/>
        <p:txBody>
          <a:bodyPr/>
          <a:lstStyle/>
          <a:p>
            <a:fld id="{8A52D823-5D50-49CE-88DD-50CA653AB2D1}" type="slidenum">
              <a:rPr lang="en-GB" smtClean="0"/>
              <a:t>1</a:t>
            </a:fld>
            <a:endParaRPr lang="en-GB"/>
          </a:p>
        </p:txBody>
      </p:sp>
    </p:spTree>
    <p:extLst>
      <p:ext uri="{BB962C8B-B14F-4D97-AF65-F5344CB8AC3E}">
        <p14:creationId xmlns:p14="http://schemas.microsoft.com/office/powerpoint/2010/main" val="40282381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has become significantly important that events have a sustainable management system put in place, it is not a matter of a ‘want’, and it is a must. According to </a:t>
            </a:r>
            <a:r>
              <a:rPr lang="en-GB" sz="1200" kern="1200" dirty="0" err="1">
                <a:solidFill>
                  <a:schemeClr val="tx1"/>
                </a:solidFill>
                <a:effectLst/>
                <a:latin typeface="+mn-lt"/>
                <a:ea typeface="+mn-ea"/>
                <a:cs typeface="+mn-cs"/>
              </a:rPr>
              <a:t>Meegan</a:t>
            </a:r>
            <a:r>
              <a:rPr lang="en-GB" sz="1200" kern="1200" dirty="0">
                <a:solidFill>
                  <a:schemeClr val="tx1"/>
                </a:solidFill>
                <a:effectLst/>
                <a:latin typeface="+mn-lt"/>
                <a:ea typeface="+mn-ea"/>
                <a:cs typeface="+mn-cs"/>
              </a:rPr>
              <a:t> Jones (2010), ‘Sustainable development meets the needs of the present without comprising the ability of future generations to meet their own needs. This shows that staging a sustainable event results in the organisers promoting the resources in a responsible and efficient way, as well as in cooperating sustainable strategies for events to happen in the future.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is also important that organisers put into action sustainable strategies in order to achieve their goals, which will serve social, environmental and economic impacts; as they want to reduce the negative impacts on the environment, so that there is positive social and economic impacts; Getz (2007) stated that ‘Events must be valued and evaluated equally in social, cultural, environmental and economic terms in order to be sustainable.’ </a:t>
            </a:r>
          </a:p>
          <a:p>
            <a:r>
              <a:rPr lang="en-GB" sz="1200" kern="1200" dirty="0">
                <a:solidFill>
                  <a:schemeClr val="tx1"/>
                </a:solidFill>
                <a:effectLst/>
                <a:latin typeface="+mn-lt"/>
                <a:ea typeface="+mn-ea"/>
                <a:cs typeface="+mn-cs"/>
              </a:rPr>
              <a:t>The main qualities that should be incorporated in a sustainable event is to promote responsible sources, encourage more sustainable behaviour and healthy living, minimise negative impacts on the environment, and an accessible and inclusive setting for all. These qualities in a sustainable event will result in a safe and secured atmosphere, leave a positive legacy, as well as an excellent customer experience. This is why it is a ‘must’ for an event to be sustainable, and now that events cannot go ahead if there are no sustainable plans.</a:t>
            </a:r>
          </a:p>
          <a:p>
            <a:endParaRPr lang="en-GB" dirty="0"/>
          </a:p>
        </p:txBody>
      </p:sp>
      <p:sp>
        <p:nvSpPr>
          <p:cNvPr id="4" name="Slide Number Placeholder 3"/>
          <p:cNvSpPr>
            <a:spLocks noGrp="1"/>
          </p:cNvSpPr>
          <p:nvPr>
            <p:ph type="sldNum" sz="quarter" idx="10"/>
          </p:nvPr>
        </p:nvSpPr>
        <p:spPr/>
        <p:txBody>
          <a:bodyPr/>
          <a:lstStyle/>
          <a:p>
            <a:fld id="{8A52D823-5D50-49CE-88DD-50CA653AB2D1}" type="slidenum">
              <a:rPr lang="en-GB" smtClean="0"/>
              <a:t>2</a:t>
            </a:fld>
            <a:endParaRPr lang="en-GB"/>
          </a:p>
        </p:txBody>
      </p:sp>
    </p:spTree>
    <p:extLst>
      <p:ext uri="{BB962C8B-B14F-4D97-AF65-F5344CB8AC3E}">
        <p14:creationId xmlns:p14="http://schemas.microsoft.com/office/powerpoint/2010/main" val="33138376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dirty="0"/>
              <a:t>Lead partner - Cardiff University </a:t>
            </a:r>
          </a:p>
          <a:p>
            <a:r>
              <a:rPr lang="en-GB" sz="1200" dirty="0"/>
              <a:t>Cardiff University has pledged its continued support as title of sponsor of the Cardiff half marathon.</a:t>
            </a:r>
          </a:p>
          <a:p>
            <a:r>
              <a:rPr lang="en-GB" sz="1200" dirty="0"/>
              <a:t>Cardiff University was at the front when it first came on board as title sponsor of the 2017 Cardiff Half Marathon. A record 25,073 people registered to be part of race weekend.</a:t>
            </a:r>
          </a:p>
          <a:p>
            <a:r>
              <a:rPr lang="en-GB" sz="1200" dirty="0"/>
              <a:t>The University is using its relationship with the UK’s second largest half marathon to support its continuing research into health by encouraging students, staff, graduates and members of the public to raise funds for many charities. </a:t>
            </a:r>
          </a:p>
          <a:p>
            <a:endParaRPr lang="en-GB" sz="1200" dirty="0"/>
          </a:p>
          <a:p>
            <a:r>
              <a:rPr lang="en-GB" sz="1200" b="1" u="sng" dirty="0"/>
              <a:t>Official partners suppliers - Brecon </a:t>
            </a:r>
            <a:r>
              <a:rPr lang="en-GB" sz="1200" b="1" u="sng" dirty="0" err="1"/>
              <a:t>carreg</a:t>
            </a:r>
            <a:r>
              <a:rPr lang="en-GB" sz="1200" b="1" u="sng" dirty="0"/>
              <a:t> </a:t>
            </a:r>
          </a:p>
          <a:p>
            <a:r>
              <a:rPr lang="en-GB" sz="1200" dirty="0"/>
              <a:t>Brecon </a:t>
            </a:r>
            <a:r>
              <a:rPr lang="en-GB" sz="1200" dirty="0" err="1"/>
              <a:t>carreg</a:t>
            </a:r>
            <a:r>
              <a:rPr lang="en-GB" sz="1200" dirty="0"/>
              <a:t> believe that “If we protect the water, the water protects us. The long term vision at Brecon Mineral Water is a commitment to care for nature and the community, preparing for the future.”</a:t>
            </a:r>
          </a:p>
          <a:p>
            <a:r>
              <a:rPr lang="en-GB" sz="1200" dirty="0"/>
              <a:t>Brecon </a:t>
            </a:r>
            <a:r>
              <a:rPr lang="en-GB" sz="1200" dirty="0" err="1"/>
              <a:t>carreg</a:t>
            </a:r>
            <a:r>
              <a:rPr lang="en-GB" sz="1200" dirty="0"/>
              <a:t> have been the water supplier for the second most popular half marathon in the UK since 2012. </a:t>
            </a:r>
          </a:p>
          <a:p>
            <a:r>
              <a:rPr lang="en-GB" sz="1200" dirty="0"/>
              <a:t>In 2014, there were over 20,000 entrants in which Brecon </a:t>
            </a:r>
            <a:r>
              <a:rPr lang="en-GB" sz="1200" dirty="0" err="1"/>
              <a:t>Carreg</a:t>
            </a:r>
            <a:r>
              <a:rPr lang="en-GB" sz="1200" dirty="0"/>
              <a:t> had to supply water to all runners taking part. Over 80,000 bottles of water were handed out at the course water stations which are situated at Penarth Road, Cardiff Bay, </a:t>
            </a:r>
            <a:r>
              <a:rPr lang="en-GB" sz="1200" dirty="0" err="1"/>
              <a:t>Ninian</a:t>
            </a:r>
            <a:r>
              <a:rPr lang="en-GB" sz="1200" dirty="0"/>
              <a:t> Road and Lake Road West. Ian Beattie, the Marketing Manager for Brecon </a:t>
            </a:r>
            <a:r>
              <a:rPr lang="en-GB" sz="1200" dirty="0" err="1"/>
              <a:t>Carreg</a:t>
            </a:r>
            <a:r>
              <a:rPr lang="en-GB" sz="1200" dirty="0"/>
              <a:t> said ” We are delighted to be the Official Water of the Cardiff Half Marathon for the fourth consecutive year, being the No.1 bestselling water in Wales and partnering the No.1 half marathon in Wales makes for a great association of the best in Wales.”</a:t>
            </a:r>
          </a:p>
          <a:p>
            <a:endParaRPr lang="en-GB" sz="1200" dirty="0"/>
          </a:p>
          <a:p>
            <a:r>
              <a:rPr lang="en-GB" sz="1200" b="1" u="sng" dirty="0"/>
              <a:t>Lead charity partner- NSPCC</a:t>
            </a:r>
          </a:p>
          <a:p>
            <a:r>
              <a:rPr lang="en-GB" sz="1200" dirty="0"/>
              <a:t>The NSPCC are the Lead Charity Partner of the Cardiff University/Cardiff Half Marathon. They help children who’ve been abused to rebuild their lives, they protect children at risk, and help find the best ways of preventing child abuse from ever happening. Run for Team NSPCC, because every step, every mile, will help keep every child safe.</a:t>
            </a:r>
          </a:p>
          <a:p>
            <a:endParaRPr lang="en-GB" sz="1200" dirty="0"/>
          </a:p>
          <a:p>
            <a:r>
              <a:rPr lang="en-GB" sz="1200" dirty="0"/>
              <a:t>There are many other charities which people are able to choose to sponsor when taking part in the Cardiff Half Marathon which include: </a:t>
            </a:r>
          </a:p>
          <a:p>
            <a:r>
              <a:rPr lang="en-GB" sz="1200" dirty="0"/>
              <a:t>-	Cancer research </a:t>
            </a:r>
          </a:p>
          <a:p>
            <a:r>
              <a:rPr lang="en-GB" sz="1200" dirty="0"/>
              <a:t>-	Macmillan cancer support </a:t>
            </a:r>
          </a:p>
          <a:p>
            <a:r>
              <a:rPr lang="en-GB" sz="1200" dirty="0"/>
              <a:t>-	Mind </a:t>
            </a:r>
          </a:p>
          <a:p>
            <a:r>
              <a:rPr lang="en-GB" sz="1200" dirty="0"/>
              <a:t>-	Cardiff&amp; Vale Health charity </a:t>
            </a:r>
          </a:p>
          <a:p>
            <a:r>
              <a:rPr lang="en-GB" sz="1200" dirty="0"/>
              <a:t>-	Alzheimer’s society </a:t>
            </a:r>
          </a:p>
          <a:p>
            <a:r>
              <a:rPr lang="en-GB" sz="1200" dirty="0"/>
              <a:t>-	Cystic fibrosis trust</a:t>
            </a:r>
          </a:p>
          <a:p>
            <a:endParaRPr lang="en-GB" sz="1200" dirty="0"/>
          </a:p>
          <a:p>
            <a:endParaRPr lang="en-GB" sz="1200" b="1" u="sng" dirty="0"/>
          </a:p>
          <a:p>
            <a:r>
              <a:rPr lang="en-GB" sz="1200" b="1" u="sng" dirty="0"/>
              <a:t>Why</a:t>
            </a:r>
            <a:r>
              <a:rPr lang="en-GB" sz="1200" b="1" u="sng" baseline="0" dirty="0"/>
              <a:t> is it important to consider stakeholders:</a:t>
            </a:r>
          </a:p>
          <a:p>
            <a:r>
              <a:rPr lang="en-GB" sz="1200" dirty="0"/>
              <a:t>Stakeholders</a:t>
            </a:r>
            <a:r>
              <a:rPr lang="en-GB" sz="1200" baseline="0" dirty="0"/>
              <a:t> are very important as without people having an interest in the business/ organisation then it can not function properly and in case of the Cardiff Half Marathon its essential that there are people taking part so that they can raise money for charities. Without the people taking part then it will not be able to occur and the event wont be </a:t>
            </a:r>
            <a:r>
              <a:rPr lang="en-GB" sz="1200" baseline="0" dirty="0" smtClean="0"/>
              <a:t>happening, as Sasha Reid (2011) stated that ‘Engaging stakeholders throughout the event planning process provides a stronger likelihood that the community is satisfied with and will support the event, providing competitive advantage to event organisers.’ </a:t>
            </a:r>
            <a:endParaRPr lang="en-GB" sz="1200" dirty="0"/>
          </a:p>
          <a:p>
            <a:endParaRPr lang="en-GB" sz="1200" dirty="0"/>
          </a:p>
          <a:p>
            <a:r>
              <a:rPr lang="en-GB" sz="1200" dirty="0"/>
              <a:t>An event</a:t>
            </a:r>
            <a:r>
              <a:rPr lang="en-GB" sz="1200" baseline="0" dirty="0"/>
              <a:t> like the Cardiff Half Marathon:</a:t>
            </a:r>
          </a:p>
          <a:p>
            <a:r>
              <a:rPr lang="en-GB" sz="1200" baseline="0" dirty="0"/>
              <a:t>Customers/ audience are looking for the experience </a:t>
            </a:r>
          </a:p>
          <a:p>
            <a:r>
              <a:rPr lang="en-GB" sz="1200" baseline="0" dirty="0"/>
              <a:t>Performers are looking for achievement </a:t>
            </a:r>
          </a:p>
          <a:p>
            <a:r>
              <a:rPr lang="en-GB" sz="1200" baseline="0" dirty="0"/>
              <a:t>Charities are looking to raise awareness </a:t>
            </a:r>
          </a:p>
          <a:p>
            <a:r>
              <a:rPr lang="en-GB" sz="1200" baseline="0" dirty="0"/>
              <a:t>Media are looking to promote the city </a:t>
            </a:r>
          </a:p>
          <a:p>
            <a:r>
              <a:rPr lang="en-GB" sz="1200" baseline="0" dirty="0"/>
              <a:t>Local businesses are looking for money </a:t>
            </a:r>
          </a:p>
          <a:p>
            <a:r>
              <a:rPr lang="en-GB" sz="1200" baseline="0" dirty="0"/>
              <a:t>Security/ first aid are looking to ensure </a:t>
            </a:r>
            <a:r>
              <a:rPr lang="en-GB" sz="1200" baseline="0" dirty="0" err="1"/>
              <a:t>everyones</a:t>
            </a:r>
            <a:r>
              <a:rPr lang="en-GB" sz="1200" baseline="0" dirty="0"/>
              <a:t> health and safety</a:t>
            </a:r>
            <a:endParaRPr lang="en-GB" sz="1200" dirty="0"/>
          </a:p>
        </p:txBody>
      </p:sp>
      <p:sp>
        <p:nvSpPr>
          <p:cNvPr id="4" name="Slide Number Placeholder 3"/>
          <p:cNvSpPr>
            <a:spLocks noGrp="1"/>
          </p:cNvSpPr>
          <p:nvPr>
            <p:ph type="sldNum" sz="quarter" idx="10"/>
          </p:nvPr>
        </p:nvSpPr>
        <p:spPr/>
        <p:txBody>
          <a:bodyPr/>
          <a:lstStyle/>
          <a:p>
            <a:fld id="{8A52D823-5D50-49CE-88DD-50CA653AB2D1}" type="slidenum">
              <a:rPr lang="en-GB" smtClean="0"/>
              <a:t>3</a:t>
            </a:fld>
            <a:endParaRPr lang="en-GB"/>
          </a:p>
        </p:txBody>
      </p:sp>
    </p:spTree>
    <p:extLst>
      <p:ext uri="{BB962C8B-B14F-4D97-AF65-F5344CB8AC3E}">
        <p14:creationId xmlns:p14="http://schemas.microsoft.com/office/powerpoint/2010/main" val="11991752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As stated by BBC News, a study was conducted by professors from Cardiff University and Run 4 Wales inspecting how runners would travel to last year’s event. The findings were to help reduce the environmental impacts for the future races. Last year’s event took place on Sunday 1st October and is the second largest half marathon event in the UK, attracting over 25,000 runners. This study involved Cardiff University students questioning runners on the day of the event on what transport they used to get there and also how much they spent. According to Dr Collins, of the School of Geography and Planning and Prof Max </a:t>
            </a:r>
            <a:r>
              <a:rPr lang="en-GB" sz="1200" b="0" i="0" kern="1200" dirty="0" err="1">
                <a:solidFill>
                  <a:schemeClr val="tx1"/>
                </a:solidFill>
                <a:effectLst/>
                <a:latin typeface="+mn-lt"/>
                <a:ea typeface="+mn-ea"/>
                <a:cs typeface="+mn-cs"/>
              </a:rPr>
              <a:t>Munday</a:t>
            </a:r>
            <a:r>
              <a:rPr lang="en-GB" sz="1200" b="0" i="0" kern="1200" dirty="0">
                <a:solidFill>
                  <a:schemeClr val="tx1"/>
                </a:solidFill>
                <a:effectLst/>
                <a:latin typeface="+mn-lt"/>
                <a:ea typeface="+mn-ea"/>
                <a:cs typeface="+mn-cs"/>
              </a:rPr>
              <a:t>, of Cardiff Business School have completed many studies which have inspected the environmental and economic impact of sporting events that take place in Wales. She also stated that the findings helps to classify ways that the runners and spectators can be encouraged to choose a more sustainable way of travelling. Dr Collins and Prof </a:t>
            </a:r>
            <a:r>
              <a:rPr lang="en-GB" sz="1200" b="0" i="0" kern="1200" dirty="0" err="1">
                <a:solidFill>
                  <a:schemeClr val="tx1"/>
                </a:solidFill>
                <a:effectLst/>
                <a:latin typeface="+mn-lt"/>
                <a:ea typeface="+mn-ea"/>
                <a:cs typeface="+mn-cs"/>
              </a:rPr>
              <a:t>Munday</a:t>
            </a:r>
            <a:r>
              <a:rPr lang="en-GB" sz="1200" b="0" i="0" kern="1200" dirty="0">
                <a:solidFill>
                  <a:schemeClr val="tx1"/>
                </a:solidFill>
                <a:effectLst/>
                <a:latin typeface="+mn-lt"/>
                <a:ea typeface="+mn-ea"/>
                <a:cs typeface="+mn-cs"/>
              </a:rPr>
              <a:t> have worked with UK Sport and a variety of other partners to help develop its events impacts, which allows organisers to assess the environmental, economic and social impacts of cultural and sporting events. Dr Collins stated that working with Run 4 Wales on the Cardiff Half Marathon shows the influence that their research is making. Annabelle Mason from Run 4 Wales stated that they were dedicated to making Wales’ largest mass partaking event as sustainable as possible. She also stated that during last year’s event, they did as much as they possibly could to encourage runners to go green by sharing cars, walking and cycling. Run 4 Wales are continuing to work with Recycle for Wales to ensure that all runners are aware what to recycle at home and also on race day. </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Cardiff</a:t>
            </a:r>
            <a:r>
              <a:rPr lang="en-GB" sz="1200" b="0" i="0" kern="1200" baseline="0" dirty="0" smtClean="0">
                <a:solidFill>
                  <a:schemeClr val="tx1"/>
                </a:solidFill>
                <a:effectLst/>
                <a:latin typeface="+mn-lt"/>
                <a:ea typeface="+mn-ea"/>
                <a:cs typeface="+mn-cs"/>
              </a:rPr>
              <a:t> Half Marathon’s ‘Run Refuel Recycle’ campaign aims to improve on the efforts of previous races to help ensure more recycling than ever and less waste. For the 2017 race, recycling facilities were improved and a team of ‘environmental champions’ were employed to ensure better recycling at the event. As stated by Matt Newman, Run4Wales CEO ‘As Wales’ Largest mass-participation event, we want to continue to raise awareness and set the standard for recycle at this year’s race’. </a:t>
            </a:r>
            <a:endParaRPr lang="en-GB" sz="1200" b="0" i="0" kern="1200" dirty="0" smtClean="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A52D823-5D50-49CE-88DD-50CA653AB2D1}" type="slidenum">
              <a:rPr lang="en-GB" smtClean="0"/>
              <a:t>4</a:t>
            </a:fld>
            <a:endParaRPr lang="en-GB"/>
          </a:p>
        </p:txBody>
      </p:sp>
    </p:spTree>
    <p:extLst>
      <p:ext uri="{BB962C8B-B14F-4D97-AF65-F5344CB8AC3E}">
        <p14:creationId xmlns:p14="http://schemas.microsoft.com/office/powerpoint/2010/main" val="23319448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economic impacts that the Cardiff Half Marathon has is that the event brings visitors to attend, which means that they are also bringing income into Wales. This is the multiplier effect,</a:t>
            </a:r>
            <a:r>
              <a:rPr lang="en-GB" sz="1200" kern="1200" dirty="0">
                <a:solidFill>
                  <a:schemeClr val="tx1"/>
                </a:solidFill>
                <a:effectLst/>
                <a:latin typeface="+mn-lt"/>
                <a:ea typeface="+mn-ea"/>
                <a:cs typeface="+mn-cs"/>
              </a:rPr>
              <a:t> which is a direct tourism expenditure that has a wider impact on the economy</a:t>
            </a:r>
            <a:r>
              <a:rPr lang="en-GB" sz="1200" b="0" i="0" kern="1200" dirty="0">
                <a:solidFill>
                  <a:schemeClr val="tx1"/>
                </a:solidFill>
                <a:effectLst/>
                <a:latin typeface="+mn-lt"/>
                <a:ea typeface="+mn-ea"/>
                <a:cs typeface="+mn-cs"/>
              </a:rPr>
              <a:t>.  According to the Department for Culture, Media &amp; Sport (2016), ‘more than £2,000,000 is raised for their charities and good causes and £1.6 million is the direct economic impact for Wales.’ This creates a positive impact on the economy, as businesses such as restaurants, cafes, local shops, hotels, public transport are benefiting, as they are generating more income. This can allow businesses to further enhance their facilities and products, as they have generated enough income to improve. </a:t>
            </a:r>
          </a:p>
          <a:p>
            <a:r>
              <a:rPr lang="en-GB" sz="1200" b="0" i="0" kern="1200" dirty="0">
                <a:solidFill>
                  <a:schemeClr val="tx1"/>
                </a:solidFill>
                <a:effectLst/>
                <a:latin typeface="+mn-lt"/>
                <a:ea typeface="+mn-ea"/>
                <a:cs typeface="+mn-cs"/>
              </a:rPr>
              <a:t>With the event being successful over the last few years, Wales Online stated in 2013, </a:t>
            </a:r>
            <a:r>
              <a:rPr lang="en-GB" dirty="0"/>
              <a:t>‘Following the huge success of the Cardiff Half Marathon, the Welsh capital will host the IAAF World Championships in three years time’. This indicates the Cardiff Half Marathon made a significant impact towards the city, it shows that there is hard work and effort that has been invested for the event to be very successful, as the community comes together to raise money, as well as businesses generating more income.</a:t>
            </a: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A52D823-5D50-49CE-88DD-50CA653AB2D1}" type="slidenum">
              <a:rPr lang="en-GB" smtClean="0"/>
              <a:t>5</a:t>
            </a:fld>
            <a:endParaRPr lang="en-GB"/>
          </a:p>
        </p:txBody>
      </p:sp>
    </p:spTree>
    <p:extLst>
      <p:ext uri="{BB962C8B-B14F-4D97-AF65-F5344CB8AC3E}">
        <p14:creationId xmlns:p14="http://schemas.microsoft.com/office/powerpoint/2010/main" val="29377029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Due to the Cardiff</a:t>
            </a:r>
            <a:r>
              <a:rPr lang="en-GB" baseline="0" dirty="0"/>
              <a:t> half marathon being the 2</a:t>
            </a:r>
            <a:r>
              <a:rPr lang="en-GB" baseline="30000" dirty="0"/>
              <a:t>nd</a:t>
            </a:r>
            <a:r>
              <a:rPr lang="en-GB" baseline="0" dirty="0"/>
              <a:t> most popular in the UK, it means that many are attracted to Cardiff either to take part or watch the race. By visitors and tourists coming into wales for the half marathon it means the locals are benefiting as many are going into local restaurants and shops to buy local produce </a:t>
            </a:r>
            <a:r>
              <a:rPr lang="en-GB" baseline="0" dirty="0" err="1"/>
              <a:t>e.g</a:t>
            </a:r>
            <a:r>
              <a:rPr lang="en-GB" baseline="0" dirty="0"/>
              <a:t> souvenirs, welsh cakes, love spoons and many more. Also people are able to gain an understanding of the culture that wales entails. </a:t>
            </a:r>
          </a:p>
          <a:p>
            <a:endParaRPr lang="en-GB" baseline="0" dirty="0"/>
          </a:p>
          <a:p>
            <a:r>
              <a:rPr lang="en-GB" baseline="0" dirty="0"/>
              <a:t>Whenever an event like this occurs then it always brings a positive vibe around the city as all the community gather together to support the people taking part and the charities they are raising money for. The Cardiff Half Marathon is a huge benefit to the charities as without this event they will not be raising as much and most people will not be aware of the different types of charities. its satisfying for the participants to the complete the half marathon in which why many sign up as it may be a challenge or people may be wanting to complete it for a charity that is close to their heart. Its all about coming together and supporting one another. </a:t>
            </a:r>
          </a:p>
          <a:p>
            <a:endParaRPr lang="en-GB" baseline="0" dirty="0"/>
          </a:p>
          <a:p>
            <a:r>
              <a:rPr lang="en-GB" baseline="0" dirty="0"/>
              <a:t>It is stated on Wales Online that after the Cardiff Half Marathon, some runners decided to donate their snacks to the homeless people as they left the area. Many packets of crisps and bananas were handed out to the runners at the end of the 13 mile run but most were given to the homeless that were on the streets. </a:t>
            </a:r>
          </a:p>
          <a:p>
            <a:endParaRPr lang="en-GB" dirty="0"/>
          </a:p>
        </p:txBody>
      </p:sp>
      <p:sp>
        <p:nvSpPr>
          <p:cNvPr id="4" name="Slide Number Placeholder 3"/>
          <p:cNvSpPr>
            <a:spLocks noGrp="1"/>
          </p:cNvSpPr>
          <p:nvPr>
            <p:ph type="sldNum" sz="quarter" idx="10"/>
          </p:nvPr>
        </p:nvSpPr>
        <p:spPr/>
        <p:txBody>
          <a:bodyPr/>
          <a:lstStyle/>
          <a:p>
            <a:fld id="{8A52D823-5D50-49CE-88DD-50CA653AB2D1}" type="slidenum">
              <a:rPr lang="en-GB" smtClean="0"/>
              <a:t>6</a:t>
            </a:fld>
            <a:endParaRPr lang="en-GB"/>
          </a:p>
        </p:txBody>
      </p:sp>
    </p:spTree>
    <p:extLst>
      <p:ext uri="{BB962C8B-B14F-4D97-AF65-F5344CB8AC3E}">
        <p14:creationId xmlns:p14="http://schemas.microsoft.com/office/powerpoint/2010/main" val="7525785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the event, Cardiff Half Marathon to further enhance their sustainable plans, I would suggest that they recommend to all visitors and participants to use more of public transport, to avoid congestion and pollution within the local area. With Cardiff being the capital city of Wales, Cardiff are often hosting a range of  major events, from sports to performing arts, so for that reason, it leads for traffic to be increased, which results in congestion. Not only does this affect the environment, it also affects the local residents within their area. I would suggest that the event organisers promote about if visitors and participants want to travel by car, that  they do participate in the Park and Ride facilities that Cardiff have to offer, this would mitigate congestion.  According to Wales Online, ‘Researchers concluded congestion has a bigger impact on businesses in Cardiff than in any other UK city.’ </a:t>
            </a:r>
            <a:endParaRPr lang="en-GB" dirty="0" smtClean="0"/>
          </a:p>
          <a:p>
            <a:endParaRPr lang="en-GB" dirty="0" smtClean="0"/>
          </a:p>
          <a:p>
            <a:endParaRPr lang="en-GB" dirty="0" smtClean="0"/>
          </a:p>
          <a:p>
            <a:r>
              <a:rPr lang="en-GB" dirty="0" smtClean="0"/>
              <a:t>Another</a:t>
            </a:r>
            <a:r>
              <a:rPr lang="en-GB" baseline="0" dirty="0" smtClean="0"/>
              <a:t> recommendation for Cardiff Half Marathon to become even more sustainable is to educate visitors and participants on how important it is to recycle their rubbish such as water bottles, According to an event partner from Recycle for Wales, he stated that ‘If every runner recycled a 500ml water bottle, it would save enough energy to power Cardiff Castle for 55 hours’. Angela </a:t>
            </a:r>
            <a:r>
              <a:rPr lang="en-GB" baseline="0" dirty="0" err="1" smtClean="0"/>
              <a:t>Spiteri</a:t>
            </a:r>
            <a:r>
              <a:rPr lang="en-GB" baseline="0" dirty="0" smtClean="0"/>
              <a:t> added that their campaign are proud that Wales are in the top three recycling nations , but they would like to become number one, so if they promote and educated everyone, they will most likely be able to achieve their aim of become number one in the nation. </a:t>
            </a:r>
            <a:endParaRPr lang="en-GB" dirty="0" smtClean="0"/>
          </a:p>
          <a:p>
            <a:endParaRPr lang="en-GB" dirty="0"/>
          </a:p>
        </p:txBody>
      </p:sp>
      <p:sp>
        <p:nvSpPr>
          <p:cNvPr id="4" name="Slide Number Placeholder 3"/>
          <p:cNvSpPr>
            <a:spLocks noGrp="1"/>
          </p:cNvSpPr>
          <p:nvPr>
            <p:ph type="sldNum" sz="quarter" idx="10"/>
          </p:nvPr>
        </p:nvSpPr>
        <p:spPr/>
        <p:txBody>
          <a:bodyPr/>
          <a:lstStyle/>
          <a:p>
            <a:fld id="{8A52D823-5D50-49CE-88DD-50CA653AB2D1}" type="slidenum">
              <a:rPr lang="en-GB" smtClean="0"/>
              <a:t>7</a:t>
            </a:fld>
            <a:endParaRPr lang="en-GB"/>
          </a:p>
        </p:txBody>
      </p:sp>
    </p:spTree>
    <p:extLst>
      <p:ext uri="{BB962C8B-B14F-4D97-AF65-F5344CB8AC3E}">
        <p14:creationId xmlns:p14="http://schemas.microsoft.com/office/powerpoint/2010/main" val="28559649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listening to our </a:t>
            </a:r>
            <a:r>
              <a:rPr lang="en-GB" dirty="0" smtClean="0"/>
              <a:t>presentation </a:t>
            </a:r>
            <a:r>
              <a:rPr lang="en-GB" dirty="0"/>
              <a:t>on the sustainable event that we choose to discuss with you.</a:t>
            </a:r>
          </a:p>
        </p:txBody>
      </p:sp>
      <p:sp>
        <p:nvSpPr>
          <p:cNvPr id="4" name="Slide Number Placeholder 3"/>
          <p:cNvSpPr>
            <a:spLocks noGrp="1"/>
          </p:cNvSpPr>
          <p:nvPr>
            <p:ph type="sldNum" sz="quarter" idx="10"/>
          </p:nvPr>
        </p:nvSpPr>
        <p:spPr/>
        <p:txBody>
          <a:bodyPr/>
          <a:lstStyle/>
          <a:p>
            <a:fld id="{8A52D823-5D50-49CE-88DD-50CA653AB2D1}" type="slidenum">
              <a:rPr lang="en-GB" smtClean="0"/>
              <a:t>8</a:t>
            </a:fld>
            <a:endParaRPr lang="en-GB"/>
          </a:p>
        </p:txBody>
      </p:sp>
    </p:spTree>
    <p:extLst>
      <p:ext uri="{BB962C8B-B14F-4D97-AF65-F5344CB8AC3E}">
        <p14:creationId xmlns:p14="http://schemas.microsoft.com/office/powerpoint/2010/main" val="17753093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BBC. (2017), Cardiff Half Marathon: </a:t>
            </a:r>
            <a:r>
              <a:rPr lang="en-GB" sz="1200" b="1" u="sng" kern="1200" dirty="0" smtClean="0">
                <a:solidFill>
                  <a:schemeClr val="tx1"/>
                </a:solidFill>
                <a:effectLst/>
                <a:latin typeface="+mn-lt"/>
                <a:ea typeface="+mn-ea"/>
                <a:cs typeface="+mn-cs"/>
              </a:rPr>
              <a:t>Study to Reduce Race Carbon Footprint</a:t>
            </a:r>
            <a:r>
              <a:rPr lang="en-GB" sz="1200" kern="1200" dirty="0" smtClean="0">
                <a:solidFill>
                  <a:schemeClr val="tx1"/>
                </a:solidFill>
                <a:effectLst/>
                <a:latin typeface="+mn-lt"/>
                <a:ea typeface="+mn-ea"/>
                <a:cs typeface="+mn-cs"/>
              </a:rPr>
              <a:t>, [Online]. Available: </a:t>
            </a:r>
            <a:r>
              <a:rPr lang="en-GB" sz="1200" u="sng" kern="1200" dirty="0" smtClean="0">
                <a:solidFill>
                  <a:schemeClr val="tx1"/>
                </a:solidFill>
                <a:effectLst/>
                <a:latin typeface="+mn-lt"/>
                <a:ea typeface="+mn-ea"/>
                <a:cs typeface="+mn-cs"/>
                <a:hlinkClick r:id="rId3"/>
              </a:rPr>
              <a:t>http://www.bbc.co.uk/news/uk-wales-south-east-wales-41281900</a:t>
            </a:r>
            <a:r>
              <a:rPr lang="en-GB" sz="1200" kern="1200" dirty="0" smtClean="0">
                <a:solidFill>
                  <a:schemeClr val="tx1"/>
                </a:solidFill>
                <a:effectLst/>
                <a:latin typeface="+mn-lt"/>
                <a:ea typeface="+mn-ea"/>
                <a:cs typeface="+mn-cs"/>
              </a:rPr>
              <a:t> , Last Accessed: 27</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December 2017.</a:t>
            </a:r>
          </a:p>
          <a:p>
            <a:pPr marL="171450" lvl="0" indent="-171450">
              <a:buFont typeface="Arial" panose="020B0604020202020204" pitchFamily="34" charset="0"/>
              <a:buChar char="•"/>
            </a:pPr>
            <a:r>
              <a:rPr lang="en-GB" sz="1200" kern="1200" dirty="0" err="1" smtClean="0">
                <a:solidFill>
                  <a:schemeClr val="tx1"/>
                </a:solidFill>
                <a:effectLst/>
                <a:latin typeface="+mn-lt"/>
                <a:ea typeface="+mn-ea"/>
                <a:cs typeface="+mn-cs"/>
              </a:rPr>
              <a:t>Bladen</a:t>
            </a:r>
            <a:r>
              <a:rPr lang="en-GB" sz="1200" kern="1200" dirty="0" smtClean="0">
                <a:solidFill>
                  <a:schemeClr val="tx1"/>
                </a:solidFill>
                <a:effectLst/>
                <a:latin typeface="+mn-lt"/>
                <a:ea typeface="+mn-ea"/>
                <a:cs typeface="+mn-cs"/>
              </a:rPr>
              <a:t>, C et al. (2012) </a:t>
            </a:r>
            <a:r>
              <a:rPr lang="en-GB" sz="1200" b="1" u="sng" kern="1200" dirty="0" smtClean="0">
                <a:solidFill>
                  <a:schemeClr val="tx1"/>
                </a:solidFill>
                <a:effectLst/>
                <a:latin typeface="+mn-lt"/>
                <a:ea typeface="+mn-ea"/>
                <a:cs typeface="+mn-cs"/>
              </a:rPr>
              <a:t>EVENTS MANAGEMENT AN INTRODUCTION. </a:t>
            </a:r>
            <a:r>
              <a:rPr lang="en-GB" sz="1200" kern="1200" dirty="0" smtClean="0">
                <a:solidFill>
                  <a:schemeClr val="tx1"/>
                </a:solidFill>
                <a:effectLst/>
                <a:latin typeface="+mn-lt"/>
                <a:ea typeface="+mn-ea"/>
                <a:cs typeface="+mn-cs"/>
              </a:rPr>
              <a:t>Oxon: Routledge.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Brecon </a:t>
            </a:r>
            <a:r>
              <a:rPr lang="en-GB" sz="1200" kern="1200" dirty="0" err="1" smtClean="0">
                <a:solidFill>
                  <a:schemeClr val="tx1"/>
                </a:solidFill>
                <a:effectLst/>
                <a:latin typeface="+mn-lt"/>
                <a:ea typeface="+mn-ea"/>
                <a:cs typeface="+mn-cs"/>
              </a:rPr>
              <a:t>Carreg</a:t>
            </a:r>
            <a:r>
              <a:rPr lang="en-GB" sz="1200" kern="1200" dirty="0" smtClean="0">
                <a:solidFill>
                  <a:schemeClr val="tx1"/>
                </a:solidFill>
                <a:effectLst/>
                <a:latin typeface="+mn-lt"/>
                <a:ea typeface="+mn-ea"/>
                <a:cs typeface="+mn-cs"/>
              </a:rPr>
              <a:t>. (2018) </a:t>
            </a:r>
            <a:r>
              <a:rPr lang="en-GB" sz="1200" b="1" u="sng" kern="1200" dirty="0" smtClean="0">
                <a:solidFill>
                  <a:schemeClr val="tx1"/>
                </a:solidFill>
                <a:effectLst/>
                <a:latin typeface="+mn-lt"/>
                <a:ea typeface="+mn-ea"/>
                <a:cs typeface="+mn-cs"/>
              </a:rPr>
              <a:t>Our Commitment, </a:t>
            </a:r>
            <a:r>
              <a:rPr lang="en-GB" sz="1200" kern="1200" dirty="0" smtClean="0">
                <a:solidFill>
                  <a:schemeClr val="tx1"/>
                </a:solidFill>
                <a:effectLst/>
                <a:latin typeface="+mn-lt"/>
                <a:ea typeface="+mn-ea"/>
                <a:cs typeface="+mn-cs"/>
              </a:rPr>
              <a:t>[Online], Available: </a:t>
            </a:r>
            <a:r>
              <a:rPr lang="en-GB" sz="1200" u="sng" kern="1200" dirty="0" smtClean="0">
                <a:solidFill>
                  <a:schemeClr val="tx1"/>
                </a:solidFill>
                <a:effectLst/>
                <a:latin typeface="+mn-lt"/>
                <a:ea typeface="+mn-ea"/>
                <a:cs typeface="+mn-cs"/>
                <a:hlinkClick r:id="rId4"/>
              </a:rPr>
              <a:t>http://www.breconwater.co.uk/#the-source</a:t>
            </a:r>
            <a:r>
              <a:rPr lang="en-GB" sz="1200" kern="1200" dirty="0" smtClean="0">
                <a:solidFill>
                  <a:schemeClr val="tx1"/>
                </a:solidFill>
                <a:effectLst/>
                <a:latin typeface="+mn-lt"/>
                <a:ea typeface="+mn-ea"/>
                <a:cs typeface="+mn-cs"/>
              </a:rPr>
              <a:t>, Last Accessed: 12</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January 2018.</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Cardiff Council, (2017) </a:t>
            </a:r>
            <a:r>
              <a:rPr lang="en-GB" sz="1200" b="1" u="sng" kern="1200" dirty="0" smtClean="0">
                <a:solidFill>
                  <a:schemeClr val="tx1"/>
                </a:solidFill>
                <a:effectLst/>
                <a:latin typeface="+mn-lt"/>
                <a:ea typeface="+mn-ea"/>
                <a:cs typeface="+mn-cs"/>
              </a:rPr>
              <a:t>Travel Advice for Major Events</a:t>
            </a:r>
            <a:r>
              <a:rPr lang="en-GB" sz="1200" kern="1200" dirty="0" smtClean="0">
                <a:solidFill>
                  <a:schemeClr val="tx1"/>
                </a:solidFill>
                <a:effectLst/>
                <a:latin typeface="+mn-lt"/>
                <a:ea typeface="+mn-ea"/>
                <a:cs typeface="+mn-cs"/>
              </a:rPr>
              <a:t>. [Online]. Available:  </a:t>
            </a:r>
            <a:r>
              <a:rPr lang="en-GB" sz="1200" u="sng" kern="1200" dirty="0" smtClean="0">
                <a:solidFill>
                  <a:schemeClr val="tx1"/>
                </a:solidFill>
                <a:effectLst/>
                <a:latin typeface="+mn-lt"/>
                <a:ea typeface="+mn-ea"/>
                <a:cs typeface="+mn-cs"/>
                <a:hlinkClick r:id="rId5"/>
              </a:rPr>
              <a:t>https://www.cardiff.gov.uk/ENG/resident/Parking-roads-and-travel/Travel-advice-for-major-events/Pages/Travel-advice-for-major-events.aspx</a:t>
            </a:r>
            <a:r>
              <a:rPr lang="en-GB" sz="1200" kern="1200" dirty="0" smtClean="0">
                <a:solidFill>
                  <a:schemeClr val="tx1"/>
                </a:solidFill>
                <a:effectLst/>
                <a:latin typeface="+mn-lt"/>
                <a:ea typeface="+mn-ea"/>
                <a:cs typeface="+mn-cs"/>
              </a:rPr>
              <a:t> , Last Accessed: 28</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December 2017.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Cardiff Half Marathon. (2018)  </a:t>
            </a:r>
            <a:r>
              <a:rPr lang="en-GB" sz="1200" b="1" u="sng" kern="1200" dirty="0" smtClean="0">
                <a:solidFill>
                  <a:schemeClr val="tx1"/>
                </a:solidFill>
                <a:effectLst/>
                <a:latin typeface="+mn-lt"/>
                <a:ea typeface="+mn-ea"/>
                <a:cs typeface="+mn-cs"/>
              </a:rPr>
              <a:t>Choose a charity </a:t>
            </a:r>
            <a:r>
              <a:rPr lang="en-GB" sz="1200" kern="1200" dirty="0" smtClean="0">
                <a:solidFill>
                  <a:schemeClr val="tx1"/>
                </a:solidFill>
                <a:effectLst/>
                <a:latin typeface="+mn-lt"/>
                <a:ea typeface="+mn-ea"/>
                <a:cs typeface="+mn-cs"/>
              </a:rPr>
              <a:t>, [Online], Available:  </a:t>
            </a:r>
            <a:r>
              <a:rPr lang="en-GB" sz="1200" u="sng" kern="1200" dirty="0" smtClean="0">
                <a:solidFill>
                  <a:schemeClr val="tx1"/>
                </a:solidFill>
                <a:effectLst/>
                <a:latin typeface="+mn-lt"/>
                <a:ea typeface="+mn-ea"/>
                <a:cs typeface="+mn-cs"/>
                <a:hlinkClick r:id="rId6"/>
              </a:rPr>
              <a:t>http://www.cardiffhalfmarathon.co.uk/running-for-charity-list-of-associated-charities/</a:t>
            </a:r>
            <a:r>
              <a:rPr lang="en-GB" sz="1200" kern="1200" dirty="0" smtClean="0">
                <a:solidFill>
                  <a:schemeClr val="tx1"/>
                </a:solidFill>
                <a:effectLst/>
                <a:latin typeface="+mn-lt"/>
                <a:ea typeface="+mn-ea"/>
                <a:cs typeface="+mn-cs"/>
              </a:rPr>
              <a:t> , Last Accessed: 12</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January 2018.</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Cardiff Half Marathon. (2018) ROUTE. [Online]. Available: </a:t>
            </a:r>
            <a:r>
              <a:rPr lang="en-GB" sz="1200" u="sng" kern="1200" dirty="0" smtClean="0">
                <a:solidFill>
                  <a:schemeClr val="tx1"/>
                </a:solidFill>
                <a:effectLst/>
                <a:latin typeface="+mn-lt"/>
                <a:ea typeface="+mn-ea"/>
                <a:cs typeface="+mn-cs"/>
                <a:hlinkClick r:id="rId7"/>
              </a:rPr>
              <a:t>http://www.cardiffhalfmarathon.co.uk/</a:t>
            </a:r>
            <a:r>
              <a:rPr lang="en-GB" sz="1200" kern="1200" dirty="0" smtClean="0">
                <a:solidFill>
                  <a:schemeClr val="tx1"/>
                </a:solidFill>
                <a:effectLst/>
                <a:latin typeface="+mn-lt"/>
                <a:ea typeface="+mn-ea"/>
                <a:cs typeface="+mn-cs"/>
              </a:rPr>
              <a:t> Last accessed: 27</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December 2017</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Cardiff University news. (2017) </a:t>
            </a:r>
            <a:r>
              <a:rPr lang="en-GB" sz="1200" b="1" u="sng" kern="1200" dirty="0" smtClean="0">
                <a:solidFill>
                  <a:schemeClr val="tx1"/>
                </a:solidFill>
                <a:effectLst/>
                <a:latin typeface="+mn-lt"/>
                <a:ea typeface="+mn-ea"/>
                <a:cs typeface="+mn-cs"/>
              </a:rPr>
              <a:t>Research examines travel to half marathon ,</a:t>
            </a:r>
            <a:r>
              <a:rPr lang="en-GB" sz="1200" kern="1200" dirty="0" smtClean="0">
                <a:solidFill>
                  <a:schemeClr val="tx1"/>
                </a:solidFill>
                <a:effectLst/>
                <a:latin typeface="+mn-lt"/>
                <a:ea typeface="+mn-ea"/>
                <a:cs typeface="+mn-cs"/>
              </a:rPr>
              <a:t>[online]. Available: </a:t>
            </a:r>
            <a:r>
              <a:rPr lang="en-GB" sz="1200" u="sng" kern="1200" dirty="0" smtClean="0">
                <a:solidFill>
                  <a:schemeClr val="tx1"/>
                </a:solidFill>
                <a:effectLst/>
                <a:latin typeface="+mn-lt"/>
                <a:ea typeface="+mn-ea"/>
                <a:cs typeface="+mn-cs"/>
                <a:hlinkClick r:id="rId8"/>
              </a:rPr>
              <a:t>https://www.cardiff.ac.uk/news/view/931856-research-examines-travel-to-half-marathon</a:t>
            </a:r>
            <a:r>
              <a:rPr lang="en-GB" sz="1200" kern="1200" dirty="0" smtClean="0">
                <a:solidFill>
                  <a:schemeClr val="tx1"/>
                </a:solidFill>
                <a:effectLst/>
                <a:latin typeface="+mn-lt"/>
                <a:ea typeface="+mn-ea"/>
                <a:cs typeface="+mn-cs"/>
              </a:rPr>
              <a:t> Last accessed: 27</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December 2017</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Cardiff World Half Marathon. (2016) </a:t>
            </a:r>
            <a:r>
              <a:rPr lang="en-GB" sz="1200" b="1" kern="1200" dirty="0" smtClean="0">
                <a:solidFill>
                  <a:schemeClr val="tx1"/>
                </a:solidFill>
                <a:effectLst/>
                <a:latin typeface="+mn-lt"/>
                <a:ea typeface="+mn-ea"/>
                <a:cs typeface="+mn-cs"/>
              </a:rPr>
              <a:t>‘</a:t>
            </a:r>
            <a:r>
              <a:rPr lang="en-GB" sz="1200" b="1" u="sng" kern="1200" dirty="0" smtClean="0">
                <a:solidFill>
                  <a:schemeClr val="tx1"/>
                </a:solidFill>
                <a:effectLst/>
                <a:latin typeface="+mn-lt"/>
                <a:ea typeface="+mn-ea"/>
                <a:cs typeface="+mn-cs"/>
              </a:rPr>
              <a:t>RUN, REFUEL, RECYCLE’ CAMPAIGN INJECTS SOME GREEN ENERGY INTO THE WHM CARDIFF 2016.</a:t>
            </a:r>
            <a:r>
              <a:rPr lang="en-GB" sz="1200" kern="1200" dirty="0" smtClean="0">
                <a:solidFill>
                  <a:schemeClr val="tx1"/>
                </a:solidFill>
                <a:effectLst/>
                <a:latin typeface="+mn-lt"/>
                <a:ea typeface="+mn-ea"/>
                <a:cs typeface="+mn-cs"/>
              </a:rPr>
              <a:t> [Online]. Available: </a:t>
            </a:r>
            <a:r>
              <a:rPr lang="en-GB" sz="1200" u="sng" kern="1200" dirty="0" smtClean="0">
                <a:solidFill>
                  <a:schemeClr val="tx1"/>
                </a:solidFill>
                <a:effectLst/>
                <a:latin typeface="+mn-lt"/>
                <a:ea typeface="+mn-ea"/>
                <a:cs typeface="+mn-cs"/>
                <a:hlinkClick r:id="rId9"/>
              </a:rPr>
              <a:t>http://www.cardiff2016.co.uk/run-refuel-recycle-campaign-injects-some-green-energy-into-the-whm-cardiff-2016/</a:t>
            </a:r>
            <a:r>
              <a:rPr lang="en-GB" sz="1200" kern="1200" dirty="0" smtClean="0">
                <a:solidFill>
                  <a:schemeClr val="tx1"/>
                </a:solidFill>
                <a:effectLst/>
                <a:latin typeface="+mn-lt"/>
                <a:ea typeface="+mn-ea"/>
                <a:cs typeface="+mn-cs"/>
              </a:rPr>
              <a:t>  , Last Accessed: 13</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January 2018.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DCMS. (2016), </a:t>
            </a:r>
            <a:r>
              <a:rPr lang="en-GB" sz="1200" b="1" u="sng" kern="1200" dirty="0" smtClean="0">
                <a:solidFill>
                  <a:schemeClr val="tx1"/>
                </a:solidFill>
                <a:effectLst/>
                <a:latin typeface="+mn-lt"/>
                <a:ea typeface="+mn-ea"/>
                <a:cs typeface="+mn-cs"/>
              </a:rPr>
              <a:t>‘Event Impacts</a:t>
            </a:r>
            <a:r>
              <a:rPr lang="en-GB" sz="1200" kern="1200" dirty="0" smtClean="0">
                <a:solidFill>
                  <a:schemeClr val="tx1"/>
                </a:solidFill>
                <a:effectLst/>
                <a:latin typeface="+mn-lt"/>
                <a:ea typeface="+mn-ea"/>
                <a:cs typeface="+mn-cs"/>
              </a:rPr>
              <a:t>’, [Online]. Available: </a:t>
            </a:r>
            <a:r>
              <a:rPr lang="en-GB" sz="1200" u="sng" kern="1200" dirty="0" smtClean="0">
                <a:solidFill>
                  <a:schemeClr val="tx1"/>
                </a:solidFill>
                <a:effectLst/>
                <a:latin typeface="+mn-lt"/>
                <a:ea typeface="+mn-ea"/>
                <a:cs typeface="+mn-cs"/>
                <a:hlinkClick r:id="rId10"/>
              </a:rPr>
              <a:t>file:///C:/Users/1702677/Downloads/Event_impact_Case_Studies_2016.pdf</a:t>
            </a:r>
            <a:r>
              <a:rPr lang="en-GB" sz="1200" kern="1200" dirty="0" smtClean="0">
                <a:solidFill>
                  <a:schemeClr val="tx1"/>
                </a:solidFill>
                <a:effectLst/>
                <a:latin typeface="+mn-lt"/>
                <a:ea typeface="+mn-ea"/>
                <a:cs typeface="+mn-cs"/>
              </a:rPr>
              <a:t> , Last Accessed: 27</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December 2017.</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Haya, P. (2014) </a:t>
            </a:r>
            <a:r>
              <a:rPr lang="en-GB" sz="1200" b="1" u="sng" kern="1200" dirty="0" smtClean="0">
                <a:solidFill>
                  <a:schemeClr val="tx1"/>
                </a:solidFill>
                <a:effectLst/>
                <a:latin typeface="+mn-lt"/>
                <a:ea typeface="+mn-ea"/>
                <a:cs typeface="+mn-cs"/>
              </a:rPr>
              <a:t>Sustainability Handbook for event organisers. </a:t>
            </a:r>
            <a:r>
              <a:rPr lang="en-GB" sz="1200" kern="1200" dirty="0" smtClean="0">
                <a:solidFill>
                  <a:schemeClr val="tx1"/>
                </a:solidFill>
                <a:effectLst/>
                <a:latin typeface="+mn-lt"/>
                <a:ea typeface="+mn-ea"/>
                <a:cs typeface="+mn-cs"/>
              </a:rPr>
              <a:t>Switzerland: FEI</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Holmes, K et al. (2015) </a:t>
            </a:r>
            <a:r>
              <a:rPr lang="en-GB" sz="1200" b="1" u="sng" kern="1200" dirty="0" smtClean="0">
                <a:solidFill>
                  <a:schemeClr val="tx1"/>
                </a:solidFill>
                <a:effectLst/>
                <a:latin typeface="+mn-lt"/>
                <a:ea typeface="+mn-ea"/>
                <a:cs typeface="+mn-cs"/>
              </a:rPr>
              <a:t>Events and Sustainability.</a:t>
            </a:r>
            <a:r>
              <a:rPr lang="en-GB" sz="1200" kern="1200" dirty="0" smtClean="0">
                <a:solidFill>
                  <a:schemeClr val="tx1"/>
                </a:solidFill>
                <a:effectLst/>
                <a:latin typeface="+mn-lt"/>
                <a:ea typeface="+mn-ea"/>
                <a:cs typeface="+mn-cs"/>
              </a:rPr>
              <a:t> Oxon: Routledge </a:t>
            </a:r>
            <a:r>
              <a:rPr lang="en-GB" sz="1200" b="1" u="sng"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Jones, M. (2010) </a:t>
            </a:r>
            <a:r>
              <a:rPr lang="en-GB" sz="1200" b="1" u="sng" kern="1200" dirty="0" smtClean="0">
                <a:solidFill>
                  <a:schemeClr val="tx1"/>
                </a:solidFill>
                <a:effectLst/>
                <a:latin typeface="+mn-lt"/>
                <a:ea typeface="+mn-ea"/>
                <a:cs typeface="+mn-cs"/>
              </a:rPr>
              <a:t>Sustainable Event Management A Practical Guide</a:t>
            </a:r>
            <a:r>
              <a:rPr lang="en-GB" sz="1200" kern="1200" dirty="0" smtClean="0">
                <a:solidFill>
                  <a:schemeClr val="tx1"/>
                </a:solidFill>
                <a:effectLst/>
                <a:latin typeface="+mn-lt"/>
                <a:ea typeface="+mn-ea"/>
                <a:cs typeface="+mn-cs"/>
              </a:rPr>
              <a:t>. UK: London, </a:t>
            </a:r>
            <a:r>
              <a:rPr lang="en-GB" sz="1200" kern="1200" dirty="0" err="1" smtClean="0">
                <a:solidFill>
                  <a:schemeClr val="tx1"/>
                </a:solidFill>
                <a:effectLst/>
                <a:latin typeface="+mn-lt"/>
                <a:ea typeface="+mn-ea"/>
                <a:cs typeface="+mn-cs"/>
              </a:rPr>
              <a:t>Earthscan</a:t>
            </a:r>
            <a:r>
              <a:rPr lang="en-GB" sz="1200" kern="1200" dirty="0" smtClean="0">
                <a:solidFill>
                  <a:schemeClr val="tx1"/>
                </a:solidFill>
                <a:effectLst/>
                <a:latin typeface="+mn-lt"/>
                <a:ea typeface="+mn-ea"/>
                <a:cs typeface="+mn-cs"/>
              </a:rPr>
              <a:t>.</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Sustainable United Nations. (2012) </a:t>
            </a:r>
            <a:r>
              <a:rPr lang="en-GB" sz="1200" b="1" u="sng" kern="1200" dirty="0" smtClean="0">
                <a:solidFill>
                  <a:schemeClr val="tx1"/>
                </a:solidFill>
                <a:effectLst/>
                <a:latin typeface="+mn-lt"/>
                <a:ea typeface="+mn-ea"/>
                <a:cs typeface="+mn-cs"/>
              </a:rPr>
              <a:t>Sustainable Events Guide Give your large event a small footprint</a:t>
            </a:r>
            <a:r>
              <a:rPr lang="en-GB" sz="1200" kern="1200" dirty="0" smtClean="0">
                <a:solidFill>
                  <a:schemeClr val="tx1"/>
                </a:solidFill>
                <a:effectLst/>
                <a:latin typeface="+mn-lt"/>
                <a:ea typeface="+mn-ea"/>
                <a:cs typeface="+mn-cs"/>
              </a:rPr>
              <a:t>, Africa: UNEP.</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Wales Online. (2013), </a:t>
            </a:r>
            <a:r>
              <a:rPr lang="en-GB" sz="1200" b="1" u="sng" kern="1200" dirty="0" smtClean="0">
                <a:solidFill>
                  <a:schemeClr val="tx1"/>
                </a:solidFill>
                <a:effectLst/>
                <a:latin typeface="+mn-lt"/>
                <a:ea typeface="+mn-ea"/>
                <a:cs typeface="+mn-cs"/>
              </a:rPr>
              <a:t>Cardiff wins right to host prestigious World Half Marathon Championships in 2016</a:t>
            </a:r>
            <a:r>
              <a:rPr lang="en-GB" sz="1200" kern="1200" dirty="0" smtClean="0">
                <a:solidFill>
                  <a:schemeClr val="tx1"/>
                </a:solidFill>
                <a:effectLst/>
                <a:latin typeface="+mn-lt"/>
                <a:ea typeface="+mn-ea"/>
                <a:cs typeface="+mn-cs"/>
              </a:rPr>
              <a:t>, [Online]. Available: </a:t>
            </a:r>
            <a:r>
              <a:rPr lang="en-GB" sz="1200" u="sng" kern="1200" dirty="0" smtClean="0">
                <a:solidFill>
                  <a:schemeClr val="tx1"/>
                </a:solidFill>
                <a:effectLst/>
                <a:latin typeface="+mn-lt"/>
                <a:ea typeface="+mn-ea"/>
                <a:cs typeface="+mn-cs"/>
                <a:hlinkClick r:id="rId11"/>
              </a:rPr>
              <a:t>http://www.walesonline.co.uk/news/wales-news/cardiff-wins-right-host-prestigious-6308291</a:t>
            </a:r>
            <a:r>
              <a:rPr lang="en-GB" sz="1200" kern="1200" dirty="0" smtClean="0">
                <a:solidFill>
                  <a:schemeClr val="tx1"/>
                </a:solidFill>
                <a:effectLst/>
                <a:latin typeface="+mn-lt"/>
                <a:ea typeface="+mn-ea"/>
                <a:cs typeface="+mn-cs"/>
              </a:rPr>
              <a:t>  Last Accessed: 12</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January 2018.</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Wales Online. (2017), </a:t>
            </a:r>
            <a:r>
              <a:rPr lang="en-GB" sz="1200" b="1" u="sng" kern="1200" dirty="0" smtClean="0">
                <a:solidFill>
                  <a:schemeClr val="tx1"/>
                </a:solidFill>
                <a:effectLst/>
                <a:latin typeface="+mn-lt"/>
                <a:ea typeface="+mn-ea"/>
                <a:cs typeface="+mn-cs"/>
              </a:rPr>
              <a:t>How a homeless person's bed looked after Cardiff Half Marathon runners went by</a:t>
            </a:r>
            <a:r>
              <a:rPr lang="en-GB" sz="1200" kern="1200" dirty="0" smtClean="0">
                <a:solidFill>
                  <a:schemeClr val="tx1"/>
                </a:solidFill>
                <a:effectLst/>
                <a:latin typeface="+mn-lt"/>
                <a:ea typeface="+mn-ea"/>
                <a:cs typeface="+mn-cs"/>
              </a:rPr>
              <a:t>, [Online] Available: </a:t>
            </a:r>
            <a:r>
              <a:rPr lang="en-GB" sz="1200" u="sng" kern="1200" dirty="0" smtClean="0">
                <a:solidFill>
                  <a:schemeClr val="tx1"/>
                </a:solidFill>
                <a:effectLst/>
                <a:latin typeface="+mn-lt"/>
                <a:ea typeface="+mn-ea"/>
                <a:cs typeface="+mn-cs"/>
                <a:hlinkClick r:id="rId12"/>
              </a:rPr>
              <a:t>http://www.walesonline.co.uk/news/wales-news/how-homeless-persons-bed-looked-13700999</a:t>
            </a:r>
            <a:r>
              <a:rPr lang="en-GB" sz="1200" kern="1200" dirty="0" smtClean="0">
                <a:solidFill>
                  <a:schemeClr val="tx1"/>
                </a:solidFill>
                <a:effectLst/>
                <a:latin typeface="+mn-lt"/>
                <a:ea typeface="+mn-ea"/>
                <a:cs typeface="+mn-cs"/>
              </a:rPr>
              <a:t>, Last Accessed: 13</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January 2018.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Wales Online. (2017), </a:t>
            </a:r>
            <a:r>
              <a:rPr lang="en-GB" sz="1200" b="1" u="sng" kern="1200" dirty="0" smtClean="0">
                <a:solidFill>
                  <a:schemeClr val="tx1"/>
                </a:solidFill>
                <a:effectLst/>
                <a:latin typeface="+mn-lt"/>
                <a:ea typeface="+mn-ea"/>
                <a:cs typeface="+mn-cs"/>
              </a:rPr>
              <a:t>Organisers want the Cardiff Half Marathon to be the greenest yet </a:t>
            </a:r>
            <a:r>
              <a:rPr lang="en-GB" sz="1200" kern="1200" dirty="0" smtClean="0">
                <a:solidFill>
                  <a:schemeClr val="tx1"/>
                </a:solidFill>
                <a:effectLst/>
                <a:latin typeface="+mn-lt"/>
                <a:ea typeface="+mn-ea"/>
                <a:cs typeface="+mn-cs"/>
              </a:rPr>
              <a:t>,[Online]. Available: </a:t>
            </a:r>
            <a:r>
              <a:rPr lang="en-GB" sz="1200" u="sng" kern="1200" dirty="0" smtClean="0">
                <a:solidFill>
                  <a:schemeClr val="tx1"/>
                </a:solidFill>
                <a:effectLst/>
                <a:latin typeface="+mn-lt"/>
                <a:ea typeface="+mn-ea"/>
                <a:cs typeface="+mn-cs"/>
                <a:hlinkClick r:id="rId13"/>
              </a:rPr>
              <a:t>http://www.walesonline.co.uk/special-features/organisers-want-cardiff-half-marathon-13675645</a:t>
            </a:r>
            <a:r>
              <a:rPr lang="en-GB" sz="1200" kern="1200" dirty="0" smtClean="0">
                <a:solidFill>
                  <a:schemeClr val="tx1"/>
                </a:solidFill>
                <a:effectLst/>
                <a:latin typeface="+mn-lt"/>
                <a:ea typeface="+mn-ea"/>
                <a:cs typeface="+mn-cs"/>
              </a:rPr>
              <a:t> .Last Accessed: 28</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December 2017.</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Wales Online. (2017), </a:t>
            </a:r>
            <a:r>
              <a:rPr lang="en-GB" sz="1200" b="1" u="sng" kern="1200" dirty="0" smtClean="0">
                <a:solidFill>
                  <a:schemeClr val="tx1"/>
                </a:solidFill>
                <a:effectLst/>
                <a:latin typeface="+mn-lt"/>
                <a:ea typeface="+mn-ea"/>
                <a:cs typeface="+mn-cs"/>
              </a:rPr>
              <a:t>The stats that show why Cardiff's traffic congestion is among the worst in the UK. </a:t>
            </a:r>
            <a:r>
              <a:rPr lang="en-GB" sz="1200" b="1" kern="1200" dirty="0" smtClean="0">
                <a:solidFill>
                  <a:schemeClr val="tx1"/>
                </a:solidFill>
                <a:effectLst/>
                <a:latin typeface="+mn-lt"/>
                <a:ea typeface="+mn-ea"/>
                <a:cs typeface="+mn-cs"/>
              </a:rPr>
              <a:t>[</a:t>
            </a:r>
            <a:r>
              <a:rPr lang="en-GB" sz="1200" kern="1200" dirty="0" smtClean="0">
                <a:solidFill>
                  <a:schemeClr val="tx1"/>
                </a:solidFill>
                <a:effectLst/>
                <a:latin typeface="+mn-lt"/>
                <a:ea typeface="+mn-ea"/>
                <a:cs typeface="+mn-cs"/>
              </a:rPr>
              <a:t>Online]. Available: </a:t>
            </a:r>
            <a:r>
              <a:rPr lang="en-GB" sz="1200" u="sng" kern="1200" dirty="0" smtClean="0">
                <a:solidFill>
                  <a:schemeClr val="tx1"/>
                </a:solidFill>
                <a:effectLst/>
                <a:latin typeface="+mn-lt"/>
                <a:ea typeface="+mn-ea"/>
                <a:cs typeface="+mn-cs"/>
                <a:hlinkClick r:id="rId14"/>
              </a:rPr>
              <a:t>http://www.walesonline.co.uk/news/wales-news/stats-show-cardiffs-traffic-congestion-12626753</a:t>
            </a:r>
            <a:r>
              <a:rPr lang="en-GB" sz="1200" kern="1200" dirty="0" smtClean="0">
                <a:solidFill>
                  <a:schemeClr val="tx1"/>
                </a:solidFill>
                <a:effectLst/>
                <a:latin typeface="+mn-lt"/>
                <a:ea typeface="+mn-ea"/>
                <a:cs typeface="+mn-cs"/>
              </a:rPr>
              <a:t> . Last Accessed: 28</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December 2017. </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8A52D823-5D50-49CE-88DD-50CA653AB2D1}" type="slidenum">
              <a:rPr lang="en-GB" smtClean="0"/>
              <a:t>9</a:t>
            </a:fld>
            <a:endParaRPr lang="en-GB"/>
          </a:p>
        </p:txBody>
      </p:sp>
    </p:spTree>
    <p:extLst>
      <p:ext uri="{BB962C8B-B14F-4D97-AF65-F5344CB8AC3E}">
        <p14:creationId xmlns:p14="http://schemas.microsoft.com/office/powerpoint/2010/main" val="9201510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2C98AA4-8F63-4C2E-8C8B-5C8FEA4499DE}" type="datetimeFigureOut">
              <a:rPr lang="en-GB" smtClean="0"/>
              <a:t>18/01/2018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14B299-33CE-4D18-B63E-08642CA9B331}" type="slidenum">
              <a:rPr lang="en-GB" smtClean="0"/>
              <a:t>‹#›</a:t>
            </a:fld>
            <a:endParaRPr lang="en-GB"/>
          </a:p>
        </p:txBody>
      </p:sp>
    </p:spTree>
    <p:extLst>
      <p:ext uri="{BB962C8B-B14F-4D97-AF65-F5344CB8AC3E}">
        <p14:creationId xmlns:p14="http://schemas.microsoft.com/office/powerpoint/2010/main" val="34336462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C98AA4-8F63-4C2E-8C8B-5C8FEA4499DE}" type="datetimeFigureOut">
              <a:rPr lang="en-GB" smtClean="0"/>
              <a:t>18/01/2018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14B299-33CE-4D18-B63E-08642CA9B331}" type="slidenum">
              <a:rPr lang="en-GB" smtClean="0"/>
              <a:t>‹#›</a:t>
            </a:fld>
            <a:endParaRPr lang="en-GB"/>
          </a:p>
        </p:txBody>
      </p:sp>
    </p:spTree>
    <p:extLst>
      <p:ext uri="{BB962C8B-B14F-4D97-AF65-F5344CB8AC3E}">
        <p14:creationId xmlns:p14="http://schemas.microsoft.com/office/powerpoint/2010/main" val="1387971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2C98AA4-8F63-4C2E-8C8B-5C8FEA4499DE}" type="datetimeFigureOut">
              <a:rPr lang="en-GB" smtClean="0"/>
              <a:t>18/01/2018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14B299-33CE-4D18-B63E-08642CA9B331}" type="slidenum">
              <a:rPr lang="en-GB" smtClean="0"/>
              <a:t>‹#›</a:t>
            </a:fld>
            <a:endParaRPr lang="en-GB"/>
          </a:p>
        </p:txBody>
      </p:sp>
    </p:spTree>
    <p:extLst>
      <p:ext uri="{BB962C8B-B14F-4D97-AF65-F5344CB8AC3E}">
        <p14:creationId xmlns:p14="http://schemas.microsoft.com/office/powerpoint/2010/main" val="40053429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C98AA4-8F63-4C2E-8C8B-5C8FEA4499DE}" type="datetimeFigureOut">
              <a:rPr lang="en-GB" smtClean="0"/>
              <a:t>18/01/2018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14B299-33CE-4D18-B63E-08642CA9B331}" type="slidenum">
              <a:rPr lang="en-GB" smtClean="0"/>
              <a:t>‹#›</a:t>
            </a:fld>
            <a:endParaRPr lang="en-GB"/>
          </a:p>
        </p:txBody>
      </p:sp>
    </p:spTree>
    <p:extLst>
      <p:ext uri="{BB962C8B-B14F-4D97-AF65-F5344CB8AC3E}">
        <p14:creationId xmlns:p14="http://schemas.microsoft.com/office/powerpoint/2010/main" val="34701972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2C98AA4-8F63-4C2E-8C8B-5C8FEA4499DE}" type="datetimeFigureOut">
              <a:rPr lang="en-GB" smtClean="0"/>
              <a:t>18/01/2018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D14B299-33CE-4D18-B63E-08642CA9B331}" type="slidenum">
              <a:rPr lang="en-GB" smtClean="0"/>
              <a:t>‹#›</a:t>
            </a:fld>
            <a:endParaRPr lang="en-GB"/>
          </a:p>
        </p:txBody>
      </p:sp>
    </p:spTree>
    <p:extLst>
      <p:ext uri="{BB962C8B-B14F-4D97-AF65-F5344CB8AC3E}">
        <p14:creationId xmlns:p14="http://schemas.microsoft.com/office/powerpoint/2010/main" val="15536206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2C98AA4-8F63-4C2E-8C8B-5C8FEA4499DE}" type="datetimeFigureOut">
              <a:rPr lang="en-GB" smtClean="0"/>
              <a:t>18/01/2018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D14B299-33CE-4D18-B63E-08642CA9B331}" type="slidenum">
              <a:rPr lang="en-GB" smtClean="0"/>
              <a:t>‹#›</a:t>
            </a:fld>
            <a:endParaRPr lang="en-GB"/>
          </a:p>
        </p:txBody>
      </p:sp>
    </p:spTree>
    <p:extLst>
      <p:ext uri="{BB962C8B-B14F-4D97-AF65-F5344CB8AC3E}">
        <p14:creationId xmlns:p14="http://schemas.microsoft.com/office/powerpoint/2010/main" val="4226004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C98AA4-8F63-4C2E-8C8B-5C8FEA4499DE}" type="datetimeFigureOut">
              <a:rPr lang="en-GB" smtClean="0"/>
              <a:t>18/01/2018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D14B299-33CE-4D18-B63E-08642CA9B331}" type="slidenum">
              <a:rPr lang="en-GB" smtClean="0"/>
              <a:t>‹#›</a:t>
            </a:fld>
            <a:endParaRPr lang="en-GB"/>
          </a:p>
        </p:txBody>
      </p:sp>
    </p:spTree>
    <p:extLst>
      <p:ext uri="{BB962C8B-B14F-4D97-AF65-F5344CB8AC3E}">
        <p14:creationId xmlns:p14="http://schemas.microsoft.com/office/powerpoint/2010/main" val="31471308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2C98AA4-8F63-4C2E-8C8B-5C8FEA4499DE}" type="datetimeFigureOut">
              <a:rPr lang="en-GB" smtClean="0"/>
              <a:t>18/01/2018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14B299-33CE-4D18-B63E-08642CA9B331}" type="slidenum">
              <a:rPr lang="en-GB" smtClean="0"/>
              <a:t>‹#›</a:t>
            </a:fld>
            <a:endParaRPr lang="en-GB"/>
          </a:p>
        </p:txBody>
      </p:sp>
    </p:spTree>
    <p:extLst>
      <p:ext uri="{BB962C8B-B14F-4D97-AF65-F5344CB8AC3E}">
        <p14:creationId xmlns:p14="http://schemas.microsoft.com/office/powerpoint/2010/main" val="12426259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6399212" y="5883275"/>
            <a:ext cx="914400" cy="365125"/>
          </a:xfrm>
        </p:spPr>
        <p:txBody>
          <a:bodyPr/>
          <a:lstStyle/>
          <a:p>
            <a:fld id="{D2C98AA4-8F63-4C2E-8C8B-5C8FEA4499DE}" type="datetimeFigureOut">
              <a:rPr lang="en-GB" smtClean="0"/>
              <a:t>18/01/2018</a:t>
            </a:fld>
            <a:endParaRPr lang="en-GB"/>
          </a:p>
        </p:txBody>
      </p:sp>
      <p:sp>
        <p:nvSpPr>
          <p:cNvPr id="6" name="Footer Placeholder 5"/>
          <p:cNvSpPr>
            <a:spLocks noGrp="1"/>
          </p:cNvSpPr>
          <p:nvPr>
            <p:ph type="ftr" sz="quarter" idx="11"/>
          </p:nvPr>
        </p:nvSpPr>
        <p:spPr>
          <a:xfrm>
            <a:off x="1141412" y="5883275"/>
            <a:ext cx="5105400" cy="365125"/>
          </a:xfrm>
        </p:spPr>
        <p:txBody>
          <a:bodyPr/>
          <a:lstStyle/>
          <a:p>
            <a:endParaRPr lang="en-GB"/>
          </a:p>
        </p:txBody>
      </p:sp>
      <p:sp>
        <p:nvSpPr>
          <p:cNvPr id="7" name="Slide Number Placeholder 6"/>
          <p:cNvSpPr>
            <a:spLocks noGrp="1"/>
          </p:cNvSpPr>
          <p:nvPr>
            <p:ph type="sldNum" sz="quarter" idx="12"/>
          </p:nvPr>
        </p:nvSpPr>
        <p:spPr>
          <a:xfrm>
            <a:off x="10742612" y="5883275"/>
            <a:ext cx="322567" cy="365125"/>
          </a:xfrm>
        </p:spPr>
        <p:txBody>
          <a:bodyPr/>
          <a:lstStyle/>
          <a:p>
            <a:fld id="{6D14B299-33CE-4D18-B63E-08642CA9B331}" type="slidenum">
              <a:rPr lang="en-GB" smtClean="0"/>
              <a:t>‹#›</a:t>
            </a:fld>
            <a:endParaRPr lang="en-GB"/>
          </a:p>
        </p:txBody>
      </p:sp>
    </p:spTree>
    <p:extLst>
      <p:ext uri="{BB962C8B-B14F-4D97-AF65-F5344CB8AC3E}">
        <p14:creationId xmlns:p14="http://schemas.microsoft.com/office/powerpoint/2010/main" val="432752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2C98AA4-8F63-4C2E-8C8B-5C8FEA4499DE}" type="datetimeFigureOut">
              <a:rPr lang="en-GB" smtClean="0"/>
              <a:t>18/01/2018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14B299-33CE-4D18-B63E-08642CA9B331}" type="slidenum">
              <a:rPr lang="en-GB" smtClean="0"/>
              <a:t>‹#›</a:t>
            </a:fld>
            <a:endParaRPr lang="en-GB"/>
          </a:p>
        </p:txBody>
      </p:sp>
    </p:spTree>
    <p:extLst>
      <p:ext uri="{BB962C8B-B14F-4D97-AF65-F5344CB8AC3E}">
        <p14:creationId xmlns:p14="http://schemas.microsoft.com/office/powerpoint/2010/main" val="1311366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2C98AA4-8F63-4C2E-8C8B-5C8FEA4499DE}" type="datetimeFigureOut">
              <a:rPr lang="en-GB" smtClean="0"/>
              <a:t>18/01/2018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14B299-33CE-4D18-B63E-08642CA9B331}" type="slidenum">
              <a:rPr lang="en-GB" smtClean="0"/>
              <a:t>‹#›</a:t>
            </a:fld>
            <a:endParaRPr lang="en-GB"/>
          </a:p>
        </p:txBody>
      </p:sp>
    </p:spTree>
    <p:extLst>
      <p:ext uri="{BB962C8B-B14F-4D97-AF65-F5344CB8AC3E}">
        <p14:creationId xmlns:p14="http://schemas.microsoft.com/office/powerpoint/2010/main" val="39938320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Edit Master text styles</a:t>
            </a:r>
          </a:p>
        </p:txBody>
      </p:sp>
      <p:sp>
        <p:nvSpPr>
          <p:cNvPr id="4" name="Date Placeholder 3"/>
          <p:cNvSpPr>
            <a:spLocks noGrp="1"/>
          </p:cNvSpPr>
          <p:nvPr>
            <p:ph type="dt" sz="half" idx="10"/>
          </p:nvPr>
        </p:nvSpPr>
        <p:spPr/>
        <p:txBody>
          <a:bodyPr/>
          <a:lstStyle/>
          <a:p>
            <a:fld id="{D2C98AA4-8F63-4C2E-8C8B-5C8FEA4499DE}" type="datetimeFigureOut">
              <a:rPr lang="en-GB" smtClean="0"/>
              <a:t>18/01/2018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14B299-33CE-4D18-B63E-08642CA9B331}" type="slidenum">
              <a:rPr lang="en-GB" smtClean="0"/>
              <a:t>‹#›</a:t>
            </a:fld>
            <a:endParaRPr lang="en-GB"/>
          </a:p>
        </p:txBody>
      </p:sp>
    </p:spTree>
    <p:extLst>
      <p:ext uri="{BB962C8B-B14F-4D97-AF65-F5344CB8AC3E}">
        <p14:creationId xmlns:p14="http://schemas.microsoft.com/office/powerpoint/2010/main" val="31232574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Edit Master text styles</a:t>
            </a:r>
          </a:p>
        </p:txBody>
      </p:sp>
      <p:sp>
        <p:nvSpPr>
          <p:cNvPr id="4" name="Date Placeholder 3"/>
          <p:cNvSpPr>
            <a:spLocks noGrp="1"/>
          </p:cNvSpPr>
          <p:nvPr>
            <p:ph type="dt" sz="half" idx="10"/>
          </p:nvPr>
        </p:nvSpPr>
        <p:spPr/>
        <p:txBody>
          <a:bodyPr/>
          <a:lstStyle/>
          <a:p>
            <a:fld id="{D2C98AA4-8F63-4C2E-8C8B-5C8FEA4499DE}" type="datetimeFigureOut">
              <a:rPr lang="en-GB" smtClean="0"/>
              <a:t>18/01/2018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14B299-33CE-4D18-B63E-08642CA9B331}" type="slidenum">
              <a:rPr lang="en-GB" smtClean="0"/>
              <a:t>‹#›</a:t>
            </a:fld>
            <a:endParaRPr lang="en-GB"/>
          </a:p>
        </p:txBody>
      </p:sp>
    </p:spTree>
    <p:extLst>
      <p:ext uri="{BB962C8B-B14F-4D97-AF65-F5344CB8AC3E}">
        <p14:creationId xmlns:p14="http://schemas.microsoft.com/office/powerpoint/2010/main" val="37226974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2C98AA4-8F63-4C2E-8C8B-5C8FEA4499DE}" type="datetimeFigureOut">
              <a:rPr lang="en-GB" smtClean="0"/>
              <a:t>18/01/2018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14B299-33CE-4D18-B63E-08642CA9B331}" type="slidenum">
              <a:rPr lang="en-GB" smtClean="0"/>
              <a:t>‹#›</a:t>
            </a:fld>
            <a:endParaRPr lang="en-GB"/>
          </a:p>
        </p:txBody>
      </p:sp>
    </p:spTree>
    <p:extLst>
      <p:ext uri="{BB962C8B-B14F-4D97-AF65-F5344CB8AC3E}">
        <p14:creationId xmlns:p14="http://schemas.microsoft.com/office/powerpoint/2010/main" val="6133270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2C98AA4-8F63-4C2E-8C8B-5C8FEA4499DE}" type="datetimeFigureOut">
              <a:rPr lang="en-GB" smtClean="0"/>
              <a:t>18/01/2018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14B299-33CE-4D18-B63E-08642CA9B331}" type="slidenum">
              <a:rPr lang="en-GB" smtClean="0"/>
              <a:t>‹#›</a:t>
            </a:fld>
            <a:endParaRPr lang="en-GB"/>
          </a:p>
        </p:txBody>
      </p:sp>
    </p:spTree>
    <p:extLst>
      <p:ext uri="{BB962C8B-B14F-4D97-AF65-F5344CB8AC3E}">
        <p14:creationId xmlns:p14="http://schemas.microsoft.com/office/powerpoint/2010/main" val="41846338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C98AA4-8F63-4C2E-8C8B-5C8FEA4499DE}" type="datetimeFigureOut">
              <a:rPr lang="en-GB" smtClean="0"/>
              <a:t>18/01/2018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14B299-33CE-4D18-B63E-08642CA9B331}" type="slidenum">
              <a:rPr lang="en-GB" smtClean="0"/>
              <a:t>‹#›</a:t>
            </a:fld>
            <a:endParaRPr lang="en-GB"/>
          </a:p>
        </p:txBody>
      </p:sp>
    </p:spTree>
    <p:extLst>
      <p:ext uri="{BB962C8B-B14F-4D97-AF65-F5344CB8AC3E}">
        <p14:creationId xmlns:p14="http://schemas.microsoft.com/office/powerpoint/2010/main" val="24451360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C98AA4-8F63-4C2E-8C8B-5C8FEA4499DE}" type="datetimeFigureOut">
              <a:rPr lang="en-GB" smtClean="0"/>
              <a:t>18/01/2018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14B299-33CE-4D18-B63E-08642CA9B331}" type="slidenum">
              <a:rPr lang="en-GB" smtClean="0"/>
              <a:t>‹#›</a:t>
            </a:fld>
            <a:endParaRPr lang="en-GB"/>
          </a:p>
        </p:txBody>
      </p:sp>
    </p:spTree>
    <p:extLst>
      <p:ext uri="{BB962C8B-B14F-4D97-AF65-F5344CB8AC3E}">
        <p14:creationId xmlns:p14="http://schemas.microsoft.com/office/powerpoint/2010/main" val="10382273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2C98AA4-8F63-4C2E-8C8B-5C8FEA4499DE}" type="datetimeFigureOut">
              <a:rPr lang="en-GB" smtClean="0"/>
              <a:t>18/01/2018</a:t>
            </a:fld>
            <a:endParaRPr lang="en-GB"/>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GB"/>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6D14B299-33CE-4D18-B63E-08642CA9B331}" type="slidenum">
              <a:rPr lang="en-GB" smtClean="0"/>
              <a:t>‹#›</a:t>
            </a:fld>
            <a:endParaRPr lang="en-GB"/>
          </a:p>
        </p:txBody>
      </p:sp>
    </p:spTree>
    <p:extLst>
      <p:ext uri="{BB962C8B-B14F-4D97-AF65-F5344CB8AC3E}">
        <p14:creationId xmlns:p14="http://schemas.microsoft.com/office/powerpoint/2010/main" val="135781002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FDB51-7503-401B-87F4-B745CE29B52D}"/>
              </a:ext>
            </a:extLst>
          </p:cNvPr>
          <p:cNvSpPr>
            <a:spLocks noGrp="1"/>
          </p:cNvSpPr>
          <p:nvPr>
            <p:ph type="ctrTitle"/>
          </p:nvPr>
        </p:nvSpPr>
        <p:spPr/>
        <p:txBody>
          <a:bodyPr/>
          <a:lstStyle/>
          <a:p>
            <a:r>
              <a:rPr lang="en-GB" b="1" u="sng" dirty="0">
                <a:latin typeface="Arial" panose="020B0604020202020204" pitchFamily="34" charset="0"/>
                <a:cs typeface="Arial" panose="020B0604020202020204" pitchFamily="34" charset="0"/>
              </a:rPr>
              <a:t>Sustainable event management</a:t>
            </a:r>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Cardiff half marathon</a:t>
            </a:r>
          </a:p>
        </p:txBody>
      </p:sp>
      <p:sp>
        <p:nvSpPr>
          <p:cNvPr id="3" name="Subtitle 2">
            <a:extLst>
              <a:ext uri="{FF2B5EF4-FFF2-40B4-BE49-F238E27FC236}">
                <a16:creationId xmlns:a16="http://schemas.microsoft.com/office/drawing/2014/main" id="{BB762813-EF11-4CBE-8543-FEF6FF1484AC}"/>
              </a:ext>
            </a:extLst>
          </p:cNvPr>
          <p:cNvSpPr>
            <a:spLocks noGrp="1"/>
          </p:cNvSpPr>
          <p:nvPr>
            <p:ph type="subTitle" idx="1"/>
          </p:nvPr>
        </p:nvSpPr>
        <p:spPr/>
        <p:txBody>
          <a:bodyPr/>
          <a:lstStyle/>
          <a:p>
            <a:endParaRPr lang="en-GB" dirty="0"/>
          </a:p>
          <a:p>
            <a:r>
              <a:rPr lang="en-GB" dirty="0">
                <a:latin typeface="Arial" panose="020B0604020202020204" pitchFamily="34" charset="0"/>
                <a:cs typeface="Arial" panose="020B0604020202020204" pitchFamily="34" charset="0"/>
              </a:rPr>
              <a:t>By Dee lee jones, Courtney James &amp; Alicia </a:t>
            </a:r>
            <a:r>
              <a:rPr lang="en-GB" dirty="0" err="1">
                <a:latin typeface="Arial" panose="020B0604020202020204" pitchFamily="34" charset="0"/>
                <a:cs typeface="Arial" panose="020B0604020202020204" pitchFamily="34" charset="0"/>
              </a:rPr>
              <a:t>Hiles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1945685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What is an Sustainable event management? </a:t>
            </a:r>
          </a:p>
        </p:txBody>
      </p:sp>
      <p:sp>
        <p:nvSpPr>
          <p:cNvPr id="3" name="Content Placeholder 2"/>
          <p:cNvSpPr>
            <a:spLocks noGrp="1"/>
          </p:cNvSpPr>
          <p:nvPr>
            <p:ph idx="1"/>
          </p:nvPr>
        </p:nvSpPr>
        <p:spPr/>
        <p:txBody>
          <a:bodyPr>
            <a:normAutofit fontScale="85000" lnSpcReduction="20000"/>
          </a:bodyPr>
          <a:lstStyle/>
          <a:p>
            <a:r>
              <a:rPr lang="en-GB" sz="3500" dirty="0"/>
              <a:t>‘Sustainable development meets the needs of the present without comprising the ability of future generations to meet their own needs.’ (Jones, M 2010)</a:t>
            </a:r>
          </a:p>
          <a:p>
            <a:pPr marL="0" indent="0">
              <a:buNone/>
            </a:pPr>
            <a:endParaRPr lang="en-GB" sz="3500" dirty="0"/>
          </a:p>
          <a:p>
            <a:r>
              <a:rPr lang="en-GB" sz="3500" dirty="0"/>
              <a:t>‘Events must be valued and evaluated equally in social, cultural, environmental and economic terms in order to be sustainable.’ </a:t>
            </a:r>
            <a:r>
              <a:rPr lang="en-GB" altLang="en-US" sz="3500" dirty="0"/>
              <a:t>(Getz 2007, p.123)</a:t>
            </a:r>
          </a:p>
          <a:p>
            <a:endParaRPr lang="en-GB" dirty="0"/>
          </a:p>
          <a:p>
            <a:pPr marL="0" indent="0">
              <a:buNone/>
            </a:pPr>
            <a:endParaRPr lang="en-GB" dirty="0"/>
          </a:p>
        </p:txBody>
      </p:sp>
    </p:spTree>
    <p:extLst>
      <p:ext uri="{BB962C8B-B14F-4D97-AF65-F5344CB8AC3E}">
        <p14:creationId xmlns:p14="http://schemas.microsoft.com/office/powerpoint/2010/main" val="92680141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F8AE6-3001-4FAF-BF31-0FFE87824DE9}"/>
              </a:ext>
            </a:extLst>
          </p:cNvPr>
          <p:cNvSpPr>
            <a:spLocks noGrp="1"/>
          </p:cNvSpPr>
          <p:nvPr>
            <p:ph type="title"/>
          </p:nvPr>
        </p:nvSpPr>
        <p:spPr/>
        <p:txBody>
          <a:bodyPr>
            <a:normAutofit/>
          </a:bodyPr>
          <a:lstStyle/>
          <a:p>
            <a:pPr algn="ctr"/>
            <a:r>
              <a:rPr lang="en-GB" sz="4000" b="1" u="sng" dirty="0"/>
              <a:t>Key Stakeholders</a:t>
            </a:r>
          </a:p>
        </p:txBody>
      </p:sp>
      <p:pic>
        <p:nvPicPr>
          <p:cNvPr id="3" name="Content Placeholder 2">
            <a:extLst>
              <a:ext uri="{FF2B5EF4-FFF2-40B4-BE49-F238E27FC236}">
                <a16:creationId xmlns:a16="http://schemas.microsoft.com/office/drawing/2014/main" id="{624E4F93-8477-4106-A794-F3329A515699}"/>
              </a:ext>
            </a:extLst>
          </p:cNvPr>
          <p:cNvPicPr>
            <a:picLocks noGrp="1" noChangeAspect="1"/>
          </p:cNvPicPr>
          <p:nvPr>
            <p:ph idx="1"/>
          </p:nvPr>
        </p:nvPicPr>
        <p:blipFill>
          <a:blip r:embed="rId3"/>
          <a:stretch>
            <a:fillRect/>
          </a:stretch>
        </p:blipFill>
        <p:spPr>
          <a:xfrm>
            <a:off x="8475967" y="2460435"/>
            <a:ext cx="2969009" cy="865707"/>
          </a:xfrm>
          <a:prstGeom prst="rect">
            <a:avLst/>
          </a:prstGeom>
        </p:spPr>
      </p:pic>
      <p:pic>
        <p:nvPicPr>
          <p:cNvPr id="4" name="Picture 3">
            <a:extLst>
              <a:ext uri="{FF2B5EF4-FFF2-40B4-BE49-F238E27FC236}">
                <a16:creationId xmlns:a16="http://schemas.microsoft.com/office/drawing/2014/main" id="{6A383923-9582-4F67-98CA-DAE5E4267480}"/>
              </a:ext>
            </a:extLst>
          </p:cNvPr>
          <p:cNvPicPr>
            <a:picLocks noChangeAspect="1"/>
          </p:cNvPicPr>
          <p:nvPr/>
        </p:nvPicPr>
        <p:blipFill>
          <a:blip r:embed="rId4"/>
          <a:stretch>
            <a:fillRect/>
          </a:stretch>
        </p:blipFill>
        <p:spPr>
          <a:xfrm>
            <a:off x="8475967" y="3588185"/>
            <a:ext cx="2969009" cy="896945"/>
          </a:xfrm>
          <a:prstGeom prst="rect">
            <a:avLst/>
          </a:prstGeom>
        </p:spPr>
      </p:pic>
      <p:pic>
        <p:nvPicPr>
          <p:cNvPr id="6" name="Picture 5">
            <a:extLst>
              <a:ext uri="{FF2B5EF4-FFF2-40B4-BE49-F238E27FC236}">
                <a16:creationId xmlns:a16="http://schemas.microsoft.com/office/drawing/2014/main" id="{EB6CB9E0-D587-4328-A310-8AA56DBE525B}"/>
              </a:ext>
            </a:extLst>
          </p:cNvPr>
          <p:cNvPicPr>
            <a:picLocks noChangeAspect="1"/>
          </p:cNvPicPr>
          <p:nvPr/>
        </p:nvPicPr>
        <p:blipFill>
          <a:blip r:embed="rId5"/>
          <a:stretch>
            <a:fillRect/>
          </a:stretch>
        </p:blipFill>
        <p:spPr>
          <a:xfrm>
            <a:off x="8475966" y="4747172"/>
            <a:ext cx="2969009" cy="859611"/>
          </a:xfrm>
          <a:prstGeom prst="rect">
            <a:avLst/>
          </a:prstGeom>
        </p:spPr>
      </p:pic>
      <p:sp>
        <p:nvSpPr>
          <p:cNvPr id="7" name="Rectangle 6">
            <a:extLst>
              <a:ext uri="{FF2B5EF4-FFF2-40B4-BE49-F238E27FC236}">
                <a16:creationId xmlns:a16="http://schemas.microsoft.com/office/drawing/2014/main" id="{4703D733-D7AD-45E6-9C39-6BCEC6DA5D68}"/>
              </a:ext>
            </a:extLst>
          </p:cNvPr>
          <p:cNvSpPr/>
          <p:nvPr/>
        </p:nvSpPr>
        <p:spPr>
          <a:xfrm>
            <a:off x="-73169" y="2808179"/>
            <a:ext cx="8549135" cy="3877985"/>
          </a:xfrm>
          <a:prstGeom prst="rect">
            <a:avLst/>
          </a:prstGeom>
          <a:noFill/>
        </p:spPr>
        <p:txBody>
          <a:bodyPr wrap="none" lIns="91440" tIns="45720" rIns="91440" bIns="45720">
            <a:spAutoFit/>
          </a:bodyPr>
          <a:lstStyle/>
          <a:p>
            <a:pPr marL="457200" indent="-457200" algn="ctr">
              <a:buFont typeface="Arial" panose="020B0604020202020204" pitchFamily="34" charset="0"/>
              <a:buChar char="•"/>
            </a:pPr>
            <a:r>
              <a:rPr lang="en-US" sz="32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Cardiff University- Lead Partner</a:t>
            </a:r>
          </a:p>
          <a:p>
            <a:pPr marL="457200" indent="-457200" algn="ctr">
              <a:buFont typeface="Arial" panose="020B0604020202020204" pitchFamily="34" charset="0"/>
              <a:buChar char="•"/>
            </a:pPr>
            <a:endParaRPr lang="en-US" sz="32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a:p>
            <a:pPr marL="457200" indent="-457200" algn="ctr">
              <a:buFont typeface="Arial" panose="020B0604020202020204" pitchFamily="34" charset="0"/>
              <a:buChar char="•"/>
            </a:pPr>
            <a:r>
              <a:rPr lang="en-US" sz="3200" b="1" dirty="0" err="1">
                <a:ln w="9525">
                  <a:solidFill>
                    <a:schemeClr val="bg1"/>
                  </a:solidFill>
                  <a:prstDash val="solid"/>
                </a:ln>
                <a:effectLst>
                  <a:outerShdw blurRad="12700" dist="38100" dir="2700000" algn="tl" rotWithShape="0">
                    <a:schemeClr val="bg1">
                      <a:lumMod val="50000"/>
                    </a:schemeClr>
                  </a:outerShdw>
                </a:effectLst>
              </a:rPr>
              <a:t>Brecon</a:t>
            </a:r>
            <a:r>
              <a:rPr lang="en-US" sz="3200" b="1" dirty="0">
                <a:ln w="9525">
                  <a:solidFill>
                    <a:schemeClr val="bg1"/>
                  </a:solidFill>
                  <a:prstDash val="solid"/>
                </a:ln>
                <a:effectLst>
                  <a:outerShdw blurRad="12700" dist="38100" dir="2700000" algn="tl" rotWithShape="0">
                    <a:schemeClr val="bg1">
                      <a:lumMod val="50000"/>
                    </a:schemeClr>
                  </a:outerShdw>
                </a:effectLst>
              </a:rPr>
              <a:t> </a:t>
            </a:r>
            <a:r>
              <a:rPr lang="en-US" sz="3200" b="1" dirty="0" err="1">
                <a:ln w="9525">
                  <a:solidFill>
                    <a:schemeClr val="bg1"/>
                  </a:solidFill>
                  <a:prstDash val="solid"/>
                </a:ln>
                <a:effectLst>
                  <a:outerShdw blurRad="12700" dist="38100" dir="2700000" algn="tl" rotWithShape="0">
                    <a:schemeClr val="bg1">
                      <a:lumMod val="50000"/>
                    </a:schemeClr>
                  </a:outerShdw>
                </a:effectLst>
              </a:rPr>
              <a:t>Carreg</a:t>
            </a:r>
            <a:r>
              <a:rPr lang="en-US" sz="3200" b="1" dirty="0">
                <a:ln w="9525">
                  <a:solidFill>
                    <a:schemeClr val="bg1"/>
                  </a:solidFill>
                  <a:prstDash val="solid"/>
                </a:ln>
                <a:effectLst>
                  <a:outerShdw blurRad="12700" dist="38100" dir="2700000" algn="tl" rotWithShape="0">
                    <a:schemeClr val="bg1">
                      <a:lumMod val="50000"/>
                    </a:schemeClr>
                  </a:outerShdw>
                </a:effectLst>
              </a:rPr>
              <a:t>- </a:t>
            </a:r>
            <a:r>
              <a:rPr lang="en-US" sz="3200" b="1" dirty="0" err="1">
                <a:ln w="9525">
                  <a:solidFill>
                    <a:schemeClr val="bg1"/>
                  </a:solidFill>
                  <a:prstDash val="solid"/>
                </a:ln>
                <a:effectLst>
                  <a:outerShdw blurRad="12700" dist="38100" dir="2700000" algn="tl" rotWithShape="0">
                    <a:schemeClr val="bg1">
                      <a:lumMod val="50000"/>
                    </a:schemeClr>
                  </a:outerShdw>
                </a:effectLst>
              </a:rPr>
              <a:t>Offical</a:t>
            </a:r>
            <a:r>
              <a:rPr lang="en-US" sz="3200" b="1" dirty="0">
                <a:ln w="9525">
                  <a:solidFill>
                    <a:schemeClr val="bg1"/>
                  </a:solidFill>
                  <a:prstDash val="solid"/>
                </a:ln>
                <a:effectLst>
                  <a:outerShdw blurRad="12700" dist="38100" dir="2700000" algn="tl" rotWithShape="0">
                    <a:schemeClr val="bg1">
                      <a:lumMod val="50000"/>
                    </a:schemeClr>
                  </a:outerShdw>
                </a:effectLst>
              </a:rPr>
              <a:t> Partner Suppliers</a:t>
            </a:r>
          </a:p>
          <a:p>
            <a:pPr marL="457200" indent="-457200" algn="ctr">
              <a:buFont typeface="Arial" panose="020B0604020202020204" pitchFamily="34" charset="0"/>
              <a:buChar char="•"/>
            </a:pPr>
            <a:endParaRPr lang="en-US" sz="3200" b="1" dirty="0">
              <a:ln w="9525">
                <a:solidFill>
                  <a:schemeClr val="bg1"/>
                </a:solidFill>
                <a:prstDash val="solid"/>
              </a:ln>
              <a:effectLst>
                <a:outerShdw blurRad="12700" dist="38100" dir="2700000" algn="tl" rotWithShape="0">
                  <a:schemeClr val="bg1">
                    <a:lumMod val="50000"/>
                  </a:schemeClr>
                </a:outerShdw>
              </a:effectLst>
            </a:endParaRPr>
          </a:p>
          <a:p>
            <a:pPr marL="457200" indent="-457200" algn="ctr">
              <a:buFont typeface="Arial" panose="020B0604020202020204" pitchFamily="34" charset="0"/>
              <a:buChar char="•"/>
            </a:pPr>
            <a:r>
              <a:rPr lang="en-US" sz="3200" b="1" dirty="0">
                <a:ln w="9525">
                  <a:solidFill>
                    <a:schemeClr val="bg1"/>
                  </a:solidFill>
                  <a:prstDash val="solid"/>
                </a:ln>
                <a:effectLst>
                  <a:outerShdw blurRad="12700" dist="38100" dir="2700000" algn="tl" rotWithShape="0">
                    <a:schemeClr val="bg1">
                      <a:lumMod val="50000"/>
                    </a:schemeClr>
                  </a:outerShdw>
                </a:effectLst>
              </a:rPr>
              <a:t>NSPCC- Lead Charity Partner</a:t>
            </a:r>
          </a:p>
          <a:p>
            <a:pPr algn="ctr"/>
            <a:endParaRPr lang="en-US" sz="3200" b="1" dirty="0">
              <a:ln w="9525">
                <a:solidFill>
                  <a:schemeClr val="bg1"/>
                </a:solidFill>
                <a:prstDash val="solid"/>
              </a:ln>
              <a:effectLst>
                <a:outerShdw blurRad="12700" dist="38100" dir="2700000" algn="tl" rotWithShape="0">
                  <a:schemeClr val="bg1">
                    <a:lumMod val="50000"/>
                  </a:schemeClr>
                </a:outerShdw>
              </a:effectLst>
            </a:endParaRPr>
          </a:p>
          <a:p>
            <a:pPr algn="ct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Tree>
    <p:extLst>
      <p:ext uri="{BB962C8B-B14F-4D97-AF65-F5344CB8AC3E}">
        <p14:creationId xmlns:p14="http://schemas.microsoft.com/office/powerpoint/2010/main" val="128296794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B5E7B-18A5-4E1E-A27F-C2191468F20E}"/>
              </a:ext>
            </a:extLst>
          </p:cNvPr>
          <p:cNvSpPr>
            <a:spLocks noGrp="1"/>
          </p:cNvSpPr>
          <p:nvPr>
            <p:ph type="title"/>
          </p:nvPr>
        </p:nvSpPr>
        <p:spPr/>
        <p:txBody>
          <a:bodyPr>
            <a:normAutofit/>
          </a:bodyPr>
          <a:lstStyle/>
          <a:p>
            <a:pPr algn="ctr"/>
            <a:r>
              <a:rPr lang="en-GB" sz="4000" b="1" u="sng" dirty="0"/>
              <a:t>Environmental Impacts </a:t>
            </a:r>
          </a:p>
        </p:txBody>
      </p:sp>
      <p:pic>
        <p:nvPicPr>
          <p:cNvPr id="4" name="Content Placeholder 3"/>
          <p:cNvPicPr>
            <a:picLocks noGrp="1" noChangeAspect="1"/>
          </p:cNvPicPr>
          <p:nvPr>
            <p:ph idx="1"/>
          </p:nvPr>
        </p:nvPicPr>
        <p:blipFill rotWithShape="1">
          <a:blip r:embed="rId3"/>
          <a:srcRect l="38687" t="13495" r="26008" b="14309"/>
          <a:stretch/>
        </p:blipFill>
        <p:spPr>
          <a:xfrm>
            <a:off x="7970540" y="3841093"/>
            <a:ext cx="3328831" cy="2492828"/>
          </a:xfrm>
          <a:prstGeom prst="rect">
            <a:avLst/>
          </a:prstGeom>
        </p:spPr>
      </p:pic>
      <p:sp>
        <p:nvSpPr>
          <p:cNvPr id="5" name="Rectangle 4"/>
          <p:cNvSpPr/>
          <p:nvPr/>
        </p:nvSpPr>
        <p:spPr>
          <a:xfrm>
            <a:off x="2953814" y="2368621"/>
            <a:ext cx="6096000" cy="1200329"/>
          </a:xfrm>
          <a:prstGeom prst="rect">
            <a:avLst/>
          </a:prstGeom>
        </p:spPr>
        <p:txBody>
          <a:bodyPr>
            <a:spAutoFit/>
          </a:bodyPr>
          <a:lstStyle/>
          <a:p>
            <a:pPr marL="342900" indent="-342900" algn="ctr">
              <a:buFont typeface="Arial" panose="020B0604020202020204" pitchFamily="34" charset="0"/>
              <a:buChar char="•"/>
            </a:pPr>
            <a:r>
              <a:rPr lang="en-GB" sz="2400" dirty="0"/>
              <a:t>Cardiff University Study</a:t>
            </a:r>
          </a:p>
          <a:p>
            <a:pPr marL="342900" indent="-342900" algn="ctr">
              <a:buFont typeface="Arial" panose="020B0604020202020204" pitchFamily="34" charset="0"/>
              <a:buChar char="•"/>
            </a:pPr>
            <a:endParaRPr lang="en-GB" sz="2400" dirty="0"/>
          </a:p>
          <a:p>
            <a:pPr marL="342900" indent="-342900" algn="ctr">
              <a:buFont typeface="Arial" panose="020B0604020202020204" pitchFamily="34" charset="0"/>
              <a:buChar char="•"/>
            </a:pPr>
            <a:r>
              <a:rPr lang="en-GB" sz="2400" dirty="0"/>
              <a:t>Run Refuel Recycle Campaign</a:t>
            </a:r>
          </a:p>
        </p:txBody>
      </p:sp>
      <p:pic>
        <p:nvPicPr>
          <p:cNvPr id="6" name="Picture 5"/>
          <p:cNvPicPr>
            <a:picLocks noChangeAspect="1"/>
          </p:cNvPicPr>
          <p:nvPr/>
        </p:nvPicPr>
        <p:blipFill>
          <a:blip r:embed="rId4"/>
          <a:stretch>
            <a:fillRect/>
          </a:stretch>
        </p:blipFill>
        <p:spPr>
          <a:xfrm>
            <a:off x="555692" y="3841093"/>
            <a:ext cx="3345180" cy="2492828"/>
          </a:xfrm>
          <a:prstGeom prst="rect">
            <a:avLst/>
          </a:prstGeom>
        </p:spPr>
      </p:pic>
    </p:spTree>
    <p:extLst>
      <p:ext uri="{BB962C8B-B14F-4D97-AF65-F5344CB8AC3E}">
        <p14:creationId xmlns:p14="http://schemas.microsoft.com/office/powerpoint/2010/main" val="213983377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u="sng" dirty="0"/>
              <a:t>Economic impacts </a:t>
            </a:r>
          </a:p>
        </p:txBody>
      </p:sp>
      <p:sp>
        <p:nvSpPr>
          <p:cNvPr id="3" name="Content Placeholder 2"/>
          <p:cNvSpPr>
            <a:spLocks noGrp="1"/>
          </p:cNvSpPr>
          <p:nvPr>
            <p:ph idx="1"/>
          </p:nvPr>
        </p:nvSpPr>
        <p:spPr/>
        <p:txBody>
          <a:bodyPr>
            <a:normAutofit lnSpcReduction="10000"/>
          </a:bodyPr>
          <a:lstStyle/>
          <a:p>
            <a:r>
              <a:rPr lang="en-GB" sz="3200" dirty="0"/>
              <a:t>Multiplier Effect- </a:t>
            </a:r>
            <a:r>
              <a:rPr lang="en-GB" sz="3200" dirty="0">
                <a:solidFill>
                  <a:schemeClr val="tx1"/>
                </a:solidFill>
                <a:effectLst/>
              </a:rPr>
              <a:t>‘more than £2,000,000 is raised for their charities and good causes and £1.6 million is the direct economic impact for Wales.’ (DCMS,2016)</a:t>
            </a:r>
          </a:p>
          <a:p>
            <a:r>
              <a:rPr lang="en-GB" sz="3200" dirty="0">
                <a:solidFill>
                  <a:schemeClr val="tx1"/>
                </a:solidFill>
                <a:effectLst/>
              </a:rPr>
              <a:t>Cardiff Half Marathon Success = City hosting IAAF World Championships</a:t>
            </a:r>
            <a:endParaRPr lang="en-GB" sz="3200" dirty="0"/>
          </a:p>
        </p:txBody>
      </p:sp>
    </p:spTree>
    <p:extLst>
      <p:ext uri="{BB962C8B-B14F-4D97-AF65-F5344CB8AC3E}">
        <p14:creationId xmlns:p14="http://schemas.microsoft.com/office/powerpoint/2010/main" val="108098353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D047-D0B4-4992-9B44-D0784580D81B}"/>
              </a:ext>
            </a:extLst>
          </p:cNvPr>
          <p:cNvSpPr>
            <a:spLocks noGrp="1"/>
          </p:cNvSpPr>
          <p:nvPr>
            <p:ph type="title"/>
          </p:nvPr>
        </p:nvSpPr>
        <p:spPr/>
        <p:txBody>
          <a:bodyPr>
            <a:normAutofit/>
          </a:bodyPr>
          <a:lstStyle/>
          <a:p>
            <a:pPr algn="ctr"/>
            <a:r>
              <a:rPr lang="en-GB" sz="4000" b="1" u="sng" dirty="0"/>
              <a:t>Social/Cultural Impacts</a:t>
            </a:r>
          </a:p>
        </p:txBody>
      </p:sp>
      <p:sp>
        <p:nvSpPr>
          <p:cNvPr id="3" name="Content Placeholder 2">
            <a:extLst>
              <a:ext uri="{FF2B5EF4-FFF2-40B4-BE49-F238E27FC236}">
                <a16:creationId xmlns:a16="http://schemas.microsoft.com/office/drawing/2014/main" id="{E837A3D5-667F-4327-9C72-2AAEE0C174A9}"/>
              </a:ext>
            </a:extLst>
          </p:cNvPr>
          <p:cNvSpPr>
            <a:spLocks noGrp="1"/>
          </p:cNvSpPr>
          <p:nvPr>
            <p:ph idx="1"/>
          </p:nvPr>
        </p:nvSpPr>
        <p:spPr>
          <a:xfrm>
            <a:off x="1141413" y="1907181"/>
            <a:ext cx="9905998" cy="3124201"/>
          </a:xfrm>
        </p:spPr>
        <p:txBody>
          <a:bodyPr/>
          <a:lstStyle/>
          <a:p>
            <a:r>
              <a:rPr lang="en-GB" sz="3600" dirty="0"/>
              <a:t>Participation / Community</a:t>
            </a:r>
          </a:p>
          <a:p>
            <a:r>
              <a:rPr lang="en-GB" sz="3600" dirty="0"/>
              <a:t>Identity and image </a:t>
            </a:r>
          </a:p>
          <a:p>
            <a:r>
              <a:rPr lang="en-GB" sz="3600" dirty="0"/>
              <a:t>Satisfaction </a:t>
            </a:r>
          </a:p>
          <a:p>
            <a:pPr marL="0" indent="0">
              <a:buNone/>
            </a:pPr>
            <a:endParaRPr lang="en-GB" dirty="0"/>
          </a:p>
        </p:txBody>
      </p:sp>
      <p:pic>
        <p:nvPicPr>
          <p:cNvPr id="5" name="Picture 4"/>
          <p:cNvPicPr>
            <a:picLocks noChangeAspect="1"/>
          </p:cNvPicPr>
          <p:nvPr/>
        </p:nvPicPr>
        <p:blipFill>
          <a:blip r:embed="rId3"/>
          <a:stretch>
            <a:fillRect/>
          </a:stretch>
        </p:blipFill>
        <p:spPr>
          <a:xfrm>
            <a:off x="6094412" y="2958397"/>
            <a:ext cx="5318975" cy="2704785"/>
          </a:xfrm>
          <a:prstGeom prst="rect">
            <a:avLst/>
          </a:prstGeom>
        </p:spPr>
      </p:pic>
    </p:spTree>
    <p:extLst>
      <p:ext uri="{BB962C8B-B14F-4D97-AF65-F5344CB8AC3E}">
        <p14:creationId xmlns:p14="http://schemas.microsoft.com/office/powerpoint/2010/main" val="2134815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71CD5-21A2-4C89-AA0C-1A17803B31B8}"/>
              </a:ext>
            </a:extLst>
          </p:cNvPr>
          <p:cNvSpPr>
            <a:spLocks noGrp="1"/>
          </p:cNvSpPr>
          <p:nvPr>
            <p:ph type="title"/>
          </p:nvPr>
        </p:nvSpPr>
        <p:spPr/>
        <p:txBody>
          <a:bodyPr>
            <a:normAutofit/>
          </a:bodyPr>
          <a:lstStyle/>
          <a:p>
            <a:pPr algn="ctr"/>
            <a:r>
              <a:rPr lang="en-GB" sz="4000" b="1" u="sng" dirty="0"/>
              <a:t>Further Recommendations</a:t>
            </a:r>
          </a:p>
        </p:txBody>
      </p:sp>
      <p:sp>
        <p:nvSpPr>
          <p:cNvPr id="3" name="Content Placeholder 2">
            <a:extLst>
              <a:ext uri="{FF2B5EF4-FFF2-40B4-BE49-F238E27FC236}">
                <a16:creationId xmlns:a16="http://schemas.microsoft.com/office/drawing/2014/main" id="{95DE66F4-DA4F-4993-89ED-07866467E9CB}"/>
              </a:ext>
            </a:extLst>
          </p:cNvPr>
          <p:cNvSpPr>
            <a:spLocks noGrp="1"/>
          </p:cNvSpPr>
          <p:nvPr>
            <p:ph idx="1"/>
          </p:nvPr>
        </p:nvSpPr>
        <p:spPr>
          <a:xfrm>
            <a:off x="1141413" y="2099440"/>
            <a:ext cx="9905998" cy="3124201"/>
          </a:xfrm>
        </p:spPr>
        <p:txBody>
          <a:bodyPr>
            <a:normAutofit/>
          </a:bodyPr>
          <a:lstStyle/>
          <a:p>
            <a:r>
              <a:rPr lang="en-GB" dirty="0"/>
              <a:t>More use of public transport- ‘Researchers concluded congestion has a bigger impact on businesses in Cardiff than in any other UK city.’ (Wales Online</a:t>
            </a:r>
            <a:r>
              <a:rPr lang="en-GB" dirty="0" smtClean="0"/>
              <a:t>)</a:t>
            </a:r>
          </a:p>
          <a:p>
            <a:r>
              <a:rPr lang="en-GB" dirty="0"/>
              <a:t>‘If every runner recycled a 500ml water bottle, it would save enough energy to power Cardiff Castle for 55 </a:t>
            </a:r>
            <a:r>
              <a:rPr lang="en-GB" dirty="0" smtClean="0"/>
              <a:t>hours.’ </a:t>
            </a:r>
            <a:endParaRPr lang="en-GB" dirty="0"/>
          </a:p>
          <a:p>
            <a:endParaRPr lang="en-GB" sz="2800" dirty="0"/>
          </a:p>
          <a:p>
            <a:endParaRPr lang="en-GB" sz="2800" dirty="0"/>
          </a:p>
        </p:txBody>
      </p:sp>
      <p:pic>
        <p:nvPicPr>
          <p:cNvPr id="5" name="Picture 4">
            <a:extLst>
              <a:ext uri="{FF2B5EF4-FFF2-40B4-BE49-F238E27FC236}">
                <a16:creationId xmlns:a16="http://schemas.microsoft.com/office/drawing/2014/main" id="{840A84E4-EA1D-482F-A5A7-E764BE0F685C}"/>
              </a:ext>
            </a:extLst>
          </p:cNvPr>
          <p:cNvPicPr>
            <a:picLocks noChangeAspect="1"/>
          </p:cNvPicPr>
          <p:nvPr/>
        </p:nvPicPr>
        <p:blipFill>
          <a:blip r:embed="rId3"/>
          <a:stretch>
            <a:fillRect/>
          </a:stretch>
        </p:blipFill>
        <p:spPr>
          <a:xfrm>
            <a:off x="1467984" y="4004440"/>
            <a:ext cx="4104290" cy="2731126"/>
          </a:xfrm>
          <a:prstGeom prst="rect">
            <a:avLst/>
          </a:prstGeom>
        </p:spPr>
      </p:pic>
      <p:pic>
        <p:nvPicPr>
          <p:cNvPr id="4" name="Picture 3"/>
          <p:cNvPicPr>
            <a:picLocks noChangeAspect="1"/>
          </p:cNvPicPr>
          <p:nvPr/>
        </p:nvPicPr>
        <p:blipFill>
          <a:blip r:embed="rId4"/>
          <a:stretch>
            <a:fillRect/>
          </a:stretch>
        </p:blipFill>
        <p:spPr>
          <a:xfrm>
            <a:off x="6346372" y="3991351"/>
            <a:ext cx="4093178" cy="2722130"/>
          </a:xfrm>
          <a:prstGeom prst="rect">
            <a:avLst/>
          </a:prstGeom>
        </p:spPr>
      </p:pic>
    </p:spTree>
    <p:extLst>
      <p:ext uri="{BB962C8B-B14F-4D97-AF65-F5344CB8AC3E}">
        <p14:creationId xmlns:p14="http://schemas.microsoft.com/office/powerpoint/2010/main" val="26073641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1711D40-9D4A-4423-9AB6-AF3616148950}"/>
              </a:ext>
            </a:extLst>
          </p:cNvPr>
          <p:cNvSpPr/>
          <p:nvPr/>
        </p:nvSpPr>
        <p:spPr>
          <a:xfrm>
            <a:off x="1245159" y="2967335"/>
            <a:ext cx="9701695" cy="1107996"/>
          </a:xfrm>
          <a:prstGeom prst="rect">
            <a:avLst/>
          </a:prstGeom>
          <a:noFill/>
        </p:spPr>
        <p:txBody>
          <a:bodyPr wrap="none" lIns="91440" tIns="45720" rIns="91440" bIns="45720">
            <a:spAutoFit/>
          </a:bodyPr>
          <a:lstStyle/>
          <a:p>
            <a:pPr algn="ctr"/>
            <a:r>
              <a:rPr lang="en-US" sz="66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Thank You for Listening!</a:t>
            </a:r>
          </a:p>
        </p:txBody>
      </p:sp>
    </p:spTree>
    <p:extLst>
      <p:ext uri="{BB962C8B-B14F-4D97-AF65-F5344CB8AC3E}">
        <p14:creationId xmlns:p14="http://schemas.microsoft.com/office/powerpoint/2010/main" val="360013700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843ED0E-387F-4465-BE0F-9CF99C010AE9}"/>
              </a:ext>
            </a:extLst>
          </p:cNvPr>
          <p:cNvSpPr/>
          <p:nvPr/>
        </p:nvSpPr>
        <p:spPr>
          <a:xfrm>
            <a:off x="3281918" y="2439408"/>
            <a:ext cx="5190845" cy="1200329"/>
          </a:xfrm>
          <a:prstGeom prst="rect">
            <a:avLst/>
          </a:prstGeom>
          <a:noFill/>
        </p:spPr>
        <p:txBody>
          <a:bodyPr wrap="none" lIns="91440" tIns="45720" rIns="91440" bIns="45720">
            <a:spAutoFit/>
          </a:bodyPr>
          <a:lstStyle/>
          <a:p>
            <a:pPr algn="ctr"/>
            <a:r>
              <a:rPr lang="en-US" sz="7200" b="1" u="sng"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References</a:t>
            </a:r>
          </a:p>
        </p:txBody>
      </p:sp>
    </p:spTree>
    <p:extLst>
      <p:ext uri="{BB962C8B-B14F-4D97-AF65-F5344CB8AC3E}">
        <p14:creationId xmlns:p14="http://schemas.microsoft.com/office/powerpoint/2010/main" val="15542839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TM03457485[[fn=Mesh]]</Template>
  <TotalTime>815</TotalTime>
  <Words>2663</Words>
  <Application>Microsoft Office PowerPoint</Application>
  <PresentationFormat>Widescreen</PresentationFormat>
  <Paragraphs>106</Paragraphs>
  <Slides>9</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Century Gothic</vt:lpstr>
      <vt:lpstr>Mesh</vt:lpstr>
      <vt:lpstr>Sustainable event management Cardiff half marathon</vt:lpstr>
      <vt:lpstr>What is an Sustainable event management? </vt:lpstr>
      <vt:lpstr>Key Stakeholders</vt:lpstr>
      <vt:lpstr>Environmental Impacts </vt:lpstr>
      <vt:lpstr>Economic impacts </vt:lpstr>
      <vt:lpstr>Social/Cultural Impacts</vt:lpstr>
      <vt:lpstr>Further Recommendations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event management Cardiff half marathon</dc:title>
  <dc:creator>Dee Jones (1700521)</dc:creator>
  <cp:lastModifiedBy>Dee Jones (1700521)</cp:lastModifiedBy>
  <cp:revision>55</cp:revision>
  <dcterms:created xsi:type="dcterms:W3CDTF">2017-11-29T20:42:47Z</dcterms:created>
  <dcterms:modified xsi:type="dcterms:W3CDTF">2018-01-18T10:44:33Z</dcterms:modified>
</cp:coreProperties>
</file>