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</p:sldMasterIdLst>
  <p:notesMasterIdLst>
    <p:notesMasterId r:id="rId17"/>
  </p:notesMasterIdLst>
  <p:sldIdLst>
    <p:sldId id="356" r:id="rId2"/>
    <p:sldId id="357" r:id="rId3"/>
    <p:sldId id="358" r:id="rId4"/>
    <p:sldId id="359" r:id="rId5"/>
    <p:sldId id="360" r:id="rId6"/>
    <p:sldId id="361" r:id="rId7"/>
    <p:sldId id="362" r:id="rId8"/>
    <p:sldId id="363" r:id="rId9"/>
    <p:sldId id="364" r:id="rId10"/>
    <p:sldId id="365" r:id="rId11"/>
    <p:sldId id="366" r:id="rId12"/>
    <p:sldId id="367" r:id="rId13"/>
    <p:sldId id="368" r:id="rId14"/>
    <p:sldId id="369" r:id="rId15"/>
    <p:sldId id="353" r:id="rId16"/>
  </p:sldIdLst>
  <p:sldSz cx="9144000" cy="6858000" type="screen4x3"/>
  <p:notesSz cx="6858000" cy="9144000"/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882" autoAdjust="0"/>
  </p:normalViewPr>
  <p:slideViewPr>
    <p:cSldViewPr snapToGrid="0">
      <p:cViewPr>
        <p:scale>
          <a:sx n="90" d="100"/>
          <a:sy n="90" d="100"/>
        </p:scale>
        <p:origin x="-1314" y="-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8A80C8-50A7-4CC3-9885-5AFF03C8F852}" type="datetimeFigureOut">
              <a:rPr lang="en-US" smtClean="0"/>
              <a:pPr/>
              <a:t>4/10/2015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576438-6346-47F6-A737-6F0D0286FB8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9465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40CE766-BD90-4317-A25D-04FDD4C197C7}" type="slidenum">
              <a:rPr lang="en-US"/>
              <a:pPr/>
              <a:t>1</a:t>
            </a:fld>
            <a:endParaRPr lang="en-US"/>
          </a:p>
        </p:txBody>
      </p:sp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43713"/>
            <a:ext cx="5028370" cy="411386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http://www.ncsu.edu/ncsu/design/cud/about_ud/udprinciples.htm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576438-6346-47F6-A737-6F0D0286FB86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9327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576438-6346-47F6-A737-6F0D0286FB86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0211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92B46943-A522-44A0-AA89-FC1774BE7C92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DFECB9-8468-4217-AB80-91630E71464B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349DFA-D17A-408F-A9B9-5EAD8BBBCCD2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D390E47F-3F28-48DA-B214-03B3FE44635A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F88E87AE-9710-4B00-AABB-8F2F4953B9CE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4DB75E7-7623-4098-8BCD-2846159C16C0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2D7946-AA5C-4DA8-BC2C-DEA296650563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23BE0E7-00EF-45E6-B94B-06241F820675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6F2AE2A-73F1-4FDD-B68F-C0625C7D3F39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48FE71A-CA92-4F2B-80FC-C11CA466A3B8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6B896B6-5CB1-4C13-A60E-9B186566BB52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4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riticalcommons.org/Members/ironman28/clips/minority-report-gestural-interface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Interaction Design</a:t>
            </a:r>
            <a:endParaRPr lang="en-GB" dirty="0"/>
          </a:p>
        </p:txBody>
      </p:sp>
      <p:sp>
        <p:nvSpPr>
          <p:cNvPr id="63491" name="Rectangle 3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</a:pPr>
            <a:r>
              <a:rPr lang="is-IS" sz="2400" dirty="0" smtClean="0"/>
              <a:t>Lecture 9</a:t>
            </a:r>
            <a:endParaRPr lang="is-IS" sz="2400" dirty="0"/>
          </a:p>
          <a:p>
            <a:pPr algn="ctr"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</a:pPr>
            <a:r>
              <a:rPr lang="is-IS" sz="3600" dirty="0" smtClean="0"/>
              <a:t>Design4All</a:t>
            </a:r>
          </a:p>
        </p:txBody>
      </p:sp>
    </p:spTree>
    <p:extLst>
      <p:ext uri="{BB962C8B-B14F-4D97-AF65-F5344CB8AC3E}">
        <p14:creationId xmlns:p14="http://schemas.microsoft.com/office/powerpoint/2010/main" val="3062822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Design4All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02844"/>
          </a:xfrm>
        </p:spPr>
        <p:txBody>
          <a:bodyPr>
            <a:normAutofit/>
          </a:bodyPr>
          <a:lstStyle/>
          <a:p>
            <a:r>
              <a:rPr lang="en-GB" dirty="0" smtClean="0"/>
              <a:t>Interactive technologies are now becoming common in many parts of daily life</a:t>
            </a:r>
          </a:p>
          <a:p>
            <a:pPr lvl="1"/>
            <a:r>
              <a:rPr lang="en-GB" dirty="0" smtClean="0"/>
              <a:t>Communication, work, healthcare, home control, public services, education, culture, travel…</a:t>
            </a:r>
          </a:p>
          <a:p>
            <a:r>
              <a:rPr lang="en-GB" dirty="0" smtClean="0"/>
              <a:t>Computer users are no longer highly trained individuals sitting at a desk with a screen, keyboard and mouse</a:t>
            </a:r>
          </a:p>
          <a:p>
            <a:r>
              <a:rPr lang="en-GB" dirty="0" smtClean="0"/>
              <a:t>Modern interactive systems need to be designed for many different users with different needs</a:t>
            </a:r>
          </a:p>
          <a:p>
            <a:pPr lvl="1"/>
            <a:r>
              <a:rPr lang="en-GB" dirty="0" smtClean="0"/>
              <a:t>Disabilities, different cultures, different levels of computer skills, different languages, different levels of education, different…</a:t>
            </a:r>
          </a:p>
          <a:p>
            <a:r>
              <a:rPr lang="en-GB" dirty="0" smtClean="0"/>
              <a:t>Systems must now be designed for all</a:t>
            </a:r>
          </a:p>
        </p:txBody>
      </p:sp>
    </p:spTree>
    <p:extLst>
      <p:ext uri="{BB962C8B-B14F-4D97-AF65-F5344CB8AC3E}">
        <p14:creationId xmlns:p14="http://schemas.microsoft.com/office/powerpoint/2010/main" val="6774851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User-centred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we have done so far is a form of </a:t>
            </a:r>
            <a:r>
              <a:rPr lang="en-GB" i="1" dirty="0" smtClean="0"/>
              <a:t>user-centred design</a:t>
            </a:r>
            <a:endParaRPr lang="en-GB" dirty="0" smtClean="0"/>
          </a:p>
          <a:p>
            <a:pPr lvl="1"/>
            <a:r>
              <a:rPr lang="en-GB" dirty="0" smtClean="0"/>
              <a:t>An </a:t>
            </a:r>
            <a:r>
              <a:rPr lang="en-GB" dirty="0"/>
              <a:t>approach to designing ease of use into the total user experience </a:t>
            </a:r>
            <a:r>
              <a:rPr lang="en-GB" dirty="0" smtClean="0"/>
              <a:t>with products </a:t>
            </a:r>
            <a:r>
              <a:rPr lang="en-GB" dirty="0"/>
              <a:t>and </a:t>
            </a:r>
            <a:r>
              <a:rPr lang="en-GB" dirty="0" smtClean="0"/>
              <a:t>systems</a:t>
            </a:r>
          </a:p>
          <a:p>
            <a:pPr lvl="1"/>
            <a:r>
              <a:rPr lang="en-GB" dirty="0" smtClean="0"/>
              <a:t>It </a:t>
            </a:r>
            <a:r>
              <a:rPr lang="en-GB" dirty="0"/>
              <a:t>involves two fundamental </a:t>
            </a:r>
            <a:r>
              <a:rPr lang="en-GB" dirty="0" smtClean="0"/>
              <a:t>elements — multidisciplinary teamwork </a:t>
            </a:r>
            <a:r>
              <a:rPr lang="en-GB" dirty="0"/>
              <a:t>and a set of specialized methods of acquiring user </a:t>
            </a:r>
            <a:r>
              <a:rPr lang="en-GB" dirty="0" smtClean="0"/>
              <a:t>input and </a:t>
            </a:r>
            <a:r>
              <a:rPr lang="en-GB" dirty="0"/>
              <a:t>converting it into </a:t>
            </a:r>
            <a:r>
              <a:rPr lang="en-GB" dirty="0" smtClean="0"/>
              <a:t>design</a:t>
            </a:r>
          </a:p>
          <a:p>
            <a:endParaRPr lang="en-GB" dirty="0" smtClean="0"/>
          </a:p>
          <a:p>
            <a:r>
              <a:rPr lang="en-GB" dirty="0" smtClean="0"/>
              <a:t>This assumes that the interface is designed for the ‘average’ user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95152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User-centred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User-centred design has 4 iterative design activities:</a:t>
            </a:r>
          </a:p>
          <a:p>
            <a:endParaRPr lang="en-GB" dirty="0" smtClean="0"/>
          </a:p>
          <a:p>
            <a:pPr marL="916686" lvl="1" indent="-514350">
              <a:buFont typeface="+mj-lt"/>
              <a:buAutoNum type="arabicPeriod"/>
            </a:pPr>
            <a:r>
              <a:rPr lang="en-GB" dirty="0" smtClean="0"/>
              <a:t>Understand and specify the context of use, the nature of the users, their goals and tasks, and the environment in which the product will be used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 smtClean="0"/>
              <a:t>Specify the user and organisational requirement in the terms of effectiveness, efficiency and satisfaction; and the allocation of function between users and the system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 smtClean="0"/>
              <a:t>Produce designs and prototypes of plausible solutions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 smtClean="0"/>
              <a:t>Carry out user-based assessment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95235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User-centred design</a:t>
            </a:r>
            <a:endParaRPr lang="en-GB" dirty="0"/>
          </a:p>
        </p:txBody>
      </p:sp>
      <p:grpSp>
        <p:nvGrpSpPr>
          <p:cNvPr id="6" name="Group 5"/>
          <p:cNvGrpSpPr/>
          <p:nvPr/>
        </p:nvGrpSpPr>
        <p:grpSpPr>
          <a:xfrm>
            <a:off x="230043" y="1536396"/>
            <a:ext cx="2806995" cy="1158949"/>
            <a:chOff x="584791" y="1690577"/>
            <a:chExt cx="2806995" cy="1158949"/>
          </a:xfrm>
        </p:grpSpPr>
        <p:sp>
          <p:nvSpPr>
            <p:cNvPr id="4" name="Oval 3"/>
            <p:cNvSpPr/>
            <p:nvPr/>
          </p:nvSpPr>
          <p:spPr>
            <a:xfrm>
              <a:off x="584791" y="1690577"/>
              <a:ext cx="2806995" cy="1158949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748205" y="1952201"/>
              <a:ext cx="2480166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 smtClean="0"/>
                <a:t>Identify need for</a:t>
              </a:r>
            </a:p>
            <a:p>
              <a:pPr algn="ctr"/>
              <a:r>
                <a:rPr lang="en-GB" dirty="0"/>
                <a:t>h</a:t>
              </a:r>
              <a:r>
                <a:rPr lang="en-GB" dirty="0" smtClean="0"/>
                <a:t>uman-centred design</a:t>
              </a:r>
              <a:endParaRPr lang="en-GB" dirty="0"/>
            </a:p>
          </p:txBody>
        </p:sp>
      </p:grpSp>
      <p:cxnSp>
        <p:nvCxnSpPr>
          <p:cNvPr id="15" name="Curved Connector 14"/>
          <p:cNvCxnSpPr>
            <a:stCxn id="4" idx="6"/>
            <a:endCxn id="10" idx="0"/>
          </p:cNvCxnSpPr>
          <p:nvPr/>
        </p:nvCxnSpPr>
        <p:spPr>
          <a:xfrm>
            <a:off x="3037038" y="2115871"/>
            <a:ext cx="1570407" cy="805275"/>
          </a:xfrm>
          <a:prstGeom prst="curvedConnector2">
            <a:avLst/>
          </a:prstGeom>
          <a:ln w="57150"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Group 25"/>
          <p:cNvGrpSpPr/>
          <p:nvPr/>
        </p:nvGrpSpPr>
        <p:grpSpPr>
          <a:xfrm>
            <a:off x="758455" y="2921146"/>
            <a:ext cx="8029712" cy="2970032"/>
            <a:chOff x="758455" y="2931779"/>
            <a:chExt cx="8029712" cy="2970032"/>
          </a:xfrm>
        </p:grpSpPr>
        <p:grpSp>
          <p:nvGrpSpPr>
            <p:cNvPr id="7" name="Group 6"/>
            <p:cNvGrpSpPr/>
            <p:nvPr/>
          </p:nvGrpSpPr>
          <p:grpSpPr>
            <a:xfrm>
              <a:off x="3203944" y="3895059"/>
              <a:ext cx="2806995" cy="1158949"/>
              <a:chOff x="584791" y="1690577"/>
              <a:chExt cx="2806995" cy="1158949"/>
            </a:xfrm>
          </p:grpSpPr>
          <p:sp>
            <p:nvSpPr>
              <p:cNvPr id="8" name="Oval 7"/>
              <p:cNvSpPr/>
              <p:nvPr/>
            </p:nvSpPr>
            <p:spPr>
              <a:xfrm>
                <a:off x="584791" y="1690577"/>
                <a:ext cx="2806995" cy="1158949"/>
              </a:xfrm>
              <a:prstGeom prst="ellipse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" name="TextBox 8"/>
              <p:cNvSpPr txBox="1"/>
              <p:nvPr/>
            </p:nvSpPr>
            <p:spPr>
              <a:xfrm>
                <a:off x="735385" y="1952201"/>
                <a:ext cx="2505815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GB" dirty="0" smtClean="0"/>
                  <a:t>System satisfies</a:t>
                </a:r>
              </a:p>
              <a:p>
                <a:pPr algn="ctr"/>
                <a:r>
                  <a:rPr lang="en-GB" dirty="0"/>
                  <a:t>s</a:t>
                </a:r>
                <a:r>
                  <a:rPr lang="en-GB" dirty="0" smtClean="0"/>
                  <a:t>pecified requirements</a:t>
                </a:r>
                <a:endParaRPr lang="en-GB" dirty="0"/>
              </a:p>
            </p:txBody>
          </p:sp>
        </p:grpSp>
        <p:sp>
          <p:nvSpPr>
            <p:cNvPr id="10" name="TextBox 9"/>
            <p:cNvSpPr txBox="1"/>
            <p:nvPr/>
          </p:nvSpPr>
          <p:spPr>
            <a:xfrm>
              <a:off x="3386598" y="2931779"/>
              <a:ext cx="2441694" cy="369332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Specify context of use</a:t>
              </a:r>
              <a:endParaRPr lang="en-GB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6436241" y="4289867"/>
              <a:ext cx="2351926" cy="369332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Specify requirements</a:t>
              </a:r>
              <a:endParaRPr lang="en-GB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3226297" y="5532479"/>
              <a:ext cx="2762295" cy="369332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Produce design solutions</a:t>
              </a:r>
              <a:endParaRPr lang="en-GB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58455" y="4289867"/>
              <a:ext cx="1941557" cy="369332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Evaluate designs</a:t>
              </a:r>
              <a:endParaRPr lang="en-GB" dirty="0"/>
            </a:p>
          </p:txBody>
        </p:sp>
        <p:cxnSp>
          <p:nvCxnSpPr>
            <p:cNvPr id="17" name="Curved Connector 16"/>
            <p:cNvCxnSpPr>
              <a:stCxn id="10" idx="3"/>
              <a:endCxn id="11" idx="0"/>
            </p:cNvCxnSpPr>
            <p:nvPr/>
          </p:nvCxnSpPr>
          <p:spPr>
            <a:xfrm>
              <a:off x="5828292" y="3116445"/>
              <a:ext cx="1783912" cy="1173422"/>
            </a:xfrm>
            <a:prstGeom prst="curvedConnector2">
              <a:avLst/>
            </a:prstGeom>
            <a:ln w="57150"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Curved Connector 18"/>
            <p:cNvCxnSpPr>
              <a:stCxn id="11" idx="2"/>
              <a:endCxn id="12" idx="3"/>
            </p:cNvCxnSpPr>
            <p:nvPr/>
          </p:nvCxnSpPr>
          <p:spPr>
            <a:xfrm rot="5400000">
              <a:off x="6271425" y="4376366"/>
              <a:ext cx="1057946" cy="1623612"/>
            </a:xfrm>
            <a:prstGeom prst="curvedConnector2">
              <a:avLst/>
            </a:prstGeom>
            <a:ln w="57150"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Curved Connector 20"/>
            <p:cNvCxnSpPr>
              <a:stCxn id="12" idx="1"/>
              <a:endCxn id="13" idx="2"/>
            </p:cNvCxnSpPr>
            <p:nvPr/>
          </p:nvCxnSpPr>
          <p:spPr>
            <a:xfrm rot="10800000">
              <a:off x="1729235" y="4659199"/>
              <a:ext cx="1497063" cy="1057946"/>
            </a:xfrm>
            <a:prstGeom prst="curvedConnector2">
              <a:avLst/>
            </a:prstGeom>
            <a:ln w="57150"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Curved Connector 22"/>
            <p:cNvCxnSpPr>
              <a:stCxn id="13" idx="0"/>
              <a:endCxn id="10" idx="1"/>
            </p:cNvCxnSpPr>
            <p:nvPr/>
          </p:nvCxnSpPr>
          <p:spPr>
            <a:xfrm rot="5400000" flipH="1" flipV="1">
              <a:off x="1971205" y="2874474"/>
              <a:ext cx="1173422" cy="1657364"/>
            </a:xfrm>
            <a:prstGeom prst="curvedConnector2">
              <a:avLst/>
            </a:prstGeom>
            <a:ln w="57150"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Curved Connector 24"/>
            <p:cNvCxnSpPr>
              <a:stCxn id="13" idx="0"/>
              <a:endCxn id="8" idx="1"/>
            </p:cNvCxnSpPr>
            <p:nvPr/>
          </p:nvCxnSpPr>
          <p:spPr>
            <a:xfrm rot="5400000" flipH="1" flipV="1">
              <a:off x="2559584" y="3234433"/>
              <a:ext cx="225084" cy="1885785"/>
            </a:xfrm>
            <a:prstGeom prst="curvedConnector3">
              <a:avLst>
                <a:gd name="adj1" fmla="val 276967"/>
              </a:avLst>
            </a:prstGeom>
            <a:ln w="57150"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31580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Accessibility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User-centred design assumes an ‘average’ user</a:t>
            </a:r>
          </a:p>
          <a:p>
            <a:pPr lvl="1"/>
            <a:r>
              <a:rPr lang="en-GB" dirty="0" smtClean="0"/>
              <a:t>But modern systems need to be accessible by all, not just by ‘average’ people</a:t>
            </a:r>
          </a:p>
          <a:p>
            <a:r>
              <a:rPr lang="en-GB" dirty="0" smtClean="0"/>
              <a:t>A user’s interaction with a system may be affected by the user’s individual abilities or functional limitations</a:t>
            </a:r>
          </a:p>
          <a:p>
            <a:pPr lvl="1"/>
            <a:r>
              <a:rPr lang="en-GB" dirty="0" smtClean="0"/>
              <a:t>These may be permanent, temporary, situational or </a:t>
            </a:r>
            <a:r>
              <a:rPr lang="en-GB" dirty="0" err="1" smtClean="0"/>
              <a:t>contextural</a:t>
            </a:r>
            <a:endParaRPr lang="en-GB" dirty="0" smtClean="0"/>
          </a:p>
          <a:p>
            <a:r>
              <a:rPr lang="en-GB" dirty="0" smtClean="0"/>
              <a:t>A pilot in a jet fighter has similar problems to an office worker with disabilities</a:t>
            </a:r>
          </a:p>
          <a:p>
            <a:pPr lvl="1"/>
            <a:r>
              <a:rPr lang="en-GB" dirty="0" smtClean="0"/>
              <a:t>Limited dexterity – heavy gloves</a:t>
            </a:r>
          </a:p>
          <a:p>
            <a:pPr lvl="1"/>
            <a:r>
              <a:rPr lang="en-GB" dirty="0" smtClean="0"/>
              <a:t>Limited speech/hearing – loud ambient noise</a:t>
            </a:r>
          </a:p>
          <a:p>
            <a:pPr lvl="1"/>
            <a:r>
              <a:rPr lang="en-GB" dirty="0" smtClean="0"/>
              <a:t>Cognitive deficits – grey-out/red-out while turning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8045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Accessibility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512142" cy="100756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In many cases systems can be made accessible by providing alternative IO devices (adaptive technology)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43" y="1977654"/>
            <a:ext cx="3755766" cy="3005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548" y="1977654"/>
            <a:ext cx="4397794" cy="28160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5782" y="4633357"/>
            <a:ext cx="3989918" cy="21821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 descr="http://www.mkprosopsis.com/images/Products/WindowsKeyguard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51" y="4706565"/>
            <a:ext cx="3437861" cy="2105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8112" y="4230981"/>
            <a:ext cx="2019300" cy="258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036475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Universal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Adaptive technologies are a good start, but it would be better to design things that don’t need special IO devices</a:t>
            </a:r>
          </a:p>
          <a:p>
            <a:r>
              <a:rPr lang="en-GB" dirty="0" smtClean="0"/>
              <a:t>Principles of Universal Design (1997)</a:t>
            </a:r>
          </a:p>
          <a:p>
            <a:pPr lvl="1"/>
            <a:r>
              <a:rPr lang="en-GB" dirty="0" smtClean="0"/>
              <a:t>Equitable use</a:t>
            </a:r>
          </a:p>
          <a:p>
            <a:pPr lvl="1"/>
            <a:r>
              <a:rPr lang="en-GB" dirty="0" smtClean="0"/>
              <a:t>Flexibility in use</a:t>
            </a:r>
          </a:p>
          <a:p>
            <a:pPr lvl="1"/>
            <a:r>
              <a:rPr lang="en-GB" dirty="0" smtClean="0"/>
              <a:t>Simple and intuitive</a:t>
            </a:r>
          </a:p>
          <a:p>
            <a:pPr lvl="1"/>
            <a:r>
              <a:rPr lang="en-GB" dirty="0" smtClean="0"/>
              <a:t>Perceptible information</a:t>
            </a:r>
          </a:p>
          <a:p>
            <a:pPr lvl="1"/>
            <a:r>
              <a:rPr lang="en-GB" dirty="0" smtClean="0"/>
              <a:t>Tolerance for error</a:t>
            </a:r>
          </a:p>
          <a:p>
            <a:pPr lvl="1"/>
            <a:r>
              <a:rPr lang="en-GB" dirty="0" smtClean="0"/>
              <a:t>Low physical effort</a:t>
            </a:r>
          </a:p>
          <a:p>
            <a:pPr lvl="1"/>
            <a:r>
              <a:rPr lang="en-GB" dirty="0" smtClean="0"/>
              <a:t>Size and space for approach and use</a:t>
            </a:r>
          </a:p>
          <a:p>
            <a:r>
              <a:rPr lang="en-GB" dirty="0" smtClean="0"/>
              <a:t>Originally intended for built environments but equally applicable in interaction design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5998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Design for All in HCI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Design for All in HCI is:</a:t>
            </a:r>
          </a:p>
          <a:p>
            <a:pPr lvl="1"/>
            <a:r>
              <a:rPr lang="en-GB" dirty="0" smtClean="0"/>
              <a:t>The conscious and systematic effort to proactively apply principles and methods, and employ appropriate tools…</a:t>
            </a:r>
          </a:p>
          <a:p>
            <a:pPr lvl="1"/>
            <a:r>
              <a:rPr lang="en-GB" dirty="0" smtClean="0"/>
              <a:t>… in order to develop information technology and telecommunications products and services which are accessible and usable by all citizens…</a:t>
            </a:r>
          </a:p>
          <a:p>
            <a:pPr lvl="1"/>
            <a:r>
              <a:rPr lang="en-GB" dirty="0" smtClean="0"/>
              <a:t>… thus avoiding the need for </a:t>
            </a:r>
            <a:r>
              <a:rPr lang="en-GB" i="1" dirty="0" smtClean="0"/>
              <a:t>a posteriori</a:t>
            </a:r>
            <a:r>
              <a:rPr lang="en-GB" dirty="0" smtClean="0"/>
              <a:t> adaptions, or specialised design</a:t>
            </a:r>
          </a:p>
          <a:p>
            <a:endParaRPr lang="en-GB" dirty="0" smtClean="0"/>
          </a:p>
          <a:p>
            <a:r>
              <a:rPr lang="en-GB" dirty="0" smtClean="0"/>
              <a:t>This requires designers to build access features into a project right from the start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72931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User diversity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Rather than design for the ‘average’ user, designers must now allow for user diversity</a:t>
            </a:r>
          </a:p>
          <a:p>
            <a:pPr lvl="1"/>
            <a:r>
              <a:rPr lang="en-GB" dirty="0" smtClean="0"/>
              <a:t>Disability (in perception, motion, and/or cognition)</a:t>
            </a:r>
          </a:p>
          <a:p>
            <a:pPr lvl="1"/>
            <a:r>
              <a:rPr lang="en-GB" dirty="0" smtClean="0"/>
              <a:t>Age (both children and older users)</a:t>
            </a:r>
          </a:p>
          <a:p>
            <a:pPr lvl="1"/>
            <a:r>
              <a:rPr lang="en-GB" dirty="0" smtClean="0"/>
              <a:t>Computer use expertise</a:t>
            </a:r>
          </a:p>
          <a:p>
            <a:pPr lvl="1"/>
            <a:r>
              <a:rPr lang="en-GB" dirty="0" smtClean="0"/>
              <a:t>Culture and language</a:t>
            </a:r>
          </a:p>
          <a:p>
            <a:pPr lvl="1"/>
            <a:r>
              <a:rPr lang="en-GB" dirty="0" smtClean="0"/>
              <a:t>Social issues</a:t>
            </a:r>
          </a:p>
          <a:p>
            <a:pPr lvl="1"/>
            <a:r>
              <a:rPr lang="en-GB" dirty="0" smtClean="0"/>
              <a:t>Operational environment (home, school or work)</a:t>
            </a:r>
          </a:p>
          <a:p>
            <a:pPr lvl="1"/>
            <a:r>
              <a:rPr lang="en-GB" dirty="0" smtClean="0"/>
              <a:t>Technological diversity (device, operating system, network connection)</a:t>
            </a:r>
          </a:p>
          <a:p>
            <a:r>
              <a:rPr lang="en-GB" dirty="0" smtClean="0"/>
              <a:t>A single application may work very well under one set of conditions but fail miserably if only one or two of those conditions are changed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05318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Tools and techniques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Various methods, techniques and codes of practice exist that allow designers to act proactively in designing interactive systems</a:t>
            </a:r>
          </a:p>
          <a:p>
            <a:r>
              <a:rPr lang="en-GB" dirty="0" smtClean="0"/>
              <a:t>Guideline &amp; standards</a:t>
            </a:r>
          </a:p>
          <a:p>
            <a:pPr lvl="1"/>
            <a:r>
              <a:rPr lang="en-GB" dirty="0" smtClean="0"/>
              <a:t>Web Content Accessibility Guidelines (WCAG)</a:t>
            </a:r>
          </a:p>
          <a:p>
            <a:pPr lvl="1"/>
            <a:r>
              <a:rPr lang="en-GB" dirty="0" smtClean="0"/>
              <a:t>US Rehabilitation Act 1973 (Amendment of 1998)</a:t>
            </a:r>
          </a:p>
          <a:p>
            <a:pPr lvl="1"/>
            <a:r>
              <a:rPr lang="en-GB" dirty="0" smtClean="0"/>
              <a:t>Apple and Microsoft both publish recommendations</a:t>
            </a:r>
          </a:p>
          <a:p>
            <a:r>
              <a:rPr lang="en-GB" dirty="0" smtClean="0"/>
              <a:t>Adaptive interfaces</a:t>
            </a:r>
          </a:p>
          <a:p>
            <a:pPr lvl="1"/>
            <a:r>
              <a:rPr lang="en-GB" dirty="0" smtClean="0"/>
              <a:t>Including customisable elements in a website based on user preferences</a:t>
            </a:r>
          </a:p>
          <a:p>
            <a:r>
              <a:rPr lang="en-GB" dirty="0" smtClean="0"/>
              <a:t>‘Natural’ communication techniques</a:t>
            </a:r>
          </a:p>
          <a:p>
            <a:pPr lvl="1"/>
            <a:r>
              <a:rPr lang="en-GB" dirty="0" smtClean="0"/>
              <a:t>Speech, gesture, , sign language, </a:t>
            </a:r>
            <a:r>
              <a:rPr lang="en-GB" dirty="0" err="1" smtClean="0"/>
              <a:t>eyegaze</a:t>
            </a:r>
            <a:r>
              <a:rPr lang="en-GB" dirty="0" smtClean="0"/>
              <a:t>, brain interfacing</a:t>
            </a:r>
          </a:p>
        </p:txBody>
      </p:sp>
    </p:spTree>
    <p:extLst>
      <p:ext uri="{BB962C8B-B14F-4D97-AF65-F5344CB8AC3E}">
        <p14:creationId xmlns:p14="http://schemas.microsoft.com/office/powerpoint/2010/main" val="7501267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Multimodal interfaces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980728"/>
            <a:ext cx="8367823" cy="5593808"/>
          </a:xfrm>
        </p:spPr>
        <p:txBody>
          <a:bodyPr/>
          <a:lstStyle/>
          <a:p>
            <a:r>
              <a:rPr lang="en-GB" dirty="0" smtClean="0"/>
              <a:t>Communication between humans uses multiple modes of information transfer</a:t>
            </a:r>
          </a:p>
          <a:p>
            <a:r>
              <a:rPr lang="en-GB" dirty="0" smtClean="0"/>
              <a:t>This principle can be extended to interactions with computers</a:t>
            </a:r>
          </a:p>
          <a:p>
            <a:pPr lvl="1"/>
            <a:r>
              <a:rPr lang="en-GB" dirty="0" smtClean="0"/>
              <a:t>Multimodal – two or more combined user input modes</a:t>
            </a:r>
          </a:p>
          <a:p>
            <a:pPr lvl="1"/>
            <a:r>
              <a:rPr lang="en-GB" dirty="0" smtClean="0"/>
              <a:t>Multisensory – two or more senses</a:t>
            </a:r>
          </a:p>
          <a:p>
            <a:pPr lvl="1"/>
            <a:r>
              <a:rPr lang="en-GB" dirty="0" smtClean="0"/>
              <a:t>Multichannel – two or more channels, on the same or different modalities)</a:t>
            </a:r>
          </a:p>
          <a:p>
            <a:pPr lvl="1"/>
            <a:r>
              <a:rPr lang="en-GB" dirty="0" smtClean="0"/>
              <a:t>Multitasking – users perform several tasks at once</a:t>
            </a:r>
          </a:p>
          <a:p>
            <a:pPr lvl="1"/>
            <a:r>
              <a:rPr lang="en-GB" dirty="0" smtClean="0"/>
              <a:t>Multiform – different ways of performing the same task</a:t>
            </a:r>
          </a:p>
          <a:p>
            <a:endParaRPr lang="en-GB" dirty="0"/>
          </a:p>
          <a:p>
            <a:r>
              <a:rPr lang="en-GB" sz="1600" dirty="0">
                <a:hlinkClick r:id="rId2"/>
              </a:rPr>
              <a:t>http://www.criticalcommons.org/Members/ironman28/clips/minority-report-gestural-interface</a:t>
            </a:r>
            <a:r>
              <a:rPr lang="en-GB" sz="1600" dirty="0" smtClean="0">
                <a:hlinkClick r:id="rId2"/>
              </a:rPr>
              <a:t>#</a:t>
            </a:r>
            <a:endParaRPr lang="en-GB" sz="1600" dirty="0" smtClean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1287995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Future directions - </a:t>
            </a:r>
            <a:r>
              <a:rPr lang="en-GB" dirty="0" err="1" smtClean="0"/>
              <a:t>AmI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92212"/>
          </a:xfrm>
        </p:spPr>
        <p:txBody>
          <a:bodyPr>
            <a:normAutofit/>
          </a:bodyPr>
          <a:lstStyle/>
          <a:p>
            <a:r>
              <a:rPr lang="en-GB" dirty="0" smtClean="0"/>
              <a:t>An alternative to adding extra IO devices to a system is to add intelligence to the system</a:t>
            </a:r>
          </a:p>
          <a:p>
            <a:pPr lvl="1"/>
            <a:r>
              <a:rPr lang="en-GB" dirty="0" smtClean="0"/>
              <a:t>The system uses artificial intelligence techniques to identify what the user wants to do and provides appropriate tools for the task</a:t>
            </a:r>
          </a:p>
          <a:p>
            <a:pPr lvl="1"/>
            <a:r>
              <a:rPr lang="en-GB" dirty="0" smtClean="0"/>
              <a:t>Ambient Intelligence (</a:t>
            </a:r>
            <a:r>
              <a:rPr lang="en-GB" dirty="0" err="1" smtClean="0"/>
              <a:t>AmI</a:t>
            </a:r>
            <a:r>
              <a:rPr lang="en-GB" dirty="0" smtClean="0"/>
              <a:t>)</a:t>
            </a:r>
          </a:p>
          <a:p>
            <a:r>
              <a:rPr lang="en-GB" dirty="0" smtClean="0"/>
              <a:t>Builds on pervasive computing, ubiquitous computing and context awareness</a:t>
            </a:r>
          </a:p>
          <a:p>
            <a:r>
              <a:rPr lang="en-GB" dirty="0" smtClean="0"/>
              <a:t>Linked to the Internet of Things (</a:t>
            </a:r>
            <a:r>
              <a:rPr lang="en-GB" dirty="0" err="1" smtClean="0"/>
              <a:t>IoT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If everything is linked, everything can be monitored and controlled</a:t>
            </a:r>
          </a:p>
          <a:p>
            <a:pPr lvl="1"/>
            <a:r>
              <a:rPr lang="en-GB" dirty="0" smtClean="0"/>
              <a:t>SMART TV (Samsung) uses motion control and voice control by continually monitoring the local area and sending sound and video into the cloud for analysis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45577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Where next?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module underpins </a:t>
            </a:r>
            <a:r>
              <a:rPr lang="en-GB" b="1" dirty="0" smtClean="0"/>
              <a:t>all</a:t>
            </a:r>
            <a:r>
              <a:rPr lang="en-GB" dirty="0" smtClean="0"/>
              <a:t> software/web design you will do next year</a:t>
            </a:r>
          </a:p>
          <a:p>
            <a:pPr lvl="1"/>
            <a:r>
              <a:rPr lang="en-GB" dirty="0" smtClean="0"/>
              <a:t>Web Development</a:t>
            </a:r>
          </a:p>
          <a:p>
            <a:pPr lvl="1"/>
            <a:r>
              <a:rPr lang="en-GB" dirty="0" smtClean="0"/>
              <a:t>Application Design &amp; Development</a:t>
            </a:r>
          </a:p>
          <a:p>
            <a:pPr lvl="1"/>
            <a:r>
              <a:rPr lang="en-GB" dirty="0" smtClean="0"/>
              <a:t>Interactive Application Development (CIS)</a:t>
            </a:r>
          </a:p>
          <a:p>
            <a:pPr lvl="1"/>
            <a:r>
              <a:rPr lang="en-GB" dirty="0" smtClean="0"/>
              <a:t>Responsive Web Design &amp; Development (WD)</a:t>
            </a:r>
          </a:p>
          <a:p>
            <a:r>
              <a:rPr lang="en-GB" dirty="0" smtClean="0"/>
              <a:t>Further coverage of usability and design in third year</a:t>
            </a:r>
          </a:p>
          <a:p>
            <a:pPr lvl="1"/>
            <a:r>
              <a:rPr lang="en-GB" dirty="0" smtClean="0"/>
              <a:t>Usability Engineering (CIS)</a:t>
            </a:r>
          </a:p>
          <a:p>
            <a:pPr lvl="1"/>
            <a:r>
              <a:rPr lang="en-GB" dirty="0" smtClean="0"/>
              <a:t>User Experience Design (WD)</a:t>
            </a:r>
          </a:p>
          <a:p>
            <a:r>
              <a:rPr lang="en-GB" dirty="0" smtClean="0"/>
              <a:t>It will be essential for the </a:t>
            </a:r>
            <a:r>
              <a:rPr lang="en-GB" smtClean="0"/>
              <a:t>Major Project in 3</a:t>
            </a:r>
            <a:r>
              <a:rPr lang="en-GB" baseline="30000" smtClean="0"/>
              <a:t>rd</a:t>
            </a:r>
            <a:r>
              <a:rPr lang="en-GB" smtClean="0"/>
              <a:t> year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737120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Next week: Assignment support workshop</a:t>
            </a:r>
          </a:p>
          <a:p>
            <a:endParaRPr lang="en-GB" dirty="0"/>
          </a:p>
          <a:p>
            <a:r>
              <a:rPr lang="en-GB" sz="2800" dirty="0" smtClean="0"/>
              <a:t>Friday May 8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: In-class test</a:t>
            </a:r>
          </a:p>
          <a:p>
            <a:pPr lvl="1"/>
            <a:r>
              <a:rPr lang="en-GB" sz="2600" dirty="0" smtClean="0"/>
              <a:t>This will be a 2-hour open-book in-class test carried out under exam conditions using Moodle. Please be </a:t>
            </a:r>
            <a:r>
              <a:rPr lang="en-GB" sz="2600" smtClean="0"/>
              <a:t>here 15 </a:t>
            </a:r>
            <a:r>
              <a:rPr lang="en-GB" sz="2600" dirty="0" smtClean="0"/>
              <a:t>minutes before the start time so that everyone can get settled onto a machine by 12:00.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1406</TotalTime>
  <Words>967</Words>
  <Application>Microsoft Office PowerPoint</Application>
  <PresentationFormat>On-screen Show (4:3)</PresentationFormat>
  <Paragraphs>118</Paragraphs>
  <Slides>15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Nik2013</vt:lpstr>
      <vt:lpstr>Interaction Design</vt:lpstr>
      <vt:lpstr>Design4All</vt:lpstr>
      <vt:lpstr>User-centred design</vt:lpstr>
      <vt:lpstr>User-centred design</vt:lpstr>
      <vt:lpstr>User-centred design</vt:lpstr>
      <vt:lpstr>Accessibility</vt:lpstr>
      <vt:lpstr>Accessibility</vt:lpstr>
      <vt:lpstr>Universal design</vt:lpstr>
      <vt:lpstr>Design for All in HCI</vt:lpstr>
      <vt:lpstr>User diversity</vt:lpstr>
      <vt:lpstr>Tools and techniques</vt:lpstr>
      <vt:lpstr>Multimodal interfaces</vt:lpstr>
      <vt:lpstr>Future directions - AmI</vt:lpstr>
      <vt:lpstr>Where next?</vt:lpstr>
      <vt:lpstr>Looking ahead</vt:lpstr>
    </vt:vector>
  </TitlesOfParts>
  <Company>Swansea Institute of Higher Education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fad-rp1</dc:creator>
  <cp:lastModifiedBy>Dr Nik Whitehead</cp:lastModifiedBy>
  <cp:revision>173</cp:revision>
  <dcterms:created xsi:type="dcterms:W3CDTF">2009-09-29T11:00:00Z</dcterms:created>
  <dcterms:modified xsi:type="dcterms:W3CDTF">2015-04-10T14:42:35Z</dcterms:modified>
</cp:coreProperties>
</file>