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76" r:id="rId3"/>
    <p:sldMasterId id="2147483679" r:id="rId4"/>
    <p:sldMasterId id="2147483693" r:id="rId5"/>
  </p:sldMasterIdLst>
  <p:notesMasterIdLst>
    <p:notesMasterId r:id="rId29"/>
  </p:notesMasterIdLst>
  <p:sldIdLst>
    <p:sldId id="263" r:id="rId6"/>
    <p:sldId id="681" r:id="rId7"/>
    <p:sldId id="682" r:id="rId8"/>
    <p:sldId id="554" r:id="rId9"/>
    <p:sldId id="683" r:id="rId10"/>
    <p:sldId id="555" r:id="rId11"/>
    <p:sldId id="679" r:id="rId12"/>
    <p:sldId id="678" r:id="rId13"/>
    <p:sldId id="262" r:id="rId14"/>
    <p:sldId id="556" r:id="rId15"/>
    <p:sldId id="346" r:id="rId16"/>
    <p:sldId id="557" r:id="rId17"/>
    <p:sldId id="613" r:id="rId18"/>
    <p:sldId id="549" r:id="rId19"/>
    <p:sldId id="550" r:id="rId20"/>
    <p:sldId id="677" r:id="rId21"/>
    <p:sldId id="336" r:id="rId22"/>
    <p:sldId id="680" r:id="rId23"/>
    <p:sldId id="687" r:id="rId24"/>
    <p:sldId id="300" r:id="rId25"/>
    <p:sldId id="684" r:id="rId26"/>
    <p:sldId id="685" r:id="rId27"/>
    <p:sldId id="68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C1F0C-82AF-4F91-9611-A43965EFD8CE}" v="2" dt="2026-02-01T14:37:03.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15" autoAdjust="0"/>
  </p:normalViewPr>
  <p:slideViewPr>
    <p:cSldViewPr snapToGrid="0">
      <p:cViewPr varScale="1">
        <p:scale>
          <a:sx n="73" d="100"/>
          <a:sy n="73" d="100"/>
        </p:scale>
        <p:origin x="264" y="67"/>
      </p:cViewPr>
      <p:guideLst/>
    </p:cSldViewPr>
  </p:slideViewPr>
  <p:notesTextViewPr>
    <p:cViewPr>
      <p:scale>
        <a:sx n="1" d="1"/>
        <a:sy n="1" d="1"/>
      </p:scale>
      <p:origin x="0" y="-5"/>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ingjing Ruan" userId="912ae139-ae64-4906-83ab-14332fd50576" providerId="ADAL" clId="{FF79F697-4823-4C88-8CBB-808DF359201B}"/>
    <pc:docChg chg="custSel modSld">
      <pc:chgData name="Jingjing Ruan" userId="912ae139-ae64-4906-83ab-14332fd50576" providerId="ADAL" clId="{FF79F697-4823-4C88-8CBB-808DF359201B}" dt="2026-02-01T14:37:28.253" v="9" actId="1076"/>
      <pc:docMkLst>
        <pc:docMk/>
      </pc:docMkLst>
      <pc:sldChg chg="addSp modSp">
        <pc:chgData name="Jingjing Ruan" userId="912ae139-ae64-4906-83ab-14332fd50576" providerId="ADAL" clId="{FF79F697-4823-4C88-8CBB-808DF359201B}" dt="2026-02-01T14:37:03.010" v="3"/>
        <pc:sldMkLst>
          <pc:docMk/>
          <pc:sldMk cId="186705997" sldId="300"/>
        </pc:sldMkLst>
        <pc:picChg chg="add mod">
          <ac:chgData name="Jingjing Ruan" userId="912ae139-ae64-4906-83ab-14332fd50576" providerId="ADAL" clId="{FF79F697-4823-4C88-8CBB-808DF359201B}" dt="2026-02-01T14:37:03.010" v="3"/>
          <ac:picMkLst>
            <pc:docMk/>
            <pc:sldMk cId="186705997" sldId="300"/>
            <ac:picMk id="4" creationId="{E9CAC6C3-4AD9-C43B-77ED-7FC9122C7092}"/>
          </ac:picMkLst>
        </pc:picChg>
      </pc:sldChg>
      <pc:sldChg chg="addSp delSp modSp mod">
        <pc:chgData name="Jingjing Ruan" userId="912ae139-ae64-4906-83ab-14332fd50576" providerId="ADAL" clId="{FF79F697-4823-4C88-8CBB-808DF359201B}" dt="2026-02-01T14:37:28.253" v="9" actId="1076"/>
        <pc:sldMkLst>
          <pc:docMk/>
          <pc:sldMk cId="1918963633" sldId="687"/>
        </pc:sldMkLst>
        <pc:spChg chg="add mod">
          <ac:chgData name="Jingjing Ruan" userId="912ae139-ae64-4906-83ab-14332fd50576" providerId="ADAL" clId="{FF79F697-4823-4C88-8CBB-808DF359201B}" dt="2026-02-01T14:37:28.253" v="9" actId="1076"/>
          <ac:spMkLst>
            <pc:docMk/>
            <pc:sldMk cId="1918963633" sldId="687"/>
            <ac:spMk id="3" creationId="{1C42598B-CE6B-A793-EF46-64ECE8F10527}"/>
          </ac:spMkLst>
        </pc:spChg>
        <pc:grpChg chg="del">
          <ac:chgData name="Jingjing Ruan" userId="912ae139-ae64-4906-83ab-14332fd50576" providerId="ADAL" clId="{FF79F697-4823-4C88-8CBB-808DF359201B}" dt="2026-02-01T14:36:51.117" v="0" actId="478"/>
          <ac:grpSpMkLst>
            <pc:docMk/>
            <pc:sldMk cId="1918963633" sldId="687"/>
            <ac:grpSpMk id="9" creationId="{075EC284-3B02-37D3-D789-4CA4E0641177}"/>
          </ac:grpSpMkLst>
        </pc:grpChg>
        <pc:picChg chg="del topLvl">
          <ac:chgData name="Jingjing Ruan" userId="912ae139-ae64-4906-83ab-14332fd50576" providerId="ADAL" clId="{FF79F697-4823-4C88-8CBB-808DF359201B}" dt="2026-02-01T14:36:51.117" v="0" actId="478"/>
          <ac:picMkLst>
            <pc:docMk/>
            <pc:sldMk cId="1918963633" sldId="687"/>
            <ac:picMk id="5" creationId="{4787FCB9-F157-86AE-76EF-252395469B62}"/>
          </ac:picMkLst>
        </pc:picChg>
        <pc:picChg chg="mod topLvl">
          <ac:chgData name="Jingjing Ruan" userId="912ae139-ae64-4906-83ab-14332fd50576" providerId="ADAL" clId="{FF79F697-4823-4C88-8CBB-808DF359201B}" dt="2026-02-01T14:37:25.465" v="8" actId="1076"/>
          <ac:picMkLst>
            <pc:docMk/>
            <pc:sldMk cId="1918963633" sldId="687"/>
            <ac:picMk id="7" creationId="{92A6D496-2A13-E56E-7120-BA75A4179BC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01A648-CBD4-42D7-8201-9C7984B093F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0310A40-021F-48B8-99D0-14ABD862A438}">
      <dgm:prSet custT="1"/>
      <dgm:spPr/>
      <dgm:t>
        <a:bodyPr/>
        <a:lstStyle/>
        <a:p>
          <a:pPr>
            <a:lnSpc>
              <a:spcPct val="100000"/>
            </a:lnSpc>
          </a:pPr>
          <a:r>
            <a:rPr lang="en-US" sz="2000" b="0" i="0" dirty="0"/>
            <a:t>What perspectives, themes, or findings have I noticed in the research I have read? What are the trends?</a:t>
          </a:r>
          <a:endParaRPr lang="en-US" sz="2000" dirty="0"/>
        </a:p>
      </dgm:t>
    </dgm:pt>
    <dgm:pt modelId="{CDA9A09C-45B5-4585-AA73-AC7B792963DA}" type="parTrans" cxnId="{F633DBA4-ECD8-4461-9771-9FC36249AAFB}">
      <dgm:prSet/>
      <dgm:spPr/>
      <dgm:t>
        <a:bodyPr/>
        <a:lstStyle/>
        <a:p>
          <a:endParaRPr lang="en-US"/>
        </a:p>
      </dgm:t>
    </dgm:pt>
    <dgm:pt modelId="{FBE5B149-447C-4405-8757-513E382D52C3}" type="sibTrans" cxnId="{F633DBA4-ECD8-4461-9771-9FC36249AAFB}">
      <dgm:prSet/>
      <dgm:spPr/>
      <dgm:t>
        <a:bodyPr/>
        <a:lstStyle/>
        <a:p>
          <a:pPr>
            <a:lnSpc>
              <a:spcPct val="100000"/>
            </a:lnSpc>
          </a:pPr>
          <a:endParaRPr lang="en-US"/>
        </a:p>
      </dgm:t>
    </dgm:pt>
    <dgm:pt modelId="{C3B45478-D399-49AD-A426-EA248A65630D}">
      <dgm:prSet custT="1"/>
      <dgm:spPr/>
      <dgm:t>
        <a:bodyPr/>
        <a:lstStyle/>
        <a:p>
          <a:pPr>
            <a:lnSpc>
              <a:spcPct val="100000"/>
            </a:lnSpc>
          </a:pPr>
          <a:r>
            <a:rPr lang="en-US" sz="2000" b="0" i="0" dirty="0"/>
            <a:t>How do individual studies or sources confirm or dispute others’ findings? How can I group the research?</a:t>
          </a:r>
          <a:endParaRPr lang="en-US" sz="2000" dirty="0"/>
        </a:p>
      </dgm:t>
    </dgm:pt>
    <dgm:pt modelId="{1D1EC5DD-189A-436A-932E-F78CCC268063}" type="parTrans" cxnId="{849DE494-A7BC-4962-B908-80828A61928A}">
      <dgm:prSet/>
      <dgm:spPr/>
      <dgm:t>
        <a:bodyPr/>
        <a:lstStyle/>
        <a:p>
          <a:endParaRPr lang="en-US"/>
        </a:p>
      </dgm:t>
    </dgm:pt>
    <dgm:pt modelId="{BBC5C772-6F0C-4527-9BF9-870955F55C67}" type="sibTrans" cxnId="{849DE494-A7BC-4962-B908-80828A61928A}">
      <dgm:prSet/>
      <dgm:spPr/>
      <dgm:t>
        <a:bodyPr/>
        <a:lstStyle/>
        <a:p>
          <a:pPr>
            <a:lnSpc>
              <a:spcPct val="100000"/>
            </a:lnSpc>
          </a:pPr>
          <a:endParaRPr lang="en-US"/>
        </a:p>
      </dgm:t>
    </dgm:pt>
    <dgm:pt modelId="{93E21290-7832-4E7E-A05B-572FF7B634F8}">
      <dgm:prSet custT="1"/>
      <dgm:spPr/>
      <dgm:t>
        <a:bodyPr/>
        <a:lstStyle/>
        <a:p>
          <a:pPr>
            <a:lnSpc>
              <a:spcPct val="100000"/>
            </a:lnSpc>
          </a:pPr>
          <a:r>
            <a:rPr lang="en-US" sz="2000" b="0" i="0" dirty="0"/>
            <a:t>What are the limitations of previous studies? Where are the gaps in the research?</a:t>
          </a:r>
          <a:endParaRPr lang="en-US" sz="2000" dirty="0"/>
        </a:p>
      </dgm:t>
    </dgm:pt>
    <dgm:pt modelId="{614F24EF-96B5-4830-B38A-1DE8B69B5E66}" type="parTrans" cxnId="{95FC3E78-61D2-4049-BEE6-3502AF037E24}">
      <dgm:prSet/>
      <dgm:spPr/>
      <dgm:t>
        <a:bodyPr/>
        <a:lstStyle/>
        <a:p>
          <a:endParaRPr lang="en-US"/>
        </a:p>
      </dgm:t>
    </dgm:pt>
    <dgm:pt modelId="{844F6581-1DCC-441A-ADAE-D9C959980E09}" type="sibTrans" cxnId="{95FC3E78-61D2-4049-BEE6-3502AF037E24}">
      <dgm:prSet/>
      <dgm:spPr/>
      <dgm:t>
        <a:bodyPr/>
        <a:lstStyle/>
        <a:p>
          <a:pPr>
            <a:lnSpc>
              <a:spcPct val="100000"/>
            </a:lnSpc>
          </a:pPr>
          <a:endParaRPr lang="en-US"/>
        </a:p>
      </dgm:t>
    </dgm:pt>
    <dgm:pt modelId="{A008ED22-7512-49DC-94BF-3D70B59CAB19}">
      <dgm:prSet custT="1"/>
      <dgm:spPr/>
      <dgm:t>
        <a:bodyPr/>
        <a:lstStyle/>
        <a:p>
          <a:pPr>
            <a:lnSpc>
              <a:spcPct val="100000"/>
            </a:lnSpc>
          </a:pPr>
          <a:r>
            <a:rPr lang="en-US" sz="2000" b="0" i="0" dirty="0"/>
            <a:t>What are the implications of these studies? What are the areas that need further research?</a:t>
          </a:r>
          <a:endParaRPr lang="en-US" sz="2000" dirty="0"/>
        </a:p>
      </dgm:t>
    </dgm:pt>
    <dgm:pt modelId="{83EECF97-3AAB-4CE4-9E67-C3385ED87772}" type="parTrans" cxnId="{C979558A-98A9-46C4-A84C-5C10F15D9A3A}">
      <dgm:prSet/>
      <dgm:spPr/>
      <dgm:t>
        <a:bodyPr/>
        <a:lstStyle/>
        <a:p>
          <a:endParaRPr lang="en-US"/>
        </a:p>
      </dgm:t>
    </dgm:pt>
    <dgm:pt modelId="{787A0C04-672D-4C5E-928E-C6B383F01DC8}" type="sibTrans" cxnId="{C979558A-98A9-46C4-A84C-5C10F15D9A3A}">
      <dgm:prSet/>
      <dgm:spPr/>
      <dgm:t>
        <a:bodyPr/>
        <a:lstStyle/>
        <a:p>
          <a:endParaRPr lang="en-US"/>
        </a:p>
      </dgm:t>
    </dgm:pt>
    <dgm:pt modelId="{CBE5E669-5A9E-4D89-AC58-B5D783784B27}" type="pres">
      <dgm:prSet presAssocID="{4501A648-CBD4-42D7-8201-9C7984B093F5}" presName="root" presStyleCnt="0">
        <dgm:presLayoutVars>
          <dgm:dir/>
          <dgm:resizeHandles val="exact"/>
        </dgm:presLayoutVars>
      </dgm:prSet>
      <dgm:spPr/>
    </dgm:pt>
    <dgm:pt modelId="{EBD1988D-7E01-442C-B5BA-5B869873D688}" type="pres">
      <dgm:prSet presAssocID="{4501A648-CBD4-42D7-8201-9C7984B093F5}" presName="container" presStyleCnt="0">
        <dgm:presLayoutVars>
          <dgm:dir/>
          <dgm:resizeHandles val="exact"/>
        </dgm:presLayoutVars>
      </dgm:prSet>
      <dgm:spPr/>
    </dgm:pt>
    <dgm:pt modelId="{ACCF7672-2B50-468B-97B5-A5189571F530}" type="pres">
      <dgm:prSet presAssocID="{80310A40-021F-48B8-99D0-14ABD862A438}" presName="compNode" presStyleCnt="0"/>
      <dgm:spPr/>
    </dgm:pt>
    <dgm:pt modelId="{F0D30251-6D20-47DB-B976-65CAFB7D2515}" type="pres">
      <dgm:prSet presAssocID="{80310A40-021F-48B8-99D0-14ABD862A438}" presName="iconBgRect" presStyleLbl="bgShp" presStyleIdx="0" presStyleCnt="4"/>
      <dgm:spPr/>
    </dgm:pt>
    <dgm:pt modelId="{8FFBF769-601D-4D03-AD4F-2DBF86F0ECBB}" type="pres">
      <dgm:prSet presAssocID="{80310A40-021F-48B8-99D0-14ABD862A4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0A4B04D8-A32D-47A5-868B-A891C03297DC}" type="pres">
      <dgm:prSet presAssocID="{80310A40-021F-48B8-99D0-14ABD862A438}" presName="spaceRect" presStyleCnt="0"/>
      <dgm:spPr/>
    </dgm:pt>
    <dgm:pt modelId="{FE8E259F-8458-4A71-9C42-C49909870039}" type="pres">
      <dgm:prSet presAssocID="{80310A40-021F-48B8-99D0-14ABD862A438}" presName="textRect" presStyleLbl="revTx" presStyleIdx="0" presStyleCnt="4">
        <dgm:presLayoutVars>
          <dgm:chMax val="1"/>
          <dgm:chPref val="1"/>
        </dgm:presLayoutVars>
      </dgm:prSet>
      <dgm:spPr/>
    </dgm:pt>
    <dgm:pt modelId="{DC490141-EB25-41FA-9456-53923678A18F}" type="pres">
      <dgm:prSet presAssocID="{FBE5B149-447C-4405-8757-513E382D52C3}" presName="sibTrans" presStyleLbl="sibTrans2D1" presStyleIdx="0" presStyleCnt="0"/>
      <dgm:spPr/>
    </dgm:pt>
    <dgm:pt modelId="{D220B95A-CD92-4F50-A46B-803E736170D0}" type="pres">
      <dgm:prSet presAssocID="{C3B45478-D399-49AD-A426-EA248A65630D}" presName="compNode" presStyleCnt="0"/>
      <dgm:spPr/>
    </dgm:pt>
    <dgm:pt modelId="{666FC1ED-BE8E-4594-8202-54DF7FA90DED}" type="pres">
      <dgm:prSet presAssocID="{C3B45478-D399-49AD-A426-EA248A65630D}" presName="iconBgRect" presStyleLbl="bgShp" presStyleIdx="1" presStyleCnt="4"/>
      <dgm:spPr/>
    </dgm:pt>
    <dgm:pt modelId="{4EB46D56-4892-4760-A9AC-5D8C00E8EDDA}" type="pres">
      <dgm:prSet presAssocID="{C3B45478-D399-49AD-A426-EA248A6563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DF0F77E7-5082-4F0E-86EF-BFB77F6C5B2B}" type="pres">
      <dgm:prSet presAssocID="{C3B45478-D399-49AD-A426-EA248A65630D}" presName="spaceRect" presStyleCnt="0"/>
      <dgm:spPr/>
    </dgm:pt>
    <dgm:pt modelId="{DDC07761-9EBF-45BF-82A5-7D8ACA8DA0A4}" type="pres">
      <dgm:prSet presAssocID="{C3B45478-D399-49AD-A426-EA248A65630D}" presName="textRect" presStyleLbl="revTx" presStyleIdx="1" presStyleCnt="4">
        <dgm:presLayoutVars>
          <dgm:chMax val="1"/>
          <dgm:chPref val="1"/>
        </dgm:presLayoutVars>
      </dgm:prSet>
      <dgm:spPr/>
    </dgm:pt>
    <dgm:pt modelId="{9E0A155E-552D-43F9-85B1-2BC390D6671C}" type="pres">
      <dgm:prSet presAssocID="{BBC5C772-6F0C-4527-9BF9-870955F55C67}" presName="sibTrans" presStyleLbl="sibTrans2D1" presStyleIdx="0" presStyleCnt="0"/>
      <dgm:spPr/>
    </dgm:pt>
    <dgm:pt modelId="{2611FE7D-A9A9-451B-A5AA-B14239358A2C}" type="pres">
      <dgm:prSet presAssocID="{93E21290-7832-4E7E-A05B-572FF7B634F8}" presName="compNode" presStyleCnt="0"/>
      <dgm:spPr/>
    </dgm:pt>
    <dgm:pt modelId="{794B1AF1-D6AF-4982-B46E-C0DEC4954BE0}" type="pres">
      <dgm:prSet presAssocID="{93E21290-7832-4E7E-A05B-572FF7B634F8}" presName="iconBgRect" presStyleLbl="bgShp" presStyleIdx="2" presStyleCnt="4"/>
      <dgm:spPr/>
    </dgm:pt>
    <dgm:pt modelId="{C3DA72E1-23D6-475A-A8A7-12E9361C450C}" type="pres">
      <dgm:prSet presAssocID="{93E21290-7832-4E7E-A05B-572FF7B634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17D3997-0DF0-4B7E-B341-B569B63DC20D}" type="pres">
      <dgm:prSet presAssocID="{93E21290-7832-4E7E-A05B-572FF7B634F8}" presName="spaceRect" presStyleCnt="0"/>
      <dgm:spPr/>
    </dgm:pt>
    <dgm:pt modelId="{DE7214C2-569C-4D22-BE7D-7E04A50AD6CF}" type="pres">
      <dgm:prSet presAssocID="{93E21290-7832-4E7E-A05B-572FF7B634F8}" presName="textRect" presStyleLbl="revTx" presStyleIdx="2" presStyleCnt="4">
        <dgm:presLayoutVars>
          <dgm:chMax val="1"/>
          <dgm:chPref val="1"/>
        </dgm:presLayoutVars>
      </dgm:prSet>
      <dgm:spPr/>
    </dgm:pt>
    <dgm:pt modelId="{227585B8-A994-443B-BBF4-75703DFB847E}" type="pres">
      <dgm:prSet presAssocID="{844F6581-1DCC-441A-ADAE-D9C959980E09}" presName="sibTrans" presStyleLbl="sibTrans2D1" presStyleIdx="0" presStyleCnt="0"/>
      <dgm:spPr/>
    </dgm:pt>
    <dgm:pt modelId="{F07738FA-74D9-4B45-919E-9E76443FDCF5}" type="pres">
      <dgm:prSet presAssocID="{A008ED22-7512-49DC-94BF-3D70B59CAB19}" presName="compNode" presStyleCnt="0"/>
      <dgm:spPr/>
    </dgm:pt>
    <dgm:pt modelId="{E49860F3-7C3F-41AC-A733-316477F3385C}" type="pres">
      <dgm:prSet presAssocID="{A008ED22-7512-49DC-94BF-3D70B59CAB19}" presName="iconBgRect" presStyleLbl="bgShp" presStyleIdx="3" presStyleCnt="4"/>
      <dgm:spPr/>
    </dgm:pt>
    <dgm:pt modelId="{2D900DC6-0397-4135-833D-8B1FF7A7D0CF}" type="pres">
      <dgm:prSet presAssocID="{A008ED22-7512-49DC-94BF-3D70B59CAB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31C235EA-B7E1-4833-9D18-2A9520400D50}" type="pres">
      <dgm:prSet presAssocID="{A008ED22-7512-49DC-94BF-3D70B59CAB19}" presName="spaceRect" presStyleCnt="0"/>
      <dgm:spPr/>
    </dgm:pt>
    <dgm:pt modelId="{54DEF435-349E-49E3-9422-84C2C68C3263}" type="pres">
      <dgm:prSet presAssocID="{A008ED22-7512-49DC-94BF-3D70B59CAB19}" presName="textRect" presStyleLbl="revTx" presStyleIdx="3" presStyleCnt="4">
        <dgm:presLayoutVars>
          <dgm:chMax val="1"/>
          <dgm:chPref val="1"/>
        </dgm:presLayoutVars>
      </dgm:prSet>
      <dgm:spPr/>
    </dgm:pt>
  </dgm:ptLst>
  <dgm:cxnLst>
    <dgm:cxn modelId="{EC86F466-CDF9-44EE-A152-2A9F29C57198}" type="presOf" srcId="{80310A40-021F-48B8-99D0-14ABD862A438}" destId="{FE8E259F-8458-4A71-9C42-C49909870039}" srcOrd="0" destOrd="0" presId="urn:microsoft.com/office/officeart/2018/2/layout/IconCircleList"/>
    <dgm:cxn modelId="{40B20E6C-F521-4AEF-97AD-DFF6E9AA8054}" type="presOf" srcId="{BBC5C772-6F0C-4527-9BF9-870955F55C67}" destId="{9E0A155E-552D-43F9-85B1-2BC390D6671C}" srcOrd="0" destOrd="0" presId="urn:microsoft.com/office/officeart/2018/2/layout/IconCircleList"/>
    <dgm:cxn modelId="{B02DF054-C48C-4F11-96F3-892878E81748}" type="presOf" srcId="{FBE5B149-447C-4405-8757-513E382D52C3}" destId="{DC490141-EB25-41FA-9456-53923678A18F}" srcOrd="0" destOrd="0" presId="urn:microsoft.com/office/officeart/2018/2/layout/IconCircleList"/>
    <dgm:cxn modelId="{099F1B78-AAB5-454C-A73F-EEBBE84519FA}" type="presOf" srcId="{A008ED22-7512-49DC-94BF-3D70B59CAB19}" destId="{54DEF435-349E-49E3-9422-84C2C68C3263}" srcOrd="0" destOrd="0" presId="urn:microsoft.com/office/officeart/2018/2/layout/IconCircleList"/>
    <dgm:cxn modelId="{95FC3E78-61D2-4049-BEE6-3502AF037E24}" srcId="{4501A648-CBD4-42D7-8201-9C7984B093F5}" destId="{93E21290-7832-4E7E-A05B-572FF7B634F8}" srcOrd="2" destOrd="0" parTransId="{614F24EF-96B5-4830-B38A-1DE8B69B5E66}" sibTransId="{844F6581-1DCC-441A-ADAE-D9C959980E09}"/>
    <dgm:cxn modelId="{C979558A-98A9-46C4-A84C-5C10F15D9A3A}" srcId="{4501A648-CBD4-42D7-8201-9C7984B093F5}" destId="{A008ED22-7512-49DC-94BF-3D70B59CAB19}" srcOrd="3" destOrd="0" parTransId="{83EECF97-3AAB-4CE4-9E67-C3385ED87772}" sibTransId="{787A0C04-672D-4C5E-928E-C6B383F01DC8}"/>
    <dgm:cxn modelId="{849DE494-A7BC-4962-B908-80828A61928A}" srcId="{4501A648-CBD4-42D7-8201-9C7984B093F5}" destId="{C3B45478-D399-49AD-A426-EA248A65630D}" srcOrd="1" destOrd="0" parTransId="{1D1EC5DD-189A-436A-932E-F78CCC268063}" sibTransId="{BBC5C772-6F0C-4527-9BF9-870955F55C67}"/>
    <dgm:cxn modelId="{F633DBA4-ECD8-4461-9771-9FC36249AAFB}" srcId="{4501A648-CBD4-42D7-8201-9C7984B093F5}" destId="{80310A40-021F-48B8-99D0-14ABD862A438}" srcOrd="0" destOrd="0" parTransId="{CDA9A09C-45B5-4585-AA73-AC7B792963DA}" sibTransId="{FBE5B149-447C-4405-8757-513E382D52C3}"/>
    <dgm:cxn modelId="{5CB59CBB-E92E-46EC-9256-1A648E398008}" type="presOf" srcId="{93E21290-7832-4E7E-A05B-572FF7B634F8}" destId="{DE7214C2-569C-4D22-BE7D-7E04A50AD6CF}" srcOrd="0" destOrd="0" presId="urn:microsoft.com/office/officeart/2018/2/layout/IconCircleList"/>
    <dgm:cxn modelId="{9999ADD7-B042-476F-A8A2-95382CC72800}" type="presOf" srcId="{C3B45478-D399-49AD-A426-EA248A65630D}" destId="{DDC07761-9EBF-45BF-82A5-7D8ACA8DA0A4}" srcOrd="0" destOrd="0" presId="urn:microsoft.com/office/officeart/2018/2/layout/IconCircleList"/>
    <dgm:cxn modelId="{3ECECAE3-09D4-409F-91E3-078D8A9D6D06}" type="presOf" srcId="{4501A648-CBD4-42D7-8201-9C7984B093F5}" destId="{CBE5E669-5A9E-4D89-AC58-B5D783784B27}" srcOrd="0" destOrd="0" presId="urn:microsoft.com/office/officeart/2018/2/layout/IconCircleList"/>
    <dgm:cxn modelId="{7094CAF0-CCE4-44BC-8D34-390E7A1A9A20}" type="presOf" srcId="{844F6581-1DCC-441A-ADAE-D9C959980E09}" destId="{227585B8-A994-443B-BBF4-75703DFB847E}" srcOrd="0" destOrd="0" presId="urn:microsoft.com/office/officeart/2018/2/layout/IconCircleList"/>
    <dgm:cxn modelId="{6647B163-20A3-4B38-A0F2-863E60D510C0}" type="presParOf" srcId="{CBE5E669-5A9E-4D89-AC58-B5D783784B27}" destId="{EBD1988D-7E01-442C-B5BA-5B869873D688}" srcOrd="0" destOrd="0" presId="urn:microsoft.com/office/officeart/2018/2/layout/IconCircleList"/>
    <dgm:cxn modelId="{6C8147FF-C0C0-4AE3-8C16-D0B54CF08306}" type="presParOf" srcId="{EBD1988D-7E01-442C-B5BA-5B869873D688}" destId="{ACCF7672-2B50-468B-97B5-A5189571F530}" srcOrd="0" destOrd="0" presId="urn:microsoft.com/office/officeart/2018/2/layout/IconCircleList"/>
    <dgm:cxn modelId="{B5E2FE4C-ACE2-4734-B5A2-3B9FADA828E9}" type="presParOf" srcId="{ACCF7672-2B50-468B-97B5-A5189571F530}" destId="{F0D30251-6D20-47DB-B976-65CAFB7D2515}" srcOrd="0" destOrd="0" presId="urn:microsoft.com/office/officeart/2018/2/layout/IconCircleList"/>
    <dgm:cxn modelId="{532A08E9-3E04-4BE9-A444-B60D102A575D}" type="presParOf" srcId="{ACCF7672-2B50-468B-97B5-A5189571F530}" destId="{8FFBF769-601D-4D03-AD4F-2DBF86F0ECBB}" srcOrd="1" destOrd="0" presId="urn:microsoft.com/office/officeart/2018/2/layout/IconCircleList"/>
    <dgm:cxn modelId="{FC0CE8F7-A16C-494F-BDBD-60144FA2F2CC}" type="presParOf" srcId="{ACCF7672-2B50-468B-97B5-A5189571F530}" destId="{0A4B04D8-A32D-47A5-868B-A891C03297DC}" srcOrd="2" destOrd="0" presId="urn:microsoft.com/office/officeart/2018/2/layout/IconCircleList"/>
    <dgm:cxn modelId="{64B901D7-FCDF-40D5-9AEE-F53094151C58}" type="presParOf" srcId="{ACCF7672-2B50-468B-97B5-A5189571F530}" destId="{FE8E259F-8458-4A71-9C42-C49909870039}" srcOrd="3" destOrd="0" presId="urn:microsoft.com/office/officeart/2018/2/layout/IconCircleList"/>
    <dgm:cxn modelId="{A1CDB8EF-DD5A-41D4-B35D-BBD7EB20EA7D}" type="presParOf" srcId="{EBD1988D-7E01-442C-B5BA-5B869873D688}" destId="{DC490141-EB25-41FA-9456-53923678A18F}" srcOrd="1" destOrd="0" presId="urn:microsoft.com/office/officeart/2018/2/layout/IconCircleList"/>
    <dgm:cxn modelId="{0D987F5F-01BC-4733-8ECD-7807981DB36B}" type="presParOf" srcId="{EBD1988D-7E01-442C-B5BA-5B869873D688}" destId="{D220B95A-CD92-4F50-A46B-803E736170D0}" srcOrd="2" destOrd="0" presId="urn:microsoft.com/office/officeart/2018/2/layout/IconCircleList"/>
    <dgm:cxn modelId="{C8000D6D-76B0-4006-867F-9945012069DD}" type="presParOf" srcId="{D220B95A-CD92-4F50-A46B-803E736170D0}" destId="{666FC1ED-BE8E-4594-8202-54DF7FA90DED}" srcOrd="0" destOrd="0" presId="urn:microsoft.com/office/officeart/2018/2/layout/IconCircleList"/>
    <dgm:cxn modelId="{487A6F3F-FA6B-431D-BF4A-092B28A406DF}" type="presParOf" srcId="{D220B95A-CD92-4F50-A46B-803E736170D0}" destId="{4EB46D56-4892-4760-A9AC-5D8C00E8EDDA}" srcOrd="1" destOrd="0" presId="urn:microsoft.com/office/officeart/2018/2/layout/IconCircleList"/>
    <dgm:cxn modelId="{408D192A-E9C9-4799-9DA0-D3949D17A0FA}" type="presParOf" srcId="{D220B95A-CD92-4F50-A46B-803E736170D0}" destId="{DF0F77E7-5082-4F0E-86EF-BFB77F6C5B2B}" srcOrd="2" destOrd="0" presId="urn:microsoft.com/office/officeart/2018/2/layout/IconCircleList"/>
    <dgm:cxn modelId="{CD16ABFE-6F6D-4EA4-8B12-0546671CFCCF}" type="presParOf" srcId="{D220B95A-CD92-4F50-A46B-803E736170D0}" destId="{DDC07761-9EBF-45BF-82A5-7D8ACA8DA0A4}" srcOrd="3" destOrd="0" presId="urn:microsoft.com/office/officeart/2018/2/layout/IconCircleList"/>
    <dgm:cxn modelId="{CCF6D401-1079-4942-A1E6-E7276D61305A}" type="presParOf" srcId="{EBD1988D-7E01-442C-B5BA-5B869873D688}" destId="{9E0A155E-552D-43F9-85B1-2BC390D6671C}" srcOrd="3" destOrd="0" presId="urn:microsoft.com/office/officeart/2018/2/layout/IconCircleList"/>
    <dgm:cxn modelId="{47A8D6B1-FE6B-44EE-9E26-27F4629D4350}" type="presParOf" srcId="{EBD1988D-7E01-442C-B5BA-5B869873D688}" destId="{2611FE7D-A9A9-451B-A5AA-B14239358A2C}" srcOrd="4" destOrd="0" presId="urn:microsoft.com/office/officeart/2018/2/layout/IconCircleList"/>
    <dgm:cxn modelId="{B2833DC3-D458-4F91-84E7-897C46BDD9B7}" type="presParOf" srcId="{2611FE7D-A9A9-451B-A5AA-B14239358A2C}" destId="{794B1AF1-D6AF-4982-B46E-C0DEC4954BE0}" srcOrd="0" destOrd="0" presId="urn:microsoft.com/office/officeart/2018/2/layout/IconCircleList"/>
    <dgm:cxn modelId="{DADBE16C-0FC1-42EE-B4C1-EADA70A476B5}" type="presParOf" srcId="{2611FE7D-A9A9-451B-A5AA-B14239358A2C}" destId="{C3DA72E1-23D6-475A-A8A7-12E9361C450C}" srcOrd="1" destOrd="0" presId="urn:microsoft.com/office/officeart/2018/2/layout/IconCircleList"/>
    <dgm:cxn modelId="{48CDA7AF-AACC-4CD3-B05D-8FE00DCAE837}" type="presParOf" srcId="{2611FE7D-A9A9-451B-A5AA-B14239358A2C}" destId="{C17D3997-0DF0-4B7E-B341-B569B63DC20D}" srcOrd="2" destOrd="0" presId="urn:microsoft.com/office/officeart/2018/2/layout/IconCircleList"/>
    <dgm:cxn modelId="{EE632CB1-9D15-4283-9741-7E113816DA9A}" type="presParOf" srcId="{2611FE7D-A9A9-451B-A5AA-B14239358A2C}" destId="{DE7214C2-569C-4D22-BE7D-7E04A50AD6CF}" srcOrd="3" destOrd="0" presId="urn:microsoft.com/office/officeart/2018/2/layout/IconCircleList"/>
    <dgm:cxn modelId="{17AF65AD-B31D-4A0A-8A37-289984DFB9BB}" type="presParOf" srcId="{EBD1988D-7E01-442C-B5BA-5B869873D688}" destId="{227585B8-A994-443B-BBF4-75703DFB847E}" srcOrd="5" destOrd="0" presId="urn:microsoft.com/office/officeart/2018/2/layout/IconCircleList"/>
    <dgm:cxn modelId="{670029B7-71E5-441F-804A-818AA9CE1EF6}" type="presParOf" srcId="{EBD1988D-7E01-442C-B5BA-5B869873D688}" destId="{F07738FA-74D9-4B45-919E-9E76443FDCF5}" srcOrd="6" destOrd="0" presId="urn:microsoft.com/office/officeart/2018/2/layout/IconCircleList"/>
    <dgm:cxn modelId="{8860B31D-1BCD-460D-AD38-844AC3903318}" type="presParOf" srcId="{F07738FA-74D9-4B45-919E-9E76443FDCF5}" destId="{E49860F3-7C3F-41AC-A733-316477F3385C}" srcOrd="0" destOrd="0" presId="urn:microsoft.com/office/officeart/2018/2/layout/IconCircleList"/>
    <dgm:cxn modelId="{32A9E1D9-44A5-41AD-BD78-1E192B8C2DDF}" type="presParOf" srcId="{F07738FA-74D9-4B45-919E-9E76443FDCF5}" destId="{2D900DC6-0397-4135-833D-8B1FF7A7D0CF}" srcOrd="1" destOrd="0" presId="urn:microsoft.com/office/officeart/2018/2/layout/IconCircleList"/>
    <dgm:cxn modelId="{2AD8D1C6-E857-4F11-A10A-A9A597B76356}" type="presParOf" srcId="{F07738FA-74D9-4B45-919E-9E76443FDCF5}" destId="{31C235EA-B7E1-4833-9D18-2A9520400D50}" srcOrd="2" destOrd="0" presId="urn:microsoft.com/office/officeart/2018/2/layout/IconCircleList"/>
    <dgm:cxn modelId="{E1DD5E8E-4DB3-40A0-BC22-B8D8A3DD214F}" type="presParOf" srcId="{F07738FA-74D9-4B45-919E-9E76443FDCF5}" destId="{54DEF435-349E-49E3-9422-84C2C68C326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30251-6D20-47DB-B976-65CAFB7D2515}">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BF769-601D-4D03-AD4F-2DBF86F0ECBB}">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8E259F-8458-4A71-9C42-C4990987003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dirty="0"/>
            <a:t>What perspectives, themes, or findings have I noticed in the research I have read? What are the trends?</a:t>
          </a:r>
          <a:endParaRPr lang="en-US" sz="2000" kern="1200" dirty="0"/>
        </a:p>
      </dsp:txBody>
      <dsp:txXfrm>
        <a:off x="1834517" y="469890"/>
        <a:ext cx="3148942" cy="1335915"/>
      </dsp:txXfrm>
    </dsp:sp>
    <dsp:sp modelId="{666FC1ED-BE8E-4594-8202-54DF7FA90DED}">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46D56-4892-4760-A9AC-5D8C00E8EDDA}">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07761-9EBF-45BF-82A5-7D8ACA8DA0A4}">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dirty="0"/>
            <a:t>How do individual studies or sources confirm or dispute others’ findings? How can I group the research?</a:t>
          </a:r>
          <a:endParaRPr lang="en-US" sz="2000" kern="1200" dirty="0"/>
        </a:p>
      </dsp:txBody>
      <dsp:txXfrm>
        <a:off x="7154322" y="469890"/>
        <a:ext cx="3148942" cy="1335915"/>
      </dsp:txXfrm>
    </dsp:sp>
    <dsp:sp modelId="{794B1AF1-D6AF-4982-B46E-C0DEC4954BE0}">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A72E1-23D6-475A-A8A7-12E9361C450C}">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214C2-569C-4D22-BE7D-7E04A50AD6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dirty="0"/>
            <a:t>What are the limitations of previous studies? Where are the gaps in the research?</a:t>
          </a:r>
          <a:endParaRPr lang="en-US" sz="2000" kern="1200" dirty="0"/>
        </a:p>
      </dsp:txBody>
      <dsp:txXfrm>
        <a:off x="1834517" y="2545532"/>
        <a:ext cx="3148942" cy="1335915"/>
      </dsp:txXfrm>
    </dsp:sp>
    <dsp:sp modelId="{E49860F3-7C3F-41AC-A733-316477F3385C}">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00DC6-0397-4135-833D-8B1FF7A7D0CF}">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DEF435-349E-49E3-9422-84C2C68C3263}">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dirty="0"/>
            <a:t>What are the implications of these studies? What are the areas that need further research?</a:t>
          </a:r>
          <a:endParaRPr lang="en-US" sz="2000" kern="1200" dirty="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217F1E-4B71-4006-87F4-AB249216FF97}"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29A30F-8C05-4BBB-B3C2-BDD51E3A6C62}" type="slidenum">
              <a:rPr lang="en-GB" smtClean="0"/>
              <a:t>‹#›</a:t>
            </a:fld>
            <a:endParaRPr lang="en-GB"/>
          </a:p>
        </p:txBody>
      </p:sp>
    </p:spTree>
    <p:extLst>
      <p:ext uri="{BB962C8B-B14F-4D97-AF65-F5344CB8AC3E}">
        <p14:creationId xmlns:p14="http://schemas.microsoft.com/office/powerpoint/2010/main" val="2145987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927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 </a:t>
            </a:r>
            <a:r>
              <a:rPr lang="en-GB"/>
              <a:t>fishing metaphor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3C6E69-EC3A-425F-8651-D5CA1BE2682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9614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 judgement</a:t>
            </a:r>
          </a:p>
        </p:txBody>
      </p:sp>
      <p:sp>
        <p:nvSpPr>
          <p:cNvPr id="4" name="Slide Number Placeholder 3"/>
          <p:cNvSpPr>
            <a:spLocks noGrp="1"/>
          </p:cNvSpPr>
          <p:nvPr>
            <p:ph type="sldNum" sz="quarter" idx="5"/>
          </p:nvPr>
        </p:nvSpPr>
        <p:spPr/>
        <p:txBody>
          <a:bodyPr/>
          <a:lstStyle/>
          <a:p>
            <a:fld id="{1329A30F-8C05-4BBB-B3C2-BDD51E3A6C62}" type="slidenum">
              <a:rPr lang="en-GB" smtClean="0"/>
              <a:t>3</a:t>
            </a:fld>
            <a:endParaRPr lang="en-GB"/>
          </a:p>
        </p:txBody>
      </p:sp>
    </p:spTree>
    <p:extLst>
      <p:ext uri="{BB962C8B-B14F-4D97-AF65-F5344CB8AC3E}">
        <p14:creationId xmlns:p14="http://schemas.microsoft.com/office/powerpoint/2010/main" val="4045789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Importance pieces of research: break it down</a:t>
            </a:r>
          </a:p>
          <a:p>
            <a:r>
              <a:rPr lang="en-US" b="0" i="0" dirty="0">
                <a:solidFill>
                  <a:srgbClr val="222222"/>
                </a:solidFill>
                <a:effectLst/>
                <a:latin typeface="Lato" panose="020F0502020204030203" pitchFamily="34" charset="0"/>
              </a:rPr>
              <a:t>An analysis grid is a simple tool you can use to help with the careful examination and breakdown of each paper.</a:t>
            </a:r>
          </a:p>
          <a:p>
            <a:r>
              <a:rPr lang="en-US" b="0" i="0" dirty="0">
                <a:solidFill>
                  <a:srgbClr val="222222"/>
                </a:solidFill>
                <a:effectLst/>
                <a:latin typeface="Lato" panose="020F0502020204030203" pitchFamily="34" charset="0"/>
              </a:rPr>
              <a:t>When filling in the grid, the aim is to draw out key aspects of each research paper.</a:t>
            </a:r>
          </a:p>
          <a:p>
            <a:r>
              <a:rPr lang="en-US" b="0" i="0" dirty="0">
                <a:solidFill>
                  <a:srgbClr val="222222"/>
                </a:solidFill>
                <a:effectLst/>
                <a:latin typeface="Lato" panose="020F0502020204030203" pitchFamily="34" charset="0"/>
              </a:rPr>
              <a:t>Use a different row for each paper, and a different column for each aspect of the paper.</a:t>
            </a:r>
          </a:p>
          <a:p>
            <a:r>
              <a:rPr lang="en-US" b="0" i="0" dirty="0">
                <a:solidFill>
                  <a:srgbClr val="222222"/>
                </a:solidFill>
                <a:effectLst/>
                <a:latin typeface="Lato" panose="020F0502020204030203" pitchFamily="34" charset="0"/>
              </a:rPr>
              <a:t>Completing an analysis grid with a sufficient level of detail will help you to complete the synthesis and evaluation stages effectively.</a:t>
            </a:r>
          </a:p>
          <a:p>
            <a:r>
              <a:rPr lang="en-US" b="0" i="0" dirty="0">
                <a:solidFill>
                  <a:srgbClr val="222222"/>
                </a:solidFill>
                <a:effectLst/>
                <a:latin typeface="Lato" panose="020F0502020204030203" pitchFamily="34" charset="0"/>
              </a:rPr>
              <a:t>This grid will allow you to more easily observe similarities and differences across papers.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93873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and regroup themes</a:t>
            </a:r>
          </a:p>
        </p:txBody>
      </p:sp>
      <p:sp>
        <p:nvSpPr>
          <p:cNvPr id="4" name="Slide Number Placeholder 3"/>
          <p:cNvSpPr>
            <a:spLocks noGrp="1"/>
          </p:cNvSpPr>
          <p:nvPr>
            <p:ph type="sldNum" sz="quarter" idx="5"/>
          </p:nvPr>
        </p:nvSpPr>
        <p:spPr/>
        <p:txBody>
          <a:bodyPr/>
          <a:lstStyle/>
          <a:p>
            <a:fld id="{1329A30F-8C05-4BBB-B3C2-BDD51E3A6C62}" type="slidenum">
              <a:rPr lang="en-GB" smtClean="0"/>
              <a:t>5</a:t>
            </a:fld>
            <a:endParaRPr lang="en-GB"/>
          </a:p>
        </p:txBody>
      </p:sp>
    </p:spTree>
    <p:extLst>
      <p:ext uri="{BB962C8B-B14F-4D97-AF65-F5344CB8AC3E}">
        <p14:creationId xmlns:p14="http://schemas.microsoft.com/office/powerpoint/2010/main" val="2624398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Step two of writing a literature review is synthesis – build up a list of themes. You will use the results of your analysis to find themes to build your literature review around.</a:t>
            </a:r>
          </a:p>
          <a:p>
            <a:r>
              <a:rPr lang="en-US" b="0" i="0" dirty="0">
                <a:solidFill>
                  <a:srgbClr val="222222"/>
                </a:solidFill>
                <a:effectLst/>
                <a:latin typeface="Lato" panose="020F0502020204030203" pitchFamily="34" charset="0"/>
              </a:rPr>
              <a:t>Each of the themes identified will become a subheading within the body of your literature review.</a:t>
            </a:r>
          </a:p>
          <a:p>
            <a:r>
              <a:rPr lang="en-US" b="0" i="0" dirty="0">
                <a:solidFill>
                  <a:srgbClr val="222222"/>
                </a:solidFill>
                <a:effectLst/>
                <a:latin typeface="Lato" panose="020F0502020204030203" pitchFamily="34" charset="0"/>
              </a:rPr>
              <a:t>Because all of the research articles you are incorporating into your literature review are related to your topic, it is likely that they have similar study designs and common themes.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8519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https://www.phrasebank.manchester.ac.uk/compare-and-contrast/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3C6E69-EC3A-425F-8651-D5CA1BE2682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43223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Expectation: map research objectives to the themes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3C6E69-EC3A-425F-8651-D5CA1BE2682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61928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Step 3 of writing a literature review is evaluation – write up your judgements, which can only be done after carefully </a:t>
            </a:r>
            <a:r>
              <a:rPr lang="en-US" b="0" i="0" dirty="0" err="1">
                <a:solidFill>
                  <a:srgbClr val="222222"/>
                </a:solidFill>
                <a:effectLst/>
                <a:latin typeface="Lato" panose="020F0502020204030203" pitchFamily="34" charset="0"/>
              </a:rPr>
              <a:t>analysing</a:t>
            </a:r>
            <a:r>
              <a:rPr lang="en-US" b="0" i="0" dirty="0">
                <a:solidFill>
                  <a:srgbClr val="222222"/>
                </a:solidFill>
                <a:effectLst/>
                <a:latin typeface="Lato" panose="020F0502020204030203" pitchFamily="34" charset="0"/>
              </a:rPr>
              <a:t> your research papers and </a:t>
            </a:r>
            <a:r>
              <a:rPr lang="en-US" b="0" i="0" dirty="0" err="1">
                <a:solidFill>
                  <a:srgbClr val="222222"/>
                </a:solidFill>
                <a:effectLst/>
                <a:latin typeface="Lato" panose="020F0502020204030203" pitchFamily="34" charset="0"/>
              </a:rPr>
              <a:t>synthesising</a:t>
            </a:r>
            <a:r>
              <a:rPr lang="en-US" b="0" i="0" dirty="0">
                <a:solidFill>
                  <a:srgbClr val="222222"/>
                </a:solidFill>
                <a:effectLst/>
                <a:latin typeface="Lato" panose="020F0502020204030203" pitchFamily="34" charset="0"/>
              </a:rPr>
              <a:t> the common themes.</a:t>
            </a:r>
          </a:p>
          <a:p>
            <a:r>
              <a:rPr lang="en-US" b="0" i="0" dirty="0">
                <a:solidFill>
                  <a:srgbClr val="222222"/>
                </a:solidFill>
                <a:effectLst/>
                <a:latin typeface="Lato" panose="020F0502020204030203" pitchFamily="34" charset="0"/>
              </a:rPr>
              <a:t>During the evaluation stage, you are making judgements on the themes presented in the research articles that you have read.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22063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Compare 1 with 2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7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example of combining the outcome of the synthesis and evaluation stages to produce a paragraph for a literature review</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23143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3C6E69-EC3A-425F-8651-D5CA1BE2682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33411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093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 for your lit review, keep in mind of final assessment 3 </a:t>
            </a:r>
          </a:p>
        </p:txBody>
      </p:sp>
      <p:sp>
        <p:nvSpPr>
          <p:cNvPr id="4" name="Slide Number Placeholder 3"/>
          <p:cNvSpPr>
            <a:spLocks noGrp="1"/>
          </p:cNvSpPr>
          <p:nvPr>
            <p:ph type="sldNum" sz="quarter" idx="5"/>
          </p:nvPr>
        </p:nvSpPr>
        <p:spPr/>
        <p:txBody>
          <a:bodyPr/>
          <a:lstStyle/>
          <a:p>
            <a:fld id="{1329A30F-8C05-4BBB-B3C2-BDD51E3A6C62}" type="slidenum">
              <a:rPr lang="en-GB" smtClean="0"/>
              <a:t>19</a:t>
            </a:fld>
            <a:endParaRPr lang="en-GB"/>
          </a:p>
        </p:txBody>
      </p:sp>
    </p:spTree>
    <p:extLst>
      <p:ext uri="{BB962C8B-B14F-4D97-AF65-F5344CB8AC3E}">
        <p14:creationId xmlns:p14="http://schemas.microsoft.com/office/powerpoint/2010/main" val="1366311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for planning purpose</a:t>
            </a:r>
          </a:p>
        </p:txBody>
      </p:sp>
      <p:sp>
        <p:nvSpPr>
          <p:cNvPr id="4" name="Slide Number Placeholder 3"/>
          <p:cNvSpPr>
            <a:spLocks noGrp="1"/>
          </p:cNvSpPr>
          <p:nvPr>
            <p:ph type="sldNum" sz="quarter" idx="5"/>
          </p:nvPr>
        </p:nvSpPr>
        <p:spPr/>
        <p:txBody>
          <a:bodyPr/>
          <a:lstStyle/>
          <a:p>
            <a:fld id="{1329A30F-8C05-4BBB-B3C2-BDD51E3A6C62}" type="slidenum">
              <a:rPr lang="en-GB" smtClean="0"/>
              <a:t>20</a:t>
            </a:fld>
            <a:endParaRPr lang="en-GB"/>
          </a:p>
        </p:txBody>
      </p:sp>
    </p:spTree>
    <p:extLst>
      <p:ext uri="{BB962C8B-B14F-4D97-AF65-F5344CB8AC3E}">
        <p14:creationId xmlns:p14="http://schemas.microsoft.com/office/powerpoint/2010/main" val="1832665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Example </a:t>
            </a:r>
            <a:endParaRPr lang="en-GB" dirty="0"/>
          </a:p>
        </p:txBody>
      </p:sp>
      <p:sp>
        <p:nvSpPr>
          <p:cNvPr id="4" name="Slide Number Placeholder 3"/>
          <p:cNvSpPr>
            <a:spLocks noGrp="1"/>
          </p:cNvSpPr>
          <p:nvPr>
            <p:ph type="sldNum" sz="quarter" idx="5"/>
          </p:nvPr>
        </p:nvSpPr>
        <p:spPr/>
        <p:txBody>
          <a:bodyPr/>
          <a:lstStyle/>
          <a:p>
            <a:fld id="{1329A30F-8C05-4BBB-B3C2-BDD51E3A6C62}" type="slidenum">
              <a:rPr lang="en-GB" smtClean="0"/>
              <a:t>21</a:t>
            </a:fld>
            <a:endParaRPr lang="en-GB"/>
          </a:p>
        </p:txBody>
      </p:sp>
    </p:spTree>
    <p:extLst>
      <p:ext uri="{BB962C8B-B14F-4D97-AF65-F5344CB8AC3E}">
        <p14:creationId xmlns:p14="http://schemas.microsoft.com/office/powerpoint/2010/main" val="4029300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Example Literature review chapter</a:t>
            </a:r>
          </a:p>
        </p:txBody>
      </p:sp>
      <p:sp>
        <p:nvSpPr>
          <p:cNvPr id="4" name="Slide Number Placeholder 3"/>
          <p:cNvSpPr>
            <a:spLocks noGrp="1"/>
          </p:cNvSpPr>
          <p:nvPr>
            <p:ph type="sldNum" sz="quarter" idx="5"/>
          </p:nvPr>
        </p:nvSpPr>
        <p:spPr/>
        <p:txBody>
          <a:bodyPr/>
          <a:lstStyle/>
          <a:p>
            <a:fld id="{1329A30F-8C05-4BBB-B3C2-BDD51E3A6C62}" type="slidenum">
              <a:rPr lang="en-GB" smtClean="0"/>
              <a:t>22</a:t>
            </a:fld>
            <a:endParaRPr lang="en-GB"/>
          </a:p>
        </p:txBody>
      </p:sp>
    </p:spTree>
    <p:extLst>
      <p:ext uri="{BB962C8B-B14F-4D97-AF65-F5344CB8AC3E}">
        <p14:creationId xmlns:p14="http://schemas.microsoft.com/office/powerpoint/2010/main" val="3722780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4B0F-0E56-0CDD-1209-F04B1843F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D50A58-FE9B-BDE0-8AC1-A40E40DB25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0F5784-172E-4C9E-3164-6AA272D9AEA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B30D851E-8A7E-CA69-889B-B636CC121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1B8F4-8942-394B-32E1-2EEDCB3F5D0B}"/>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979002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7E8-D97B-61C3-A4DE-CF7D6B6A51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AA2142-02B7-80FD-23CC-89A8CB43AC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928DE-2426-B8C1-3D91-D9043197436F}"/>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6DC9FD9E-A5E3-E4E5-0DBF-B57386886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52CAD-FBAE-996D-3C56-BE99A1D00460}"/>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736367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5CCA-C14B-7AF6-1EAD-B7BD7F2F73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55DEF5-EF7C-C8D4-F5F5-AF97FDB341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D4A3AF-7139-8E3B-EB72-1C76537B63D3}"/>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D7B698E8-7AE9-BF4D-0170-36156E2D3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BB973-FE2E-7D7F-4956-AEE67139B169}"/>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666140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B575-9910-08A4-7BA6-362AC91057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EAEB9E-A71D-CDC6-817B-7B5BB6CE22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1C9EFF-43B7-FC45-8216-36E77BA347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D59210-23F5-63B2-CC8C-87A1F566AE44}"/>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10B834BA-85A5-3E7C-D191-10C8F7EC4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85094-CA46-192A-6E7C-634015B8AA62}"/>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322214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19914-E937-1A71-FFA7-F3B4CBF7BB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BB15D9-7289-7B92-84F1-FA00DCC53B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076BEA-E3DC-638F-5544-96F8CA6C30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B626C1-309F-013E-05DF-DB916EE9EA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8FC717-E97B-6E27-8B72-0A9CF1FDD8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A9F6BB-9AE4-64A7-5F06-DB053AFD6F56}"/>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8" name="Footer Placeholder 7">
            <a:extLst>
              <a:ext uri="{FF2B5EF4-FFF2-40B4-BE49-F238E27FC236}">
                <a16:creationId xmlns:a16="http://schemas.microsoft.com/office/drawing/2014/main" id="{CF54520A-1789-FAEA-1F8F-089C763B94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C12EE9-7093-D013-691D-0416017E91D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22403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C9CD0-2C68-DB3A-4C4A-34DB84CB11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1C531-78F2-544E-385F-547D8DDD7063}"/>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4" name="Footer Placeholder 3">
            <a:extLst>
              <a:ext uri="{FF2B5EF4-FFF2-40B4-BE49-F238E27FC236}">
                <a16:creationId xmlns:a16="http://schemas.microsoft.com/office/drawing/2014/main" id="{3F9CA8BB-5BE8-197E-8845-BCF61F7277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E90A4-9784-164F-7028-2BCA476CE2B7}"/>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517309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7A56AE-F737-7BD6-D588-23F67DE34DA8}"/>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3" name="Footer Placeholder 2">
            <a:extLst>
              <a:ext uri="{FF2B5EF4-FFF2-40B4-BE49-F238E27FC236}">
                <a16:creationId xmlns:a16="http://schemas.microsoft.com/office/drawing/2014/main" id="{72805669-8A27-4F93-E6D2-54B65B4A99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CBF986-1ABF-A7A3-1D84-AEE0505B977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469783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8ECD-3368-2F04-1143-AC982158F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F8E7BE-3EEC-8302-B100-0C98326C1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C21CED-34E9-E8CF-FDC7-32E31FE64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C0A4AD-1B0D-72B5-C9DD-E5277A89A85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A9F6E429-D63E-9334-6020-9E848FF51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7C5E7-4674-9560-D9E2-5E3E77D8EA53}"/>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888524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B4C7-3546-BB9A-6528-7E76EA5FE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AB3515-781E-A970-66A8-DEEFE170C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EE2069-81A1-9193-D050-0F223DB6B6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B4A42-8BA8-EAF8-E58D-E8F160BB0646}"/>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BB5B09DA-3B41-36C7-6F8A-2623C38FF3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F025A3-A3FF-211D-F249-3E87B50EDCA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950246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97D2-9355-3B8F-6223-5935834A86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79A9C5-EEEA-81D7-96BA-FA35FD0F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7783B-A6E7-6FD3-3376-4ABA7EDA3C9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A02EA026-59E7-B5A6-6DDA-052831B17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336CD-2CAF-123D-7510-403D4E2ED6B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15522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7E42A-244C-65BA-28E2-933B03E963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2AB98-B3C2-58CC-8145-086A1F5926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23BCB-8BF5-AA1E-B93A-0D11A3AC1AF9}"/>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19C6BCD2-0164-AB89-E0CF-0B0D669D4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B5804-EDD1-3286-1F21-C251F922CB35}"/>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8562566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05460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24105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72514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F754-246D-5B25-810F-3E898A451B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1CDAD-F77F-8D60-1155-833C26FBA0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B11B7C-4E62-BF35-1B4B-210504E38392}"/>
              </a:ext>
            </a:extLst>
          </p:cNvPr>
          <p:cNvSpPr>
            <a:spLocks noGrp="1"/>
          </p:cNvSpPr>
          <p:nvPr>
            <p:ph type="dt" sz="half" idx="10"/>
          </p:nvPr>
        </p:nvSpPr>
        <p:spPr/>
        <p:txBody>
          <a:bodyPr/>
          <a:lstStyle/>
          <a:p>
            <a:fld id="{5394E5A9-4CC0-481E-B467-736D95D76251}" type="datetimeFigureOut">
              <a:rPr lang="en-GB" smtClean="0"/>
              <a:t>01/02/2026</a:t>
            </a:fld>
            <a:endParaRPr lang="en-GB"/>
          </a:p>
        </p:txBody>
      </p:sp>
      <p:sp>
        <p:nvSpPr>
          <p:cNvPr id="5" name="Footer Placeholder 4">
            <a:extLst>
              <a:ext uri="{FF2B5EF4-FFF2-40B4-BE49-F238E27FC236}">
                <a16:creationId xmlns:a16="http://schemas.microsoft.com/office/drawing/2014/main" id="{026D4D53-BCBC-5415-CE65-2EDDFF52B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174E3-98CF-8B4B-2A37-4683AE87B251}"/>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3026224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519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42739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2793502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3A7CA90-CE39-9544-B717-4236EF5BE7FD}"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443546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3A7CA90-CE39-9544-B717-4236EF5BE7FD}"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9729480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3A7CA90-CE39-9544-B717-4236EF5BE7FD}"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753792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7CA90-CE39-9544-B717-4236EF5BE7FD}"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8088704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15879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025570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2404899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1423546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24151596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2"/>
        <p:cNvGrpSpPr/>
        <p:nvPr/>
      </p:nvGrpSpPr>
      <p:grpSpPr>
        <a:xfrm>
          <a:off x="0" y="0"/>
          <a:ext cx="0" cy="0"/>
          <a:chOff x="0" y="0"/>
          <a:chExt cx="0" cy="0"/>
        </a:xfrm>
      </p:grpSpPr>
      <p:sp>
        <p:nvSpPr>
          <p:cNvPr id="13" name="Shape 13"/>
          <p:cNvSpPr/>
          <p:nvPr/>
        </p:nvSpPr>
        <p:spPr>
          <a:xfrm>
            <a:off x="0" y="1"/>
            <a:ext cx="12192000" cy="1532999"/>
          </a:xfrm>
          <a:prstGeom prst="rect">
            <a:avLst/>
          </a:prstGeom>
          <a:solidFill>
            <a:srgbClr val="2388DB"/>
          </a:solidFill>
          <a:ln>
            <a:noFill/>
          </a:ln>
        </p:spPr>
        <p:txBody>
          <a:bodyPr lIns="91425" tIns="45700" rIns="91425" bIns="45700" anchor="ctr" anchorCtr="0">
            <a:noAutofit/>
          </a:bodyPr>
          <a:lstStyle/>
          <a:p>
            <a:pPr>
              <a:spcBef>
                <a:spcPts val="0"/>
              </a:spcBef>
              <a:buNone/>
            </a:pPr>
            <a:endParaRPr sz="1800"/>
          </a:p>
        </p:txBody>
      </p:sp>
      <p:cxnSp>
        <p:nvCxnSpPr>
          <p:cNvPr id="14" name="Shape 14"/>
          <p:cNvCxnSpPr/>
          <p:nvPr/>
        </p:nvCxnSpPr>
        <p:spPr>
          <a:xfrm>
            <a:off x="0" y="1503833"/>
            <a:ext cx="12192000" cy="0"/>
          </a:xfrm>
          <a:prstGeom prst="straightConnector1">
            <a:avLst/>
          </a:prstGeom>
          <a:noFill/>
          <a:ln w="57150" cap="flat">
            <a:solidFill>
              <a:srgbClr val="000000">
                <a:alpha val="14901"/>
              </a:srgbClr>
            </a:solidFill>
            <a:prstDash val="solid"/>
            <a:round/>
            <a:headEnd type="none" w="med" len="med"/>
            <a:tailEnd type="none" w="med" len="med"/>
          </a:ln>
        </p:spPr>
      </p:cxnSp>
      <p:sp>
        <p:nvSpPr>
          <p:cNvPr id="15" name="Shape 15"/>
          <p:cNvSpPr txBox="1">
            <a:spLocks noGrp="1"/>
          </p:cNvSpPr>
          <p:nvPr>
            <p:ph type="title"/>
          </p:nvPr>
        </p:nvSpPr>
        <p:spPr>
          <a:xfrm>
            <a:off x="609600" y="274637"/>
            <a:ext cx="10972800" cy="1143000"/>
          </a:xfrm>
          <a:prstGeom prst="rect">
            <a:avLst/>
          </a:prstGeom>
        </p:spPr>
        <p:txBody>
          <a:bodyPr lIns="91425" tIns="91425" rIns="91425" bIns="91425"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6" name="Shape 16"/>
          <p:cNvSpPr txBox="1">
            <a:spLocks noGrp="1"/>
          </p:cNvSpPr>
          <p:nvPr>
            <p:ph type="body" idx="1"/>
          </p:nvPr>
        </p:nvSpPr>
        <p:spPr>
          <a:xfrm>
            <a:off x="609600" y="1600200"/>
            <a:ext cx="10972800" cy="4967700"/>
          </a:xfrm>
          <a:prstGeom prst="rect">
            <a:avLst/>
          </a:prstGeom>
        </p:spPr>
        <p:txBody>
          <a:bodyPr lIns="91425" tIns="91425" rIns="91425" bIns="91425"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876426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4B0F-0E56-0CDD-1209-F04B1843F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D50A58-FE9B-BDE0-8AC1-A40E40DB25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0F5784-172E-4C9E-3164-6AA272D9AEA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B30D851E-8A7E-CA69-889B-B636CC121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1B8F4-8942-394B-32E1-2EEDCB3F5D0B}"/>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8669769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7E8-D97B-61C3-A4DE-CF7D6B6A51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AA2142-02B7-80FD-23CC-89A8CB43AC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928DE-2426-B8C1-3D91-D9043197436F}"/>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6DC9FD9E-A5E3-E4E5-0DBF-B57386886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52CAD-FBAE-996D-3C56-BE99A1D00460}"/>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5842569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5CCA-C14B-7AF6-1EAD-B7BD7F2F73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55DEF5-EF7C-C8D4-F5F5-AF97FDB341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D4A3AF-7139-8E3B-EB72-1C76537B63D3}"/>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D7B698E8-7AE9-BF4D-0170-36156E2D3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BB973-FE2E-7D7F-4956-AEE67139B169}"/>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1327055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B575-9910-08A4-7BA6-362AC91057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EAEB9E-A71D-CDC6-817B-7B5BB6CE22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1C9EFF-43B7-FC45-8216-36E77BA347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D59210-23F5-63B2-CC8C-87A1F566AE44}"/>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10B834BA-85A5-3E7C-D191-10C8F7EC4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85094-CA46-192A-6E7C-634015B8AA62}"/>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4379695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19914-E937-1A71-FFA7-F3B4CBF7BB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BB15D9-7289-7B92-84F1-FA00DCC53B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076BEA-E3DC-638F-5544-96F8CA6C30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B626C1-309F-013E-05DF-DB916EE9EA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8FC717-E97B-6E27-8B72-0A9CF1FDD8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A9F6BB-9AE4-64A7-5F06-DB053AFD6F56}"/>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8" name="Footer Placeholder 7">
            <a:extLst>
              <a:ext uri="{FF2B5EF4-FFF2-40B4-BE49-F238E27FC236}">
                <a16:creationId xmlns:a16="http://schemas.microsoft.com/office/drawing/2014/main" id="{CF54520A-1789-FAEA-1F8F-089C763B94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C12EE9-7093-D013-691D-0416017E91D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2179857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C9CD0-2C68-DB3A-4C4A-34DB84CB11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1C531-78F2-544E-385F-547D8DDD7063}"/>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4" name="Footer Placeholder 3">
            <a:extLst>
              <a:ext uri="{FF2B5EF4-FFF2-40B4-BE49-F238E27FC236}">
                <a16:creationId xmlns:a16="http://schemas.microsoft.com/office/drawing/2014/main" id="{3F9CA8BB-5BE8-197E-8845-BCF61F7277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E90A4-9784-164F-7028-2BCA476CE2B7}"/>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5719991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7A56AE-F737-7BD6-D588-23F67DE34DA8}"/>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3" name="Footer Placeholder 2">
            <a:extLst>
              <a:ext uri="{FF2B5EF4-FFF2-40B4-BE49-F238E27FC236}">
                <a16:creationId xmlns:a16="http://schemas.microsoft.com/office/drawing/2014/main" id="{72805669-8A27-4F93-E6D2-54B65B4A99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CBF986-1ABF-A7A3-1D84-AEE0505B977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947981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8ECD-3368-2F04-1143-AC982158F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F8E7BE-3EEC-8302-B100-0C98326C1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C21CED-34E9-E8CF-FDC7-32E31FE64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C0A4AD-1B0D-72B5-C9DD-E5277A89A85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A9F6E429-D63E-9334-6020-9E848FF51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7C5E7-4674-9560-D9E2-5E3E77D8EA53}"/>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4030029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B4C7-3546-BB9A-6528-7E76EA5FE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AB3515-781E-A970-66A8-DEEFE170C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EE2069-81A1-9193-D050-0F223DB6B6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B4A42-8BA8-EAF8-E58D-E8F160BB0646}"/>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BB5B09DA-3B41-36C7-6F8A-2623C38FF3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F025A3-A3FF-211D-F249-3E87B50EDCA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4930221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97D2-9355-3B8F-6223-5935834A86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79A9C5-EEEA-81D7-96BA-FA35FD0F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7783B-A6E7-6FD3-3376-4ABA7EDA3C9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A02EA026-59E7-B5A6-6DDA-052831B17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336CD-2CAF-123D-7510-403D4E2ED6B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44314826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7E42A-244C-65BA-28E2-933B03E963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2AB98-B3C2-58CC-8145-086A1F5926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23BCB-8BF5-AA1E-B93A-0D11A3AC1AF9}"/>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19C6BCD2-0164-AB89-E0CF-0B0D669D4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B5804-EDD1-3286-1F21-C251F922CB35}"/>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3769357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3365460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98904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3.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2.png"/><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74C603-0C03-228D-362F-0937C73DEB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DDA74-CD37-0803-39BA-F4F689B890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A6F3C8-DC32-200A-FA23-520F9C31BB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42D28180-333C-BE12-3812-0FD8F3D3F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9E6CC2-96C4-27B8-201E-5DF30EBD5A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987760-BAEA-4F7F-9575-C9497356E76D}" type="slidenum">
              <a:rPr lang="en-GB" smtClean="0"/>
              <a:t>‹#›</a:t>
            </a:fld>
            <a:endParaRPr lang="en-GB"/>
          </a:p>
        </p:txBody>
      </p:sp>
    </p:spTree>
    <p:extLst>
      <p:ext uri="{BB962C8B-B14F-4D97-AF65-F5344CB8AC3E}">
        <p14:creationId xmlns:p14="http://schemas.microsoft.com/office/powerpoint/2010/main" val="17015363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1845143441"/>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5"/>
          <a:srcRect l="51836" r="-5866"/>
          <a:stretch/>
        </p:blipFill>
        <p:spPr>
          <a:xfrm>
            <a:off x="2030811" y="315798"/>
            <a:ext cx="1841543" cy="596515"/>
          </a:xfrm>
          <a:prstGeom prst="rect">
            <a:avLst/>
          </a:prstGeom>
        </p:spPr>
      </p:pic>
    </p:spTree>
    <p:extLst>
      <p:ext uri="{BB962C8B-B14F-4D97-AF65-F5344CB8AC3E}">
        <p14:creationId xmlns:p14="http://schemas.microsoft.com/office/powerpoint/2010/main" val="4138919532"/>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148092233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74C603-0C03-228D-362F-0937C73DEB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DDA74-CD37-0803-39BA-F4F689B890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A6F3C8-DC32-200A-FA23-520F9C31BB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42D28180-333C-BE12-3812-0FD8F3D3F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9E6CC2-96C4-27B8-201E-5DF30EBD5A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987760-BAEA-4F7F-9575-C9497356E76D}" type="slidenum">
              <a:rPr lang="en-GB" smtClean="0"/>
              <a:t>‹#›</a:t>
            </a:fld>
            <a:endParaRPr lang="en-GB"/>
          </a:p>
        </p:txBody>
      </p:sp>
    </p:spTree>
    <p:extLst>
      <p:ext uri="{BB962C8B-B14F-4D97-AF65-F5344CB8AC3E}">
        <p14:creationId xmlns:p14="http://schemas.microsoft.com/office/powerpoint/2010/main" val="177577424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ruan@uwtsd.ac.uk" TargetMode="External"/><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microsoft.com/office/2007/relationships/hdphoto" Target="../media/hdphoto6.wdp"/></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microsoft.com/office/2007/relationships/hdphoto" Target="../media/hdphoto7.wdp"/></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microsoft.com/office/2007/relationships/hdphoto" Target="../media/hdphoto8.wdp"/></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microsoft.com/office/2007/relationships/hdphoto" Target="../media/hdphoto9.wdp"/></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7.xml"/><Relationship Id="rId4" Type="http://schemas.microsoft.com/office/2007/relationships/hdphoto" Target="../media/hdphoto10.wdp"/></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microsoft.com/office/2007/relationships/hdphoto" Target="../media/hdphoto11.wdp"/></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microsoft.com/office/2007/relationships/hdphoto" Target="../media/hdphoto12.wdp"/></Relationships>
</file>

<file path=ppt/slides/_rels/slide2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9.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6147" y="1036273"/>
            <a:ext cx="9411349" cy="298543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Doctorate in Education (EdD)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srgbClr val="0E284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Welcome to ECDE7019! </a:t>
            </a:r>
            <a:r>
              <a:rPr kumimoji="0" lang="en-GB" sz="3200" b="1" i="0" u="none" strike="noStrike" kern="1200" cap="none" spc="0" normalizeH="0" baseline="0" noProof="0" err="1">
                <a:ln>
                  <a:noFill/>
                </a:ln>
                <a:solidFill>
                  <a:srgbClr val="0E2841"/>
                </a:solidFill>
                <a:effectLst/>
                <a:uLnTx/>
                <a:uFillTx/>
                <a:latin typeface="Aptos" panose="02110004020202020204"/>
                <a:ea typeface="+mn-ea"/>
                <a:cs typeface="+mn-cs"/>
              </a:rPr>
              <a:t>Croeso</a:t>
            </a: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0B050"/>
                </a:solidFill>
                <a:effectLst/>
                <a:uLnTx/>
                <a:uFillTx/>
                <a:latin typeface="Aptos" panose="02110004020202020204"/>
                <a:ea typeface="Arial" panose="020B0604020202020204" pitchFamily="34" charset="0"/>
                <a:cs typeface="+mn-cs"/>
              </a:rPr>
              <a:t>Writing a Critical Literature Review in Education</a:t>
            </a:r>
            <a:endParaRPr kumimoji="0" lang="en-GB" sz="3200" b="1" i="0" u="none" strike="noStrike" kern="1200" cap="none" spc="0" normalizeH="0" baseline="0" noProof="0">
              <a:ln>
                <a:noFill/>
              </a:ln>
              <a:solidFill>
                <a:srgbClr val="00B050"/>
              </a:solidFill>
              <a:effectLst/>
              <a:uLnTx/>
              <a:uFillTx/>
              <a:latin typeface="Aptos" panose="02110004020202020204"/>
              <a:ea typeface="Calibri" panose="020F0502020204030204" pitchFamily="34"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07EBDBC5-FC7B-44BE-9BDC-047E31DDB251}"/>
              </a:ext>
            </a:extLst>
          </p:cNvPr>
          <p:cNvSpPr txBox="1"/>
          <p:nvPr/>
        </p:nvSpPr>
        <p:spPr>
          <a:xfrm>
            <a:off x="1744894" y="3812459"/>
            <a:ext cx="809708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srgbClr val="0E284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Dr Jingjing Ruan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hlinkClick r:id="rId3"/>
              </a:rPr>
              <a:t>j.ruan@uwtsd.ac.uk</a:t>
            </a: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 </a:t>
            </a:r>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Content Placeholder 6" descr="A group of fish in a cage&#10;&#10;Description automatically generated">
            <a:extLst>
              <a:ext uri="{FF2B5EF4-FFF2-40B4-BE49-F238E27FC236}">
                <a16:creationId xmlns:a16="http://schemas.microsoft.com/office/drawing/2014/main" id="{03E0900D-2C8D-5C57-69F6-8D27A4598232}"/>
              </a:ext>
            </a:extLst>
          </p:cNvPr>
          <p:cNvPicPr>
            <a:picLocks noGrp="1" noChangeAspect="1"/>
          </p:cNvPicPr>
          <p:nvPr>
            <p:ph idx="1"/>
          </p:nvPr>
        </p:nvPicPr>
        <p:blipFill>
          <a:blip r:embed="rId3"/>
          <a:stretch>
            <a:fillRect/>
          </a:stretch>
        </p:blipFill>
        <p:spPr>
          <a:xfrm>
            <a:off x="765416" y="457200"/>
            <a:ext cx="10661168" cy="5943600"/>
          </a:xfrm>
          <a:prstGeom prst="rect">
            <a:avLst/>
          </a:prstGeom>
        </p:spPr>
      </p:pic>
    </p:spTree>
    <p:extLst>
      <p:ext uri="{BB962C8B-B14F-4D97-AF65-F5344CB8AC3E}">
        <p14:creationId xmlns:p14="http://schemas.microsoft.com/office/powerpoint/2010/main" val="537889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Picture 6" descr="A screenshot of a video game&#10;&#10;Description automatically generated">
            <a:extLst>
              <a:ext uri="{FF2B5EF4-FFF2-40B4-BE49-F238E27FC236}">
                <a16:creationId xmlns:a16="http://schemas.microsoft.com/office/drawing/2014/main" id="{5315BC89-0177-7A4D-A966-1179C1CAEBA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t="1232" b="15444"/>
          <a:stretch/>
        </p:blipFill>
        <p:spPr>
          <a:xfrm>
            <a:off x="457200" y="457200"/>
            <a:ext cx="11277600" cy="5943600"/>
          </a:xfrm>
          <a:prstGeom prst="rect">
            <a:avLst/>
          </a:prstGeom>
        </p:spPr>
      </p:pic>
    </p:spTree>
    <p:extLst>
      <p:ext uri="{BB962C8B-B14F-4D97-AF65-F5344CB8AC3E}">
        <p14:creationId xmlns:p14="http://schemas.microsoft.com/office/powerpoint/2010/main" val="3469747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3043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1FA6AD8-3F58-440D-48EC-138E664F1AAD}"/>
              </a:ext>
            </a:extLst>
          </p:cNvPr>
          <p:cNvSpPr>
            <a:spLocks noGrp="1"/>
          </p:cNvSpPr>
          <p:nvPr>
            <p:ph type="title"/>
          </p:nvPr>
        </p:nvSpPr>
        <p:spPr>
          <a:xfrm>
            <a:off x="556532" y="5322147"/>
            <a:ext cx="11210925" cy="744836"/>
          </a:xfrm>
        </p:spPr>
        <p:txBody>
          <a:bodyPr vert="horz" lIns="91440" tIns="45720" rIns="91440" bIns="45720" rtlCol="0" anchor="ctr">
            <a:normAutofit/>
          </a:bodyPr>
          <a:lstStyle/>
          <a:p>
            <a:pPr algn="ctr"/>
            <a:r>
              <a:rPr lang="en-US" sz="3200" dirty="0">
                <a:solidFill>
                  <a:schemeClr val="bg1"/>
                </a:solidFill>
              </a:rPr>
              <a:t>S</a:t>
            </a:r>
            <a:r>
              <a:rPr lang="en-US" altLang="zh-CN" sz="3200" dirty="0">
                <a:solidFill>
                  <a:schemeClr val="bg1"/>
                </a:solidFill>
              </a:rPr>
              <a:t>tep </a:t>
            </a:r>
            <a:r>
              <a:rPr lang="en-US" sz="3200" dirty="0">
                <a:solidFill>
                  <a:schemeClr val="bg1"/>
                </a:solidFill>
              </a:rPr>
              <a:t>1. </a:t>
            </a:r>
            <a:r>
              <a:rPr lang="en-GB" sz="3200" dirty="0">
                <a:solidFill>
                  <a:schemeClr val="bg1"/>
                </a:solidFill>
              </a:rPr>
              <a:t>A</a:t>
            </a:r>
            <a:r>
              <a:rPr lang="en-GB" sz="3200" kern="1200" dirty="0">
                <a:solidFill>
                  <a:schemeClr val="bg1"/>
                </a:solidFill>
                <a:latin typeface="+mj-lt"/>
                <a:ea typeface="+mj-ea"/>
                <a:cs typeface="+mj-cs"/>
              </a:rPr>
              <a:t>nalyse</a:t>
            </a:r>
            <a:r>
              <a:rPr lang="en-US" sz="3200" kern="1200" dirty="0">
                <a:solidFill>
                  <a:schemeClr val="bg1"/>
                </a:solidFill>
                <a:latin typeface="+mj-lt"/>
                <a:ea typeface="+mj-ea"/>
                <a:cs typeface="+mj-cs"/>
              </a:rPr>
              <a:t>  (‘break it down’)</a:t>
            </a:r>
          </a:p>
        </p:txBody>
      </p:sp>
      <p:pic>
        <p:nvPicPr>
          <p:cNvPr id="5" name="Content Placeholder 4" descr="A black and white table with white text&#10;&#10;Description automatically generated">
            <a:extLst>
              <a:ext uri="{FF2B5EF4-FFF2-40B4-BE49-F238E27FC236}">
                <a16:creationId xmlns:a16="http://schemas.microsoft.com/office/drawing/2014/main" id="{07FD212D-3845-66FF-5E8B-0447FD240EAD}"/>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227816" y="79452"/>
            <a:ext cx="9868356" cy="5156216"/>
          </a:xfrm>
          <a:prstGeom prst="rect">
            <a:avLst/>
          </a:prstGeom>
        </p:spPr>
      </p:pic>
    </p:spTree>
    <p:extLst>
      <p:ext uri="{BB962C8B-B14F-4D97-AF65-F5344CB8AC3E}">
        <p14:creationId xmlns:p14="http://schemas.microsoft.com/office/powerpoint/2010/main" val="2964550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descr="A screenshot of a game&#10;&#10;Description automatically generated">
            <a:extLst>
              <a:ext uri="{FF2B5EF4-FFF2-40B4-BE49-F238E27FC236}">
                <a16:creationId xmlns:a16="http://schemas.microsoft.com/office/drawing/2014/main" id="{845CD4E9-7E18-5594-BA22-43E6F05337BB}"/>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b="1028"/>
          <a:stretch/>
        </p:blipFill>
        <p:spPr>
          <a:xfrm>
            <a:off x="755445" y="680884"/>
            <a:ext cx="10428748" cy="5496232"/>
          </a:xfrm>
          <a:prstGeom prst="rect">
            <a:avLst/>
          </a:prstGeom>
        </p:spPr>
      </p:pic>
    </p:spTree>
    <p:extLst>
      <p:ext uri="{BB962C8B-B14F-4D97-AF65-F5344CB8AC3E}">
        <p14:creationId xmlns:p14="http://schemas.microsoft.com/office/powerpoint/2010/main" val="3267371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8883954-7511-3920-5472-23289AA0BD1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Step 2. </a:t>
            </a:r>
            <a:r>
              <a:rPr lang="en-GB" sz="3200" kern="1200" dirty="0">
                <a:solidFill>
                  <a:schemeClr val="bg1"/>
                </a:solidFill>
                <a:latin typeface="+mj-lt"/>
                <a:ea typeface="+mj-ea"/>
                <a:cs typeface="+mj-cs"/>
              </a:rPr>
              <a:t>Synthesise</a:t>
            </a:r>
            <a:r>
              <a:rPr lang="en-US" sz="3200" kern="1200" dirty="0">
                <a:solidFill>
                  <a:schemeClr val="bg1"/>
                </a:solidFill>
                <a:latin typeface="+mj-lt"/>
                <a:ea typeface="+mj-ea"/>
                <a:cs typeface="+mj-cs"/>
              </a:rPr>
              <a:t> (‘build it up’)</a:t>
            </a:r>
          </a:p>
        </p:txBody>
      </p:sp>
      <p:pic>
        <p:nvPicPr>
          <p:cNvPr id="2050" name="Picture 2" descr="Table showing themes of the article including running performance, rating of perceived exertion, heart rate and oxygen uptake">
            <a:extLst>
              <a:ext uri="{FF2B5EF4-FFF2-40B4-BE49-F238E27FC236}">
                <a16:creationId xmlns:a16="http://schemas.microsoft.com/office/drawing/2014/main" id="{F931C120-667A-5A3C-E900-94424F3B147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bwMode="auto">
          <a:xfrm>
            <a:off x="656718" y="1626066"/>
            <a:ext cx="9594707" cy="502711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E1DF764-F039-E2EE-9745-D0AE849E3FE8}"/>
              </a:ext>
            </a:extLst>
          </p:cNvPr>
          <p:cNvSpPr/>
          <p:nvPr/>
        </p:nvSpPr>
        <p:spPr>
          <a:xfrm>
            <a:off x="8386916" y="4680156"/>
            <a:ext cx="2685344" cy="1387521"/>
          </a:xfrm>
          <a:custGeom>
            <a:avLst/>
            <a:gdLst>
              <a:gd name="connsiteX0" fmla="*/ 0 w 2685344"/>
              <a:gd name="connsiteY0" fmla="*/ 0 h 1387521"/>
              <a:gd name="connsiteX1" fmla="*/ 456508 w 2685344"/>
              <a:gd name="connsiteY1" fmla="*/ 0 h 1387521"/>
              <a:gd name="connsiteX2" fmla="*/ 1020431 w 2685344"/>
              <a:gd name="connsiteY2" fmla="*/ 0 h 1387521"/>
              <a:gd name="connsiteX3" fmla="*/ 1530646 w 2685344"/>
              <a:gd name="connsiteY3" fmla="*/ 0 h 1387521"/>
              <a:gd name="connsiteX4" fmla="*/ 2067715 w 2685344"/>
              <a:gd name="connsiteY4" fmla="*/ 0 h 1387521"/>
              <a:gd name="connsiteX5" fmla="*/ 2685344 w 2685344"/>
              <a:gd name="connsiteY5" fmla="*/ 0 h 1387521"/>
              <a:gd name="connsiteX6" fmla="*/ 2685344 w 2685344"/>
              <a:gd name="connsiteY6" fmla="*/ 462507 h 1387521"/>
              <a:gd name="connsiteX7" fmla="*/ 2685344 w 2685344"/>
              <a:gd name="connsiteY7" fmla="*/ 911139 h 1387521"/>
              <a:gd name="connsiteX8" fmla="*/ 2685344 w 2685344"/>
              <a:gd name="connsiteY8" fmla="*/ 1387521 h 1387521"/>
              <a:gd name="connsiteX9" fmla="*/ 2175129 w 2685344"/>
              <a:gd name="connsiteY9" fmla="*/ 1387521 h 1387521"/>
              <a:gd name="connsiteX10" fmla="*/ 1638060 w 2685344"/>
              <a:gd name="connsiteY10" fmla="*/ 1387521 h 1387521"/>
              <a:gd name="connsiteX11" fmla="*/ 1181551 w 2685344"/>
              <a:gd name="connsiteY11" fmla="*/ 1387521 h 1387521"/>
              <a:gd name="connsiteX12" fmla="*/ 725043 w 2685344"/>
              <a:gd name="connsiteY12" fmla="*/ 1387521 h 1387521"/>
              <a:gd name="connsiteX13" fmla="*/ 0 w 2685344"/>
              <a:gd name="connsiteY13" fmla="*/ 1387521 h 1387521"/>
              <a:gd name="connsiteX14" fmla="*/ 0 w 2685344"/>
              <a:gd name="connsiteY14" fmla="*/ 897264 h 1387521"/>
              <a:gd name="connsiteX15" fmla="*/ 0 w 2685344"/>
              <a:gd name="connsiteY15" fmla="*/ 420881 h 1387521"/>
              <a:gd name="connsiteX16" fmla="*/ 0 w 2685344"/>
              <a:gd name="connsiteY16" fmla="*/ 0 h 138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85344" h="1387521" extrusionOk="0">
                <a:moveTo>
                  <a:pt x="0" y="0"/>
                </a:moveTo>
                <a:cubicBezTo>
                  <a:pt x="138361" y="-34961"/>
                  <a:pt x="330847" y="23844"/>
                  <a:pt x="456508" y="0"/>
                </a:cubicBezTo>
                <a:cubicBezTo>
                  <a:pt x="582169" y="-23844"/>
                  <a:pt x="898589" y="25832"/>
                  <a:pt x="1020431" y="0"/>
                </a:cubicBezTo>
                <a:cubicBezTo>
                  <a:pt x="1142273" y="-25832"/>
                  <a:pt x="1328357" y="29515"/>
                  <a:pt x="1530646" y="0"/>
                </a:cubicBezTo>
                <a:cubicBezTo>
                  <a:pt x="1732936" y="-29515"/>
                  <a:pt x="1870532" y="20781"/>
                  <a:pt x="2067715" y="0"/>
                </a:cubicBezTo>
                <a:cubicBezTo>
                  <a:pt x="2264898" y="-20781"/>
                  <a:pt x="2412975" y="31256"/>
                  <a:pt x="2685344" y="0"/>
                </a:cubicBezTo>
                <a:cubicBezTo>
                  <a:pt x="2736257" y="187705"/>
                  <a:pt x="2655615" y="364778"/>
                  <a:pt x="2685344" y="462507"/>
                </a:cubicBezTo>
                <a:cubicBezTo>
                  <a:pt x="2715073" y="560236"/>
                  <a:pt x="2650284" y="722637"/>
                  <a:pt x="2685344" y="911139"/>
                </a:cubicBezTo>
                <a:cubicBezTo>
                  <a:pt x="2720404" y="1099641"/>
                  <a:pt x="2629391" y="1168244"/>
                  <a:pt x="2685344" y="1387521"/>
                </a:cubicBezTo>
                <a:cubicBezTo>
                  <a:pt x="2484107" y="1413224"/>
                  <a:pt x="2416404" y="1346408"/>
                  <a:pt x="2175129" y="1387521"/>
                </a:cubicBezTo>
                <a:cubicBezTo>
                  <a:pt x="1933855" y="1428634"/>
                  <a:pt x="1794155" y="1345674"/>
                  <a:pt x="1638060" y="1387521"/>
                </a:cubicBezTo>
                <a:cubicBezTo>
                  <a:pt x="1481965" y="1429368"/>
                  <a:pt x="1369351" y="1346464"/>
                  <a:pt x="1181551" y="1387521"/>
                </a:cubicBezTo>
                <a:cubicBezTo>
                  <a:pt x="993751" y="1428578"/>
                  <a:pt x="951408" y="1349010"/>
                  <a:pt x="725043" y="1387521"/>
                </a:cubicBezTo>
                <a:cubicBezTo>
                  <a:pt x="498678" y="1426032"/>
                  <a:pt x="182131" y="1353391"/>
                  <a:pt x="0" y="1387521"/>
                </a:cubicBezTo>
                <a:cubicBezTo>
                  <a:pt x="-323" y="1284341"/>
                  <a:pt x="31550" y="1041058"/>
                  <a:pt x="0" y="897264"/>
                </a:cubicBezTo>
                <a:cubicBezTo>
                  <a:pt x="-31550" y="753470"/>
                  <a:pt x="56006" y="633446"/>
                  <a:pt x="0" y="420881"/>
                </a:cubicBezTo>
                <a:cubicBezTo>
                  <a:pt x="-56006" y="208316"/>
                  <a:pt x="48980" y="201593"/>
                  <a:pt x="0" y="0"/>
                </a:cubicBezTo>
                <a:close/>
              </a:path>
            </a:pathLst>
          </a:custGeom>
          <a:noFill/>
          <a:ln w="57150">
            <a:solidFill>
              <a:srgbClr val="FF0000"/>
            </a:solidFill>
            <a:extLst>
              <a:ext uri="{C807C97D-BFC1-408E-A445-0C87EB9F89A2}">
                <ask:lineSketchStyleProps xmlns:ask="http://schemas.microsoft.com/office/drawing/2018/sketchyshapes" sd="3903634735">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chemeClr val="accent2"/>
                </a:solidFill>
                <a:effectLst/>
                <a:uLnTx/>
                <a:uFillTx/>
                <a:latin typeface="Calibri" panose="020F0502020204030204"/>
                <a:ea typeface="+mn-ea"/>
                <a:cs typeface="+mn-cs"/>
              </a:rPr>
              <a:t>Compare &amp; Contrast</a:t>
            </a:r>
          </a:p>
        </p:txBody>
      </p:sp>
    </p:spTree>
    <p:extLst>
      <p:ext uri="{BB962C8B-B14F-4D97-AF65-F5344CB8AC3E}">
        <p14:creationId xmlns:p14="http://schemas.microsoft.com/office/powerpoint/2010/main" val="4165816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250C59-5170-7463-DFA1-D9A714EB773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Lst>
          </a:blip>
          <a:stretch>
            <a:fillRect/>
          </a:stretch>
        </p:blipFill>
        <p:spPr>
          <a:xfrm>
            <a:off x="324464" y="4154648"/>
            <a:ext cx="11680723" cy="2383286"/>
          </a:xfrm>
          <a:prstGeom prst="rect">
            <a:avLst/>
          </a:prstGeom>
        </p:spPr>
      </p:pic>
      <p:sp>
        <p:nvSpPr>
          <p:cNvPr id="2" name="Rectangle 1">
            <a:extLst>
              <a:ext uri="{FF2B5EF4-FFF2-40B4-BE49-F238E27FC236}">
                <a16:creationId xmlns:a16="http://schemas.microsoft.com/office/drawing/2014/main" id="{A90316F5-B12F-C16D-A1B0-A3F169895E16}"/>
              </a:ext>
            </a:extLst>
          </p:cNvPr>
          <p:cNvSpPr/>
          <p:nvPr/>
        </p:nvSpPr>
        <p:spPr>
          <a:xfrm>
            <a:off x="4601497" y="4975123"/>
            <a:ext cx="2685344" cy="1387521"/>
          </a:xfrm>
          <a:custGeom>
            <a:avLst/>
            <a:gdLst>
              <a:gd name="connsiteX0" fmla="*/ 0 w 2685344"/>
              <a:gd name="connsiteY0" fmla="*/ 0 h 1387521"/>
              <a:gd name="connsiteX1" fmla="*/ 456508 w 2685344"/>
              <a:gd name="connsiteY1" fmla="*/ 0 h 1387521"/>
              <a:gd name="connsiteX2" fmla="*/ 1020431 w 2685344"/>
              <a:gd name="connsiteY2" fmla="*/ 0 h 1387521"/>
              <a:gd name="connsiteX3" fmla="*/ 1530646 w 2685344"/>
              <a:gd name="connsiteY3" fmla="*/ 0 h 1387521"/>
              <a:gd name="connsiteX4" fmla="*/ 2067715 w 2685344"/>
              <a:gd name="connsiteY4" fmla="*/ 0 h 1387521"/>
              <a:gd name="connsiteX5" fmla="*/ 2685344 w 2685344"/>
              <a:gd name="connsiteY5" fmla="*/ 0 h 1387521"/>
              <a:gd name="connsiteX6" fmla="*/ 2685344 w 2685344"/>
              <a:gd name="connsiteY6" fmla="*/ 462507 h 1387521"/>
              <a:gd name="connsiteX7" fmla="*/ 2685344 w 2685344"/>
              <a:gd name="connsiteY7" fmla="*/ 911139 h 1387521"/>
              <a:gd name="connsiteX8" fmla="*/ 2685344 w 2685344"/>
              <a:gd name="connsiteY8" fmla="*/ 1387521 h 1387521"/>
              <a:gd name="connsiteX9" fmla="*/ 2175129 w 2685344"/>
              <a:gd name="connsiteY9" fmla="*/ 1387521 h 1387521"/>
              <a:gd name="connsiteX10" fmla="*/ 1638060 w 2685344"/>
              <a:gd name="connsiteY10" fmla="*/ 1387521 h 1387521"/>
              <a:gd name="connsiteX11" fmla="*/ 1181551 w 2685344"/>
              <a:gd name="connsiteY11" fmla="*/ 1387521 h 1387521"/>
              <a:gd name="connsiteX12" fmla="*/ 725043 w 2685344"/>
              <a:gd name="connsiteY12" fmla="*/ 1387521 h 1387521"/>
              <a:gd name="connsiteX13" fmla="*/ 0 w 2685344"/>
              <a:gd name="connsiteY13" fmla="*/ 1387521 h 1387521"/>
              <a:gd name="connsiteX14" fmla="*/ 0 w 2685344"/>
              <a:gd name="connsiteY14" fmla="*/ 897264 h 1387521"/>
              <a:gd name="connsiteX15" fmla="*/ 0 w 2685344"/>
              <a:gd name="connsiteY15" fmla="*/ 420881 h 1387521"/>
              <a:gd name="connsiteX16" fmla="*/ 0 w 2685344"/>
              <a:gd name="connsiteY16" fmla="*/ 0 h 138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85344" h="1387521" extrusionOk="0">
                <a:moveTo>
                  <a:pt x="0" y="0"/>
                </a:moveTo>
                <a:cubicBezTo>
                  <a:pt x="138361" y="-34961"/>
                  <a:pt x="330847" y="23844"/>
                  <a:pt x="456508" y="0"/>
                </a:cubicBezTo>
                <a:cubicBezTo>
                  <a:pt x="582169" y="-23844"/>
                  <a:pt x="898589" y="25832"/>
                  <a:pt x="1020431" y="0"/>
                </a:cubicBezTo>
                <a:cubicBezTo>
                  <a:pt x="1142273" y="-25832"/>
                  <a:pt x="1328357" y="29515"/>
                  <a:pt x="1530646" y="0"/>
                </a:cubicBezTo>
                <a:cubicBezTo>
                  <a:pt x="1732936" y="-29515"/>
                  <a:pt x="1870532" y="20781"/>
                  <a:pt x="2067715" y="0"/>
                </a:cubicBezTo>
                <a:cubicBezTo>
                  <a:pt x="2264898" y="-20781"/>
                  <a:pt x="2412975" y="31256"/>
                  <a:pt x="2685344" y="0"/>
                </a:cubicBezTo>
                <a:cubicBezTo>
                  <a:pt x="2736257" y="187705"/>
                  <a:pt x="2655615" y="364778"/>
                  <a:pt x="2685344" y="462507"/>
                </a:cubicBezTo>
                <a:cubicBezTo>
                  <a:pt x="2715073" y="560236"/>
                  <a:pt x="2650284" y="722637"/>
                  <a:pt x="2685344" y="911139"/>
                </a:cubicBezTo>
                <a:cubicBezTo>
                  <a:pt x="2720404" y="1099641"/>
                  <a:pt x="2629391" y="1168244"/>
                  <a:pt x="2685344" y="1387521"/>
                </a:cubicBezTo>
                <a:cubicBezTo>
                  <a:pt x="2484107" y="1413224"/>
                  <a:pt x="2416404" y="1346408"/>
                  <a:pt x="2175129" y="1387521"/>
                </a:cubicBezTo>
                <a:cubicBezTo>
                  <a:pt x="1933855" y="1428634"/>
                  <a:pt x="1794155" y="1345674"/>
                  <a:pt x="1638060" y="1387521"/>
                </a:cubicBezTo>
                <a:cubicBezTo>
                  <a:pt x="1481965" y="1429368"/>
                  <a:pt x="1369351" y="1346464"/>
                  <a:pt x="1181551" y="1387521"/>
                </a:cubicBezTo>
                <a:cubicBezTo>
                  <a:pt x="993751" y="1428578"/>
                  <a:pt x="951408" y="1349010"/>
                  <a:pt x="725043" y="1387521"/>
                </a:cubicBezTo>
                <a:cubicBezTo>
                  <a:pt x="498678" y="1426032"/>
                  <a:pt x="182131" y="1353391"/>
                  <a:pt x="0" y="1387521"/>
                </a:cubicBezTo>
                <a:cubicBezTo>
                  <a:pt x="-323" y="1284341"/>
                  <a:pt x="31550" y="1041058"/>
                  <a:pt x="0" y="897264"/>
                </a:cubicBezTo>
                <a:cubicBezTo>
                  <a:pt x="-31550" y="753470"/>
                  <a:pt x="56006" y="633446"/>
                  <a:pt x="0" y="420881"/>
                </a:cubicBezTo>
                <a:cubicBezTo>
                  <a:pt x="-56006" y="208316"/>
                  <a:pt x="48980" y="201593"/>
                  <a:pt x="0" y="0"/>
                </a:cubicBezTo>
                <a:close/>
              </a:path>
            </a:pathLst>
          </a:custGeom>
          <a:noFill/>
          <a:ln w="57150">
            <a:solidFill>
              <a:srgbClr val="FF0000"/>
            </a:solidFill>
            <a:extLst>
              <a:ext uri="{C807C97D-BFC1-408E-A445-0C87EB9F89A2}">
                <ask:lineSketchStyleProps xmlns:ask="http://schemas.microsoft.com/office/drawing/2018/sketchyshapes" sd="3903634735">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schemeClr val="accent2"/>
              </a:solidFill>
              <a:effectLst/>
              <a:uLnTx/>
              <a:uFillTx/>
              <a:latin typeface="Calibri" panose="020F0502020204030204"/>
              <a:ea typeface="+mn-ea"/>
              <a:cs typeface="+mn-cs"/>
            </a:endParaRPr>
          </a:p>
        </p:txBody>
      </p:sp>
      <p:pic>
        <p:nvPicPr>
          <p:cNvPr id="12" name="Picture 11" descr="A drawing of a diagram&#10;&#10;Description automatically generated">
            <a:extLst>
              <a:ext uri="{FF2B5EF4-FFF2-40B4-BE49-F238E27FC236}">
                <a16:creationId xmlns:a16="http://schemas.microsoft.com/office/drawing/2014/main" id="{5E3FE6A0-E583-91F9-EE23-B1130B342AE6}"/>
              </a:ext>
            </a:extLst>
          </p:cNvPr>
          <p:cNvPicPr>
            <a:picLocks noChangeAspect="1"/>
          </p:cNvPicPr>
          <p:nvPr/>
        </p:nvPicPr>
        <p:blipFill>
          <a:blip r:embed="rId4"/>
          <a:stretch>
            <a:fillRect/>
          </a:stretch>
        </p:blipFill>
        <p:spPr>
          <a:xfrm>
            <a:off x="4680155" y="69318"/>
            <a:ext cx="6945478" cy="4132559"/>
          </a:xfrm>
          <a:prstGeom prst="rect">
            <a:avLst/>
          </a:prstGeom>
        </p:spPr>
      </p:pic>
    </p:spTree>
    <p:extLst>
      <p:ext uri="{BB962C8B-B14F-4D97-AF65-F5344CB8AC3E}">
        <p14:creationId xmlns:p14="http://schemas.microsoft.com/office/powerpoint/2010/main" val="4109694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09FF83-E694-F177-729A-D57915AA839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Lst>
          </a:blip>
          <a:stretch>
            <a:fillRect/>
          </a:stretch>
        </p:blipFill>
        <p:spPr>
          <a:xfrm>
            <a:off x="364958" y="743377"/>
            <a:ext cx="11462084" cy="5371246"/>
          </a:xfrm>
          <a:prstGeom prst="rect">
            <a:avLst/>
          </a:prstGeom>
        </p:spPr>
      </p:pic>
      <p:sp>
        <p:nvSpPr>
          <p:cNvPr id="2" name="Rectangle 1">
            <a:extLst>
              <a:ext uri="{FF2B5EF4-FFF2-40B4-BE49-F238E27FC236}">
                <a16:creationId xmlns:a16="http://schemas.microsoft.com/office/drawing/2014/main" id="{EE6C204B-77F4-92A6-B76B-F6A85847C664}"/>
              </a:ext>
            </a:extLst>
          </p:cNvPr>
          <p:cNvSpPr/>
          <p:nvPr/>
        </p:nvSpPr>
        <p:spPr>
          <a:xfrm>
            <a:off x="4434349" y="4237704"/>
            <a:ext cx="2389238" cy="1671483"/>
          </a:xfrm>
          <a:custGeom>
            <a:avLst/>
            <a:gdLst>
              <a:gd name="connsiteX0" fmla="*/ 0 w 2389238"/>
              <a:gd name="connsiteY0" fmla="*/ 0 h 1671483"/>
              <a:gd name="connsiteX1" fmla="*/ 525632 w 2389238"/>
              <a:gd name="connsiteY1" fmla="*/ 0 h 1671483"/>
              <a:gd name="connsiteX2" fmla="*/ 1146834 w 2389238"/>
              <a:gd name="connsiteY2" fmla="*/ 0 h 1671483"/>
              <a:gd name="connsiteX3" fmla="*/ 1720251 w 2389238"/>
              <a:gd name="connsiteY3" fmla="*/ 0 h 1671483"/>
              <a:gd name="connsiteX4" fmla="*/ 2389238 w 2389238"/>
              <a:gd name="connsiteY4" fmla="*/ 0 h 1671483"/>
              <a:gd name="connsiteX5" fmla="*/ 2389238 w 2389238"/>
              <a:gd name="connsiteY5" fmla="*/ 557161 h 1671483"/>
              <a:gd name="connsiteX6" fmla="*/ 2389238 w 2389238"/>
              <a:gd name="connsiteY6" fmla="*/ 1080892 h 1671483"/>
              <a:gd name="connsiteX7" fmla="*/ 2389238 w 2389238"/>
              <a:gd name="connsiteY7" fmla="*/ 1671483 h 1671483"/>
              <a:gd name="connsiteX8" fmla="*/ 1839713 w 2389238"/>
              <a:gd name="connsiteY8" fmla="*/ 1671483 h 1671483"/>
              <a:gd name="connsiteX9" fmla="*/ 1314081 w 2389238"/>
              <a:gd name="connsiteY9" fmla="*/ 1671483 h 1671483"/>
              <a:gd name="connsiteX10" fmla="*/ 716771 w 2389238"/>
              <a:gd name="connsiteY10" fmla="*/ 1671483 h 1671483"/>
              <a:gd name="connsiteX11" fmla="*/ 0 w 2389238"/>
              <a:gd name="connsiteY11" fmla="*/ 1671483 h 1671483"/>
              <a:gd name="connsiteX12" fmla="*/ 0 w 2389238"/>
              <a:gd name="connsiteY12" fmla="*/ 1164466 h 1671483"/>
              <a:gd name="connsiteX13" fmla="*/ 0 w 2389238"/>
              <a:gd name="connsiteY13" fmla="*/ 573876 h 1671483"/>
              <a:gd name="connsiteX14" fmla="*/ 0 w 2389238"/>
              <a:gd name="connsiteY14" fmla="*/ 0 h 167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9238" h="1671483" extrusionOk="0">
                <a:moveTo>
                  <a:pt x="0" y="0"/>
                </a:moveTo>
                <a:cubicBezTo>
                  <a:pt x="235799" y="-9760"/>
                  <a:pt x="274136" y="31387"/>
                  <a:pt x="525632" y="0"/>
                </a:cubicBezTo>
                <a:cubicBezTo>
                  <a:pt x="777128" y="-31387"/>
                  <a:pt x="881729" y="58024"/>
                  <a:pt x="1146834" y="0"/>
                </a:cubicBezTo>
                <a:cubicBezTo>
                  <a:pt x="1411939" y="-58024"/>
                  <a:pt x="1437242" y="63974"/>
                  <a:pt x="1720251" y="0"/>
                </a:cubicBezTo>
                <a:cubicBezTo>
                  <a:pt x="2003260" y="-63974"/>
                  <a:pt x="2115944" y="60955"/>
                  <a:pt x="2389238" y="0"/>
                </a:cubicBezTo>
                <a:cubicBezTo>
                  <a:pt x="2397423" y="141562"/>
                  <a:pt x="2386984" y="309427"/>
                  <a:pt x="2389238" y="557161"/>
                </a:cubicBezTo>
                <a:cubicBezTo>
                  <a:pt x="2391492" y="804895"/>
                  <a:pt x="2375691" y="962772"/>
                  <a:pt x="2389238" y="1080892"/>
                </a:cubicBezTo>
                <a:cubicBezTo>
                  <a:pt x="2402785" y="1199012"/>
                  <a:pt x="2351647" y="1460921"/>
                  <a:pt x="2389238" y="1671483"/>
                </a:cubicBezTo>
                <a:cubicBezTo>
                  <a:pt x="2234970" y="1696437"/>
                  <a:pt x="2026240" y="1658940"/>
                  <a:pt x="1839713" y="1671483"/>
                </a:cubicBezTo>
                <a:cubicBezTo>
                  <a:pt x="1653187" y="1684026"/>
                  <a:pt x="1519389" y="1662079"/>
                  <a:pt x="1314081" y="1671483"/>
                </a:cubicBezTo>
                <a:cubicBezTo>
                  <a:pt x="1108773" y="1680887"/>
                  <a:pt x="870802" y="1661920"/>
                  <a:pt x="716771" y="1671483"/>
                </a:cubicBezTo>
                <a:cubicBezTo>
                  <a:pt x="562740" y="1681046"/>
                  <a:pt x="305435" y="1590252"/>
                  <a:pt x="0" y="1671483"/>
                </a:cubicBezTo>
                <a:cubicBezTo>
                  <a:pt x="-51037" y="1431619"/>
                  <a:pt x="51185" y="1373662"/>
                  <a:pt x="0" y="1164466"/>
                </a:cubicBezTo>
                <a:cubicBezTo>
                  <a:pt x="-51185" y="955270"/>
                  <a:pt x="20021" y="777134"/>
                  <a:pt x="0" y="573876"/>
                </a:cubicBezTo>
                <a:cubicBezTo>
                  <a:pt x="-20021" y="370618"/>
                  <a:pt x="31468" y="247000"/>
                  <a:pt x="0" y="0"/>
                </a:cubicBezTo>
                <a:close/>
              </a:path>
            </a:pathLst>
          </a:custGeom>
          <a:noFill/>
          <a:ln w="57150">
            <a:solidFill>
              <a:srgbClr val="FF0000"/>
            </a:solidFill>
            <a:extLst>
              <a:ext uri="{C807C97D-BFC1-408E-A445-0C87EB9F89A2}">
                <ask:lineSketchStyleProps xmlns:ask="http://schemas.microsoft.com/office/drawing/2018/sketchyshapes" sd="3903634735">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schemeClr val="accent2"/>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5077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EEB06FF-AF1F-D9E3-1227-3D8CFE6A7BE5}"/>
              </a:ext>
            </a:extLst>
          </p:cNvPr>
          <p:cNvGrpSpPr/>
          <p:nvPr/>
        </p:nvGrpSpPr>
        <p:grpSpPr>
          <a:xfrm>
            <a:off x="286289" y="1217018"/>
            <a:ext cx="9612407" cy="5571065"/>
            <a:chOff x="858948" y="1208277"/>
            <a:chExt cx="9612407" cy="5571065"/>
          </a:xfrm>
        </p:grpSpPr>
        <p:pic>
          <p:nvPicPr>
            <p:cNvPr id="3" name="Picture 2" descr="A diagram of literature review&#10;&#10;Description automatically generated">
              <a:extLst>
                <a:ext uri="{FF2B5EF4-FFF2-40B4-BE49-F238E27FC236}">
                  <a16:creationId xmlns:a16="http://schemas.microsoft.com/office/drawing/2014/main" id="{E9CAC6C3-4AD9-C43B-77ED-7FC9122C709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l="1681" r="6160"/>
            <a:stretch/>
          </p:blipFill>
          <p:spPr>
            <a:xfrm>
              <a:off x="963562" y="1208277"/>
              <a:ext cx="9507793" cy="5571065"/>
            </a:xfrm>
            <a:prstGeom prst="rect">
              <a:avLst/>
            </a:prstGeom>
            <a:ln>
              <a:noFill/>
            </a:ln>
          </p:spPr>
        </p:pic>
        <p:sp>
          <p:nvSpPr>
            <p:cNvPr id="2" name="Rectangle 1">
              <a:extLst>
                <a:ext uri="{FF2B5EF4-FFF2-40B4-BE49-F238E27FC236}">
                  <a16:creationId xmlns:a16="http://schemas.microsoft.com/office/drawing/2014/main" id="{0516D635-AD7F-AB3E-F7C3-A215DC2ABBFA}"/>
                </a:ext>
              </a:extLst>
            </p:cNvPr>
            <p:cNvSpPr/>
            <p:nvPr/>
          </p:nvSpPr>
          <p:spPr>
            <a:xfrm>
              <a:off x="858948" y="1257439"/>
              <a:ext cx="2976771" cy="78975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3915FCF-D9C4-919B-EBCC-634E2B73DC0C}"/>
                </a:ext>
              </a:extLst>
            </p:cNvPr>
            <p:cNvSpPr/>
            <p:nvPr/>
          </p:nvSpPr>
          <p:spPr>
            <a:xfrm>
              <a:off x="5520955" y="3872089"/>
              <a:ext cx="4842245" cy="213542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 name="Rectangle 4">
            <a:extLst>
              <a:ext uri="{FF2B5EF4-FFF2-40B4-BE49-F238E27FC236}">
                <a16:creationId xmlns:a16="http://schemas.microsoft.com/office/drawing/2014/main" id="{3AC94B95-241B-10E1-0289-8D50DE14D501}"/>
              </a:ext>
            </a:extLst>
          </p:cNvPr>
          <p:cNvSpPr/>
          <p:nvPr/>
        </p:nvSpPr>
        <p:spPr>
          <a:xfrm>
            <a:off x="10003310" y="4244946"/>
            <a:ext cx="1811523" cy="1263302"/>
          </a:xfrm>
          <a:custGeom>
            <a:avLst/>
            <a:gdLst>
              <a:gd name="connsiteX0" fmla="*/ 0 w 1811523"/>
              <a:gd name="connsiteY0" fmla="*/ 0 h 1263302"/>
              <a:gd name="connsiteX1" fmla="*/ 398535 w 1811523"/>
              <a:gd name="connsiteY1" fmla="*/ 0 h 1263302"/>
              <a:gd name="connsiteX2" fmla="*/ 869531 w 1811523"/>
              <a:gd name="connsiteY2" fmla="*/ 0 h 1263302"/>
              <a:gd name="connsiteX3" fmla="*/ 1304297 w 1811523"/>
              <a:gd name="connsiteY3" fmla="*/ 0 h 1263302"/>
              <a:gd name="connsiteX4" fmla="*/ 1811523 w 1811523"/>
              <a:gd name="connsiteY4" fmla="*/ 0 h 1263302"/>
              <a:gd name="connsiteX5" fmla="*/ 1811523 w 1811523"/>
              <a:gd name="connsiteY5" fmla="*/ 421101 h 1263302"/>
              <a:gd name="connsiteX6" fmla="*/ 1811523 w 1811523"/>
              <a:gd name="connsiteY6" fmla="*/ 816935 h 1263302"/>
              <a:gd name="connsiteX7" fmla="*/ 1811523 w 1811523"/>
              <a:gd name="connsiteY7" fmla="*/ 1263302 h 1263302"/>
              <a:gd name="connsiteX8" fmla="*/ 1394873 w 1811523"/>
              <a:gd name="connsiteY8" fmla="*/ 1263302 h 1263302"/>
              <a:gd name="connsiteX9" fmla="*/ 996338 w 1811523"/>
              <a:gd name="connsiteY9" fmla="*/ 1263302 h 1263302"/>
              <a:gd name="connsiteX10" fmla="*/ 543457 w 1811523"/>
              <a:gd name="connsiteY10" fmla="*/ 1263302 h 1263302"/>
              <a:gd name="connsiteX11" fmla="*/ 0 w 1811523"/>
              <a:gd name="connsiteY11" fmla="*/ 1263302 h 1263302"/>
              <a:gd name="connsiteX12" fmla="*/ 0 w 1811523"/>
              <a:gd name="connsiteY12" fmla="*/ 880100 h 1263302"/>
              <a:gd name="connsiteX13" fmla="*/ 0 w 1811523"/>
              <a:gd name="connsiteY13" fmla="*/ 433734 h 1263302"/>
              <a:gd name="connsiteX14" fmla="*/ 0 w 1811523"/>
              <a:gd name="connsiteY14" fmla="*/ 0 h 1263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11523" h="1263302" extrusionOk="0">
                <a:moveTo>
                  <a:pt x="0" y="0"/>
                </a:moveTo>
                <a:cubicBezTo>
                  <a:pt x="183897" y="-44526"/>
                  <a:pt x="308395" y="36788"/>
                  <a:pt x="398535" y="0"/>
                </a:cubicBezTo>
                <a:cubicBezTo>
                  <a:pt x="488676" y="-36788"/>
                  <a:pt x="770755" y="6347"/>
                  <a:pt x="869531" y="0"/>
                </a:cubicBezTo>
                <a:cubicBezTo>
                  <a:pt x="968307" y="-6347"/>
                  <a:pt x="1159118" y="20749"/>
                  <a:pt x="1304297" y="0"/>
                </a:cubicBezTo>
                <a:cubicBezTo>
                  <a:pt x="1449476" y="-20749"/>
                  <a:pt x="1676283" y="58889"/>
                  <a:pt x="1811523" y="0"/>
                </a:cubicBezTo>
                <a:cubicBezTo>
                  <a:pt x="1834045" y="154010"/>
                  <a:pt x="1792483" y="237489"/>
                  <a:pt x="1811523" y="421101"/>
                </a:cubicBezTo>
                <a:cubicBezTo>
                  <a:pt x="1830563" y="604713"/>
                  <a:pt x="1810882" y="708687"/>
                  <a:pt x="1811523" y="816935"/>
                </a:cubicBezTo>
                <a:cubicBezTo>
                  <a:pt x="1812164" y="925183"/>
                  <a:pt x="1770180" y="1159084"/>
                  <a:pt x="1811523" y="1263302"/>
                </a:cubicBezTo>
                <a:cubicBezTo>
                  <a:pt x="1667914" y="1276187"/>
                  <a:pt x="1525412" y="1253792"/>
                  <a:pt x="1394873" y="1263302"/>
                </a:cubicBezTo>
                <a:cubicBezTo>
                  <a:pt x="1264334" y="1272812"/>
                  <a:pt x="1119395" y="1222373"/>
                  <a:pt x="996338" y="1263302"/>
                </a:cubicBezTo>
                <a:cubicBezTo>
                  <a:pt x="873281" y="1304231"/>
                  <a:pt x="683208" y="1250778"/>
                  <a:pt x="543457" y="1263302"/>
                </a:cubicBezTo>
                <a:cubicBezTo>
                  <a:pt x="403706" y="1275826"/>
                  <a:pt x="254180" y="1230513"/>
                  <a:pt x="0" y="1263302"/>
                </a:cubicBezTo>
                <a:cubicBezTo>
                  <a:pt x="-18673" y="1140027"/>
                  <a:pt x="35524" y="1039265"/>
                  <a:pt x="0" y="880100"/>
                </a:cubicBezTo>
                <a:cubicBezTo>
                  <a:pt x="-35524" y="720935"/>
                  <a:pt x="23622" y="641074"/>
                  <a:pt x="0" y="433734"/>
                </a:cubicBezTo>
                <a:cubicBezTo>
                  <a:pt x="-23622" y="226394"/>
                  <a:pt x="5535" y="145082"/>
                  <a:pt x="0" y="0"/>
                </a:cubicBezTo>
                <a:close/>
              </a:path>
            </a:pathLst>
          </a:custGeom>
          <a:noFill/>
          <a:ln w="57150">
            <a:solidFill>
              <a:srgbClr val="FF0000"/>
            </a:solidFill>
            <a:extLst>
              <a:ext uri="{C807C97D-BFC1-408E-A445-0C87EB9F89A2}">
                <ask:lineSketchStyleProps xmlns:ask="http://schemas.microsoft.com/office/drawing/2018/sketchyshapes" sd="3903634735">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chemeClr val="accent2"/>
                </a:solidFill>
                <a:effectLst/>
                <a:uLnTx/>
                <a:uFillTx/>
                <a:latin typeface="Calibri" panose="020F0502020204030204"/>
                <a:ea typeface="+mn-ea"/>
                <a:cs typeface="+mn-cs"/>
              </a:rPr>
              <a:t>Your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a:solidFill>
                  <a:schemeClr val="accent2"/>
                </a:solidFill>
                <a:latin typeface="Calibri" panose="020F0502020204030204"/>
              </a:rPr>
              <a:t>t</a:t>
            </a:r>
            <a:r>
              <a:rPr kumimoji="0" lang="en-GB" sz="3200" b="1" i="0" u="none" strike="noStrike" kern="1200" cap="none" spc="0" normalizeH="0" baseline="0" noProof="0" dirty="0" err="1">
                <a:ln>
                  <a:noFill/>
                </a:ln>
                <a:solidFill>
                  <a:schemeClr val="accent2"/>
                </a:solidFill>
                <a:effectLst/>
                <a:uLnTx/>
                <a:uFillTx/>
                <a:latin typeface="Calibri" panose="020F0502020204030204"/>
                <a:ea typeface="+mn-ea"/>
                <a:cs typeface="+mn-cs"/>
              </a:rPr>
              <a:t>hemes</a:t>
            </a:r>
            <a:endParaRPr kumimoji="0" lang="en-GB" sz="3200" b="1" i="0" u="none" strike="noStrike" kern="1200" cap="none" spc="0" normalizeH="0" baseline="0" noProof="0" dirty="0">
              <a:ln>
                <a:noFill/>
              </a:ln>
              <a:solidFill>
                <a:schemeClr val="accent2"/>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6522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1" name="Rectangle 308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3" name="Rectangle 308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5" name="Rectangle 308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7" name="Freeform: Shape 308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F80171E-A78C-06AD-4774-D298317B5DA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S</a:t>
            </a:r>
            <a:r>
              <a:rPr lang="en-US" altLang="zh-CN" sz="4000" kern="1200" dirty="0">
                <a:solidFill>
                  <a:srgbClr val="FFFFFF"/>
                </a:solidFill>
                <a:latin typeface="+mj-lt"/>
                <a:ea typeface="+mj-ea"/>
                <a:cs typeface="+mj-cs"/>
              </a:rPr>
              <a:t>tep </a:t>
            </a:r>
            <a:r>
              <a:rPr lang="en-US" sz="4000" kern="1200" dirty="0">
                <a:solidFill>
                  <a:srgbClr val="FFFFFF"/>
                </a:solidFill>
                <a:latin typeface="+mj-lt"/>
                <a:ea typeface="+mj-ea"/>
                <a:cs typeface="+mj-cs"/>
              </a:rPr>
              <a:t>3. Evaluate</a:t>
            </a:r>
            <a:br>
              <a:rPr lang="en-US" sz="4000" kern="1200" dirty="0">
                <a:solidFill>
                  <a:srgbClr val="FFFFFF"/>
                </a:solidFill>
                <a:latin typeface="+mj-lt"/>
                <a:ea typeface="+mj-ea"/>
                <a:cs typeface="+mj-cs"/>
              </a:rPr>
            </a:br>
            <a:r>
              <a:rPr lang="en-US" sz="3200" kern="1200" dirty="0">
                <a:solidFill>
                  <a:srgbClr val="FFFFFF"/>
                </a:solidFill>
                <a:latin typeface="+mj-lt"/>
                <a:ea typeface="+mj-ea"/>
                <a:cs typeface="+mj-cs"/>
              </a:rPr>
              <a:t>(‘write it </a:t>
            </a:r>
            <a:r>
              <a:rPr lang="en-US" altLang="zh-CN" sz="3200" dirty="0">
                <a:solidFill>
                  <a:srgbClr val="FFFFFF"/>
                </a:solidFill>
              </a:rPr>
              <a:t>down</a:t>
            </a:r>
            <a:r>
              <a:rPr lang="en-US" sz="3200" kern="1200" dirty="0">
                <a:solidFill>
                  <a:srgbClr val="FFFFFF"/>
                </a:solidFill>
                <a:latin typeface="+mj-lt"/>
                <a:ea typeface="+mj-ea"/>
                <a:cs typeface="+mj-cs"/>
              </a:rPr>
              <a:t>’)</a:t>
            </a:r>
            <a:endParaRPr lang="en-US" sz="4000" kern="1200" dirty="0">
              <a:solidFill>
                <a:srgbClr val="FFFFFF"/>
              </a:solidFill>
              <a:latin typeface="+mj-lt"/>
              <a:ea typeface="+mj-ea"/>
              <a:cs typeface="+mj-cs"/>
            </a:endParaRPr>
          </a:p>
        </p:txBody>
      </p:sp>
      <p:pic>
        <p:nvPicPr>
          <p:cNvPr id="3074" name="Picture 2" descr="Annotated paragraphs on running performance with annotated notes such as physiological explanation provided; possible explanation for inconsistent results">
            <a:extLst>
              <a:ext uri="{FF2B5EF4-FFF2-40B4-BE49-F238E27FC236}">
                <a16:creationId xmlns:a16="http://schemas.microsoft.com/office/drawing/2014/main" id="{A140CAD4-745C-72F3-2D56-9FBCD48A6A23}"/>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t="3704" b="1909"/>
          <a:stretch/>
        </p:blipFill>
        <p:spPr bwMode="auto">
          <a:xfrm>
            <a:off x="4241442" y="295047"/>
            <a:ext cx="7692673" cy="6285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868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FC1F2-B369-E2C0-A157-DD38BA9E6BB3}"/>
              </a:ext>
            </a:extLst>
          </p:cNvPr>
          <p:cNvSpPr>
            <a:spLocks noGrp="1"/>
          </p:cNvSpPr>
          <p:nvPr>
            <p:ph type="title"/>
          </p:nvPr>
        </p:nvSpPr>
        <p:spPr>
          <a:xfrm>
            <a:off x="298515" y="713004"/>
            <a:ext cx="11594969" cy="1325563"/>
          </a:xfrm>
        </p:spPr>
        <p:txBody>
          <a:bodyPr>
            <a:normAutofit/>
          </a:bodyPr>
          <a:lstStyle/>
          <a:p>
            <a:pPr algn="ctr"/>
            <a:r>
              <a:rPr lang="en-GB" sz="4000" b="1" dirty="0"/>
              <a:t>E</a:t>
            </a:r>
            <a:r>
              <a:rPr lang="en-US" altLang="zh-CN" sz="4000" b="1" dirty="0"/>
              <a:t>valuate </a:t>
            </a:r>
            <a:r>
              <a:rPr lang="en-GB" sz="4000" b="1" dirty="0"/>
              <a:t>1 source: </a:t>
            </a:r>
            <a:r>
              <a:rPr lang="en-GB" sz="4000" b="1" dirty="0" err="1">
                <a:solidFill>
                  <a:srgbClr val="0070C0"/>
                </a:solidFill>
              </a:rPr>
              <a:t>Quote</a:t>
            </a:r>
            <a:r>
              <a:rPr lang="en-GB" sz="4000" b="1" dirty="0" err="1"/>
              <a:t>+</a:t>
            </a:r>
            <a:r>
              <a:rPr lang="en-GB" sz="4000" b="1" dirty="0" err="1">
                <a:solidFill>
                  <a:srgbClr val="00B050"/>
                </a:solidFill>
              </a:rPr>
              <a:t>Explain</a:t>
            </a:r>
            <a:r>
              <a:rPr lang="en-GB" sz="4000" b="1" dirty="0" err="1"/>
              <a:t>+</a:t>
            </a:r>
            <a:r>
              <a:rPr lang="en-GB" sz="4000" b="1" dirty="0" err="1">
                <a:solidFill>
                  <a:srgbClr val="FF0000"/>
                </a:solidFill>
              </a:rPr>
              <a:t>Critique</a:t>
            </a:r>
            <a:endParaRPr lang="en-GB" sz="4000" b="1" dirty="0"/>
          </a:p>
        </p:txBody>
      </p:sp>
      <p:sp>
        <p:nvSpPr>
          <p:cNvPr id="3" name="Content Placeholder 2">
            <a:extLst>
              <a:ext uri="{FF2B5EF4-FFF2-40B4-BE49-F238E27FC236}">
                <a16:creationId xmlns:a16="http://schemas.microsoft.com/office/drawing/2014/main" id="{993F4E15-57F0-B57B-39AC-719AC9ECCD6C}"/>
              </a:ext>
            </a:extLst>
          </p:cNvPr>
          <p:cNvSpPr>
            <a:spLocks noGrp="1"/>
          </p:cNvSpPr>
          <p:nvPr>
            <p:ph idx="1"/>
          </p:nvPr>
        </p:nvSpPr>
        <p:spPr>
          <a:xfrm>
            <a:off x="717385" y="2569508"/>
            <a:ext cx="10933842" cy="3651349"/>
          </a:xfrm>
        </p:spPr>
        <p:txBody>
          <a:bodyPr>
            <a:normAutofit lnSpcReduction="10000"/>
          </a:bodyPr>
          <a:lstStyle/>
          <a:p>
            <a:pPr marL="0" indent="0">
              <a:buNone/>
            </a:pPr>
            <a:r>
              <a:rPr lang="en-US"/>
              <a:t>Example: </a:t>
            </a:r>
          </a:p>
          <a:p>
            <a:pPr marL="0" indent="0">
              <a:buNone/>
            </a:pPr>
            <a:r>
              <a:rPr lang="en-US">
                <a:solidFill>
                  <a:srgbClr val="0070C0"/>
                </a:solidFill>
              </a:rPr>
              <a:t>Loveless (2007, p. 1) </a:t>
            </a:r>
            <a:r>
              <a:rPr lang="en-US" b="1">
                <a:solidFill>
                  <a:srgbClr val="0070C0"/>
                </a:solidFill>
              </a:rPr>
              <a:t>argues</a:t>
            </a:r>
            <a:r>
              <a:rPr lang="en-US">
                <a:solidFill>
                  <a:srgbClr val="0070C0"/>
                </a:solidFill>
              </a:rPr>
              <a:t> “</a:t>
            </a:r>
            <a:r>
              <a:rPr lang="en-US">
                <a:solidFill>
                  <a:srgbClr val="0070C0"/>
                </a:solidFill>
                <a:highlight>
                  <a:srgbClr val="FFFF00"/>
                </a:highlight>
              </a:rPr>
              <a:t>Creativity</a:t>
            </a:r>
            <a:r>
              <a:rPr lang="en-US">
                <a:solidFill>
                  <a:srgbClr val="0070C0"/>
                </a:solidFill>
              </a:rPr>
              <a:t> can be regarded as not only a quality found in exceptional individuals but also as an essential life skill through which people can develop their potential to use their imagination to express themselves and make original and valued choices in their lives.” </a:t>
            </a:r>
            <a:r>
              <a:rPr lang="en-US" b="1">
                <a:solidFill>
                  <a:srgbClr val="00B050"/>
                </a:solidFill>
              </a:rPr>
              <a:t>This shows that</a:t>
            </a:r>
            <a:r>
              <a:rPr lang="en-US">
                <a:solidFill>
                  <a:srgbClr val="00B050"/>
                </a:solidFill>
              </a:rPr>
              <a:t> creativity is a much wider concept than making or performing art. </a:t>
            </a:r>
            <a:r>
              <a:rPr lang="en-US">
                <a:solidFill>
                  <a:srgbClr val="FF0000"/>
                </a:solidFill>
              </a:rPr>
              <a:t>A difficulty, </a:t>
            </a:r>
            <a:r>
              <a:rPr lang="en-US" b="1">
                <a:solidFill>
                  <a:srgbClr val="FF0000"/>
                </a:solidFill>
              </a:rPr>
              <a:t>however</a:t>
            </a:r>
            <a:r>
              <a:rPr lang="en-US">
                <a:solidFill>
                  <a:srgbClr val="FF0000"/>
                </a:solidFill>
              </a:rPr>
              <a:t>, is that creativity has become so wide a concept that it could cover almost any context in which learners are engaged in learning.</a:t>
            </a:r>
            <a:endParaRPr lang="en-GB">
              <a:solidFill>
                <a:srgbClr val="FF0000"/>
              </a:solidFill>
            </a:endParaRPr>
          </a:p>
        </p:txBody>
      </p:sp>
    </p:spTree>
    <p:extLst>
      <p:ext uri="{BB962C8B-B14F-4D97-AF65-F5344CB8AC3E}">
        <p14:creationId xmlns:p14="http://schemas.microsoft.com/office/powerpoint/2010/main" val="1082471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itle 1">
            <a:extLst>
              <a:ext uri="{FF2B5EF4-FFF2-40B4-BE49-F238E27FC236}">
                <a16:creationId xmlns:a16="http://schemas.microsoft.com/office/drawing/2014/main" id="{073B6969-E944-4FAA-335B-86E330FE67FC}"/>
              </a:ext>
            </a:extLst>
          </p:cNvPr>
          <p:cNvSpPr>
            <a:spLocks noGrp="1"/>
          </p:cNvSpPr>
          <p:nvPr>
            <p:ph type="title"/>
          </p:nvPr>
        </p:nvSpPr>
        <p:spPr>
          <a:xfrm>
            <a:off x="917954" y="3000642"/>
            <a:ext cx="4304168" cy="1090174"/>
          </a:xfrm>
        </p:spPr>
        <p:txBody>
          <a:bodyPr vert="horz" lIns="91440" tIns="45720" rIns="91440" bIns="45720" rtlCol="0" anchor="t">
            <a:normAutofit/>
          </a:bodyPr>
          <a:lstStyle/>
          <a:p>
            <a:r>
              <a:rPr lang="en-US" sz="4000" kern="1200" dirty="0">
                <a:solidFill>
                  <a:schemeClr val="tx1"/>
                </a:solidFill>
                <a:latin typeface="+mj-lt"/>
                <a:ea typeface="+mj-ea"/>
                <a:cs typeface="+mj-cs"/>
              </a:rPr>
              <a:t>Evaluate 2 sources</a:t>
            </a:r>
          </a:p>
        </p:txBody>
      </p:sp>
      <p:grpSp>
        <p:nvGrpSpPr>
          <p:cNvPr id="5129" name="Group 512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130" name="Rectangle 512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131" name="Rectangle 513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132" name="Rectangle 513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5134" name="Rectangle 513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136" name="Rectangle 51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122" name="Picture 2" descr="Introduction paragraph showing where evaluation occurs">
            <a:extLst>
              <a:ext uri="{FF2B5EF4-FFF2-40B4-BE49-F238E27FC236}">
                <a16:creationId xmlns:a16="http://schemas.microsoft.com/office/drawing/2014/main" id="{5C237087-8301-2C44-767C-CD483EF93EB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2631" t="2026" r="3762" b="4375"/>
          <a:stretch/>
        </p:blipFill>
        <p:spPr bwMode="auto">
          <a:xfrm>
            <a:off x="5832393" y="663728"/>
            <a:ext cx="5643264" cy="5529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902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DA499E-DA93-1FD7-5D24-24A95AF6337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3CE7A-2B9B-A720-9BB5-8F2F9D23C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67C0F0D6-9621-DA40-983B-7EA20BFFA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1" name="Rectangle 10">
              <a:extLst>
                <a:ext uri="{FF2B5EF4-FFF2-40B4-BE49-F238E27FC236}">
                  <a16:creationId xmlns:a16="http://schemas.microsoft.com/office/drawing/2014/main" id="{B3C3BEA8-B917-EB45-7D8B-F8A4F4AE3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72AF27A-B0D8-946D-83D3-D82939FD8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Rectangle 13">
            <a:extLst>
              <a:ext uri="{FF2B5EF4-FFF2-40B4-BE49-F238E27FC236}">
                <a16:creationId xmlns:a16="http://schemas.microsoft.com/office/drawing/2014/main" id="{6AD4D5A0-D961-688B-B8C1-C16BF6AE5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screenshot of a web page&#10;&#10;Description automatically generated">
            <a:extLst>
              <a:ext uri="{FF2B5EF4-FFF2-40B4-BE49-F238E27FC236}">
                <a16:creationId xmlns:a16="http://schemas.microsoft.com/office/drawing/2014/main" id="{D0BB5732-16C9-AF82-06DA-58497C8A039F}"/>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t="7360"/>
          <a:stretch/>
        </p:blipFill>
        <p:spPr>
          <a:xfrm>
            <a:off x="569567" y="827432"/>
            <a:ext cx="10856448" cy="5556739"/>
          </a:xfrm>
          <a:prstGeom prst="rect">
            <a:avLst/>
          </a:prstGeom>
        </p:spPr>
      </p:pic>
      <p:sp>
        <p:nvSpPr>
          <p:cNvPr id="2" name="Rectangle 1">
            <a:extLst>
              <a:ext uri="{FF2B5EF4-FFF2-40B4-BE49-F238E27FC236}">
                <a16:creationId xmlns:a16="http://schemas.microsoft.com/office/drawing/2014/main" id="{4C7A2901-46A6-3C85-9BA4-2D2841BE3940}"/>
              </a:ext>
            </a:extLst>
          </p:cNvPr>
          <p:cNvSpPr/>
          <p:nvPr/>
        </p:nvSpPr>
        <p:spPr>
          <a:xfrm>
            <a:off x="3702679" y="3681386"/>
            <a:ext cx="7919754" cy="2788304"/>
          </a:xfrm>
          <a:custGeom>
            <a:avLst/>
            <a:gdLst>
              <a:gd name="connsiteX0" fmla="*/ 0 w 7919754"/>
              <a:gd name="connsiteY0" fmla="*/ 0 h 2788304"/>
              <a:gd name="connsiteX1" fmla="*/ 644894 w 7919754"/>
              <a:gd name="connsiteY1" fmla="*/ 0 h 2788304"/>
              <a:gd name="connsiteX2" fmla="*/ 1131393 w 7919754"/>
              <a:gd name="connsiteY2" fmla="*/ 0 h 2788304"/>
              <a:gd name="connsiteX3" fmla="*/ 1538695 w 7919754"/>
              <a:gd name="connsiteY3" fmla="*/ 0 h 2788304"/>
              <a:gd name="connsiteX4" fmla="*/ 2025194 w 7919754"/>
              <a:gd name="connsiteY4" fmla="*/ 0 h 2788304"/>
              <a:gd name="connsiteX5" fmla="*/ 2353298 w 7919754"/>
              <a:gd name="connsiteY5" fmla="*/ 0 h 2788304"/>
              <a:gd name="connsiteX6" fmla="*/ 2998193 w 7919754"/>
              <a:gd name="connsiteY6" fmla="*/ 0 h 2788304"/>
              <a:gd name="connsiteX7" fmla="*/ 3326297 w 7919754"/>
              <a:gd name="connsiteY7" fmla="*/ 0 h 2788304"/>
              <a:gd name="connsiteX8" fmla="*/ 3971191 w 7919754"/>
              <a:gd name="connsiteY8" fmla="*/ 0 h 2788304"/>
              <a:gd name="connsiteX9" fmla="*/ 4299295 w 7919754"/>
              <a:gd name="connsiteY9" fmla="*/ 0 h 2788304"/>
              <a:gd name="connsiteX10" fmla="*/ 4627399 w 7919754"/>
              <a:gd name="connsiteY10" fmla="*/ 0 h 2788304"/>
              <a:gd name="connsiteX11" fmla="*/ 5193096 w 7919754"/>
              <a:gd name="connsiteY11" fmla="*/ 0 h 2788304"/>
              <a:gd name="connsiteX12" fmla="*/ 5521200 w 7919754"/>
              <a:gd name="connsiteY12" fmla="*/ 0 h 2788304"/>
              <a:gd name="connsiteX13" fmla="*/ 6086897 w 7919754"/>
              <a:gd name="connsiteY13" fmla="*/ 0 h 2788304"/>
              <a:gd name="connsiteX14" fmla="*/ 6652593 w 7919754"/>
              <a:gd name="connsiteY14" fmla="*/ 0 h 2788304"/>
              <a:gd name="connsiteX15" fmla="*/ 7059895 w 7919754"/>
              <a:gd name="connsiteY15" fmla="*/ 0 h 2788304"/>
              <a:gd name="connsiteX16" fmla="*/ 7387999 w 7919754"/>
              <a:gd name="connsiteY16" fmla="*/ 0 h 2788304"/>
              <a:gd name="connsiteX17" fmla="*/ 7919754 w 7919754"/>
              <a:gd name="connsiteY17" fmla="*/ 0 h 2788304"/>
              <a:gd name="connsiteX18" fmla="*/ 7919754 w 7919754"/>
              <a:gd name="connsiteY18" fmla="*/ 501895 h 2788304"/>
              <a:gd name="connsiteX19" fmla="*/ 7919754 w 7919754"/>
              <a:gd name="connsiteY19" fmla="*/ 1031672 h 2788304"/>
              <a:gd name="connsiteX20" fmla="*/ 7919754 w 7919754"/>
              <a:gd name="connsiteY20" fmla="*/ 1561450 h 2788304"/>
              <a:gd name="connsiteX21" fmla="*/ 7919754 w 7919754"/>
              <a:gd name="connsiteY21" fmla="*/ 2063345 h 2788304"/>
              <a:gd name="connsiteX22" fmla="*/ 7919754 w 7919754"/>
              <a:gd name="connsiteY22" fmla="*/ 2788304 h 2788304"/>
              <a:gd name="connsiteX23" fmla="*/ 7195662 w 7919754"/>
              <a:gd name="connsiteY23" fmla="*/ 2788304 h 2788304"/>
              <a:gd name="connsiteX24" fmla="*/ 6867558 w 7919754"/>
              <a:gd name="connsiteY24" fmla="*/ 2788304 h 2788304"/>
              <a:gd name="connsiteX25" fmla="*/ 6301861 w 7919754"/>
              <a:gd name="connsiteY25" fmla="*/ 2788304 h 2788304"/>
              <a:gd name="connsiteX26" fmla="*/ 5973757 w 7919754"/>
              <a:gd name="connsiteY26" fmla="*/ 2788304 h 2788304"/>
              <a:gd name="connsiteX27" fmla="*/ 5328863 w 7919754"/>
              <a:gd name="connsiteY27" fmla="*/ 2788304 h 2788304"/>
              <a:gd name="connsiteX28" fmla="*/ 4921561 w 7919754"/>
              <a:gd name="connsiteY28" fmla="*/ 2788304 h 2788304"/>
              <a:gd name="connsiteX29" fmla="*/ 4435062 w 7919754"/>
              <a:gd name="connsiteY29" fmla="*/ 2788304 h 2788304"/>
              <a:gd name="connsiteX30" fmla="*/ 3710970 w 7919754"/>
              <a:gd name="connsiteY30" fmla="*/ 2788304 h 2788304"/>
              <a:gd name="connsiteX31" fmla="*/ 3145274 w 7919754"/>
              <a:gd name="connsiteY31" fmla="*/ 2788304 h 2788304"/>
              <a:gd name="connsiteX32" fmla="*/ 2579577 w 7919754"/>
              <a:gd name="connsiteY32" fmla="*/ 2788304 h 2788304"/>
              <a:gd name="connsiteX33" fmla="*/ 1934683 w 7919754"/>
              <a:gd name="connsiteY33" fmla="*/ 2788304 h 2788304"/>
              <a:gd name="connsiteX34" fmla="*/ 1368986 w 7919754"/>
              <a:gd name="connsiteY34" fmla="*/ 2788304 h 2788304"/>
              <a:gd name="connsiteX35" fmla="*/ 724092 w 7919754"/>
              <a:gd name="connsiteY35" fmla="*/ 2788304 h 2788304"/>
              <a:gd name="connsiteX36" fmla="*/ 0 w 7919754"/>
              <a:gd name="connsiteY36" fmla="*/ 2788304 h 2788304"/>
              <a:gd name="connsiteX37" fmla="*/ 0 w 7919754"/>
              <a:gd name="connsiteY37" fmla="*/ 2174877 h 2788304"/>
              <a:gd name="connsiteX38" fmla="*/ 0 w 7919754"/>
              <a:gd name="connsiteY38" fmla="*/ 1561450 h 2788304"/>
              <a:gd name="connsiteX39" fmla="*/ 0 w 7919754"/>
              <a:gd name="connsiteY39" fmla="*/ 1059556 h 2788304"/>
              <a:gd name="connsiteX40" fmla="*/ 0 w 7919754"/>
              <a:gd name="connsiteY40" fmla="*/ 529778 h 2788304"/>
              <a:gd name="connsiteX41" fmla="*/ 0 w 7919754"/>
              <a:gd name="connsiteY41" fmla="*/ 0 h 278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919754" h="2788304" extrusionOk="0">
                <a:moveTo>
                  <a:pt x="0" y="0"/>
                </a:moveTo>
                <a:cubicBezTo>
                  <a:pt x="185023" y="-3596"/>
                  <a:pt x="384768" y="23307"/>
                  <a:pt x="644894" y="0"/>
                </a:cubicBezTo>
                <a:cubicBezTo>
                  <a:pt x="905020" y="-23307"/>
                  <a:pt x="966633" y="25116"/>
                  <a:pt x="1131393" y="0"/>
                </a:cubicBezTo>
                <a:cubicBezTo>
                  <a:pt x="1296153" y="-25116"/>
                  <a:pt x="1450286" y="22904"/>
                  <a:pt x="1538695" y="0"/>
                </a:cubicBezTo>
                <a:cubicBezTo>
                  <a:pt x="1627104" y="-22904"/>
                  <a:pt x="1912545" y="4255"/>
                  <a:pt x="2025194" y="0"/>
                </a:cubicBezTo>
                <a:cubicBezTo>
                  <a:pt x="2137843" y="-4255"/>
                  <a:pt x="2213284" y="21550"/>
                  <a:pt x="2353298" y="0"/>
                </a:cubicBezTo>
                <a:cubicBezTo>
                  <a:pt x="2493312" y="-21550"/>
                  <a:pt x="2710440" y="41159"/>
                  <a:pt x="2998193" y="0"/>
                </a:cubicBezTo>
                <a:cubicBezTo>
                  <a:pt x="3285946" y="-41159"/>
                  <a:pt x="3245982" y="16769"/>
                  <a:pt x="3326297" y="0"/>
                </a:cubicBezTo>
                <a:cubicBezTo>
                  <a:pt x="3406612" y="-16769"/>
                  <a:pt x="3678348" y="16974"/>
                  <a:pt x="3971191" y="0"/>
                </a:cubicBezTo>
                <a:cubicBezTo>
                  <a:pt x="4264034" y="-16974"/>
                  <a:pt x="4195448" y="29426"/>
                  <a:pt x="4299295" y="0"/>
                </a:cubicBezTo>
                <a:cubicBezTo>
                  <a:pt x="4403142" y="-29426"/>
                  <a:pt x="4497247" y="14613"/>
                  <a:pt x="4627399" y="0"/>
                </a:cubicBezTo>
                <a:cubicBezTo>
                  <a:pt x="4757551" y="-14613"/>
                  <a:pt x="5026405" y="5687"/>
                  <a:pt x="5193096" y="0"/>
                </a:cubicBezTo>
                <a:cubicBezTo>
                  <a:pt x="5359787" y="-5687"/>
                  <a:pt x="5416341" y="33259"/>
                  <a:pt x="5521200" y="0"/>
                </a:cubicBezTo>
                <a:cubicBezTo>
                  <a:pt x="5626059" y="-33259"/>
                  <a:pt x="5955859" y="34970"/>
                  <a:pt x="6086897" y="0"/>
                </a:cubicBezTo>
                <a:cubicBezTo>
                  <a:pt x="6217935" y="-34970"/>
                  <a:pt x="6463239" y="16694"/>
                  <a:pt x="6652593" y="0"/>
                </a:cubicBezTo>
                <a:cubicBezTo>
                  <a:pt x="6841947" y="-16694"/>
                  <a:pt x="6975133" y="22414"/>
                  <a:pt x="7059895" y="0"/>
                </a:cubicBezTo>
                <a:cubicBezTo>
                  <a:pt x="7144657" y="-22414"/>
                  <a:pt x="7272902" y="28431"/>
                  <a:pt x="7387999" y="0"/>
                </a:cubicBezTo>
                <a:cubicBezTo>
                  <a:pt x="7503096" y="-28431"/>
                  <a:pt x="7776835" y="59700"/>
                  <a:pt x="7919754" y="0"/>
                </a:cubicBezTo>
                <a:cubicBezTo>
                  <a:pt x="7932796" y="242202"/>
                  <a:pt x="7861154" y="347359"/>
                  <a:pt x="7919754" y="501895"/>
                </a:cubicBezTo>
                <a:cubicBezTo>
                  <a:pt x="7978354" y="656432"/>
                  <a:pt x="7886520" y="819657"/>
                  <a:pt x="7919754" y="1031672"/>
                </a:cubicBezTo>
                <a:cubicBezTo>
                  <a:pt x="7952988" y="1243687"/>
                  <a:pt x="7857840" y="1306200"/>
                  <a:pt x="7919754" y="1561450"/>
                </a:cubicBezTo>
                <a:cubicBezTo>
                  <a:pt x="7981668" y="1816700"/>
                  <a:pt x="7885435" y="1890167"/>
                  <a:pt x="7919754" y="2063345"/>
                </a:cubicBezTo>
                <a:cubicBezTo>
                  <a:pt x="7954073" y="2236523"/>
                  <a:pt x="7851996" y="2517525"/>
                  <a:pt x="7919754" y="2788304"/>
                </a:cubicBezTo>
                <a:cubicBezTo>
                  <a:pt x="7743199" y="2847094"/>
                  <a:pt x="7443524" y="2763454"/>
                  <a:pt x="7195662" y="2788304"/>
                </a:cubicBezTo>
                <a:cubicBezTo>
                  <a:pt x="6947800" y="2813154"/>
                  <a:pt x="7001789" y="2777459"/>
                  <a:pt x="6867558" y="2788304"/>
                </a:cubicBezTo>
                <a:cubicBezTo>
                  <a:pt x="6733327" y="2799149"/>
                  <a:pt x="6453577" y="2747169"/>
                  <a:pt x="6301861" y="2788304"/>
                </a:cubicBezTo>
                <a:cubicBezTo>
                  <a:pt x="6150145" y="2829439"/>
                  <a:pt x="6049806" y="2751331"/>
                  <a:pt x="5973757" y="2788304"/>
                </a:cubicBezTo>
                <a:cubicBezTo>
                  <a:pt x="5897708" y="2825277"/>
                  <a:pt x="5547858" y="2737672"/>
                  <a:pt x="5328863" y="2788304"/>
                </a:cubicBezTo>
                <a:cubicBezTo>
                  <a:pt x="5109868" y="2838936"/>
                  <a:pt x="5060746" y="2787258"/>
                  <a:pt x="4921561" y="2788304"/>
                </a:cubicBezTo>
                <a:cubicBezTo>
                  <a:pt x="4782376" y="2789350"/>
                  <a:pt x="4553056" y="2778847"/>
                  <a:pt x="4435062" y="2788304"/>
                </a:cubicBezTo>
                <a:cubicBezTo>
                  <a:pt x="4317068" y="2797761"/>
                  <a:pt x="4010749" y="2725742"/>
                  <a:pt x="3710970" y="2788304"/>
                </a:cubicBezTo>
                <a:cubicBezTo>
                  <a:pt x="3411191" y="2850866"/>
                  <a:pt x="3390274" y="2744717"/>
                  <a:pt x="3145274" y="2788304"/>
                </a:cubicBezTo>
                <a:cubicBezTo>
                  <a:pt x="2900274" y="2831891"/>
                  <a:pt x="2853928" y="2757737"/>
                  <a:pt x="2579577" y="2788304"/>
                </a:cubicBezTo>
                <a:cubicBezTo>
                  <a:pt x="2305226" y="2818871"/>
                  <a:pt x="2225736" y="2711427"/>
                  <a:pt x="1934683" y="2788304"/>
                </a:cubicBezTo>
                <a:cubicBezTo>
                  <a:pt x="1643630" y="2865181"/>
                  <a:pt x="1537660" y="2783016"/>
                  <a:pt x="1368986" y="2788304"/>
                </a:cubicBezTo>
                <a:cubicBezTo>
                  <a:pt x="1200312" y="2793592"/>
                  <a:pt x="915553" y="2729405"/>
                  <a:pt x="724092" y="2788304"/>
                </a:cubicBezTo>
                <a:cubicBezTo>
                  <a:pt x="532631" y="2847203"/>
                  <a:pt x="359347" y="2702565"/>
                  <a:pt x="0" y="2788304"/>
                </a:cubicBezTo>
                <a:cubicBezTo>
                  <a:pt x="-71485" y="2523072"/>
                  <a:pt x="41298" y="2368064"/>
                  <a:pt x="0" y="2174877"/>
                </a:cubicBezTo>
                <a:cubicBezTo>
                  <a:pt x="-41298" y="1981690"/>
                  <a:pt x="59212" y="1756427"/>
                  <a:pt x="0" y="1561450"/>
                </a:cubicBezTo>
                <a:cubicBezTo>
                  <a:pt x="-59212" y="1366473"/>
                  <a:pt x="25192" y="1184595"/>
                  <a:pt x="0" y="1059556"/>
                </a:cubicBezTo>
                <a:cubicBezTo>
                  <a:pt x="-25192" y="934517"/>
                  <a:pt x="62098" y="655305"/>
                  <a:pt x="0" y="529778"/>
                </a:cubicBezTo>
                <a:cubicBezTo>
                  <a:pt x="-62098" y="404251"/>
                  <a:pt x="2686" y="206542"/>
                  <a:pt x="0" y="0"/>
                </a:cubicBezTo>
                <a:close/>
              </a:path>
            </a:pathLst>
          </a:custGeom>
          <a:noFill/>
          <a:ln w="57150">
            <a:solidFill>
              <a:srgbClr val="FF0000"/>
            </a:solidFill>
            <a:extLst>
              <a:ext uri="{C807C97D-BFC1-408E-A445-0C87EB9F89A2}">
                <ask:lineSketchStyleProps xmlns:ask="http://schemas.microsoft.com/office/drawing/2018/sketchyshapes" sd="1616103626">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6454A937-6580-7F97-B7AA-4B121FE4B2F8}"/>
              </a:ext>
            </a:extLst>
          </p:cNvPr>
          <p:cNvSpPr txBox="1">
            <a:spLocks/>
          </p:cNvSpPr>
          <p:nvPr/>
        </p:nvSpPr>
        <p:spPr>
          <a:xfrm>
            <a:off x="422309" y="242455"/>
            <a:ext cx="4159264" cy="67346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rgbClr val="FF0000"/>
                </a:solidFill>
              </a:rPr>
              <a:t>Evaluate 3+ sources</a:t>
            </a:r>
          </a:p>
        </p:txBody>
      </p:sp>
    </p:spTree>
    <p:extLst>
      <p:ext uri="{BB962C8B-B14F-4D97-AF65-F5344CB8AC3E}">
        <p14:creationId xmlns:p14="http://schemas.microsoft.com/office/powerpoint/2010/main" val="1465805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EE0C90-9F73-2580-9FB1-CF36062C0A89}"/>
              </a:ext>
            </a:extLst>
          </p:cNvPr>
          <p:cNvSpPr>
            <a:spLocks noGrp="1"/>
          </p:cNvSpPr>
          <p:nvPr>
            <p:ph type="title"/>
          </p:nvPr>
        </p:nvSpPr>
        <p:spPr>
          <a:xfrm>
            <a:off x="5209274" y="329184"/>
            <a:ext cx="6251110" cy="1783080"/>
          </a:xfrm>
        </p:spPr>
        <p:txBody>
          <a:bodyPr anchor="b">
            <a:normAutofit/>
          </a:bodyPr>
          <a:lstStyle/>
          <a:p>
            <a:r>
              <a:rPr lang="en-US" sz="4800" b="1" dirty="0"/>
              <a:t>Independent task</a:t>
            </a:r>
            <a:endParaRPr lang="en-GB" sz="4800" b="1" dirty="0"/>
          </a:p>
        </p:txBody>
      </p:sp>
      <p:pic>
        <p:nvPicPr>
          <p:cNvPr id="18" name="Picture 17" descr="Sticky notes with question marks">
            <a:extLst>
              <a:ext uri="{FF2B5EF4-FFF2-40B4-BE49-F238E27FC236}">
                <a16:creationId xmlns:a16="http://schemas.microsoft.com/office/drawing/2014/main" id="{8343E54C-1EFF-47CB-E79F-D0694B054260}"/>
              </a:ext>
            </a:extLst>
          </p:cNvPr>
          <p:cNvPicPr>
            <a:picLocks noChangeAspect="1"/>
          </p:cNvPicPr>
          <p:nvPr/>
        </p:nvPicPr>
        <p:blipFill>
          <a:blip r:embed="rId2"/>
          <a:srcRect l="28556" r="2611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3CFC27-2C21-91ED-6132-0395FCE67D76}"/>
              </a:ext>
            </a:extLst>
          </p:cNvPr>
          <p:cNvSpPr>
            <a:spLocks noGrp="1"/>
          </p:cNvSpPr>
          <p:nvPr>
            <p:ph idx="1"/>
          </p:nvPr>
        </p:nvSpPr>
        <p:spPr>
          <a:xfrm>
            <a:off x="5297762" y="2706624"/>
            <a:ext cx="6251110" cy="3483864"/>
          </a:xfrm>
        </p:spPr>
        <p:txBody>
          <a:bodyPr>
            <a:normAutofit/>
          </a:bodyPr>
          <a:lstStyle/>
          <a:p>
            <a:pPr marL="0" indent="0">
              <a:buNone/>
            </a:pPr>
            <a:r>
              <a:rPr lang="en-US" dirty="0"/>
              <a:t>Read the example paragraph and highlight the below elements:</a:t>
            </a:r>
          </a:p>
          <a:p>
            <a:pPr marL="0" indent="0">
              <a:buNone/>
            </a:pPr>
            <a:endParaRPr lang="en-US" dirty="0"/>
          </a:p>
          <a:p>
            <a:r>
              <a:rPr lang="en-US" i="1" dirty="0"/>
              <a:t>the topic sentence</a:t>
            </a:r>
          </a:p>
          <a:p>
            <a:r>
              <a:rPr lang="en-US" i="1" dirty="0"/>
              <a:t>supporting evidence</a:t>
            </a:r>
          </a:p>
          <a:p>
            <a:r>
              <a:rPr lang="en-US" i="1" dirty="0"/>
              <a:t>contracting arguments</a:t>
            </a:r>
          </a:p>
          <a:p>
            <a:r>
              <a:rPr lang="en-US" i="1" dirty="0"/>
              <a:t>the conclusion sentence</a:t>
            </a:r>
            <a:endParaRPr lang="en-GB" i="1" dirty="0"/>
          </a:p>
        </p:txBody>
      </p:sp>
    </p:spTree>
    <p:extLst>
      <p:ext uri="{BB962C8B-B14F-4D97-AF65-F5344CB8AC3E}">
        <p14:creationId xmlns:p14="http://schemas.microsoft.com/office/powerpoint/2010/main" val="1186276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1658D8-EFDF-DCA1-F0C1-26F8311C1A04}"/>
              </a:ext>
            </a:extLst>
          </p:cNvPr>
          <p:cNvSpPr>
            <a:spLocks noGrp="1"/>
          </p:cNvSpPr>
          <p:nvPr>
            <p:ph idx="1"/>
          </p:nvPr>
        </p:nvSpPr>
        <p:spPr>
          <a:xfrm>
            <a:off x="771375" y="1784671"/>
            <a:ext cx="10649250" cy="4660393"/>
          </a:xfrm>
        </p:spPr>
        <p:txBody>
          <a:bodyPr>
            <a:normAutofit/>
          </a:bodyPr>
          <a:lstStyle/>
          <a:p>
            <a:pPr marL="0" indent="0">
              <a:buNone/>
            </a:pPr>
            <a:r>
              <a:rPr lang="en-US" sz="3200" dirty="0"/>
              <a:t>Most early theories of motivation were concerned with need satisfaction. Robbins </a:t>
            </a:r>
            <a:r>
              <a:rPr lang="en-US" sz="3200" i="1" dirty="0"/>
              <a:t>et al</a:t>
            </a:r>
            <a:r>
              <a:rPr lang="en-US" sz="3200" dirty="0"/>
              <a:t>. (1998) argued that motivation relies on what a person needs and wants. Similarly, the early theories of Maslow and McGregor (cited in Robbins </a:t>
            </a:r>
            <a:r>
              <a:rPr lang="en-US" sz="3200" i="1" dirty="0"/>
              <a:t>et al</a:t>
            </a:r>
            <a:r>
              <a:rPr lang="en-US" sz="3200" dirty="0"/>
              <a:t>., 1998) focused on personal needs and satisfaction as the basis for motivational </a:t>
            </a:r>
            <a:r>
              <a:rPr lang="en-US" sz="3200" dirty="0" err="1"/>
              <a:t>behaviour</a:t>
            </a:r>
            <a:r>
              <a:rPr lang="en-US" sz="3200" dirty="0"/>
              <a:t>. However, recent studies outlined by Leonard, Beauvais and Scholl (1999) suggest that personality and disposition play an equally important role in motivation. Current thinking does not discount these theories, but builds on them to include a self-concept.</a:t>
            </a:r>
            <a:endParaRPr lang="en-GB" sz="3200" dirty="0"/>
          </a:p>
        </p:txBody>
      </p:sp>
    </p:spTree>
    <p:extLst>
      <p:ext uri="{BB962C8B-B14F-4D97-AF65-F5344CB8AC3E}">
        <p14:creationId xmlns:p14="http://schemas.microsoft.com/office/powerpoint/2010/main" val="2627060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0C90-9F73-2580-9FB1-CF36062C0A89}"/>
              </a:ext>
            </a:extLst>
          </p:cNvPr>
          <p:cNvSpPr>
            <a:spLocks noGrp="1"/>
          </p:cNvSpPr>
          <p:nvPr>
            <p:ph type="title"/>
          </p:nvPr>
        </p:nvSpPr>
        <p:spPr/>
        <p:txBody>
          <a:bodyPr/>
          <a:lstStyle/>
          <a:p>
            <a:pPr algn="ctr"/>
            <a:r>
              <a:rPr lang="en-US" b="1" dirty="0"/>
              <a:t>Pair work</a:t>
            </a:r>
            <a:endParaRPr lang="en-GB" b="1" dirty="0"/>
          </a:p>
        </p:txBody>
      </p:sp>
      <p:sp>
        <p:nvSpPr>
          <p:cNvPr id="3" name="Content Placeholder 2">
            <a:extLst>
              <a:ext uri="{FF2B5EF4-FFF2-40B4-BE49-F238E27FC236}">
                <a16:creationId xmlns:a16="http://schemas.microsoft.com/office/drawing/2014/main" id="{B83CFC27-2C21-91ED-6132-0395FCE67D76}"/>
              </a:ext>
            </a:extLst>
          </p:cNvPr>
          <p:cNvSpPr>
            <a:spLocks noGrp="1"/>
          </p:cNvSpPr>
          <p:nvPr>
            <p:ph idx="1"/>
          </p:nvPr>
        </p:nvSpPr>
        <p:spPr>
          <a:xfrm>
            <a:off x="776088" y="2843720"/>
            <a:ext cx="10639823" cy="3698482"/>
          </a:xfrm>
        </p:spPr>
        <p:txBody>
          <a:bodyPr>
            <a:normAutofit/>
          </a:bodyPr>
          <a:lstStyle/>
          <a:p>
            <a:pPr marL="0" indent="0">
              <a:buNone/>
            </a:pPr>
            <a:r>
              <a:rPr lang="en-US" sz="3600" dirty="0"/>
              <a:t>Discuss the </a:t>
            </a:r>
            <a:r>
              <a:rPr lang="en-US" altLang="zh-CN" sz="3600" dirty="0"/>
              <a:t>following</a:t>
            </a:r>
            <a:r>
              <a:rPr lang="en-US" sz="3600" dirty="0"/>
              <a:t> paragraph with your peer</a:t>
            </a:r>
            <a:r>
              <a:rPr lang="en-GB" sz="3600" dirty="0"/>
              <a:t>. </a:t>
            </a:r>
            <a:r>
              <a:rPr lang="en-US" sz="3600" dirty="0"/>
              <a:t>Identify the below elements:</a:t>
            </a:r>
          </a:p>
          <a:p>
            <a:r>
              <a:rPr lang="en-US" sz="3200" i="1" dirty="0"/>
              <a:t>the topic sentence</a:t>
            </a:r>
          </a:p>
          <a:p>
            <a:r>
              <a:rPr lang="en-US" sz="3200" i="1" dirty="0"/>
              <a:t>arguments from literature</a:t>
            </a:r>
          </a:p>
          <a:p>
            <a:r>
              <a:rPr lang="en-US" sz="3200" b="1" i="1" dirty="0"/>
              <a:t>student’s own argument</a:t>
            </a:r>
          </a:p>
          <a:p>
            <a:r>
              <a:rPr lang="en-US" sz="3200" i="1" dirty="0"/>
              <a:t>the conclusion sentence</a:t>
            </a:r>
            <a:endParaRPr lang="en-GB" sz="3200" i="1" dirty="0"/>
          </a:p>
        </p:txBody>
      </p:sp>
    </p:spTree>
    <p:extLst>
      <p:ext uri="{BB962C8B-B14F-4D97-AF65-F5344CB8AC3E}">
        <p14:creationId xmlns:p14="http://schemas.microsoft.com/office/powerpoint/2010/main" val="2209111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5E32FD-FB75-F299-5AB1-3C2BC351D914}"/>
              </a:ext>
            </a:extLst>
          </p:cNvPr>
          <p:cNvSpPr>
            <a:spLocks noGrp="1"/>
          </p:cNvSpPr>
          <p:nvPr>
            <p:ph idx="1"/>
          </p:nvPr>
        </p:nvSpPr>
        <p:spPr>
          <a:xfrm>
            <a:off x="542379" y="1448972"/>
            <a:ext cx="11107241" cy="5083803"/>
          </a:xfrm>
        </p:spPr>
        <p:txBody>
          <a:bodyPr>
            <a:normAutofit fontScale="92500"/>
          </a:bodyPr>
          <a:lstStyle/>
          <a:p>
            <a:pPr marL="0" indent="0">
              <a:buNone/>
            </a:pPr>
            <a:r>
              <a:rPr lang="en-US" sz="3200" dirty="0"/>
              <a:t>By its very nature, motivation requires a degree of individual satisfaction or narcissism. Robbins </a:t>
            </a:r>
            <a:r>
              <a:rPr lang="en-US" sz="3200" i="1" dirty="0"/>
              <a:t>et al</a:t>
            </a:r>
            <a:r>
              <a:rPr lang="en-US" sz="3200" dirty="0"/>
              <a:t>. (1998) suggest that motivation has as its basis the need to focus on, and please the self. This is supported by Shaw </a:t>
            </a:r>
            <a:r>
              <a:rPr lang="en-US" sz="3200" i="1" dirty="0"/>
              <a:t>et al</a:t>
            </a:r>
            <a:r>
              <a:rPr lang="en-US" sz="3200" dirty="0"/>
              <a:t>. (2000) who contend that this narcissistic drive is based upon the human effort to find personal significance in life. It can be argued that the desire to improve one’s status is a highly motivating force, and is central to the idea of narcissistic motivation. The narcissistic motivational strategies put forward by Shaw </a:t>
            </a:r>
            <a:r>
              <a:rPr lang="en-US" sz="3200" i="1" dirty="0"/>
              <a:t>et al</a:t>
            </a:r>
            <a:r>
              <a:rPr lang="en-US" sz="3200" dirty="0"/>
              <a:t>. (2000) are concerned with motivation for life in general, but may also have applications in the context of work. These strategies, with their focus on personal needs, demonstrate that narcissism is an essential component of motivation.</a:t>
            </a:r>
          </a:p>
        </p:txBody>
      </p:sp>
    </p:spTree>
    <p:extLst>
      <p:ext uri="{BB962C8B-B14F-4D97-AF65-F5344CB8AC3E}">
        <p14:creationId xmlns:p14="http://schemas.microsoft.com/office/powerpoint/2010/main" val="1141788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91FD76F-CE75-D3E7-C3A8-CF2BA2AA9B74}"/>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dirty="0">
                <a:solidFill>
                  <a:srgbClr val="FFFFFF"/>
                </a:solidFill>
                <a:latin typeface="+mj-lt"/>
                <a:ea typeface="+mj-ea"/>
                <a:cs typeface="+mj-cs"/>
              </a:rPr>
              <a:t>Ask yourself:</a:t>
            </a:r>
          </a:p>
        </p:txBody>
      </p:sp>
      <p:sp>
        <p:nvSpPr>
          <p:cNvPr id="23" name="Rectangle: Rounded Corners 2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16" name="Content Placeholder 2">
            <a:extLst>
              <a:ext uri="{FF2B5EF4-FFF2-40B4-BE49-F238E27FC236}">
                <a16:creationId xmlns:a16="http://schemas.microsoft.com/office/drawing/2014/main" id="{CEAA4BB7-4D15-A244-50B3-4F690A9D67C5}"/>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3185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2A6D496-2A13-E56E-7120-BA75A4179BC0}"/>
              </a:ext>
            </a:extLst>
          </p:cNvPr>
          <p:cNvPicPr>
            <a:picLocks noChangeAspect="1"/>
          </p:cNvPicPr>
          <p:nvPr/>
        </p:nvPicPr>
        <p:blipFill>
          <a:blip r:embed="rId3"/>
          <a:stretch>
            <a:fillRect/>
          </a:stretch>
        </p:blipFill>
        <p:spPr>
          <a:xfrm>
            <a:off x="134178" y="1328870"/>
            <a:ext cx="11923643" cy="5052051"/>
          </a:xfrm>
          <a:prstGeom prst="rect">
            <a:avLst/>
          </a:prstGeom>
        </p:spPr>
      </p:pic>
      <p:sp>
        <p:nvSpPr>
          <p:cNvPr id="3" name="TextBox 2">
            <a:extLst>
              <a:ext uri="{FF2B5EF4-FFF2-40B4-BE49-F238E27FC236}">
                <a16:creationId xmlns:a16="http://schemas.microsoft.com/office/drawing/2014/main" id="{1C42598B-CE6B-A793-EF46-64ECE8F10527}"/>
              </a:ext>
            </a:extLst>
          </p:cNvPr>
          <p:cNvSpPr txBox="1"/>
          <p:nvPr/>
        </p:nvSpPr>
        <p:spPr>
          <a:xfrm>
            <a:off x="134178" y="272534"/>
            <a:ext cx="6097656" cy="646331"/>
          </a:xfrm>
          <a:prstGeom prst="rect">
            <a:avLst/>
          </a:prstGeom>
          <a:noFill/>
        </p:spPr>
        <p:txBody>
          <a:bodyPr wrap="square">
            <a:spAutoFit/>
          </a:bodyPr>
          <a:lstStyle/>
          <a:p>
            <a:r>
              <a:rPr lang="en-US" altLang="zh-CN" sz="3600" b="1" dirty="0"/>
              <a:t>Assessment 1</a:t>
            </a:r>
            <a:endParaRPr lang="en-GB" sz="3600" dirty="0"/>
          </a:p>
        </p:txBody>
      </p:sp>
    </p:spTree>
    <p:extLst>
      <p:ext uri="{BB962C8B-B14F-4D97-AF65-F5344CB8AC3E}">
        <p14:creationId xmlns:p14="http://schemas.microsoft.com/office/powerpoint/2010/main" val="1918963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FA23-E336-729C-1C63-3DBD5C8496FC}"/>
              </a:ext>
            </a:extLst>
          </p:cNvPr>
          <p:cNvSpPr>
            <a:spLocks noGrp="1"/>
          </p:cNvSpPr>
          <p:nvPr>
            <p:ph type="title"/>
          </p:nvPr>
        </p:nvSpPr>
        <p:spPr>
          <a:xfrm>
            <a:off x="3483522" y="100114"/>
            <a:ext cx="7956222" cy="1325563"/>
          </a:xfrm>
        </p:spPr>
        <p:txBody>
          <a:bodyPr>
            <a:normAutofit/>
          </a:bodyPr>
          <a:lstStyle/>
          <a:p>
            <a:r>
              <a:rPr lang="en-US" sz="4000" b="1" dirty="0"/>
              <a:t>Possible structur</a:t>
            </a:r>
            <a:r>
              <a:rPr lang="en-US" altLang="zh-CN" sz="4000" b="1" dirty="0"/>
              <a:t>e for Assessment 3</a:t>
            </a:r>
            <a:endParaRPr lang="en-GB" sz="4000" b="1" dirty="0"/>
          </a:p>
        </p:txBody>
      </p:sp>
      <p:sp>
        <p:nvSpPr>
          <p:cNvPr id="3" name="Content Placeholder 2">
            <a:extLst>
              <a:ext uri="{FF2B5EF4-FFF2-40B4-BE49-F238E27FC236}">
                <a16:creationId xmlns:a16="http://schemas.microsoft.com/office/drawing/2014/main" id="{0F0C88B9-74D2-5260-EBEE-33E15DAA6087}"/>
              </a:ext>
            </a:extLst>
          </p:cNvPr>
          <p:cNvSpPr>
            <a:spLocks noGrp="1"/>
          </p:cNvSpPr>
          <p:nvPr>
            <p:ph idx="1"/>
          </p:nvPr>
        </p:nvSpPr>
        <p:spPr>
          <a:xfrm>
            <a:off x="3483522" y="1582994"/>
            <a:ext cx="7956222" cy="5018037"/>
          </a:xfrm>
        </p:spPr>
        <p:txBody>
          <a:bodyPr>
            <a:normAutofit fontScale="92500" lnSpcReduction="20000"/>
          </a:bodyPr>
          <a:lstStyle/>
          <a:p>
            <a:pPr marL="0" indent="0">
              <a:buNone/>
            </a:pPr>
            <a:r>
              <a:rPr lang="en-US" sz="2000" b="1" dirty="0">
                <a:highlight>
                  <a:srgbClr val="FFFF00"/>
                </a:highlight>
              </a:rPr>
              <a:t>1 Introduction</a:t>
            </a:r>
            <a:r>
              <a:rPr lang="en-US" sz="2000" dirty="0">
                <a:highlight>
                  <a:srgbClr val="FFFF00"/>
                </a:highlight>
              </a:rPr>
              <a:t> </a:t>
            </a:r>
            <a:r>
              <a:rPr lang="en-US" sz="2000" dirty="0"/>
              <a:t>(e.g. your context; what you are researching, why, key concepts/terms; your understanding of literature review, search method/review approach/selection criteria etc.).</a:t>
            </a:r>
          </a:p>
          <a:p>
            <a:r>
              <a:rPr lang="en-US" sz="2000" dirty="0"/>
              <a:t>1.1 XXXX</a:t>
            </a:r>
          </a:p>
          <a:p>
            <a:r>
              <a:rPr lang="en-US" sz="2000" dirty="0"/>
              <a:t>1.2 XXXX</a:t>
            </a:r>
          </a:p>
          <a:p>
            <a:r>
              <a:rPr lang="en-US" sz="2000" dirty="0"/>
              <a:t>1.3 XXXX</a:t>
            </a:r>
          </a:p>
          <a:p>
            <a:r>
              <a:rPr lang="en-US" sz="2000" dirty="0"/>
              <a:t>1.4 Summary of Section 1 and link sentences to next section</a:t>
            </a:r>
          </a:p>
          <a:p>
            <a:pPr marL="0" indent="0">
              <a:buNone/>
            </a:pPr>
            <a:r>
              <a:rPr lang="en-US" sz="2000" b="1" dirty="0">
                <a:highlight>
                  <a:srgbClr val="FFFF00"/>
                </a:highlight>
              </a:rPr>
              <a:t>2 Literature Review </a:t>
            </a:r>
            <a:r>
              <a:rPr lang="en-US" sz="2000" dirty="0"/>
              <a:t>(e.g. evaluate the literature you read, why/how </a:t>
            </a:r>
            <a:r>
              <a:rPr lang="en-US" altLang="zh-CN" sz="2000" dirty="0"/>
              <a:t>they are</a:t>
            </a:r>
            <a:r>
              <a:rPr lang="en-US" sz="2000" dirty="0"/>
              <a:t> relevant to your project; focus on your objectives to help you keep on track of </a:t>
            </a:r>
            <a:r>
              <a:rPr lang="en-US" sz="2000" dirty="0">
                <a:solidFill>
                  <a:srgbClr val="FF0000"/>
                </a:solidFill>
              </a:rPr>
              <a:t>key themes</a:t>
            </a:r>
            <a:r>
              <a:rPr lang="en-US" sz="2000" dirty="0"/>
              <a:t>; identify what the gap is; refine your RQs etc.). </a:t>
            </a:r>
          </a:p>
          <a:p>
            <a:r>
              <a:rPr lang="en-US" sz="2000" dirty="0"/>
              <a:t>2.1 XXXX</a:t>
            </a:r>
          </a:p>
          <a:p>
            <a:r>
              <a:rPr lang="en-US" sz="2000" dirty="0"/>
              <a:t>2.2 XXXX</a:t>
            </a:r>
          </a:p>
          <a:p>
            <a:r>
              <a:rPr lang="en-US" sz="2000" dirty="0"/>
              <a:t>2.3 XXXX</a:t>
            </a:r>
          </a:p>
          <a:p>
            <a:r>
              <a:rPr lang="en-US" sz="2000" dirty="0"/>
              <a:t>2.4 Summary of Section 2 and link sentences to next section</a:t>
            </a:r>
          </a:p>
          <a:p>
            <a:pPr marL="0" indent="0">
              <a:buNone/>
            </a:pPr>
            <a:r>
              <a:rPr lang="en-US" sz="2000" b="1" dirty="0">
                <a:highlight>
                  <a:srgbClr val="FFFF00"/>
                </a:highlight>
              </a:rPr>
              <a:t>3 Conclusion</a:t>
            </a:r>
            <a:endParaRPr lang="en-US" sz="2000" b="1" dirty="0"/>
          </a:p>
          <a:p>
            <a:pPr marL="0" indent="0">
              <a:buNone/>
            </a:pPr>
            <a:r>
              <a:rPr lang="en-US" sz="2000" b="1" dirty="0">
                <a:highlight>
                  <a:srgbClr val="FFFF00"/>
                </a:highlight>
              </a:rPr>
              <a:t>References</a:t>
            </a:r>
            <a:r>
              <a:rPr lang="en-US" sz="2000" dirty="0"/>
              <a:t> (list sources in alphabetic order; MUST FOLLOW HARVARD) </a:t>
            </a:r>
          </a:p>
        </p:txBody>
      </p:sp>
    </p:spTree>
    <p:extLst>
      <p:ext uri="{BB962C8B-B14F-4D97-AF65-F5344CB8AC3E}">
        <p14:creationId xmlns:p14="http://schemas.microsoft.com/office/powerpoint/2010/main" val="186705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green paper with black text&#10;&#10;Description automatically generated">
            <a:extLst>
              <a:ext uri="{FF2B5EF4-FFF2-40B4-BE49-F238E27FC236}">
                <a16:creationId xmlns:a16="http://schemas.microsoft.com/office/drawing/2014/main" id="{84C8324E-5C33-C274-1B6F-1F0FE5886743}"/>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457200" y="623697"/>
            <a:ext cx="11277600" cy="5610606"/>
          </a:xfrm>
          <a:prstGeom prst="rect">
            <a:avLst/>
          </a:prstGeom>
        </p:spPr>
      </p:pic>
      <p:sp>
        <p:nvSpPr>
          <p:cNvPr id="17" name="TextBox 16">
            <a:extLst>
              <a:ext uri="{FF2B5EF4-FFF2-40B4-BE49-F238E27FC236}">
                <a16:creationId xmlns:a16="http://schemas.microsoft.com/office/drawing/2014/main" id="{DC4E8ACF-110A-3117-95A8-1D0F1E454020}"/>
              </a:ext>
            </a:extLst>
          </p:cNvPr>
          <p:cNvSpPr txBox="1"/>
          <p:nvPr/>
        </p:nvSpPr>
        <p:spPr>
          <a:xfrm>
            <a:off x="5191433" y="872186"/>
            <a:ext cx="6174658" cy="1231106"/>
          </a:xfrm>
          <a:prstGeom prst="rect">
            <a:avLst/>
          </a:prstGeom>
          <a:noFill/>
        </p:spPr>
        <p:txBody>
          <a:bodyPr wrap="square">
            <a:spAutoFit/>
          </a:bodyPr>
          <a:lstStyle/>
          <a:p>
            <a:r>
              <a:rPr lang="en-US" b="0" i="0" dirty="0">
                <a:solidFill>
                  <a:schemeClr val="accent1">
                    <a:lumMod val="75000"/>
                  </a:schemeClr>
                </a:solidFill>
                <a:effectLst/>
                <a:highlight>
                  <a:srgbClr val="FFFF00"/>
                </a:highlight>
                <a:latin typeface="Arial" panose="020B0604020202020204" pitchFamily="34" charset="0"/>
              </a:rPr>
              <a:t>Bowers, P. (2018) </a:t>
            </a:r>
            <a:r>
              <a:rPr lang="en-US" b="0" i="1" dirty="0">
                <a:solidFill>
                  <a:schemeClr val="accent1">
                    <a:lumMod val="75000"/>
                  </a:schemeClr>
                </a:solidFill>
                <a:effectLst/>
                <a:highlight>
                  <a:srgbClr val="FFFF00"/>
                </a:highlight>
                <a:latin typeface="Arial" panose="020B0604020202020204" pitchFamily="34" charset="0"/>
              </a:rPr>
              <a:t>The Home Education Experience: what can it teach us?</a:t>
            </a:r>
            <a:r>
              <a:rPr lang="en-US" b="0" i="0" dirty="0">
                <a:solidFill>
                  <a:schemeClr val="accent1">
                    <a:lumMod val="75000"/>
                  </a:schemeClr>
                </a:solidFill>
                <a:effectLst/>
                <a:highlight>
                  <a:srgbClr val="FFFF00"/>
                </a:highlight>
                <a:latin typeface="Arial" panose="020B0604020202020204" pitchFamily="34" charset="0"/>
              </a:rPr>
              <a:t> (Doctoral dissertation, UCL).</a:t>
            </a:r>
          </a:p>
          <a:p>
            <a:endParaRPr lang="en-US" dirty="0">
              <a:solidFill>
                <a:srgbClr val="FF0000"/>
              </a:solidFill>
              <a:latin typeface="Arial" panose="020B0604020202020204" pitchFamily="34" charset="0"/>
            </a:endParaRPr>
          </a:p>
          <a:p>
            <a:r>
              <a:rPr lang="en-US" sz="2000" b="1" dirty="0">
                <a:solidFill>
                  <a:srgbClr val="FF0000"/>
                </a:solidFill>
              </a:rPr>
              <a:t>My search method/review approach/selection criteria </a:t>
            </a:r>
            <a:endParaRPr lang="en-GB" sz="2000" b="1" dirty="0">
              <a:solidFill>
                <a:srgbClr val="FF0000"/>
              </a:solidFill>
            </a:endParaRPr>
          </a:p>
        </p:txBody>
      </p:sp>
    </p:spTree>
    <p:extLst>
      <p:ext uri="{BB962C8B-B14F-4D97-AF65-F5344CB8AC3E}">
        <p14:creationId xmlns:p14="http://schemas.microsoft.com/office/powerpoint/2010/main" val="3635061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een text on a green background&#10;&#10;Description automatically generated">
            <a:extLst>
              <a:ext uri="{FF2B5EF4-FFF2-40B4-BE49-F238E27FC236}">
                <a16:creationId xmlns:a16="http://schemas.microsoft.com/office/drawing/2014/main" id="{D815FD7F-F1AA-C04A-B14A-B1B503519F0B}"/>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rcRect t="1003" b="1011"/>
          <a:stretch/>
        </p:blipFill>
        <p:spPr>
          <a:xfrm>
            <a:off x="456817" y="307044"/>
            <a:ext cx="11277600" cy="6243484"/>
          </a:xfrm>
          <a:prstGeom prst="rect">
            <a:avLst/>
          </a:prstGeom>
        </p:spPr>
      </p:pic>
      <p:sp>
        <p:nvSpPr>
          <p:cNvPr id="6" name="TextBox 5">
            <a:extLst>
              <a:ext uri="{FF2B5EF4-FFF2-40B4-BE49-F238E27FC236}">
                <a16:creationId xmlns:a16="http://schemas.microsoft.com/office/drawing/2014/main" id="{93499AE7-0684-DD61-3D8F-89FA18D426E6}"/>
              </a:ext>
            </a:extLst>
          </p:cNvPr>
          <p:cNvSpPr txBox="1"/>
          <p:nvPr/>
        </p:nvSpPr>
        <p:spPr>
          <a:xfrm>
            <a:off x="7873533" y="501444"/>
            <a:ext cx="3303637" cy="400110"/>
          </a:xfrm>
          <a:prstGeom prst="rect">
            <a:avLst/>
          </a:prstGeom>
          <a:noFill/>
        </p:spPr>
        <p:txBody>
          <a:bodyPr wrap="square">
            <a:spAutoFit/>
          </a:bodyPr>
          <a:lstStyle/>
          <a:p>
            <a:r>
              <a:rPr lang="en-US" altLang="zh-CN" sz="2000" b="1" dirty="0">
                <a:solidFill>
                  <a:srgbClr val="FF0000"/>
                </a:solidFill>
                <a:latin typeface="Arial" panose="020B0604020202020204" pitchFamily="34" charset="0"/>
              </a:rPr>
              <a:t>My k</a:t>
            </a:r>
            <a:r>
              <a:rPr lang="en-US" altLang="zh-CN" sz="2000" b="1" i="0" dirty="0">
                <a:solidFill>
                  <a:srgbClr val="FF0000"/>
                </a:solidFill>
                <a:effectLst/>
                <a:latin typeface="Arial" panose="020B0604020202020204" pitchFamily="34" charset="0"/>
              </a:rPr>
              <a:t>ey concepts/terms</a:t>
            </a:r>
            <a:endParaRPr lang="en-GB" sz="2000" b="1" dirty="0">
              <a:solidFill>
                <a:srgbClr val="FF0000"/>
              </a:solidFill>
            </a:endParaRPr>
          </a:p>
        </p:txBody>
      </p:sp>
    </p:spTree>
    <p:extLst>
      <p:ext uri="{BB962C8B-B14F-4D97-AF65-F5344CB8AC3E}">
        <p14:creationId xmlns:p14="http://schemas.microsoft.com/office/powerpoint/2010/main" val="371764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858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question&#10;&#10;Description automatically generated">
            <a:extLst>
              <a:ext uri="{FF2B5EF4-FFF2-40B4-BE49-F238E27FC236}">
                <a16:creationId xmlns:a16="http://schemas.microsoft.com/office/drawing/2014/main" id="{ED3F8F53-D12F-1E3A-56CB-B16DAAD7FF69}"/>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643467" y="1506529"/>
            <a:ext cx="10905066" cy="4552864"/>
          </a:xfrm>
          <a:prstGeom prst="rect">
            <a:avLst/>
          </a:prstGeom>
        </p:spPr>
      </p:pic>
      <p:sp>
        <p:nvSpPr>
          <p:cNvPr id="6" name="TextBox 5">
            <a:extLst>
              <a:ext uri="{FF2B5EF4-FFF2-40B4-BE49-F238E27FC236}">
                <a16:creationId xmlns:a16="http://schemas.microsoft.com/office/drawing/2014/main" id="{989468D0-6A97-9106-C79A-D19D59E24B45}"/>
              </a:ext>
            </a:extLst>
          </p:cNvPr>
          <p:cNvSpPr txBox="1"/>
          <p:nvPr/>
        </p:nvSpPr>
        <p:spPr>
          <a:xfrm>
            <a:off x="4689988" y="722273"/>
            <a:ext cx="3126658" cy="542044"/>
          </a:xfrm>
          <a:prstGeom prst="rect">
            <a:avLst/>
          </a:prstGeom>
          <a:noFill/>
        </p:spPr>
        <p:txBody>
          <a:bodyPr wrap="square">
            <a:spAutoFit/>
          </a:bodyPr>
          <a:lstStyle/>
          <a:p>
            <a:r>
              <a:rPr lang="en-US" altLang="zh-CN" sz="2800" b="1" dirty="0">
                <a:solidFill>
                  <a:srgbClr val="FF0000"/>
                </a:solidFill>
                <a:latin typeface="Arial" panose="020B0604020202020204" pitchFamily="34" charset="0"/>
              </a:rPr>
              <a:t>My k</a:t>
            </a:r>
            <a:r>
              <a:rPr lang="en-US" altLang="zh-CN" sz="2800" b="1" i="0" dirty="0">
                <a:solidFill>
                  <a:srgbClr val="FF0000"/>
                </a:solidFill>
                <a:effectLst/>
                <a:latin typeface="Arial" panose="020B0604020202020204" pitchFamily="34" charset="0"/>
              </a:rPr>
              <a:t>ey themes</a:t>
            </a:r>
            <a:endParaRPr lang="en-GB" sz="2800" b="1" dirty="0">
              <a:solidFill>
                <a:srgbClr val="FF0000"/>
              </a:solidFill>
            </a:endParaRPr>
          </a:p>
        </p:txBody>
      </p:sp>
    </p:spTree>
    <p:extLst>
      <p:ext uri="{BB962C8B-B14F-4D97-AF65-F5344CB8AC3E}">
        <p14:creationId xmlns:p14="http://schemas.microsoft.com/office/powerpoint/2010/main" val="79612047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123</TotalTime>
  <Words>1085</Words>
  <Application>Microsoft Office PowerPoint</Application>
  <PresentationFormat>Widescreen</PresentationFormat>
  <Paragraphs>97</Paragraphs>
  <Slides>23</Slides>
  <Notes>17</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23</vt:i4>
      </vt:variant>
    </vt:vector>
  </HeadingPairs>
  <TitlesOfParts>
    <vt:vector size="34" baseType="lpstr">
      <vt:lpstr>Aptos</vt:lpstr>
      <vt:lpstr>Aptos Display</vt:lpstr>
      <vt:lpstr>Arial</vt:lpstr>
      <vt:lpstr>Calibri</vt:lpstr>
      <vt:lpstr>Calibri Light</vt:lpstr>
      <vt:lpstr>Lato</vt:lpstr>
      <vt:lpstr>1_Office Theme</vt:lpstr>
      <vt:lpstr>UWTSD 200_Text 5</vt:lpstr>
      <vt:lpstr>UWTSD 200_Text 3</vt:lpstr>
      <vt:lpstr>2_Office Theme</vt:lpstr>
      <vt:lpstr>3_Office Theme</vt:lpstr>
      <vt:lpstr>PowerPoint Presentation</vt:lpstr>
      <vt:lpstr>PowerPoint Presentation</vt:lpstr>
      <vt:lpstr>PowerPoint Presentation</vt:lpstr>
      <vt:lpstr>Step 1. Analyse  (‘break it down’)</vt:lpstr>
      <vt:lpstr>PowerPoint Presentation</vt:lpstr>
      <vt:lpstr>Step 2. Synthesise (‘build it up’)</vt:lpstr>
      <vt:lpstr>PowerPoint Presentation</vt:lpstr>
      <vt:lpstr>PowerPoint Presentation</vt:lpstr>
      <vt:lpstr>PowerPoint Presentation</vt:lpstr>
      <vt:lpstr>Step 3. Evaluate (‘write it down’)</vt:lpstr>
      <vt:lpstr>Evaluate 1 source: Quote+Explain+Critique</vt:lpstr>
      <vt:lpstr>Evaluate 2 sources</vt:lpstr>
      <vt:lpstr>PowerPoint Presentation</vt:lpstr>
      <vt:lpstr>Independent task</vt:lpstr>
      <vt:lpstr>PowerPoint Presentation</vt:lpstr>
      <vt:lpstr>Pair work</vt:lpstr>
      <vt:lpstr>PowerPoint Presentation</vt:lpstr>
      <vt:lpstr>Ask yourself:</vt:lpstr>
      <vt:lpstr>PowerPoint Presentation</vt:lpstr>
      <vt:lpstr>Possible structure for Assessment 3</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Jingjing Ruan</dc:creator>
  <cp:lastModifiedBy>Jingjing Ruan</cp:lastModifiedBy>
  <cp:revision>1</cp:revision>
  <dcterms:created xsi:type="dcterms:W3CDTF">2025-01-12T20:20:41Z</dcterms:created>
  <dcterms:modified xsi:type="dcterms:W3CDTF">2026-02-01T14:37:37Z</dcterms:modified>
</cp:coreProperties>
</file>