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2" r:id="rId5"/>
    <p:sldId id="264" r:id="rId6"/>
    <p:sldId id="265" r:id="rId7"/>
    <p:sldId id="260" r:id="rId8"/>
    <p:sldId id="266" r:id="rId9"/>
    <p:sldId id="258" r:id="rId10"/>
    <p:sldId id="259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C176271-3360-4A7E-A2FE-A688DA03110B}" type="datetimeFigureOut">
              <a:rPr lang="en-GB" smtClean="0"/>
              <a:pPr/>
              <a:t>31/01/2014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1AFAF33-87FF-4DAB-BC4B-ADB95247D95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</a:t>
            </a:r>
            <a:r>
              <a:rPr lang="en-GB" dirty="0" smtClean="0"/>
              <a:t>The Late Imperial Religious Landscape”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1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Beckford, James A</a:t>
            </a:r>
            <a:r>
              <a:rPr lang="en-GB" dirty="0" smtClean="0"/>
              <a:t>. </a:t>
            </a:r>
            <a:r>
              <a:rPr lang="en-GB" i="1" dirty="0" smtClean="0"/>
              <a:t>Social </a:t>
            </a:r>
            <a:r>
              <a:rPr lang="en-GB" i="1" dirty="0" smtClean="0"/>
              <a:t>Theory and Religion</a:t>
            </a:r>
            <a:r>
              <a:rPr lang="en-GB" dirty="0" smtClean="0"/>
              <a:t>. Cambridge:  </a:t>
            </a:r>
            <a:r>
              <a:rPr lang="en-GB" dirty="0" smtClean="0"/>
              <a:t>Cambridge University Press</a:t>
            </a:r>
            <a:r>
              <a:rPr lang="en-GB" dirty="0" smtClean="0"/>
              <a:t>, 2003.</a:t>
            </a:r>
          </a:p>
          <a:p>
            <a:r>
              <a:rPr lang="en-GB" dirty="0" err="1" smtClean="0"/>
              <a:t>Goossaert</a:t>
            </a:r>
            <a:r>
              <a:rPr lang="en-GB" dirty="0" smtClean="0"/>
              <a:t>, Vincent; Palmer, David. </a:t>
            </a:r>
            <a:r>
              <a:rPr lang="en-GB" i="1" dirty="0" smtClean="0"/>
              <a:t>The Religious Question in Modern </a:t>
            </a:r>
            <a:r>
              <a:rPr lang="en-GB" i="1" dirty="0" smtClean="0"/>
              <a:t>China. </a:t>
            </a:r>
            <a:r>
              <a:rPr lang="en-GB" dirty="0" smtClean="0"/>
              <a:t>Chicago: University of Chicago Press, 2011.</a:t>
            </a:r>
          </a:p>
          <a:p>
            <a:r>
              <a:rPr lang="en-GB" dirty="0" err="1" smtClean="0"/>
              <a:t>Feuchtwang</a:t>
            </a:r>
            <a:r>
              <a:rPr lang="en-GB" dirty="0" smtClean="0"/>
              <a:t>, Stephan</a:t>
            </a:r>
            <a:r>
              <a:rPr lang="en-GB" dirty="0" smtClean="0"/>
              <a:t>. </a:t>
            </a:r>
            <a:r>
              <a:rPr lang="en-GB" i="1" dirty="0" smtClean="0"/>
              <a:t>Popular </a:t>
            </a:r>
            <a:r>
              <a:rPr lang="en-GB" i="1" dirty="0" smtClean="0"/>
              <a:t>Religion in China: The Imperial Metaphor</a:t>
            </a:r>
            <a:r>
              <a:rPr lang="en-GB" dirty="0" smtClean="0"/>
              <a:t>. 2</a:t>
            </a:r>
            <a:r>
              <a:rPr lang="en-GB" baseline="30000" dirty="0" smtClean="0"/>
              <a:t>nd</a:t>
            </a:r>
            <a:r>
              <a:rPr lang="en-GB" dirty="0" smtClean="0"/>
              <a:t> ed. Richmond</a:t>
            </a:r>
            <a:r>
              <a:rPr lang="en-GB" dirty="0" smtClean="0"/>
              <a:t>, Surrey</a:t>
            </a:r>
            <a:r>
              <a:rPr lang="en-GB" dirty="0" smtClean="0"/>
              <a:t>: Curzon, 2001.</a:t>
            </a:r>
          </a:p>
          <a:p>
            <a:r>
              <a:rPr lang="en-US" dirty="0" smtClean="0"/>
              <a:t>Schmidt-</a:t>
            </a:r>
            <a:r>
              <a:rPr lang="en-US" dirty="0" err="1" smtClean="0"/>
              <a:t>Leukel</a:t>
            </a:r>
            <a:r>
              <a:rPr lang="en-US" dirty="0" smtClean="0"/>
              <a:t>, Perry, and Joachim </a:t>
            </a:r>
            <a:r>
              <a:rPr lang="en-US" dirty="0" err="1" smtClean="0"/>
              <a:t>Gentz</a:t>
            </a:r>
            <a:r>
              <a:rPr lang="en-US" dirty="0" smtClean="0"/>
              <a:t>, eds. </a:t>
            </a:r>
            <a:r>
              <a:rPr lang="en-US" i="1" dirty="0" smtClean="0"/>
              <a:t>Religious </a:t>
            </a:r>
            <a:r>
              <a:rPr lang="en-US" i="1" dirty="0" smtClean="0"/>
              <a:t>Diversity in Chinese Thought</a:t>
            </a:r>
            <a:r>
              <a:rPr lang="en-US" dirty="0" smtClean="0"/>
              <a:t>. Palgrave </a:t>
            </a:r>
            <a:r>
              <a:rPr lang="en-US" dirty="0" smtClean="0"/>
              <a:t>Macmillan, 2013.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the lecture and 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analyse the constituents/agents of the Late Imperial religious landscape (temples, lineages, officials)</a:t>
            </a:r>
          </a:p>
          <a:p>
            <a:r>
              <a:rPr lang="en-GB" dirty="0" smtClean="0"/>
              <a:t>To critically discuss key terms such as ‘orthodoxy’/’heterodoxy’, ‘religious pluralism’, ‘official religion’, ‘popular religion</a:t>
            </a:r>
            <a:r>
              <a:rPr lang="en-GB" dirty="0" smtClean="0"/>
              <a:t>’</a:t>
            </a:r>
          </a:p>
          <a:p>
            <a:endParaRPr lang="en-GB" dirty="0" smtClean="0"/>
          </a:p>
          <a:p>
            <a:pPr>
              <a:buNone/>
            </a:pPr>
            <a:r>
              <a:rPr lang="en-GB" b="1" dirty="0" smtClean="0"/>
              <a:t>Guiding questions:</a:t>
            </a:r>
          </a:p>
          <a:p>
            <a:r>
              <a:rPr lang="en-GB" dirty="0" smtClean="0"/>
              <a:t>How did </a:t>
            </a:r>
            <a:r>
              <a:rPr lang="en-GB" dirty="0" smtClean="0"/>
              <a:t>the ‘religious system’ of LIC </a:t>
            </a:r>
            <a:r>
              <a:rPr lang="en-GB" dirty="0" smtClean="0"/>
              <a:t>work? What are its basic structural elements?</a:t>
            </a:r>
          </a:p>
          <a:p>
            <a:r>
              <a:rPr lang="en-GB" dirty="0" smtClean="0"/>
              <a:t>How can it be described and analysed?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Religion: A social constructionist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</a:t>
            </a:r>
            <a:r>
              <a:rPr lang="en-GB" dirty="0" smtClean="0"/>
              <a:t>eanings of aspects of social life are ‘cultural constructs’</a:t>
            </a:r>
          </a:p>
          <a:p>
            <a:r>
              <a:rPr lang="en-GB" dirty="0" smtClean="0"/>
              <a:t>‘Religion’ is a disputed concept; question of boundaries</a:t>
            </a:r>
          </a:p>
          <a:p>
            <a:r>
              <a:rPr lang="en-GB" dirty="0" smtClean="0"/>
              <a:t>What is ‘religion’? What is true religion?</a:t>
            </a:r>
          </a:p>
          <a:p>
            <a:r>
              <a:rPr lang="en-GB" dirty="0" smtClean="0"/>
              <a:t>‘Religion’ often conceptualised as a ‘</a:t>
            </a:r>
            <a:r>
              <a:rPr lang="en-GB" dirty="0" err="1" smtClean="0"/>
              <a:t>transhistorical</a:t>
            </a:r>
            <a:r>
              <a:rPr lang="en-GB" dirty="0" smtClean="0"/>
              <a:t> essence’ (</a:t>
            </a:r>
            <a:r>
              <a:rPr lang="en-GB" dirty="0" err="1" smtClean="0"/>
              <a:t>Asad</a:t>
            </a:r>
            <a:r>
              <a:rPr lang="en-GB" dirty="0" smtClean="0"/>
              <a:t>); </a:t>
            </a:r>
          </a:p>
          <a:p>
            <a:r>
              <a:rPr lang="en-GB" dirty="0" smtClean="0"/>
              <a:t>Critique of conceptualisation of religion as a natural object of social scientific enquiry, a </a:t>
            </a:r>
            <a:r>
              <a:rPr lang="en-GB" dirty="0" smtClean="0">
                <a:sym typeface="Wingdings" pitchFamily="2" charset="2"/>
              </a:rPr>
              <a:t>‘generic object’ or ‘</a:t>
            </a:r>
            <a:r>
              <a:rPr lang="en-GB" i="1" dirty="0" smtClean="0">
                <a:sym typeface="Wingdings" pitchFamily="2" charset="2"/>
              </a:rPr>
              <a:t>sui generis</a:t>
            </a:r>
            <a:r>
              <a:rPr lang="en-GB" dirty="0" smtClean="0">
                <a:sym typeface="Wingdings" pitchFamily="2" charset="2"/>
              </a:rPr>
              <a:t> category’</a:t>
            </a:r>
          </a:p>
          <a:p>
            <a:r>
              <a:rPr lang="en-GB" dirty="0" smtClean="0">
                <a:sym typeface="Wingdings" pitchFamily="2" charset="2"/>
              </a:rPr>
              <a:t> ‘Religion’ does not exist independently from its social constructions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of religion in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are the benefits of a social constructionist approach for the study of religion in pre-modern China?</a:t>
            </a:r>
          </a:p>
          <a:p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 term ‘religion’ </a:t>
            </a:r>
            <a:r>
              <a:rPr lang="en-GB" i="1" dirty="0" err="1" smtClean="0"/>
              <a:t>zongjiao</a:t>
            </a:r>
            <a:r>
              <a:rPr lang="en-GB" dirty="0" smtClean="0"/>
              <a:t> </a:t>
            </a:r>
            <a:r>
              <a:rPr lang="zh-CN" altLang="en-US" dirty="0" smtClean="0"/>
              <a:t>宗教</a:t>
            </a:r>
            <a:r>
              <a:rPr lang="en-GB" altLang="zh-CN" dirty="0" smtClean="0"/>
              <a:t> is a neologism introduced into China via Japan around 1900; 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zh-CN" dirty="0" smtClean="0"/>
              <a:t>Discussions about ‘religious’ phenomena are inseparable from debates about ‘religion’ at conceptual and academic institutional level </a:t>
            </a:r>
            <a:r>
              <a:rPr lang="en-GB" altLang="zh-CN" dirty="0" smtClean="0">
                <a:sym typeface="Wingdings" pitchFamily="2" charset="2"/>
              </a:rPr>
              <a:t> ‘Science of Religion’ </a:t>
            </a:r>
            <a:r>
              <a:rPr lang="en-GB" altLang="zh-CN" i="1" dirty="0" err="1" smtClean="0">
                <a:sym typeface="Wingdings" pitchFamily="2" charset="2"/>
              </a:rPr>
              <a:t>zongjiaoxue</a:t>
            </a:r>
            <a:r>
              <a:rPr lang="en-GB" altLang="zh-CN" i="1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宗教學</a:t>
            </a:r>
            <a:endParaRPr lang="en-GB" altLang="zh-CN" dirty="0" smtClean="0">
              <a:sym typeface="Wingdings" pitchFamily="2" charset="2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zh-CN" dirty="0" smtClean="0">
                <a:sym typeface="Wingdings" pitchFamily="2" charset="2"/>
              </a:rPr>
              <a:t>Re-directs attention from general concepts to actual practices (What are people actually doing?)</a:t>
            </a:r>
          </a:p>
          <a:p>
            <a:pPr marL="514350" indent="-514350">
              <a:buFont typeface="+mj-lt"/>
              <a:buAutoNum type="arabicPeriod"/>
            </a:pPr>
            <a:endParaRPr lang="en-GB" altLang="zh-CN" dirty="0" smtClean="0"/>
          </a:p>
          <a:p>
            <a:pPr marL="514350" indent="-514350">
              <a:buFont typeface="+mj-lt"/>
              <a:buAutoNum type="arabicPeriod"/>
            </a:pPr>
            <a:endParaRPr lang="en-GB" altLang="zh-CN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Goossaert’s</a:t>
            </a:r>
            <a:r>
              <a:rPr lang="en-GB" dirty="0" smtClean="0"/>
              <a:t> 19</a:t>
            </a:r>
            <a:r>
              <a:rPr lang="en-GB" baseline="30000" dirty="0" smtClean="0"/>
              <a:t>th</a:t>
            </a:r>
            <a:r>
              <a:rPr lang="en-GB" dirty="0" smtClean="0"/>
              <a:t> century religious landscape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Looks at Chinese local religion in its ‘pristine’ state, prior to tangible impact of Western religions</a:t>
            </a:r>
          </a:p>
          <a:p>
            <a:r>
              <a:rPr lang="en-GB" dirty="0" smtClean="0"/>
              <a:t>Focuses not on concepts but on actual practices</a:t>
            </a:r>
          </a:p>
          <a:p>
            <a:r>
              <a:rPr lang="en-GB" dirty="0" smtClean="0"/>
              <a:t>Investigates local society</a:t>
            </a:r>
          </a:p>
          <a:p>
            <a:r>
              <a:rPr lang="en-GB" dirty="0" smtClean="0"/>
              <a:t>Religious diversity and pluralism: defined as a </a:t>
            </a:r>
            <a:endParaRPr lang="en-GB" dirty="0" smtClean="0"/>
          </a:p>
          <a:p>
            <a:pPr marL="540000" indent="0">
              <a:buNone/>
            </a:pPr>
            <a:r>
              <a:rPr lang="en-GB" dirty="0" smtClean="0"/>
              <a:t>“grey zone, […] a zone of religious practices characterised by under-determined rules, subject to changing local interpretation and jurisdiction, where choices between different religious options […] necessitated some sort of accommodation and negotiation with local officials and other social actors” (p. 31)</a:t>
            </a:r>
          </a:p>
          <a:p>
            <a:pPr marL="0" indent="0"/>
            <a:r>
              <a:rPr lang="en-GB" dirty="0" smtClean="0"/>
              <a:t> lateral integration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C.K. Yang: ‘institutional’ vs. ‘diffused religion’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 smtClean="0">
                <a:latin typeface="Calibri" pitchFamily="34" charset="0"/>
              </a:rPr>
              <a:t>“Institutional religion (…) is considered as a system of religious life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having (1) an independent theology or cosmic interpretation of the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universe and human events, (2) an independent form of worship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consisting of symbols (gods, spirits, and their images) and rituals, and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(3) an independent organization of personnel to facilitate the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interpretation of theology views and to pursue cultic worship. With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separate concept, ritual, and structure,  a religion assumes the nature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of a separate social institution, and hence is designation as an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institutional religion. On the other hand, diffused religion is conceived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of as a religion having its theology, </a:t>
            </a:r>
            <a:r>
              <a:rPr lang="en-GB" dirty="0" err="1" smtClean="0">
                <a:latin typeface="Calibri" pitchFamily="34" charset="0"/>
              </a:rPr>
              <a:t>cultus</a:t>
            </a:r>
            <a:r>
              <a:rPr lang="en-GB" dirty="0" smtClean="0">
                <a:latin typeface="Calibri" pitchFamily="34" charset="0"/>
              </a:rPr>
              <a:t> [sic!], and personnel as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intimately diffused into one or more secular social institutions that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they become a part of the concept, rituals, and structure of the later,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</a:rPr>
              <a:t>thus having no significant independent existence.” (Yang 1961: 294-95)</a:t>
            </a:r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‘Orthodoxy’ </a:t>
            </a:r>
            <a:r>
              <a:rPr lang="en-GB" dirty="0" err="1" smtClean="0"/>
              <a:t>vs</a:t>
            </a:r>
            <a:r>
              <a:rPr lang="en-GB" dirty="0" smtClean="0"/>
              <a:t> </a:t>
            </a:r>
            <a:r>
              <a:rPr lang="en-GB" dirty="0" smtClean="0"/>
              <a:t>‘Heterodoxy’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 err="1" smtClean="0"/>
              <a:t>Lijiao</a:t>
            </a:r>
            <a:r>
              <a:rPr lang="en-GB" b="1" dirty="0" smtClean="0"/>
              <a:t> </a:t>
            </a:r>
            <a:r>
              <a:rPr lang="zh-CN" altLang="en-US" dirty="0" smtClean="0"/>
              <a:t>礼教 </a:t>
            </a:r>
            <a:r>
              <a:rPr lang="en-GB" dirty="0" smtClean="0"/>
              <a:t>‘teaching of propriety’: term refers to the rites of the official religion and their foundation in the Confucian canon (Taylor 2004: 121).</a:t>
            </a:r>
          </a:p>
          <a:p>
            <a:r>
              <a:rPr lang="en-GB" dirty="0" smtClean="0"/>
              <a:t>‘</a:t>
            </a:r>
            <a:r>
              <a:rPr lang="en-GB" dirty="0" smtClean="0"/>
              <a:t>Chinese orthodoxy’ </a:t>
            </a:r>
            <a:r>
              <a:rPr lang="en-GB" dirty="0" smtClean="0"/>
              <a:t>according to Taylor ‘</a:t>
            </a:r>
            <a:r>
              <a:rPr lang="en-GB" dirty="0" smtClean="0"/>
              <a:t>domain of fundamental religious orientations that was shared by the four religions’ (Ibid.). </a:t>
            </a:r>
            <a:endParaRPr lang="en-GB" dirty="0" smtClean="0"/>
          </a:p>
          <a:p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continuous </a:t>
            </a:r>
            <a:r>
              <a:rPr lang="en-GB" b="1" i="1" dirty="0" smtClean="0"/>
              <a:t>process</a:t>
            </a:r>
            <a:r>
              <a:rPr lang="en-GB" b="1" dirty="0" smtClean="0"/>
              <a:t> of mutual accommodation</a:t>
            </a:r>
            <a:r>
              <a:rPr lang="en-GB" dirty="0" smtClean="0"/>
              <a:t> among </a:t>
            </a:r>
            <a:r>
              <a:rPr lang="en-GB" dirty="0" smtClean="0"/>
              <a:t>four Chinese religions</a:t>
            </a:r>
          </a:p>
          <a:p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‘</a:t>
            </a:r>
            <a:r>
              <a:rPr lang="en-GB" dirty="0" smtClean="0"/>
              <a:t>accommodation’ </a:t>
            </a:r>
            <a:r>
              <a:rPr lang="en-GB" dirty="0" smtClean="0"/>
              <a:t>designates </a:t>
            </a:r>
            <a:r>
              <a:rPr lang="en-GB" dirty="0" smtClean="0"/>
              <a:t>the mobilization of religious </a:t>
            </a:r>
            <a:r>
              <a:rPr lang="en-GB" dirty="0" smtClean="0"/>
              <a:t>practice </a:t>
            </a:r>
            <a:r>
              <a:rPr lang="en-GB" dirty="0" smtClean="0"/>
              <a:t>across religious boundaries and across a broad social spectrum in support of </a:t>
            </a:r>
            <a:r>
              <a:rPr lang="en-GB" dirty="0" smtClean="0"/>
              <a:t>imperial order</a:t>
            </a:r>
          </a:p>
          <a:p>
            <a:r>
              <a:rPr lang="en-GB" dirty="0" smtClean="0">
                <a:sym typeface="Wingdings" pitchFamily="2" charset="2"/>
              </a:rPr>
              <a:t> no strict boundaries between </a:t>
            </a:r>
            <a:r>
              <a:rPr lang="en-GB" dirty="0" smtClean="0"/>
              <a:t>‘</a:t>
            </a:r>
            <a:r>
              <a:rPr lang="en-GB" dirty="0" smtClean="0"/>
              <a:t>correct’ (</a:t>
            </a:r>
            <a:r>
              <a:rPr lang="en-GB" i="1" dirty="0" err="1" smtClean="0"/>
              <a:t>zheng</a:t>
            </a:r>
            <a:r>
              <a:rPr lang="en-GB" i="1" dirty="0" smtClean="0"/>
              <a:t> </a:t>
            </a:r>
            <a:r>
              <a:rPr lang="zh-CN" altLang="en-US" dirty="0" smtClean="0"/>
              <a:t>正</a:t>
            </a:r>
            <a:r>
              <a:rPr lang="en-GB" dirty="0" smtClean="0"/>
              <a:t>) </a:t>
            </a:r>
            <a:r>
              <a:rPr lang="en-GB" dirty="0" smtClean="0"/>
              <a:t>and </a:t>
            </a:r>
            <a:r>
              <a:rPr lang="en-GB" dirty="0" smtClean="0"/>
              <a:t>‘evil’ (</a:t>
            </a:r>
            <a:r>
              <a:rPr lang="en-GB" i="1" dirty="0" err="1" smtClean="0"/>
              <a:t>xie</a:t>
            </a:r>
            <a:r>
              <a:rPr lang="en-GB" i="1" dirty="0" smtClean="0"/>
              <a:t> </a:t>
            </a:r>
            <a:r>
              <a:rPr lang="zh-CN" altLang="en-US" dirty="0" smtClean="0"/>
              <a:t>斜</a:t>
            </a:r>
            <a:r>
              <a:rPr lang="en-GB" dirty="0" smtClean="0"/>
              <a:t>) practices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to 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Late imperial religious field described as “system in dynamic equilibrium” (</a:t>
            </a:r>
            <a:r>
              <a:rPr lang="en-GB" dirty="0" err="1" smtClean="0"/>
              <a:t>Goossaert</a:t>
            </a:r>
            <a:r>
              <a:rPr lang="en-GB" dirty="0" smtClean="0"/>
              <a:t>/Palmer)</a:t>
            </a:r>
          </a:p>
          <a:p>
            <a:r>
              <a:rPr lang="en-GB" dirty="0" smtClean="0"/>
              <a:t>Late Imperial religious landscape is inclusive but also differentiated </a:t>
            </a:r>
            <a:r>
              <a:rPr lang="en-GB" dirty="0" smtClean="0">
                <a:sym typeface="Wingdings" pitchFamily="2" charset="2"/>
              </a:rPr>
              <a:t> ‘ordering of community’ (Faure); ‘</a:t>
            </a:r>
            <a:r>
              <a:rPr lang="en-GB" dirty="0" smtClean="0"/>
              <a:t>scholars, farmers, artisans, merchants, and soldiers’ (audience of the Exhortations of the ‘Sacred Edict’)</a:t>
            </a:r>
          </a:p>
          <a:p>
            <a:r>
              <a:rPr lang="en-GB" dirty="0" smtClean="0">
                <a:sym typeface="Wingdings" pitchFamily="2" charset="2"/>
              </a:rPr>
              <a:t>No clear cut division between ‘elite religion’ and ‘popular religion’; ‘</a:t>
            </a:r>
            <a:r>
              <a:rPr lang="en-GB" dirty="0" smtClean="0"/>
              <a:t>continuous </a:t>
            </a:r>
            <a:r>
              <a:rPr lang="en-GB" i="1" dirty="0" smtClean="0"/>
              <a:t>process</a:t>
            </a:r>
            <a:r>
              <a:rPr lang="en-GB" dirty="0" smtClean="0"/>
              <a:t> of mutual accommodation’ (Taylor 2004: 122)</a:t>
            </a:r>
          </a:p>
          <a:p>
            <a:r>
              <a:rPr lang="en-GB" dirty="0" smtClean="0">
                <a:sym typeface="Wingdings" pitchFamily="2" charset="2"/>
              </a:rPr>
              <a:t>‘Orthodoxy’: </a:t>
            </a:r>
            <a:r>
              <a:rPr lang="en-GB" dirty="0" smtClean="0"/>
              <a:t>‘domain of fundamental religious orientations that was shared by the four religions’ (Taylor 2004:  121)</a:t>
            </a:r>
            <a:endParaRPr lang="en-GB" dirty="0" smtClean="0">
              <a:sym typeface="Wingdings" pitchFamily="2" charset="2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State and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 is neither characterised by strong invasive power of the state, nor by total autonomy and </a:t>
            </a:r>
            <a:r>
              <a:rPr lang="en-GB" dirty="0" err="1" smtClean="0"/>
              <a:t>unstructuredness</a:t>
            </a:r>
            <a:r>
              <a:rPr lang="en-GB" dirty="0" smtClean="0"/>
              <a:t> of the grassroots level</a:t>
            </a:r>
          </a:p>
          <a:p>
            <a:r>
              <a:rPr lang="en-GB" dirty="0" smtClean="0"/>
              <a:t>Concept of ‘diffused religion’ (C.K. Yang  1961) can be </a:t>
            </a:r>
            <a:r>
              <a:rPr lang="en-GB" dirty="0" smtClean="0"/>
              <a:t>challenged; local religion has degree of organisation</a:t>
            </a:r>
            <a:endParaRPr lang="en-GB" dirty="0" smtClean="0"/>
          </a:p>
          <a:p>
            <a:r>
              <a:rPr lang="en-GB" dirty="0" smtClean="0"/>
              <a:t>Yu </a:t>
            </a:r>
            <a:r>
              <a:rPr lang="en-GB" dirty="0" err="1" smtClean="0"/>
              <a:t>Zhejun</a:t>
            </a:r>
            <a:r>
              <a:rPr lang="en-GB" dirty="0" smtClean="0"/>
              <a:t> (2010: 330) argues in favour of a less rigid conceptualization (‘</a:t>
            </a:r>
            <a:r>
              <a:rPr lang="en-GB" dirty="0" err="1" smtClean="0"/>
              <a:t>Zwischenform</a:t>
            </a:r>
            <a:r>
              <a:rPr lang="en-GB" dirty="0" smtClean="0"/>
              <a:t>’, ‘intermediate form’)</a:t>
            </a:r>
          </a:p>
          <a:p>
            <a:r>
              <a:rPr lang="en-GB" dirty="0" smtClean="0"/>
              <a:t>Question of the existence of ‘civil society’/’public sphere’; see special issue of </a:t>
            </a:r>
            <a:r>
              <a:rPr lang="en-GB" i="1" dirty="0" smtClean="0"/>
              <a:t>Modern China 2 </a:t>
            </a:r>
            <a:r>
              <a:rPr lang="en-GB" dirty="0" smtClean="0"/>
              <a:t>(1993).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 in historiography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Focus on ‘thick descriptions’ (Clifford </a:t>
            </a:r>
            <a:r>
              <a:rPr lang="en-GB" dirty="0" err="1" smtClean="0"/>
              <a:t>Geertz</a:t>
            </a:r>
            <a:r>
              <a:rPr lang="en-GB" dirty="0" smtClean="0"/>
              <a:t>) of local religions to avoid reliance on simplistic theoretical constructs </a:t>
            </a:r>
            <a:r>
              <a:rPr lang="en-GB" dirty="0" smtClean="0">
                <a:sym typeface="Wingdings" pitchFamily="2" charset="2"/>
              </a:rPr>
              <a:t> hence the level of detail in Faure’s and others’ work.</a:t>
            </a:r>
          </a:p>
          <a:p>
            <a:r>
              <a:rPr lang="en-GB" dirty="0" smtClean="0">
                <a:sym typeface="Wingdings" pitchFamily="2" charset="2"/>
              </a:rPr>
              <a:t>Representatives of local historiography: John </a:t>
            </a:r>
            <a:r>
              <a:rPr lang="en-GB" dirty="0" err="1" smtClean="0">
                <a:sym typeface="Wingdings" pitchFamily="2" charset="2"/>
              </a:rPr>
              <a:t>Lagerwey</a:t>
            </a:r>
            <a:r>
              <a:rPr lang="en-GB" dirty="0" smtClean="0">
                <a:sym typeface="Wingdings" pitchFamily="2" charset="2"/>
              </a:rPr>
              <a:t> (Paris), Kenneth Dean (Toronto) (and numerous Chinese scholars)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471</TotalTime>
  <Words>999</Words>
  <Application>Microsoft Office PowerPoint</Application>
  <PresentationFormat>On-screen Show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Origin</vt:lpstr>
      <vt:lpstr>“The Late Imperial Religious Landscape”</vt:lpstr>
      <vt:lpstr>Important texts</vt:lpstr>
      <vt:lpstr>Aim of the lecture and tutorial</vt:lpstr>
      <vt:lpstr>Religion: A social constructionist approach</vt:lpstr>
      <vt:lpstr>Study of religion in China</vt:lpstr>
      <vt:lpstr>Goossaert’s 19th century religious landscape</vt:lpstr>
      <vt:lpstr>C.K. Yang: ‘institutional’ vs. ‘diffused religion’</vt:lpstr>
      <vt:lpstr>‘Orthodoxy’ vs ‘Heterodoxy’</vt:lpstr>
      <vt:lpstr>Main points to remember</vt:lpstr>
      <vt:lpstr>State and Society</vt:lpstr>
      <vt:lpstr>Approaches in historiography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1898: The beginning of the end of ‘Chinese religion’</dc:title>
  <dc:creator>Thomas</dc:creator>
  <cp:lastModifiedBy>Thomas</cp:lastModifiedBy>
  <cp:revision>48</cp:revision>
  <dcterms:created xsi:type="dcterms:W3CDTF">2012-02-20T21:44:07Z</dcterms:created>
  <dcterms:modified xsi:type="dcterms:W3CDTF">2014-01-31T10:43:08Z</dcterms:modified>
</cp:coreProperties>
</file>