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erry Crew" initials="CC" lastIdx="6" clrIdx="0">
    <p:extLst>
      <p:ext uri="{19B8F6BF-5375-455C-9EA6-DF929625EA0E}">
        <p15:presenceInfo xmlns:p15="http://schemas.microsoft.com/office/powerpoint/2012/main" userId="Cherry Crew"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25" d="100"/>
          <a:sy n="25" d="100"/>
        </p:scale>
        <p:origin x="1666" y="1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jbass_146018_student_uwtsd_ac_uk/Documents/Dissertation%20Folder/Trace%20Path2.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Piston Displacement (m) vs Crank</a:t>
            </a:r>
            <a:r>
              <a:rPr lang="en-GB" baseline="0"/>
              <a:t> Angle at each compression ratio</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v>8:1</c:v>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'Trace Path2'!$A$3:$A$49</c:f>
              <c:numCache>
                <c:formatCode>General</c:formatCode>
                <c:ptCount val="47"/>
                <c:pt idx="0">
                  <c:v>-360</c:v>
                </c:pt>
                <c:pt idx="1">
                  <c:v>-344.34782608695662</c:v>
                </c:pt>
                <c:pt idx="2">
                  <c:v>-328.69565217391323</c:v>
                </c:pt>
                <c:pt idx="3">
                  <c:v>-313.04347826086985</c:v>
                </c:pt>
                <c:pt idx="4">
                  <c:v>-297.39130434782646</c:v>
                </c:pt>
                <c:pt idx="5">
                  <c:v>-281.73913043478308</c:v>
                </c:pt>
                <c:pt idx="6">
                  <c:v>-266.08695652173969</c:v>
                </c:pt>
                <c:pt idx="7">
                  <c:v>-250.43478260869628</c:v>
                </c:pt>
                <c:pt idx="8">
                  <c:v>-234.78260869565287</c:v>
                </c:pt>
                <c:pt idx="9">
                  <c:v>-219.13043478260946</c:v>
                </c:pt>
                <c:pt idx="10">
                  <c:v>-203.47826086956604</c:v>
                </c:pt>
                <c:pt idx="11">
                  <c:v>-187.82608695652263</c:v>
                </c:pt>
                <c:pt idx="12">
                  <c:v>-172.17391304347922</c:v>
                </c:pt>
                <c:pt idx="13">
                  <c:v>-156.5217391304358</c:v>
                </c:pt>
                <c:pt idx="14">
                  <c:v>-140.86956521739239</c:v>
                </c:pt>
                <c:pt idx="15">
                  <c:v>-125.21739130434899</c:v>
                </c:pt>
                <c:pt idx="16">
                  <c:v>-109.56521739130559</c:v>
                </c:pt>
                <c:pt idx="17">
                  <c:v>-93.913043478262196</c:v>
                </c:pt>
                <c:pt idx="18">
                  <c:v>-78.260869565218798</c:v>
                </c:pt>
                <c:pt idx="19">
                  <c:v>-62.608695652175399</c:v>
                </c:pt>
                <c:pt idx="20">
                  <c:v>-46.956521739132</c:v>
                </c:pt>
                <c:pt idx="21">
                  <c:v>-31.304347826088602</c:v>
                </c:pt>
                <c:pt idx="22">
                  <c:v>-15.652173913045202</c:v>
                </c:pt>
                <c:pt idx="23">
                  <c:v>-1.801225835151854E-12</c:v>
                </c:pt>
                <c:pt idx="24">
                  <c:v>15.652173913041599</c:v>
                </c:pt>
                <c:pt idx="25">
                  <c:v>31.304347826084999</c:v>
                </c:pt>
                <c:pt idx="26">
                  <c:v>46.956521739128398</c:v>
                </c:pt>
                <c:pt idx="27">
                  <c:v>62.608695652171797</c:v>
                </c:pt>
                <c:pt idx="28">
                  <c:v>78.260869565215202</c:v>
                </c:pt>
                <c:pt idx="29">
                  <c:v>93.913043478258601</c:v>
                </c:pt>
                <c:pt idx="30">
                  <c:v>109.565217391302</c:v>
                </c:pt>
                <c:pt idx="31">
                  <c:v>125.2173913043454</c:v>
                </c:pt>
                <c:pt idx="32">
                  <c:v>140.86956521738881</c:v>
                </c:pt>
                <c:pt idx="33">
                  <c:v>156.52173913043222</c:v>
                </c:pt>
                <c:pt idx="34">
                  <c:v>172.17391304347564</c:v>
                </c:pt>
                <c:pt idx="35">
                  <c:v>187.82608695651905</c:v>
                </c:pt>
                <c:pt idx="36">
                  <c:v>203.47826086956246</c:v>
                </c:pt>
                <c:pt idx="37">
                  <c:v>219.13043478260587</c:v>
                </c:pt>
                <c:pt idx="38">
                  <c:v>234.78260869564929</c:v>
                </c:pt>
                <c:pt idx="39">
                  <c:v>250.4347826086927</c:v>
                </c:pt>
                <c:pt idx="40">
                  <c:v>266.08695652173611</c:v>
                </c:pt>
                <c:pt idx="41">
                  <c:v>281.7391304347795</c:v>
                </c:pt>
                <c:pt idx="42">
                  <c:v>297.39130434782288</c:v>
                </c:pt>
                <c:pt idx="43">
                  <c:v>313.04347826086627</c:v>
                </c:pt>
                <c:pt idx="44">
                  <c:v>328.69565217390965</c:v>
                </c:pt>
                <c:pt idx="45">
                  <c:v>344.34782608695303</c:v>
                </c:pt>
                <c:pt idx="46">
                  <c:v>359.99999999999642</c:v>
                </c:pt>
              </c:numCache>
            </c:numRef>
          </c:xVal>
          <c:yVal>
            <c:numRef>
              <c:f>'Trace Path2'!$C$3:$C$49</c:f>
              <c:numCache>
                <c:formatCode>General</c:formatCode>
                <c:ptCount val="47"/>
                <c:pt idx="0">
                  <c:v>158.530279950215</c:v>
                </c:pt>
                <c:pt idx="1">
                  <c:v>150.43892787279199</c:v>
                </c:pt>
                <c:pt idx="2">
                  <c:v>140.29856452201901</c:v>
                </c:pt>
                <c:pt idx="3">
                  <c:v>128.69856959757101</c:v>
                </c:pt>
                <c:pt idx="4">
                  <c:v>116.32507429791001</c:v>
                </c:pt>
                <c:pt idx="5">
                  <c:v>104.113885817319</c:v>
                </c:pt>
                <c:pt idx="6">
                  <c:v>93.325296684186696</c:v>
                </c:pt>
                <c:pt idx="7">
                  <c:v>85.327657905293705</c:v>
                </c:pt>
                <c:pt idx="8">
                  <c:v>81.117551450333394</c:v>
                </c:pt>
                <c:pt idx="9">
                  <c:v>81.009240404457401</c:v>
                </c:pt>
                <c:pt idx="10">
                  <c:v>84.774971705106395</c:v>
                </c:pt>
                <c:pt idx="11">
                  <c:v>91.950241415410204</c:v>
                </c:pt>
                <c:pt idx="12">
                  <c:v>101.958040993252</c:v>
                </c:pt>
                <c:pt idx="13">
                  <c:v>114.040921164042</c:v>
                </c:pt>
                <c:pt idx="14">
                  <c:v>127.16702406493</c:v>
                </c:pt>
                <c:pt idx="15">
                  <c:v>140.05471550905699</c:v>
                </c:pt>
                <c:pt idx="16">
                  <c:v>151.35432635583501</c:v>
                </c:pt>
                <c:pt idx="17">
                  <c:v>159.91014365277499</c:v>
                </c:pt>
                <c:pt idx="18">
                  <c:v>164.97481479161101</c:v>
                </c:pt>
                <c:pt idx="19">
                  <c:v>166.285336179072</c:v>
                </c:pt>
                <c:pt idx="20">
                  <c:v>163.99552673700799</c:v>
                </c:pt>
                <c:pt idx="21">
                  <c:v>158.53027995020699</c:v>
                </c:pt>
                <c:pt idx="22">
                  <c:v>150.43892787279199</c:v>
                </c:pt>
                <c:pt idx="23">
                  <c:v>140.29856452202901</c:v>
                </c:pt>
                <c:pt idx="24">
                  <c:v>128.698569597573</c:v>
                </c:pt>
                <c:pt idx="25">
                  <c:v>116.32507429792</c:v>
                </c:pt>
                <c:pt idx="26">
                  <c:v>104.11388581732299</c:v>
                </c:pt>
                <c:pt idx="27">
                  <c:v>93.325296684178696</c:v>
                </c:pt>
                <c:pt idx="28">
                  <c:v>85.327657905297897</c:v>
                </c:pt>
                <c:pt idx="29">
                  <c:v>81.117551450337501</c:v>
                </c:pt>
                <c:pt idx="30">
                  <c:v>81.009240404508006</c:v>
                </c:pt>
                <c:pt idx="31">
                  <c:v>84.774971705173598</c:v>
                </c:pt>
                <c:pt idx="32">
                  <c:v>91.950241415617597</c:v>
                </c:pt>
                <c:pt idx="33">
                  <c:v>101.958040993247</c:v>
                </c:pt>
                <c:pt idx="34">
                  <c:v>114.040921164124</c:v>
                </c:pt>
                <c:pt idx="35">
                  <c:v>127.167024064955</c:v>
                </c:pt>
                <c:pt idx="36">
                  <c:v>140.054715509201</c:v>
                </c:pt>
                <c:pt idx="37">
                  <c:v>151.35432635584999</c:v>
                </c:pt>
                <c:pt idx="38">
                  <c:v>159.910143652779</c:v>
                </c:pt>
                <c:pt idx="39">
                  <c:v>164.97481479160601</c:v>
                </c:pt>
                <c:pt idx="40">
                  <c:v>166.285336178965</c:v>
                </c:pt>
                <c:pt idx="41">
                  <c:v>163.99552673697599</c:v>
                </c:pt>
                <c:pt idx="42">
                  <c:v>158.53027995020301</c:v>
                </c:pt>
                <c:pt idx="43">
                  <c:v>150.61895990036001</c:v>
                </c:pt>
                <c:pt idx="44">
                  <c:v>140.87523744627299</c:v>
                </c:pt>
                <c:pt idx="45">
                  <c:v>129.807614855417</c:v>
                </c:pt>
                <c:pt idx="46">
                  <c:v>118.115880426083</c:v>
                </c:pt>
              </c:numCache>
            </c:numRef>
          </c:yVal>
          <c:smooth val="0"/>
          <c:extLst>
            <c:ext xmlns:c16="http://schemas.microsoft.com/office/drawing/2014/chart" uri="{C3380CC4-5D6E-409C-BE32-E72D297353CC}">
              <c16:uniqueId val="{00000000-AF49-4B55-BEE1-5A798DFBA78B}"/>
            </c:ext>
          </c:extLst>
        </c:ser>
        <c:ser>
          <c:idx val="1"/>
          <c:order val="1"/>
          <c:tx>
            <c:v>14:1</c:v>
          </c:tx>
          <c:spPr>
            <a:ln w="19050" cap="rnd">
              <a:solidFill>
                <a:schemeClr val="accent2"/>
              </a:solidFill>
              <a:round/>
            </a:ln>
            <a:effectLst/>
          </c:spPr>
          <c:marker>
            <c:symbol val="circle"/>
            <c:size val="5"/>
            <c:spPr>
              <a:solidFill>
                <a:schemeClr val="accent2"/>
              </a:solidFill>
              <a:ln w="9525">
                <a:solidFill>
                  <a:schemeClr val="accent2"/>
                </a:solidFill>
              </a:ln>
              <a:effectLst/>
            </c:spPr>
          </c:marker>
          <c:xVal>
            <c:numRef>
              <c:f>'Trace Path2'!$A$66:$A$113</c:f>
              <c:numCache>
                <c:formatCode>General</c:formatCode>
                <c:ptCount val="48"/>
                <c:pt idx="0">
                  <c:v>-360</c:v>
                </c:pt>
                <c:pt idx="1">
                  <c:v>-344.34782608695662</c:v>
                </c:pt>
                <c:pt idx="2">
                  <c:v>-328.69565217391323</c:v>
                </c:pt>
                <c:pt idx="3">
                  <c:v>-313.04347826086985</c:v>
                </c:pt>
                <c:pt idx="4">
                  <c:v>-297.39130434782646</c:v>
                </c:pt>
                <c:pt idx="5">
                  <c:v>-281.73913043478308</c:v>
                </c:pt>
                <c:pt idx="6">
                  <c:v>-266.08695652173969</c:v>
                </c:pt>
                <c:pt idx="7">
                  <c:v>-250.43478260869628</c:v>
                </c:pt>
                <c:pt idx="8">
                  <c:v>-234.78260869565287</c:v>
                </c:pt>
                <c:pt idx="9">
                  <c:v>-219.13043478260946</c:v>
                </c:pt>
                <c:pt idx="10">
                  <c:v>-203.47826086956604</c:v>
                </c:pt>
                <c:pt idx="11">
                  <c:v>-187.82608695652263</c:v>
                </c:pt>
                <c:pt idx="12">
                  <c:v>-172.17391304347922</c:v>
                </c:pt>
                <c:pt idx="13">
                  <c:v>-156.5217391304358</c:v>
                </c:pt>
                <c:pt idx="14">
                  <c:v>-140.86956521739239</c:v>
                </c:pt>
                <c:pt idx="15">
                  <c:v>-125.21739130434899</c:v>
                </c:pt>
                <c:pt idx="16">
                  <c:v>-109.56521739130559</c:v>
                </c:pt>
                <c:pt idx="17">
                  <c:v>-93.913043478262196</c:v>
                </c:pt>
                <c:pt idx="18">
                  <c:v>-78.260869565218798</c:v>
                </c:pt>
                <c:pt idx="19">
                  <c:v>-62.608695652175399</c:v>
                </c:pt>
                <c:pt idx="20">
                  <c:v>-46.956521739132</c:v>
                </c:pt>
                <c:pt idx="21">
                  <c:v>-31.304347826088602</c:v>
                </c:pt>
                <c:pt idx="22">
                  <c:v>-15.652173913045202</c:v>
                </c:pt>
                <c:pt idx="23">
                  <c:v>-1.801225835151854E-12</c:v>
                </c:pt>
                <c:pt idx="24">
                  <c:v>15.652173913041599</c:v>
                </c:pt>
                <c:pt idx="25">
                  <c:v>31.304347826084999</c:v>
                </c:pt>
                <c:pt idx="26">
                  <c:v>46.956521739128398</c:v>
                </c:pt>
                <c:pt idx="27">
                  <c:v>62.608695652171797</c:v>
                </c:pt>
                <c:pt idx="28">
                  <c:v>78.260869565215202</c:v>
                </c:pt>
                <c:pt idx="29">
                  <c:v>93.913043478258601</c:v>
                </c:pt>
                <c:pt idx="30">
                  <c:v>109.565217391302</c:v>
                </c:pt>
                <c:pt idx="31">
                  <c:v>125.2173913043454</c:v>
                </c:pt>
                <c:pt idx="32">
                  <c:v>140.86956521738881</c:v>
                </c:pt>
                <c:pt idx="33">
                  <c:v>156.52173913043222</c:v>
                </c:pt>
                <c:pt idx="34">
                  <c:v>172.17391304347564</c:v>
                </c:pt>
                <c:pt idx="35">
                  <c:v>187.82608695651905</c:v>
                </c:pt>
                <c:pt idx="36">
                  <c:v>203.47826086956246</c:v>
                </c:pt>
                <c:pt idx="37">
                  <c:v>219.13043478260587</c:v>
                </c:pt>
                <c:pt idx="38">
                  <c:v>234.78260869564929</c:v>
                </c:pt>
                <c:pt idx="39">
                  <c:v>250.4347826086927</c:v>
                </c:pt>
                <c:pt idx="40">
                  <c:v>266.08695652173611</c:v>
                </c:pt>
                <c:pt idx="41">
                  <c:v>281.7391304347795</c:v>
                </c:pt>
                <c:pt idx="42">
                  <c:v>297.39130434782288</c:v>
                </c:pt>
                <c:pt idx="43">
                  <c:v>313.04347826086627</c:v>
                </c:pt>
                <c:pt idx="44">
                  <c:v>328.69565217390965</c:v>
                </c:pt>
                <c:pt idx="45">
                  <c:v>344.34782608695303</c:v>
                </c:pt>
                <c:pt idx="46">
                  <c:v>359.99999999999642</c:v>
                </c:pt>
              </c:numCache>
            </c:numRef>
          </c:xVal>
          <c:yVal>
            <c:numRef>
              <c:f>'Trace Path2'!$C$66:$C$113</c:f>
              <c:numCache>
                <c:formatCode>General</c:formatCode>
                <c:ptCount val="48"/>
                <c:pt idx="0">
                  <c:v>167.99376866525901</c:v>
                </c:pt>
                <c:pt idx="1">
                  <c:v>160.179929884042</c:v>
                </c:pt>
                <c:pt idx="2">
                  <c:v>150.622016412167</c:v>
                </c:pt>
                <c:pt idx="3">
                  <c:v>139.843822507997</c:v>
                </c:pt>
                <c:pt idx="4">
                  <c:v>128.394721415612</c:v>
                </c:pt>
                <c:pt idx="5">
                  <c:v>116.99080901536099</c:v>
                </c:pt>
                <c:pt idx="6">
                  <c:v>106.63338501903399</c:v>
                </c:pt>
                <c:pt idx="7">
                  <c:v>98.534044304557995</c:v>
                </c:pt>
                <c:pt idx="8">
                  <c:v>93.779170920059599</c:v>
                </c:pt>
                <c:pt idx="9">
                  <c:v>92.972994738917507</c:v>
                </c:pt>
                <c:pt idx="10">
                  <c:v>96.16806989442</c:v>
                </c:pt>
                <c:pt idx="11">
                  <c:v>103.031723973944</c:v>
                </c:pt>
                <c:pt idx="12">
                  <c:v>112.975337451423</c:v>
                </c:pt>
                <c:pt idx="13">
                  <c:v>125.14521109787</c:v>
                </c:pt>
                <c:pt idx="14">
                  <c:v>138.38154142184899</c:v>
                </c:pt>
                <c:pt idx="15">
                  <c:v>151.28371406516101</c:v>
                </c:pt>
                <c:pt idx="16">
                  <c:v>162.42381252129101</c:v>
                </c:pt>
                <c:pt idx="17">
                  <c:v>170.63335014441699</c:v>
                </c:pt>
                <c:pt idx="18">
                  <c:v>175.231249208652</c:v>
                </c:pt>
                <c:pt idx="19">
                  <c:v>176.08521578429199</c:v>
                </c:pt>
                <c:pt idx="20">
                  <c:v>173.494940577108</c:v>
                </c:pt>
                <c:pt idx="21">
                  <c:v>167.99376866528701</c:v>
                </c:pt>
                <c:pt idx="22">
                  <c:v>160.17992988406101</c:v>
                </c:pt>
                <c:pt idx="23">
                  <c:v>150.622016411879</c:v>
                </c:pt>
                <c:pt idx="24">
                  <c:v>139.843822507959</c:v>
                </c:pt>
                <c:pt idx="25">
                  <c:v>128.394721415596</c:v>
                </c:pt>
                <c:pt idx="26">
                  <c:v>116.990809015365</c:v>
                </c:pt>
                <c:pt idx="27">
                  <c:v>106.63338501905</c:v>
                </c:pt>
                <c:pt idx="28">
                  <c:v>98.534044304553902</c:v>
                </c:pt>
                <c:pt idx="29">
                  <c:v>93.7791709200567</c:v>
                </c:pt>
                <c:pt idx="30">
                  <c:v>92.972994738936706</c:v>
                </c:pt>
                <c:pt idx="31">
                  <c:v>96.1680698944146</c:v>
                </c:pt>
                <c:pt idx="32">
                  <c:v>103.031723973935</c:v>
                </c:pt>
                <c:pt idx="33">
                  <c:v>112.975337451415</c:v>
                </c:pt>
                <c:pt idx="34">
                  <c:v>125.145211097871</c:v>
                </c:pt>
                <c:pt idx="35">
                  <c:v>138.38154142185101</c:v>
                </c:pt>
                <c:pt idx="36">
                  <c:v>151.283714065163</c:v>
                </c:pt>
                <c:pt idx="37">
                  <c:v>162.423812521287</c:v>
                </c:pt>
                <c:pt idx="38">
                  <c:v>170.63335014445599</c:v>
                </c:pt>
                <c:pt idx="39">
                  <c:v>175.231249208653</c:v>
                </c:pt>
                <c:pt idx="40">
                  <c:v>176.08521578428699</c:v>
                </c:pt>
                <c:pt idx="41">
                  <c:v>173.494940577119</c:v>
                </c:pt>
                <c:pt idx="42">
                  <c:v>167.993768665245</c:v>
                </c:pt>
                <c:pt idx="43">
                  <c:v>160.179929884042</c:v>
                </c:pt>
                <c:pt idx="44">
                  <c:v>150.622016412167</c:v>
                </c:pt>
                <c:pt idx="45">
                  <c:v>139.843822507997</c:v>
                </c:pt>
                <c:pt idx="46">
                  <c:v>128.394721415612</c:v>
                </c:pt>
                <c:pt idx="47">
                  <c:v>116.99080901536099</c:v>
                </c:pt>
              </c:numCache>
            </c:numRef>
          </c:yVal>
          <c:smooth val="0"/>
          <c:extLst>
            <c:ext xmlns:c16="http://schemas.microsoft.com/office/drawing/2014/chart" uri="{C3380CC4-5D6E-409C-BE32-E72D297353CC}">
              <c16:uniqueId val="{00000001-AF49-4B55-BEE1-5A798DFBA78B}"/>
            </c:ext>
          </c:extLst>
        </c:ser>
        <c:dLbls>
          <c:showLegendKey val="0"/>
          <c:showVal val="0"/>
          <c:showCatName val="0"/>
          <c:showSerName val="0"/>
          <c:showPercent val="0"/>
          <c:showBubbleSize val="0"/>
        </c:dLbls>
        <c:axId val="2076668528"/>
        <c:axId val="365667184"/>
      </c:scatterChart>
      <c:valAx>
        <c:axId val="207666852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Crank angle (</a:t>
                </a:r>
                <a:r>
                  <a:rPr lang="en-GB">
                    <a:latin typeface="Arial" panose="020B0604020202020204" pitchFamily="34" charset="0"/>
                    <a:cs typeface="Arial" panose="020B0604020202020204" pitchFamily="34" charset="0"/>
                  </a:rPr>
                  <a:t>°)</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65667184"/>
        <c:crosses val="autoZero"/>
        <c:crossBetween val="midCat"/>
      </c:valAx>
      <c:valAx>
        <c:axId val="365667184"/>
        <c:scaling>
          <c:orientation val="minMax"/>
          <c:min val="7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Piston displacement (m)</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76668528"/>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4/30/2020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4/30/2020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4/30/2020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4/30/2020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8.png"/><Relationship Id="rId18" Type="http://schemas.openxmlformats.org/officeDocument/2006/relationships/image" Target="../media/image12.png"/><Relationship Id="rId3" Type="http://schemas.microsoft.com/office/2007/relationships/media" Target="../media/media2.mp4"/><Relationship Id="rId7" Type="http://schemas.openxmlformats.org/officeDocument/2006/relationships/image" Target="../media/image2.jpg"/><Relationship Id="rId12" Type="http://schemas.openxmlformats.org/officeDocument/2006/relationships/image" Target="../media/image7.png"/><Relationship Id="rId17" Type="http://schemas.openxmlformats.org/officeDocument/2006/relationships/chart" Target="../charts/chart1.xml"/><Relationship Id="rId2" Type="http://schemas.openxmlformats.org/officeDocument/2006/relationships/video" Target="../media/media1.mp4"/><Relationship Id="rId16" Type="http://schemas.openxmlformats.org/officeDocument/2006/relationships/image" Target="../media/image11.png"/><Relationship Id="rId1" Type="http://schemas.microsoft.com/office/2007/relationships/media" Target="../media/media1.mp4"/><Relationship Id="rId6" Type="http://schemas.openxmlformats.org/officeDocument/2006/relationships/image" Target="../media/image1.jpg"/><Relationship Id="rId11" Type="http://schemas.openxmlformats.org/officeDocument/2006/relationships/image" Target="../media/image6.png"/><Relationship Id="rId5" Type="http://schemas.openxmlformats.org/officeDocument/2006/relationships/slideLayout" Target="../slideLayouts/slideLayout1.xml"/><Relationship Id="rId15" Type="http://schemas.openxmlformats.org/officeDocument/2006/relationships/image" Target="../media/image10.png"/><Relationship Id="rId10" Type="http://schemas.openxmlformats.org/officeDocument/2006/relationships/image" Target="../media/image5.png"/><Relationship Id="rId4" Type="http://schemas.openxmlformats.org/officeDocument/2006/relationships/video" Target="../media/media2.mp4"/><Relationship Id="rId9" Type="http://schemas.openxmlformats.org/officeDocument/2006/relationships/image" Target="../media/image4.jpg"/><Relationship Id="rId1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 name="Picture 52" descr="A picture containing drawing&#10;&#10;Description automatically generated">
            <a:extLst>
              <a:ext uri="{FF2B5EF4-FFF2-40B4-BE49-F238E27FC236}">
                <a16:creationId xmlns:a16="http://schemas.microsoft.com/office/drawing/2014/main" id="{4FCF889E-D72E-4C0C-BA15-0828872F85ED}"/>
              </a:ext>
            </a:extLst>
          </p:cNvPr>
          <p:cNvPicPr>
            <a:picLocks noChangeAspect="1"/>
          </p:cNvPicPr>
          <p:nvPr/>
        </p:nvPicPr>
        <p:blipFill rotWithShape="1">
          <a:blip r:embed="rId6"/>
          <a:srcRect t="10512" b="10177"/>
          <a:stretch/>
        </p:blipFill>
        <p:spPr>
          <a:xfrm>
            <a:off x="6082064" y="28905882"/>
            <a:ext cx="2343782" cy="1369332"/>
          </a:xfrm>
          <a:prstGeom prst="rect">
            <a:avLst/>
          </a:prstGeom>
        </p:spPr>
      </p:pic>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Comparative Study of Variable Compression Ratio (VCR) Engine Designs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Joshua Bass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Malcolm McDonald, Owen Williams</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Automotive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AU" altLang="en-US" sz="2800" dirty="0"/>
              <a:t>This study, represents the comparison of the different design concepts of variable compression ratio engines.</a:t>
            </a:r>
          </a:p>
          <a:p>
            <a:pPr>
              <a:spcBef>
                <a:spcPct val="50000"/>
              </a:spcBef>
            </a:pPr>
            <a:r>
              <a:rPr lang="en-US" altLang="en-US" sz="2800" dirty="0"/>
              <a:t>The motivating factors for this project, were to analyse each of the design concepts in relation to reducing the emission rate and improving the efficiency of an internal combustion engine whilst providing the same power output.</a:t>
            </a:r>
          </a:p>
        </p:txBody>
      </p:sp>
      <p:sp>
        <p:nvSpPr>
          <p:cNvPr id="22" name="Text Box 10"/>
          <p:cNvSpPr txBox="1">
            <a:spLocks noChangeArrowheads="1"/>
          </p:cNvSpPr>
          <p:nvPr/>
        </p:nvSpPr>
        <p:spPr bwMode="auto">
          <a:xfrm>
            <a:off x="14625098" y="22872120"/>
            <a:ext cx="6415088" cy="4043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r>
              <a:rPr lang="en-US" dirty="0"/>
              <a:t>I would like to thank my lecturers, especially my supervisors, Malcolm McDonald and Owen Williams; I would also like to thank, Cherry Crew for all the help I have received. Also, I would like to thank my family and friends, especially my parents for all the support I have received throughout.</a:t>
            </a:r>
          </a:p>
        </p:txBody>
      </p:sp>
      <p:sp>
        <p:nvSpPr>
          <p:cNvPr id="23" name="Text Box 11"/>
          <p:cNvSpPr txBox="1">
            <a:spLocks noChangeArrowheads="1"/>
          </p:cNvSpPr>
          <p:nvPr/>
        </p:nvSpPr>
        <p:spPr bwMode="auto">
          <a:xfrm>
            <a:off x="14619287" y="26859885"/>
            <a:ext cx="6415087" cy="2473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lgn="just">
              <a:spcBef>
                <a:spcPct val="50000"/>
              </a:spcBef>
            </a:pPr>
            <a:r>
              <a:rPr lang="en-GB" sz="1800" dirty="0">
                <a:latin typeface="Times New Roman" panose="02020603050405020304" pitchFamily="18" charset="0"/>
                <a:cs typeface="Times New Roman" panose="02020603050405020304" pitchFamily="18" charset="0"/>
              </a:rPr>
              <a:t>Zhao, J., 2017. Research and application of over-expansion cycle (Atkinson and Miller). </a:t>
            </a:r>
            <a:r>
              <a:rPr lang="en-GB" sz="1800" i="1" dirty="0">
                <a:latin typeface="Times New Roman" panose="02020603050405020304" pitchFamily="18" charset="0"/>
                <a:cs typeface="Times New Roman" panose="02020603050405020304" pitchFamily="18" charset="0"/>
              </a:rPr>
              <a:t>Applied Energy, </a:t>
            </a:r>
            <a:r>
              <a:rPr lang="en-GB" sz="1800" dirty="0">
                <a:latin typeface="Times New Roman" panose="02020603050405020304" pitchFamily="18" charset="0"/>
                <a:cs typeface="Times New Roman" panose="02020603050405020304" pitchFamily="18" charset="0"/>
              </a:rPr>
              <a:t>Volume 185, pp. 300-319.</a:t>
            </a:r>
          </a:p>
          <a:p>
            <a:pPr algn="just">
              <a:spcBef>
                <a:spcPct val="50000"/>
              </a:spcBef>
            </a:pPr>
            <a:endParaRPr lang="en-GB" sz="1800" dirty="0">
              <a:latin typeface="Times New Roman" panose="02020603050405020304" pitchFamily="18" charset="0"/>
              <a:cs typeface="Times New Roman" panose="02020603050405020304" pitchFamily="18" charset="0"/>
            </a:endParaRPr>
          </a:p>
        </p:txBody>
      </p:sp>
      <p:sp>
        <p:nvSpPr>
          <p:cNvPr id="24" name="Text Box 22"/>
          <p:cNvSpPr txBox="1">
            <a:spLocks noChangeArrowheads="1"/>
          </p:cNvSpPr>
          <p:nvPr/>
        </p:nvSpPr>
        <p:spPr bwMode="auto">
          <a:xfrm>
            <a:off x="10816567" y="7129746"/>
            <a:ext cx="3401082" cy="570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Figure 2 represents the motion simulation of the Atkinson cycle, in which is connected to a mechanical link allowing for a longer expansion stroke compared to the intake stroke</a:t>
            </a: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33" name="Picture 32">
            <a:extLst>
              <a:ext uri="{FF2B5EF4-FFF2-40B4-BE49-F238E27FC236}">
                <a16:creationId xmlns:a16="http://schemas.microsoft.com/office/drawing/2014/main" id="{D0ED2460-6F5F-4453-B104-D9BF2350066D}"/>
              </a:ext>
            </a:extLst>
          </p:cNvPr>
          <p:cNvPicPr>
            <a:picLocks noChangeAspect="1"/>
          </p:cNvPicPr>
          <p:nvPr/>
        </p:nvPicPr>
        <p:blipFill>
          <a:blip r:embed="rId9"/>
          <a:stretch>
            <a:fillRect/>
          </a:stretch>
        </p:blipFill>
        <p:spPr>
          <a:xfrm>
            <a:off x="348597" y="2072602"/>
            <a:ext cx="2510596" cy="3446510"/>
          </a:xfrm>
          <a:prstGeom prst="rect">
            <a:avLst/>
          </a:prstGeom>
        </p:spPr>
      </p:pic>
      <p:sp>
        <p:nvSpPr>
          <p:cNvPr id="44" name="Text Box 6">
            <a:extLst>
              <a:ext uri="{FF2B5EF4-FFF2-40B4-BE49-F238E27FC236}">
                <a16:creationId xmlns:a16="http://schemas.microsoft.com/office/drawing/2014/main" id="{79C1C1C1-8B16-4CEA-BE99-54351BC07079}"/>
              </a:ext>
            </a:extLst>
          </p:cNvPr>
          <p:cNvSpPr txBox="1">
            <a:spLocks noChangeArrowheads="1"/>
          </p:cNvSpPr>
          <p:nvPr/>
        </p:nvSpPr>
        <p:spPr bwMode="auto">
          <a:xfrm>
            <a:off x="180000" y="12383470"/>
            <a:ext cx="6415087" cy="6474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GB" sz="2800" dirty="0"/>
              <a:t>The aim for this project was to design each of the variable compression ratio engine design concepts and carry out a motion simulation gathering results to analyse the efficiency improvement and motion of how they work with the adjustment of compression ratio. In addition, the benefits and limitations of each of the designs, and how they are applied to the internal combustion engine in the real world. </a:t>
            </a:r>
            <a:endParaRPr lang="en-US" altLang="en-US" sz="2800" dirty="0"/>
          </a:p>
        </p:txBody>
      </p:sp>
      <p:sp>
        <p:nvSpPr>
          <p:cNvPr id="48" name="Text Box 6">
            <a:extLst>
              <a:ext uri="{FF2B5EF4-FFF2-40B4-BE49-F238E27FC236}">
                <a16:creationId xmlns:a16="http://schemas.microsoft.com/office/drawing/2014/main" id="{2715D5FE-C6F0-41B4-9953-8666E52C426E}"/>
              </a:ext>
            </a:extLst>
          </p:cNvPr>
          <p:cNvSpPr txBox="1">
            <a:spLocks noChangeArrowheads="1"/>
          </p:cNvSpPr>
          <p:nvPr/>
        </p:nvSpPr>
        <p:spPr bwMode="auto">
          <a:xfrm>
            <a:off x="179999" y="18780682"/>
            <a:ext cx="6415087" cy="4751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Types of cycles</a:t>
            </a:r>
          </a:p>
          <a:p>
            <a:pPr>
              <a:spcBef>
                <a:spcPct val="50000"/>
              </a:spcBef>
            </a:pPr>
            <a:r>
              <a:rPr lang="en-US" altLang="en-US" sz="2800" dirty="0"/>
              <a:t>Figure 1 represented below, the Otto cycle used in internal combustion engines, (1,2,3,40-1), where the expansion stroke is the same as the compression. Atkinson cycle, (1,2,3,4A-1), used in hybrids, resulting in a greater thermal efficiency.</a:t>
            </a:r>
          </a:p>
        </p:txBody>
      </p:sp>
      <p:pic>
        <p:nvPicPr>
          <p:cNvPr id="35" name="Picture 34" descr="A close up of a sign&#10;&#10;Description automatically generated">
            <a:extLst>
              <a:ext uri="{FF2B5EF4-FFF2-40B4-BE49-F238E27FC236}">
                <a16:creationId xmlns:a16="http://schemas.microsoft.com/office/drawing/2014/main" id="{1A355960-ECF1-49E3-8221-0501544CE4A6}"/>
              </a:ext>
            </a:extLst>
          </p:cNvPr>
          <p:cNvPicPr>
            <a:picLocks noChangeAspect="1"/>
          </p:cNvPicPr>
          <p:nvPr/>
        </p:nvPicPr>
        <p:blipFill>
          <a:blip r:embed="rId10"/>
          <a:stretch>
            <a:fillRect/>
          </a:stretch>
        </p:blipFill>
        <p:spPr>
          <a:xfrm>
            <a:off x="348597" y="28317814"/>
            <a:ext cx="2539682" cy="2539682"/>
          </a:xfrm>
          <a:prstGeom prst="rect">
            <a:avLst/>
          </a:prstGeom>
        </p:spPr>
      </p:pic>
      <p:pic>
        <p:nvPicPr>
          <p:cNvPr id="51" name="Picture 50" descr="A close up of a logo&#10;&#10;Description automatically generated">
            <a:extLst>
              <a:ext uri="{FF2B5EF4-FFF2-40B4-BE49-F238E27FC236}">
                <a16:creationId xmlns:a16="http://schemas.microsoft.com/office/drawing/2014/main" id="{4E06FD21-C920-4289-A98E-EE191EE10406}"/>
              </a:ext>
            </a:extLst>
          </p:cNvPr>
          <p:cNvPicPr>
            <a:picLocks noChangeAspect="1"/>
          </p:cNvPicPr>
          <p:nvPr/>
        </p:nvPicPr>
        <p:blipFill>
          <a:blip r:embed="rId11"/>
          <a:stretch>
            <a:fillRect/>
          </a:stretch>
        </p:blipFill>
        <p:spPr>
          <a:xfrm>
            <a:off x="3387543" y="28999638"/>
            <a:ext cx="2195257" cy="1176031"/>
          </a:xfrm>
          <a:prstGeom prst="rect">
            <a:avLst/>
          </a:prstGeom>
        </p:spPr>
      </p:pic>
      <p:pic>
        <p:nvPicPr>
          <p:cNvPr id="60" name="Picture 59">
            <a:extLst>
              <a:ext uri="{FF2B5EF4-FFF2-40B4-BE49-F238E27FC236}">
                <a16:creationId xmlns:a16="http://schemas.microsoft.com/office/drawing/2014/main" id="{225CBFD0-EC5D-4F56-AFBE-9CFDF60C0175}"/>
              </a:ext>
            </a:extLst>
          </p:cNvPr>
          <p:cNvPicPr/>
          <p:nvPr/>
        </p:nvPicPr>
        <p:blipFill>
          <a:blip r:embed="rId12">
            <a:extLst>
              <a:ext uri="{28A0092B-C50C-407E-A947-70E740481C1C}">
                <a14:useLocalDpi xmlns:a14="http://schemas.microsoft.com/office/drawing/2010/main" val="0"/>
              </a:ext>
            </a:extLst>
          </a:blip>
          <a:stretch>
            <a:fillRect/>
          </a:stretch>
        </p:blipFill>
        <p:spPr>
          <a:xfrm>
            <a:off x="791268" y="23362092"/>
            <a:ext cx="5192550" cy="4395353"/>
          </a:xfrm>
          <a:prstGeom prst="rect">
            <a:avLst/>
          </a:prstGeom>
        </p:spPr>
      </p:pic>
      <p:sp>
        <p:nvSpPr>
          <p:cNvPr id="65" name="Text Box 6">
            <a:extLst>
              <a:ext uri="{FF2B5EF4-FFF2-40B4-BE49-F238E27FC236}">
                <a16:creationId xmlns:a16="http://schemas.microsoft.com/office/drawing/2014/main" id="{E093003E-14F4-473B-8B72-2FF5471BC3DF}"/>
              </a:ext>
            </a:extLst>
          </p:cNvPr>
          <p:cNvSpPr txBox="1">
            <a:spLocks noChangeArrowheads="1"/>
          </p:cNvSpPr>
          <p:nvPr/>
        </p:nvSpPr>
        <p:spPr bwMode="auto">
          <a:xfrm>
            <a:off x="7484268" y="6257120"/>
            <a:ext cx="6415087" cy="10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3600" b="1" dirty="0"/>
              <a:t>Design concepts</a:t>
            </a:r>
          </a:p>
        </p:txBody>
      </p:sp>
      <p:pic>
        <p:nvPicPr>
          <p:cNvPr id="68" name="Media1">
            <a:hlinkClick r:id="" action="ppaction://media"/>
            <a:extLst>
              <a:ext uri="{FF2B5EF4-FFF2-40B4-BE49-F238E27FC236}">
                <a16:creationId xmlns:a16="http://schemas.microsoft.com/office/drawing/2014/main" id="{B941904C-757B-4950-A68A-39AD73847437}"/>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7253954" y="7401714"/>
            <a:ext cx="3703606" cy="5031877"/>
          </a:xfrm>
          <a:prstGeom prst="rect">
            <a:avLst/>
          </a:prstGeom>
        </p:spPr>
      </p:pic>
      <p:pic>
        <p:nvPicPr>
          <p:cNvPr id="70" name="Picture 69">
            <a:extLst>
              <a:ext uri="{FF2B5EF4-FFF2-40B4-BE49-F238E27FC236}">
                <a16:creationId xmlns:a16="http://schemas.microsoft.com/office/drawing/2014/main" id="{92A54433-A257-47D8-A4EE-04290E26CEA7}"/>
              </a:ext>
            </a:extLst>
          </p:cNvPr>
          <p:cNvPicPr/>
          <p:nvPr/>
        </p:nvPicPr>
        <p:blipFill>
          <a:blip r:embed="rId14">
            <a:extLst>
              <a:ext uri="{28A0092B-C50C-407E-A947-70E740481C1C}">
                <a14:useLocalDpi xmlns:a14="http://schemas.microsoft.com/office/drawing/2010/main" val="0"/>
              </a:ext>
            </a:extLst>
          </a:blip>
          <a:stretch>
            <a:fillRect/>
          </a:stretch>
        </p:blipFill>
        <p:spPr>
          <a:xfrm>
            <a:off x="7526353" y="17182231"/>
            <a:ext cx="3655022" cy="5446656"/>
          </a:xfrm>
          <a:prstGeom prst="rect">
            <a:avLst/>
          </a:prstGeom>
        </p:spPr>
      </p:pic>
      <p:pic>
        <p:nvPicPr>
          <p:cNvPr id="71" name="Picture 70">
            <a:extLst>
              <a:ext uri="{FF2B5EF4-FFF2-40B4-BE49-F238E27FC236}">
                <a16:creationId xmlns:a16="http://schemas.microsoft.com/office/drawing/2014/main" id="{26B5DF85-EBA3-4D95-92A7-CF379CF7F6E9}"/>
              </a:ext>
            </a:extLst>
          </p:cNvPr>
          <p:cNvPicPr/>
          <p:nvPr/>
        </p:nvPicPr>
        <p:blipFill>
          <a:blip r:embed="rId15">
            <a:extLst>
              <a:ext uri="{28A0092B-C50C-407E-A947-70E740481C1C}">
                <a14:useLocalDpi xmlns:a14="http://schemas.microsoft.com/office/drawing/2010/main" val="0"/>
              </a:ext>
            </a:extLst>
          </a:blip>
          <a:stretch>
            <a:fillRect/>
          </a:stretch>
        </p:blipFill>
        <p:spPr>
          <a:xfrm>
            <a:off x="11261514" y="17180119"/>
            <a:ext cx="2491801" cy="5447193"/>
          </a:xfrm>
          <a:prstGeom prst="rect">
            <a:avLst/>
          </a:prstGeom>
        </p:spPr>
      </p:pic>
      <p:sp>
        <p:nvSpPr>
          <p:cNvPr id="72" name="Text Box 22">
            <a:extLst>
              <a:ext uri="{FF2B5EF4-FFF2-40B4-BE49-F238E27FC236}">
                <a16:creationId xmlns:a16="http://schemas.microsoft.com/office/drawing/2014/main" id="{C04C3B5D-BDB2-4590-A125-6473D1338B1C}"/>
              </a:ext>
            </a:extLst>
          </p:cNvPr>
          <p:cNvSpPr txBox="1">
            <a:spLocks noChangeArrowheads="1"/>
          </p:cNvSpPr>
          <p:nvPr/>
        </p:nvSpPr>
        <p:spPr bwMode="auto">
          <a:xfrm>
            <a:off x="7378708" y="13200748"/>
            <a:ext cx="6410325"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Figure 3 represents the FEV VCR connecting rod, where the compression ratio is adjusted based on the gudgeon pin position in the rotating eccentric sleeve controlled by both left and right hydraulic cylinders acting against both gas and inertia forces being applied. </a:t>
            </a:r>
          </a:p>
        </p:txBody>
      </p:sp>
      <p:sp>
        <p:nvSpPr>
          <p:cNvPr id="73" name="Rectangle 72">
            <a:extLst>
              <a:ext uri="{FF2B5EF4-FFF2-40B4-BE49-F238E27FC236}">
                <a16:creationId xmlns:a16="http://schemas.microsoft.com/office/drawing/2014/main" id="{8429F22D-3190-4D09-90D8-AE17F3C5C505}"/>
              </a:ext>
            </a:extLst>
          </p:cNvPr>
          <p:cNvSpPr/>
          <p:nvPr/>
        </p:nvSpPr>
        <p:spPr>
          <a:xfrm>
            <a:off x="-2362955" y="27867674"/>
            <a:ext cx="11846460" cy="458074"/>
          </a:xfrm>
          <a:prstGeom prst="rect">
            <a:avLst/>
          </a:prstGeom>
        </p:spPr>
        <p:txBody>
          <a:bodyPr wrap="square">
            <a:spAutoFit/>
          </a:bodyPr>
          <a:lstStyle/>
          <a:p>
            <a:pPr algn="ctr">
              <a:lnSpc>
                <a:spcPct val="150000"/>
              </a:lnSpc>
              <a:spcAft>
                <a:spcPts val="0"/>
              </a:spcAft>
            </a:pPr>
            <a:r>
              <a:rPr lang="en-GB"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Figure 1: P-V Diagram of the three full-expansion cycles </a:t>
            </a:r>
            <a:r>
              <a:rPr lang="en-US"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(Zhao, 2017)</a:t>
            </a:r>
            <a:endPar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4" name="Rectangle 73">
            <a:extLst>
              <a:ext uri="{FF2B5EF4-FFF2-40B4-BE49-F238E27FC236}">
                <a16:creationId xmlns:a16="http://schemas.microsoft.com/office/drawing/2014/main" id="{75182212-806E-4A07-932C-8679BA244AD8}"/>
              </a:ext>
            </a:extLst>
          </p:cNvPr>
          <p:cNvSpPr/>
          <p:nvPr/>
        </p:nvSpPr>
        <p:spPr>
          <a:xfrm>
            <a:off x="3741623" y="12631910"/>
            <a:ext cx="11846460" cy="458074"/>
          </a:xfrm>
          <a:prstGeom prst="rect">
            <a:avLst/>
          </a:prstGeom>
        </p:spPr>
        <p:txBody>
          <a:bodyPr wrap="square">
            <a:spAutoFit/>
          </a:bodyPr>
          <a:lstStyle/>
          <a:p>
            <a:pPr algn="ctr">
              <a:lnSpc>
                <a:spcPct val="150000"/>
              </a:lnSpc>
              <a:spcAft>
                <a:spcPts val="0"/>
              </a:spcAft>
            </a:pPr>
            <a:r>
              <a:rPr lang="en-GB"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Figure 2: </a:t>
            </a:r>
            <a:r>
              <a:rPr lang="en-US"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Final Design of the Atkinson cycle engine</a:t>
            </a:r>
            <a:endPar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5" name="Rectangle 74">
            <a:extLst>
              <a:ext uri="{FF2B5EF4-FFF2-40B4-BE49-F238E27FC236}">
                <a16:creationId xmlns:a16="http://schemas.microsoft.com/office/drawing/2014/main" id="{28B15C6E-0B16-4B34-AF1B-914977108BCD}"/>
              </a:ext>
            </a:extLst>
          </p:cNvPr>
          <p:cNvSpPr/>
          <p:nvPr/>
        </p:nvSpPr>
        <p:spPr>
          <a:xfrm>
            <a:off x="4768581" y="22717274"/>
            <a:ext cx="11846460" cy="458074"/>
          </a:xfrm>
          <a:prstGeom prst="rect">
            <a:avLst/>
          </a:prstGeom>
        </p:spPr>
        <p:txBody>
          <a:bodyPr wrap="square">
            <a:spAutoFit/>
          </a:bodyPr>
          <a:lstStyle/>
          <a:p>
            <a:pPr algn="ctr">
              <a:lnSpc>
                <a:spcPct val="150000"/>
              </a:lnSpc>
              <a:spcAft>
                <a:spcPts val="0"/>
              </a:spcAft>
            </a:pPr>
            <a:r>
              <a:rPr lang="en-GB"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Figure </a:t>
            </a:r>
            <a:r>
              <a:rPr lang="en-US"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3: Final Design of the FEV connecting rod</a:t>
            </a:r>
            <a:endPar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8" name="Media2">
            <a:hlinkClick r:id="" action="ppaction://media"/>
            <a:extLst>
              <a:ext uri="{FF2B5EF4-FFF2-40B4-BE49-F238E27FC236}">
                <a16:creationId xmlns:a16="http://schemas.microsoft.com/office/drawing/2014/main" id="{CA844A68-9D64-4800-AD2F-7091067A91E2}"/>
              </a:ext>
            </a:extLst>
          </p:cNvPr>
          <p:cNvPicPr>
            <a:picLocks noChangeAspect="1"/>
          </p:cNvPicPr>
          <p:nvPr>
            <a:videoFile r:link="rId4"/>
            <p:extLst>
              <p:ext uri="{DAA4B4D4-6D71-4841-9C94-3DE7FCFB9230}">
                <p14:media xmlns:p14="http://schemas.microsoft.com/office/powerpoint/2010/main" r:embed="rId3"/>
              </p:ext>
            </p:extLst>
          </p:nvPr>
        </p:nvPicPr>
        <p:blipFill>
          <a:blip r:embed="rId16"/>
          <a:stretch>
            <a:fillRect/>
          </a:stretch>
        </p:blipFill>
        <p:spPr>
          <a:xfrm>
            <a:off x="15008454" y="6768287"/>
            <a:ext cx="5456438" cy="4422885"/>
          </a:xfrm>
          <a:prstGeom prst="rect">
            <a:avLst/>
          </a:prstGeom>
        </p:spPr>
      </p:pic>
      <p:sp>
        <p:nvSpPr>
          <p:cNvPr id="79" name="Rectangle 78">
            <a:extLst>
              <a:ext uri="{FF2B5EF4-FFF2-40B4-BE49-F238E27FC236}">
                <a16:creationId xmlns:a16="http://schemas.microsoft.com/office/drawing/2014/main" id="{5DA3EC34-F8DC-40CD-A6EF-A061BBBE151A}"/>
              </a:ext>
            </a:extLst>
          </p:cNvPr>
          <p:cNvSpPr/>
          <p:nvPr/>
        </p:nvSpPr>
        <p:spPr>
          <a:xfrm>
            <a:off x="11598311" y="11250370"/>
            <a:ext cx="11846460" cy="458074"/>
          </a:xfrm>
          <a:prstGeom prst="rect">
            <a:avLst/>
          </a:prstGeom>
        </p:spPr>
        <p:txBody>
          <a:bodyPr wrap="square">
            <a:spAutoFit/>
          </a:bodyPr>
          <a:lstStyle/>
          <a:p>
            <a:pPr algn="ctr">
              <a:lnSpc>
                <a:spcPct val="150000"/>
              </a:lnSpc>
              <a:spcAft>
                <a:spcPts val="0"/>
              </a:spcAft>
            </a:pPr>
            <a:r>
              <a:rPr lang="en-GB"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Figure </a:t>
            </a:r>
            <a:r>
              <a:rPr lang="en-US"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4: Final Design of the Infiniti VCR engine</a:t>
            </a:r>
            <a:endPar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 name="Text Box 22">
            <a:extLst>
              <a:ext uri="{FF2B5EF4-FFF2-40B4-BE49-F238E27FC236}">
                <a16:creationId xmlns:a16="http://schemas.microsoft.com/office/drawing/2014/main" id="{0282269C-150F-4DA6-9D22-B96BEC8DFAAA}"/>
              </a:ext>
            </a:extLst>
          </p:cNvPr>
          <p:cNvSpPr txBox="1">
            <a:spLocks noChangeArrowheads="1"/>
          </p:cNvSpPr>
          <p:nvPr/>
        </p:nvSpPr>
        <p:spPr bwMode="auto">
          <a:xfrm>
            <a:off x="7373923" y="23175348"/>
            <a:ext cx="6410325" cy="570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Figure 4 represents the Infiniti VC-T design concept, in which uses a multi-link system to achieve VC, where a control linkage system lies between the connecting rod and the crankshaft, which connects onto the actuator shaft, allowing the compression ratio to be varied as shown in the motion simulation. This represents the angular change of the upper link, allowing the displacement to increase or decrease.</a:t>
            </a:r>
          </a:p>
        </p:txBody>
      </p:sp>
      <p:sp>
        <p:nvSpPr>
          <p:cNvPr id="81" name="Text Box 6">
            <a:extLst>
              <a:ext uri="{FF2B5EF4-FFF2-40B4-BE49-F238E27FC236}">
                <a16:creationId xmlns:a16="http://schemas.microsoft.com/office/drawing/2014/main" id="{9F9FC407-7CD7-4B88-B48A-073C551D3663}"/>
              </a:ext>
            </a:extLst>
          </p:cNvPr>
          <p:cNvSpPr txBox="1">
            <a:spLocks noChangeArrowheads="1"/>
          </p:cNvSpPr>
          <p:nvPr/>
        </p:nvSpPr>
        <p:spPr bwMode="auto">
          <a:xfrm>
            <a:off x="14313997" y="11708444"/>
            <a:ext cx="6415087" cy="10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3600" b="1" dirty="0"/>
              <a:t>Results</a:t>
            </a:r>
          </a:p>
        </p:txBody>
      </p:sp>
      <p:graphicFrame>
        <p:nvGraphicFramePr>
          <p:cNvPr id="84" name="Chart 83">
            <a:extLst>
              <a:ext uri="{FF2B5EF4-FFF2-40B4-BE49-F238E27FC236}">
                <a16:creationId xmlns:a16="http://schemas.microsoft.com/office/drawing/2014/main" id="{DB0F9BBF-B949-4317-A51D-82A42CC22F78}"/>
              </a:ext>
            </a:extLst>
          </p:cNvPr>
          <p:cNvGraphicFramePr>
            <a:graphicFrameLocks/>
          </p:cNvGraphicFramePr>
          <p:nvPr>
            <p:extLst>
              <p:ext uri="{D42A27DB-BD31-4B8C-83A1-F6EECF244321}">
                <p14:modId xmlns:p14="http://schemas.microsoft.com/office/powerpoint/2010/main" val="4124110685"/>
              </p:ext>
            </p:extLst>
          </p:nvPr>
        </p:nvGraphicFramePr>
        <p:xfrm>
          <a:off x="14428574" y="18138218"/>
          <a:ext cx="6415087" cy="3923550"/>
        </p:xfrm>
        <a:graphic>
          <a:graphicData uri="http://schemas.openxmlformats.org/drawingml/2006/chart">
            <c:chart xmlns:c="http://schemas.openxmlformats.org/drawingml/2006/chart" xmlns:r="http://schemas.openxmlformats.org/officeDocument/2006/relationships" r:id="rId17"/>
          </a:graphicData>
        </a:graphic>
      </p:graphicFrame>
      <p:pic>
        <p:nvPicPr>
          <p:cNvPr id="85" name="Picture 84">
            <a:extLst>
              <a:ext uri="{FF2B5EF4-FFF2-40B4-BE49-F238E27FC236}">
                <a16:creationId xmlns:a16="http://schemas.microsoft.com/office/drawing/2014/main" id="{8E38E8BF-482D-4877-817F-9194348D7D72}"/>
              </a:ext>
            </a:extLst>
          </p:cNvPr>
          <p:cNvPicPr>
            <a:picLocks noChangeAspect="1"/>
          </p:cNvPicPr>
          <p:nvPr/>
        </p:nvPicPr>
        <p:blipFill>
          <a:blip r:embed="rId18"/>
          <a:stretch>
            <a:fillRect/>
          </a:stretch>
        </p:blipFill>
        <p:spPr>
          <a:xfrm>
            <a:off x="14480766" y="12711250"/>
            <a:ext cx="6511813" cy="4722307"/>
          </a:xfrm>
          <a:prstGeom prst="rect">
            <a:avLst/>
          </a:prstGeom>
        </p:spPr>
      </p:pic>
      <p:sp>
        <p:nvSpPr>
          <p:cNvPr id="86" name="Rectangle 85">
            <a:extLst>
              <a:ext uri="{FF2B5EF4-FFF2-40B4-BE49-F238E27FC236}">
                <a16:creationId xmlns:a16="http://schemas.microsoft.com/office/drawing/2014/main" id="{625C953E-94C1-47DE-87CD-B44E7582D9B8}"/>
              </a:ext>
            </a:extLst>
          </p:cNvPr>
          <p:cNvSpPr/>
          <p:nvPr/>
        </p:nvSpPr>
        <p:spPr>
          <a:xfrm>
            <a:off x="11712887" y="17526811"/>
            <a:ext cx="11846460" cy="458074"/>
          </a:xfrm>
          <a:prstGeom prst="rect">
            <a:avLst/>
          </a:prstGeom>
        </p:spPr>
        <p:txBody>
          <a:bodyPr wrap="square">
            <a:spAutoFit/>
          </a:bodyPr>
          <a:lstStyle/>
          <a:p>
            <a:pPr algn="ctr">
              <a:lnSpc>
                <a:spcPct val="150000"/>
              </a:lnSpc>
              <a:spcAft>
                <a:spcPts val="0"/>
              </a:spcAft>
            </a:pPr>
            <a:r>
              <a:rPr lang="en-GB"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Figure </a:t>
            </a:r>
            <a:r>
              <a:rPr lang="en-US"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5: Indicated efficiency calculated for each cycle</a:t>
            </a:r>
            <a:endPar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7" name="Rectangle 86">
            <a:extLst>
              <a:ext uri="{FF2B5EF4-FFF2-40B4-BE49-F238E27FC236}">
                <a16:creationId xmlns:a16="http://schemas.microsoft.com/office/drawing/2014/main" id="{3A439602-AAF0-4646-BEA8-AEF1ED63FF7F}"/>
              </a:ext>
            </a:extLst>
          </p:cNvPr>
          <p:cNvSpPr/>
          <p:nvPr/>
        </p:nvSpPr>
        <p:spPr>
          <a:xfrm>
            <a:off x="11784463" y="22171367"/>
            <a:ext cx="11846460" cy="873572"/>
          </a:xfrm>
          <a:prstGeom prst="rect">
            <a:avLst/>
          </a:prstGeom>
        </p:spPr>
        <p:txBody>
          <a:bodyPr wrap="square">
            <a:spAutoFit/>
          </a:bodyPr>
          <a:lstStyle/>
          <a:p>
            <a:pPr algn="ctr">
              <a:lnSpc>
                <a:spcPct val="150000"/>
              </a:lnSpc>
              <a:spcAft>
                <a:spcPts val="0"/>
              </a:spcAft>
            </a:pPr>
            <a:r>
              <a:rPr lang="en-GB"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Figure 6: Infiniti Piston Displacement vs Crank Angle </a:t>
            </a:r>
          </a:p>
          <a:p>
            <a:pPr algn="ctr">
              <a:lnSpc>
                <a:spcPct val="150000"/>
              </a:lnSpc>
              <a:spcAft>
                <a:spcPts val="0"/>
              </a:spcAft>
            </a:pPr>
            <a:r>
              <a:rPr lang="en-GB"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at each compression ratio</a:t>
            </a:r>
            <a:endPar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32727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893" fill="hold"/>
                                        <p:tgtEl>
                                          <p:spTgt spid="6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1556" fill="hold"/>
                                        <p:tgtEl>
                                          <p:spTgt spid="7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8"/>
                </p:tgtEl>
              </p:cMediaNode>
            </p:video>
            <p:seq concurrent="1" nextAc="seek">
              <p:cTn id="12" restart="whenNotActive" fill="hold" evtFilter="cancelBubble" nodeType="interactiveSeq">
                <p:stCondLst>
                  <p:cond evt="onClick" delay="0">
                    <p:tgtEl>
                      <p:spTgt spid="6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8"/>
                                        </p:tgtEl>
                                      </p:cBhvr>
                                    </p:cmd>
                                  </p:childTnLst>
                                </p:cTn>
                              </p:par>
                            </p:childTnLst>
                          </p:cTn>
                        </p:par>
                      </p:childTnLst>
                    </p:cTn>
                  </p:par>
                </p:childTnLst>
              </p:cTn>
              <p:nextCondLst>
                <p:cond evt="onClick" delay="0">
                  <p:tgtEl>
                    <p:spTgt spid="68"/>
                  </p:tgtEl>
                </p:cond>
              </p:nextCondLst>
            </p:seq>
            <p:video>
              <p:cMediaNode vol="80000">
                <p:cTn id="17" fill="hold" display="0">
                  <p:stCondLst>
                    <p:cond delay="indefinite"/>
                  </p:stCondLst>
                </p:cTn>
                <p:tgtEl>
                  <p:spTgt spid="78"/>
                </p:tgtEl>
              </p:cMediaNode>
            </p:video>
            <p:seq concurrent="1" nextAc="seek">
              <p:cTn id="18" restart="whenNotActive" fill="hold" evtFilter="cancelBubble" nodeType="interactiveSeq">
                <p:stCondLst>
                  <p:cond evt="onClick" delay="0">
                    <p:tgtEl>
                      <p:spTgt spid="78"/>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8"/>
                                        </p:tgtEl>
                                      </p:cBhvr>
                                    </p:cmd>
                                  </p:childTnLst>
                                </p:cTn>
                              </p:par>
                            </p:childTnLst>
                          </p:cTn>
                        </p:par>
                      </p:childTnLst>
                    </p:cTn>
                  </p:par>
                </p:childTnLst>
              </p:cTn>
              <p:nextCondLst>
                <p:cond evt="onClick" delay="0">
                  <p:tgtEl>
                    <p:spTgt spid="78"/>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1924</TotalTime>
  <Words>531</Words>
  <Application>Microsoft Office PowerPoint</Application>
  <PresentationFormat>Custom</PresentationFormat>
  <Paragraphs>33</Paragraphs>
  <Slides>1</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Joshua Bass (P146018)</cp:lastModifiedBy>
  <cp:revision>56</cp:revision>
  <dcterms:created xsi:type="dcterms:W3CDTF">2016-02-25T08:27:32Z</dcterms:created>
  <dcterms:modified xsi:type="dcterms:W3CDTF">2020-04-30T13:45:20Z</dcterms:modified>
</cp:coreProperties>
</file>