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331" r:id="rId3"/>
    <p:sldId id="258" r:id="rId4"/>
    <p:sldId id="347" r:id="rId5"/>
    <p:sldId id="348" r:id="rId6"/>
    <p:sldId id="350" r:id="rId7"/>
    <p:sldId id="349" r:id="rId8"/>
    <p:sldId id="343" r:id="rId9"/>
    <p:sldId id="344" r:id="rId10"/>
    <p:sldId id="332" r:id="rId11"/>
    <p:sldId id="335" r:id="rId12"/>
    <p:sldId id="334" r:id="rId13"/>
    <p:sldId id="337" r:id="rId14"/>
    <p:sldId id="351" r:id="rId15"/>
    <p:sldId id="352" r:id="rId16"/>
    <p:sldId id="338" r:id="rId17"/>
    <p:sldId id="340" r:id="rId18"/>
    <p:sldId id="341" r:id="rId19"/>
    <p:sldId id="342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90" d="100"/>
          <a:sy n="90" d="100"/>
        </p:scale>
        <p:origin x="70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16268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928336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ephencovey.com/7habits/7habits-habit6.php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dawsonera-com.ezproxy.uwtsd.ac.uk/readonline/9780071490283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rha.mb.ca/staff/collaborativecare/files/Resource-TeamExercise-3.pdf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BMSW4002 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chemeClr val="tx1"/>
                </a:solidFill>
              </a:rPr>
              <a:t>Effective Team Working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and Communication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Introduction to module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What we will discuss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US" sz="2800" dirty="0"/>
              <a:t>ground rules</a:t>
            </a:r>
          </a:p>
          <a:p>
            <a:r>
              <a:rPr lang="en-US" sz="2800" dirty="0"/>
              <a:t>teaching approach</a:t>
            </a:r>
          </a:p>
          <a:p>
            <a:r>
              <a:rPr lang="en-US" sz="2800" dirty="0"/>
              <a:t>university sessions</a:t>
            </a:r>
          </a:p>
          <a:p>
            <a:r>
              <a:rPr lang="en-US" sz="2800" dirty="0"/>
              <a:t>Moodle</a:t>
            </a:r>
          </a:p>
          <a:p>
            <a:r>
              <a:rPr lang="en-US" sz="2800" dirty="0"/>
              <a:t>your notes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b="1" dirty="0"/>
              <a:t>Ground rules</a:t>
            </a:r>
            <a:endParaRPr lang="en-GB" altLang="en-US" sz="36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196752"/>
            <a:ext cx="8229600" cy="3916363"/>
          </a:xfrm>
        </p:spPr>
        <p:txBody>
          <a:bodyPr/>
          <a:lstStyle/>
          <a:p>
            <a:r>
              <a:rPr lang="en-US" sz="2800" dirty="0"/>
              <a:t>your independent study time</a:t>
            </a:r>
          </a:p>
          <a:p>
            <a:r>
              <a:rPr lang="en-US" sz="2800" dirty="0"/>
              <a:t>classroom start time</a:t>
            </a:r>
          </a:p>
          <a:p>
            <a:r>
              <a:rPr lang="en-US" sz="2800" dirty="0"/>
              <a:t>classroom finish time</a:t>
            </a:r>
          </a:p>
          <a:p>
            <a:r>
              <a:rPr lang="en-US" sz="2800" dirty="0"/>
              <a:t>mobile phones</a:t>
            </a:r>
          </a:p>
          <a:p>
            <a:r>
              <a:rPr lang="en-US" sz="2800" dirty="0"/>
              <a:t>listening to others</a:t>
            </a:r>
          </a:p>
          <a:p>
            <a:r>
              <a:rPr lang="en-US" sz="2800" dirty="0"/>
              <a:t>lecturer’s role conducting sessions</a:t>
            </a:r>
          </a:p>
          <a:p>
            <a:r>
              <a:rPr lang="en-US" sz="2800" dirty="0"/>
              <a:t>respect for others</a:t>
            </a:r>
          </a:p>
          <a:p>
            <a:r>
              <a:rPr lang="en-US" sz="2800" dirty="0"/>
              <a:t>the attendance register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27054C9D-ED45-456B-90D8-0F690EB52ADA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484313"/>
            <a:ext cx="7704137" cy="57610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You must maintain at least 70% at all times</a:t>
            </a:r>
          </a:p>
          <a:p>
            <a:pPr eaLnBrk="1" hangingPunct="1">
              <a:defRPr/>
            </a:pPr>
            <a:r>
              <a:rPr lang="en-GB" altLang="en-US" sz="2800"/>
              <a:t>30</a:t>
            </a:r>
            <a:r>
              <a:rPr lang="en-GB" altLang="en-US" sz="2800" dirty="0"/>
              <a:t>% is for unexpected events (train delays, etc.) </a:t>
            </a:r>
          </a:p>
          <a:p>
            <a:pPr eaLnBrk="1" hangingPunct="1">
              <a:defRPr/>
            </a:pPr>
            <a:r>
              <a:rPr lang="en-GB" altLang="en-US" sz="2800" dirty="0"/>
              <a:t>Attendance (register) – 2 </a:t>
            </a:r>
            <a:r>
              <a:rPr lang="en-GB" altLang="en-US" sz="2800" dirty="0" err="1"/>
              <a:t>lates</a:t>
            </a:r>
            <a:r>
              <a:rPr lang="en-GB" altLang="en-US" sz="2800" dirty="0"/>
              <a:t> = 1 absence</a:t>
            </a:r>
          </a:p>
          <a:p>
            <a:pPr eaLnBrk="1" hangingPunct="1">
              <a:defRPr/>
            </a:pPr>
            <a:r>
              <a:rPr lang="en-GB" altLang="en-US" sz="2800" dirty="0" err="1"/>
              <a:t>Lates</a:t>
            </a:r>
            <a:r>
              <a:rPr lang="en-GB" altLang="en-US" sz="2800" dirty="0"/>
              <a:t> recorded 10 minutes after class starts until 40 minutes into the class</a:t>
            </a:r>
          </a:p>
          <a:p>
            <a:pPr eaLnBrk="1" hangingPunct="1">
              <a:defRPr/>
            </a:pPr>
            <a:r>
              <a:rPr lang="en-GB" altLang="en-US" sz="2800" dirty="0"/>
              <a:t>Any later, student is marked as absent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9219" name="Rectangle 1026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CE87A4-82E5-4B5D-A339-27E649CB3E3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9221" name="Slide Number Placeholder 2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495AAFF-761F-40B4-A4B5-0416ADE489A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749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4000" b="1" dirty="0"/>
            </a:br>
            <a:r>
              <a:rPr lang="en-GB" altLang="en-US" sz="3600" b="1" dirty="0"/>
              <a:t>Example: Class starts at 9.00am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E4E5-9127-472F-A8C7-2D25AB212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Student arrives at 9.05 - full attendance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Student arrives at 9.20 – marked as late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Student arrives at 9.45 – marked as absent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NOTE: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Same rules apply if you leave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A3E45A-C9E0-4032-A913-E17F2306447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10245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2EF2470-9C8B-4CFC-9D88-45E45EB8D5E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972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Making the Most of Your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sz="2400" dirty="0"/>
              <a:t>Arrive </a:t>
            </a:r>
            <a:r>
              <a:rPr lang="en-GB" sz="2400" b="1" dirty="0"/>
              <a:t>on time</a:t>
            </a:r>
            <a:r>
              <a:rPr lang="en-GB" sz="2400" dirty="0"/>
              <a:t> at the start and after any breaks.</a:t>
            </a:r>
          </a:p>
          <a:p>
            <a:pPr eaLnBrk="1" hangingPunct="1"/>
            <a:r>
              <a:rPr lang="en-GB" altLang="en-US" sz="2400" dirty="0"/>
              <a:t>Mobile phones – switched off and in your bag. Out of sight out of mind!</a:t>
            </a:r>
          </a:p>
          <a:p>
            <a:r>
              <a:rPr lang="en-GB" sz="2400" dirty="0"/>
              <a:t>Take notes -these will help focus your thoughts as you complete the associated reading (r</a:t>
            </a:r>
            <a:r>
              <a:rPr lang="en-GB" altLang="en-US" sz="2400" dirty="0"/>
              <a:t>emember to bring pen and paper)</a:t>
            </a:r>
          </a:p>
          <a:p>
            <a:r>
              <a:rPr lang="en-GB" altLang="en-US" sz="2400" dirty="0"/>
              <a:t>Correspondence – name, student number, module – make sure you check your UWTSD email frequently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442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b="1" dirty="0"/>
              <a:t>Learning and teaching strategies</a:t>
            </a:r>
            <a:endParaRPr lang="en-GB" altLang="en-US" sz="32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760"/>
            <a:ext cx="8229600" cy="4248472"/>
          </a:xfrm>
        </p:spPr>
        <p:txBody>
          <a:bodyPr/>
          <a:lstStyle/>
          <a:p>
            <a:r>
              <a:rPr lang="en-GB" sz="2000" dirty="0"/>
              <a:t>Lectures</a:t>
            </a:r>
          </a:p>
          <a:p>
            <a:pPr lvl="1"/>
            <a:r>
              <a:rPr lang="en-GB" sz="2000" dirty="0"/>
              <a:t>For the explanation of key themes and concepts</a:t>
            </a:r>
          </a:p>
          <a:p>
            <a:pPr lvl="2"/>
            <a:r>
              <a:rPr lang="en-GB" sz="2000" dirty="0"/>
              <a:t>principally lecturer talking but feel free to ask questions</a:t>
            </a:r>
          </a:p>
          <a:p>
            <a:r>
              <a:rPr lang="en-GB" sz="2000" dirty="0"/>
              <a:t>Workshops</a:t>
            </a:r>
          </a:p>
          <a:p>
            <a:pPr lvl="1"/>
            <a:r>
              <a:rPr lang="en-GB" sz="2000" dirty="0"/>
              <a:t>Various activities and cases</a:t>
            </a:r>
          </a:p>
          <a:p>
            <a:r>
              <a:rPr lang="en-GB" sz="2000" dirty="0"/>
              <a:t>Moodle</a:t>
            </a:r>
          </a:p>
          <a:p>
            <a:pPr lvl="1"/>
            <a:r>
              <a:rPr lang="en-GB" sz="2000" dirty="0"/>
              <a:t>Web-pages devoted to the module</a:t>
            </a:r>
          </a:p>
          <a:p>
            <a:pPr lvl="1"/>
            <a:r>
              <a:rPr lang="en-GB" sz="2000" dirty="0"/>
              <a:t>Repository for resources</a:t>
            </a:r>
          </a:p>
          <a:p>
            <a:pPr lvl="1"/>
            <a:r>
              <a:rPr lang="en-GB" sz="2000" dirty="0"/>
              <a:t>Communication</a:t>
            </a:r>
          </a:p>
          <a:p>
            <a:r>
              <a:rPr lang="en-GB" sz="2000" dirty="0"/>
              <a:t>Reading/personal study – see reading list</a:t>
            </a:r>
          </a:p>
          <a:p>
            <a:pPr lvl="1"/>
            <a:r>
              <a:rPr lang="en-GB" sz="2000" dirty="0"/>
              <a:t>Most important of all!!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754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sz="3600" b="1" dirty="0"/>
              <a:t>Module aims</a:t>
            </a:r>
            <a:endParaRPr lang="en-GB" sz="3600" dirty="0"/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GB" sz="2800" dirty="0"/>
              <a:t>To develop students’ awareness of the range of communication skills integral to success within the workplace (covered in Term 1)</a:t>
            </a:r>
          </a:p>
          <a:p>
            <a:endParaRPr lang="en-GB" altLang="en-US" sz="2000" dirty="0"/>
          </a:p>
          <a:p>
            <a:r>
              <a:rPr lang="en-GB" sz="2800" dirty="0"/>
              <a:t>To introduce students to strategies for effective team working. </a:t>
            </a:r>
          </a:p>
          <a:p>
            <a:endParaRPr lang="en-GB" sz="28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798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sz="3600" b="1" dirty="0"/>
              <a:t>Learning outcomes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GB" sz="2400" dirty="0"/>
              <a:t>Upon the successful completion of this module, the student should be able to demonstrate the ability to: </a:t>
            </a:r>
          </a:p>
          <a:p>
            <a:endParaRPr lang="en-GB" sz="2400" dirty="0"/>
          </a:p>
          <a:p>
            <a:r>
              <a:rPr lang="en-GB" sz="2400" dirty="0"/>
              <a:t>apply the main theories relating to group dynamics, team working and communication to their own workplace examples; </a:t>
            </a:r>
          </a:p>
          <a:p>
            <a:endParaRPr lang="en-GB" sz="2400" dirty="0"/>
          </a:p>
          <a:p>
            <a:r>
              <a:rPr lang="en-GB" sz="2400" dirty="0"/>
              <a:t>prepare and deliver a short presentation within a team working context. </a:t>
            </a:r>
          </a:p>
          <a:p>
            <a:endParaRPr lang="en-GB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021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 - see assignment brief (will be published soon)</a:t>
            </a:r>
          </a:p>
          <a:p>
            <a:r>
              <a:rPr lang="en-GB" dirty="0"/>
              <a:t>Discussion about the details will take place in week 3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Working collaboratively: shared ownership, responsibility and issues related to confidentiality. </a:t>
            </a:r>
          </a:p>
          <a:p>
            <a:r>
              <a:rPr lang="en-GB" sz="2400" dirty="0"/>
              <a:t>Negotiating and developing ideas. </a:t>
            </a:r>
          </a:p>
          <a:p>
            <a:r>
              <a:rPr lang="en-GB" sz="2400" dirty="0"/>
              <a:t>Group dynamics theories. </a:t>
            </a:r>
          </a:p>
          <a:p>
            <a:r>
              <a:rPr lang="en-GB" sz="2400" dirty="0"/>
              <a:t>Theories of team structures, such as Belbin. </a:t>
            </a:r>
          </a:p>
          <a:p>
            <a:r>
              <a:rPr lang="en-GB" sz="2400" dirty="0"/>
              <a:t>Group strategies: shared objectives, group agreements, meaningful schedules and effective delegation. </a:t>
            </a:r>
          </a:p>
          <a:p>
            <a:r>
              <a:rPr lang="en-GB" sz="2400" dirty="0"/>
              <a:t>Inter-personal communication including: body language, active listening, personal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8566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Presentation and context awareness</a:t>
            </a:r>
          </a:p>
          <a:p>
            <a:r>
              <a:rPr lang="en-GB" sz="2400" dirty="0"/>
              <a:t>Written communication: formats and structures. </a:t>
            </a:r>
          </a:p>
          <a:p>
            <a:r>
              <a:rPr lang="en-GB" sz="2400" dirty="0"/>
              <a:t>Strategies for improving clarity of expression, grammar, syntax and punctuation; </a:t>
            </a:r>
          </a:p>
          <a:p>
            <a:r>
              <a:rPr lang="en-GB" sz="2400" dirty="0"/>
              <a:t>Presentation formats and structures. </a:t>
            </a:r>
          </a:p>
          <a:p>
            <a:r>
              <a:rPr lang="en-GB" sz="2400" dirty="0"/>
              <a:t>Communication with an audience using visual and electronic resources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336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Core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/>
              <a:t>Maund</a:t>
            </a:r>
            <a:r>
              <a:rPr lang="en-US" dirty="0"/>
              <a:t>, </a:t>
            </a:r>
            <a:r>
              <a:rPr lang="en-US" dirty="0" err="1"/>
              <a:t>Schriek</a:t>
            </a:r>
            <a:r>
              <a:rPr lang="en-US" dirty="0"/>
              <a:t>, </a:t>
            </a:r>
            <a:r>
              <a:rPr lang="en-US" dirty="0" err="1"/>
              <a:t>Tinkler</a:t>
            </a:r>
            <a:r>
              <a:rPr lang="en-US" dirty="0"/>
              <a:t> 2017</a:t>
            </a:r>
          </a:p>
          <a:p>
            <a:r>
              <a:rPr lang="en-US" u="sng" dirty="0"/>
              <a:t>Certificate in Higher Education: Skills for the Workplace Student Yearbook</a:t>
            </a:r>
            <a:r>
              <a:rPr lang="en-GB" dirty="0">
                <a:effectLst/>
              </a:rPr>
              <a:t> </a:t>
            </a:r>
            <a:endParaRPr lang="en-US" dirty="0"/>
          </a:p>
          <a:p>
            <a:endParaRPr lang="en-US" dirty="0"/>
          </a:p>
          <a:p>
            <a:r>
              <a:rPr lang="en-US" dirty="0"/>
              <a:t>Morgan 2016</a:t>
            </a:r>
          </a:p>
          <a:p>
            <a:r>
              <a:rPr lang="en-US" u="sng" dirty="0"/>
              <a:t>The Business Student’s Guide to Study and Employability</a:t>
            </a:r>
            <a:r>
              <a:rPr lang="en-GB" dirty="0">
                <a:effectLst/>
              </a:rPr>
              <a:t> </a:t>
            </a:r>
            <a:endParaRPr lang="en-US" dirty="0"/>
          </a:p>
          <a:p>
            <a:endParaRPr lang="en-US" dirty="0"/>
          </a:p>
          <a:p>
            <a:r>
              <a:rPr lang="en-US" dirty="0"/>
              <a:t>11 ‘further’ references</a:t>
            </a:r>
          </a:p>
          <a:p>
            <a:r>
              <a:rPr lang="en-US" dirty="0"/>
              <a:t>(</a:t>
            </a:r>
            <a:r>
              <a:rPr lang="en-US" dirty="0" err="1"/>
              <a:t>eg</a:t>
            </a:r>
            <a:r>
              <a:rPr lang="en-US" dirty="0"/>
              <a:t>. Seven Habits, Covey 2016)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1889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/>
              <a:t>Recommended Texts</a:t>
            </a:r>
            <a:endParaRPr lang="en-GB" altLang="en-US" sz="36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Essential</a:t>
            </a:r>
          </a:p>
          <a:p>
            <a:r>
              <a:rPr lang="en-GB" sz="2000" dirty="0" err="1"/>
              <a:t>Maund</a:t>
            </a:r>
            <a:r>
              <a:rPr lang="en-GB" sz="2000" dirty="0"/>
              <a:t>, A. </a:t>
            </a:r>
            <a:r>
              <a:rPr lang="en-GB" sz="2000" dirty="0" err="1"/>
              <a:t>Schriek</a:t>
            </a:r>
            <a:r>
              <a:rPr lang="en-GB" sz="2000" dirty="0"/>
              <a:t>, M. and </a:t>
            </a:r>
            <a:r>
              <a:rPr lang="en-GB" sz="2000" dirty="0" err="1"/>
              <a:t>Tinkler</a:t>
            </a:r>
            <a:r>
              <a:rPr lang="en-GB" sz="2000" dirty="0"/>
              <a:t>, P. (2017). </a:t>
            </a:r>
            <a:r>
              <a:rPr lang="en-GB" sz="2000" i="1" dirty="0"/>
              <a:t>Certificate in Higher Education: Skills for the Workplace Student Yearbook</a:t>
            </a:r>
            <a:r>
              <a:rPr lang="en-GB" sz="2000" dirty="0"/>
              <a:t>. Sage Publications 	</a:t>
            </a:r>
          </a:p>
          <a:p>
            <a:r>
              <a:rPr lang="en-GB" sz="2000" dirty="0"/>
              <a:t>Morgan, P. (2016). </a:t>
            </a:r>
            <a:r>
              <a:rPr lang="en-GB" sz="2000" i="1" dirty="0"/>
              <a:t>The Business Student’s Guide to Study and Employability</a:t>
            </a:r>
            <a:r>
              <a:rPr lang="en-GB" sz="2000" dirty="0"/>
              <a:t>. Sage Publications </a:t>
            </a:r>
            <a:r>
              <a:rPr lang="en-GB" sz="2800" dirty="0"/>
              <a:t>	</a:t>
            </a:r>
          </a:p>
          <a:p>
            <a:pPr marL="0" indent="0">
              <a:buNone/>
            </a:pPr>
            <a:r>
              <a:rPr lang="en-GB" sz="2000" b="1" dirty="0" err="1"/>
              <a:t>Ebooks</a:t>
            </a:r>
            <a:r>
              <a:rPr lang="en-GB" sz="2000" b="1" dirty="0"/>
              <a:t> </a:t>
            </a:r>
            <a:endParaRPr lang="en-GB" sz="2000" dirty="0"/>
          </a:p>
          <a:p>
            <a:r>
              <a:rPr lang="en-GB" sz="2000" dirty="0"/>
              <a:t>Belbin, R.M. (2010) </a:t>
            </a:r>
            <a:r>
              <a:rPr lang="en-GB" sz="2000" i="1" dirty="0" err="1"/>
              <a:t>Teamroles</a:t>
            </a:r>
            <a:r>
              <a:rPr lang="en-GB" sz="2000" i="1" dirty="0"/>
              <a:t> at Work</a:t>
            </a:r>
            <a:r>
              <a:rPr lang="en-GB" sz="2000" dirty="0"/>
              <a:t>. Butterworth-Heinemann Title; 2 edition</a:t>
            </a:r>
          </a:p>
          <a:p>
            <a:r>
              <a:rPr lang="en-GB" sz="2000" dirty="0" err="1"/>
              <a:t>Magin</a:t>
            </a:r>
            <a:r>
              <a:rPr lang="en-GB" sz="2000" dirty="0"/>
              <a:t>, M. (2004) </a:t>
            </a:r>
            <a:r>
              <a:rPr lang="en-GB" sz="2000" i="1" dirty="0"/>
              <a:t>Making teams Work: 24 Lessons for working together successfully</a:t>
            </a:r>
            <a:r>
              <a:rPr lang="en-GB" sz="2000" dirty="0"/>
              <a:t>. McGraw-Hill Pub. 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024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/>
              <a:t>Recommended Texts</a:t>
            </a:r>
            <a:endParaRPr lang="en-GB" altLang="en-US" sz="36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Further</a:t>
            </a:r>
          </a:p>
          <a:p>
            <a:r>
              <a:rPr lang="en-GB" sz="1100" dirty="0"/>
              <a:t>Adair, J.E. (2009) Effective Teambuilding: How to make a winning team. London: Pan Books</a:t>
            </a:r>
          </a:p>
          <a:p>
            <a:r>
              <a:rPr lang="en-GB" sz="1100" dirty="0" err="1"/>
              <a:t>Alvesson</a:t>
            </a:r>
            <a:r>
              <a:rPr lang="en-GB" sz="1100" dirty="0"/>
              <a:t>, M., Willmott, H., </a:t>
            </a:r>
            <a:r>
              <a:rPr lang="en-GB" sz="1100" dirty="0" err="1"/>
              <a:t>Alvesson</a:t>
            </a:r>
            <a:r>
              <a:rPr lang="en-GB" sz="1100" dirty="0"/>
              <a:t>, P.M. and Willmott, P.H. (1996) Making sense of management: A critical introduction. 2nd </a:t>
            </a:r>
            <a:r>
              <a:rPr lang="en-GB" sz="1100" dirty="0" err="1"/>
              <a:t>edn</a:t>
            </a:r>
            <a:r>
              <a:rPr lang="en-GB" sz="1100" dirty="0"/>
              <a:t>. Thousand Oaks, CA: Sage Publications</a:t>
            </a:r>
          </a:p>
          <a:p>
            <a:r>
              <a:rPr lang="en-GB" sz="1100" dirty="0"/>
              <a:t>Belbin, M.R. (2012) Team roles at work. 2nd </a:t>
            </a:r>
            <a:r>
              <a:rPr lang="en-GB" sz="1100" dirty="0" err="1"/>
              <a:t>edn</a:t>
            </a:r>
            <a:r>
              <a:rPr lang="en-GB" sz="1100" dirty="0"/>
              <a:t>. Oxford: Butterworth-Heinemann.</a:t>
            </a:r>
          </a:p>
          <a:p>
            <a:r>
              <a:rPr lang="en-GB" sz="1100" dirty="0"/>
              <a:t>Belbin, R.M. (2010) </a:t>
            </a:r>
            <a:r>
              <a:rPr lang="en-GB" sz="1100" dirty="0" err="1"/>
              <a:t>Teamroles</a:t>
            </a:r>
            <a:r>
              <a:rPr lang="en-GB" sz="1100" dirty="0"/>
              <a:t> at Work. Butterworth-Heinemann Title; 2 edition </a:t>
            </a:r>
            <a:r>
              <a:rPr lang="en-GB" sz="1100" dirty="0" err="1"/>
              <a:t>Magin</a:t>
            </a:r>
            <a:r>
              <a:rPr lang="en-GB" sz="1100" dirty="0"/>
              <a:t>, M. (2004) Making teams Work: 24 Lessons for working together successfully. McGraw-Hill Pub.</a:t>
            </a:r>
          </a:p>
          <a:p>
            <a:r>
              <a:rPr lang="en-GB" sz="1100" dirty="0"/>
              <a:t>Blanchard, K.H., Hersey, P. and Johnson, D.E. (2000) Management of organizational </a:t>
            </a:r>
            <a:r>
              <a:rPr lang="en-GB" sz="1100" dirty="0" err="1"/>
              <a:t>behavior</a:t>
            </a:r>
            <a:r>
              <a:rPr lang="en-GB" sz="1100" dirty="0"/>
              <a:t>: Leading human resources. 8th </a:t>
            </a:r>
            <a:r>
              <a:rPr lang="en-GB" sz="1100" dirty="0" err="1"/>
              <a:t>edn</a:t>
            </a:r>
            <a:r>
              <a:rPr lang="en-GB" sz="1100" dirty="0"/>
              <a:t>. United Kingdom: Prentice Hall</a:t>
            </a:r>
          </a:p>
          <a:p>
            <a:r>
              <a:rPr lang="en-GB" sz="1100" dirty="0" err="1"/>
              <a:t>Bown</a:t>
            </a:r>
            <a:r>
              <a:rPr lang="en-GB" sz="1100" dirty="0"/>
              <a:t>, G. and Brady, C. (1991) Successful manager (women in management Workbook series). </a:t>
            </a:r>
            <a:r>
              <a:rPr lang="en-GB" sz="1100" dirty="0" err="1"/>
              <a:t>Kogan</a:t>
            </a:r>
            <a:r>
              <a:rPr lang="en-GB" sz="1100" dirty="0"/>
              <a:t> Page, Limited, London, United Kingdom</a:t>
            </a:r>
          </a:p>
          <a:p>
            <a:r>
              <a:rPr lang="en-GB" sz="1100" dirty="0"/>
              <a:t>Collins, J.C. and Jim, C. (2001) Good to great [why some companies make the leap ... And others don’t]. 4th </a:t>
            </a:r>
            <a:r>
              <a:rPr lang="en-GB" sz="1100" dirty="0" err="1"/>
              <a:t>edn</a:t>
            </a:r>
            <a:r>
              <a:rPr lang="en-GB" sz="1100" dirty="0"/>
              <a:t>. New York, NY: HarperCollins Children’s Book Group</a:t>
            </a:r>
          </a:p>
          <a:p>
            <a:r>
              <a:rPr lang="en-GB" sz="1100" dirty="0"/>
              <a:t>Covey, Stephen R. (1989) The 7 Habits of Highly Effective People: Powerful Lessons in Personal Change. 5th </a:t>
            </a:r>
            <a:r>
              <a:rPr lang="en-GB" sz="1100" dirty="0" err="1"/>
              <a:t>edn</a:t>
            </a:r>
            <a:r>
              <a:rPr lang="en-GB" sz="1100" dirty="0"/>
              <a:t>. New York: Simon and Schuster.</a:t>
            </a:r>
          </a:p>
          <a:p>
            <a:r>
              <a:rPr lang="en-GB" sz="1100" dirty="0" err="1"/>
              <a:t>Dalley</a:t>
            </a:r>
            <a:r>
              <a:rPr lang="en-GB" sz="1100" dirty="0"/>
              <a:t>, D., and Burton, L. Developing your Influencing Skills: How to influence people by increasing your credibility, trustworthiness and communication skills (2010) Universe of Learning Ltd.</a:t>
            </a:r>
          </a:p>
          <a:p>
            <a:r>
              <a:rPr lang="en-GB" sz="1100" dirty="0" err="1"/>
              <a:t>Ercegovac</a:t>
            </a:r>
            <a:r>
              <a:rPr lang="en-GB" sz="1100" dirty="0"/>
              <a:t>, Z. (2008) Information Literacy, search strategies, tools &amp; resources for high school students and college freshmen, </a:t>
            </a:r>
            <a:r>
              <a:rPr lang="en-GB" sz="1100" dirty="0" err="1"/>
              <a:t>Linworth</a:t>
            </a:r>
            <a:r>
              <a:rPr lang="en-GB" sz="1100" dirty="0"/>
              <a:t> Pub. 2nd ed.</a:t>
            </a:r>
          </a:p>
          <a:p>
            <a:r>
              <a:rPr lang="en-GB" sz="1100" dirty="0"/>
              <a:t>Tuckman, B.W. and Harper, B.E. (2012) Conducting educational research. 6th </a:t>
            </a:r>
            <a:r>
              <a:rPr lang="en-GB" sz="1100" dirty="0" err="1"/>
              <a:t>edn</a:t>
            </a:r>
            <a:r>
              <a:rPr lang="en-GB" sz="1100" dirty="0"/>
              <a:t>. United States: </a:t>
            </a:r>
            <a:r>
              <a:rPr lang="en-GB" sz="1100" dirty="0" err="1"/>
              <a:t>Rowman</a:t>
            </a:r>
            <a:r>
              <a:rPr lang="en-GB" sz="1100" dirty="0"/>
              <a:t> &amp; Littlefield Publishers.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264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The 7 Habits of Highly Effective People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US" sz="2400" dirty="0"/>
              <a:t>Be proactive</a:t>
            </a:r>
          </a:p>
          <a:p>
            <a:r>
              <a:rPr lang="en-US" sz="2400" dirty="0"/>
              <a:t>Begin with the end in mind</a:t>
            </a:r>
          </a:p>
          <a:p>
            <a:r>
              <a:rPr lang="en-US" sz="2400" dirty="0"/>
              <a:t>First things First</a:t>
            </a:r>
          </a:p>
          <a:p>
            <a:r>
              <a:rPr lang="en-US" sz="2400" dirty="0"/>
              <a:t>Think Win-Win</a:t>
            </a:r>
          </a:p>
          <a:p>
            <a:r>
              <a:rPr lang="en-US" sz="2400" dirty="0"/>
              <a:t>Seek first to understand then to be understood</a:t>
            </a:r>
          </a:p>
          <a:p>
            <a:r>
              <a:rPr lang="en-US" sz="2400" dirty="0" err="1"/>
              <a:t>Synergise</a:t>
            </a:r>
            <a:endParaRPr lang="en-US" sz="2400" dirty="0"/>
          </a:p>
          <a:p>
            <a:r>
              <a:rPr lang="en-US" sz="2400" dirty="0"/>
              <a:t>Sharpen the Saw…</a:t>
            </a:r>
          </a:p>
          <a:p>
            <a:pPr marL="0" indent="0">
              <a:buNone/>
            </a:pPr>
            <a:endParaRPr lang="en-US" sz="1800" dirty="0">
              <a:hlinkClick r:id="rId2"/>
            </a:endParaRPr>
          </a:p>
          <a:p>
            <a:pPr marL="0" indent="0">
              <a:buNone/>
            </a:pPr>
            <a:r>
              <a:rPr lang="en-US" sz="1800" dirty="0">
                <a:hlinkClick r:id="rId2"/>
              </a:rPr>
              <a:t>https://www.stephencovey.com/7habits/7habits-habit6.php</a:t>
            </a:r>
            <a:endParaRPr lang="en-US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2438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https://www-dawsonera-com.ezproxy.uwtsd.ac.uk/readonline/9780071490283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9266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Icebreaker Bingo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http://www.wrha.mb.ca/staff/collaborativecare/files/Resource-TeamExercise-3.pdf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6321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Icebreaker Bingo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19</a:t>
            </a:fld>
            <a:endParaRPr lang="en-US"/>
          </a:p>
        </p:txBody>
      </p:sp>
      <p:pic>
        <p:nvPicPr>
          <p:cNvPr id="5" name="Picture 4" descr="people_bingo.tif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0"/>
            <a:ext cx="76839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2159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801</TotalTime>
  <Words>1098</Words>
  <Application>Microsoft Office PowerPoint</Application>
  <PresentationFormat>On-screen Show (4:3)</PresentationFormat>
  <Paragraphs>155</Paragraphs>
  <Slides>19</Slides>
  <Notes>3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Myriad Pro</vt:lpstr>
      <vt:lpstr>Verdana</vt:lpstr>
      <vt:lpstr>20140311PresentationUWTSDTemplate</vt:lpstr>
      <vt:lpstr>BMSW4002 </vt:lpstr>
      <vt:lpstr>What we will discuss</vt:lpstr>
      <vt:lpstr>Ground rules</vt:lpstr>
      <vt:lpstr>Important - Attendance  </vt:lpstr>
      <vt:lpstr> Example: Class starts at 9.00am </vt:lpstr>
      <vt:lpstr>Making the Most of Your Classes</vt:lpstr>
      <vt:lpstr>Learning and teaching strategies</vt:lpstr>
      <vt:lpstr>Module aims</vt:lpstr>
      <vt:lpstr>Learning outcomes</vt:lpstr>
      <vt:lpstr>Assignment</vt:lpstr>
      <vt:lpstr>Module content</vt:lpstr>
      <vt:lpstr>Module content</vt:lpstr>
      <vt:lpstr>Core texts</vt:lpstr>
      <vt:lpstr>Recommended Texts</vt:lpstr>
      <vt:lpstr>Recommended Texts</vt:lpstr>
      <vt:lpstr>The 7 Habits of Highly Effective People</vt:lpstr>
      <vt:lpstr>PowerPoint Presentation</vt:lpstr>
      <vt:lpstr>Icebreaker Bingo</vt:lpstr>
      <vt:lpstr>Icebreaker Bingo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48</cp:revision>
  <cp:lastPrinted>2018-07-09T15:27:01Z</cp:lastPrinted>
  <dcterms:created xsi:type="dcterms:W3CDTF">2002-10-07T19:43:58Z</dcterms:created>
  <dcterms:modified xsi:type="dcterms:W3CDTF">2021-02-14T18:16:19Z</dcterms:modified>
</cp:coreProperties>
</file>