
<file path=[Content_Types].xml><?xml version="1.0" encoding="utf-8"?>
<Types xmlns="http://schemas.openxmlformats.org/package/2006/content-types">
  <Default Extension="1" ContentType="image/jpeg"/>
  <Default Extension="emf" ContentType="image/x-emf"/>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notesMasters/notesMaster1.xml" ContentType="application/vnd.openxmlformats-officedocument.presentationml.notesMaster+xml"/>
  <Override PartName="/ppt/commentAuthors.xml" ContentType="application/vnd.openxmlformats-officedocument.presentationml.commentAuthors+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howSpecialPlsOnTitleSld="0" saveSubsetFonts="1">
  <p:sldMasterIdLst>
    <p:sldMasterId id="2147483675" r:id="rId1"/>
  </p:sldMasterIdLst>
  <p:notesMasterIdLst>
    <p:notesMasterId r:id="rId33"/>
  </p:notesMasterIdLst>
  <p:sldIdLst>
    <p:sldId id="382" r:id="rId2"/>
    <p:sldId id="485" r:id="rId3"/>
    <p:sldId id="500" r:id="rId4"/>
    <p:sldId id="553" r:id="rId5"/>
    <p:sldId id="574" r:id="rId6"/>
    <p:sldId id="576" r:id="rId7"/>
    <p:sldId id="602" r:id="rId8"/>
    <p:sldId id="572" r:id="rId9"/>
    <p:sldId id="380" r:id="rId10"/>
    <p:sldId id="573" r:id="rId11"/>
    <p:sldId id="578" r:id="rId12"/>
    <p:sldId id="587" r:id="rId13"/>
    <p:sldId id="594" r:id="rId14"/>
    <p:sldId id="581" r:id="rId15"/>
    <p:sldId id="583" r:id="rId16"/>
    <p:sldId id="595" r:id="rId17"/>
    <p:sldId id="596" r:id="rId18"/>
    <p:sldId id="303" r:id="rId19"/>
    <p:sldId id="597" r:id="rId20"/>
    <p:sldId id="598" r:id="rId21"/>
    <p:sldId id="599" r:id="rId22"/>
    <p:sldId id="601" r:id="rId23"/>
    <p:sldId id="591" r:id="rId24"/>
    <p:sldId id="588" r:id="rId25"/>
    <p:sldId id="592" r:id="rId26"/>
    <p:sldId id="600" r:id="rId27"/>
    <p:sldId id="554" r:id="rId28"/>
    <p:sldId id="584" r:id="rId29"/>
    <p:sldId id="435" r:id="rId30"/>
    <p:sldId id="414" r:id="rId31"/>
    <p:sldId id="359" r:id="rId32"/>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commentAuthors.xml><?xml version="1.0" encoding="utf-8"?>
<p:cmAuthorLst xmlns:a="http://schemas.openxmlformats.org/drawingml/2006/main" xmlns:r="http://schemas.openxmlformats.org/officeDocument/2006/relationships" xmlns:p="http://schemas.openxmlformats.org/presentationml/2006/main">
  <p:cmAuthor id="0" name="Higman, Josie" initials="HJ" lastIdx="1" clrIdx="0"/>
</p:cmAuthorLst>
</file>

<file path=ppt/presProps.xml><?xml version="1.0" encoding="utf-8"?>
<p:presentationPr xmlns:a="http://schemas.openxmlformats.org/drawingml/2006/main" xmlns:r="http://schemas.openxmlformats.org/officeDocument/2006/relationships" xmlns:p="http://schemas.openxmlformats.org/presentationml/2006/main">
  <p:showPr loop="1"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007DC3"/>
    <a:srgbClr val="8A8AA3"/>
    <a:srgbClr val="ABE1FF"/>
    <a:srgbClr val="007BC1"/>
    <a:srgbClr val="DA0033"/>
    <a:srgbClr val="FF6600"/>
    <a:srgbClr val="FF9933"/>
    <a:srgbClr val="64AA7A"/>
    <a:srgbClr val="4D4D4D"/>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3EA95910-1599-4094-8622-2C8CD052C570}" v="20" dt="2025-03-11T13:43:43.151"/>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22623" autoAdjust="0"/>
    <p:restoredTop sz="80342" autoAdjust="0"/>
  </p:normalViewPr>
  <p:slideViewPr>
    <p:cSldViewPr>
      <p:cViewPr varScale="1">
        <p:scale>
          <a:sx n="66" d="100"/>
          <a:sy n="66" d="100"/>
        </p:scale>
        <p:origin x="1350" y="18"/>
      </p:cViewPr>
      <p:guideLst>
        <p:guide orient="horz" pos="2160"/>
        <p:guide pos="2880"/>
      </p:guideLst>
    </p:cSldViewPr>
  </p:slideViewPr>
  <p:notesTextViewPr>
    <p:cViewPr>
      <p:scale>
        <a:sx n="1" d="1"/>
        <a:sy n="1" d="1"/>
      </p:scale>
      <p:origin x="0" y="0"/>
    </p:cViewPr>
  </p:notesTextViewPr>
  <p:sorterViewPr>
    <p:cViewPr>
      <p:scale>
        <a:sx n="100" d="100"/>
        <a:sy n="100" d="100"/>
      </p:scale>
      <p:origin x="0" y="-732"/>
    </p:cViewPr>
  </p:sorter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microsoft.com/office/2015/10/relationships/revisionInfo" Target="revisionInfo.xml"/><Relationship Id="rId21" Type="http://schemas.openxmlformats.org/officeDocument/2006/relationships/slide" Target="slides/slide20.xml"/><Relationship Id="rId34" Type="http://schemas.openxmlformats.org/officeDocument/2006/relationships/commentAuthors" Target="commentAuthor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notesMaster" Target="notesMasters/notesMaster1.xml"/><Relationship Id="rId38" Type="http://schemas.openxmlformats.org/officeDocument/2006/relationships/tableStyles" Target="tableStyle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theme" Target="theme/theme1.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viewProps" Target="viewProps.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presProps" Target="presProps.xml"/><Relationship Id="rId8" Type="http://schemas.openxmlformats.org/officeDocument/2006/relationships/slide" Target="slides/slide7.xml"/><Relationship Id="rId3" Type="http://schemas.openxmlformats.org/officeDocument/2006/relationships/slide" Target="slides/slide2.xml"/></Relationships>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07EB6AE6-770A-4B44-A488-FCF254461C99}" type="doc">
      <dgm:prSet loTypeId="urn:microsoft.com/office/officeart/2005/8/layout/radial3" loCatId="cycle" qsTypeId="urn:microsoft.com/office/officeart/2005/8/quickstyle/simple1" qsCatId="simple" csTypeId="urn:microsoft.com/office/officeart/2005/8/colors/accent1_2" csCatId="accent1" phldr="1"/>
      <dgm:spPr/>
      <dgm:t>
        <a:bodyPr/>
        <a:lstStyle/>
        <a:p>
          <a:endParaRPr lang="en-US"/>
        </a:p>
      </dgm:t>
    </dgm:pt>
    <dgm:pt modelId="{C3F47260-923E-4E0F-8B9C-BF183C724BA6}">
      <dgm:prSet phldrT="[Text]" custT="1"/>
      <dgm:spPr>
        <a:solidFill>
          <a:srgbClr val="00CC99">
            <a:alpha val="50000"/>
          </a:srgbClr>
        </a:solidFill>
      </dgm:spPr>
      <dgm:t>
        <a:bodyPr/>
        <a:lstStyle/>
        <a:p>
          <a:r>
            <a:rPr lang="en-US" sz="1600" b="1" dirty="0"/>
            <a:t>Market Segmentation</a:t>
          </a:r>
        </a:p>
      </dgm:t>
    </dgm:pt>
    <dgm:pt modelId="{5E32C263-8154-4BD3-8FAF-2B0DBB357D14}" type="parTrans" cxnId="{938BB5EE-D6A1-4820-AC7A-C6371AF53DBD}">
      <dgm:prSet/>
      <dgm:spPr/>
      <dgm:t>
        <a:bodyPr/>
        <a:lstStyle/>
        <a:p>
          <a:endParaRPr lang="en-US"/>
        </a:p>
      </dgm:t>
    </dgm:pt>
    <dgm:pt modelId="{5D02A994-F469-4D43-966E-A714AB11F5DD}" type="sibTrans" cxnId="{938BB5EE-D6A1-4820-AC7A-C6371AF53DBD}">
      <dgm:prSet/>
      <dgm:spPr/>
      <dgm:t>
        <a:bodyPr/>
        <a:lstStyle/>
        <a:p>
          <a:endParaRPr lang="en-US"/>
        </a:p>
      </dgm:t>
    </dgm:pt>
    <dgm:pt modelId="{7A49918B-80B8-46E5-A3E6-36270FDB6054}">
      <dgm:prSet phldrT="[Text]" custT="1"/>
      <dgm:spPr>
        <a:solidFill>
          <a:srgbClr val="FF6600">
            <a:alpha val="50000"/>
          </a:srgbClr>
        </a:solidFill>
        <a:ln>
          <a:solidFill>
            <a:srgbClr val="00CC99"/>
          </a:solidFill>
        </a:ln>
      </dgm:spPr>
      <dgm:t>
        <a:bodyPr/>
        <a:lstStyle/>
        <a:p>
          <a:r>
            <a:rPr lang="en-US" sz="2000" b="1" dirty="0">
              <a:solidFill>
                <a:schemeClr val="bg1"/>
              </a:solidFill>
              <a:latin typeface="+mn-lt"/>
              <a:cs typeface="Arial" panose="020B0604020202020204" pitchFamily="34" charset="0"/>
            </a:rPr>
            <a:t>Geographic</a:t>
          </a:r>
        </a:p>
      </dgm:t>
    </dgm:pt>
    <dgm:pt modelId="{1F28AB60-A84D-4047-9CA5-A3BE14453A07}" type="parTrans" cxnId="{0EC0A124-E2DE-4E96-AAA4-96C4EB5723AE}">
      <dgm:prSet/>
      <dgm:spPr/>
      <dgm:t>
        <a:bodyPr/>
        <a:lstStyle/>
        <a:p>
          <a:endParaRPr lang="en-US"/>
        </a:p>
      </dgm:t>
    </dgm:pt>
    <dgm:pt modelId="{FD8701BD-9D01-4BBE-9BE2-C47B59252683}" type="sibTrans" cxnId="{0EC0A124-E2DE-4E96-AAA4-96C4EB5723AE}">
      <dgm:prSet/>
      <dgm:spPr/>
      <dgm:t>
        <a:bodyPr/>
        <a:lstStyle/>
        <a:p>
          <a:endParaRPr lang="en-US"/>
        </a:p>
      </dgm:t>
    </dgm:pt>
    <dgm:pt modelId="{920C385F-5B2D-4FC6-9A67-BCC31421261E}">
      <dgm:prSet phldrT="[Text]" custT="1"/>
      <dgm:spPr>
        <a:solidFill>
          <a:srgbClr val="FF6600">
            <a:alpha val="50000"/>
          </a:srgbClr>
        </a:solidFill>
        <a:ln>
          <a:solidFill>
            <a:srgbClr val="00CC99"/>
          </a:solidFill>
        </a:ln>
      </dgm:spPr>
      <dgm:t>
        <a:bodyPr/>
        <a:lstStyle/>
        <a:p>
          <a:r>
            <a:rPr lang="en-US" sz="2000" b="1" dirty="0">
              <a:solidFill>
                <a:schemeClr val="bg1"/>
              </a:solidFill>
              <a:latin typeface="+mn-lt"/>
              <a:cs typeface="Arial" panose="020B0604020202020204" pitchFamily="34" charset="0"/>
            </a:rPr>
            <a:t>Demographic</a:t>
          </a:r>
        </a:p>
      </dgm:t>
    </dgm:pt>
    <dgm:pt modelId="{488C6599-9B9E-4D4D-BC4A-B8C5E8C60978}" type="parTrans" cxnId="{2EB96869-7838-4895-AEA6-5E2A3D5D2B97}">
      <dgm:prSet/>
      <dgm:spPr/>
      <dgm:t>
        <a:bodyPr/>
        <a:lstStyle/>
        <a:p>
          <a:endParaRPr lang="en-US"/>
        </a:p>
      </dgm:t>
    </dgm:pt>
    <dgm:pt modelId="{466F79CE-7EEC-4CEC-93B1-B902A7E307EE}" type="sibTrans" cxnId="{2EB96869-7838-4895-AEA6-5E2A3D5D2B97}">
      <dgm:prSet/>
      <dgm:spPr/>
      <dgm:t>
        <a:bodyPr/>
        <a:lstStyle/>
        <a:p>
          <a:endParaRPr lang="en-US"/>
        </a:p>
      </dgm:t>
    </dgm:pt>
    <dgm:pt modelId="{4B139B11-7BCB-4F23-A72D-D886D45C7F62}">
      <dgm:prSet phldrT="[Text]" custT="1"/>
      <dgm:spPr>
        <a:solidFill>
          <a:srgbClr val="FF6600">
            <a:alpha val="50000"/>
          </a:srgbClr>
        </a:solidFill>
        <a:ln>
          <a:solidFill>
            <a:srgbClr val="00CC99"/>
          </a:solidFill>
        </a:ln>
      </dgm:spPr>
      <dgm:t>
        <a:bodyPr/>
        <a:lstStyle/>
        <a:p>
          <a:r>
            <a:rPr lang="en-US" sz="2000" b="1" dirty="0">
              <a:solidFill>
                <a:schemeClr val="bg1"/>
              </a:solidFill>
              <a:latin typeface="+mn-lt"/>
              <a:cs typeface="Arial" panose="020B0604020202020204" pitchFamily="34" charset="0"/>
            </a:rPr>
            <a:t>Psychographic</a:t>
          </a:r>
        </a:p>
      </dgm:t>
    </dgm:pt>
    <dgm:pt modelId="{90176A2D-F24F-41FE-B1E6-E1B455FD64BB}" type="parTrans" cxnId="{157BC25F-3C9E-4E5B-8245-AF0E25CEAD5F}">
      <dgm:prSet/>
      <dgm:spPr/>
      <dgm:t>
        <a:bodyPr/>
        <a:lstStyle/>
        <a:p>
          <a:endParaRPr lang="en-US"/>
        </a:p>
      </dgm:t>
    </dgm:pt>
    <dgm:pt modelId="{D56E47A7-5E2D-4ED4-BB4A-2C255B8D98F4}" type="sibTrans" cxnId="{157BC25F-3C9E-4E5B-8245-AF0E25CEAD5F}">
      <dgm:prSet/>
      <dgm:spPr/>
      <dgm:t>
        <a:bodyPr/>
        <a:lstStyle/>
        <a:p>
          <a:endParaRPr lang="en-US"/>
        </a:p>
      </dgm:t>
    </dgm:pt>
    <dgm:pt modelId="{F733DBA4-7403-4210-9179-3C4FE5BF37FC}">
      <dgm:prSet phldrT="[Text]" custT="1"/>
      <dgm:spPr>
        <a:solidFill>
          <a:srgbClr val="FF6600">
            <a:alpha val="50000"/>
          </a:srgbClr>
        </a:solidFill>
        <a:ln>
          <a:solidFill>
            <a:srgbClr val="00CC99"/>
          </a:solidFill>
        </a:ln>
      </dgm:spPr>
      <dgm:t>
        <a:bodyPr/>
        <a:lstStyle/>
        <a:p>
          <a:r>
            <a:rPr lang="en-US" sz="2000" b="1" dirty="0">
              <a:solidFill>
                <a:schemeClr val="bg1"/>
              </a:solidFill>
              <a:latin typeface="+mn-lt"/>
              <a:cs typeface="Arial" panose="020B0604020202020204" pitchFamily="34" charset="0"/>
            </a:rPr>
            <a:t>Behavioral</a:t>
          </a:r>
        </a:p>
      </dgm:t>
    </dgm:pt>
    <dgm:pt modelId="{DB00596E-94D2-41F0-9B58-7D2C9E1CC525}" type="parTrans" cxnId="{1B2F8112-DBC7-4D40-8B16-49763ABDF9A5}">
      <dgm:prSet/>
      <dgm:spPr/>
      <dgm:t>
        <a:bodyPr/>
        <a:lstStyle/>
        <a:p>
          <a:endParaRPr lang="en-US"/>
        </a:p>
      </dgm:t>
    </dgm:pt>
    <dgm:pt modelId="{CCB62BAF-A26A-4DDC-A080-0058F193F9C9}" type="sibTrans" cxnId="{1B2F8112-DBC7-4D40-8B16-49763ABDF9A5}">
      <dgm:prSet/>
      <dgm:spPr/>
      <dgm:t>
        <a:bodyPr/>
        <a:lstStyle/>
        <a:p>
          <a:endParaRPr lang="en-US"/>
        </a:p>
      </dgm:t>
    </dgm:pt>
    <dgm:pt modelId="{B8A1609B-8580-4542-8D65-A406200DC042}" type="pres">
      <dgm:prSet presAssocID="{07EB6AE6-770A-4B44-A488-FCF254461C99}" presName="composite" presStyleCnt="0">
        <dgm:presLayoutVars>
          <dgm:chMax val="1"/>
          <dgm:dir/>
          <dgm:resizeHandles val="exact"/>
        </dgm:presLayoutVars>
      </dgm:prSet>
      <dgm:spPr/>
    </dgm:pt>
    <dgm:pt modelId="{B562385D-E224-49D4-803E-58056287A940}" type="pres">
      <dgm:prSet presAssocID="{07EB6AE6-770A-4B44-A488-FCF254461C99}" presName="radial" presStyleCnt="0">
        <dgm:presLayoutVars>
          <dgm:animLvl val="ctr"/>
        </dgm:presLayoutVars>
      </dgm:prSet>
      <dgm:spPr/>
    </dgm:pt>
    <dgm:pt modelId="{7B7B27E3-60A6-436D-998E-E515989122FD}" type="pres">
      <dgm:prSet presAssocID="{C3F47260-923E-4E0F-8B9C-BF183C724BA6}" presName="centerShape" presStyleLbl="vennNode1" presStyleIdx="0" presStyleCnt="5"/>
      <dgm:spPr/>
    </dgm:pt>
    <dgm:pt modelId="{093A5449-39ED-4234-B83F-CCB8E4F6B419}" type="pres">
      <dgm:prSet presAssocID="{7A49918B-80B8-46E5-A3E6-36270FDB6054}" presName="node" presStyleLbl="vennNode1" presStyleIdx="1" presStyleCnt="5" custScaleX="221714" custScaleY="142635" custRadScaleRad="103574">
        <dgm:presLayoutVars>
          <dgm:bulletEnabled val="1"/>
        </dgm:presLayoutVars>
      </dgm:prSet>
      <dgm:spPr/>
    </dgm:pt>
    <dgm:pt modelId="{651F1499-468D-4CDC-9ED2-7D24B8B25F72}" type="pres">
      <dgm:prSet presAssocID="{920C385F-5B2D-4FC6-9A67-BCC31421261E}" presName="node" presStyleLbl="vennNode1" presStyleIdx="2" presStyleCnt="5" custScaleX="223425" custScaleY="145411" custRadScaleRad="128987" custRadScaleInc="-5683">
        <dgm:presLayoutVars>
          <dgm:bulletEnabled val="1"/>
        </dgm:presLayoutVars>
      </dgm:prSet>
      <dgm:spPr/>
    </dgm:pt>
    <dgm:pt modelId="{BF7496E3-856E-4DE4-8FC4-4EC83306D9FE}" type="pres">
      <dgm:prSet presAssocID="{4B139B11-7BCB-4F23-A72D-D886D45C7F62}" presName="node" presStyleLbl="vennNode1" presStyleIdx="3" presStyleCnt="5" custScaleX="284421" custScaleY="132947" custRadScaleRad="85520">
        <dgm:presLayoutVars>
          <dgm:bulletEnabled val="1"/>
        </dgm:presLayoutVars>
      </dgm:prSet>
      <dgm:spPr/>
    </dgm:pt>
    <dgm:pt modelId="{2277B748-05EB-4BFA-883E-FEA86ED056E0}" type="pres">
      <dgm:prSet presAssocID="{F733DBA4-7403-4210-9179-3C4FE5BF37FC}" presName="node" presStyleLbl="vennNode1" presStyleIdx="4" presStyleCnt="5" custScaleX="214741" custScaleY="156858" custRadScaleRad="130481" custRadScaleInc="7297">
        <dgm:presLayoutVars>
          <dgm:bulletEnabled val="1"/>
        </dgm:presLayoutVars>
      </dgm:prSet>
      <dgm:spPr/>
    </dgm:pt>
  </dgm:ptLst>
  <dgm:cxnLst>
    <dgm:cxn modelId="{1B2F8112-DBC7-4D40-8B16-49763ABDF9A5}" srcId="{C3F47260-923E-4E0F-8B9C-BF183C724BA6}" destId="{F733DBA4-7403-4210-9179-3C4FE5BF37FC}" srcOrd="3" destOrd="0" parTransId="{DB00596E-94D2-41F0-9B58-7D2C9E1CC525}" sibTransId="{CCB62BAF-A26A-4DDC-A080-0058F193F9C9}"/>
    <dgm:cxn modelId="{6D813022-87E6-4249-9D69-2CC92390FFEC}" type="presOf" srcId="{F733DBA4-7403-4210-9179-3C4FE5BF37FC}" destId="{2277B748-05EB-4BFA-883E-FEA86ED056E0}" srcOrd="0" destOrd="0" presId="urn:microsoft.com/office/officeart/2005/8/layout/radial3"/>
    <dgm:cxn modelId="{0EC0A124-E2DE-4E96-AAA4-96C4EB5723AE}" srcId="{C3F47260-923E-4E0F-8B9C-BF183C724BA6}" destId="{7A49918B-80B8-46E5-A3E6-36270FDB6054}" srcOrd="0" destOrd="0" parTransId="{1F28AB60-A84D-4047-9CA5-A3BE14453A07}" sibTransId="{FD8701BD-9D01-4BBE-9BE2-C47B59252683}"/>
    <dgm:cxn modelId="{157BC25F-3C9E-4E5B-8245-AF0E25CEAD5F}" srcId="{C3F47260-923E-4E0F-8B9C-BF183C724BA6}" destId="{4B139B11-7BCB-4F23-A72D-D886D45C7F62}" srcOrd="2" destOrd="0" parTransId="{90176A2D-F24F-41FE-B1E6-E1B455FD64BB}" sibTransId="{D56E47A7-5E2D-4ED4-BB4A-2C255B8D98F4}"/>
    <dgm:cxn modelId="{2EB96869-7838-4895-AEA6-5E2A3D5D2B97}" srcId="{C3F47260-923E-4E0F-8B9C-BF183C724BA6}" destId="{920C385F-5B2D-4FC6-9A67-BCC31421261E}" srcOrd="1" destOrd="0" parTransId="{488C6599-9B9E-4D4D-BC4A-B8C5E8C60978}" sibTransId="{466F79CE-7EEC-4CEC-93B1-B902A7E307EE}"/>
    <dgm:cxn modelId="{0E6676AD-9BEF-4FC8-B7EE-A51409BEC790}" type="presOf" srcId="{920C385F-5B2D-4FC6-9A67-BCC31421261E}" destId="{651F1499-468D-4CDC-9ED2-7D24B8B25F72}" srcOrd="0" destOrd="0" presId="urn:microsoft.com/office/officeart/2005/8/layout/radial3"/>
    <dgm:cxn modelId="{AA5366B8-9C42-49DA-9BE2-416CD06EFC36}" type="presOf" srcId="{C3F47260-923E-4E0F-8B9C-BF183C724BA6}" destId="{7B7B27E3-60A6-436D-998E-E515989122FD}" srcOrd="0" destOrd="0" presId="urn:microsoft.com/office/officeart/2005/8/layout/radial3"/>
    <dgm:cxn modelId="{248DA5D3-F729-4157-BEC3-4FAA92F09F00}" type="presOf" srcId="{7A49918B-80B8-46E5-A3E6-36270FDB6054}" destId="{093A5449-39ED-4234-B83F-CCB8E4F6B419}" srcOrd="0" destOrd="0" presId="urn:microsoft.com/office/officeart/2005/8/layout/radial3"/>
    <dgm:cxn modelId="{938BB5EE-D6A1-4820-AC7A-C6371AF53DBD}" srcId="{07EB6AE6-770A-4B44-A488-FCF254461C99}" destId="{C3F47260-923E-4E0F-8B9C-BF183C724BA6}" srcOrd="0" destOrd="0" parTransId="{5E32C263-8154-4BD3-8FAF-2B0DBB357D14}" sibTransId="{5D02A994-F469-4D43-966E-A714AB11F5DD}"/>
    <dgm:cxn modelId="{E5E1DDF5-18AB-4793-A4AD-CBBE834128C3}" type="presOf" srcId="{07EB6AE6-770A-4B44-A488-FCF254461C99}" destId="{B8A1609B-8580-4542-8D65-A406200DC042}" srcOrd="0" destOrd="0" presId="urn:microsoft.com/office/officeart/2005/8/layout/radial3"/>
    <dgm:cxn modelId="{B83ACAFF-9402-4819-ADA9-A2F5D25B42A1}" type="presOf" srcId="{4B139B11-7BCB-4F23-A72D-D886D45C7F62}" destId="{BF7496E3-856E-4DE4-8FC4-4EC83306D9FE}" srcOrd="0" destOrd="0" presId="urn:microsoft.com/office/officeart/2005/8/layout/radial3"/>
    <dgm:cxn modelId="{6F9298AC-E8F1-4E12-B79E-3BBE6EC42402}" type="presParOf" srcId="{B8A1609B-8580-4542-8D65-A406200DC042}" destId="{B562385D-E224-49D4-803E-58056287A940}" srcOrd="0" destOrd="0" presId="urn:microsoft.com/office/officeart/2005/8/layout/radial3"/>
    <dgm:cxn modelId="{2A5D358E-3E33-416E-8BC4-F773AD90039C}" type="presParOf" srcId="{B562385D-E224-49D4-803E-58056287A940}" destId="{7B7B27E3-60A6-436D-998E-E515989122FD}" srcOrd="0" destOrd="0" presId="urn:microsoft.com/office/officeart/2005/8/layout/radial3"/>
    <dgm:cxn modelId="{2F76818F-7BA8-48EE-B9EE-D5D4862AFF93}" type="presParOf" srcId="{B562385D-E224-49D4-803E-58056287A940}" destId="{093A5449-39ED-4234-B83F-CCB8E4F6B419}" srcOrd="1" destOrd="0" presId="urn:microsoft.com/office/officeart/2005/8/layout/radial3"/>
    <dgm:cxn modelId="{0113CAEC-C462-4DB3-A020-6500F91E25AA}" type="presParOf" srcId="{B562385D-E224-49D4-803E-58056287A940}" destId="{651F1499-468D-4CDC-9ED2-7D24B8B25F72}" srcOrd="2" destOrd="0" presId="urn:microsoft.com/office/officeart/2005/8/layout/radial3"/>
    <dgm:cxn modelId="{38CD0F6C-4033-4F33-BC4C-AFD581FAA369}" type="presParOf" srcId="{B562385D-E224-49D4-803E-58056287A940}" destId="{BF7496E3-856E-4DE4-8FC4-4EC83306D9FE}" srcOrd="3" destOrd="0" presId="urn:microsoft.com/office/officeart/2005/8/layout/radial3"/>
    <dgm:cxn modelId="{31B5F004-0FEC-4E75-88F0-73966612B21E}" type="presParOf" srcId="{B562385D-E224-49D4-803E-58056287A940}" destId="{2277B748-05EB-4BFA-883E-FEA86ED056E0}" srcOrd="4" destOrd="0" presId="urn:microsoft.com/office/officeart/2005/8/layout/radial3"/>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7B7B27E3-60A6-436D-998E-E515989122FD}">
      <dsp:nvSpPr>
        <dsp:cNvPr id="0" name=""/>
        <dsp:cNvSpPr/>
      </dsp:nvSpPr>
      <dsp:spPr>
        <a:xfrm>
          <a:off x="2078971" y="891391"/>
          <a:ext cx="2155626" cy="2155626"/>
        </a:xfrm>
        <a:prstGeom prst="ellipse">
          <a:avLst/>
        </a:prstGeom>
        <a:solidFill>
          <a:srgbClr val="00CC99">
            <a:alpha val="50000"/>
          </a:srgb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tx1"/>
        </a:fontRef>
      </dsp:style>
      <dsp:txBody>
        <a:bodyPr spcFirstLastPara="0" vert="horz" wrap="square" lIns="20320" tIns="20320" rIns="20320" bIns="20320" numCol="1" spcCol="1270" anchor="ctr" anchorCtr="0">
          <a:noAutofit/>
        </a:bodyPr>
        <a:lstStyle/>
        <a:p>
          <a:pPr marL="0" lvl="0" indent="0" algn="ctr" defTabSz="711200">
            <a:lnSpc>
              <a:spcPct val="90000"/>
            </a:lnSpc>
            <a:spcBef>
              <a:spcPct val="0"/>
            </a:spcBef>
            <a:spcAft>
              <a:spcPct val="35000"/>
            </a:spcAft>
            <a:buNone/>
          </a:pPr>
          <a:r>
            <a:rPr lang="en-US" sz="1600" b="1" kern="1200" dirty="0"/>
            <a:t>Market Segmentation</a:t>
          </a:r>
        </a:p>
      </dsp:txBody>
      <dsp:txXfrm>
        <a:off x="2394655" y="1207075"/>
        <a:ext cx="1524258" cy="1524258"/>
      </dsp:txXfrm>
    </dsp:sp>
    <dsp:sp modelId="{093A5449-39ED-4234-B83F-CCB8E4F6B419}">
      <dsp:nvSpPr>
        <dsp:cNvPr id="0" name=""/>
        <dsp:cNvSpPr/>
      </dsp:nvSpPr>
      <dsp:spPr>
        <a:xfrm>
          <a:off x="1961953" y="-203273"/>
          <a:ext cx="2389662" cy="1537338"/>
        </a:xfrm>
        <a:prstGeom prst="ellipse">
          <a:avLst/>
        </a:prstGeom>
        <a:solidFill>
          <a:srgbClr val="FF6600">
            <a:alpha val="50000"/>
          </a:srgbClr>
        </a:solidFill>
        <a:ln w="25400" cap="flat" cmpd="sng" algn="ctr">
          <a:solidFill>
            <a:srgbClr val="00CC99"/>
          </a:solidFill>
          <a:prstDash val="solid"/>
        </a:ln>
        <a:effectLst/>
      </dsp:spPr>
      <dsp:style>
        <a:lnRef idx="2">
          <a:scrgbClr r="0" g="0" b="0"/>
        </a:lnRef>
        <a:fillRef idx="1">
          <a:scrgbClr r="0" g="0" b="0"/>
        </a:fillRef>
        <a:effectRef idx="0">
          <a:scrgbClr r="0" g="0" b="0"/>
        </a:effectRef>
        <a:fontRef idx="minor">
          <a:schemeClr val="tx1"/>
        </a:fontRef>
      </dsp:style>
      <dsp:txBody>
        <a:bodyPr spcFirstLastPara="0" vert="horz" wrap="square" lIns="25400" tIns="25400" rIns="25400" bIns="25400" numCol="1" spcCol="1270" anchor="ctr" anchorCtr="0">
          <a:noAutofit/>
        </a:bodyPr>
        <a:lstStyle/>
        <a:p>
          <a:pPr marL="0" lvl="0" indent="0" algn="ctr" defTabSz="889000">
            <a:lnSpc>
              <a:spcPct val="90000"/>
            </a:lnSpc>
            <a:spcBef>
              <a:spcPct val="0"/>
            </a:spcBef>
            <a:spcAft>
              <a:spcPct val="35000"/>
            </a:spcAft>
            <a:buNone/>
          </a:pPr>
          <a:r>
            <a:rPr lang="en-US" sz="2000" b="1" kern="1200" dirty="0">
              <a:solidFill>
                <a:schemeClr val="bg1"/>
              </a:solidFill>
              <a:latin typeface="+mn-lt"/>
              <a:cs typeface="Arial" panose="020B0604020202020204" pitchFamily="34" charset="0"/>
            </a:rPr>
            <a:t>Geographic</a:t>
          </a:r>
        </a:p>
      </dsp:txBody>
      <dsp:txXfrm>
        <a:off x="2311911" y="21865"/>
        <a:ext cx="1689746" cy="1087062"/>
      </dsp:txXfrm>
    </dsp:sp>
    <dsp:sp modelId="{651F1499-468D-4CDC-9ED2-7D24B8B25F72}">
      <dsp:nvSpPr>
        <dsp:cNvPr id="0" name=""/>
        <dsp:cNvSpPr/>
      </dsp:nvSpPr>
      <dsp:spPr>
        <a:xfrm>
          <a:off x="3756253" y="1024148"/>
          <a:ext cx="2408104" cy="1567259"/>
        </a:xfrm>
        <a:prstGeom prst="ellipse">
          <a:avLst/>
        </a:prstGeom>
        <a:solidFill>
          <a:srgbClr val="FF6600">
            <a:alpha val="50000"/>
          </a:srgbClr>
        </a:solidFill>
        <a:ln w="25400" cap="flat" cmpd="sng" algn="ctr">
          <a:solidFill>
            <a:srgbClr val="00CC99"/>
          </a:solidFill>
          <a:prstDash val="solid"/>
        </a:ln>
        <a:effectLst/>
      </dsp:spPr>
      <dsp:style>
        <a:lnRef idx="2">
          <a:scrgbClr r="0" g="0" b="0"/>
        </a:lnRef>
        <a:fillRef idx="1">
          <a:scrgbClr r="0" g="0" b="0"/>
        </a:fillRef>
        <a:effectRef idx="0">
          <a:scrgbClr r="0" g="0" b="0"/>
        </a:effectRef>
        <a:fontRef idx="minor">
          <a:schemeClr val="tx1"/>
        </a:fontRef>
      </dsp:style>
      <dsp:txBody>
        <a:bodyPr spcFirstLastPara="0" vert="horz" wrap="square" lIns="25400" tIns="25400" rIns="25400" bIns="25400" numCol="1" spcCol="1270" anchor="ctr" anchorCtr="0">
          <a:noAutofit/>
        </a:bodyPr>
        <a:lstStyle/>
        <a:p>
          <a:pPr marL="0" lvl="0" indent="0" algn="ctr" defTabSz="889000">
            <a:lnSpc>
              <a:spcPct val="90000"/>
            </a:lnSpc>
            <a:spcBef>
              <a:spcPct val="0"/>
            </a:spcBef>
            <a:spcAft>
              <a:spcPct val="35000"/>
            </a:spcAft>
            <a:buNone/>
          </a:pPr>
          <a:r>
            <a:rPr lang="en-US" sz="2000" b="1" kern="1200" dirty="0">
              <a:solidFill>
                <a:schemeClr val="bg1"/>
              </a:solidFill>
              <a:latin typeface="+mn-lt"/>
              <a:cs typeface="Arial" panose="020B0604020202020204" pitchFamily="34" charset="0"/>
            </a:rPr>
            <a:t>Demographic</a:t>
          </a:r>
        </a:p>
      </dsp:txBody>
      <dsp:txXfrm>
        <a:off x="4108912" y="1253668"/>
        <a:ext cx="1702786" cy="1108219"/>
      </dsp:txXfrm>
    </dsp:sp>
    <dsp:sp modelId="{BF7496E3-856E-4DE4-8FC4-4EC83306D9FE}">
      <dsp:nvSpPr>
        <dsp:cNvPr id="0" name=""/>
        <dsp:cNvSpPr/>
      </dsp:nvSpPr>
      <dsp:spPr>
        <a:xfrm>
          <a:off x="1624021" y="2453281"/>
          <a:ext cx="3065527" cy="1432920"/>
        </a:xfrm>
        <a:prstGeom prst="ellipse">
          <a:avLst/>
        </a:prstGeom>
        <a:solidFill>
          <a:srgbClr val="FF6600">
            <a:alpha val="50000"/>
          </a:srgbClr>
        </a:solidFill>
        <a:ln w="25400" cap="flat" cmpd="sng" algn="ctr">
          <a:solidFill>
            <a:srgbClr val="00CC99"/>
          </a:solidFill>
          <a:prstDash val="solid"/>
        </a:ln>
        <a:effectLst/>
      </dsp:spPr>
      <dsp:style>
        <a:lnRef idx="2">
          <a:scrgbClr r="0" g="0" b="0"/>
        </a:lnRef>
        <a:fillRef idx="1">
          <a:scrgbClr r="0" g="0" b="0"/>
        </a:fillRef>
        <a:effectRef idx="0">
          <a:scrgbClr r="0" g="0" b="0"/>
        </a:effectRef>
        <a:fontRef idx="minor">
          <a:schemeClr val="tx1"/>
        </a:fontRef>
      </dsp:style>
      <dsp:txBody>
        <a:bodyPr spcFirstLastPara="0" vert="horz" wrap="square" lIns="25400" tIns="25400" rIns="25400" bIns="25400" numCol="1" spcCol="1270" anchor="ctr" anchorCtr="0">
          <a:noAutofit/>
        </a:bodyPr>
        <a:lstStyle/>
        <a:p>
          <a:pPr marL="0" lvl="0" indent="0" algn="ctr" defTabSz="889000">
            <a:lnSpc>
              <a:spcPct val="90000"/>
            </a:lnSpc>
            <a:spcBef>
              <a:spcPct val="0"/>
            </a:spcBef>
            <a:spcAft>
              <a:spcPct val="35000"/>
            </a:spcAft>
            <a:buNone/>
          </a:pPr>
          <a:r>
            <a:rPr lang="en-US" sz="2000" b="1" kern="1200" dirty="0">
              <a:solidFill>
                <a:schemeClr val="bg1"/>
              </a:solidFill>
              <a:latin typeface="+mn-lt"/>
              <a:cs typeface="Arial" panose="020B0604020202020204" pitchFamily="34" charset="0"/>
            </a:rPr>
            <a:t>Psychographic</a:t>
          </a:r>
        </a:p>
      </dsp:txBody>
      <dsp:txXfrm>
        <a:off x="2072957" y="2663127"/>
        <a:ext cx="2167655" cy="1013228"/>
      </dsp:txXfrm>
    </dsp:sp>
    <dsp:sp modelId="{2277B748-05EB-4BFA-883E-FEA86ED056E0}">
      <dsp:nvSpPr>
        <dsp:cNvPr id="0" name=""/>
        <dsp:cNvSpPr/>
      </dsp:nvSpPr>
      <dsp:spPr>
        <a:xfrm>
          <a:off x="179846" y="914394"/>
          <a:ext cx="2314507" cy="1690636"/>
        </a:xfrm>
        <a:prstGeom prst="ellipse">
          <a:avLst/>
        </a:prstGeom>
        <a:solidFill>
          <a:srgbClr val="FF6600">
            <a:alpha val="50000"/>
          </a:srgbClr>
        </a:solidFill>
        <a:ln w="25400" cap="flat" cmpd="sng" algn="ctr">
          <a:solidFill>
            <a:srgbClr val="00CC99"/>
          </a:solidFill>
          <a:prstDash val="solid"/>
        </a:ln>
        <a:effectLst/>
      </dsp:spPr>
      <dsp:style>
        <a:lnRef idx="2">
          <a:scrgbClr r="0" g="0" b="0"/>
        </a:lnRef>
        <a:fillRef idx="1">
          <a:scrgbClr r="0" g="0" b="0"/>
        </a:fillRef>
        <a:effectRef idx="0">
          <a:scrgbClr r="0" g="0" b="0"/>
        </a:effectRef>
        <a:fontRef idx="minor">
          <a:schemeClr val="tx1"/>
        </a:fontRef>
      </dsp:style>
      <dsp:txBody>
        <a:bodyPr spcFirstLastPara="0" vert="horz" wrap="square" lIns="25400" tIns="25400" rIns="25400" bIns="25400" numCol="1" spcCol="1270" anchor="ctr" anchorCtr="0">
          <a:noAutofit/>
        </a:bodyPr>
        <a:lstStyle/>
        <a:p>
          <a:pPr marL="0" lvl="0" indent="0" algn="ctr" defTabSz="889000">
            <a:lnSpc>
              <a:spcPct val="90000"/>
            </a:lnSpc>
            <a:spcBef>
              <a:spcPct val="0"/>
            </a:spcBef>
            <a:spcAft>
              <a:spcPct val="35000"/>
            </a:spcAft>
            <a:buNone/>
          </a:pPr>
          <a:r>
            <a:rPr lang="en-US" sz="2000" b="1" kern="1200" dirty="0">
              <a:solidFill>
                <a:schemeClr val="bg1"/>
              </a:solidFill>
              <a:latin typeface="+mn-lt"/>
              <a:cs typeface="Arial" panose="020B0604020202020204" pitchFamily="34" charset="0"/>
            </a:rPr>
            <a:t>Behavioral</a:t>
          </a:r>
        </a:p>
      </dsp:txBody>
      <dsp:txXfrm>
        <a:off x="518798" y="1161982"/>
        <a:ext cx="1636603" cy="1195460"/>
      </dsp:txXfrm>
    </dsp:sp>
  </dsp:spTree>
</dsp:drawing>
</file>

<file path=ppt/diagrams/layout1.xml><?xml version="1.0" encoding="utf-8"?>
<dgm:layoutDef xmlns:dgm="http://schemas.openxmlformats.org/drawingml/2006/diagram" xmlns:a="http://schemas.openxmlformats.org/drawingml/2006/main" uniqueId="urn:microsoft.com/office/officeart/2005/8/layout/radial3">
  <dgm:title val=""/>
  <dgm:desc val=""/>
  <dgm:catLst>
    <dgm:cat type="relationship" pri="31000"/>
    <dgm:cat type="cycle" pri="12000"/>
  </dgm:catLst>
  <dgm:sampData>
    <dgm:dataModel>
      <dgm:ptLst>
        <dgm:pt modelId="0" type="doc"/>
        <dgm:pt modelId="1">
          <dgm:prSet phldr="1"/>
        </dgm:pt>
        <dgm:pt modelId="11">
          <dgm:prSet phldr="1"/>
        </dgm:pt>
        <dgm:pt modelId="12">
          <dgm:prSet phldr="1"/>
        </dgm:pt>
        <dgm:pt modelId="13">
          <dgm:prSet phldr="1"/>
        </dgm:pt>
        <dgm:pt modelId="14">
          <dgm:prSet phldr="1"/>
        </dgm:pt>
      </dgm:ptLst>
      <dgm:cxnLst>
        <dgm:cxn modelId="2" srcId="0" destId="1" srcOrd="0" destOrd="0"/>
        <dgm:cxn modelId="3" srcId="1" destId="11" srcOrd="0" destOrd="0"/>
        <dgm:cxn modelId="4" srcId="1" destId="12" srcOrd="1" destOrd="0"/>
        <dgm:cxn modelId="5" srcId="1" destId="13" srcOrd="2" destOrd="0"/>
        <dgm:cxn modelId="6" srcId="1" destId="14" srcOrd="3" destOrd="0"/>
      </dgm:cxnLst>
      <dgm:bg/>
      <dgm:whole/>
    </dgm:dataModel>
  </dgm:sampData>
  <dgm:styleData>
    <dgm:dataModel>
      <dgm:ptLst>
        <dgm:pt modelId="0" type="doc"/>
        <dgm:pt modelId="1"/>
        <dgm:pt modelId="11"/>
        <dgm:pt modelId="12"/>
        <dgm:pt modelId="13"/>
      </dgm:ptLst>
      <dgm:cxnLst>
        <dgm:cxn modelId="2" srcId="0" destId="1" srcOrd="0" destOrd="0"/>
        <dgm:cxn modelId="15" srcId="1" destId="11" srcOrd="0" destOrd="0"/>
        <dgm:cxn modelId="16" srcId="1" destId="12" srcOrd="1" destOrd="0"/>
        <dgm:cxn modelId="17" srcId="1" destId="13" srcOrd="2" destOrd="0"/>
      </dgm:cxnLst>
      <dgm:bg/>
      <dgm:whole/>
    </dgm:dataModel>
  </dgm:styleData>
  <dgm:clrData>
    <dgm:dataModel>
      <dgm:ptLst>
        <dgm:pt modelId="0" type="doc"/>
        <dgm:pt modelId="1"/>
        <dgm:pt modelId="11"/>
        <dgm:pt modelId="12"/>
        <dgm:pt modelId="13"/>
        <dgm:pt modelId="14"/>
        <dgm:pt modelId="15"/>
        <dgm:pt modelId="16"/>
      </dgm:ptLst>
      <dgm:cxnLst>
        <dgm:cxn modelId="2" srcId="0" destId="1" srcOrd="0" destOrd="0"/>
        <dgm:cxn modelId="16" srcId="1" destId="11" srcOrd="0" destOrd="0"/>
        <dgm:cxn modelId="17" srcId="1" destId="12" srcOrd="1" destOrd="0"/>
        <dgm:cxn modelId="18" srcId="1" destId="13" srcOrd="2" destOrd="0"/>
        <dgm:cxn modelId="19" srcId="1" destId="14" srcOrd="3" destOrd="0"/>
        <dgm:cxn modelId="20" srcId="1" destId="15" srcOrd="4" destOrd="0"/>
        <dgm:cxn modelId="21" srcId="1" destId="16" srcOrd="5" destOrd="0"/>
      </dgm:cxnLst>
      <dgm:bg/>
      <dgm:whole/>
    </dgm:dataModel>
  </dgm:clrData>
  <dgm:layoutNode name="composite">
    <dgm:varLst>
      <dgm:chMax val="1"/>
      <dgm:dir/>
      <dgm:resizeHandles val="exact"/>
    </dgm:varLst>
    <dgm:alg type="composite">
      <dgm:param type="ar" val="1"/>
    </dgm:alg>
    <dgm:shape xmlns:r="http://schemas.openxmlformats.org/officeDocument/2006/relationships" r:blip="">
      <dgm:adjLst/>
    </dgm:shape>
    <dgm:presOf/>
    <dgm:constrLst/>
    <dgm:ruleLst/>
    <dgm:layoutNode name="radial">
      <dgm:varLst>
        <dgm:animLvl val="ctr"/>
      </dgm:varLst>
      <dgm:choose name="Name0">
        <dgm:if name="Name1" func="var" arg="dir" op="equ" val="norm">
          <dgm:choose name="Name2">
            <dgm:if name="Name3" axis="ch ch" ptType="node node" st="1 1" cnt="1 0" func="cnt" op="lte" val="1">
              <dgm:alg type="cycle">
                <dgm:param type="stAng" val="90"/>
                <dgm:param type="spanAng" val="360"/>
                <dgm:param type="ctrShpMap" val="fNode"/>
              </dgm:alg>
            </dgm:if>
            <dgm:else name="Name4">
              <dgm:alg type="cycle">
                <dgm:param type="stAng" val="0"/>
                <dgm:param type="spanAng" val="360"/>
                <dgm:param type="ctrShpMap" val="fNode"/>
              </dgm:alg>
            </dgm:else>
          </dgm:choose>
        </dgm:if>
        <dgm:else name="Name5">
          <dgm:alg type="cycle">
            <dgm:param type="stAng" val="0"/>
            <dgm:param type="spanAng" val="-360"/>
            <dgm:param type="ctrShpMap" val="fNode"/>
          </dgm:alg>
        </dgm:else>
      </dgm:choose>
      <dgm:shape xmlns:r="http://schemas.openxmlformats.org/officeDocument/2006/relationships" r:blip="">
        <dgm:adjLst/>
      </dgm:shape>
      <dgm:presOf/>
      <dgm:constrLst>
        <dgm:constr type="w" for="ch" forName="centerShape" refType="w"/>
        <dgm:constr type="h" for="ch" forName="centerShape" refType="h"/>
        <dgm:constr type="w" for="ch" forName="node" refType="w" fact="0.5"/>
        <dgm:constr type="h" for="ch" forName="node" refType="h" fact="0.5"/>
        <dgm:constr type="sp" refType="w" refFor="ch" refForName="node" fact="-0.2"/>
        <dgm:constr type="sibSp" refType="w" refFor="ch" refForName="node" fact="-0.2"/>
        <dgm:constr type="primFontSz" for="ch" forName="centerShape" val="65"/>
        <dgm:constr type="primFontSz" for="des" forName="node" val="65"/>
        <dgm:constr type="primFontSz" for="ch" forName="node" refType="primFontSz" refFor="ch" refForName="centerShape" op="lte"/>
      </dgm:constrLst>
      <dgm:ruleLst/>
      <dgm:forEach name="Name6" axis="ch" ptType="node" cnt="1">
        <dgm:layoutNode name="centerShape" styleLbl="vennNode1">
          <dgm:alg type="tx"/>
          <dgm:shape xmlns:r="http://schemas.openxmlformats.org/officeDocument/2006/relationships" type="ellipse" r:blip="">
            <dgm:adjLst/>
          </dgm:shape>
          <dgm:presOf axis="self"/>
          <dgm:constrLst>
            <dgm:constr type="tMarg" refType="primFontSz" fact="0.1"/>
            <dgm:constr type="bMarg" refType="primFontSz" fact="0.1"/>
            <dgm:constr type="lMarg" refType="primFontSz" fact="0.1"/>
            <dgm:constr type="rMarg" refType="primFontSz" fact="0.1"/>
          </dgm:constrLst>
          <dgm:ruleLst>
            <dgm:rule type="primFontSz" val="5" fact="NaN" max="NaN"/>
          </dgm:ruleLst>
        </dgm:layoutNode>
        <dgm:forEach name="Name7" axis="ch" ptType="node">
          <dgm:layoutNode name="node" styleLbl="vennNode1">
            <dgm:varLst>
              <dgm:bulletEnabled val="1"/>
            </dgm:varLst>
            <dgm:alg type="tx">
              <dgm:param type="txAnchorVertCh" val="mid"/>
            </dgm:alg>
            <dgm:shape xmlns:r="http://schemas.openxmlformats.org/officeDocument/2006/relationships" type="ellipse" r:blip="">
              <dgm:adjLst/>
            </dgm:shape>
            <dgm:presOf axis="desOrSelf" ptType="node"/>
            <dgm:constrLst>
              <dgm:constr type="tMarg" refType="primFontSz" fact="0.1"/>
              <dgm:constr type="bMarg" refType="primFontSz" fact="0.1"/>
              <dgm:constr type="lMarg" refType="primFontSz" fact="0.1"/>
              <dgm:constr type="rMarg" refType="primFontSz" fact="0.1"/>
            </dgm:constrLst>
            <dgm:ruleLst>
              <dgm:rule type="primFontSz" val="5" fact="NaN" max="NaN"/>
            </dgm:ruleLst>
          </dgm:layoutNode>
        </dgm:forEach>
      </dgm:forEach>
    </dgm:layoutNode>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7200"/>
          </a:xfrm>
          <a:prstGeom prst="rect">
            <a:avLst/>
          </a:prstGeom>
        </p:spPr>
        <p:txBody>
          <a:bodyPr vert="horz" lIns="91440" tIns="45720" rIns="91440" bIns="45720" rtlCol="0"/>
          <a:lstStyle>
            <a:lvl1pPr algn="r">
              <a:defRPr sz="1200"/>
            </a:lvl1pPr>
          </a:lstStyle>
          <a:p>
            <a:fld id="{B7A126F7-C520-466E-8A08-C83A624AAD89}" type="datetimeFigureOut">
              <a:rPr lang="en-GB" smtClean="0"/>
              <a:pPr/>
              <a:t>23/10/2026</a:t>
            </a:fld>
            <a:endParaRPr lang="en-GB"/>
          </a:p>
        </p:txBody>
      </p:sp>
      <p:sp>
        <p:nvSpPr>
          <p:cNvPr id="4" name="Slide Image Placeholder 3"/>
          <p:cNvSpPr>
            <a:spLocks noGrp="1" noRot="1" noChangeAspect="1"/>
          </p:cNvSpPr>
          <p:nvPr>
            <p:ph type="sldImg" idx="2"/>
          </p:nvPr>
        </p:nvSpPr>
        <p:spPr>
          <a:xfrm>
            <a:off x="1143000" y="685800"/>
            <a:ext cx="4572000" cy="34290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343400"/>
            <a:ext cx="5486400" cy="411480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7200"/>
          </a:xfrm>
          <a:prstGeom prst="rect">
            <a:avLst/>
          </a:prstGeom>
        </p:spPr>
        <p:txBody>
          <a:bodyPr vert="horz" lIns="91440" tIns="45720" rIns="91440" bIns="45720" rtlCol="0" anchor="b"/>
          <a:lstStyle>
            <a:lvl1pPr algn="r">
              <a:defRPr sz="1200"/>
            </a:lvl1pPr>
          </a:lstStyle>
          <a:p>
            <a:fld id="{D3BD075C-D0CD-4F41-93C9-0B6DF6D55B16}" type="slidenum">
              <a:rPr lang="en-GB" smtClean="0"/>
              <a:pPr/>
              <a:t>‹#›</a:t>
            </a:fld>
            <a:endParaRPr lang="en-GB"/>
          </a:p>
        </p:txBody>
      </p:sp>
    </p:spTree>
    <p:extLst>
      <p:ext uri="{BB962C8B-B14F-4D97-AF65-F5344CB8AC3E}">
        <p14:creationId xmlns:p14="http://schemas.microsoft.com/office/powerpoint/2010/main" val="1220084487"/>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0" i="0" dirty="0">
                <a:solidFill>
                  <a:srgbClr val="4D5156"/>
                </a:solidFill>
                <a:effectLst/>
                <a:latin typeface="Google Sans"/>
              </a:rPr>
              <a:t>What Is STP marketing? Segmentation, targeting, and positioning (STP) is </a:t>
            </a:r>
            <a:r>
              <a:rPr lang="en-GB" b="0" i="0" dirty="0">
                <a:solidFill>
                  <a:srgbClr val="040C28"/>
                </a:solidFill>
                <a:effectLst/>
                <a:latin typeface="Google Sans"/>
              </a:rPr>
              <a:t>a marketing model that redefines whom you market your products to, and how</a:t>
            </a:r>
            <a:r>
              <a:rPr lang="en-GB" b="0" i="0" dirty="0">
                <a:solidFill>
                  <a:srgbClr val="4D5156"/>
                </a:solidFill>
                <a:effectLst/>
                <a:latin typeface="Google Sans"/>
              </a:rPr>
              <a:t>.</a:t>
            </a:r>
            <a:endParaRPr lang="en-GB" dirty="0"/>
          </a:p>
        </p:txBody>
      </p:sp>
      <p:sp>
        <p:nvSpPr>
          <p:cNvPr id="4" name="Slide Number Placeholder 3"/>
          <p:cNvSpPr>
            <a:spLocks noGrp="1"/>
          </p:cNvSpPr>
          <p:nvPr>
            <p:ph type="sldNum" sz="quarter" idx="5"/>
          </p:nvPr>
        </p:nvSpPr>
        <p:spPr/>
        <p:txBody>
          <a:bodyPr/>
          <a:lstStyle/>
          <a:p>
            <a:fld id="{D3BD075C-D0CD-4F41-93C9-0B6DF6D55B16}" type="slidenum">
              <a:rPr lang="en-GB" smtClean="0"/>
              <a:pPr/>
              <a:t>3</a:t>
            </a:fld>
            <a:endParaRPr lang="en-GB"/>
          </a:p>
        </p:txBody>
      </p:sp>
    </p:spTree>
    <p:extLst>
      <p:ext uri="{BB962C8B-B14F-4D97-AF65-F5344CB8AC3E}">
        <p14:creationId xmlns:p14="http://schemas.microsoft.com/office/powerpoint/2010/main" val="3332125733"/>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nSpc>
                <a:spcPct val="115000"/>
              </a:lnSpc>
              <a:spcAft>
                <a:spcPts val="800"/>
              </a:spcAft>
            </a:pPr>
            <a:r>
              <a:rPr lang="en-GB" sz="1800" kern="100" dirty="0">
                <a:effectLst/>
                <a:latin typeface="Aptos" panose="020B0004020202020204" pitchFamily="34" charset="0"/>
                <a:ea typeface="Aptos" panose="020B0004020202020204" pitchFamily="34" charset="0"/>
                <a:cs typeface="Times New Roman" panose="02020603050405020304" pitchFamily="18" charset="0"/>
              </a:rPr>
              <a:t>Consider the following factors for discussion:</a:t>
            </a:r>
          </a:p>
          <a:p>
            <a:pPr marL="342900" lvl="0" indent="-342900">
              <a:lnSpc>
                <a:spcPct val="115000"/>
              </a:lnSpc>
              <a:spcAft>
                <a:spcPts val="800"/>
              </a:spcAft>
              <a:buFont typeface="+mj-lt"/>
              <a:buAutoNum type="arabicPeriod"/>
              <a:tabLst>
                <a:tab pos="457200" algn="l"/>
              </a:tabLst>
            </a:pPr>
            <a:r>
              <a:rPr lang="en-GB" sz="1800" b="1" kern="100" dirty="0">
                <a:effectLst/>
                <a:latin typeface="Aptos" panose="020B0004020202020204" pitchFamily="34" charset="0"/>
                <a:ea typeface="Aptos" panose="020B0004020202020204" pitchFamily="34" charset="0"/>
                <a:cs typeface="Times New Roman" panose="02020603050405020304" pitchFamily="18" charset="0"/>
              </a:rPr>
              <a:t>Budget and channels</a:t>
            </a:r>
            <a:r>
              <a:rPr lang="en-GB" sz="1800" kern="100" dirty="0">
                <a:effectLst/>
                <a:latin typeface="Aptos" panose="020B0004020202020204" pitchFamily="34" charset="0"/>
                <a:ea typeface="Aptos" panose="020B0004020202020204" pitchFamily="34" charset="0"/>
                <a:cs typeface="Times New Roman" panose="02020603050405020304" pitchFamily="18" charset="0"/>
              </a:rPr>
              <a:t>:</a:t>
            </a:r>
          </a:p>
          <a:p>
            <a:pPr marL="342900" lvl="0" indent="-342900">
              <a:lnSpc>
                <a:spcPct val="115000"/>
              </a:lnSpc>
              <a:spcAft>
                <a:spcPts val="800"/>
              </a:spcAft>
              <a:buFont typeface="+mj-lt"/>
              <a:buAutoNum type="arabicPeriod"/>
              <a:tabLst>
                <a:tab pos="457200" algn="l"/>
              </a:tabLst>
            </a:pPr>
            <a:r>
              <a:rPr lang="en-GB" sz="1800" b="1" kern="100" dirty="0">
                <a:effectLst/>
                <a:latin typeface="Aptos" panose="020B0004020202020204" pitchFamily="34" charset="0"/>
                <a:ea typeface="Aptos" panose="020B0004020202020204" pitchFamily="34" charset="0"/>
                <a:cs typeface="Times New Roman" panose="02020603050405020304" pitchFamily="18" charset="0"/>
              </a:rPr>
              <a:t>Audience Targeting</a:t>
            </a:r>
            <a:r>
              <a:rPr lang="en-GB" sz="1800" kern="100" dirty="0">
                <a:effectLst/>
                <a:latin typeface="Aptos" panose="020B0004020202020204" pitchFamily="34" charset="0"/>
                <a:ea typeface="Aptos" panose="020B0004020202020204" pitchFamily="34" charset="0"/>
                <a:cs typeface="Times New Roman" panose="02020603050405020304" pitchFamily="18" charset="0"/>
              </a:rPr>
              <a:t>:</a:t>
            </a:r>
          </a:p>
          <a:p>
            <a:pPr marL="342900" lvl="0" indent="-342900">
              <a:lnSpc>
                <a:spcPct val="115000"/>
              </a:lnSpc>
              <a:spcAft>
                <a:spcPts val="800"/>
              </a:spcAft>
              <a:buFont typeface="+mj-lt"/>
              <a:buAutoNum type="arabicPeriod"/>
              <a:tabLst>
                <a:tab pos="457200" algn="l"/>
              </a:tabLst>
            </a:pPr>
            <a:r>
              <a:rPr lang="en-GB" sz="1800" b="1" kern="100" dirty="0">
                <a:effectLst/>
                <a:latin typeface="Aptos" panose="020B0004020202020204" pitchFamily="34" charset="0"/>
                <a:ea typeface="Aptos" panose="020B0004020202020204" pitchFamily="34" charset="0"/>
                <a:cs typeface="Times New Roman" panose="02020603050405020304" pitchFamily="18" charset="0"/>
              </a:rPr>
              <a:t>Brand Identity and Messaging</a:t>
            </a:r>
            <a:r>
              <a:rPr lang="en-GB" sz="1800" kern="100" dirty="0">
                <a:effectLst/>
                <a:latin typeface="Aptos" panose="020B0004020202020204" pitchFamily="34" charset="0"/>
                <a:ea typeface="Aptos" panose="020B0004020202020204" pitchFamily="34" charset="0"/>
                <a:cs typeface="Times New Roman" panose="02020603050405020304" pitchFamily="18" charset="0"/>
              </a:rPr>
              <a:t>:</a:t>
            </a:r>
          </a:p>
          <a:p>
            <a:pPr marL="342900" lvl="0" indent="-342900">
              <a:lnSpc>
                <a:spcPct val="115000"/>
              </a:lnSpc>
              <a:spcAft>
                <a:spcPts val="800"/>
              </a:spcAft>
              <a:buFont typeface="+mj-lt"/>
              <a:buAutoNum type="arabicPeriod"/>
              <a:tabLst>
                <a:tab pos="457200" algn="l"/>
              </a:tabLst>
            </a:pPr>
            <a:r>
              <a:rPr lang="en-GB" sz="1800" b="1" kern="100" dirty="0">
                <a:effectLst/>
                <a:latin typeface="Aptos" panose="020B0004020202020204" pitchFamily="34" charset="0"/>
                <a:ea typeface="Aptos" panose="020B0004020202020204" pitchFamily="34" charset="0"/>
                <a:cs typeface="Times New Roman" panose="02020603050405020304" pitchFamily="18" charset="0"/>
              </a:rPr>
              <a:t>Innovation and Agility</a:t>
            </a:r>
            <a:r>
              <a:rPr lang="en-GB" sz="1800" kern="100" dirty="0">
                <a:effectLst/>
                <a:latin typeface="Aptos" panose="020B0004020202020204" pitchFamily="34" charset="0"/>
                <a:ea typeface="Aptos" panose="020B0004020202020204" pitchFamily="34" charset="0"/>
                <a:cs typeface="Times New Roman" panose="02020603050405020304" pitchFamily="18" charset="0"/>
              </a:rPr>
              <a:t>:</a:t>
            </a:r>
          </a:p>
          <a:p>
            <a:pPr marL="342900" lvl="0" indent="-342900">
              <a:lnSpc>
                <a:spcPct val="115000"/>
              </a:lnSpc>
              <a:spcAft>
                <a:spcPts val="800"/>
              </a:spcAft>
              <a:buFont typeface="+mj-lt"/>
              <a:buAutoNum type="arabicPeriod"/>
              <a:tabLst>
                <a:tab pos="457200" algn="l"/>
              </a:tabLst>
            </a:pPr>
            <a:r>
              <a:rPr lang="en-GB" sz="1800" b="1" kern="100" dirty="0">
                <a:effectLst/>
                <a:latin typeface="Aptos" panose="020B0004020202020204" pitchFamily="34" charset="0"/>
                <a:ea typeface="Aptos" panose="020B0004020202020204" pitchFamily="34" charset="0"/>
                <a:cs typeface="Times New Roman" panose="02020603050405020304" pitchFamily="18" charset="0"/>
              </a:rPr>
              <a:t>Customer Relationships</a:t>
            </a:r>
            <a:r>
              <a:rPr lang="en-GB" sz="1800" kern="100" dirty="0">
                <a:effectLst/>
                <a:latin typeface="Aptos" panose="020B0004020202020204" pitchFamily="34" charset="0"/>
                <a:ea typeface="Aptos" panose="020B0004020202020204" pitchFamily="34" charset="0"/>
                <a:cs typeface="Times New Roman" panose="02020603050405020304" pitchFamily="18" charset="0"/>
              </a:rPr>
              <a:t>:</a:t>
            </a:r>
          </a:p>
          <a:p>
            <a:pPr marL="342900" lvl="0" indent="-342900">
              <a:lnSpc>
                <a:spcPct val="115000"/>
              </a:lnSpc>
              <a:spcAft>
                <a:spcPts val="800"/>
              </a:spcAft>
              <a:buFont typeface="+mj-lt"/>
              <a:buAutoNum type="arabicPeriod"/>
              <a:tabLst>
                <a:tab pos="457200" algn="l"/>
              </a:tabLst>
            </a:pPr>
            <a:r>
              <a:rPr lang="en-GB" sz="1800" b="1" kern="100" dirty="0">
                <a:effectLst/>
                <a:latin typeface="Aptos" panose="020B0004020202020204" pitchFamily="34" charset="0"/>
                <a:ea typeface="Aptos" panose="020B0004020202020204" pitchFamily="34" charset="0"/>
                <a:cs typeface="Times New Roman" panose="02020603050405020304" pitchFamily="18" charset="0"/>
              </a:rPr>
              <a:t>Goals and Success Metrics</a:t>
            </a:r>
            <a:r>
              <a:rPr lang="en-GB" sz="1800" kern="100" dirty="0">
                <a:effectLst/>
                <a:latin typeface="Aptos" panose="020B0004020202020204" pitchFamily="34" charset="0"/>
                <a:ea typeface="Aptos" panose="020B0004020202020204" pitchFamily="34" charset="0"/>
                <a:cs typeface="Times New Roman" panose="02020603050405020304" pitchFamily="18" charset="0"/>
              </a:rPr>
              <a:t>:</a:t>
            </a:r>
          </a:p>
          <a:p>
            <a:endParaRPr lang="en-GB" dirty="0"/>
          </a:p>
        </p:txBody>
      </p:sp>
      <p:sp>
        <p:nvSpPr>
          <p:cNvPr id="4" name="Slide Number Placeholder 3"/>
          <p:cNvSpPr>
            <a:spLocks noGrp="1"/>
          </p:cNvSpPr>
          <p:nvPr>
            <p:ph type="sldNum" sz="quarter" idx="5"/>
          </p:nvPr>
        </p:nvSpPr>
        <p:spPr/>
        <p:txBody>
          <a:bodyPr/>
          <a:lstStyle/>
          <a:p>
            <a:fld id="{D3BD075C-D0CD-4F41-93C9-0B6DF6D55B16}" type="slidenum">
              <a:rPr lang="en-GB" smtClean="0"/>
              <a:pPr/>
              <a:t>4</a:t>
            </a:fld>
            <a:endParaRPr lang="en-GB"/>
          </a:p>
        </p:txBody>
      </p:sp>
    </p:spTree>
    <p:extLst>
      <p:ext uri="{BB962C8B-B14F-4D97-AF65-F5344CB8AC3E}">
        <p14:creationId xmlns:p14="http://schemas.microsoft.com/office/powerpoint/2010/main" val="198526114"/>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In your response, explore how entrepreneurial marketing emphasizes agility, innovation, and personalized customer engagement, contrasting with the systematic, resource-intensive approach typical of traditional marketing. Highlight the entrepreneurial focus on niche targeting and cost-effective strategies, and discuss how this often leads to a more dynamic and customer-</a:t>
            </a:r>
            <a:r>
              <a:rPr lang="en-GB" dirty="0" err="1"/>
              <a:t>centered</a:t>
            </a:r>
            <a:r>
              <a:rPr lang="en-GB" dirty="0"/>
              <a:t> marketing approach.</a:t>
            </a:r>
            <a:br>
              <a:rPr lang="en-GB" dirty="0"/>
            </a:br>
            <a:br>
              <a:rPr lang="en-GB" dirty="0"/>
            </a:br>
            <a:r>
              <a:rPr lang="en-GB" sz="1200" kern="100" dirty="0">
                <a:effectLst/>
                <a:latin typeface="Aptos" panose="020B0004020202020204" pitchFamily="34" charset="0"/>
                <a:ea typeface="Aptos" panose="020B0004020202020204" pitchFamily="34" charset="0"/>
                <a:cs typeface="Times New Roman" panose="02020603050405020304" pitchFamily="18" charset="0"/>
              </a:rPr>
              <a:t>E.g.: guerrilla marketing, digital channels, and highly targeted messaging.</a:t>
            </a:r>
          </a:p>
          <a:p>
            <a:endParaRPr lang="en-GB" dirty="0"/>
          </a:p>
          <a:p>
            <a:r>
              <a:rPr lang="en-GB" dirty="0"/>
              <a:t>https://www.youtube.com/watch?v=9AL0v1mGcFM</a:t>
            </a:r>
          </a:p>
          <a:p>
            <a:endParaRPr lang="en-GB" dirty="0"/>
          </a:p>
          <a:p>
            <a:r>
              <a:rPr lang="en-GB" dirty="0"/>
              <a:t>https://www.coursera.org/articles/guerrilla-marketing</a:t>
            </a:r>
          </a:p>
          <a:p>
            <a:endParaRPr lang="en-GB" dirty="0"/>
          </a:p>
          <a:p>
            <a:endParaRPr lang="en-GB" dirty="0">
              <a:effectLst/>
            </a:endParaRPr>
          </a:p>
          <a:p>
            <a:pPr marL="742950" lvl="1" indent="-285750">
              <a:lnSpc>
                <a:spcPct val="115000"/>
              </a:lnSpc>
              <a:spcAft>
                <a:spcPts val="800"/>
              </a:spcAft>
              <a:buSzPts val="1000"/>
              <a:buFont typeface="Courier New" panose="02070309020205020404" pitchFamily="49" charset="0"/>
              <a:buChar char="o"/>
              <a:tabLst>
                <a:tab pos="914400" algn="l"/>
              </a:tabLst>
            </a:pPr>
            <a:r>
              <a:rPr lang="en-GB" sz="1200" b="1" kern="100" dirty="0">
                <a:effectLst/>
                <a:latin typeface="Aptos" panose="020B0004020202020204" pitchFamily="34" charset="0"/>
                <a:ea typeface="Aptos" panose="020B0004020202020204" pitchFamily="34" charset="0"/>
                <a:cs typeface="Times New Roman" panose="02020603050405020304" pitchFamily="18" charset="0"/>
              </a:rPr>
              <a:t>Entrepreneurial Marketing</a:t>
            </a:r>
            <a:r>
              <a:rPr lang="en-GB" sz="1200" kern="100" dirty="0">
                <a:effectLst/>
                <a:latin typeface="Aptos" panose="020B0004020202020204" pitchFamily="34" charset="0"/>
                <a:ea typeface="Aptos" panose="020B0004020202020204" pitchFamily="34" charset="0"/>
                <a:cs typeface="Times New Roman" panose="02020603050405020304" pitchFamily="18" charset="0"/>
              </a:rPr>
              <a:t>: Operates with limited resources, strategies are often low-cost, creative, and focused on maximizing impact with minimal investment. E.g.: guerrilla marketing, digital channels, and highly targeted messaging.</a:t>
            </a:r>
          </a:p>
          <a:p>
            <a:pPr marL="742950" lvl="1" indent="-285750">
              <a:lnSpc>
                <a:spcPct val="115000"/>
              </a:lnSpc>
              <a:spcAft>
                <a:spcPts val="800"/>
              </a:spcAft>
              <a:buSzPts val="1000"/>
              <a:buFont typeface="Courier New" panose="02070309020205020404" pitchFamily="49" charset="0"/>
              <a:buChar char="o"/>
              <a:tabLst>
                <a:tab pos="914400" algn="l"/>
              </a:tabLst>
            </a:pPr>
            <a:r>
              <a:rPr lang="en-GB" sz="1200" b="1" kern="100" dirty="0">
                <a:effectLst/>
                <a:latin typeface="Aptos" panose="020B0004020202020204" pitchFamily="34" charset="0"/>
                <a:ea typeface="Aptos" panose="020B0004020202020204" pitchFamily="34" charset="0"/>
                <a:cs typeface="Times New Roman" panose="02020603050405020304" pitchFamily="18" charset="0"/>
              </a:rPr>
              <a:t>Traditional Marketing</a:t>
            </a:r>
            <a:r>
              <a:rPr lang="en-GB" sz="1200" kern="100" dirty="0">
                <a:effectLst/>
                <a:latin typeface="Aptos" panose="020B0004020202020204" pitchFamily="34" charset="0"/>
                <a:ea typeface="Aptos" panose="020B0004020202020204" pitchFamily="34" charset="0"/>
                <a:cs typeface="Times New Roman" panose="02020603050405020304" pitchFamily="18" charset="0"/>
              </a:rPr>
              <a:t>: Generally has more resources, allowing for broader, multi-channel campaigns, high-quality production, and large-scale distribution.</a:t>
            </a:r>
          </a:p>
          <a:p>
            <a:endParaRPr lang="en-GB" dirty="0"/>
          </a:p>
        </p:txBody>
      </p:sp>
      <p:sp>
        <p:nvSpPr>
          <p:cNvPr id="4" name="Slide Number Placeholder 3"/>
          <p:cNvSpPr>
            <a:spLocks noGrp="1"/>
          </p:cNvSpPr>
          <p:nvPr>
            <p:ph type="sldNum" sz="quarter" idx="5"/>
          </p:nvPr>
        </p:nvSpPr>
        <p:spPr/>
        <p:txBody>
          <a:bodyPr/>
          <a:lstStyle/>
          <a:p>
            <a:fld id="{D3BD075C-D0CD-4F41-93C9-0B6DF6D55B16}" type="slidenum">
              <a:rPr lang="en-GB" smtClean="0"/>
              <a:pPr/>
              <a:t>5</a:t>
            </a:fld>
            <a:endParaRPr lang="en-GB"/>
          </a:p>
        </p:txBody>
      </p:sp>
    </p:spTree>
    <p:extLst>
      <p:ext uri="{BB962C8B-B14F-4D97-AF65-F5344CB8AC3E}">
        <p14:creationId xmlns:p14="http://schemas.microsoft.com/office/powerpoint/2010/main" val="1790556747"/>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1" dirty="0"/>
              <a:t>Example</a:t>
            </a:r>
            <a:r>
              <a:rPr lang="en-GB" dirty="0"/>
              <a:t>: A travel company might segment its market into “adventure seekers,” “family vacationers,” and “luxury travellers,” allowing it to tailor different marketing strategies for each group. (</a:t>
            </a:r>
            <a:r>
              <a:rPr lang="en-GB" b="1" dirty="0"/>
              <a:t>psychographic segmentation)</a:t>
            </a:r>
            <a:endParaRPr lang="en-GB" dirty="0"/>
          </a:p>
        </p:txBody>
      </p:sp>
      <p:sp>
        <p:nvSpPr>
          <p:cNvPr id="4" name="Slide Number Placeholder 3"/>
          <p:cNvSpPr>
            <a:spLocks noGrp="1"/>
          </p:cNvSpPr>
          <p:nvPr>
            <p:ph type="sldNum" sz="quarter" idx="5"/>
          </p:nvPr>
        </p:nvSpPr>
        <p:spPr/>
        <p:txBody>
          <a:bodyPr/>
          <a:lstStyle/>
          <a:p>
            <a:fld id="{D3BD075C-D0CD-4F41-93C9-0B6DF6D55B16}" type="slidenum">
              <a:rPr lang="en-GB" smtClean="0"/>
              <a:pPr/>
              <a:t>10</a:t>
            </a:fld>
            <a:endParaRPr lang="en-GB"/>
          </a:p>
        </p:txBody>
      </p:sp>
    </p:spTree>
    <p:extLst>
      <p:ext uri="{BB962C8B-B14F-4D97-AF65-F5344CB8AC3E}">
        <p14:creationId xmlns:p14="http://schemas.microsoft.com/office/powerpoint/2010/main" val="1955038517"/>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0" i="0" dirty="0">
                <a:solidFill>
                  <a:srgbClr val="202124"/>
                </a:solidFill>
                <a:effectLst/>
                <a:latin typeface="Google Sans"/>
              </a:rPr>
              <a:t>Targeting involves deciding which customer segment or market the firm should be aiming at. Positioning involves creating an image in the minds of the consumers and determining where your brand or product stands affecting others in the market.</a:t>
            </a:r>
            <a:endParaRPr lang="en-GB" dirty="0"/>
          </a:p>
        </p:txBody>
      </p:sp>
      <p:sp>
        <p:nvSpPr>
          <p:cNvPr id="4" name="Slide Number Placeholder 3"/>
          <p:cNvSpPr>
            <a:spLocks noGrp="1"/>
          </p:cNvSpPr>
          <p:nvPr>
            <p:ph type="sldNum" sz="quarter" idx="5"/>
          </p:nvPr>
        </p:nvSpPr>
        <p:spPr/>
        <p:txBody>
          <a:bodyPr/>
          <a:lstStyle/>
          <a:p>
            <a:fld id="{D3BD075C-D0CD-4F41-93C9-0B6DF6D55B16}" type="slidenum">
              <a:rPr lang="en-GB" smtClean="0"/>
              <a:pPr/>
              <a:t>12</a:t>
            </a:fld>
            <a:endParaRPr lang="en-GB"/>
          </a:p>
        </p:txBody>
      </p:sp>
    </p:spTree>
    <p:extLst>
      <p:ext uri="{BB962C8B-B14F-4D97-AF65-F5344CB8AC3E}">
        <p14:creationId xmlns:p14="http://schemas.microsoft.com/office/powerpoint/2010/main" val="4030080901"/>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1" dirty="0"/>
              <a:t>Example</a:t>
            </a:r>
            <a:r>
              <a:rPr lang="en-GB" dirty="0"/>
              <a:t>: After segmenting, the travel company may decide to target “adventure seekers” because they are more likely to purchase high-margin, multi-day tours</a:t>
            </a:r>
          </a:p>
        </p:txBody>
      </p:sp>
      <p:sp>
        <p:nvSpPr>
          <p:cNvPr id="4" name="Slide Number Placeholder 3"/>
          <p:cNvSpPr>
            <a:spLocks noGrp="1"/>
          </p:cNvSpPr>
          <p:nvPr>
            <p:ph type="sldNum" sz="quarter" idx="5"/>
          </p:nvPr>
        </p:nvSpPr>
        <p:spPr/>
        <p:txBody>
          <a:bodyPr/>
          <a:lstStyle/>
          <a:p>
            <a:fld id="{D3BD075C-D0CD-4F41-93C9-0B6DF6D55B16}" type="slidenum">
              <a:rPr lang="en-GB" smtClean="0"/>
              <a:pPr/>
              <a:t>13</a:t>
            </a:fld>
            <a:endParaRPr lang="en-GB"/>
          </a:p>
        </p:txBody>
      </p:sp>
    </p:spTree>
    <p:extLst>
      <p:ext uri="{BB962C8B-B14F-4D97-AF65-F5344CB8AC3E}">
        <p14:creationId xmlns:p14="http://schemas.microsoft.com/office/powerpoint/2010/main" val="1513726911"/>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1" dirty="0"/>
              <a:t>Example</a:t>
            </a:r>
            <a:r>
              <a:rPr lang="en-GB" dirty="0"/>
              <a:t>: The travel company may position itself as “the ultimate adventure tour provider,” emphasizing unique travel experiences, expert guides, and eco-friendly practices to appeal to its target “adventure seekers.”</a:t>
            </a:r>
          </a:p>
        </p:txBody>
      </p:sp>
      <p:sp>
        <p:nvSpPr>
          <p:cNvPr id="4" name="Slide Number Placeholder 3"/>
          <p:cNvSpPr>
            <a:spLocks noGrp="1"/>
          </p:cNvSpPr>
          <p:nvPr>
            <p:ph type="sldNum" sz="quarter" idx="5"/>
          </p:nvPr>
        </p:nvSpPr>
        <p:spPr/>
        <p:txBody>
          <a:bodyPr/>
          <a:lstStyle/>
          <a:p>
            <a:fld id="{D3BD075C-D0CD-4F41-93C9-0B6DF6D55B16}" type="slidenum">
              <a:rPr lang="en-GB" smtClean="0"/>
              <a:pPr/>
              <a:t>16</a:t>
            </a:fld>
            <a:endParaRPr lang="en-GB"/>
          </a:p>
        </p:txBody>
      </p:sp>
    </p:spTree>
    <p:extLst>
      <p:ext uri="{BB962C8B-B14F-4D97-AF65-F5344CB8AC3E}">
        <p14:creationId xmlns:p14="http://schemas.microsoft.com/office/powerpoint/2010/main" val="10975733"/>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0178" name="Rectangle 7">
            <a:extLst>
              <a:ext uri="{FF2B5EF4-FFF2-40B4-BE49-F238E27FC236}">
                <a16:creationId xmlns:a16="http://schemas.microsoft.com/office/drawing/2014/main" id="{88A02EBA-C579-4519-9561-27F31899DA5C}"/>
              </a:ext>
            </a:extLst>
          </p:cNvPr>
          <p:cNvSpPr>
            <a:spLocks noGrp="1" noChangeArrowheads="1"/>
          </p:cNvSpPr>
          <p:nvPr>
            <p:ph type="sldNum" sz="quarter" idx="5"/>
          </p:nvPr>
        </p:nvSpPr>
        <p:spPr>
          <a:noFill/>
        </p:spPr>
        <p:txBody>
          <a:bodyPr/>
          <a:lstStyle>
            <a:lvl1pPr eaLnBrk="0" hangingPunct="0">
              <a:defRPr sz="3300">
                <a:solidFill>
                  <a:srgbClr val="FFCC00"/>
                </a:solidFill>
                <a:latin typeface="Arial" panose="020B0604020202020204" pitchFamily="34" charset="0"/>
              </a:defRPr>
            </a:lvl1pPr>
            <a:lvl2pPr marL="756546" indent="-290979" eaLnBrk="0" hangingPunct="0">
              <a:defRPr sz="3300">
                <a:solidFill>
                  <a:srgbClr val="FFCC00"/>
                </a:solidFill>
                <a:latin typeface="Arial" panose="020B0604020202020204" pitchFamily="34" charset="0"/>
              </a:defRPr>
            </a:lvl2pPr>
            <a:lvl3pPr marL="1163917" indent="-232783" eaLnBrk="0" hangingPunct="0">
              <a:defRPr sz="3300">
                <a:solidFill>
                  <a:srgbClr val="FFCC00"/>
                </a:solidFill>
                <a:latin typeface="Arial" panose="020B0604020202020204" pitchFamily="34" charset="0"/>
              </a:defRPr>
            </a:lvl3pPr>
            <a:lvl4pPr marL="1629484" indent="-232783" eaLnBrk="0" hangingPunct="0">
              <a:defRPr sz="3300">
                <a:solidFill>
                  <a:srgbClr val="FFCC00"/>
                </a:solidFill>
                <a:latin typeface="Arial" panose="020B0604020202020204" pitchFamily="34" charset="0"/>
              </a:defRPr>
            </a:lvl4pPr>
            <a:lvl5pPr marL="2095050" indent="-232783" eaLnBrk="0" hangingPunct="0">
              <a:defRPr sz="3300">
                <a:solidFill>
                  <a:srgbClr val="FFCC00"/>
                </a:solidFill>
                <a:latin typeface="Arial" panose="020B0604020202020204" pitchFamily="34" charset="0"/>
              </a:defRPr>
            </a:lvl5pPr>
            <a:lvl6pPr marL="2560617" indent="-232783" algn="ctr" eaLnBrk="0" fontAlgn="base" hangingPunct="0">
              <a:spcBef>
                <a:spcPct val="20000"/>
              </a:spcBef>
              <a:spcAft>
                <a:spcPct val="0"/>
              </a:spcAft>
              <a:defRPr sz="3300">
                <a:solidFill>
                  <a:srgbClr val="FFCC00"/>
                </a:solidFill>
                <a:latin typeface="Arial" panose="020B0604020202020204" pitchFamily="34" charset="0"/>
              </a:defRPr>
            </a:lvl6pPr>
            <a:lvl7pPr marL="3026184" indent="-232783" algn="ctr" eaLnBrk="0" fontAlgn="base" hangingPunct="0">
              <a:spcBef>
                <a:spcPct val="20000"/>
              </a:spcBef>
              <a:spcAft>
                <a:spcPct val="0"/>
              </a:spcAft>
              <a:defRPr sz="3300">
                <a:solidFill>
                  <a:srgbClr val="FFCC00"/>
                </a:solidFill>
                <a:latin typeface="Arial" panose="020B0604020202020204" pitchFamily="34" charset="0"/>
              </a:defRPr>
            </a:lvl7pPr>
            <a:lvl8pPr marL="3491751" indent="-232783" algn="ctr" eaLnBrk="0" fontAlgn="base" hangingPunct="0">
              <a:spcBef>
                <a:spcPct val="20000"/>
              </a:spcBef>
              <a:spcAft>
                <a:spcPct val="0"/>
              </a:spcAft>
              <a:defRPr sz="3300">
                <a:solidFill>
                  <a:srgbClr val="FFCC00"/>
                </a:solidFill>
                <a:latin typeface="Arial" panose="020B0604020202020204" pitchFamily="34" charset="0"/>
              </a:defRPr>
            </a:lvl8pPr>
            <a:lvl9pPr marL="3957317" indent="-232783" algn="ctr" eaLnBrk="0" fontAlgn="base" hangingPunct="0">
              <a:spcBef>
                <a:spcPct val="20000"/>
              </a:spcBef>
              <a:spcAft>
                <a:spcPct val="0"/>
              </a:spcAft>
              <a:defRPr sz="3300">
                <a:solidFill>
                  <a:srgbClr val="FFCC00"/>
                </a:solidFill>
                <a:latin typeface="Arial" panose="020B0604020202020204" pitchFamily="34" charset="0"/>
              </a:defRPr>
            </a:lvl9pPr>
          </a:lstStyle>
          <a:p>
            <a:pPr eaLnBrk="1" hangingPunct="1"/>
            <a:fld id="{9371F025-6848-48AF-A4CD-CEC22BC7CE56}" type="slidenum">
              <a:rPr lang="en-US" altLang="en-US" sz="1200">
                <a:solidFill>
                  <a:schemeClr val="tx1"/>
                </a:solidFill>
              </a:rPr>
              <a:pPr eaLnBrk="1" hangingPunct="1"/>
              <a:t>18</a:t>
            </a:fld>
            <a:endParaRPr lang="en-US" altLang="en-US" sz="1200">
              <a:solidFill>
                <a:schemeClr val="tx1"/>
              </a:solidFill>
            </a:endParaRPr>
          </a:p>
        </p:txBody>
      </p:sp>
      <p:sp>
        <p:nvSpPr>
          <p:cNvPr id="50179" name="Rectangle 2">
            <a:extLst>
              <a:ext uri="{FF2B5EF4-FFF2-40B4-BE49-F238E27FC236}">
                <a16:creationId xmlns:a16="http://schemas.microsoft.com/office/drawing/2014/main" id="{D78789CC-DC9C-494E-9E5E-ACA8B992C768}"/>
              </a:ext>
            </a:extLst>
          </p:cNvPr>
          <p:cNvSpPr>
            <a:spLocks noGrp="1" noRot="1" noChangeAspect="1" noChangeArrowheads="1" noTextEdit="1"/>
          </p:cNvSpPr>
          <p:nvPr>
            <p:ph type="sldImg"/>
          </p:nvPr>
        </p:nvSpPr>
        <p:spPr>
          <a:ln/>
        </p:spPr>
      </p:sp>
      <p:sp>
        <p:nvSpPr>
          <p:cNvPr id="50180" name="Rectangle 3">
            <a:extLst>
              <a:ext uri="{FF2B5EF4-FFF2-40B4-BE49-F238E27FC236}">
                <a16:creationId xmlns:a16="http://schemas.microsoft.com/office/drawing/2014/main" id="{E4D9A8DB-59FC-4181-9009-397251C498F4}"/>
              </a:ext>
            </a:extLst>
          </p:cNvPr>
          <p:cNvSpPr>
            <a:spLocks noGrp="1" noChangeArrowheads="1"/>
          </p:cNvSpPr>
          <p:nvPr>
            <p:ph type="body" idx="1"/>
          </p:nvPr>
        </p:nvSpPr>
        <p:spPr>
          <a:noFill/>
        </p:spPr>
        <p:txBody>
          <a:bodyPr/>
          <a:lstStyle/>
          <a:p>
            <a:pPr eaLnBrk="1" hangingPunct="1"/>
            <a:endParaRPr lang="en-GB" altLang="en-US">
              <a:latin typeface="Arial" panose="020B0604020202020204" pitchFamily="34" charset="0"/>
            </a:endParaRPr>
          </a:p>
        </p:txBody>
      </p:sp>
    </p:spTree>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b="1" dirty="0"/>
              <a:t>Relevance to STP</a:t>
            </a:r>
            <a:r>
              <a:rPr lang="en-GB" dirty="0"/>
              <a:t>: Benefit positioning helps clarify why the product is valuable to a specific segment, which is essential in making the product appeal directly to the targeted group.</a:t>
            </a:r>
          </a:p>
          <a:p>
            <a:endParaRPr lang="en-GB" dirty="0"/>
          </a:p>
        </p:txBody>
      </p:sp>
      <p:sp>
        <p:nvSpPr>
          <p:cNvPr id="4" name="Slide Number Placeholder 3"/>
          <p:cNvSpPr>
            <a:spLocks noGrp="1"/>
          </p:cNvSpPr>
          <p:nvPr>
            <p:ph type="sldNum" sz="quarter" idx="5"/>
          </p:nvPr>
        </p:nvSpPr>
        <p:spPr/>
        <p:txBody>
          <a:bodyPr/>
          <a:lstStyle/>
          <a:p>
            <a:fld id="{D3BD075C-D0CD-4F41-93C9-0B6DF6D55B16}" type="slidenum">
              <a:rPr lang="en-GB" smtClean="0"/>
              <a:pPr/>
              <a:t>19</a:t>
            </a:fld>
            <a:endParaRPr lang="en-GB"/>
          </a:p>
        </p:txBody>
      </p:sp>
    </p:spTree>
    <p:extLst>
      <p:ext uri="{BB962C8B-B14F-4D97-AF65-F5344CB8AC3E}">
        <p14:creationId xmlns:p14="http://schemas.microsoft.com/office/powerpoint/2010/main" val="4275480706"/>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B504B0EF-9A1F-2385-2FB3-300803390810}"/>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CE95A726-9B64-52F0-A70D-0C2F5D8414A0}"/>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F59A6D5F-2438-5421-482C-D88E0739C684}"/>
              </a:ext>
            </a:extLst>
          </p:cNvPr>
          <p:cNvSpPr>
            <a:spLocks noGrp="1"/>
          </p:cNvSpPr>
          <p:nvPr>
            <p:ph type="body" idx="1"/>
          </p:nvPr>
        </p:nvSpPr>
        <p:spPr/>
        <p:txBody>
          <a:bodyPr/>
          <a:lstStyle/>
          <a:p>
            <a:pPr>
              <a:buFont typeface="Arial" panose="020B0604020202020204" pitchFamily="34" charset="0"/>
              <a:buNone/>
            </a:pPr>
            <a:r>
              <a:rPr lang="en-GB" b="1" dirty="0"/>
              <a:t>Relevance to STP</a:t>
            </a:r>
            <a:r>
              <a:rPr lang="en-GB" dirty="0"/>
              <a:t>: User positioning aligns the brand with a specific segment (user group) identified in the </a:t>
            </a:r>
            <a:r>
              <a:rPr lang="en-GB" b="1" dirty="0"/>
              <a:t>Segmentation</a:t>
            </a:r>
            <a:r>
              <a:rPr lang="en-GB" dirty="0"/>
              <a:t> stage and chosen in the </a:t>
            </a:r>
            <a:r>
              <a:rPr lang="en-GB" b="1" dirty="0"/>
              <a:t>Targeting</a:t>
            </a:r>
            <a:r>
              <a:rPr lang="en-GB" dirty="0"/>
              <a:t> stage. It communicates how the brand fits into the lifestyle or identity of its target audience.</a:t>
            </a:r>
          </a:p>
          <a:p>
            <a:endParaRPr lang="en-GB" dirty="0"/>
          </a:p>
        </p:txBody>
      </p:sp>
      <p:sp>
        <p:nvSpPr>
          <p:cNvPr id="4" name="Slide Number Placeholder 3">
            <a:extLst>
              <a:ext uri="{FF2B5EF4-FFF2-40B4-BE49-F238E27FC236}">
                <a16:creationId xmlns:a16="http://schemas.microsoft.com/office/drawing/2014/main" id="{9EC974F9-CE14-955B-328E-68EDF669A14C}"/>
              </a:ext>
            </a:extLst>
          </p:cNvPr>
          <p:cNvSpPr>
            <a:spLocks noGrp="1"/>
          </p:cNvSpPr>
          <p:nvPr>
            <p:ph type="sldNum" sz="quarter" idx="5"/>
          </p:nvPr>
        </p:nvSpPr>
        <p:spPr/>
        <p:txBody>
          <a:bodyPr/>
          <a:lstStyle/>
          <a:p>
            <a:fld id="{D3BD075C-D0CD-4F41-93C9-0B6DF6D55B16}" type="slidenum">
              <a:rPr lang="en-GB" smtClean="0"/>
              <a:pPr/>
              <a:t>20</a:t>
            </a:fld>
            <a:endParaRPr lang="en-GB"/>
          </a:p>
        </p:txBody>
      </p:sp>
    </p:spTree>
    <p:extLst>
      <p:ext uri="{BB962C8B-B14F-4D97-AF65-F5344CB8AC3E}">
        <p14:creationId xmlns:p14="http://schemas.microsoft.com/office/powerpoint/2010/main" val="3755767351"/>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68540D80-3F29-B48A-6E61-EDEE780BFF01}"/>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FEDF4F2D-A094-BFD8-D616-188E083CC2FF}"/>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F07F2E92-403D-C08E-68AA-B8EB453D0A51}"/>
              </a:ext>
            </a:extLst>
          </p:cNvPr>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b="1" dirty="0"/>
              <a:t>Relevance to STP</a:t>
            </a:r>
            <a:r>
              <a:rPr lang="en-GB" dirty="0"/>
              <a:t>: This positioning helps clarify the brand's value relative to competing products in the eyes of the target audience. It’s essential in distinguishing the brand within the competitive market, making it stand out to the specific segments chosen in the </a:t>
            </a:r>
            <a:r>
              <a:rPr lang="en-GB" b="1" dirty="0"/>
              <a:t>Targeting</a:t>
            </a:r>
            <a:r>
              <a:rPr lang="en-GB" dirty="0"/>
              <a:t> stage.</a:t>
            </a:r>
          </a:p>
          <a:p>
            <a:endParaRPr lang="en-GB" dirty="0"/>
          </a:p>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E.g.: Supermarkets; brand x compared to brand y</a:t>
            </a:r>
          </a:p>
          <a:p>
            <a:endParaRPr lang="en-GB" dirty="0"/>
          </a:p>
        </p:txBody>
      </p:sp>
      <p:sp>
        <p:nvSpPr>
          <p:cNvPr id="4" name="Slide Number Placeholder 3">
            <a:extLst>
              <a:ext uri="{FF2B5EF4-FFF2-40B4-BE49-F238E27FC236}">
                <a16:creationId xmlns:a16="http://schemas.microsoft.com/office/drawing/2014/main" id="{EA5CB429-163D-6D00-1FAC-E68577E13627}"/>
              </a:ext>
            </a:extLst>
          </p:cNvPr>
          <p:cNvSpPr>
            <a:spLocks noGrp="1"/>
          </p:cNvSpPr>
          <p:nvPr>
            <p:ph type="sldNum" sz="quarter" idx="5"/>
          </p:nvPr>
        </p:nvSpPr>
        <p:spPr/>
        <p:txBody>
          <a:bodyPr/>
          <a:lstStyle/>
          <a:p>
            <a:fld id="{D3BD075C-D0CD-4F41-93C9-0B6DF6D55B16}" type="slidenum">
              <a:rPr lang="en-GB" smtClean="0"/>
              <a:pPr/>
              <a:t>21</a:t>
            </a:fld>
            <a:endParaRPr lang="en-GB"/>
          </a:p>
        </p:txBody>
      </p:sp>
    </p:spTree>
    <p:extLst>
      <p:ext uri="{BB962C8B-B14F-4D97-AF65-F5344CB8AC3E}">
        <p14:creationId xmlns:p14="http://schemas.microsoft.com/office/powerpoint/2010/main" val="1553901058"/>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nSpc>
                <a:spcPct val="107000"/>
              </a:lnSpc>
              <a:spcAft>
                <a:spcPts val="800"/>
              </a:spcAft>
            </a:pPr>
            <a:r>
              <a:rPr lang="en-GB" sz="1800" kern="0" dirty="0">
                <a:effectLst/>
                <a:latin typeface="Times New Roman" panose="02020603050405020304" pitchFamily="18" charset="0"/>
                <a:ea typeface="Times New Roman" panose="02020603050405020304" pitchFamily="18" charset="0"/>
                <a:cs typeface="Times New Roman" panose="02020603050405020304" pitchFamily="18" charset="0"/>
              </a:rPr>
              <a:t>Marketing Mix is considered a foundational element of a marketing strategy. It encompasses the various elements that a company can control to influence consumers' decisions and achieve its marketing objectives. The most common framework for the Marketing Mix is the "4 Ps," which stands for Product, Price, Place, and Promotion. Here's how each component fits into a marketing strategy:</a:t>
            </a:r>
          </a:p>
          <a:p>
            <a:pPr>
              <a:lnSpc>
                <a:spcPct val="107000"/>
              </a:lnSpc>
              <a:spcAft>
                <a:spcPts val="800"/>
              </a:spcAft>
            </a:pPr>
            <a:endParaRPr lang="en-GB" sz="1800" kern="100" dirty="0">
              <a:effectLst/>
              <a:latin typeface="Aptos" panose="020B0004020202020204" pitchFamily="34" charset="0"/>
              <a:ea typeface="Aptos" panose="020B0004020202020204" pitchFamily="34" charset="0"/>
              <a:cs typeface="Times New Roman" panose="02020603050405020304" pitchFamily="18" charset="0"/>
            </a:endParaRPr>
          </a:p>
          <a:p>
            <a:pPr>
              <a:lnSpc>
                <a:spcPct val="107000"/>
              </a:lnSpc>
              <a:spcAft>
                <a:spcPts val="800"/>
              </a:spcAft>
            </a:pPr>
            <a:r>
              <a:rPr lang="en-GB" sz="1800" b="1" kern="0" dirty="0">
                <a:effectLst/>
                <a:latin typeface="Times New Roman" panose="02020603050405020304" pitchFamily="18" charset="0"/>
                <a:ea typeface="Times New Roman" panose="02020603050405020304" pitchFamily="18" charset="0"/>
                <a:cs typeface="Times New Roman" panose="02020603050405020304" pitchFamily="18" charset="0"/>
              </a:rPr>
              <a:t>1. Product</a:t>
            </a:r>
            <a:endParaRPr lang="en-GB" sz="1800" kern="100" dirty="0">
              <a:effectLst/>
              <a:latin typeface="Aptos" panose="020B0004020202020204" pitchFamily="34" charset="0"/>
              <a:ea typeface="Aptos" panose="020B0004020202020204" pitchFamily="34" charset="0"/>
              <a:cs typeface="Times New Roman" panose="02020603050405020304" pitchFamily="18" charset="0"/>
            </a:endParaRPr>
          </a:p>
          <a:p>
            <a:pPr>
              <a:lnSpc>
                <a:spcPct val="107000"/>
              </a:lnSpc>
              <a:spcAft>
                <a:spcPts val="800"/>
              </a:spcAft>
            </a:pPr>
            <a:r>
              <a:rPr lang="en-GB" sz="1800" kern="0" dirty="0">
                <a:effectLst/>
                <a:latin typeface="Times New Roman" panose="02020603050405020304" pitchFamily="18" charset="0"/>
                <a:ea typeface="Times New Roman" panose="02020603050405020304" pitchFamily="18" charset="0"/>
                <a:cs typeface="Times New Roman" panose="02020603050405020304" pitchFamily="18" charset="0"/>
              </a:rPr>
              <a:t>This involves decisions about the goods or services offered by the business, including design, features, quality, branding, and packaging. A well-defined product strategy ensures that the product meets the needs and preferences of the target market.</a:t>
            </a:r>
          </a:p>
          <a:p>
            <a:pPr>
              <a:lnSpc>
                <a:spcPct val="107000"/>
              </a:lnSpc>
              <a:spcAft>
                <a:spcPts val="800"/>
              </a:spcAft>
            </a:pPr>
            <a:endParaRPr lang="en-GB" sz="1800" kern="100" dirty="0">
              <a:effectLst/>
              <a:latin typeface="Aptos" panose="020B0004020202020204" pitchFamily="34" charset="0"/>
              <a:ea typeface="Aptos" panose="020B0004020202020204" pitchFamily="34" charset="0"/>
              <a:cs typeface="Times New Roman" panose="02020603050405020304" pitchFamily="18" charset="0"/>
            </a:endParaRPr>
          </a:p>
          <a:p>
            <a:pPr>
              <a:lnSpc>
                <a:spcPct val="107000"/>
              </a:lnSpc>
              <a:spcAft>
                <a:spcPts val="800"/>
              </a:spcAft>
            </a:pPr>
            <a:r>
              <a:rPr lang="en-GB" sz="1800" b="1" kern="0" dirty="0">
                <a:effectLst/>
                <a:latin typeface="Times New Roman" panose="02020603050405020304" pitchFamily="18" charset="0"/>
                <a:ea typeface="Times New Roman" panose="02020603050405020304" pitchFamily="18" charset="0"/>
                <a:cs typeface="Times New Roman" panose="02020603050405020304" pitchFamily="18" charset="0"/>
              </a:rPr>
              <a:t>2. Price</a:t>
            </a:r>
            <a:endParaRPr lang="en-GB" sz="1800" kern="100" dirty="0">
              <a:effectLst/>
              <a:latin typeface="Aptos" panose="020B0004020202020204" pitchFamily="34" charset="0"/>
              <a:ea typeface="Aptos" panose="020B0004020202020204" pitchFamily="34" charset="0"/>
              <a:cs typeface="Times New Roman" panose="02020603050405020304" pitchFamily="18" charset="0"/>
            </a:endParaRPr>
          </a:p>
          <a:p>
            <a:pPr>
              <a:lnSpc>
                <a:spcPct val="107000"/>
              </a:lnSpc>
              <a:spcAft>
                <a:spcPts val="800"/>
              </a:spcAft>
            </a:pPr>
            <a:r>
              <a:rPr lang="en-GB" sz="1800" kern="0" dirty="0">
                <a:effectLst/>
                <a:latin typeface="Times New Roman" panose="02020603050405020304" pitchFamily="18" charset="0"/>
                <a:ea typeface="Times New Roman" panose="02020603050405020304" pitchFamily="18" charset="0"/>
                <a:cs typeface="Times New Roman" panose="02020603050405020304" pitchFamily="18" charset="0"/>
              </a:rPr>
              <a:t>Pricing strategy involves determining how much to charge for the product. This includes considering factors such as production costs, competition, perceived value, and market demand. Effective pricing can influence how a product is perceived and how well it sells.</a:t>
            </a:r>
          </a:p>
          <a:p>
            <a:pPr>
              <a:lnSpc>
                <a:spcPct val="107000"/>
              </a:lnSpc>
              <a:spcAft>
                <a:spcPts val="800"/>
              </a:spcAft>
            </a:pPr>
            <a:endParaRPr lang="en-GB" sz="1800" kern="100" dirty="0">
              <a:effectLst/>
              <a:latin typeface="Aptos" panose="020B0004020202020204" pitchFamily="34" charset="0"/>
              <a:ea typeface="Aptos" panose="020B0004020202020204" pitchFamily="34" charset="0"/>
              <a:cs typeface="Times New Roman" panose="02020603050405020304" pitchFamily="18" charset="0"/>
            </a:endParaRPr>
          </a:p>
          <a:p>
            <a:pPr>
              <a:lnSpc>
                <a:spcPct val="107000"/>
              </a:lnSpc>
              <a:spcAft>
                <a:spcPts val="800"/>
              </a:spcAft>
            </a:pPr>
            <a:r>
              <a:rPr lang="en-GB" sz="1800" b="1" kern="0" dirty="0">
                <a:effectLst/>
                <a:latin typeface="Times New Roman" panose="02020603050405020304" pitchFamily="18" charset="0"/>
                <a:ea typeface="Times New Roman" panose="02020603050405020304" pitchFamily="18" charset="0"/>
                <a:cs typeface="Times New Roman" panose="02020603050405020304" pitchFamily="18" charset="0"/>
              </a:rPr>
              <a:t>3. Place</a:t>
            </a:r>
            <a:endParaRPr lang="en-GB" sz="1800" kern="100" dirty="0">
              <a:effectLst/>
              <a:latin typeface="Aptos" panose="020B0004020202020204" pitchFamily="34" charset="0"/>
              <a:ea typeface="Aptos" panose="020B0004020202020204" pitchFamily="34" charset="0"/>
              <a:cs typeface="Times New Roman" panose="02020603050405020304" pitchFamily="18" charset="0"/>
            </a:endParaRPr>
          </a:p>
          <a:p>
            <a:pPr>
              <a:lnSpc>
                <a:spcPct val="107000"/>
              </a:lnSpc>
              <a:spcAft>
                <a:spcPts val="800"/>
              </a:spcAft>
            </a:pPr>
            <a:r>
              <a:rPr lang="en-GB" sz="1800" kern="0" dirty="0">
                <a:effectLst/>
                <a:latin typeface="Times New Roman" panose="02020603050405020304" pitchFamily="18" charset="0"/>
                <a:ea typeface="Times New Roman" panose="02020603050405020304" pitchFamily="18" charset="0"/>
                <a:cs typeface="Times New Roman" panose="02020603050405020304" pitchFamily="18" charset="0"/>
              </a:rPr>
              <a:t>Place refers to how the product is distributed and where it is available for purchase. This includes decisions about distribution channels, locations, inventory management, and logistics. The goal is to make the product easily accessible to the target market.</a:t>
            </a:r>
          </a:p>
          <a:p>
            <a:pPr>
              <a:lnSpc>
                <a:spcPct val="107000"/>
              </a:lnSpc>
              <a:spcAft>
                <a:spcPts val="800"/>
              </a:spcAft>
            </a:pPr>
            <a:endParaRPr lang="en-GB" sz="1800" kern="100" dirty="0">
              <a:effectLst/>
              <a:latin typeface="Aptos" panose="020B0004020202020204" pitchFamily="34" charset="0"/>
              <a:ea typeface="Aptos" panose="020B0004020202020204" pitchFamily="34" charset="0"/>
              <a:cs typeface="Times New Roman" panose="02020603050405020304" pitchFamily="18" charset="0"/>
            </a:endParaRPr>
          </a:p>
          <a:p>
            <a:pPr>
              <a:lnSpc>
                <a:spcPct val="107000"/>
              </a:lnSpc>
              <a:spcAft>
                <a:spcPts val="800"/>
              </a:spcAft>
            </a:pPr>
            <a:r>
              <a:rPr lang="en-GB" sz="1800" b="1" kern="0" dirty="0">
                <a:effectLst/>
                <a:latin typeface="Times New Roman" panose="02020603050405020304" pitchFamily="18" charset="0"/>
                <a:ea typeface="Times New Roman" panose="02020603050405020304" pitchFamily="18" charset="0"/>
                <a:cs typeface="Times New Roman" panose="02020603050405020304" pitchFamily="18" charset="0"/>
              </a:rPr>
              <a:t>4. Promotion</a:t>
            </a:r>
            <a:endParaRPr lang="en-GB" sz="1800" kern="100" dirty="0">
              <a:effectLst/>
              <a:latin typeface="Aptos" panose="020B0004020202020204" pitchFamily="34" charset="0"/>
              <a:ea typeface="Aptos" panose="020B0004020202020204" pitchFamily="34" charset="0"/>
              <a:cs typeface="Times New Roman" panose="02020603050405020304" pitchFamily="18" charset="0"/>
            </a:endParaRPr>
          </a:p>
          <a:p>
            <a:pPr>
              <a:lnSpc>
                <a:spcPct val="107000"/>
              </a:lnSpc>
              <a:spcAft>
                <a:spcPts val="800"/>
              </a:spcAft>
            </a:pPr>
            <a:r>
              <a:rPr lang="en-GB" sz="1800" kern="0" dirty="0">
                <a:effectLst/>
                <a:latin typeface="Times New Roman" panose="02020603050405020304" pitchFamily="18" charset="0"/>
                <a:ea typeface="Times New Roman" panose="02020603050405020304" pitchFamily="18" charset="0"/>
                <a:cs typeface="Times New Roman" panose="02020603050405020304" pitchFamily="18" charset="0"/>
              </a:rPr>
              <a:t>Promotion encompasses all the activities undertaken to communicate the product’s benefits and persuade customers to purchase it. This includes advertising, sales promotions, public relations, social media marketing, and personal selling. A strong promotional strategy can raise awareness, generate interest, and drive sales.</a:t>
            </a:r>
            <a:endParaRPr lang="en-GB" sz="1800" kern="100" dirty="0">
              <a:effectLst/>
              <a:latin typeface="Aptos" panose="020B0004020202020204" pitchFamily="34" charset="0"/>
              <a:ea typeface="Aptos" panose="020B0004020202020204" pitchFamily="34" charset="0"/>
              <a:cs typeface="Times New Roman" panose="02020603050405020304" pitchFamily="18" charset="0"/>
            </a:endParaRPr>
          </a:p>
          <a:p>
            <a:endParaRPr lang="en-GB" dirty="0"/>
          </a:p>
        </p:txBody>
      </p:sp>
      <p:sp>
        <p:nvSpPr>
          <p:cNvPr id="4" name="Slide Number Placeholder 3"/>
          <p:cNvSpPr>
            <a:spLocks noGrp="1"/>
          </p:cNvSpPr>
          <p:nvPr>
            <p:ph type="sldNum" sz="quarter" idx="5"/>
          </p:nvPr>
        </p:nvSpPr>
        <p:spPr/>
        <p:txBody>
          <a:bodyPr/>
          <a:lstStyle/>
          <a:p>
            <a:fld id="{D3BD075C-D0CD-4F41-93C9-0B6DF6D55B16}" type="slidenum">
              <a:rPr lang="en-GB" smtClean="0"/>
              <a:pPr/>
              <a:t>23</a:t>
            </a:fld>
            <a:endParaRPr lang="en-GB"/>
          </a:p>
        </p:txBody>
      </p:sp>
    </p:spTree>
    <p:extLst>
      <p:ext uri="{BB962C8B-B14F-4D97-AF65-F5344CB8AC3E}">
        <p14:creationId xmlns:p14="http://schemas.microsoft.com/office/powerpoint/2010/main" val="623513998"/>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b="0" i="0" dirty="0">
                <a:solidFill>
                  <a:srgbClr val="222222"/>
                </a:solidFill>
                <a:effectLst/>
                <a:latin typeface="Arial" panose="020B0604020202020204" pitchFamily="34" charset="0"/>
              </a:rPr>
              <a:t>A marketing mix is a planned mix of elements that make up the marketing plan of a product or service. There are typically four elements: </a:t>
            </a:r>
            <a:r>
              <a:rPr lang="en-GB" b="1" i="0" dirty="0">
                <a:solidFill>
                  <a:srgbClr val="222222"/>
                </a:solidFill>
                <a:effectLst/>
                <a:latin typeface="Arial" panose="020B0604020202020204" pitchFamily="34" charset="0"/>
              </a:rPr>
              <a:t>P</a:t>
            </a:r>
            <a:r>
              <a:rPr lang="en-GB" b="0" i="0" dirty="0">
                <a:solidFill>
                  <a:srgbClr val="222222"/>
                </a:solidFill>
                <a:effectLst/>
                <a:latin typeface="Arial" panose="020B0604020202020204" pitchFamily="34" charset="0"/>
              </a:rPr>
              <a:t>roduct, </a:t>
            </a:r>
            <a:r>
              <a:rPr lang="en-GB" b="1" i="0" dirty="0">
                <a:solidFill>
                  <a:srgbClr val="222222"/>
                </a:solidFill>
                <a:effectLst/>
                <a:latin typeface="Arial" panose="020B0604020202020204" pitchFamily="34" charset="0"/>
              </a:rPr>
              <a:t>P</a:t>
            </a:r>
            <a:r>
              <a:rPr lang="en-GB" b="0" i="0" dirty="0">
                <a:solidFill>
                  <a:srgbClr val="222222"/>
                </a:solidFill>
                <a:effectLst/>
                <a:latin typeface="Arial" panose="020B0604020202020204" pitchFamily="34" charset="0"/>
              </a:rPr>
              <a:t>rice, </a:t>
            </a:r>
            <a:r>
              <a:rPr lang="en-GB" b="1" i="0" dirty="0">
                <a:solidFill>
                  <a:srgbClr val="222222"/>
                </a:solidFill>
                <a:effectLst/>
                <a:latin typeface="Arial" panose="020B0604020202020204" pitchFamily="34" charset="0"/>
              </a:rPr>
              <a:t>P</a:t>
            </a:r>
            <a:r>
              <a:rPr lang="en-GB" b="0" i="0" dirty="0">
                <a:solidFill>
                  <a:srgbClr val="222222"/>
                </a:solidFill>
                <a:effectLst/>
                <a:latin typeface="Arial" panose="020B0604020202020204" pitchFamily="34" charset="0"/>
              </a:rPr>
              <a:t>lace, and </a:t>
            </a:r>
            <a:r>
              <a:rPr lang="en-GB" b="1" i="0" dirty="0">
                <a:solidFill>
                  <a:srgbClr val="222222"/>
                </a:solidFill>
                <a:effectLst/>
                <a:latin typeface="Arial" panose="020B0604020202020204" pitchFamily="34" charset="0"/>
              </a:rPr>
              <a:t>P</a:t>
            </a:r>
            <a:r>
              <a:rPr lang="en-GB" b="0" i="0" dirty="0">
                <a:solidFill>
                  <a:srgbClr val="222222"/>
                </a:solidFill>
                <a:effectLst/>
                <a:latin typeface="Arial" panose="020B0604020202020204" pitchFamily="34" charset="0"/>
              </a:rPr>
              <a:t>romotion. They all start with the letter ‘P.’ Hence, we can say the </a:t>
            </a:r>
            <a:r>
              <a:rPr lang="en-GB" b="1" i="0" dirty="0">
                <a:solidFill>
                  <a:srgbClr val="222222"/>
                </a:solidFill>
                <a:effectLst/>
                <a:latin typeface="Arial" panose="020B0604020202020204" pitchFamily="34" charset="0"/>
              </a:rPr>
              <a:t>marketing mix</a:t>
            </a:r>
            <a:r>
              <a:rPr lang="en-GB" b="0" i="0" dirty="0">
                <a:solidFill>
                  <a:srgbClr val="222222"/>
                </a:solidFill>
                <a:effectLst/>
                <a:latin typeface="Arial" panose="020B0604020202020204" pitchFamily="34" charset="0"/>
              </a:rPr>
              <a:t> or the </a:t>
            </a:r>
            <a:r>
              <a:rPr lang="en-GB" b="1" i="0" dirty="0">
                <a:solidFill>
                  <a:srgbClr val="222222"/>
                </a:solidFill>
                <a:effectLst/>
                <a:latin typeface="Arial" panose="020B0604020202020204" pitchFamily="34" charset="0"/>
              </a:rPr>
              <a:t>4Ps</a:t>
            </a:r>
            <a:endParaRPr lang="en-GB" dirty="0"/>
          </a:p>
          <a:p>
            <a:endParaRPr lang="en-GB" dirty="0"/>
          </a:p>
        </p:txBody>
      </p:sp>
      <p:sp>
        <p:nvSpPr>
          <p:cNvPr id="4" name="Slide Number Placeholder 3"/>
          <p:cNvSpPr>
            <a:spLocks noGrp="1"/>
          </p:cNvSpPr>
          <p:nvPr>
            <p:ph type="sldNum" sz="quarter" idx="5"/>
          </p:nvPr>
        </p:nvSpPr>
        <p:spPr/>
        <p:txBody>
          <a:bodyPr/>
          <a:lstStyle/>
          <a:p>
            <a:fld id="{D3BD075C-D0CD-4F41-93C9-0B6DF6D55B16}" type="slidenum">
              <a:rPr lang="en-GB" smtClean="0"/>
              <a:pPr/>
              <a:t>24</a:t>
            </a:fld>
            <a:endParaRPr lang="en-GB"/>
          </a:p>
        </p:txBody>
      </p:sp>
    </p:spTree>
    <p:extLst>
      <p:ext uri="{BB962C8B-B14F-4D97-AF65-F5344CB8AC3E}">
        <p14:creationId xmlns:p14="http://schemas.microsoft.com/office/powerpoint/2010/main" val="1779949045"/>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nSpc>
                <a:spcPct val="107000"/>
              </a:lnSpc>
              <a:spcAft>
                <a:spcPts val="800"/>
              </a:spcAft>
            </a:pPr>
            <a:r>
              <a:rPr lang="en-GB" sz="1800" b="1" kern="0" dirty="0">
                <a:effectLst/>
                <a:latin typeface="Times New Roman" panose="02020603050405020304" pitchFamily="18" charset="0"/>
                <a:ea typeface="Times New Roman" panose="02020603050405020304" pitchFamily="18" charset="0"/>
                <a:cs typeface="Times New Roman" panose="02020603050405020304" pitchFamily="18" charset="0"/>
              </a:rPr>
              <a:t>1. Product</a:t>
            </a:r>
            <a:endParaRPr lang="en-GB" sz="1800" kern="100" dirty="0">
              <a:effectLst/>
              <a:latin typeface="Aptos" panose="020B0004020202020204" pitchFamily="34" charset="0"/>
              <a:ea typeface="Aptos" panose="020B0004020202020204" pitchFamily="34" charset="0"/>
              <a:cs typeface="Times New Roman" panose="02020603050405020304" pitchFamily="18" charset="0"/>
            </a:endParaRPr>
          </a:p>
          <a:p>
            <a:pPr>
              <a:lnSpc>
                <a:spcPct val="107000"/>
              </a:lnSpc>
              <a:spcAft>
                <a:spcPts val="800"/>
              </a:spcAft>
            </a:pPr>
            <a:r>
              <a:rPr lang="en-GB" sz="1800" kern="0" dirty="0">
                <a:effectLst/>
                <a:latin typeface="Times New Roman" panose="02020603050405020304" pitchFamily="18" charset="0"/>
                <a:ea typeface="Times New Roman" panose="02020603050405020304" pitchFamily="18" charset="0"/>
                <a:cs typeface="Times New Roman" panose="02020603050405020304" pitchFamily="18" charset="0"/>
              </a:rPr>
              <a:t>This involves decisions about the goods or services offered by the business, including design, features, quality, branding, and packaging. A well-defined product strategy ensures that the product meets the needs and preferences of the target market.</a:t>
            </a:r>
            <a:endParaRPr lang="en-GB" sz="1800" kern="100" dirty="0">
              <a:effectLst/>
              <a:latin typeface="Aptos" panose="020B0004020202020204" pitchFamily="34" charset="0"/>
              <a:ea typeface="Aptos" panose="020B0004020202020204" pitchFamily="34" charset="0"/>
              <a:cs typeface="Times New Roman" panose="02020603050405020304" pitchFamily="18" charset="0"/>
            </a:endParaRPr>
          </a:p>
          <a:p>
            <a:pPr>
              <a:lnSpc>
                <a:spcPct val="107000"/>
              </a:lnSpc>
              <a:spcAft>
                <a:spcPts val="800"/>
              </a:spcAft>
            </a:pPr>
            <a:r>
              <a:rPr lang="en-GB" sz="1800" b="1" kern="0" dirty="0">
                <a:effectLst/>
                <a:latin typeface="Times New Roman" panose="02020603050405020304" pitchFamily="18" charset="0"/>
                <a:ea typeface="Times New Roman" panose="02020603050405020304" pitchFamily="18" charset="0"/>
                <a:cs typeface="Times New Roman" panose="02020603050405020304" pitchFamily="18" charset="0"/>
              </a:rPr>
              <a:t>2. Price</a:t>
            </a:r>
            <a:endParaRPr lang="en-GB" sz="1800" kern="100" dirty="0">
              <a:effectLst/>
              <a:latin typeface="Aptos" panose="020B0004020202020204" pitchFamily="34" charset="0"/>
              <a:ea typeface="Aptos" panose="020B0004020202020204" pitchFamily="34" charset="0"/>
              <a:cs typeface="Times New Roman" panose="02020603050405020304" pitchFamily="18" charset="0"/>
            </a:endParaRPr>
          </a:p>
          <a:p>
            <a:pPr>
              <a:lnSpc>
                <a:spcPct val="107000"/>
              </a:lnSpc>
              <a:spcAft>
                <a:spcPts val="800"/>
              </a:spcAft>
            </a:pPr>
            <a:r>
              <a:rPr lang="en-GB" sz="1800" kern="0" dirty="0">
                <a:effectLst/>
                <a:latin typeface="Times New Roman" panose="02020603050405020304" pitchFamily="18" charset="0"/>
                <a:ea typeface="Times New Roman" panose="02020603050405020304" pitchFamily="18" charset="0"/>
                <a:cs typeface="Times New Roman" panose="02020603050405020304" pitchFamily="18" charset="0"/>
              </a:rPr>
              <a:t>Pricing strategy involves determining how much to charge for the product. This includes considering factors such as production costs, competition, perceived value, and market demand. Effective pricing can influence how a product is perceived and how well it sells.</a:t>
            </a:r>
            <a:endParaRPr lang="en-GB" sz="1800" kern="100" dirty="0">
              <a:effectLst/>
              <a:latin typeface="Aptos" panose="020B0004020202020204" pitchFamily="34" charset="0"/>
              <a:ea typeface="Aptos" panose="020B0004020202020204" pitchFamily="34" charset="0"/>
              <a:cs typeface="Times New Roman" panose="02020603050405020304" pitchFamily="18" charset="0"/>
            </a:endParaRPr>
          </a:p>
          <a:p>
            <a:pPr>
              <a:lnSpc>
                <a:spcPct val="107000"/>
              </a:lnSpc>
              <a:spcAft>
                <a:spcPts val="800"/>
              </a:spcAft>
            </a:pPr>
            <a:r>
              <a:rPr lang="en-GB" sz="1800" b="1" kern="0" dirty="0">
                <a:effectLst/>
                <a:latin typeface="Times New Roman" panose="02020603050405020304" pitchFamily="18" charset="0"/>
                <a:ea typeface="Times New Roman" panose="02020603050405020304" pitchFamily="18" charset="0"/>
                <a:cs typeface="Times New Roman" panose="02020603050405020304" pitchFamily="18" charset="0"/>
              </a:rPr>
              <a:t>3. Place</a:t>
            </a:r>
            <a:endParaRPr lang="en-GB" sz="1800" kern="100" dirty="0">
              <a:effectLst/>
              <a:latin typeface="Aptos" panose="020B0004020202020204" pitchFamily="34" charset="0"/>
              <a:ea typeface="Aptos" panose="020B0004020202020204" pitchFamily="34" charset="0"/>
              <a:cs typeface="Times New Roman" panose="02020603050405020304" pitchFamily="18" charset="0"/>
            </a:endParaRPr>
          </a:p>
          <a:p>
            <a:pPr>
              <a:lnSpc>
                <a:spcPct val="107000"/>
              </a:lnSpc>
              <a:spcAft>
                <a:spcPts val="800"/>
              </a:spcAft>
            </a:pPr>
            <a:r>
              <a:rPr lang="en-GB" sz="1800" kern="0" dirty="0">
                <a:effectLst/>
                <a:latin typeface="Times New Roman" panose="02020603050405020304" pitchFamily="18" charset="0"/>
                <a:ea typeface="Times New Roman" panose="02020603050405020304" pitchFamily="18" charset="0"/>
                <a:cs typeface="Times New Roman" panose="02020603050405020304" pitchFamily="18" charset="0"/>
              </a:rPr>
              <a:t>Place refers to how the product is distributed and where it is available for purchase. This includes decisions about distribution channels, locations, inventory management, and logistics. The goal is to make the product easily accessible to the target market.</a:t>
            </a:r>
            <a:endParaRPr lang="en-GB" sz="1800" kern="100" dirty="0">
              <a:effectLst/>
              <a:latin typeface="Aptos" panose="020B0004020202020204" pitchFamily="34" charset="0"/>
              <a:ea typeface="Aptos" panose="020B0004020202020204" pitchFamily="34" charset="0"/>
              <a:cs typeface="Times New Roman" panose="02020603050405020304" pitchFamily="18" charset="0"/>
            </a:endParaRPr>
          </a:p>
          <a:p>
            <a:pPr>
              <a:lnSpc>
                <a:spcPct val="107000"/>
              </a:lnSpc>
              <a:spcAft>
                <a:spcPts val="800"/>
              </a:spcAft>
            </a:pPr>
            <a:r>
              <a:rPr lang="en-GB" sz="1800" b="1" kern="0" dirty="0">
                <a:effectLst/>
                <a:latin typeface="Times New Roman" panose="02020603050405020304" pitchFamily="18" charset="0"/>
                <a:ea typeface="Times New Roman" panose="02020603050405020304" pitchFamily="18" charset="0"/>
                <a:cs typeface="Times New Roman" panose="02020603050405020304" pitchFamily="18" charset="0"/>
              </a:rPr>
              <a:t>4. Promotion</a:t>
            </a:r>
            <a:endParaRPr lang="en-GB" sz="1800" kern="100" dirty="0">
              <a:effectLst/>
              <a:latin typeface="Aptos" panose="020B0004020202020204" pitchFamily="34" charset="0"/>
              <a:ea typeface="Aptos" panose="020B0004020202020204" pitchFamily="34" charset="0"/>
              <a:cs typeface="Times New Roman" panose="02020603050405020304" pitchFamily="18" charset="0"/>
            </a:endParaRPr>
          </a:p>
          <a:p>
            <a:pPr>
              <a:lnSpc>
                <a:spcPct val="107000"/>
              </a:lnSpc>
              <a:spcAft>
                <a:spcPts val="800"/>
              </a:spcAft>
            </a:pPr>
            <a:r>
              <a:rPr lang="en-GB" sz="1800" kern="0" dirty="0">
                <a:effectLst/>
                <a:latin typeface="Times New Roman" panose="02020603050405020304" pitchFamily="18" charset="0"/>
                <a:ea typeface="Times New Roman" panose="02020603050405020304" pitchFamily="18" charset="0"/>
                <a:cs typeface="Times New Roman" panose="02020603050405020304" pitchFamily="18" charset="0"/>
              </a:rPr>
              <a:t>Promotion encompasses all the activities undertaken to communicate the product’s benefits and persuade customers to purchase it. This includes advertising, sales promotions, public relations, social media marketing, and personal selling. A strong promotional strategy can raise awareness, generate interest, and drive sales.</a:t>
            </a:r>
            <a:endParaRPr lang="en-GB" sz="1800" kern="100" dirty="0">
              <a:effectLst/>
              <a:latin typeface="Aptos" panose="020B0004020202020204" pitchFamily="34" charset="0"/>
              <a:ea typeface="Aptos" panose="020B0004020202020204" pitchFamily="34" charset="0"/>
              <a:cs typeface="Times New Roman" panose="02020603050405020304" pitchFamily="18" charset="0"/>
            </a:endParaRPr>
          </a:p>
          <a:p>
            <a:endParaRPr lang="en-GB" dirty="0"/>
          </a:p>
        </p:txBody>
      </p:sp>
      <p:sp>
        <p:nvSpPr>
          <p:cNvPr id="4" name="Slide Number Placeholder 3"/>
          <p:cNvSpPr>
            <a:spLocks noGrp="1"/>
          </p:cNvSpPr>
          <p:nvPr>
            <p:ph type="sldNum" sz="quarter" idx="5"/>
          </p:nvPr>
        </p:nvSpPr>
        <p:spPr/>
        <p:txBody>
          <a:bodyPr/>
          <a:lstStyle/>
          <a:p>
            <a:fld id="{D3BD075C-D0CD-4F41-93C9-0B6DF6D55B16}" type="slidenum">
              <a:rPr lang="en-GB" smtClean="0"/>
              <a:pPr/>
              <a:t>25</a:t>
            </a:fld>
            <a:endParaRPr lang="en-GB"/>
          </a:p>
        </p:txBody>
      </p:sp>
    </p:spTree>
    <p:extLst>
      <p:ext uri="{BB962C8B-B14F-4D97-AF65-F5344CB8AC3E}">
        <p14:creationId xmlns:p14="http://schemas.microsoft.com/office/powerpoint/2010/main" val="534746418"/>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ensure that each element of the marketing mix is aligned with the target audience’s specific needs and preferences.</a:t>
            </a:r>
          </a:p>
          <a:p>
            <a:endParaRPr lang="en-GB" dirty="0"/>
          </a:p>
        </p:txBody>
      </p:sp>
      <p:sp>
        <p:nvSpPr>
          <p:cNvPr id="4" name="Slide Number Placeholder 3"/>
          <p:cNvSpPr>
            <a:spLocks noGrp="1"/>
          </p:cNvSpPr>
          <p:nvPr>
            <p:ph type="sldNum" sz="quarter" idx="5"/>
          </p:nvPr>
        </p:nvSpPr>
        <p:spPr/>
        <p:txBody>
          <a:bodyPr/>
          <a:lstStyle/>
          <a:p>
            <a:fld id="{D3BD075C-D0CD-4F41-93C9-0B6DF6D55B16}" type="slidenum">
              <a:rPr lang="en-GB" smtClean="0"/>
              <a:pPr/>
              <a:t>26</a:t>
            </a:fld>
            <a:endParaRPr lang="en-GB"/>
          </a:p>
        </p:txBody>
      </p:sp>
    </p:spTree>
    <p:extLst>
      <p:ext uri="{BB962C8B-B14F-4D97-AF65-F5344CB8AC3E}">
        <p14:creationId xmlns:p14="http://schemas.microsoft.com/office/powerpoint/2010/main" val="3632817777"/>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1. Segmentation</a:t>
            </a:r>
          </a:p>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Start by identifying the different segments within your target market. Segmentation involves dividing the broader market into smaller, more defined categories based on specific criteria. Common segmentation criteria include: </a:t>
            </a:r>
            <a:r>
              <a:rPr lang="en-GB" sz="1800" kern="100" dirty="0">
                <a:effectLst/>
                <a:latin typeface="Aptos" panose="020B0004020202020204" pitchFamily="34" charset="0"/>
                <a:ea typeface="Aptos" panose="020B0004020202020204" pitchFamily="34" charset="0"/>
                <a:cs typeface="Times New Roman" panose="02020603050405020304" pitchFamily="18" charset="0"/>
              </a:rPr>
              <a:t>demographic segmentation, geographic segmentation, psychographic segmentation and behavioural segmentation:</a:t>
            </a:r>
          </a:p>
          <a:p>
            <a:endParaRPr lang="en-GB" dirty="0"/>
          </a:p>
          <a:p>
            <a:endParaRPr lang="en-GB" dirty="0"/>
          </a:p>
          <a:p>
            <a:r>
              <a:rPr lang="en-GB" b="1" dirty="0"/>
              <a:t>2. Targeting</a:t>
            </a:r>
          </a:p>
          <a:p>
            <a:r>
              <a:rPr lang="en-GB" dirty="0"/>
              <a:t>Next, decide which segment(s) you will target. Targeting involves selecting the most attractive segment(s) that align with your business goals and capabilities. Consider factors such as market size, growth potential, competition, and your business's ability to serve the segment</a:t>
            </a:r>
          </a:p>
          <a:p>
            <a:endParaRPr lang="en-GB" dirty="0"/>
          </a:p>
          <a:p>
            <a:r>
              <a:rPr lang="en-GB" b="1" dirty="0"/>
              <a:t>Undifferentiated Targeting:</a:t>
            </a:r>
            <a:r>
              <a:rPr lang="en-GB" dirty="0"/>
              <a:t> Targeting the whole market with a single </a:t>
            </a:r>
            <a:r>
              <a:rPr lang="en-GB" dirty="0" err="1"/>
              <a:t>offer.</a:t>
            </a:r>
            <a:r>
              <a:rPr lang="en-GB" b="1" dirty="0" err="1"/>
              <a:t>Differentiated</a:t>
            </a:r>
            <a:r>
              <a:rPr lang="en-GB" b="1" dirty="0"/>
              <a:t> Targeting:</a:t>
            </a:r>
            <a:r>
              <a:rPr lang="en-GB" dirty="0"/>
              <a:t> Targeting several market segments with a different offer for </a:t>
            </a:r>
            <a:r>
              <a:rPr lang="en-GB" dirty="0" err="1"/>
              <a:t>each.</a:t>
            </a:r>
            <a:r>
              <a:rPr lang="en-GB" b="1" dirty="0" err="1"/>
              <a:t>Concentrated</a:t>
            </a:r>
            <a:r>
              <a:rPr lang="en-GB" b="1" dirty="0"/>
              <a:t> Targeting:</a:t>
            </a:r>
            <a:r>
              <a:rPr lang="en-GB" dirty="0"/>
              <a:t> Focusing on a single </a:t>
            </a:r>
            <a:r>
              <a:rPr lang="en-GB" dirty="0" err="1"/>
              <a:t>segment.</a:t>
            </a:r>
            <a:r>
              <a:rPr lang="en-GB" b="1" dirty="0" err="1"/>
              <a:t>Micromarketing</a:t>
            </a:r>
            <a:r>
              <a:rPr lang="en-GB" b="1" dirty="0"/>
              <a:t>:</a:t>
            </a:r>
            <a:r>
              <a:rPr lang="en-GB" dirty="0"/>
              <a:t> Tailoring products to suit an individual or local area.</a:t>
            </a:r>
          </a:p>
          <a:p>
            <a:endParaRPr lang="en-GB" dirty="0"/>
          </a:p>
          <a:p>
            <a:r>
              <a:rPr lang="en-GB" b="1" dirty="0"/>
              <a:t>3. Positioning</a:t>
            </a:r>
          </a:p>
          <a:p>
            <a:r>
              <a:rPr lang="en-GB" dirty="0"/>
              <a:t>Finally, define how you will position your product in the target market’s mind. Positioning involves creating a distinct image and identity for your product that differentiates it from competitors. Consider the unique benefits and value your product offers and how it meets the needs of your target market.</a:t>
            </a:r>
          </a:p>
          <a:p>
            <a:pPr>
              <a:buFont typeface="Arial" panose="020B0604020202020204" pitchFamily="34" charset="0"/>
              <a:buChar char="•"/>
            </a:pPr>
            <a:r>
              <a:rPr lang="en-GB" b="1" dirty="0"/>
              <a:t>Positioning Statement:</a:t>
            </a:r>
            <a:r>
              <a:rPr lang="en-GB" dirty="0"/>
              <a:t> A concise description of your target market and a compelling picture of how you want your market to perceive your brand.</a:t>
            </a:r>
          </a:p>
          <a:p>
            <a:pPr>
              <a:buFont typeface="Arial" panose="020B0604020202020204" pitchFamily="34" charset="0"/>
              <a:buChar char="•"/>
            </a:pPr>
            <a:r>
              <a:rPr lang="en-GB" b="1" dirty="0"/>
              <a:t>Differentiation:</a:t>
            </a:r>
            <a:r>
              <a:rPr lang="en-GB" dirty="0"/>
              <a:t> What makes your product unique and why customers should choose it over competitors.</a:t>
            </a:r>
          </a:p>
          <a:p>
            <a:endParaRPr lang="en-GB" dirty="0"/>
          </a:p>
          <a:p>
            <a:endParaRPr lang="en-GB" dirty="0"/>
          </a:p>
        </p:txBody>
      </p:sp>
      <p:sp>
        <p:nvSpPr>
          <p:cNvPr id="4" name="Slide Number Placeholder 3"/>
          <p:cNvSpPr>
            <a:spLocks noGrp="1"/>
          </p:cNvSpPr>
          <p:nvPr>
            <p:ph type="sldNum" sz="quarter" idx="5"/>
          </p:nvPr>
        </p:nvSpPr>
        <p:spPr/>
        <p:txBody>
          <a:bodyPr/>
          <a:lstStyle/>
          <a:p>
            <a:fld id="{D3BD075C-D0CD-4F41-93C9-0B6DF6D55B16}" type="slidenum">
              <a:rPr lang="en-GB" smtClean="0"/>
              <a:pPr/>
              <a:t>28</a:t>
            </a:fld>
            <a:endParaRPr lang="en-GB"/>
          </a:p>
        </p:txBody>
      </p:sp>
    </p:spTree>
    <p:extLst>
      <p:ext uri="{BB962C8B-B14F-4D97-AF65-F5344CB8AC3E}">
        <p14:creationId xmlns:p14="http://schemas.microsoft.com/office/powerpoint/2010/main" val="4261057136"/>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1">
          <a:blip r:embed="rId2" cstate="print">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683568" y="1988840"/>
            <a:ext cx="77724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369368" y="3744615"/>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p:cNvSpPr>
            <a:spLocks noGrp="1"/>
          </p:cNvSpPr>
          <p:nvPr>
            <p:ph type="dt" sz="half" idx="10"/>
          </p:nvPr>
        </p:nvSpPr>
        <p:spPr>
          <a:xfrm>
            <a:off x="395536" y="6525344"/>
            <a:ext cx="971128" cy="218522"/>
          </a:xfrm>
        </p:spPr>
        <p:txBody>
          <a:bodyPr/>
          <a:lstStyle/>
          <a:p>
            <a:fld id="{74B2F781-B445-4BD2-8B2A-689947A0B480}" type="datetime1">
              <a:rPr lang="en-GB" smtClean="0"/>
              <a:pPr/>
              <a:t>23/10/2026</a:t>
            </a:fld>
            <a:endParaRPr lang="en-GB"/>
          </a:p>
        </p:txBody>
      </p:sp>
      <p:sp>
        <p:nvSpPr>
          <p:cNvPr id="5" name="Footer Placeholder 4"/>
          <p:cNvSpPr>
            <a:spLocks noGrp="1"/>
          </p:cNvSpPr>
          <p:nvPr>
            <p:ph type="ftr" sz="quarter" idx="11"/>
          </p:nvPr>
        </p:nvSpPr>
        <p:spPr>
          <a:xfrm>
            <a:off x="4139952" y="6381328"/>
            <a:ext cx="2895600" cy="365125"/>
          </a:xfrm>
          <a:prstGeom prst="rect">
            <a:avLst/>
          </a:prstGeom>
        </p:spPr>
        <p:txBody>
          <a:bodyPr/>
          <a:lstStyle/>
          <a:p>
            <a:endParaRPr lang="en-GB"/>
          </a:p>
        </p:txBody>
      </p:sp>
      <p:sp>
        <p:nvSpPr>
          <p:cNvPr id="6" name="Slide Number Placeholder 5"/>
          <p:cNvSpPr>
            <a:spLocks noGrp="1"/>
          </p:cNvSpPr>
          <p:nvPr>
            <p:ph type="sldNum" sz="quarter" idx="12"/>
          </p:nvPr>
        </p:nvSpPr>
        <p:spPr/>
        <p:txBody>
          <a:bodyPr/>
          <a:lstStyle/>
          <a:p>
            <a:fld id="{C3F65BB1-9206-4D7F-97F9-47DCC7DC6334}" type="slidenum">
              <a:rPr lang="en-GB" smtClean="0"/>
              <a:pPr/>
              <a:t>‹#›</a:t>
            </a:fld>
            <a:endParaRPr lang="en-GB" dirty="0"/>
          </a:p>
        </p:txBody>
      </p:sp>
    </p:spTree>
    <p:extLst>
      <p:ext uri="{BB962C8B-B14F-4D97-AF65-F5344CB8AC3E}">
        <p14:creationId xmlns:p14="http://schemas.microsoft.com/office/powerpoint/2010/main" val="838188386"/>
      </p:ext>
    </p:extLst>
  </p:cSld>
  <p:clrMapOvr>
    <a:masterClrMapping/>
  </p:clrMapOvr>
  <p:transition>
    <p:dissolve/>
  </p:transition>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457200" y="1600201"/>
            <a:ext cx="8229600" cy="3917032"/>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D8E32E50-136A-4496-B4FF-7C83C21E682A}" type="datetime1">
              <a:rPr lang="en-GB" smtClean="0"/>
              <a:pPr/>
              <a:t>23/10/2026</a:t>
            </a:fld>
            <a:endParaRPr lang="en-GB"/>
          </a:p>
        </p:txBody>
      </p:sp>
      <p:sp>
        <p:nvSpPr>
          <p:cNvPr id="5" name="Footer Placeholder 4"/>
          <p:cNvSpPr>
            <a:spLocks noGrp="1"/>
          </p:cNvSpPr>
          <p:nvPr>
            <p:ph type="ftr" sz="quarter" idx="11"/>
          </p:nvPr>
        </p:nvSpPr>
        <p:spPr>
          <a:xfrm>
            <a:off x="3131840" y="6461780"/>
            <a:ext cx="2895600" cy="365125"/>
          </a:xfrm>
          <a:prstGeom prst="rect">
            <a:avLst/>
          </a:prstGeom>
        </p:spPr>
        <p:txBody>
          <a:bodyPr/>
          <a:lstStyle/>
          <a:p>
            <a:endParaRPr lang="en-GB"/>
          </a:p>
        </p:txBody>
      </p:sp>
      <p:sp>
        <p:nvSpPr>
          <p:cNvPr id="6" name="Slide Number Placeholder 5"/>
          <p:cNvSpPr>
            <a:spLocks noGrp="1"/>
          </p:cNvSpPr>
          <p:nvPr>
            <p:ph type="sldNum" sz="quarter" idx="12"/>
          </p:nvPr>
        </p:nvSpPr>
        <p:spPr/>
        <p:txBody>
          <a:bodyPr/>
          <a:lstStyle/>
          <a:p>
            <a:fld id="{C3F65BB1-9206-4D7F-97F9-47DCC7DC6334}" type="slidenum">
              <a:rPr lang="en-GB" smtClean="0"/>
              <a:pPr/>
              <a:t>‹#›</a:t>
            </a:fld>
            <a:endParaRPr lang="en-GB"/>
          </a:p>
        </p:txBody>
      </p:sp>
    </p:spTree>
    <p:extLst>
      <p:ext uri="{BB962C8B-B14F-4D97-AF65-F5344CB8AC3E}">
        <p14:creationId xmlns:p14="http://schemas.microsoft.com/office/powerpoint/2010/main" val="3612720440"/>
      </p:ext>
    </p:extLst>
  </p:cSld>
  <p:clrMapOvr>
    <a:masterClrMapping/>
  </p:clrMapOvr>
  <p:hf hdr="0" ftr="0" dt="0"/>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83568" y="3993083"/>
            <a:ext cx="77724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683568" y="2492896"/>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E6D76745-32FB-4C91-A25B-63A85D072CAB}" type="datetime1">
              <a:rPr lang="en-GB" smtClean="0"/>
              <a:pPr/>
              <a:t>23/10/2026</a:t>
            </a:fld>
            <a:endParaRPr lang="en-GB"/>
          </a:p>
        </p:txBody>
      </p:sp>
      <p:sp>
        <p:nvSpPr>
          <p:cNvPr id="6" name="Slide Number Placeholder 5"/>
          <p:cNvSpPr>
            <a:spLocks noGrp="1"/>
          </p:cNvSpPr>
          <p:nvPr>
            <p:ph type="sldNum" sz="quarter" idx="12"/>
          </p:nvPr>
        </p:nvSpPr>
        <p:spPr/>
        <p:txBody>
          <a:bodyPr/>
          <a:lstStyle/>
          <a:p>
            <a:fld id="{C3F65BB1-9206-4D7F-97F9-47DCC7DC6334}" type="slidenum">
              <a:rPr lang="en-GB" smtClean="0"/>
              <a:pPr/>
              <a:t>‹#›</a:t>
            </a:fld>
            <a:endParaRPr lang="en-GB" dirty="0"/>
          </a:p>
        </p:txBody>
      </p:sp>
    </p:spTree>
    <p:extLst>
      <p:ext uri="{BB962C8B-B14F-4D97-AF65-F5344CB8AC3E}">
        <p14:creationId xmlns:p14="http://schemas.microsoft.com/office/powerpoint/2010/main" val="3520448319"/>
      </p:ext>
    </p:extLst>
  </p:cSld>
  <p:clrMapOvr>
    <a:masterClrMapping/>
  </p:clrMapOvr>
  <p:transition>
    <p:dissolve/>
  </p:transition>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457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4648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p>
            <a:fld id="{D8E32E50-136A-4496-B4FF-7C83C21E682A}" type="datetime1">
              <a:rPr lang="en-GB" smtClean="0"/>
              <a:pPr/>
              <a:t>23/10/2026</a:t>
            </a:fld>
            <a:endParaRPr lang="en-GB"/>
          </a:p>
        </p:txBody>
      </p:sp>
      <p:sp>
        <p:nvSpPr>
          <p:cNvPr id="7" name="Slide Number Placeholder 6"/>
          <p:cNvSpPr>
            <a:spLocks noGrp="1"/>
          </p:cNvSpPr>
          <p:nvPr>
            <p:ph type="sldNum" sz="quarter" idx="12"/>
          </p:nvPr>
        </p:nvSpPr>
        <p:spPr/>
        <p:txBody>
          <a:bodyPr/>
          <a:lstStyle/>
          <a:p>
            <a:fld id="{C3F65BB1-9206-4D7F-97F9-47DCC7DC6334}" type="slidenum">
              <a:rPr lang="en-GB" smtClean="0"/>
              <a:pPr/>
              <a:t>‹#›</a:t>
            </a:fld>
            <a:endParaRPr lang="en-GB"/>
          </a:p>
        </p:txBody>
      </p:sp>
    </p:spTree>
    <p:extLst>
      <p:ext uri="{BB962C8B-B14F-4D97-AF65-F5344CB8AC3E}">
        <p14:creationId xmlns:p14="http://schemas.microsoft.com/office/powerpoint/2010/main" val="2438738303"/>
      </p:ext>
    </p:extLst>
  </p:cSld>
  <p:clrMapOvr>
    <a:masterClrMapping/>
  </p:clrMapOvr>
  <p:hf hdr="0" ftr="0" dt="0"/>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457200" y="2174875"/>
            <a:ext cx="4040188"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4645025" y="2174875"/>
            <a:ext cx="4041775"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p:cNvSpPr>
            <a:spLocks noGrp="1"/>
          </p:cNvSpPr>
          <p:nvPr>
            <p:ph type="dt" sz="half" idx="10"/>
          </p:nvPr>
        </p:nvSpPr>
        <p:spPr/>
        <p:txBody>
          <a:bodyPr/>
          <a:lstStyle/>
          <a:p>
            <a:fld id="{D8E32E50-136A-4496-B4FF-7C83C21E682A}" type="datetime1">
              <a:rPr lang="en-GB" smtClean="0"/>
              <a:pPr/>
              <a:t>23/10/2026</a:t>
            </a:fld>
            <a:endParaRPr lang="en-GB"/>
          </a:p>
        </p:txBody>
      </p:sp>
      <p:sp>
        <p:nvSpPr>
          <p:cNvPr id="9" name="Slide Number Placeholder 8"/>
          <p:cNvSpPr>
            <a:spLocks noGrp="1"/>
          </p:cNvSpPr>
          <p:nvPr>
            <p:ph type="sldNum" sz="quarter" idx="12"/>
          </p:nvPr>
        </p:nvSpPr>
        <p:spPr/>
        <p:txBody>
          <a:bodyPr/>
          <a:lstStyle/>
          <a:p>
            <a:fld id="{C3F65BB1-9206-4D7F-97F9-47DCC7DC6334}" type="slidenum">
              <a:rPr lang="en-GB" smtClean="0"/>
              <a:pPr/>
              <a:t>‹#›</a:t>
            </a:fld>
            <a:endParaRPr lang="en-GB"/>
          </a:p>
        </p:txBody>
      </p:sp>
    </p:spTree>
    <p:extLst>
      <p:ext uri="{BB962C8B-B14F-4D97-AF65-F5344CB8AC3E}">
        <p14:creationId xmlns:p14="http://schemas.microsoft.com/office/powerpoint/2010/main" val="2736666351"/>
      </p:ext>
    </p:extLst>
  </p:cSld>
  <p:clrMapOvr>
    <a:masterClrMapping/>
  </p:clrMapOvr>
  <p:hf hdr="0" ftr="0" dt="0"/>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p:cNvSpPr>
            <a:spLocks noGrp="1"/>
          </p:cNvSpPr>
          <p:nvPr>
            <p:ph type="dt" sz="half" idx="10"/>
          </p:nvPr>
        </p:nvSpPr>
        <p:spPr/>
        <p:txBody>
          <a:bodyPr/>
          <a:lstStyle/>
          <a:p>
            <a:fld id="{54F9F918-2B10-433F-BEA4-607AFF3DC02D}" type="datetime1">
              <a:rPr lang="en-GB" smtClean="0"/>
              <a:pPr/>
              <a:t>23/10/2026</a:t>
            </a:fld>
            <a:endParaRPr lang="en-GB"/>
          </a:p>
        </p:txBody>
      </p:sp>
      <p:sp>
        <p:nvSpPr>
          <p:cNvPr id="5" name="Slide Number Placeholder 4"/>
          <p:cNvSpPr>
            <a:spLocks noGrp="1"/>
          </p:cNvSpPr>
          <p:nvPr>
            <p:ph type="sldNum" sz="quarter" idx="12"/>
          </p:nvPr>
        </p:nvSpPr>
        <p:spPr/>
        <p:txBody>
          <a:bodyPr/>
          <a:lstStyle/>
          <a:p>
            <a:fld id="{C3F65BB1-9206-4D7F-97F9-47DCC7DC6334}" type="slidenum">
              <a:rPr lang="en-GB" smtClean="0"/>
              <a:pPr/>
              <a:t>‹#›</a:t>
            </a:fld>
            <a:endParaRPr lang="en-GB" dirty="0"/>
          </a:p>
        </p:txBody>
      </p:sp>
    </p:spTree>
    <p:extLst>
      <p:ext uri="{BB962C8B-B14F-4D97-AF65-F5344CB8AC3E}">
        <p14:creationId xmlns:p14="http://schemas.microsoft.com/office/powerpoint/2010/main" val="873177553"/>
      </p:ext>
    </p:extLst>
  </p:cSld>
  <p:clrMapOvr>
    <a:masterClrMapping/>
  </p:clrMapOvr>
  <p:transition>
    <p:dissolve/>
  </p:transition>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6F0F9558-83A0-44D4-8BB7-8012104B0C4B}" type="datetime1">
              <a:rPr lang="en-GB" smtClean="0"/>
              <a:pPr/>
              <a:t>23/10/2026</a:t>
            </a:fld>
            <a:endParaRPr lang="en-GB"/>
          </a:p>
        </p:txBody>
      </p:sp>
      <p:sp>
        <p:nvSpPr>
          <p:cNvPr id="4" name="Slide Number Placeholder 3"/>
          <p:cNvSpPr>
            <a:spLocks noGrp="1"/>
          </p:cNvSpPr>
          <p:nvPr>
            <p:ph type="sldNum" sz="quarter" idx="12"/>
          </p:nvPr>
        </p:nvSpPr>
        <p:spPr/>
        <p:txBody>
          <a:bodyPr/>
          <a:lstStyle/>
          <a:p>
            <a:fld id="{C3F65BB1-9206-4D7F-97F9-47DCC7DC6334}" type="slidenum">
              <a:rPr lang="en-GB" smtClean="0"/>
              <a:pPr/>
              <a:t>‹#›</a:t>
            </a:fld>
            <a:endParaRPr lang="en-GB" dirty="0"/>
          </a:p>
        </p:txBody>
      </p:sp>
    </p:spTree>
    <p:extLst>
      <p:ext uri="{BB962C8B-B14F-4D97-AF65-F5344CB8AC3E}">
        <p14:creationId xmlns:p14="http://schemas.microsoft.com/office/powerpoint/2010/main" val="3165703733"/>
      </p:ext>
    </p:extLst>
  </p:cSld>
  <p:clrMapOvr>
    <a:masterClrMapping/>
  </p:clrMapOvr>
  <p:transition>
    <p:dissolve/>
  </p:transition>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3575050" y="273050"/>
            <a:ext cx="5111750"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457200" y="1435100"/>
            <a:ext cx="3008313"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4"/>
          <p:cNvSpPr>
            <a:spLocks noGrp="1"/>
          </p:cNvSpPr>
          <p:nvPr>
            <p:ph type="dt" sz="half" idx="10"/>
          </p:nvPr>
        </p:nvSpPr>
        <p:spPr/>
        <p:txBody>
          <a:bodyPr/>
          <a:lstStyle/>
          <a:p>
            <a:fld id="{1F848E86-E565-4C1A-8FF6-FFBF881AFDA2}" type="datetime1">
              <a:rPr lang="en-GB" smtClean="0"/>
              <a:pPr/>
              <a:t>23/10/2026</a:t>
            </a:fld>
            <a:endParaRPr lang="en-GB"/>
          </a:p>
        </p:txBody>
      </p:sp>
      <p:sp>
        <p:nvSpPr>
          <p:cNvPr id="7" name="Slide Number Placeholder 6"/>
          <p:cNvSpPr>
            <a:spLocks noGrp="1"/>
          </p:cNvSpPr>
          <p:nvPr>
            <p:ph type="sldNum" sz="quarter" idx="12"/>
          </p:nvPr>
        </p:nvSpPr>
        <p:spPr/>
        <p:txBody>
          <a:bodyPr/>
          <a:lstStyle/>
          <a:p>
            <a:fld id="{C3F65BB1-9206-4D7F-97F9-47DCC7DC6334}" type="slidenum">
              <a:rPr lang="en-GB" smtClean="0"/>
              <a:pPr/>
              <a:t>‹#›</a:t>
            </a:fld>
            <a:endParaRPr lang="en-GB" dirty="0"/>
          </a:p>
        </p:txBody>
      </p:sp>
    </p:spTree>
    <p:extLst>
      <p:ext uri="{BB962C8B-B14F-4D97-AF65-F5344CB8AC3E}">
        <p14:creationId xmlns:p14="http://schemas.microsoft.com/office/powerpoint/2010/main" val="2091874486"/>
      </p:ext>
    </p:extLst>
  </p:cSld>
  <p:clrMapOvr>
    <a:masterClrMapping/>
  </p:clrMapOvr>
  <p:transition>
    <p:dissolve/>
  </p:transition>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509120"/>
            <a:ext cx="5486400" cy="566738"/>
          </a:xfrm>
        </p:spPr>
        <p:txBody>
          <a:bodyPr anchor="b"/>
          <a:lstStyle>
            <a:lvl1pPr algn="l">
              <a:defRPr sz="2000" b="1"/>
            </a:lvl1pPr>
          </a:lstStyle>
          <a:p>
            <a:r>
              <a:rPr lang="en-US"/>
              <a:t>Click to edit Master title style</a:t>
            </a:r>
            <a:endParaRPr lang="en-GB" dirty="0"/>
          </a:p>
        </p:txBody>
      </p:sp>
      <p:sp>
        <p:nvSpPr>
          <p:cNvPr id="3" name="Picture Placeholder 2"/>
          <p:cNvSpPr>
            <a:spLocks noGrp="1"/>
          </p:cNvSpPr>
          <p:nvPr>
            <p:ph type="pic" idx="1"/>
          </p:nvPr>
        </p:nvSpPr>
        <p:spPr>
          <a:xfrm>
            <a:off x="1792288" y="612775"/>
            <a:ext cx="5486400" cy="3824337"/>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GB"/>
          </a:p>
        </p:txBody>
      </p:sp>
      <p:sp>
        <p:nvSpPr>
          <p:cNvPr id="4" name="Text Placeholder 3"/>
          <p:cNvSpPr>
            <a:spLocks noGrp="1"/>
          </p:cNvSpPr>
          <p:nvPr>
            <p:ph type="body" sz="half" idx="2"/>
          </p:nvPr>
        </p:nvSpPr>
        <p:spPr>
          <a:xfrm>
            <a:off x="1792288" y="5157192"/>
            <a:ext cx="54864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4"/>
          <p:cNvSpPr>
            <a:spLocks noGrp="1"/>
          </p:cNvSpPr>
          <p:nvPr>
            <p:ph type="dt" sz="half" idx="10"/>
          </p:nvPr>
        </p:nvSpPr>
        <p:spPr/>
        <p:txBody>
          <a:bodyPr/>
          <a:lstStyle/>
          <a:p>
            <a:fld id="{A518400C-1BBB-4F63-8D87-0E7EEA0138C9}" type="datetime1">
              <a:rPr lang="en-GB" smtClean="0"/>
              <a:pPr/>
              <a:t>23/10/2026</a:t>
            </a:fld>
            <a:endParaRPr lang="en-GB"/>
          </a:p>
        </p:txBody>
      </p:sp>
      <p:sp>
        <p:nvSpPr>
          <p:cNvPr id="7" name="Slide Number Placeholder 6"/>
          <p:cNvSpPr>
            <a:spLocks noGrp="1"/>
          </p:cNvSpPr>
          <p:nvPr>
            <p:ph type="sldNum" sz="quarter" idx="12"/>
          </p:nvPr>
        </p:nvSpPr>
        <p:spPr/>
        <p:txBody>
          <a:bodyPr/>
          <a:lstStyle/>
          <a:p>
            <a:fld id="{C3F65BB1-9206-4D7F-97F9-47DCC7DC6334}" type="slidenum">
              <a:rPr lang="en-GB" smtClean="0"/>
              <a:pPr/>
              <a:t>‹#›</a:t>
            </a:fld>
            <a:endParaRPr lang="en-GB" dirty="0"/>
          </a:p>
        </p:txBody>
      </p:sp>
    </p:spTree>
    <p:extLst>
      <p:ext uri="{BB962C8B-B14F-4D97-AF65-F5344CB8AC3E}">
        <p14:creationId xmlns:p14="http://schemas.microsoft.com/office/powerpoint/2010/main" val="92637008"/>
      </p:ext>
    </p:extLst>
  </p:cSld>
  <p:clrMapOvr>
    <a:masterClrMapping/>
  </p:clrMapOvr>
  <p:transition>
    <p:dissolve/>
  </p:transition>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7CE307F9-FE9E-4ABC-95D4-B51194F73759}" type="datetime1">
              <a:rPr lang="en-GB" smtClean="0"/>
              <a:pPr/>
              <a:t>23/10/2026</a:t>
            </a:fld>
            <a:endParaRPr lang="en-GB"/>
          </a:p>
        </p:txBody>
      </p:sp>
      <p:sp>
        <p:nvSpPr>
          <p:cNvPr id="6" name="Slide Number Placeholder 5"/>
          <p:cNvSpPr>
            <a:spLocks noGrp="1"/>
          </p:cNvSpPr>
          <p:nvPr>
            <p:ph type="sldNum" sz="quarter" idx="12"/>
          </p:nvPr>
        </p:nvSpPr>
        <p:spPr/>
        <p:txBody>
          <a:bodyPr/>
          <a:lstStyle/>
          <a:p>
            <a:fld id="{C3F65BB1-9206-4D7F-97F9-47DCC7DC6334}" type="slidenum">
              <a:rPr lang="en-GB" smtClean="0"/>
              <a:pPr/>
              <a:t>‹#›</a:t>
            </a:fld>
            <a:endParaRPr lang="en-GB" dirty="0"/>
          </a:p>
        </p:txBody>
      </p:sp>
    </p:spTree>
    <p:extLst>
      <p:ext uri="{BB962C8B-B14F-4D97-AF65-F5344CB8AC3E}">
        <p14:creationId xmlns:p14="http://schemas.microsoft.com/office/powerpoint/2010/main" val="1249975525"/>
      </p:ext>
    </p:extLst>
  </p:cSld>
  <p:clrMapOvr>
    <a:masterClrMapping/>
  </p:clrMapOvr>
  <p:transition>
    <p:dissolve/>
  </p:transition>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9"/>
            <a:ext cx="2057400" cy="5242594"/>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457200" y="274639"/>
            <a:ext cx="6019800" cy="5242594"/>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FE25F774-4146-4C45-B3A5-262743FB5673}" type="datetime1">
              <a:rPr lang="en-GB" smtClean="0"/>
              <a:pPr/>
              <a:t>23/10/2026</a:t>
            </a:fld>
            <a:endParaRPr lang="en-GB"/>
          </a:p>
        </p:txBody>
      </p:sp>
      <p:sp>
        <p:nvSpPr>
          <p:cNvPr id="6" name="Slide Number Placeholder 5"/>
          <p:cNvSpPr>
            <a:spLocks noGrp="1"/>
          </p:cNvSpPr>
          <p:nvPr>
            <p:ph type="sldNum" sz="quarter" idx="12"/>
          </p:nvPr>
        </p:nvSpPr>
        <p:spPr/>
        <p:txBody>
          <a:bodyPr/>
          <a:lstStyle/>
          <a:p>
            <a:fld id="{C3F65BB1-9206-4D7F-97F9-47DCC7DC6334}" type="slidenum">
              <a:rPr lang="en-GB" smtClean="0"/>
              <a:pPr/>
              <a:t>‹#›</a:t>
            </a:fld>
            <a:endParaRPr lang="en-GB" dirty="0"/>
          </a:p>
        </p:txBody>
      </p:sp>
    </p:spTree>
    <p:extLst>
      <p:ext uri="{BB962C8B-B14F-4D97-AF65-F5344CB8AC3E}">
        <p14:creationId xmlns:p14="http://schemas.microsoft.com/office/powerpoint/2010/main" val="2153369918"/>
      </p:ext>
    </p:extLst>
  </p:cSld>
  <p:clrMapOvr>
    <a:masterClrMapping/>
  </p:clrMapOvr>
  <p:transition>
    <p:dissolve/>
  </p:transition>
</p:sldLayout>
</file>

<file path=ppt/slideLayouts/slideLayout12.xml><?xml version="1.0" encoding="utf-8"?>
<p:sldLayout xmlns:a="http://schemas.openxmlformats.org/drawingml/2006/main" xmlns:r="http://schemas.openxmlformats.org/officeDocument/2006/relationships" xmlns:p="http://schemas.openxmlformats.org/presentationml/2006/main" userDrawn="1">
  <p:cSld name="4_Title and Content">
    <p:spTree>
      <p:nvGrpSpPr>
        <p:cNvPr id="1" name=""/>
        <p:cNvGrpSpPr/>
        <p:nvPr/>
      </p:nvGrpSpPr>
      <p:grpSpPr>
        <a:xfrm>
          <a:off x="0" y="0"/>
          <a:ext cx="0" cy="0"/>
          <a:chOff x="0" y="0"/>
          <a:chExt cx="0" cy="0"/>
        </a:xfrm>
      </p:grpSpPr>
      <p:sp>
        <p:nvSpPr>
          <p:cNvPr id="3" name="Content Placeholder 2"/>
          <p:cNvSpPr>
            <a:spLocks noGrp="1"/>
          </p:cNvSpPr>
          <p:nvPr>
            <p:ph idx="1"/>
          </p:nvPr>
        </p:nvSpPr>
        <p:spPr/>
        <p:txBody>
          <a:bodyPr/>
          <a:lstStyle>
            <a:lvl5pPr>
              <a:defRPr/>
            </a:lvl5pPr>
            <a:lvl6pPr>
              <a:defRPr/>
            </a:lvl6pPr>
            <a:lvl7pPr>
              <a:defRPr/>
            </a:lvl7pPr>
            <a:lvl8pPr>
              <a:defRPr/>
            </a:lvl8pPr>
            <a:lvl9pPr>
              <a:buFont typeface="Arial" pitchFamily="34" charset="0"/>
              <a:buChar char="•"/>
              <a:defRPr/>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105D5B1F-946A-4F5A-8AC8-B2FA636A70F2}" type="datetime1">
              <a:rPr lang="en-GB" smtClean="0"/>
              <a:pPr/>
              <a:t>23/10/2026</a:t>
            </a:fld>
            <a:endParaRPr lang="en-GB"/>
          </a:p>
        </p:txBody>
      </p:sp>
      <p:sp>
        <p:nvSpPr>
          <p:cNvPr id="5" name="Footer Placeholder 4"/>
          <p:cNvSpPr>
            <a:spLocks noGrp="1"/>
          </p:cNvSpPr>
          <p:nvPr>
            <p:ph type="ftr" sz="quarter" idx="11"/>
          </p:nvPr>
        </p:nvSpPr>
        <p:spPr>
          <a:xfrm>
            <a:off x="659165" y="6356350"/>
            <a:ext cx="2847975" cy="365125"/>
          </a:xfrm>
          <a:prstGeom prst="rect">
            <a:avLst/>
          </a:prstGeom>
        </p:spPr>
        <p:txBody>
          <a:bodyPr/>
          <a:lstStyle/>
          <a:p>
            <a:endParaRPr lang="en-GB"/>
          </a:p>
        </p:txBody>
      </p:sp>
      <p:sp>
        <p:nvSpPr>
          <p:cNvPr id="6" name="Slide Number Placeholder 5"/>
          <p:cNvSpPr>
            <a:spLocks noGrp="1"/>
          </p:cNvSpPr>
          <p:nvPr>
            <p:ph type="sldNum" sz="quarter" idx="12"/>
          </p:nvPr>
        </p:nvSpPr>
        <p:spPr>
          <a:xfrm>
            <a:off x="8582025" y="0"/>
            <a:ext cx="561975" cy="365125"/>
          </a:xfrm>
        </p:spPr>
        <p:txBody>
          <a:bodyPr/>
          <a:lstStyle>
            <a:lvl1pPr algn="r">
              <a:defRPr b="1">
                <a:solidFill>
                  <a:schemeClr val="tx2"/>
                </a:solidFill>
                <a:latin typeface="+mj-lt"/>
              </a:defRPr>
            </a:lvl1pPr>
          </a:lstStyle>
          <a:p>
            <a:fld id="{C3F65BB1-9206-4D7F-97F9-47DCC7DC6334}" type="slidenum">
              <a:rPr lang="en-GB" smtClean="0"/>
              <a:pPr/>
              <a:t>‹#›</a:t>
            </a:fld>
            <a:endParaRPr lang="en-GB" dirty="0"/>
          </a:p>
        </p:txBody>
      </p:sp>
      <p:sp>
        <p:nvSpPr>
          <p:cNvPr id="7" name="Title 2"/>
          <p:cNvSpPr txBox="1">
            <a:spLocks/>
          </p:cNvSpPr>
          <p:nvPr userDrawn="1"/>
        </p:nvSpPr>
        <p:spPr>
          <a:xfrm>
            <a:off x="467544" y="152400"/>
            <a:ext cx="8229600" cy="1600200"/>
          </a:xfrm>
          <a:prstGeom prst="rect">
            <a:avLst/>
          </a:prstGeom>
        </p:spPr>
        <p:txBody>
          <a:bodyPr/>
          <a:lstStyle>
            <a:lvl1pPr algn="ctr" defTabSz="914400" rtl="0" eaLnBrk="1" latinLnBrk="0" hangingPunct="1">
              <a:lnSpc>
                <a:spcPts val="5800"/>
              </a:lnSpc>
              <a:spcBef>
                <a:spcPct val="0"/>
              </a:spcBef>
              <a:buNone/>
              <a:defRPr sz="4000" b="1" kern="1200">
                <a:solidFill>
                  <a:schemeClr val="tx2"/>
                </a:solidFill>
                <a:effectLst>
                  <a:outerShdw blurRad="63500" dist="38100" dir="5400000" algn="t" rotWithShape="0">
                    <a:prstClr val="black">
                      <a:alpha val="25000"/>
                    </a:prstClr>
                  </a:outerShdw>
                </a:effectLst>
                <a:latin typeface="+mn-lt"/>
                <a:ea typeface="+mj-ea"/>
                <a:cs typeface="+mj-cs"/>
              </a:defRPr>
            </a:lvl1pPr>
          </a:lstStyle>
          <a:p>
            <a:endParaRPr lang="en-GB" sz="3600" dirty="0"/>
          </a:p>
        </p:txBody>
      </p:sp>
    </p:spTree>
    <p:extLst>
      <p:ext uri="{BB962C8B-B14F-4D97-AF65-F5344CB8AC3E}">
        <p14:creationId xmlns:p14="http://schemas.microsoft.com/office/powerpoint/2010/main" val="1817955075"/>
      </p:ext>
    </p:extLst>
  </p:cSld>
  <p:clrMapOvr>
    <a:masterClrMapping/>
  </p:clrMapOvr>
  <p:transition>
    <p:dissolve/>
  </p:transition>
</p:sldLayout>
</file>

<file path=ppt/slideLayouts/slideLayout13.xml><?xml version="1.0" encoding="utf-8"?>
<p:sldLayout xmlns:a="http://schemas.openxmlformats.org/drawingml/2006/main" xmlns:r="http://schemas.openxmlformats.org/officeDocument/2006/relationships" xmlns:p="http://schemas.openxmlformats.org/presentationml/2006/main" type="txAndTwoObj">
  <p:cSld name="Title, Text, and 2 Content">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1143000"/>
          </a:xfrm>
        </p:spPr>
        <p:txBody>
          <a:bodyPr/>
          <a:lstStyle/>
          <a:p>
            <a:r>
              <a:rPr lang="en-US"/>
              <a:t>Click to edit Master title style</a:t>
            </a:r>
            <a:endParaRPr lang="en-GB"/>
          </a:p>
        </p:txBody>
      </p:sp>
      <p:sp>
        <p:nvSpPr>
          <p:cNvPr id="3" name="Text Placeholder 2"/>
          <p:cNvSpPr>
            <a:spLocks noGrp="1"/>
          </p:cNvSpPr>
          <p:nvPr>
            <p:ph type="body" sz="half" idx="1"/>
          </p:nvPr>
        </p:nvSpPr>
        <p:spPr>
          <a:xfrm>
            <a:off x="457200" y="1600200"/>
            <a:ext cx="4038600" cy="452596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quarter" idx="2"/>
          </p:nvPr>
        </p:nvSpPr>
        <p:spPr>
          <a:xfrm>
            <a:off x="4648200" y="1600200"/>
            <a:ext cx="4038600" cy="21859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Content Placeholder 4"/>
          <p:cNvSpPr>
            <a:spLocks noGrp="1"/>
          </p:cNvSpPr>
          <p:nvPr>
            <p:ph sz="quarter" idx="3"/>
          </p:nvPr>
        </p:nvSpPr>
        <p:spPr>
          <a:xfrm>
            <a:off x="4648200" y="3938588"/>
            <a:ext cx="4038600" cy="2187575"/>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Rectangle 4">
            <a:extLst>
              <a:ext uri="{FF2B5EF4-FFF2-40B4-BE49-F238E27FC236}">
                <a16:creationId xmlns:a16="http://schemas.microsoft.com/office/drawing/2014/main" id="{134AEDEE-37F1-4DE2-B1F3-E1F491067601}"/>
              </a:ext>
            </a:extLst>
          </p:cNvPr>
          <p:cNvSpPr>
            <a:spLocks noGrp="1" noChangeArrowheads="1"/>
          </p:cNvSpPr>
          <p:nvPr>
            <p:ph type="dt" sz="half" idx="10"/>
          </p:nvPr>
        </p:nvSpPr>
        <p:spPr>
          <a:ln/>
        </p:spPr>
        <p:txBody>
          <a:bodyPr/>
          <a:lstStyle>
            <a:lvl1pPr>
              <a:defRPr/>
            </a:lvl1pPr>
          </a:lstStyle>
          <a:p>
            <a:pPr>
              <a:defRPr/>
            </a:pPr>
            <a:endParaRPr lang="en-US" altLang="en-US"/>
          </a:p>
        </p:txBody>
      </p:sp>
      <p:sp>
        <p:nvSpPr>
          <p:cNvPr id="7" name="Rectangle 5">
            <a:extLst>
              <a:ext uri="{FF2B5EF4-FFF2-40B4-BE49-F238E27FC236}">
                <a16:creationId xmlns:a16="http://schemas.microsoft.com/office/drawing/2014/main" id="{B124E8F3-52AB-4A1E-9D34-2B57E93C8225}"/>
              </a:ext>
            </a:extLst>
          </p:cNvPr>
          <p:cNvSpPr>
            <a:spLocks noGrp="1" noChangeArrowheads="1"/>
          </p:cNvSpPr>
          <p:nvPr>
            <p:ph type="ftr" sz="quarter" idx="11"/>
          </p:nvPr>
        </p:nvSpPr>
        <p:spPr>
          <a:ln/>
        </p:spPr>
        <p:txBody>
          <a:bodyPr/>
          <a:lstStyle>
            <a:lvl1pPr>
              <a:defRPr/>
            </a:lvl1pPr>
          </a:lstStyle>
          <a:p>
            <a:pPr>
              <a:defRPr/>
            </a:pPr>
            <a:endParaRPr lang="en-US" altLang="en-US"/>
          </a:p>
        </p:txBody>
      </p:sp>
      <p:sp>
        <p:nvSpPr>
          <p:cNvPr id="8" name="Rectangle 6">
            <a:extLst>
              <a:ext uri="{FF2B5EF4-FFF2-40B4-BE49-F238E27FC236}">
                <a16:creationId xmlns:a16="http://schemas.microsoft.com/office/drawing/2014/main" id="{8052D3DB-0A65-433E-A204-2135D1814A2E}"/>
              </a:ext>
            </a:extLst>
          </p:cNvPr>
          <p:cNvSpPr>
            <a:spLocks noGrp="1" noChangeArrowheads="1"/>
          </p:cNvSpPr>
          <p:nvPr>
            <p:ph type="sldNum" sz="quarter" idx="12"/>
          </p:nvPr>
        </p:nvSpPr>
        <p:spPr>
          <a:ln/>
        </p:spPr>
        <p:txBody>
          <a:bodyPr/>
          <a:lstStyle>
            <a:lvl1pPr>
              <a:defRPr/>
            </a:lvl1pPr>
          </a:lstStyle>
          <a:p>
            <a:fld id="{288FF20F-71D1-4DCF-BDE1-1ABF77F8BB09}" type="slidenum">
              <a:rPr lang="en-US" altLang="en-US"/>
              <a:pPr/>
              <a:t>‹#›</a:t>
            </a:fld>
            <a:endParaRPr lang="en-US" altLang="en-US"/>
          </a:p>
        </p:txBody>
      </p:sp>
    </p:spTree>
    <p:extLst>
      <p:ext uri="{BB962C8B-B14F-4D97-AF65-F5344CB8AC3E}">
        <p14:creationId xmlns:p14="http://schemas.microsoft.com/office/powerpoint/2010/main" val="3418777100"/>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6" Type="http://schemas.openxmlformats.org/officeDocument/2006/relationships/image" Target="../media/image2.emf"/><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image" Target="../media/image1.jpeg"/><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theme" Target="../theme/theme1.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1">
          <a:blip r:embed="rId15" cstate="print">
            <a:lum/>
          </a:blip>
          <a:srcRect/>
          <a:stretch>
            <a:fillRect/>
          </a:stretch>
        </a:blip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p:cNvSpPr>
            <a:spLocks noGrp="1"/>
          </p:cNvSpPr>
          <p:nvPr>
            <p:ph type="body" idx="1"/>
          </p:nvPr>
        </p:nvSpPr>
        <p:spPr>
          <a:xfrm>
            <a:off x="457200" y="1600201"/>
            <a:ext cx="8229600" cy="3917032"/>
          </a:xfrm>
          <a:prstGeom prst="rect">
            <a:avLst/>
          </a:prstGeom>
        </p:spPr>
        <p:txBody>
          <a:bodyPr vert="horz" lIns="91440" tIns="45720" rIns="91440" bIns="45720" rtlCol="0">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dirty="0"/>
          </a:p>
        </p:txBody>
      </p:sp>
      <p:sp>
        <p:nvSpPr>
          <p:cNvPr id="4" name="Date Placeholder 3"/>
          <p:cNvSpPr>
            <a:spLocks noGrp="1"/>
          </p:cNvSpPr>
          <p:nvPr>
            <p:ph type="dt" sz="half" idx="2"/>
          </p:nvPr>
        </p:nvSpPr>
        <p:spPr>
          <a:xfrm>
            <a:off x="251520" y="6525344"/>
            <a:ext cx="971128" cy="218522"/>
          </a:xfrm>
          <a:prstGeom prst="rect">
            <a:avLst/>
          </a:prstGeom>
        </p:spPr>
        <p:txBody>
          <a:bodyPr vert="horz" lIns="91440" tIns="45720" rIns="91440" bIns="45720" rtlCol="0" anchor="ctr"/>
          <a:lstStyle>
            <a:lvl1pPr algn="ctr">
              <a:defRPr sz="1050">
                <a:solidFill>
                  <a:schemeClr val="tx1">
                    <a:tint val="75000"/>
                  </a:schemeClr>
                </a:solidFill>
              </a:defRPr>
            </a:lvl1pPr>
          </a:lstStyle>
          <a:p>
            <a:fld id="{D8E32E50-136A-4496-B4FF-7C83C21E682A}" type="datetime1">
              <a:rPr lang="en-GB" smtClean="0"/>
              <a:pPr/>
              <a:t>23/10/2026</a:t>
            </a:fld>
            <a:endParaRPr lang="en-GB"/>
          </a:p>
        </p:txBody>
      </p:sp>
      <p:sp>
        <p:nvSpPr>
          <p:cNvPr id="6" name="Slide Number Placeholder 5"/>
          <p:cNvSpPr>
            <a:spLocks noGrp="1"/>
          </p:cNvSpPr>
          <p:nvPr>
            <p:ph type="sldNum" sz="quarter" idx="4"/>
          </p:nvPr>
        </p:nvSpPr>
        <p:spPr>
          <a:xfrm>
            <a:off x="7956376" y="6380972"/>
            <a:ext cx="730424" cy="340503"/>
          </a:xfrm>
          <a:prstGeom prst="rect">
            <a:avLst/>
          </a:prstGeom>
        </p:spPr>
        <p:txBody>
          <a:bodyPr vert="horz" lIns="91440" tIns="45720" rIns="91440" bIns="45720" rtlCol="0" anchor="ctr"/>
          <a:lstStyle>
            <a:lvl1pPr algn="r">
              <a:defRPr sz="1200">
                <a:solidFill>
                  <a:schemeClr val="tx1">
                    <a:tint val="75000"/>
                  </a:schemeClr>
                </a:solidFill>
              </a:defRPr>
            </a:lvl1pPr>
          </a:lstStyle>
          <a:p>
            <a:fld id="{C3F65BB1-9206-4D7F-97F9-47DCC7DC6334}" type="slidenum">
              <a:rPr lang="en-GB" smtClean="0"/>
              <a:pPr/>
              <a:t>‹#›</a:t>
            </a:fld>
            <a:endParaRPr lang="en-GB"/>
          </a:p>
        </p:txBody>
      </p:sp>
      <p:pic>
        <p:nvPicPr>
          <p:cNvPr id="7" name="Picture 6">
            <a:extLst>
              <a:ext uri="{FF2B5EF4-FFF2-40B4-BE49-F238E27FC236}">
                <a16:creationId xmlns:a16="http://schemas.microsoft.com/office/drawing/2014/main" id="{87736A3C-719A-48E3-9AF6-F6A04F7FDA46}"/>
              </a:ext>
            </a:extLst>
          </p:cNvPr>
          <p:cNvPicPr/>
          <p:nvPr userDrawn="1"/>
        </p:nvPicPr>
        <p:blipFill>
          <a:blip r:embed="rId16" cstate="print">
            <a:extLst>
              <a:ext uri="{28A0092B-C50C-407E-A947-70E740481C1C}">
                <a14:useLocalDpi xmlns:a14="http://schemas.microsoft.com/office/drawing/2010/main" val="0"/>
              </a:ext>
            </a:extLst>
          </a:blip>
          <a:srcRect/>
          <a:stretch>
            <a:fillRect/>
          </a:stretch>
        </p:blipFill>
        <p:spPr bwMode="auto">
          <a:xfrm>
            <a:off x="8388496" y="5913368"/>
            <a:ext cx="648000" cy="828000"/>
          </a:xfrm>
          <a:prstGeom prst="rect">
            <a:avLst/>
          </a:prstGeom>
          <a:ln>
            <a:noFill/>
          </a:ln>
          <a:effectLst>
            <a:outerShdw blurRad="292100" dist="139700" dir="2700000" algn="tl" rotWithShape="0">
              <a:srgbClr val="333333">
                <a:alpha val="65000"/>
              </a:srgbClr>
            </a:outerShdw>
          </a:effectLst>
        </p:spPr>
      </p:pic>
    </p:spTree>
    <p:extLst>
      <p:ext uri="{BB962C8B-B14F-4D97-AF65-F5344CB8AC3E}">
        <p14:creationId xmlns:p14="http://schemas.microsoft.com/office/powerpoint/2010/main" val="1990025692"/>
      </p:ext>
    </p:extLst>
  </p:cSld>
  <p:clrMap bg1="lt1" tx1="dk1" bg2="lt2" tx2="dk2" accent1="accent1" accent2="accent2" accent3="accent3" accent4="accent4" accent5="accent5" accent6="accent6" hlink="hlink" folHlink="folHlink"/>
  <p:sldLayoutIdLst>
    <p:sldLayoutId id="2147483676" r:id="rId1"/>
    <p:sldLayoutId id="2147483677" r:id="rId2"/>
    <p:sldLayoutId id="2147483678" r:id="rId3"/>
    <p:sldLayoutId id="2147483679" r:id="rId4"/>
    <p:sldLayoutId id="2147483680" r:id="rId5"/>
    <p:sldLayoutId id="2147483681" r:id="rId6"/>
    <p:sldLayoutId id="2147483682" r:id="rId7"/>
    <p:sldLayoutId id="2147483683" r:id="rId8"/>
    <p:sldLayoutId id="2147483684" r:id="rId9"/>
    <p:sldLayoutId id="2147483685" r:id="rId10"/>
    <p:sldLayoutId id="2147483686" r:id="rId11"/>
    <p:sldLayoutId id="2147483674" r:id="rId12"/>
    <p:sldLayoutId id="2147483687" r:id="rId13"/>
  </p:sldLayoutIdLst>
  <p:transition>
    <p:dissolve/>
  </p:transition>
  <p:hf hdr="0" ftr="0" dt="0"/>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10.xml.rels><?xml version="1.0" encoding="UTF-8" standalone="yes"?>
<Relationships xmlns="http://schemas.openxmlformats.org/package/2006/relationships"><Relationship Id="rId3" Type="http://schemas.openxmlformats.org/officeDocument/2006/relationships/image" Target="../media/image4.jpg"/><Relationship Id="rId2" Type="http://schemas.openxmlformats.org/officeDocument/2006/relationships/notesSlide" Target="../notesSlides/notesSlide4.xml"/><Relationship Id="rId1" Type="http://schemas.openxmlformats.org/officeDocument/2006/relationships/slideLayout" Target="../slideLayouts/slideLayout4.xml"/><Relationship Id="rId4" Type="http://schemas.openxmlformats.org/officeDocument/2006/relationships/hyperlink" Target="https://www.marketingscoop.com/blog/how-to-maximize-results-with-hubspots-customer-segmentation-and-nurturing-tools/" TargetMode="External"/></Relationships>
</file>

<file path=ppt/slides/_rels/slide11.xml.rels><?xml version="1.0" encoding="UTF-8" standalone="yes"?>
<Relationships xmlns="http://schemas.openxmlformats.org/package/2006/relationships"><Relationship Id="rId2" Type="http://schemas.openxmlformats.org/officeDocument/2006/relationships/hyperlink" Target="https://www.youtube.com/watch?v=wFxIzCtw8QU" TargetMode="Externa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3" Type="http://schemas.openxmlformats.org/officeDocument/2006/relationships/image" Target="../media/image5.1"/><Relationship Id="rId2" Type="http://schemas.openxmlformats.org/officeDocument/2006/relationships/notesSlide" Target="../notesSlides/notesSlide5.xml"/><Relationship Id="rId1" Type="http://schemas.openxmlformats.org/officeDocument/2006/relationships/slideLayout" Target="../slideLayouts/slideLayout4.xml"/><Relationship Id="rId4" Type="http://schemas.openxmlformats.org/officeDocument/2006/relationships/hyperlink" Target="https://www.rawpixel.com/search/darts" TargetMode="External"/></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8.xml"/><Relationship Id="rId1" Type="http://schemas.openxmlformats.org/officeDocument/2006/relationships/slideLayout" Target="../slideLayouts/slideLayout13.xml"/><Relationship Id="rId5" Type="http://schemas.openxmlformats.org/officeDocument/2006/relationships/hyperlink" Target="https://creativecommons.org/licenses/by-nc-sa/3.0/" TargetMode="External"/><Relationship Id="rId4" Type="http://schemas.openxmlformats.org/officeDocument/2006/relationships/hyperlink" Target="https://opentextbc.ca/introconsumerbehaviour/chapter/positioning/" TargetMode="External"/></Relationships>
</file>

<file path=ppt/slides/_rels/slide19.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3" Type="http://schemas.openxmlformats.org/officeDocument/2006/relationships/image" Target="../media/image7.jpg"/><Relationship Id="rId2" Type="http://schemas.openxmlformats.org/officeDocument/2006/relationships/notesSlide" Target="../notesSlides/notesSlide13.xml"/><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2" Type="http://schemas.openxmlformats.org/officeDocument/2006/relationships/notesSlide" Target="../notesSlides/notesSlide14.xml"/><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2" Type="http://schemas.openxmlformats.org/officeDocument/2006/relationships/notesSlide" Target="../notesSlides/notesSlide15.xml"/><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2" Type="http://schemas.openxmlformats.org/officeDocument/2006/relationships/notesSlide" Target="../notesSlides/notesSlide16.xml"/><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2" Type="http://schemas.openxmlformats.org/officeDocument/2006/relationships/image" Target="../media/image8.jpg"/><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2" Type="http://schemas.openxmlformats.org/officeDocument/2006/relationships/image" Target="../media/image9.jpeg"/><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3">
            <a:extLst>
              <a:ext uri="{FF2B5EF4-FFF2-40B4-BE49-F238E27FC236}">
                <a16:creationId xmlns:a16="http://schemas.microsoft.com/office/drawing/2014/main" id="{BA99E7BF-5022-400B-A4A0-5E0D97A1F8F8}"/>
              </a:ext>
            </a:extLst>
          </p:cNvPr>
          <p:cNvSpPr/>
          <p:nvPr/>
        </p:nvSpPr>
        <p:spPr>
          <a:xfrm>
            <a:off x="107504" y="1322765"/>
            <a:ext cx="9036496" cy="1384995"/>
          </a:xfrm>
          <a:prstGeom prst="rect">
            <a:avLst/>
          </a:prstGeom>
        </p:spPr>
        <p:txBody>
          <a:bodyPr wrap="square" anchor="t">
            <a:spAutoFit/>
          </a:bodyPr>
          <a:lstStyle/>
          <a:p>
            <a:pPr algn="ctr"/>
            <a:endParaRPr lang="en-GB" sz="2800" b="1" dirty="0">
              <a:solidFill>
                <a:schemeClr val="bg1"/>
              </a:solidFill>
            </a:endParaRPr>
          </a:p>
          <a:p>
            <a:pPr algn="ctr"/>
            <a:r>
              <a:rPr lang="en-GB" sz="2800" b="1" dirty="0">
                <a:solidFill>
                  <a:schemeClr val="bg1"/>
                </a:solidFill>
              </a:rPr>
              <a:t>Entrepreneurial Marketing-defining customers, target market &amp; marketing strategies</a:t>
            </a:r>
            <a:endParaRPr lang="en-US" sz="2800" dirty="0">
              <a:solidFill>
                <a:schemeClr val="bg1"/>
              </a:solidFill>
            </a:endParaRPr>
          </a:p>
        </p:txBody>
      </p:sp>
      <p:sp>
        <p:nvSpPr>
          <p:cNvPr id="6" name="Rectangle 5">
            <a:extLst>
              <a:ext uri="{FF2B5EF4-FFF2-40B4-BE49-F238E27FC236}">
                <a16:creationId xmlns:a16="http://schemas.microsoft.com/office/drawing/2014/main" id="{2B04BCD5-A62B-4FD2-884E-FF5F62D1504C}"/>
              </a:ext>
            </a:extLst>
          </p:cNvPr>
          <p:cNvSpPr/>
          <p:nvPr/>
        </p:nvSpPr>
        <p:spPr>
          <a:xfrm>
            <a:off x="1259632" y="116632"/>
            <a:ext cx="8928992" cy="1077218"/>
          </a:xfrm>
          <a:prstGeom prst="rect">
            <a:avLst/>
          </a:prstGeom>
        </p:spPr>
        <p:txBody>
          <a:bodyPr wrap="square" anchor="t">
            <a:spAutoFit/>
          </a:bodyPr>
          <a:lstStyle/>
          <a:p>
            <a:pPr algn="ctr"/>
            <a:r>
              <a:rPr lang="en-GB" sz="3200" b="1" dirty="0">
                <a:highlight>
                  <a:srgbClr val="FFFF00"/>
                </a:highlight>
              </a:rPr>
              <a:t>LCLM4006: </a:t>
            </a:r>
          </a:p>
          <a:p>
            <a:pPr algn="ctr"/>
            <a:r>
              <a:rPr lang="en-GB" sz="3200" b="1" dirty="0">
                <a:highlight>
                  <a:srgbClr val="FFFF00"/>
                </a:highlight>
              </a:rPr>
              <a:t>Enterprise and Entrepreneurship</a:t>
            </a:r>
            <a:endParaRPr lang="en-US" sz="3200" dirty="0">
              <a:highlight>
                <a:srgbClr val="FFFF00"/>
              </a:highlight>
            </a:endParaRPr>
          </a:p>
        </p:txBody>
      </p:sp>
    </p:spTree>
    <p:extLst>
      <p:ext uri="{BB962C8B-B14F-4D97-AF65-F5344CB8AC3E}">
        <p14:creationId xmlns:p14="http://schemas.microsoft.com/office/powerpoint/2010/main" val="1416662466"/>
      </p:ext>
    </p:extLst>
  </p:cSld>
  <p:clrMapOvr>
    <a:masterClrMapping/>
  </p:clrMapOvr>
  <p:transition>
    <p:dissolve/>
  </p:transition>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107504" y="981822"/>
            <a:ext cx="9036496" cy="4823442"/>
          </a:xfrm>
        </p:spPr>
        <p:txBody>
          <a:bodyPr>
            <a:noAutofit/>
          </a:bodyPr>
          <a:lstStyle/>
          <a:p>
            <a:pPr marL="0" indent="0">
              <a:lnSpc>
                <a:spcPct val="90000"/>
              </a:lnSpc>
              <a:buNone/>
            </a:pPr>
            <a:r>
              <a:rPr lang="en-GB" sz="2800" b="1" dirty="0">
                <a:latin typeface="Arial" panose="020B0604020202020204" pitchFamily="34" charset="0"/>
                <a:cs typeface="Arial" panose="020B0604020202020204" pitchFamily="34" charset="0"/>
              </a:rPr>
              <a:t>Last week, we have:</a:t>
            </a:r>
            <a:endParaRPr lang="en-GB" sz="2800" dirty="0">
              <a:latin typeface="Arial" panose="020B0604020202020204" pitchFamily="34" charset="0"/>
              <a:cs typeface="Arial" panose="020B0604020202020204" pitchFamily="34" charset="0"/>
            </a:endParaRPr>
          </a:p>
          <a:p>
            <a:pPr marL="0" indent="0">
              <a:lnSpc>
                <a:spcPct val="90000"/>
              </a:lnSpc>
              <a:buNone/>
            </a:pPr>
            <a:endParaRPr lang="en-GB" sz="2800" dirty="0">
              <a:latin typeface="Arial" panose="020B0604020202020204" pitchFamily="34" charset="0"/>
              <a:cs typeface="Arial" panose="020B0604020202020204" pitchFamily="34" charset="0"/>
            </a:endParaRPr>
          </a:p>
          <a:p>
            <a:pPr>
              <a:lnSpc>
                <a:spcPct val="90000"/>
              </a:lnSpc>
              <a:buClr>
                <a:srgbClr val="0070C0"/>
              </a:buClr>
              <a:buFont typeface="Wingdings" panose="05000000000000000000" pitchFamily="2" charset="2"/>
              <a:buChar char="q"/>
            </a:pPr>
            <a:r>
              <a:rPr lang="en-GB" sz="2800" dirty="0">
                <a:latin typeface="Arial" panose="020B0604020202020204" pitchFamily="34" charset="0"/>
                <a:cs typeface="Arial" panose="020B0604020202020204" pitchFamily="34" charset="0"/>
              </a:rPr>
              <a:t>explored what an industry is and what are competitors and how to analyse them</a:t>
            </a:r>
            <a:br>
              <a:rPr lang="en-GB" sz="2800" dirty="0">
                <a:latin typeface="Arial" panose="020B0604020202020204" pitchFamily="34" charset="0"/>
                <a:cs typeface="Arial" panose="020B0604020202020204" pitchFamily="34" charset="0"/>
              </a:rPr>
            </a:br>
            <a:endParaRPr lang="en-GB" sz="2800" dirty="0">
              <a:latin typeface="Arial" panose="020B0604020202020204" pitchFamily="34" charset="0"/>
              <a:cs typeface="Arial" panose="020B0604020202020204" pitchFamily="34" charset="0"/>
            </a:endParaRPr>
          </a:p>
          <a:p>
            <a:pPr>
              <a:lnSpc>
                <a:spcPct val="90000"/>
              </a:lnSpc>
              <a:buClr>
                <a:srgbClr val="0070C0"/>
              </a:buClr>
              <a:buFont typeface="Wingdings" panose="05000000000000000000" pitchFamily="2" charset="2"/>
              <a:buChar char="q"/>
            </a:pPr>
            <a:r>
              <a:rPr lang="en-GB" sz="2800" dirty="0">
                <a:latin typeface="Arial" panose="020B0604020202020204" pitchFamily="34" charset="0"/>
                <a:cs typeface="Arial" panose="020B0604020202020204" pitchFamily="34" charset="0"/>
              </a:rPr>
              <a:t>determined and analysed the main elements of the PESTEL model.</a:t>
            </a:r>
            <a:br>
              <a:rPr lang="en-GB" sz="2800" dirty="0">
                <a:latin typeface="Arial" panose="020B0604020202020204" pitchFamily="34" charset="0"/>
                <a:cs typeface="Arial" panose="020B0604020202020204" pitchFamily="34" charset="0"/>
              </a:rPr>
            </a:br>
            <a:endParaRPr lang="en-GB" sz="2800" dirty="0">
              <a:latin typeface="Arial" panose="020B0604020202020204" pitchFamily="34" charset="0"/>
              <a:cs typeface="Arial" panose="020B0604020202020204" pitchFamily="34" charset="0"/>
            </a:endParaRPr>
          </a:p>
          <a:p>
            <a:pPr>
              <a:lnSpc>
                <a:spcPct val="90000"/>
              </a:lnSpc>
              <a:buClr>
                <a:srgbClr val="0070C0"/>
              </a:buClr>
              <a:buFont typeface="Wingdings" panose="05000000000000000000" pitchFamily="2" charset="2"/>
              <a:buChar char="q"/>
            </a:pPr>
            <a:r>
              <a:rPr lang="en-GB" sz="2800" dirty="0">
                <a:latin typeface="Arial" panose="020B0604020202020204" pitchFamily="34" charset="0"/>
                <a:cs typeface="Arial" panose="020B0604020202020204" pitchFamily="34" charset="0"/>
              </a:rPr>
              <a:t> applied the PESTEL to a </a:t>
            </a:r>
            <a:r>
              <a:rPr lang="en-GB" sz="2800">
                <a:latin typeface="Arial" panose="020B0604020202020204" pitchFamily="34" charset="0"/>
                <a:cs typeface="Arial" panose="020B0604020202020204" pitchFamily="34" charset="0"/>
              </a:rPr>
              <a:t>chosen organisation.</a:t>
            </a:r>
            <a:endParaRPr lang="en-GB" sz="2800" dirty="0">
              <a:latin typeface="Arial" panose="020B0604020202020204" pitchFamily="34" charset="0"/>
              <a:cs typeface="Arial" panose="020B0604020202020204" pitchFamily="34" charset="0"/>
            </a:endParaRPr>
          </a:p>
          <a:p>
            <a:pPr>
              <a:buClr>
                <a:srgbClr val="0070C0"/>
              </a:buClr>
              <a:buFont typeface="Wingdings" panose="05000000000000000000" pitchFamily="2" charset="2"/>
              <a:buChar char="q"/>
            </a:pPr>
            <a:endParaRPr lang="en-GB" sz="2800" dirty="0">
              <a:latin typeface="Arial" panose="020B0604020202020204" pitchFamily="34" charset="0"/>
              <a:cs typeface="Arial" panose="020B0604020202020204" pitchFamily="34" charset="0"/>
            </a:endParaRPr>
          </a:p>
          <a:p>
            <a:pPr marL="0" indent="0">
              <a:buClr>
                <a:srgbClr val="0070C0"/>
              </a:buClr>
              <a:buNone/>
            </a:pPr>
            <a:endParaRPr lang="en-GB" sz="2800" dirty="0">
              <a:latin typeface="Arial" panose="020B0604020202020204" pitchFamily="34" charset="0"/>
              <a:cs typeface="Arial" panose="020B0604020202020204" pitchFamily="34" charset="0"/>
            </a:endParaRPr>
          </a:p>
          <a:p>
            <a:pPr>
              <a:buClr>
                <a:srgbClr val="0070C0"/>
              </a:buClr>
              <a:buFont typeface="Wingdings" panose="05000000000000000000" pitchFamily="2" charset="2"/>
              <a:buChar char="q"/>
            </a:pPr>
            <a:endParaRPr lang="en-GB" sz="2800" i="1" dirty="0">
              <a:latin typeface="Arial" panose="020B0604020202020204" pitchFamily="34" charset="0"/>
              <a:cs typeface="Arial" panose="020B0604020202020204" pitchFamily="34" charset="0"/>
            </a:endParaRPr>
          </a:p>
          <a:p>
            <a:pPr marL="0" indent="0">
              <a:buNone/>
            </a:pPr>
            <a:endParaRPr lang="en-GB" sz="2800" dirty="0">
              <a:latin typeface="Arial" panose="020B0604020202020204" pitchFamily="34" charset="0"/>
              <a:cs typeface="Arial" panose="020B0604020202020204" pitchFamily="34" charset="0"/>
            </a:endParaRPr>
          </a:p>
        </p:txBody>
      </p:sp>
      <p:sp>
        <p:nvSpPr>
          <p:cNvPr id="2" name="Title 1">
            <a:extLst>
              <a:ext uri="{FF2B5EF4-FFF2-40B4-BE49-F238E27FC236}">
                <a16:creationId xmlns:a16="http://schemas.microsoft.com/office/drawing/2014/main" id="{56EA19EC-A7ED-32A4-7904-B7D59CDA7DBA}"/>
              </a:ext>
            </a:extLst>
          </p:cNvPr>
          <p:cNvSpPr txBox="1">
            <a:spLocks/>
          </p:cNvSpPr>
          <p:nvPr/>
        </p:nvSpPr>
        <p:spPr>
          <a:xfrm>
            <a:off x="457200" y="10306"/>
            <a:ext cx="8229600" cy="275838"/>
          </a:xfrm>
          <a:prstGeom prst="rect">
            <a:avLst/>
          </a:prstGeom>
        </p:spPr>
        <p:txBody>
          <a:bodyPr vert="horz" lIns="91440" tIns="45720" rIns="91440" bIns="45720" rtlCol="0" anchor="b">
            <a:noAutofit/>
          </a:bodyPr>
          <a:lstStyle>
            <a:lvl1pPr algn="ctr" defTabSz="914400" rtl="0" eaLnBrk="1" latinLnBrk="0" hangingPunct="1">
              <a:spcBef>
                <a:spcPct val="0"/>
              </a:spcBef>
              <a:buNone/>
              <a:defRPr sz="4400" kern="1200">
                <a:solidFill>
                  <a:schemeClr val="tx1"/>
                </a:solidFill>
                <a:latin typeface="+mj-lt"/>
                <a:ea typeface="+mj-ea"/>
                <a:cs typeface="+mj-cs"/>
              </a:defRPr>
            </a:lvl1pPr>
          </a:lstStyle>
          <a:p>
            <a:pPr>
              <a:spcBef>
                <a:spcPts val="0"/>
              </a:spcBef>
              <a:defRPr/>
            </a:pPr>
            <a:r>
              <a:rPr lang="en-GB" sz="1400" b="1" dirty="0">
                <a:solidFill>
                  <a:schemeClr val="accent1">
                    <a:lumMod val="50000"/>
                  </a:schemeClr>
                </a:solidFill>
                <a:ea typeface="+mn-ea"/>
                <a:cs typeface="+mn-cs"/>
              </a:rPr>
              <a:t>LCLM4006: Enterprise &amp; Entrepreneurship</a:t>
            </a:r>
            <a:endParaRPr lang="en-GB" sz="1400" dirty="0">
              <a:solidFill>
                <a:schemeClr val="accent1">
                  <a:lumMod val="50000"/>
                </a:schemeClr>
              </a:solidFill>
            </a:endParaRPr>
          </a:p>
        </p:txBody>
      </p:sp>
      <p:sp>
        <p:nvSpPr>
          <p:cNvPr id="4" name="TextBox 3">
            <a:extLst>
              <a:ext uri="{FF2B5EF4-FFF2-40B4-BE49-F238E27FC236}">
                <a16:creationId xmlns:a16="http://schemas.microsoft.com/office/drawing/2014/main" id="{A0B6E651-E7C8-6D20-D087-480AE61A779C}"/>
              </a:ext>
            </a:extLst>
          </p:cNvPr>
          <p:cNvSpPr txBox="1"/>
          <p:nvPr/>
        </p:nvSpPr>
        <p:spPr>
          <a:xfrm>
            <a:off x="0" y="397048"/>
            <a:ext cx="9144000" cy="584775"/>
          </a:xfrm>
          <a:prstGeom prst="rect">
            <a:avLst/>
          </a:prstGeom>
          <a:noFill/>
        </p:spPr>
        <p:txBody>
          <a:bodyPr wrap="square" rtlCol="0">
            <a:spAutoFit/>
          </a:bodyPr>
          <a:lstStyle/>
          <a:p>
            <a:pPr algn="ctr">
              <a:buNone/>
            </a:pPr>
            <a:r>
              <a:rPr lang="en-GB" sz="3200" b="1" dirty="0">
                <a:highlight>
                  <a:srgbClr val="FFFF00"/>
                </a:highlight>
              </a:rPr>
              <a:t>Recap of previous session….</a:t>
            </a:r>
            <a:endParaRPr lang="en-GB" sz="3600" b="1" dirty="0">
              <a:highlight>
                <a:srgbClr val="FFFF00"/>
              </a:highlight>
            </a:endParaRPr>
          </a:p>
        </p:txBody>
      </p:sp>
    </p:spTree>
    <p:extLst>
      <p:ext uri="{BB962C8B-B14F-4D97-AF65-F5344CB8AC3E}">
        <p14:creationId xmlns:p14="http://schemas.microsoft.com/office/powerpoint/2010/main" val="826095882"/>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1250">
        <p15:prstTrans prst="pageCurlDouble"/>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4"/>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nodeType="clickEffect">
                                  <p:stCondLst>
                                    <p:cond delay="0"/>
                                  </p:stCondLst>
                                  <p:childTnLst>
                                    <p:set>
                                      <p:cBhvr>
                                        <p:cTn id="2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4" grpId="0"/>
    </p:bld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0" y="689435"/>
            <a:ext cx="9144000" cy="4823442"/>
          </a:xfrm>
        </p:spPr>
        <p:txBody>
          <a:bodyPr>
            <a:normAutofit fontScale="92500"/>
          </a:bodyPr>
          <a:lstStyle/>
          <a:p>
            <a:pPr marL="0" indent="0">
              <a:lnSpc>
                <a:spcPct val="90000"/>
              </a:lnSpc>
              <a:buNone/>
            </a:pPr>
            <a:r>
              <a:rPr lang="en-GB" sz="2800" dirty="0"/>
              <a:t>We will:</a:t>
            </a:r>
          </a:p>
          <a:p>
            <a:pPr marL="0" indent="0">
              <a:lnSpc>
                <a:spcPct val="90000"/>
              </a:lnSpc>
              <a:buNone/>
            </a:pPr>
            <a:endParaRPr lang="en-GB" sz="2800" dirty="0"/>
          </a:p>
          <a:p>
            <a:pPr>
              <a:lnSpc>
                <a:spcPct val="90000"/>
              </a:lnSpc>
              <a:buClr>
                <a:srgbClr val="0070C0"/>
              </a:buClr>
              <a:buFont typeface="Wingdings" panose="05000000000000000000" pitchFamily="2" charset="2"/>
              <a:buChar char="q"/>
            </a:pPr>
            <a:r>
              <a:rPr lang="en-GB" sz="2800" dirty="0"/>
              <a:t>Discuss assessment requirements</a:t>
            </a:r>
            <a:br>
              <a:rPr lang="en-GB" sz="2800" dirty="0"/>
            </a:br>
            <a:endParaRPr lang="en-GB" sz="2800" dirty="0"/>
          </a:p>
          <a:p>
            <a:pPr>
              <a:lnSpc>
                <a:spcPct val="90000"/>
              </a:lnSpc>
              <a:buClr>
                <a:srgbClr val="0070C0"/>
              </a:buClr>
              <a:buFont typeface="Wingdings" panose="05000000000000000000" pitchFamily="2" charset="2"/>
              <a:buChar char="q"/>
            </a:pPr>
            <a:r>
              <a:rPr lang="en-GB" sz="2800" dirty="0"/>
              <a:t>Complete an in-class exercise on Moodle Week 5</a:t>
            </a:r>
            <a:br>
              <a:rPr lang="en-GB" sz="2800" dirty="0"/>
            </a:br>
            <a:endParaRPr lang="en-GB" sz="2800" dirty="0"/>
          </a:p>
          <a:p>
            <a:pPr>
              <a:lnSpc>
                <a:spcPct val="90000"/>
              </a:lnSpc>
              <a:buClr>
                <a:srgbClr val="0070C0"/>
              </a:buClr>
              <a:buFont typeface="Wingdings" panose="05000000000000000000" pitchFamily="2" charset="2"/>
              <a:buChar char="q"/>
            </a:pPr>
            <a:r>
              <a:rPr lang="en-GB" sz="2800" dirty="0"/>
              <a:t>Discuss what is Entrepreneurial Marketing</a:t>
            </a:r>
          </a:p>
          <a:p>
            <a:pPr marL="0" indent="0">
              <a:lnSpc>
                <a:spcPct val="90000"/>
              </a:lnSpc>
              <a:buClr>
                <a:srgbClr val="0070C0"/>
              </a:buClr>
              <a:buNone/>
            </a:pPr>
            <a:endParaRPr lang="en-GB" sz="2800" dirty="0"/>
          </a:p>
          <a:p>
            <a:pPr>
              <a:lnSpc>
                <a:spcPct val="90000"/>
              </a:lnSpc>
              <a:buClr>
                <a:srgbClr val="0070C0"/>
              </a:buClr>
              <a:buFont typeface="Wingdings" panose="05000000000000000000" pitchFamily="2" charset="2"/>
              <a:buChar char="q"/>
            </a:pPr>
            <a:r>
              <a:rPr lang="en-GB" sz="2800" dirty="0"/>
              <a:t>Explain the STP Marketing Model</a:t>
            </a:r>
          </a:p>
          <a:p>
            <a:pPr marL="0" indent="0">
              <a:lnSpc>
                <a:spcPct val="90000"/>
              </a:lnSpc>
              <a:buClr>
                <a:srgbClr val="0070C0"/>
              </a:buClr>
              <a:buNone/>
            </a:pPr>
            <a:endParaRPr lang="en-GB" sz="2800" dirty="0"/>
          </a:p>
          <a:p>
            <a:pPr>
              <a:buClr>
                <a:srgbClr val="0070C0"/>
              </a:buClr>
              <a:buFont typeface="Wingdings" panose="05000000000000000000" pitchFamily="2" charset="2"/>
              <a:buChar char="q"/>
            </a:pPr>
            <a:r>
              <a:rPr lang="en-GB" sz="2800" dirty="0"/>
              <a:t> Define customers, target market &amp; marketing strategies</a:t>
            </a:r>
          </a:p>
          <a:p>
            <a:pPr marL="0" indent="0">
              <a:buClr>
                <a:srgbClr val="0070C0"/>
              </a:buClr>
              <a:buNone/>
            </a:pPr>
            <a:endParaRPr lang="en-GB" sz="2800" dirty="0"/>
          </a:p>
          <a:p>
            <a:pPr marL="0" indent="0">
              <a:buNone/>
            </a:pPr>
            <a:endParaRPr lang="en-GB" dirty="0"/>
          </a:p>
        </p:txBody>
      </p:sp>
      <p:sp>
        <p:nvSpPr>
          <p:cNvPr id="2" name="Title 1">
            <a:extLst>
              <a:ext uri="{FF2B5EF4-FFF2-40B4-BE49-F238E27FC236}">
                <a16:creationId xmlns:a16="http://schemas.microsoft.com/office/drawing/2014/main" id="{56EA19EC-A7ED-32A4-7904-B7D59CDA7DBA}"/>
              </a:ext>
            </a:extLst>
          </p:cNvPr>
          <p:cNvSpPr txBox="1">
            <a:spLocks/>
          </p:cNvSpPr>
          <p:nvPr/>
        </p:nvSpPr>
        <p:spPr>
          <a:xfrm>
            <a:off x="457200" y="10306"/>
            <a:ext cx="8229600" cy="275838"/>
          </a:xfrm>
          <a:prstGeom prst="rect">
            <a:avLst/>
          </a:prstGeom>
        </p:spPr>
        <p:txBody>
          <a:bodyPr vert="horz" lIns="91440" tIns="45720" rIns="91440" bIns="45720" rtlCol="0" anchor="b">
            <a:noAutofit/>
          </a:bodyPr>
          <a:lstStyle>
            <a:lvl1pPr algn="ctr" defTabSz="914400" rtl="0" eaLnBrk="1" latinLnBrk="0" hangingPunct="1">
              <a:spcBef>
                <a:spcPct val="0"/>
              </a:spcBef>
              <a:buNone/>
              <a:defRPr sz="4400" kern="1200">
                <a:solidFill>
                  <a:schemeClr val="tx1"/>
                </a:solidFill>
                <a:latin typeface="+mj-lt"/>
                <a:ea typeface="+mj-ea"/>
                <a:cs typeface="+mj-cs"/>
              </a:defRPr>
            </a:lvl1pPr>
          </a:lstStyle>
          <a:p>
            <a:pPr>
              <a:spcBef>
                <a:spcPts val="0"/>
              </a:spcBef>
              <a:defRPr/>
            </a:pPr>
            <a:r>
              <a:rPr lang="en-GB" sz="1400" b="1" dirty="0">
                <a:solidFill>
                  <a:schemeClr val="accent1">
                    <a:lumMod val="50000"/>
                  </a:schemeClr>
                </a:solidFill>
                <a:ea typeface="+mn-ea"/>
                <a:cs typeface="+mn-cs"/>
              </a:rPr>
              <a:t>LCLM4006: Enterprise &amp; Entrepreneurship</a:t>
            </a:r>
            <a:endParaRPr lang="en-GB" sz="1400" dirty="0">
              <a:solidFill>
                <a:schemeClr val="accent1">
                  <a:lumMod val="50000"/>
                </a:schemeClr>
              </a:solidFill>
            </a:endParaRPr>
          </a:p>
        </p:txBody>
      </p:sp>
      <p:sp>
        <p:nvSpPr>
          <p:cNvPr id="4" name="TextBox 3">
            <a:extLst>
              <a:ext uri="{FF2B5EF4-FFF2-40B4-BE49-F238E27FC236}">
                <a16:creationId xmlns:a16="http://schemas.microsoft.com/office/drawing/2014/main" id="{A0B6E651-E7C8-6D20-D087-480AE61A779C}"/>
              </a:ext>
            </a:extLst>
          </p:cNvPr>
          <p:cNvSpPr txBox="1"/>
          <p:nvPr/>
        </p:nvSpPr>
        <p:spPr>
          <a:xfrm>
            <a:off x="0" y="397048"/>
            <a:ext cx="9144000" cy="584775"/>
          </a:xfrm>
          <a:prstGeom prst="rect">
            <a:avLst/>
          </a:prstGeom>
          <a:noFill/>
        </p:spPr>
        <p:txBody>
          <a:bodyPr wrap="square" rtlCol="0">
            <a:spAutoFit/>
          </a:bodyPr>
          <a:lstStyle/>
          <a:p>
            <a:pPr algn="ctr">
              <a:buNone/>
            </a:pPr>
            <a:r>
              <a:rPr lang="en-GB" sz="3200" b="1" dirty="0">
                <a:highlight>
                  <a:srgbClr val="FFFF00"/>
                </a:highlight>
              </a:rPr>
              <a:t>In today’s session….</a:t>
            </a:r>
            <a:endParaRPr lang="en-GB" sz="3600" b="1" dirty="0">
              <a:highlight>
                <a:srgbClr val="FFFF00"/>
              </a:highlight>
            </a:endParaRPr>
          </a:p>
        </p:txBody>
      </p:sp>
    </p:spTree>
    <p:extLst>
      <p:ext uri="{BB962C8B-B14F-4D97-AF65-F5344CB8AC3E}">
        <p14:creationId xmlns:p14="http://schemas.microsoft.com/office/powerpoint/2010/main" val="3259404093"/>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1250">
        <p15:prstTrans prst="pageCurlDouble"/>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4"/>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grpId="0" nodeType="clickEffect">
                                  <p:stCondLst>
                                    <p:cond delay="0"/>
                                  </p:stCondLst>
                                  <p:childTnLst>
                                    <p:set>
                                      <p:cBhvr>
                                        <p:cTn id="30" dur="1" fill="hold">
                                          <p:stCondLst>
                                            <p:cond delay="0"/>
                                          </p:stCondLst>
                                        </p:cTn>
                                        <p:tgtEl>
                                          <p:spTgt spid="3">
                                            <p:txEl>
                                              <p:pRg st="6" end="6"/>
                                            </p:txEl>
                                          </p:spTgt>
                                        </p:tgtEl>
                                        <p:attrNameLst>
                                          <p:attrName>style.visibility</p:attrName>
                                        </p:attrNameLst>
                                      </p:cBhvr>
                                      <p:to>
                                        <p:strVal val="visible"/>
                                      </p:to>
                                    </p:set>
                                  </p:childTnLst>
                                </p:cTn>
                              </p:par>
                            </p:childTnLst>
                          </p:cTn>
                        </p:par>
                      </p:childTnLst>
                    </p:cTn>
                  </p:par>
                  <p:par>
                    <p:cTn id="31" fill="hold">
                      <p:stCondLst>
                        <p:cond delay="indefinite"/>
                      </p:stCondLst>
                      <p:childTnLst>
                        <p:par>
                          <p:cTn id="32" fill="hold">
                            <p:stCondLst>
                              <p:cond delay="0"/>
                            </p:stCondLst>
                            <p:childTnLst>
                              <p:par>
                                <p:cTn id="33" presetID="1" presetClass="entr" presetSubtype="0" fill="hold" grpId="0" nodeType="clickEffect">
                                  <p:stCondLst>
                                    <p:cond delay="0"/>
                                  </p:stCondLst>
                                  <p:childTnLst>
                                    <p:set>
                                      <p:cBhvr>
                                        <p:cTn id="34" dur="1" fill="hold">
                                          <p:stCondLst>
                                            <p:cond delay="0"/>
                                          </p:stCondLst>
                                        </p:cTn>
                                        <p:tgtEl>
                                          <p:spTgt spid="3">
                                            <p:txEl>
                                              <p:pRg st="8" end="8"/>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P spid="2" grpId="0"/>
      <p:bldP spid="4" grpId="0"/>
    </p:bld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0" y="1268760"/>
            <a:ext cx="9144000" cy="4464496"/>
          </a:xfrm>
        </p:spPr>
        <p:txBody>
          <a:bodyPr>
            <a:normAutofit/>
          </a:bodyPr>
          <a:lstStyle/>
          <a:p>
            <a:pPr marL="0" indent="0">
              <a:buClr>
                <a:srgbClr val="007DC3"/>
              </a:buClr>
              <a:buNone/>
            </a:pPr>
            <a:endParaRPr lang="en-GB" dirty="0"/>
          </a:p>
          <a:p>
            <a:pPr>
              <a:buClr>
                <a:srgbClr val="007DC3"/>
              </a:buClr>
              <a:buFont typeface="Wingdings" panose="05000000000000000000" pitchFamily="2" charset="2"/>
              <a:buChar char="q"/>
            </a:pPr>
            <a:r>
              <a:rPr lang="en-GB" dirty="0"/>
              <a:t>What do you think Entrepreneurial marketing is?</a:t>
            </a:r>
          </a:p>
          <a:p>
            <a:pPr>
              <a:buClr>
                <a:srgbClr val="007DC3"/>
              </a:buClr>
              <a:buFont typeface="Wingdings" panose="05000000000000000000" pitchFamily="2" charset="2"/>
              <a:buChar char="q"/>
            </a:pPr>
            <a:r>
              <a:rPr lang="en-GB" dirty="0"/>
              <a:t>Do you think marketing for a small firm is the same with large organisations?</a:t>
            </a:r>
          </a:p>
          <a:p>
            <a:pPr>
              <a:buClr>
                <a:srgbClr val="007DC3"/>
              </a:buClr>
              <a:buFont typeface="Wingdings" panose="05000000000000000000" pitchFamily="2" charset="2"/>
              <a:buChar char="q"/>
            </a:pPr>
            <a:r>
              <a:rPr lang="en-GB" dirty="0"/>
              <a:t>Should businesses have a marketing budget?</a:t>
            </a:r>
          </a:p>
        </p:txBody>
      </p:sp>
      <p:sp>
        <p:nvSpPr>
          <p:cNvPr id="2" name="Title 1">
            <a:extLst>
              <a:ext uri="{FF2B5EF4-FFF2-40B4-BE49-F238E27FC236}">
                <a16:creationId xmlns:a16="http://schemas.microsoft.com/office/drawing/2014/main" id="{56EA19EC-A7ED-32A4-7904-B7D59CDA7DBA}"/>
              </a:ext>
            </a:extLst>
          </p:cNvPr>
          <p:cNvSpPr txBox="1">
            <a:spLocks/>
          </p:cNvSpPr>
          <p:nvPr/>
        </p:nvSpPr>
        <p:spPr>
          <a:xfrm>
            <a:off x="457200" y="10306"/>
            <a:ext cx="8229600" cy="275838"/>
          </a:xfrm>
          <a:prstGeom prst="rect">
            <a:avLst/>
          </a:prstGeom>
        </p:spPr>
        <p:txBody>
          <a:bodyPr vert="horz" lIns="91440" tIns="45720" rIns="91440" bIns="45720" rtlCol="0" anchor="b">
            <a:noAutofit/>
          </a:bodyPr>
          <a:lstStyle>
            <a:lvl1pPr algn="ctr" defTabSz="914400" rtl="0" eaLnBrk="1" latinLnBrk="0" hangingPunct="1">
              <a:spcBef>
                <a:spcPct val="0"/>
              </a:spcBef>
              <a:buNone/>
              <a:defRPr sz="4400" kern="1200">
                <a:solidFill>
                  <a:schemeClr val="tx1"/>
                </a:solidFill>
                <a:latin typeface="+mj-lt"/>
                <a:ea typeface="+mj-ea"/>
                <a:cs typeface="+mj-cs"/>
              </a:defRPr>
            </a:lvl1pPr>
          </a:lstStyle>
          <a:p>
            <a:pPr>
              <a:spcBef>
                <a:spcPts val="0"/>
              </a:spcBef>
              <a:defRPr/>
            </a:pPr>
            <a:r>
              <a:rPr lang="en-GB" sz="1400" b="1" dirty="0">
                <a:solidFill>
                  <a:schemeClr val="accent1">
                    <a:lumMod val="50000"/>
                  </a:schemeClr>
                </a:solidFill>
                <a:ea typeface="+mn-ea"/>
                <a:cs typeface="+mn-cs"/>
              </a:rPr>
              <a:t>LCLM4006: Enterprise &amp; Entrepreneurship</a:t>
            </a:r>
            <a:endParaRPr lang="en-GB" sz="1400" dirty="0">
              <a:solidFill>
                <a:schemeClr val="accent1">
                  <a:lumMod val="50000"/>
                </a:schemeClr>
              </a:solidFill>
            </a:endParaRPr>
          </a:p>
        </p:txBody>
      </p:sp>
      <p:sp>
        <p:nvSpPr>
          <p:cNvPr id="4" name="TextBox 3">
            <a:extLst>
              <a:ext uri="{FF2B5EF4-FFF2-40B4-BE49-F238E27FC236}">
                <a16:creationId xmlns:a16="http://schemas.microsoft.com/office/drawing/2014/main" id="{A0B6E651-E7C8-6D20-D087-480AE61A779C}"/>
              </a:ext>
            </a:extLst>
          </p:cNvPr>
          <p:cNvSpPr txBox="1"/>
          <p:nvPr/>
        </p:nvSpPr>
        <p:spPr>
          <a:xfrm>
            <a:off x="0" y="388753"/>
            <a:ext cx="9144000" cy="584775"/>
          </a:xfrm>
          <a:prstGeom prst="rect">
            <a:avLst/>
          </a:prstGeom>
          <a:noFill/>
        </p:spPr>
        <p:txBody>
          <a:bodyPr wrap="square" rtlCol="0">
            <a:spAutoFit/>
          </a:bodyPr>
          <a:lstStyle/>
          <a:p>
            <a:pPr algn="ctr">
              <a:buNone/>
            </a:pPr>
            <a:r>
              <a:rPr lang="en-GB" sz="3200" b="1" dirty="0">
                <a:highlight>
                  <a:srgbClr val="FFFF00"/>
                </a:highlight>
              </a:rPr>
              <a:t>Entrepreneurial Marketing</a:t>
            </a:r>
            <a:endParaRPr lang="en-GB" sz="3600" b="1" dirty="0">
              <a:highlight>
                <a:srgbClr val="FFFF00"/>
              </a:highlight>
            </a:endParaRPr>
          </a:p>
        </p:txBody>
      </p:sp>
    </p:spTree>
    <p:extLst>
      <p:ext uri="{BB962C8B-B14F-4D97-AF65-F5344CB8AC3E}">
        <p14:creationId xmlns:p14="http://schemas.microsoft.com/office/powerpoint/2010/main" val="812046087"/>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1250">
        <p15:prstTrans prst="pageCurlDouble"/>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4"/>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P spid="2" grpId="0"/>
      <p:bldP spid="4" grpId="0"/>
    </p:bld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0" y="1268760"/>
            <a:ext cx="9144000" cy="4464496"/>
          </a:xfrm>
        </p:spPr>
        <p:txBody>
          <a:bodyPr>
            <a:normAutofit fontScale="92500" lnSpcReduction="10000"/>
          </a:bodyPr>
          <a:lstStyle/>
          <a:p>
            <a:pPr marL="0" indent="0">
              <a:buClr>
                <a:srgbClr val="007DC3"/>
              </a:buClr>
              <a:buNone/>
            </a:pPr>
            <a:endParaRPr lang="en-GB" dirty="0"/>
          </a:p>
          <a:p>
            <a:pPr>
              <a:buClr>
                <a:srgbClr val="007DC3"/>
              </a:buClr>
              <a:buFont typeface="Wingdings" panose="05000000000000000000" pitchFamily="2" charset="2"/>
              <a:buChar char="q"/>
            </a:pPr>
            <a:r>
              <a:rPr lang="en-GB" dirty="0"/>
              <a:t>Entrepreneurial marketing is not the same as traditional marketing… </a:t>
            </a:r>
          </a:p>
          <a:p>
            <a:pPr marL="0" indent="0">
              <a:buClr>
                <a:srgbClr val="007DC3"/>
              </a:buClr>
              <a:buNone/>
            </a:pPr>
            <a:endParaRPr lang="en-GB" dirty="0"/>
          </a:p>
          <a:p>
            <a:pPr>
              <a:buClr>
                <a:srgbClr val="007DC3"/>
              </a:buClr>
              <a:buFont typeface="Wingdings" panose="05000000000000000000" pitchFamily="2" charset="2"/>
              <a:buChar char="q"/>
            </a:pPr>
            <a:r>
              <a:rPr lang="en-GB" dirty="0"/>
              <a:t>Why….</a:t>
            </a:r>
          </a:p>
          <a:p>
            <a:pPr>
              <a:buClr>
                <a:srgbClr val="007DC3"/>
              </a:buClr>
              <a:buFont typeface="Wingdings" panose="05000000000000000000" pitchFamily="2" charset="2"/>
              <a:buChar char="q"/>
            </a:pPr>
            <a:endParaRPr lang="en-GB" dirty="0"/>
          </a:p>
          <a:p>
            <a:pPr>
              <a:buClr>
                <a:srgbClr val="007DC3"/>
              </a:buClr>
              <a:buFont typeface="Wingdings" panose="05000000000000000000" pitchFamily="2" charset="2"/>
              <a:buChar char="q"/>
            </a:pPr>
            <a:r>
              <a:rPr lang="en-GB" dirty="0"/>
              <a:t>Because usually startups or established companies do not have the same amount of funds and resources as large organisations</a:t>
            </a:r>
          </a:p>
        </p:txBody>
      </p:sp>
      <p:sp>
        <p:nvSpPr>
          <p:cNvPr id="2" name="Title 1">
            <a:extLst>
              <a:ext uri="{FF2B5EF4-FFF2-40B4-BE49-F238E27FC236}">
                <a16:creationId xmlns:a16="http://schemas.microsoft.com/office/drawing/2014/main" id="{56EA19EC-A7ED-32A4-7904-B7D59CDA7DBA}"/>
              </a:ext>
            </a:extLst>
          </p:cNvPr>
          <p:cNvSpPr txBox="1">
            <a:spLocks/>
          </p:cNvSpPr>
          <p:nvPr/>
        </p:nvSpPr>
        <p:spPr>
          <a:xfrm>
            <a:off x="457200" y="10306"/>
            <a:ext cx="8229600" cy="275838"/>
          </a:xfrm>
          <a:prstGeom prst="rect">
            <a:avLst/>
          </a:prstGeom>
        </p:spPr>
        <p:txBody>
          <a:bodyPr vert="horz" lIns="91440" tIns="45720" rIns="91440" bIns="45720" rtlCol="0" anchor="b">
            <a:noAutofit/>
          </a:bodyPr>
          <a:lstStyle>
            <a:lvl1pPr algn="ctr" defTabSz="914400" rtl="0" eaLnBrk="1" latinLnBrk="0" hangingPunct="1">
              <a:spcBef>
                <a:spcPct val="0"/>
              </a:spcBef>
              <a:buNone/>
              <a:defRPr sz="4400" kern="1200">
                <a:solidFill>
                  <a:schemeClr val="tx1"/>
                </a:solidFill>
                <a:latin typeface="+mj-lt"/>
                <a:ea typeface="+mj-ea"/>
                <a:cs typeface="+mj-cs"/>
              </a:defRPr>
            </a:lvl1pPr>
          </a:lstStyle>
          <a:p>
            <a:pPr>
              <a:spcBef>
                <a:spcPts val="0"/>
              </a:spcBef>
              <a:defRPr/>
            </a:pPr>
            <a:r>
              <a:rPr lang="en-GB" sz="1400" b="1" dirty="0">
                <a:solidFill>
                  <a:schemeClr val="accent1">
                    <a:lumMod val="50000"/>
                  </a:schemeClr>
                </a:solidFill>
                <a:ea typeface="+mn-ea"/>
                <a:cs typeface="+mn-cs"/>
              </a:rPr>
              <a:t>LCLM4006: Enterprise &amp; Entrepreneurship</a:t>
            </a:r>
            <a:endParaRPr lang="en-GB" sz="1400" dirty="0">
              <a:solidFill>
                <a:schemeClr val="accent1">
                  <a:lumMod val="50000"/>
                </a:schemeClr>
              </a:solidFill>
            </a:endParaRPr>
          </a:p>
        </p:txBody>
      </p:sp>
      <p:sp>
        <p:nvSpPr>
          <p:cNvPr id="4" name="TextBox 3">
            <a:extLst>
              <a:ext uri="{FF2B5EF4-FFF2-40B4-BE49-F238E27FC236}">
                <a16:creationId xmlns:a16="http://schemas.microsoft.com/office/drawing/2014/main" id="{A0B6E651-E7C8-6D20-D087-480AE61A779C}"/>
              </a:ext>
            </a:extLst>
          </p:cNvPr>
          <p:cNvSpPr txBox="1"/>
          <p:nvPr/>
        </p:nvSpPr>
        <p:spPr>
          <a:xfrm>
            <a:off x="0" y="388753"/>
            <a:ext cx="9144000" cy="584775"/>
          </a:xfrm>
          <a:prstGeom prst="rect">
            <a:avLst/>
          </a:prstGeom>
          <a:noFill/>
        </p:spPr>
        <p:txBody>
          <a:bodyPr wrap="square" rtlCol="0">
            <a:spAutoFit/>
          </a:bodyPr>
          <a:lstStyle/>
          <a:p>
            <a:pPr algn="ctr">
              <a:buNone/>
            </a:pPr>
            <a:r>
              <a:rPr lang="en-GB" sz="3200" b="1" dirty="0">
                <a:highlight>
                  <a:srgbClr val="FFFF00"/>
                </a:highlight>
              </a:rPr>
              <a:t>Entrepreneurial Marketing</a:t>
            </a:r>
            <a:endParaRPr lang="en-GB" sz="3600" b="1" dirty="0">
              <a:highlight>
                <a:srgbClr val="FFFF00"/>
              </a:highlight>
            </a:endParaRPr>
          </a:p>
        </p:txBody>
      </p:sp>
    </p:spTree>
    <p:extLst>
      <p:ext uri="{BB962C8B-B14F-4D97-AF65-F5344CB8AC3E}">
        <p14:creationId xmlns:p14="http://schemas.microsoft.com/office/powerpoint/2010/main" val="414891130"/>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1250">
        <p15:prstTrans prst="pageCurlDouble"/>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4"/>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4" grpId="0"/>
    </p:bld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0" y="1268760"/>
            <a:ext cx="9144000" cy="4464496"/>
          </a:xfrm>
        </p:spPr>
        <p:txBody>
          <a:bodyPr>
            <a:normAutofit fontScale="92500" lnSpcReduction="20000"/>
          </a:bodyPr>
          <a:lstStyle/>
          <a:p>
            <a:pPr>
              <a:buClr>
                <a:srgbClr val="007DC3"/>
              </a:buClr>
              <a:buFont typeface="Wingdings" panose="05000000000000000000" pitchFamily="2" charset="2"/>
              <a:buChar char="q"/>
            </a:pPr>
            <a:endParaRPr lang="en-GB" dirty="0"/>
          </a:p>
          <a:p>
            <a:pPr>
              <a:buClr>
                <a:srgbClr val="007DC3"/>
              </a:buClr>
              <a:buFont typeface="Wingdings" panose="05000000000000000000" pitchFamily="2" charset="2"/>
              <a:buChar char="q"/>
            </a:pPr>
            <a:r>
              <a:rPr lang="en-GB" dirty="0"/>
              <a:t>However, regardless of the funding available, in order to succeed entrepreneurs should have a clear understanding of their market and customers.</a:t>
            </a:r>
          </a:p>
          <a:p>
            <a:pPr marL="0" indent="0">
              <a:buClr>
                <a:srgbClr val="007DC3"/>
              </a:buClr>
              <a:buNone/>
            </a:pPr>
            <a:endParaRPr lang="en-GB" dirty="0"/>
          </a:p>
          <a:p>
            <a:pPr>
              <a:buClr>
                <a:srgbClr val="007DC3"/>
              </a:buClr>
              <a:buFont typeface="Wingdings" panose="05000000000000000000" pitchFamily="2" charset="2"/>
              <a:buChar char="q"/>
            </a:pPr>
            <a:r>
              <a:rPr lang="en-US" sz="3200" dirty="0"/>
              <a:t>Entrepreneurs can understand their market  and customers through </a:t>
            </a:r>
            <a:r>
              <a:rPr lang="en-GB" dirty="0"/>
              <a:t>m</a:t>
            </a:r>
            <a:r>
              <a:rPr lang="en-GB" sz="3200" dirty="0"/>
              <a:t>arket segmentation.</a:t>
            </a:r>
          </a:p>
          <a:p>
            <a:pPr marL="0" indent="0">
              <a:buClr>
                <a:srgbClr val="007DC3"/>
              </a:buClr>
              <a:buNone/>
            </a:pPr>
            <a:endParaRPr lang="en-GB" sz="3200" dirty="0"/>
          </a:p>
          <a:p>
            <a:pPr>
              <a:buClr>
                <a:srgbClr val="007DC3"/>
              </a:buClr>
              <a:buFont typeface="Wingdings" panose="05000000000000000000" pitchFamily="2" charset="2"/>
              <a:buChar char="q"/>
            </a:pPr>
            <a:endParaRPr lang="en-GB" dirty="0"/>
          </a:p>
          <a:p>
            <a:pPr marL="0" indent="0">
              <a:buClr>
                <a:srgbClr val="007DC3"/>
              </a:buClr>
              <a:buNone/>
            </a:pPr>
            <a:r>
              <a:rPr lang="en-GB" dirty="0"/>
              <a:t> </a:t>
            </a:r>
          </a:p>
          <a:p>
            <a:pPr>
              <a:buClr>
                <a:srgbClr val="007DC3"/>
              </a:buClr>
              <a:buFont typeface="Wingdings" panose="05000000000000000000" pitchFamily="2" charset="2"/>
              <a:buChar char="q"/>
            </a:pPr>
            <a:endParaRPr lang="en-GB" dirty="0"/>
          </a:p>
        </p:txBody>
      </p:sp>
      <p:sp>
        <p:nvSpPr>
          <p:cNvPr id="2" name="Title 1">
            <a:extLst>
              <a:ext uri="{FF2B5EF4-FFF2-40B4-BE49-F238E27FC236}">
                <a16:creationId xmlns:a16="http://schemas.microsoft.com/office/drawing/2014/main" id="{56EA19EC-A7ED-32A4-7904-B7D59CDA7DBA}"/>
              </a:ext>
            </a:extLst>
          </p:cNvPr>
          <p:cNvSpPr txBox="1">
            <a:spLocks/>
          </p:cNvSpPr>
          <p:nvPr/>
        </p:nvSpPr>
        <p:spPr>
          <a:xfrm>
            <a:off x="457200" y="10306"/>
            <a:ext cx="8229600" cy="275838"/>
          </a:xfrm>
          <a:prstGeom prst="rect">
            <a:avLst/>
          </a:prstGeom>
        </p:spPr>
        <p:txBody>
          <a:bodyPr vert="horz" lIns="91440" tIns="45720" rIns="91440" bIns="45720" rtlCol="0" anchor="b">
            <a:noAutofit/>
          </a:bodyPr>
          <a:lstStyle>
            <a:lvl1pPr algn="ctr" defTabSz="914400" rtl="0" eaLnBrk="1" latinLnBrk="0" hangingPunct="1">
              <a:spcBef>
                <a:spcPct val="0"/>
              </a:spcBef>
              <a:buNone/>
              <a:defRPr sz="4400" kern="1200">
                <a:solidFill>
                  <a:schemeClr val="tx1"/>
                </a:solidFill>
                <a:latin typeface="+mj-lt"/>
                <a:ea typeface="+mj-ea"/>
                <a:cs typeface="+mj-cs"/>
              </a:defRPr>
            </a:lvl1pPr>
          </a:lstStyle>
          <a:p>
            <a:pPr>
              <a:spcBef>
                <a:spcPts val="0"/>
              </a:spcBef>
              <a:defRPr/>
            </a:pPr>
            <a:r>
              <a:rPr lang="en-GB" sz="1400" b="1" dirty="0">
                <a:solidFill>
                  <a:schemeClr val="accent1">
                    <a:lumMod val="50000"/>
                  </a:schemeClr>
                </a:solidFill>
                <a:ea typeface="+mn-ea"/>
                <a:cs typeface="+mn-cs"/>
              </a:rPr>
              <a:t>LCLM4006: Enterprise &amp; Entrepreneurship</a:t>
            </a:r>
            <a:endParaRPr lang="en-GB" sz="1400" dirty="0">
              <a:solidFill>
                <a:schemeClr val="accent1">
                  <a:lumMod val="50000"/>
                </a:schemeClr>
              </a:solidFill>
            </a:endParaRPr>
          </a:p>
        </p:txBody>
      </p:sp>
      <p:sp>
        <p:nvSpPr>
          <p:cNvPr id="4" name="TextBox 3">
            <a:extLst>
              <a:ext uri="{FF2B5EF4-FFF2-40B4-BE49-F238E27FC236}">
                <a16:creationId xmlns:a16="http://schemas.microsoft.com/office/drawing/2014/main" id="{A0B6E651-E7C8-6D20-D087-480AE61A779C}"/>
              </a:ext>
            </a:extLst>
          </p:cNvPr>
          <p:cNvSpPr txBox="1"/>
          <p:nvPr/>
        </p:nvSpPr>
        <p:spPr>
          <a:xfrm>
            <a:off x="0" y="388753"/>
            <a:ext cx="9144000" cy="584775"/>
          </a:xfrm>
          <a:prstGeom prst="rect">
            <a:avLst/>
          </a:prstGeom>
          <a:noFill/>
        </p:spPr>
        <p:txBody>
          <a:bodyPr wrap="square" rtlCol="0">
            <a:spAutoFit/>
          </a:bodyPr>
          <a:lstStyle/>
          <a:p>
            <a:pPr algn="ctr">
              <a:buNone/>
            </a:pPr>
            <a:r>
              <a:rPr lang="en-GB" sz="3200" b="1" dirty="0">
                <a:highlight>
                  <a:srgbClr val="FFFF00"/>
                </a:highlight>
              </a:rPr>
              <a:t>Entrepreneurial Marketing</a:t>
            </a:r>
            <a:endParaRPr lang="en-GB" sz="3600" b="1" dirty="0">
              <a:highlight>
                <a:srgbClr val="FFFF00"/>
              </a:highlight>
            </a:endParaRPr>
          </a:p>
        </p:txBody>
      </p:sp>
    </p:spTree>
    <p:extLst>
      <p:ext uri="{BB962C8B-B14F-4D97-AF65-F5344CB8AC3E}">
        <p14:creationId xmlns:p14="http://schemas.microsoft.com/office/powerpoint/2010/main" val="1708325873"/>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1250">
        <p15:prstTrans prst="pageCurlDouble"/>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4"/>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1" end="1"/>
                                            </p:txEl>
                                          </p:spTgt>
                                        </p:tgtEl>
                                        <p:attrNameLst>
                                          <p:attrName>style.visibility</p:attrName>
                                        </p:attrNameLst>
                                      </p:cBhvr>
                                      <p:to>
                                        <p:strVal val="visible"/>
                                      </p:to>
                                    </p:set>
                                  </p:childTnLst>
                                </p:cTn>
                              </p:par>
                              <p:par>
                                <p:cTn id="15" presetID="1" presetClass="entr" presetSubtype="0" fill="hold" nodeType="withEffect">
                                  <p:stCondLst>
                                    <p:cond delay="0"/>
                                  </p:stCondLst>
                                  <p:childTnLst>
                                    <p:set>
                                      <p:cBhvr>
                                        <p:cTn id="16"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4" grpId="0"/>
    </p:bld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E77B57F-2E0B-6AA3-50E1-7A35B33F0FA0}"/>
              </a:ext>
            </a:extLst>
          </p:cNvPr>
          <p:cNvSpPr>
            <a:spLocks noGrp="1"/>
          </p:cNvSpPr>
          <p:nvPr>
            <p:ph type="title"/>
          </p:nvPr>
        </p:nvSpPr>
        <p:spPr/>
        <p:txBody>
          <a:bodyPr/>
          <a:lstStyle/>
          <a:p>
            <a:r>
              <a:rPr lang="en-GB" dirty="0"/>
              <a:t>Definition of Marketing </a:t>
            </a:r>
          </a:p>
        </p:txBody>
      </p:sp>
      <p:sp>
        <p:nvSpPr>
          <p:cNvPr id="3" name="Content Placeholder 2">
            <a:extLst>
              <a:ext uri="{FF2B5EF4-FFF2-40B4-BE49-F238E27FC236}">
                <a16:creationId xmlns:a16="http://schemas.microsoft.com/office/drawing/2014/main" id="{65D34ACB-AB89-FCCC-F23F-184C29DCA872}"/>
              </a:ext>
            </a:extLst>
          </p:cNvPr>
          <p:cNvSpPr>
            <a:spLocks noGrp="1"/>
          </p:cNvSpPr>
          <p:nvPr>
            <p:ph idx="1"/>
          </p:nvPr>
        </p:nvSpPr>
        <p:spPr/>
        <p:txBody>
          <a:bodyPr/>
          <a:lstStyle/>
          <a:p>
            <a:r>
              <a:rPr lang="en-GB" dirty="0"/>
              <a:t>Marketing is defined as the </a:t>
            </a:r>
            <a:r>
              <a:rPr lang="en-GB" i="1" u="sng" dirty="0"/>
              <a:t>Identification</a:t>
            </a:r>
            <a:r>
              <a:rPr lang="en-GB" i="1" dirty="0"/>
              <a:t> and </a:t>
            </a:r>
            <a:r>
              <a:rPr lang="en-GB" i="1" u="sng" dirty="0"/>
              <a:t>satisfying</a:t>
            </a:r>
            <a:r>
              <a:rPr lang="en-GB" i="1" dirty="0"/>
              <a:t> of customer needs in a profitable way </a:t>
            </a:r>
            <a:r>
              <a:rPr lang="en-GB" dirty="0"/>
              <a:t>(Kotler and Keller, 2016).</a:t>
            </a:r>
          </a:p>
          <a:p>
            <a:r>
              <a:rPr lang="en-GB" dirty="0"/>
              <a:t>Key words are to:</a:t>
            </a:r>
          </a:p>
          <a:p>
            <a:r>
              <a:rPr lang="en-GB" dirty="0"/>
              <a:t>Identify</a:t>
            </a:r>
          </a:p>
          <a:p>
            <a:r>
              <a:rPr lang="en-GB" dirty="0"/>
              <a:t>Satisfy, and </a:t>
            </a:r>
          </a:p>
          <a:p>
            <a:r>
              <a:rPr lang="en-GB" dirty="0"/>
              <a:t>Profitable</a:t>
            </a:r>
          </a:p>
        </p:txBody>
      </p:sp>
      <p:sp>
        <p:nvSpPr>
          <p:cNvPr id="4" name="Slide Number Placeholder 3">
            <a:extLst>
              <a:ext uri="{FF2B5EF4-FFF2-40B4-BE49-F238E27FC236}">
                <a16:creationId xmlns:a16="http://schemas.microsoft.com/office/drawing/2014/main" id="{4BBA7EA0-4F0B-1F0D-87EC-4CACD1E24C1F}"/>
              </a:ext>
            </a:extLst>
          </p:cNvPr>
          <p:cNvSpPr>
            <a:spLocks noGrp="1"/>
          </p:cNvSpPr>
          <p:nvPr>
            <p:ph type="sldNum" sz="quarter" idx="12"/>
          </p:nvPr>
        </p:nvSpPr>
        <p:spPr/>
        <p:txBody>
          <a:bodyPr/>
          <a:lstStyle/>
          <a:p>
            <a:fld id="{C3F65BB1-9206-4D7F-97F9-47DCC7DC6334}" type="slidenum">
              <a:rPr lang="en-GB" smtClean="0"/>
              <a:pPr/>
              <a:t>7</a:t>
            </a:fld>
            <a:endParaRPr lang="en-GB"/>
          </a:p>
        </p:txBody>
      </p:sp>
    </p:spTree>
    <p:extLst>
      <p:ext uri="{BB962C8B-B14F-4D97-AF65-F5344CB8AC3E}">
        <p14:creationId xmlns:p14="http://schemas.microsoft.com/office/powerpoint/2010/main" val="3209460254"/>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36512" y="1268760"/>
            <a:ext cx="9013316" cy="4649332"/>
          </a:xfrm>
        </p:spPr>
        <p:txBody>
          <a:bodyPr>
            <a:normAutofit/>
          </a:bodyPr>
          <a:lstStyle/>
          <a:p>
            <a:pPr>
              <a:buClr>
                <a:srgbClr val="007DC3"/>
              </a:buClr>
              <a:buFont typeface="Wingdings" panose="05000000000000000000" pitchFamily="2" charset="2"/>
              <a:buChar char="q"/>
            </a:pPr>
            <a:r>
              <a:rPr lang="en-GB" sz="2400" dirty="0"/>
              <a:t>Market segmentation…… is the process of dividing the market into subsets of customers who share common characteristics “homogenous groups”.</a:t>
            </a:r>
          </a:p>
          <a:p>
            <a:pPr marL="0" indent="0">
              <a:buClr>
                <a:srgbClr val="007DC3"/>
              </a:buClr>
              <a:buNone/>
            </a:pPr>
            <a:endParaRPr lang="en-GB" sz="2400" dirty="0"/>
          </a:p>
          <a:p>
            <a:pPr>
              <a:buClr>
                <a:srgbClr val="007DC3"/>
              </a:buClr>
              <a:buFont typeface="Wingdings" panose="05000000000000000000" pitchFamily="2" charset="2"/>
              <a:buChar char="q"/>
            </a:pPr>
            <a:r>
              <a:rPr lang="en-GB" sz="2400" dirty="0"/>
              <a:t>Market segmentation provides companies a better understanding of their customer needs by matching product/s or service/s to these needs.</a:t>
            </a:r>
          </a:p>
          <a:p>
            <a:pPr marL="0" indent="0">
              <a:buClr>
                <a:srgbClr val="007DC3"/>
              </a:buClr>
              <a:buNone/>
            </a:pPr>
            <a:endParaRPr lang="en-GB" sz="2400" dirty="0"/>
          </a:p>
          <a:p>
            <a:pPr>
              <a:buClr>
                <a:srgbClr val="007DC3"/>
              </a:buClr>
              <a:buFont typeface="Wingdings" panose="05000000000000000000" pitchFamily="2" charset="2"/>
              <a:buChar char="q"/>
            </a:pPr>
            <a:r>
              <a:rPr lang="en-GB" sz="2400" dirty="0"/>
              <a:t>It assists companies to allocate more efficiently their human and financial resources</a:t>
            </a:r>
          </a:p>
          <a:p>
            <a:pPr marL="0" indent="0">
              <a:buClr>
                <a:srgbClr val="007DC3"/>
              </a:buClr>
              <a:buNone/>
            </a:pPr>
            <a:endParaRPr lang="en-GB" sz="2400" dirty="0"/>
          </a:p>
          <a:p>
            <a:pPr>
              <a:buClr>
                <a:srgbClr val="007DC3"/>
              </a:buClr>
              <a:buFont typeface="Wingdings" panose="05000000000000000000" pitchFamily="2" charset="2"/>
              <a:buChar char="q"/>
            </a:pPr>
            <a:endParaRPr lang="en-US" sz="2400" dirty="0"/>
          </a:p>
        </p:txBody>
      </p:sp>
      <p:sp>
        <p:nvSpPr>
          <p:cNvPr id="2" name="Title 1">
            <a:extLst>
              <a:ext uri="{FF2B5EF4-FFF2-40B4-BE49-F238E27FC236}">
                <a16:creationId xmlns:a16="http://schemas.microsoft.com/office/drawing/2014/main" id="{904C1368-6C15-9655-93D2-99891827A1B7}"/>
              </a:ext>
            </a:extLst>
          </p:cNvPr>
          <p:cNvSpPr>
            <a:spLocks noGrp="1"/>
          </p:cNvSpPr>
          <p:nvPr>
            <p:ph type="title"/>
          </p:nvPr>
        </p:nvSpPr>
        <p:spPr>
          <a:xfrm>
            <a:off x="439222" y="460411"/>
            <a:ext cx="8229600" cy="634082"/>
          </a:xfrm>
        </p:spPr>
        <p:txBody>
          <a:bodyPr>
            <a:noAutofit/>
          </a:bodyPr>
          <a:lstStyle/>
          <a:p>
            <a:r>
              <a:rPr lang="en-US" sz="3600" dirty="0"/>
              <a:t> </a:t>
            </a:r>
            <a:br>
              <a:rPr lang="en-US" sz="3600" dirty="0"/>
            </a:br>
            <a:r>
              <a:rPr lang="en-GB" sz="3600" b="1" dirty="0">
                <a:highlight>
                  <a:srgbClr val="FFFF00"/>
                </a:highlight>
              </a:rPr>
              <a:t>Market Segmentation</a:t>
            </a:r>
            <a:br>
              <a:rPr lang="en-GB" sz="4000" b="1" dirty="0">
                <a:highlight>
                  <a:srgbClr val="FFFF00"/>
                </a:highlight>
              </a:rPr>
            </a:br>
            <a:endParaRPr lang="en-US" sz="3600" b="1" dirty="0">
              <a:solidFill>
                <a:srgbClr val="007DC3"/>
              </a:solidFill>
            </a:endParaRPr>
          </a:p>
        </p:txBody>
      </p:sp>
      <p:sp>
        <p:nvSpPr>
          <p:cNvPr id="5" name="Title 1">
            <a:extLst>
              <a:ext uri="{FF2B5EF4-FFF2-40B4-BE49-F238E27FC236}">
                <a16:creationId xmlns:a16="http://schemas.microsoft.com/office/drawing/2014/main" id="{271BE311-D36E-9D7D-86D9-10A89C87BAEA}"/>
              </a:ext>
            </a:extLst>
          </p:cNvPr>
          <p:cNvSpPr txBox="1">
            <a:spLocks/>
          </p:cNvSpPr>
          <p:nvPr/>
        </p:nvSpPr>
        <p:spPr>
          <a:xfrm>
            <a:off x="457200" y="10306"/>
            <a:ext cx="8229600" cy="275838"/>
          </a:xfrm>
          <a:prstGeom prst="rect">
            <a:avLst/>
          </a:prstGeom>
        </p:spPr>
        <p:txBody>
          <a:bodyPr vert="horz" lIns="91440" tIns="45720" rIns="91440" bIns="45720" rtlCol="0" anchor="b">
            <a:noAutofit/>
          </a:bodyPr>
          <a:lstStyle>
            <a:lvl1pPr algn="ctr" defTabSz="914400" rtl="0" eaLnBrk="1" latinLnBrk="0" hangingPunct="1">
              <a:spcBef>
                <a:spcPct val="0"/>
              </a:spcBef>
              <a:buNone/>
              <a:defRPr sz="4400" kern="1200">
                <a:solidFill>
                  <a:schemeClr val="tx1"/>
                </a:solidFill>
                <a:latin typeface="+mj-lt"/>
                <a:ea typeface="+mj-ea"/>
                <a:cs typeface="+mj-cs"/>
              </a:defRPr>
            </a:lvl1pPr>
          </a:lstStyle>
          <a:p>
            <a:pPr>
              <a:spcBef>
                <a:spcPts val="0"/>
              </a:spcBef>
              <a:defRPr/>
            </a:pPr>
            <a:r>
              <a:rPr lang="en-GB" sz="1400" b="1" dirty="0">
                <a:solidFill>
                  <a:schemeClr val="accent1">
                    <a:lumMod val="50000"/>
                  </a:schemeClr>
                </a:solidFill>
                <a:ea typeface="+mn-ea"/>
                <a:cs typeface="+mn-cs"/>
              </a:rPr>
              <a:t>LCLM4006: Enterprise &amp; Entrepreneurship</a:t>
            </a:r>
            <a:endParaRPr lang="en-GB" sz="1400" dirty="0">
              <a:solidFill>
                <a:schemeClr val="accent1">
                  <a:lumMod val="50000"/>
                </a:schemeClr>
              </a:solidFill>
            </a:endParaRPr>
          </a:p>
        </p:txBody>
      </p:sp>
    </p:spTree>
    <p:extLst>
      <p:ext uri="{BB962C8B-B14F-4D97-AF65-F5344CB8AC3E}">
        <p14:creationId xmlns:p14="http://schemas.microsoft.com/office/powerpoint/2010/main" val="2842698235"/>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1250">
        <p15:prstTrans prst="pageCurlDouble"/>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5"/>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2"/>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5" grpId="0"/>
    </p:bld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11560" y="469392"/>
            <a:ext cx="8229600" cy="609600"/>
          </a:xfrm>
        </p:spPr>
        <p:txBody>
          <a:bodyPr>
            <a:normAutofit/>
          </a:bodyPr>
          <a:lstStyle/>
          <a:p>
            <a:r>
              <a:rPr lang="en-US" sz="3200" b="1" dirty="0">
                <a:highlight>
                  <a:srgbClr val="FFFF00"/>
                </a:highlight>
              </a:rPr>
              <a:t>Market Segmentation</a:t>
            </a:r>
            <a:endParaRPr lang="en-US" sz="3200" dirty="0">
              <a:highlight>
                <a:srgbClr val="FFFF00"/>
              </a:highlight>
            </a:endParaRPr>
          </a:p>
        </p:txBody>
      </p:sp>
      <p:sp>
        <p:nvSpPr>
          <p:cNvPr id="3" name="Content Placeholder 2"/>
          <p:cNvSpPr>
            <a:spLocks noGrp="1"/>
          </p:cNvSpPr>
          <p:nvPr>
            <p:ph idx="1"/>
          </p:nvPr>
        </p:nvSpPr>
        <p:spPr>
          <a:xfrm>
            <a:off x="457200" y="1078992"/>
            <a:ext cx="8229600" cy="457199"/>
          </a:xfrm>
        </p:spPr>
        <p:txBody>
          <a:bodyPr>
            <a:normAutofit lnSpcReduction="10000"/>
          </a:bodyPr>
          <a:lstStyle/>
          <a:p>
            <a:pPr marL="0" indent="0" algn="ctr">
              <a:buNone/>
            </a:pPr>
            <a:r>
              <a:rPr lang="en-US" sz="2400" dirty="0"/>
              <a:t>Marketers have developed four basic ways to segment:</a:t>
            </a:r>
          </a:p>
        </p:txBody>
      </p:sp>
      <p:graphicFrame>
        <p:nvGraphicFramePr>
          <p:cNvPr id="5" name="Diagram 4"/>
          <p:cNvGraphicFramePr/>
          <p:nvPr/>
        </p:nvGraphicFramePr>
        <p:xfrm>
          <a:off x="1546176" y="1780151"/>
          <a:ext cx="6360368" cy="388620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4" name="Title 1">
            <a:extLst>
              <a:ext uri="{FF2B5EF4-FFF2-40B4-BE49-F238E27FC236}">
                <a16:creationId xmlns:a16="http://schemas.microsoft.com/office/drawing/2014/main" id="{8D54AE55-D5C8-F44D-65AF-F1554484B816}"/>
              </a:ext>
            </a:extLst>
          </p:cNvPr>
          <p:cNvSpPr txBox="1">
            <a:spLocks/>
          </p:cNvSpPr>
          <p:nvPr/>
        </p:nvSpPr>
        <p:spPr>
          <a:xfrm>
            <a:off x="457200" y="10306"/>
            <a:ext cx="8229600" cy="275838"/>
          </a:xfrm>
          <a:prstGeom prst="rect">
            <a:avLst/>
          </a:prstGeom>
        </p:spPr>
        <p:txBody>
          <a:bodyPr vert="horz" lIns="91440" tIns="45720" rIns="91440" bIns="45720" rtlCol="0" anchor="b">
            <a:noAutofit/>
          </a:bodyPr>
          <a:lstStyle>
            <a:lvl1pPr algn="ctr" defTabSz="914400" rtl="0" eaLnBrk="1" latinLnBrk="0" hangingPunct="1">
              <a:spcBef>
                <a:spcPct val="0"/>
              </a:spcBef>
              <a:buNone/>
              <a:defRPr sz="4400" kern="1200">
                <a:solidFill>
                  <a:schemeClr val="tx1"/>
                </a:solidFill>
                <a:latin typeface="+mj-lt"/>
                <a:ea typeface="+mj-ea"/>
                <a:cs typeface="+mj-cs"/>
              </a:defRPr>
            </a:lvl1pPr>
          </a:lstStyle>
          <a:p>
            <a:pPr>
              <a:spcBef>
                <a:spcPts val="0"/>
              </a:spcBef>
              <a:defRPr/>
            </a:pPr>
            <a:r>
              <a:rPr lang="en-GB" sz="1400" b="1" dirty="0">
                <a:solidFill>
                  <a:schemeClr val="accent1">
                    <a:lumMod val="50000"/>
                  </a:schemeClr>
                </a:solidFill>
                <a:ea typeface="+mn-ea"/>
                <a:cs typeface="+mn-cs"/>
              </a:rPr>
              <a:t>LCLM4006: Enterprise &amp; Entrepreneurship</a:t>
            </a:r>
            <a:endParaRPr lang="en-GB" sz="1400" dirty="0">
              <a:solidFill>
                <a:schemeClr val="accent1">
                  <a:lumMod val="50000"/>
                </a:schemeClr>
              </a:solidFill>
            </a:endParaRPr>
          </a:p>
        </p:txBody>
      </p:sp>
    </p:spTree>
    <p:extLst>
      <p:ext uri="{BB962C8B-B14F-4D97-AF65-F5344CB8AC3E}">
        <p14:creationId xmlns:p14="http://schemas.microsoft.com/office/powerpoint/2010/main" val="2136121571"/>
      </p:ext>
    </p:extLst>
  </p:cSld>
  <p:clrMapOvr>
    <a:masterClrMapping/>
  </p:clrMapOvr>
  <mc:AlternateContent xmlns:mc="http://schemas.openxmlformats.org/markup-compatibility/2006" xmlns:p14="http://schemas.microsoft.com/office/powerpoint/2010/main">
    <mc:Choice Requires="p14">
      <p:transition spd="slow" p14:dur="1200">
        <p:dissolve/>
      </p:transition>
    </mc:Choice>
    <mc:Fallback xmlns="">
      <p:transition spd="slow">
        <p:dissolv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4"/>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2"/>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0" end="0"/>
                                            </p:txEl>
                                          </p:spTgt>
                                        </p:tgtEl>
                                        <p:attrNameLst>
                                          <p:attrName>style.visibility</p:attrName>
                                        </p:attrNameLst>
                                      </p:cBhvr>
                                      <p:to>
                                        <p:strVal val="visible"/>
                                      </p:to>
                                    </p:set>
                                  </p:childTnLst>
                                </p:cTn>
                              </p:par>
                              <p:par>
                                <p:cTn id="15" presetID="45" presetClass="entr" presetSubtype="0" fill="hold" grpId="0" nodeType="withEffect">
                                  <p:stCondLst>
                                    <p:cond delay="0"/>
                                  </p:stCondLst>
                                  <p:childTnLst>
                                    <p:set>
                                      <p:cBhvr>
                                        <p:cTn id="16" dur="1" fill="hold">
                                          <p:stCondLst>
                                            <p:cond delay="0"/>
                                          </p:stCondLst>
                                        </p:cTn>
                                        <p:tgtEl>
                                          <p:spTgt spid="5"/>
                                        </p:tgtEl>
                                        <p:attrNameLst>
                                          <p:attrName>style.visibility</p:attrName>
                                        </p:attrNameLst>
                                      </p:cBhvr>
                                      <p:to>
                                        <p:strVal val="visible"/>
                                      </p:to>
                                    </p:set>
                                    <p:animEffect transition="in" filter="fade">
                                      <p:cBhvr>
                                        <p:cTn id="17" dur="2000"/>
                                        <p:tgtEl>
                                          <p:spTgt spid="5"/>
                                        </p:tgtEl>
                                      </p:cBhvr>
                                    </p:animEffect>
                                    <p:anim calcmode="lin" valueType="num">
                                      <p:cBhvr>
                                        <p:cTn id="18" dur="2000" fill="hold"/>
                                        <p:tgtEl>
                                          <p:spTgt spid="5"/>
                                        </p:tgtEl>
                                        <p:attrNameLst>
                                          <p:attrName>ppt_w</p:attrName>
                                        </p:attrNameLst>
                                      </p:cBhvr>
                                      <p:tavLst>
                                        <p:tav tm="0" fmla="#ppt_w*sin(2.5*pi*$)">
                                          <p:val>
                                            <p:fltVal val="0"/>
                                          </p:val>
                                        </p:tav>
                                        <p:tav tm="100000">
                                          <p:val>
                                            <p:fltVal val="1"/>
                                          </p:val>
                                        </p:tav>
                                      </p:tavLst>
                                    </p:anim>
                                    <p:anim calcmode="lin" valueType="num">
                                      <p:cBhvr>
                                        <p:cTn id="19" dur="2000" fill="hold"/>
                                        <p:tgtEl>
                                          <p:spTgt spid="5"/>
                                        </p:tgtEl>
                                        <p:attrNameLst>
                                          <p:attrName>ppt_h</p:attrName>
                                        </p:attrNameLst>
                                      </p:cBhvr>
                                      <p:tavLst>
                                        <p:tav tm="0">
                                          <p:val>
                                            <p:strVal val="#ppt_h"/>
                                          </p:val>
                                        </p:tav>
                                        <p:tav tm="100000">
                                          <p:val>
                                            <p:strVal val="#ppt_h"/>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Graphic spid="5" grpId="0">
        <p:bldAsOne/>
      </p:bldGraphic>
      <p:bldP spid="4" grpId="0"/>
    </p:bld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1143000"/>
          </a:xfrm>
        </p:spPr>
        <p:txBody>
          <a:bodyPr vert="horz" lIns="91440" tIns="45720" rIns="91440" bIns="45720" rtlCol="0" anchor="ctr">
            <a:normAutofit/>
          </a:bodyPr>
          <a:lstStyle/>
          <a:p>
            <a:r>
              <a:rPr lang="en-US" b="1" dirty="0">
                <a:highlight>
                  <a:srgbClr val="FFFF00"/>
                </a:highlight>
              </a:rPr>
              <a:t>Market Segmentation</a:t>
            </a:r>
            <a:endParaRPr lang="en-US" dirty="0">
              <a:highlight>
                <a:srgbClr val="FFFF00"/>
              </a:highlight>
            </a:endParaRPr>
          </a:p>
        </p:txBody>
      </p:sp>
      <p:sp>
        <p:nvSpPr>
          <p:cNvPr id="3" name="Content Placeholder 2"/>
          <p:cNvSpPr>
            <a:spLocks noGrp="1"/>
          </p:cNvSpPr>
          <p:nvPr>
            <p:ph sz="half" idx="1"/>
          </p:nvPr>
        </p:nvSpPr>
        <p:spPr>
          <a:xfrm>
            <a:off x="457200" y="1600201"/>
            <a:ext cx="4038600" cy="3989040"/>
          </a:xfrm>
        </p:spPr>
        <p:txBody>
          <a:bodyPr vert="horz" lIns="91440" tIns="45720" rIns="91440" bIns="45720" rtlCol="0">
            <a:normAutofit/>
          </a:bodyPr>
          <a:lstStyle/>
          <a:p>
            <a:pPr>
              <a:lnSpc>
                <a:spcPct val="90000"/>
              </a:lnSpc>
              <a:buClr>
                <a:srgbClr val="007DC3"/>
              </a:buClr>
              <a:buFont typeface="+mj-lt"/>
              <a:buAutoNum type="arabicPeriod"/>
            </a:pPr>
            <a:r>
              <a:rPr lang="en-GB" sz="1300"/>
              <a:t>Demographic segmentation: Focus on group of customers that  share similar profile such as; age, gender, marital status, education,  income and religion</a:t>
            </a:r>
          </a:p>
          <a:p>
            <a:pPr>
              <a:lnSpc>
                <a:spcPct val="90000"/>
              </a:lnSpc>
              <a:buClr>
                <a:srgbClr val="007DC3"/>
              </a:buClr>
              <a:buFont typeface="+mj-lt"/>
              <a:buAutoNum type="arabicPeriod"/>
            </a:pPr>
            <a:endParaRPr lang="en-GB" sz="1300"/>
          </a:p>
          <a:p>
            <a:pPr>
              <a:lnSpc>
                <a:spcPct val="90000"/>
              </a:lnSpc>
              <a:buClr>
                <a:srgbClr val="007DC3"/>
              </a:buClr>
              <a:buFont typeface="+mj-lt"/>
              <a:buAutoNum type="arabicPeriod"/>
            </a:pPr>
            <a:r>
              <a:rPr lang="en-GB" sz="1300"/>
              <a:t>Behavioural segmentation: Focus on groups that may share  similar profile like; sharing same lifestyles or sharing similar  behaviour or buying habits.</a:t>
            </a:r>
          </a:p>
          <a:p>
            <a:pPr>
              <a:lnSpc>
                <a:spcPct val="90000"/>
              </a:lnSpc>
              <a:buClr>
                <a:srgbClr val="007DC3"/>
              </a:buClr>
              <a:buFont typeface="+mj-lt"/>
              <a:buAutoNum type="arabicPeriod"/>
            </a:pPr>
            <a:endParaRPr lang="en-GB" sz="1300"/>
          </a:p>
          <a:p>
            <a:pPr>
              <a:lnSpc>
                <a:spcPct val="90000"/>
              </a:lnSpc>
              <a:buClr>
                <a:srgbClr val="007DC3"/>
              </a:buClr>
              <a:buFont typeface="+mj-lt"/>
              <a:buAutoNum type="arabicPeriod"/>
            </a:pPr>
            <a:r>
              <a:rPr lang="en-GB" sz="1300"/>
              <a:t>Geographic segmentation; Focus on country, region, county, city,  community or education institutions.</a:t>
            </a:r>
          </a:p>
          <a:p>
            <a:pPr>
              <a:lnSpc>
                <a:spcPct val="90000"/>
              </a:lnSpc>
              <a:buClr>
                <a:srgbClr val="007DC3"/>
              </a:buClr>
              <a:buFont typeface="+mj-lt"/>
              <a:buAutoNum type="arabicPeriod"/>
            </a:pPr>
            <a:endParaRPr lang="en-GB" sz="1300"/>
          </a:p>
          <a:p>
            <a:pPr>
              <a:lnSpc>
                <a:spcPct val="90000"/>
              </a:lnSpc>
              <a:buClr>
                <a:srgbClr val="007DC3"/>
              </a:buClr>
              <a:buFont typeface="+mj-lt"/>
              <a:buAutoNum type="arabicPeriod"/>
            </a:pPr>
            <a:r>
              <a:rPr lang="en-GB" sz="1300"/>
              <a:t>Psychographic segmentation; Focus on group of customers according to their belief, religion, attitudes, opinions and lifestyles. </a:t>
            </a:r>
          </a:p>
          <a:p>
            <a:pPr marL="0" indent="0">
              <a:lnSpc>
                <a:spcPct val="90000"/>
              </a:lnSpc>
              <a:buClr>
                <a:srgbClr val="007DC3"/>
              </a:buClr>
              <a:buFont typeface="Arial" pitchFamily="34" charset="0"/>
              <a:buNone/>
            </a:pPr>
            <a:endParaRPr lang="en-GB" sz="1300"/>
          </a:p>
        </p:txBody>
      </p:sp>
      <p:pic>
        <p:nvPicPr>
          <p:cNvPr id="27" name="Content Placeholder 26">
            <a:extLst>
              <a:ext uri="{FF2B5EF4-FFF2-40B4-BE49-F238E27FC236}">
                <a16:creationId xmlns:a16="http://schemas.microsoft.com/office/drawing/2014/main" id="{DE56EA21-8EF8-3EE4-31B6-BC45BBD8CB49}"/>
              </a:ext>
            </a:extLst>
          </p:cNvPr>
          <p:cNvPicPr>
            <a:picLocks noGrp="1" noChangeAspect="1"/>
          </p:cNvPicPr>
          <p:nvPr>
            <p:ph sz="half" idx="2"/>
          </p:nvPr>
        </p:nvPicPr>
        <p:blipFill>
          <a:blip r:embed="rId3">
            <a:extLst>
              <a:ext uri="{28A0092B-C50C-407E-A947-70E740481C1C}">
                <a14:useLocalDpi xmlns:a14="http://schemas.microsoft.com/office/drawing/2010/main" val="0"/>
              </a:ext>
              <a:ext uri="{837473B0-CC2E-450A-ABE3-18F120FF3D39}">
                <a1611:picAttrSrcUrl xmlns:a1611="http://schemas.microsoft.com/office/drawing/2016/11/main" r:id="rId4"/>
              </a:ext>
            </a:extLst>
          </a:blip>
          <a:srcRect l="18459" r="23328" b="2"/>
          <a:stretch>
            <a:fillRect/>
          </a:stretch>
        </p:blipFill>
        <p:spPr>
          <a:xfrm>
            <a:off x="4648200" y="1600201"/>
            <a:ext cx="4038600" cy="3989040"/>
          </a:xfrm>
          <a:noFill/>
        </p:spPr>
      </p:pic>
      <p:sp>
        <p:nvSpPr>
          <p:cNvPr id="14" name="Slide Number Placeholder 6">
            <a:extLst>
              <a:ext uri="{FF2B5EF4-FFF2-40B4-BE49-F238E27FC236}">
                <a16:creationId xmlns:a16="http://schemas.microsoft.com/office/drawing/2014/main" id="{B9893B15-C425-70AD-8DFB-D7D3AB56487E}"/>
              </a:ext>
            </a:extLst>
          </p:cNvPr>
          <p:cNvSpPr>
            <a:spLocks noGrp="1"/>
          </p:cNvSpPr>
          <p:nvPr>
            <p:ph type="sldNum" sz="quarter" idx="12"/>
          </p:nvPr>
        </p:nvSpPr>
        <p:spPr>
          <a:xfrm>
            <a:off x="7956376" y="6380972"/>
            <a:ext cx="730424" cy="340503"/>
          </a:xfrm>
        </p:spPr>
        <p:txBody>
          <a:bodyPr anchor="ctr">
            <a:normAutofit/>
          </a:bodyPr>
          <a:lstStyle/>
          <a:p>
            <a:pPr>
              <a:spcAft>
                <a:spcPts val="600"/>
              </a:spcAft>
            </a:pPr>
            <a:fld id="{C3F65BB1-9206-4D7F-97F9-47DCC7DC6334}" type="slidenum">
              <a:rPr lang="en-GB" smtClean="0"/>
              <a:pPr>
                <a:spcAft>
                  <a:spcPts val="600"/>
                </a:spcAft>
              </a:pPr>
              <a:t>10</a:t>
            </a:fld>
            <a:endParaRPr lang="en-GB"/>
          </a:p>
        </p:txBody>
      </p:sp>
    </p:spTree>
    <p:extLst>
      <p:ext uri="{BB962C8B-B14F-4D97-AF65-F5344CB8AC3E}">
        <p14:creationId xmlns:p14="http://schemas.microsoft.com/office/powerpoint/2010/main" val="2974476670"/>
      </p:ext>
    </p:extLst>
  </p:cSld>
  <p:clrMapOvr>
    <a:masterClrMapping/>
  </p:clrMapOvr>
  <mc:AlternateContent xmlns:mc="http://schemas.openxmlformats.org/markup-compatibility/2006" xmlns:p14="http://schemas.microsoft.com/office/powerpoint/2010/main">
    <mc:Choice Requires="p14">
      <p:transition spd="slow" p14:dur="1200">
        <p:dissolve/>
      </p:transition>
    </mc:Choice>
    <mc:Fallback xmlns="">
      <p:transition spd="slow">
        <p:dissolv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3">
                                            <p:txEl>
                                              <p:pRg st="6" end="6"/>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91976" y="447492"/>
            <a:ext cx="8534400" cy="792089"/>
          </a:xfrm>
        </p:spPr>
        <p:txBody>
          <a:bodyPr>
            <a:noAutofit/>
          </a:bodyPr>
          <a:lstStyle/>
          <a:p>
            <a:r>
              <a:rPr lang="en-US" sz="3200" b="1" dirty="0">
                <a:highlight>
                  <a:srgbClr val="FFFF00"/>
                </a:highlight>
              </a:rPr>
              <a:t>Market Segmentation</a:t>
            </a:r>
            <a:endParaRPr lang="en-US" sz="3200" dirty="0">
              <a:highlight>
                <a:srgbClr val="FFFF00"/>
              </a:highlight>
            </a:endParaRPr>
          </a:p>
        </p:txBody>
      </p:sp>
      <p:sp>
        <p:nvSpPr>
          <p:cNvPr id="3" name="Content Placeholder 2"/>
          <p:cNvSpPr>
            <a:spLocks noGrp="1"/>
          </p:cNvSpPr>
          <p:nvPr>
            <p:ph idx="1"/>
          </p:nvPr>
        </p:nvSpPr>
        <p:spPr>
          <a:xfrm>
            <a:off x="0" y="1239581"/>
            <a:ext cx="8964488" cy="4709699"/>
          </a:xfrm>
        </p:spPr>
        <p:txBody>
          <a:bodyPr>
            <a:noAutofit/>
          </a:bodyPr>
          <a:lstStyle/>
          <a:p>
            <a:pPr marL="0" indent="0" algn="ctr">
              <a:buNone/>
            </a:pPr>
            <a:endParaRPr lang="en-GB" sz="1800" dirty="0"/>
          </a:p>
          <a:p>
            <a:pPr marL="0" indent="0" algn="ctr">
              <a:buNone/>
            </a:pPr>
            <a:endParaRPr lang="en-GB" sz="1800" dirty="0"/>
          </a:p>
          <a:p>
            <a:pPr marL="0" indent="0" algn="ctr">
              <a:buNone/>
            </a:pPr>
            <a:endParaRPr lang="en-GB" sz="2800" dirty="0"/>
          </a:p>
          <a:p>
            <a:pPr marL="0" indent="0" algn="ctr">
              <a:buNone/>
            </a:pPr>
            <a:r>
              <a:rPr lang="en-GB" sz="2800" dirty="0"/>
              <a:t>Let’s Watch a video</a:t>
            </a:r>
          </a:p>
          <a:p>
            <a:pPr marL="0" indent="0" algn="ctr">
              <a:buNone/>
            </a:pPr>
            <a:r>
              <a:rPr lang="en-GB" sz="2800" dirty="0">
                <a:hlinkClick r:id="rId2"/>
              </a:rPr>
              <a:t>https://www.youtube.com/watch?v=wFxIzCtw8QU</a:t>
            </a:r>
            <a:endParaRPr lang="en-GB" sz="2800" dirty="0"/>
          </a:p>
          <a:p>
            <a:pPr marL="0" indent="0">
              <a:buClr>
                <a:srgbClr val="007DC3"/>
              </a:buClr>
              <a:buNone/>
            </a:pPr>
            <a:endParaRPr lang="en-GB" sz="1800" dirty="0"/>
          </a:p>
        </p:txBody>
      </p:sp>
      <p:sp>
        <p:nvSpPr>
          <p:cNvPr id="5" name="Title 1">
            <a:extLst>
              <a:ext uri="{FF2B5EF4-FFF2-40B4-BE49-F238E27FC236}">
                <a16:creationId xmlns:a16="http://schemas.microsoft.com/office/drawing/2014/main" id="{378D91DE-CDA0-30DF-BF3C-6E1BD7F355F9}"/>
              </a:ext>
            </a:extLst>
          </p:cNvPr>
          <p:cNvSpPr txBox="1">
            <a:spLocks/>
          </p:cNvSpPr>
          <p:nvPr/>
        </p:nvSpPr>
        <p:spPr>
          <a:xfrm>
            <a:off x="457200" y="10306"/>
            <a:ext cx="8229600" cy="275838"/>
          </a:xfrm>
          <a:prstGeom prst="rect">
            <a:avLst/>
          </a:prstGeom>
        </p:spPr>
        <p:txBody>
          <a:bodyPr vert="horz" lIns="91440" tIns="45720" rIns="91440" bIns="45720" rtlCol="0" anchor="b">
            <a:noAutofit/>
          </a:bodyPr>
          <a:lstStyle>
            <a:lvl1pPr algn="ctr" defTabSz="914400" rtl="0" eaLnBrk="1" latinLnBrk="0" hangingPunct="1">
              <a:spcBef>
                <a:spcPct val="0"/>
              </a:spcBef>
              <a:buNone/>
              <a:defRPr sz="4400" kern="1200">
                <a:solidFill>
                  <a:schemeClr val="tx1"/>
                </a:solidFill>
                <a:latin typeface="+mj-lt"/>
                <a:ea typeface="+mj-ea"/>
                <a:cs typeface="+mj-cs"/>
              </a:defRPr>
            </a:lvl1pPr>
          </a:lstStyle>
          <a:p>
            <a:pPr>
              <a:spcBef>
                <a:spcPts val="0"/>
              </a:spcBef>
              <a:defRPr/>
            </a:pPr>
            <a:r>
              <a:rPr lang="en-GB" sz="1400" b="1" dirty="0">
                <a:solidFill>
                  <a:schemeClr val="accent1">
                    <a:lumMod val="50000"/>
                  </a:schemeClr>
                </a:solidFill>
                <a:ea typeface="+mn-ea"/>
                <a:cs typeface="+mn-cs"/>
              </a:rPr>
              <a:t>LCLM4006: Enterprise &amp; Entrepreneurship</a:t>
            </a:r>
            <a:endParaRPr lang="en-GB" sz="1400" dirty="0">
              <a:solidFill>
                <a:schemeClr val="accent1">
                  <a:lumMod val="50000"/>
                </a:schemeClr>
              </a:solidFill>
            </a:endParaRPr>
          </a:p>
        </p:txBody>
      </p:sp>
    </p:spTree>
    <p:extLst>
      <p:ext uri="{BB962C8B-B14F-4D97-AF65-F5344CB8AC3E}">
        <p14:creationId xmlns:p14="http://schemas.microsoft.com/office/powerpoint/2010/main" val="2538117628"/>
      </p:ext>
    </p:extLst>
  </p:cSld>
  <p:clrMapOvr>
    <a:masterClrMapping/>
  </p:clrMapOvr>
  <mc:AlternateContent xmlns:mc="http://schemas.openxmlformats.org/markup-compatibility/2006" xmlns:p14="http://schemas.microsoft.com/office/powerpoint/2010/main">
    <mc:Choice Requires="p14">
      <p:transition spd="slow" p14:dur="1200">
        <p:dissolve/>
      </p:transition>
    </mc:Choice>
    <mc:Fallback xmlns="">
      <p:transition spd="slow">
        <p:dissolv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5"/>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2"/>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5" grpId="0"/>
    </p:bld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D9E4C00-ED0E-2E5B-49EE-198CD1BC2308}"/>
              </a:ext>
            </a:extLst>
          </p:cNvPr>
          <p:cNvSpPr>
            <a:spLocks noGrp="1"/>
          </p:cNvSpPr>
          <p:nvPr>
            <p:ph type="title"/>
          </p:nvPr>
        </p:nvSpPr>
        <p:spPr>
          <a:xfrm>
            <a:off x="457200" y="274638"/>
            <a:ext cx="8229600" cy="1143000"/>
          </a:xfrm>
        </p:spPr>
        <p:txBody>
          <a:bodyPr anchor="ctr">
            <a:normAutofit/>
          </a:bodyPr>
          <a:lstStyle/>
          <a:p>
            <a:r>
              <a:rPr lang="en-GB" dirty="0"/>
              <a:t>Targeting and Positioning</a:t>
            </a:r>
          </a:p>
        </p:txBody>
      </p:sp>
      <p:sp>
        <p:nvSpPr>
          <p:cNvPr id="3" name="Content Placeholder 2">
            <a:extLst>
              <a:ext uri="{FF2B5EF4-FFF2-40B4-BE49-F238E27FC236}">
                <a16:creationId xmlns:a16="http://schemas.microsoft.com/office/drawing/2014/main" id="{42F7D066-886C-0A9D-8B42-DAF09064C33E}"/>
              </a:ext>
            </a:extLst>
          </p:cNvPr>
          <p:cNvSpPr>
            <a:spLocks noGrp="1"/>
          </p:cNvSpPr>
          <p:nvPr>
            <p:ph sz="half" idx="1"/>
          </p:nvPr>
        </p:nvSpPr>
        <p:spPr>
          <a:xfrm>
            <a:off x="457200" y="1600201"/>
            <a:ext cx="4038600" cy="3989040"/>
          </a:xfrm>
        </p:spPr>
        <p:txBody>
          <a:bodyPr>
            <a:normAutofit/>
          </a:bodyPr>
          <a:lstStyle/>
          <a:p>
            <a:pPr>
              <a:lnSpc>
                <a:spcPct val="90000"/>
              </a:lnSpc>
            </a:pPr>
            <a:r>
              <a:rPr lang="en-GB" sz="2400" dirty="0"/>
              <a:t>Once entrepreneurs have understood and segmented their market, they should start considering </a:t>
            </a:r>
            <a:r>
              <a:rPr lang="en-GB" sz="2400" b="1" dirty="0"/>
              <a:t>Targeting </a:t>
            </a:r>
            <a:r>
              <a:rPr lang="en-GB" sz="2400" dirty="0"/>
              <a:t>and </a:t>
            </a:r>
            <a:r>
              <a:rPr lang="en-GB" sz="2400" b="1" dirty="0"/>
              <a:t>Positioning</a:t>
            </a:r>
            <a:r>
              <a:rPr lang="en-GB" sz="2400" dirty="0"/>
              <a:t>. </a:t>
            </a:r>
          </a:p>
          <a:p>
            <a:pPr>
              <a:lnSpc>
                <a:spcPct val="90000"/>
              </a:lnSpc>
            </a:pPr>
            <a:r>
              <a:rPr lang="en-GB" sz="2400" dirty="0"/>
              <a:t>Targeting and positioning are critical aspects of an effective marketing strategy.</a:t>
            </a:r>
          </a:p>
        </p:txBody>
      </p:sp>
      <p:pic>
        <p:nvPicPr>
          <p:cNvPr id="6" name="Picture 5">
            <a:extLst>
              <a:ext uri="{FF2B5EF4-FFF2-40B4-BE49-F238E27FC236}">
                <a16:creationId xmlns:a16="http://schemas.microsoft.com/office/drawing/2014/main" id="{C9A51A75-98CD-ADC4-EC46-AB226E8069F3}"/>
              </a:ext>
            </a:extLst>
          </p:cNvPr>
          <p:cNvPicPr>
            <a:picLocks noChangeAspect="1"/>
          </p:cNvPicPr>
          <p:nvPr/>
        </p:nvPicPr>
        <p:blipFill>
          <a:blip r:embed="rId3">
            <a:extLst>
              <a:ext uri="{28A0092B-C50C-407E-A947-70E740481C1C}">
                <a14:useLocalDpi xmlns:a14="http://schemas.microsoft.com/office/drawing/2010/main" val="0"/>
              </a:ext>
              <a:ext uri="{837473B0-CC2E-450A-ABE3-18F120FF3D39}">
                <a1611:picAttrSrcUrl xmlns:a1611="http://schemas.microsoft.com/office/drawing/2016/11/main" r:id="rId4"/>
              </a:ext>
            </a:extLst>
          </a:blip>
          <a:srcRect l="9800" r="3131"/>
          <a:stretch>
            <a:fillRect/>
          </a:stretch>
        </p:blipFill>
        <p:spPr>
          <a:xfrm>
            <a:off x="4648200" y="1600201"/>
            <a:ext cx="4038600" cy="3989040"/>
          </a:xfrm>
          <a:prstGeom prst="rect">
            <a:avLst/>
          </a:prstGeom>
          <a:noFill/>
        </p:spPr>
      </p:pic>
      <p:sp>
        <p:nvSpPr>
          <p:cNvPr id="4" name="Slide Number Placeholder 3">
            <a:extLst>
              <a:ext uri="{FF2B5EF4-FFF2-40B4-BE49-F238E27FC236}">
                <a16:creationId xmlns:a16="http://schemas.microsoft.com/office/drawing/2014/main" id="{4343307D-15DC-45B5-0B67-022FC8817B7C}"/>
              </a:ext>
            </a:extLst>
          </p:cNvPr>
          <p:cNvSpPr>
            <a:spLocks noGrp="1"/>
          </p:cNvSpPr>
          <p:nvPr>
            <p:ph type="sldNum" sz="quarter" idx="12"/>
          </p:nvPr>
        </p:nvSpPr>
        <p:spPr>
          <a:xfrm>
            <a:off x="7956376" y="6380972"/>
            <a:ext cx="730424" cy="340503"/>
          </a:xfrm>
        </p:spPr>
        <p:txBody>
          <a:bodyPr anchor="ctr">
            <a:normAutofit/>
          </a:bodyPr>
          <a:lstStyle/>
          <a:p>
            <a:pPr>
              <a:spcAft>
                <a:spcPts val="600"/>
              </a:spcAft>
            </a:pPr>
            <a:fld id="{C3F65BB1-9206-4D7F-97F9-47DCC7DC6334}" type="slidenum">
              <a:rPr lang="en-GB" smtClean="0"/>
              <a:pPr>
                <a:spcAft>
                  <a:spcPts val="600"/>
                </a:spcAft>
              </a:pPr>
              <a:t>12</a:t>
            </a:fld>
            <a:endParaRPr lang="en-GB"/>
          </a:p>
        </p:txBody>
      </p:sp>
    </p:spTree>
    <p:extLst>
      <p:ext uri="{BB962C8B-B14F-4D97-AF65-F5344CB8AC3E}">
        <p14:creationId xmlns:p14="http://schemas.microsoft.com/office/powerpoint/2010/main" val="1066180388"/>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595EFCC-357A-DA60-6272-5A5017A2C29A}"/>
              </a:ext>
            </a:extLst>
          </p:cNvPr>
          <p:cNvSpPr>
            <a:spLocks noGrp="1"/>
          </p:cNvSpPr>
          <p:nvPr>
            <p:ph type="title"/>
          </p:nvPr>
        </p:nvSpPr>
        <p:spPr>
          <a:xfrm>
            <a:off x="457200" y="197767"/>
            <a:ext cx="8229600" cy="782961"/>
          </a:xfrm>
        </p:spPr>
        <p:txBody>
          <a:bodyPr>
            <a:normAutofit/>
          </a:bodyPr>
          <a:lstStyle/>
          <a:p>
            <a:r>
              <a:rPr lang="en-GB" sz="3200" b="1" dirty="0"/>
              <a:t>Targeting</a:t>
            </a:r>
          </a:p>
        </p:txBody>
      </p:sp>
      <p:sp>
        <p:nvSpPr>
          <p:cNvPr id="3" name="Content Placeholder 2">
            <a:extLst>
              <a:ext uri="{FF2B5EF4-FFF2-40B4-BE49-F238E27FC236}">
                <a16:creationId xmlns:a16="http://schemas.microsoft.com/office/drawing/2014/main" id="{85A132C7-5FB1-92F5-DFB3-5954096AA194}"/>
              </a:ext>
            </a:extLst>
          </p:cNvPr>
          <p:cNvSpPr>
            <a:spLocks noGrp="1"/>
          </p:cNvSpPr>
          <p:nvPr>
            <p:ph idx="1"/>
          </p:nvPr>
        </p:nvSpPr>
        <p:spPr>
          <a:xfrm>
            <a:off x="457200" y="1268760"/>
            <a:ext cx="8229600" cy="4248473"/>
          </a:xfrm>
        </p:spPr>
        <p:txBody>
          <a:bodyPr>
            <a:noAutofit/>
          </a:bodyPr>
          <a:lstStyle/>
          <a:p>
            <a:pPr>
              <a:lnSpc>
                <a:spcPct val="115000"/>
              </a:lnSpc>
              <a:spcAft>
                <a:spcPts val="800"/>
              </a:spcAft>
            </a:pPr>
            <a:r>
              <a:rPr lang="en-GB" sz="2400" b="1" kern="100" dirty="0">
                <a:effectLst/>
                <a:latin typeface="Aptos" panose="020B0004020202020204" pitchFamily="34" charset="0"/>
                <a:ea typeface="Aptos" panose="020B0004020202020204" pitchFamily="34" charset="0"/>
                <a:cs typeface="Times New Roman" panose="02020603050405020304" pitchFamily="18" charset="0"/>
              </a:rPr>
              <a:t>Targeting</a:t>
            </a:r>
            <a:r>
              <a:rPr lang="en-GB" sz="2400" kern="100" dirty="0">
                <a:effectLst/>
                <a:latin typeface="Aptos" panose="020B0004020202020204" pitchFamily="34" charset="0"/>
                <a:ea typeface="Aptos" panose="020B0004020202020204" pitchFamily="34" charset="0"/>
                <a:cs typeface="Times New Roman" panose="02020603050405020304" pitchFamily="18" charset="0"/>
              </a:rPr>
              <a:t> is the process of evaluating and selecting the most viable market segments to focus on. Companies decide which segments offer the best opportunity for achieving their goals.</a:t>
            </a:r>
          </a:p>
          <a:p>
            <a:pPr>
              <a:lnSpc>
                <a:spcPct val="115000"/>
              </a:lnSpc>
              <a:spcAft>
                <a:spcPts val="800"/>
              </a:spcAft>
            </a:pPr>
            <a:r>
              <a:rPr lang="en-GB" sz="2400" b="1" kern="100" dirty="0">
                <a:effectLst/>
                <a:latin typeface="Aptos" panose="020B0004020202020204" pitchFamily="34" charset="0"/>
                <a:ea typeface="Aptos" panose="020B0004020202020204" pitchFamily="34" charset="0"/>
                <a:cs typeface="Times New Roman" panose="02020603050405020304" pitchFamily="18" charset="0"/>
              </a:rPr>
              <a:t>Effective targeting </a:t>
            </a:r>
            <a:r>
              <a:rPr lang="en-GB" sz="2400" kern="100" dirty="0">
                <a:effectLst/>
                <a:latin typeface="Aptos" panose="020B0004020202020204" pitchFamily="34" charset="0"/>
                <a:ea typeface="Aptos" panose="020B0004020202020204" pitchFamily="34" charset="0"/>
                <a:cs typeface="Times New Roman" panose="02020603050405020304" pitchFamily="18" charset="0"/>
              </a:rPr>
              <a:t>ensures that marketing resources are invested in the audience segments most likely to convert. This maximizes the return on marketing investment by focusing on those who are most interested in or likely to benefit from the product or service.</a:t>
            </a:r>
          </a:p>
          <a:p>
            <a:endParaRPr lang="en-GB" sz="2400" dirty="0"/>
          </a:p>
        </p:txBody>
      </p:sp>
      <p:sp>
        <p:nvSpPr>
          <p:cNvPr id="4" name="Slide Number Placeholder 3">
            <a:extLst>
              <a:ext uri="{FF2B5EF4-FFF2-40B4-BE49-F238E27FC236}">
                <a16:creationId xmlns:a16="http://schemas.microsoft.com/office/drawing/2014/main" id="{8542B519-0DEA-89CA-546D-41082407DA12}"/>
              </a:ext>
            </a:extLst>
          </p:cNvPr>
          <p:cNvSpPr>
            <a:spLocks noGrp="1"/>
          </p:cNvSpPr>
          <p:nvPr>
            <p:ph type="sldNum" sz="quarter" idx="12"/>
          </p:nvPr>
        </p:nvSpPr>
        <p:spPr/>
        <p:txBody>
          <a:bodyPr/>
          <a:lstStyle/>
          <a:p>
            <a:fld id="{C3F65BB1-9206-4D7F-97F9-47DCC7DC6334}" type="slidenum">
              <a:rPr lang="en-GB" smtClean="0"/>
              <a:pPr/>
              <a:t>13</a:t>
            </a:fld>
            <a:endParaRPr lang="en-GB"/>
          </a:p>
        </p:txBody>
      </p:sp>
    </p:spTree>
    <p:extLst>
      <p:ext uri="{BB962C8B-B14F-4D97-AF65-F5344CB8AC3E}">
        <p14:creationId xmlns:p14="http://schemas.microsoft.com/office/powerpoint/2010/main" val="39065207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04800" y="337849"/>
            <a:ext cx="8534400" cy="792089"/>
          </a:xfrm>
        </p:spPr>
        <p:txBody>
          <a:bodyPr>
            <a:noAutofit/>
          </a:bodyPr>
          <a:lstStyle/>
          <a:p>
            <a:r>
              <a:rPr lang="en-GB" sz="3200" dirty="0">
                <a:highlight>
                  <a:srgbClr val="FFFF00"/>
                </a:highlight>
              </a:rPr>
              <a:t>Targeting: </a:t>
            </a:r>
            <a:r>
              <a:rPr lang="en-GB" sz="3200" b="1" dirty="0">
                <a:highlight>
                  <a:srgbClr val="FFFF00"/>
                </a:highlight>
              </a:rPr>
              <a:t>Customer Profiling- Questions</a:t>
            </a:r>
          </a:p>
        </p:txBody>
      </p:sp>
      <p:sp>
        <p:nvSpPr>
          <p:cNvPr id="3" name="Content Placeholder 2"/>
          <p:cNvSpPr>
            <a:spLocks noGrp="1"/>
          </p:cNvSpPr>
          <p:nvPr>
            <p:ph idx="1"/>
          </p:nvPr>
        </p:nvSpPr>
        <p:spPr>
          <a:xfrm>
            <a:off x="0" y="1239581"/>
            <a:ext cx="8964488" cy="4709699"/>
          </a:xfrm>
        </p:spPr>
        <p:txBody>
          <a:bodyPr>
            <a:noAutofit/>
          </a:bodyPr>
          <a:lstStyle/>
          <a:p>
            <a:pPr>
              <a:buClr>
                <a:srgbClr val="007DC3"/>
              </a:buClr>
              <a:buFont typeface="Wingdings" panose="05000000000000000000" pitchFamily="2" charset="2"/>
              <a:buChar char="q"/>
            </a:pPr>
            <a:r>
              <a:rPr lang="en-GB" sz="2200" dirty="0"/>
              <a:t>Defining your ideal customer should not be a difficult process. You do not need serve everyone, but your customers’ needs should be well-defined. </a:t>
            </a:r>
          </a:p>
          <a:p>
            <a:pPr marL="0" indent="0">
              <a:buClr>
                <a:srgbClr val="007DC3"/>
              </a:buClr>
              <a:buNone/>
            </a:pPr>
            <a:endParaRPr lang="en-GB" sz="2200" dirty="0"/>
          </a:p>
          <a:p>
            <a:pPr>
              <a:buClr>
                <a:srgbClr val="007DC3"/>
              </a:buClr>
              <a:buFont typeface="Wingdings" panose="05000000000000000000" pitchFamily="2" charset="2"/>
              <a:buChar char="q"/>
            </a:pPr>
            <a:r>
              <a:rPr lang="en-GB" sz="2200" dirty="0"/>
              <a:t>What is your current customer base (age, sex, income, and geographic location)?</a:t>
            </a:r>
          </a:p>
          <a:p>
            <a:pPr>
              <a:buClr>
                <a:srgbClr val="007DC3"/>
              </a:buClr>
              <a:buFont typeface="Wingdings" panose="05000000000000000000" pitchFamily="2" charset="2"/>
              <a:buChar char="q"/>
            </a:pPr>
            <a:endParaRPr lang="en-GB" sz="2200" dirty="0"/>
          </a:p>
          <a:p>
            <a:pPr>
              <a:buClr>
                <a:srgbClr val="007DC3"/>
              </a:buClr>
              <a:buFont typeface="Wingdings" panose="05000000000000000000" pitchFamily="2" charset="2"/>
              <a:buChar char="q"/>
            </a:pPr>
            <a:r>
              <a:rPr lang="en-GB" sz="2200" dirty="0"/>
              <a:t>What habits do your customers and prospects share? Where do they shop, what do they read, watch, or listen to?</a:t>
            </a:r>
          </a:p>
          <a:p>
            <a:pPr marL="0" indent="0">
              <a:buClr>
                <a:srgbClr val="007DC3"/>
              </a:buClr>
              <a:buNone/>
            </a:pPr>
            <a:endParaRPr lang="en-GB" sz="2200" dirty="0"/>
          </a:p>
          <a:p>
            <a:pPr>
              <a:buClr>
                <a:srgbClr val="007DC3"/>
              </a:buClr>
              <a:buFont typeface="Wingdings" panose="05000000000000000000" pitchFamily="2" charset="2"/>
              <a:buChar char="q"/>
            </a:pPr>
            <a:r>
              <a:rPr lang="en-GB" sz="2200" dirty="0"/>
              <a:t>Which customers are you currently not reaching? How can you reach them?</a:t>
            </a:r>
          </a:p>
          <a:p>
            <a:pPr marL="0" indent="0">
              <a:buClr>
                <a:srgbClr val="007DC3"/>
              </a:buClr>
              <a:buNone/>
            </a:pPr>
            <a:endParaRPr lang="en-GB" sz="1800" dirty="0"/>
          </a:p>
        </p:txBody>
      </p:sp>
      <p:sp>
        <p:nvSpPr>
          <p:cNvPr id="5" name="Title 1">
            <a:extLst>
              <a:ext uri="{FF2B5EF4-FFF2-40B4-BE49-F238E27FC236}">
                <a16:creationId xmlns:a16="http://schemas.microsoft.com/office/drawing/2014/main" id="{378D91DE-CDA0-30DF-BF3C-6E1BD7F355F9}"/>
              </a:ext>
            </a:extLst>
          </p:cNvPr>
          <p:cNvSpPr txBox="1">
            <a:spLocks/>
          </p:cNvSpPr>
          <p:nvPr/>
        </p:nvSpPr>
        <p:spPr>
          <a:xfrm>
            <a:off x="457200" y="10306"/>
            <a:ext cx="8229600" cy="275838"/>
          </a:xfrm>
          <a:prstGeom prst="rect">
            <a:avLst/>
          </a:prstGeom>
        </p:spPr>
        <p:txBody>
          <a:bodyPr vert="horz" lIns="91440" tIns="45720" rIns="91440" bIns="45720" rtlCol="0" anchor="b">
            <a:noAutofit/>
          </a:bodyPr>
          <a:lstStyle>
            <a:lvl1pPr algn="ctr" defTabSz="914400" rtl="0" eaLnBrk="1" latinLnBrk="0" hangingPunct="1">
              <a:spcBef>
                <a:spcPct val="0"/>
              </a:spcBef>
              <a:buNone/>
              <a:defRPr sz="4400" kern="1200">
                <a:solidFill>
                  <a:schemeClr val="tx1"/>
                </a:solidFill>
                <a:latin typeface="+mj-lt"/>
                <a:ea typeface="+mj-ea"/>
                <a:cs typeface="+mj-cs"/>
              </a:defRPr>
            </a:lvl1pPr>
          </a:lstStyle>
          <a:p>
            <a:pPr>
              <a:spcBef>
                <a:spcPts val="0"/>
              </a:spcBef>
              <a:defRPr/>
            </a:pPr>
            <a:r>
              <a:rPr lang="en-GB" sz="1400" b="1" dirty="0">
                <a:solidFill>
                  <a:schemeClr val="accent1">
                    <a:lumMod val="50000"/>
                  </a:schemeClr>
                </a:solidFill>
                <a:ea typeface="+mn-ea"/>
                <a:cs typeface="+mn-cs"/>
              </a:rPr>
              <a:t>LCLM4006: Enterprise &amp; Entrepreneurship</a:t>
            </a:r>
            <a:endParaRPr lang="en-GB" sz="1400" dirty="0">
              <a:solidFill>
                <a:schemeClr val="accent1">
                  <a:lumMod val="50000"/>
                </a:schemeClr>
              </a:solidFill>
            </a:endParaRPr>
          </a:p>
        </p:txBody>
      </p:sp>
    </p:spTree>
    <p:extLst>
      <p:ext uri="{BB962C8B-B14F-4D97-AF65-F5344CB8AC3E}">
        <p14:creationId xmlns:p14="http://schemas.microsoft.com/office/powerpoint/2010/main" val="2496268432"/>
      </p:ext>
    </p:extLst>
  </p:cSld>
  <p:clrMapOvr>
    <a:masterClrMapping/>
  </p:clrMapOvr>
  <mc:AlternateContent xmlns:mc="http://schemas.openxmlformats.org/markup-compatibility/2006" xmlns:p14="http://schemas.microsoft.com/office/powerpoint/2010/main">
    <mc:Choice Requires="p14">
      <p:transition spd="slow" p14:dur="1200">
        <p:dissolve/>
      </p:transition>
    </mc:Choice>
    <mc:Fallback xmlns="">
      <p:transition spd="slow">
        <p:dissolv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0" end="0"/>
                                            </p:txEl>
                                          </p:spTgt>
                                        </p:tgtEl>
                                        <p:attrNameLst>
                                          <p:attrName>style.visibility</p:attrName>
                                        </p:attrNameLst>
                                      </p:cBhvr>
                                      <p:to>
                                        <p:strVal val="visible"/>
                                      </p:to>
                                    </p:set>
                                  </p:childTnLst>
                                </p:cTn>
                              </p:par>
                              <p:par>
                                <p:cTn id="11" presetID="1" presetClass="entr" presetSubtype="0" fill="hold" nodeType="withEffect">
                                  <p:stCondLst>
                                    <p:cond delay="0"/>
                                  </p:stCondLst>
                                  <p:childTnLst>
                                    <p:set>
                                      <p:cBhvr>
                                        <p:cTn id="12" dur="1" fill="hold">
                                          <p:stCondLst>
                                            <p:cond delay="0"/>
                                          </p:stCondLst>
                                        </p:cTn>
                                        <p:tgtEl>
                                          <p:spTgt spid="3">
                                            <p:txEl>
                                              <p:pRg st="2" end="2"/>
                                            </p:txEl>
                                          </p:spTgt>
                                        </p:tgtEl>
                                        <p:attrNameLst>
                                          <p:attrName>style.visibility</p:attrName>
                                        </p:attrNameLst>
                                      </p:cBhvr>
                                      <p:to>
                                        <p:strVal val="visible"/>
                                      </p:to>
                                    </p:set>
                                  </p:childTnLst>
                                </p:cTn>
                              </p:par>
                              <p:par>
                                <p:cTn id="13" presetID="1" presetClass="entr" presetSubtype="0" fill="hold" nodeType="withEffect">
                                  <p:stCondLst>
                                    <p:cond delay="0"/>
                                  </p:stCondLst>
                                  <p:childTnLst>
                                    <p:set>
                                      <p:cBhvr>
                                        <p:cTn id="14" dur="1" fill="hold">
                                          <p:stCondLst>
                                            <p:cond delay="0"/>
                                          </p:stCondLst>
                                        </p:cTn>
                                        <p:tgtEl>
                                          <p:spTgt spid="3">
                                            <p:txEl>
                                              <p:pRg st="4" end="4"/>
                                            </p:txEl>
                                          </p:spTgt>
                                        </p:tgtEl>
                                        <p:attrNameLst>
                                          <p:attrName>style.visibility</p:attrName>
                                        </p:attrNameLst>
                                      </p:cBhvr>
                                      <p:to>
                                        <p:strVal val="visible"/>
                                      </p:to>
                                    </p:set>
                                  </p:childTnLst>
                                </p:cTn>
                              </p:par>
                              <p:par>
                                <p:cTn id="15" presetID="1" presetClass="entr" presetSubtype="0" fill="hold" nodeType="withEffect">
                                  <p:stCondLst>
                                    <p:cond delay="0"/>
                                  </p:stCondLst>
                                  <p:childTnLst>
                                    <p:set>
                                      <p:cBhvr>
                                        <p:cTn id="16" dur="1" fill="hold">
                                          <p:stCondLst>
                                            <p:cond delay="0"/>
                                          </p:stCondLst>
                                        </p:cTn>
                                        <p:tgtEl>
                                          <p:spTgt spid="3">
                                            <p:txEl>
                                              <p:pRg st="6" end="6"/>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04800" y="337849"/>
            <a:ext cx="8534400" cy="792089"/>
          </a:xfrm>
        </p:spPr>
        <p:txBody>
          <a:bodyPr>
            <a:noAutofit/>
          </a:bodyPr>
          <a:lstStyle/>
          <a:p>
            <a:r>
              <a:rPr lang="en-GB" sz="3200" dirty="0">
                <a:highlight>
                  <a:srgbClr val="FFFF00"/>
                </a:highlight>
              </a:rPr>
              <a:t>Targeting: </a:t>
            </a:r>
            <a:r>
              <a:rPr lang="en-GB" sz="3200" b="1" dirty="0">
                <a:highlight>
                  <a:srgbClr val="FFFF00"/>
                </a:highlight>
              </a:rPr>
              <a:t>Customer Profiling- Questions</a:t>
            </a:r>
          </a:p>
        </p:txBody>
      </p:sp>
      <p:sp>
        <p:nvSpPr>
          <p:cNvPr id="3" name="Content Placeholder 2"/>
          <p:cNvSpPr>
            <a:spLocks noGrp="1"/>
          </p:cNvSpPr>
          <p:nvPr>
            <p:ph idx="1"/>
          </p:nvPr>
        </p:nvSpPr>
        <p:spPr>
          <a:xfrm>
            <a:off x="0" y="1239581"/>
            <a:ext cx="8964488" cy="4709699"/>
          </a:xfrm>
        </p:spPr>
        <p:txBody>
          <a:bodyPr>
            <a:noAutofit/>
          </a:bodyPr>
          <a:lstStyle/>
          <a:p>
            <a:pPr>
              <a:buClr>
                <a:srgbClr val="007DC3"/>
              </a:buClr>
              <a:buFont typeface="Wingdings" panose="05000000000000000000" pitchFamily="2" charset="2"/>
              <a:buChar char="q"/>
            </a:pPr>
            <a:r>
              <a:rPr lang="en-GB" sz="2200" dirty="0"/>
              <a:t>What qualities do your customers value most about your product or service? </a:t>
            </a:r>
          </a:p>
          <a:p>
            <a:pPr>
              <a:buClr>
                <a:srgbClr val="007DC3"/>
              </a:buClr>
              <a:buFont typeface="Wingdings" panose="05000000000000000000" pitchFamily="2" charset="2"/>
              <a:buChar char="q"/>
            </a:pPr>
            <a:endParaRPr lang="en-GB" sz="2200" dirty="0"/>
          </a:p>
          <a:p>
            <a:pPr>
              <a:buClr>
                <a:srgbClr val="007DC3"/>
              </a:buClr>
              <a:buFont typeface="Wingdings" panose="05000000000000000000" pitchFamily="2" charset="2"/>
              <a:buChar char="q"/>
            </a:pPr>
            <a:r>
              <a:rPr lang="en-GB" sz="2200" dirty="0"/>
              <a:t>Do they value selection, convenience, service, reliability, availability, or affordability? </a:t>
            </a:r>
          </a:p>
          <a:p>
            <a:pPr>
              <a:buClr>
                <a:srgbClr val="007DC3"/>
              </a:buClr>
              <a:buFont typeface="Wingdings" panose="05000000000000000000" pitchFamily="2" charset="2"/>
              <a:buChar char="q"/>
            </a:pPr>
            <a:endParaRPr lang="en-GB" sz="2200" dirty="0"/>
          </a:p>
          <a:p>
            <a:pPr>
              <a:buClr>
                <a:srgbClr val="007DC3"/>
              </a:buClr>
              <a:buFont typeface="Wingdings" panose="05000000000000000000" pitchFamily="2" charset="2"/>
              <a:buChar char="q"/>
            </a:pPr>
            <a:r>
              <a:rPr lang="en-GB" sz="2200" dirty="0"/>
              <a:t>What qualities do you think customers want you to change about your product/s or service/s? What are the advantages and consequences for modifying your product? </a:t>
            </a:r>
          </a:p>
          <a:p>
            <a:pPr marL="0" indent="0">
              <a:buClr>
                <a:srgbClr val="007DC3"/>
              </a:buClr>
              <a:buNone/>
            </a:pPr>
            <a:endParaRPr lang="en-GB" sz="1800" dirty="0"/>
          </a:p>
        </p:txBody>
      </p:sp>
      <p:sp>
        <p:nvSpPr>
          <p:cNvPr id="5" name="Title 1">
            <a:extLst>
              <a:ext uri="{FF2B5EF4-FFF2-40B4-BE49-F238E27FC236}">
                <a16:creationId xmlns:a16="http://schemas.microsoft.com/office/drawing/2014/main" id="{378D91DE-CDA0-30DF-BF3C-6E1BD7F355F9}"/>
              </a:ext>
            </a:extLst>
          </p:cNvPr>
          <p:cNvSpPr txBox="1">
            <a:spLocks/>
          </p:cNvSpPr>
          <p:nvPr/>
        </p:nvSpPr>
        <p:spPr>
          <a:xfrm>
            <a:off x="457200" y="10306"/>
            <a:ext cx="8229600" cy="275838"/>
          </a:xfrm>
          <a:prstGeom prst="rect">
            <a:avLst/>
          </a:prstGeom>
        </p:spPr>
        <p:txBody>
          <a:bodyPr vert="horz" lIns="91440" tIns="45720" rIns="91440" bIns="45720" rtlCol="0" anchor="b">
            <a:noAutofit/>
          </a:bodyPr>
          <a:lstStyle>
            <a:lvl1pPr algn="ctr" defTabSz="914400" rtl="0" eaLnBrk="1" latinLnBrk="0" hangingPunct="1">
              <a:spcBef>
                <a:spcPct val="0"/>
              </a:spcBef>
              <a:buNone/>
              <a:defRPr sz="4400" kern="1200">
                <a:solidFill>
                  <a:schemeClr val="tx1"/>
                </a:solidFill>
                <a:latin typeface="+mj-lt"/>
                <a:ea typeface="+mj-ea"/>
                <a:cs typeface="+mj-cs"/>
              </a:defRPr>
            </a:lvl1pPr>
          </a:lstStyle>
          <a:p>
            <a:pPr>
              <a:spcBef>
                <a:spcPts val="0"/>
              </a:spcBef>
              <a:defRPr/>
            </a:pPr>
            <a:r>
              <a:rPr lang="en-GB" sz="1400" b="1" dirty="0">
                <a:solidFill>
                  <a:schemeClr val="accent1">
                    <a:lumMod val="50000"/>
                  </a:schemeClr>
                </a:solidFill>
                <a:ea typeface="+mn-ea"/>
                <a:cs typeface="+mn-cs"/>
              </a:rPr>
              <a:t>LCLM4006: Enterprise &amp; Entrepreneurship</a:t>
            </a:r>
            <a:endParaRPr lang="en-GB" sz="1400" dirty="0">
              <a:solidFill>
                <a:schemeClr val="accent1">
                  <a:lumMod val="50000"/>
                </a:schemeClr>
              </a:solidFill>
            </a:endParaRPr>
          </a:p>
        </p:txBody>
      </p:sp>
    </p:spTree>
    <p:extLst>
      <p:ext uri="{BB962C8B-B14F-4D97-AF65-F5344CB8AC3E}">
        <p14:creationId xmlns:p14="http://schemas.microsoft.com/office/powerpoint/2010/main" val="3509018351"/>
      </p:ext>
    </p:extLst>
  </p:cSld>
  <p:clrMapOvr>
    <a:masterClrMapping/>
  </p:clrMapOvr>
  <mc:AlternateContent xmlns:mc="http://schemas.openxmlformats.org/markup-compatibility/2006" xmlns:p14="http://schemas.microsoft.com/office/powerpoint/2010/main">
    <mc:Choice Requires="p14">
      <p:transition spd="slow" p14:dur="1200">
        <p:dissolve/>
      </p:transition>
    </mc:Choice>
    <mc:Fallback xmlns="">
      <p:transition spd="slow">
        <p:dissolv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0" end="0"/>
                                            </p:txEl>
                                          </p:spTgt>
                                        </p:tgtEl>
                                        <p:attrNameLst>
                                          <p:attrName>style.visibility</p:attrName>
                                        </p:attrNameLst>
                                      </p:cBhvr>
                                      <p:to>
                                        <p:strVal val="visible"/>
                                      </p:to>
                                    </p:set>
                                  </p:childTnLst>
                                </p:cTn>
                              </p:par>
                              <p:par>
                                <p:cTn id="11" presetID="1" presetClass="entr" presetSubtype="0" fill="hold" nodeType="withEffect">
                                  <p:stCondLst>
                                    <p:cond delay="0"/>
                                  </p:stCondLst>
                                  <p:childTnLst>
                                    <p:set>
                                      <p:cBhvr>
                                        <p:cTn id="12" dur="1" fill="hold">
                                          <p:stCondLst>
                                            <p:cond delay="0"/>
                                          </p:stCondLst>
                                        </p:cTn>
                                        <p:tgtEl>
                                          <p:spTgt spid="3">
                                            <p:txEl>
                                              <p:pRg st="2" end="2"/>
                                            </p:txEl>
                                          </p:spTgt>
                                        </p:tgtEl>
                                        <p:attrNameLst>
                                          <p:attrName>style.visibility</p:attrName>
                                        </p:attrNameLst>
                                      </p:cBhvr>
                                      <p:to>
                                        <p:strVal val="visible"/>
                                      </p:to>
                                    </p:set>
                                  </p:childTnLst>
                                </p:cTn>
                              </p:par>
                              <p:par>
                                <p:cTn id="13" presetID="1" presetClass="entr" presetSubtype="0" fill="hold" nodeType="withEffect">
                                  <p:stCondLst>
                                    <p:cond delay="0"/>
                                  </p:stCondLst>
                                  <p:childTnLst>
                                    <p:set>
                                      <p:cBhvr>
                                        <p:cTn id="14"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18E5302-85A8-D37A-E0CE-CE39D3E2D050}"/>
              </a:ext>
            </a:extLst>
          </p:cNvPr>
          <p:cNvSpPr>
            <a:spLocks noGrp="1"/>
          </p:cNvSpPr>
          <p:nvPr>
            <p:ph type="title"/>
          </p:nvPr>
        </p:nvSpPr>
        <p:spPr>
          <a:xfrm>
            <a:off x="457200" y="274638"/>
            <a:ext cx="8229600" cy="706090"/>
          </a:xfrm>
        </p:spPr>
        <p:txBody>
          <a:bodyPr>
            <a:normAutofit/>
          </a:bodyPr>
          <a:lstStyle/>
          <a:p>
            <a:r>
              <a:rPr lang="en-GB" sz="3200" b="1" dirty="0"/>
              <a:t>Positioning</a:t>
            </a:r>
            <a:endParaRPr lang="en-GB" sz="3200" dirty="0"/>
          </a:p>
        </p:txBody>
      </p:sp>
      <p:sp>
        <p:nvSpPr>
          <p:cNvPr id="3" name="Content Placeholder 2">
            <a:extLst>
              <a:ext uri="{FF2B5EF4-FFF2-40B4-BE49-F238E27FC236}">
                <a16:creationId xmlns:a16="http://schemas.microsoft.com/office/drawing/2014/main" id="{AE23FA7B-8647-860F-EAAD-34C83E447131}"/>
              </a:ext>
            </a:extLst>
          </p:cNvPr>
          <p:cNvSpPr>
            <a:spLocks noGrp="1"/>
          </p:cNvSpPr>
          <p:nvPr>
            <p:ph idx="1"/>
          </p:nvPr>
        </p:nvSpPr>
        <p:spPr>
          <a:xfrm>
            <a:off x="457200" y="980728"/>
            <a:ext cx="8229600" cy="4536505"/>
          </a:xfrm>
        </p:spPr>
        <p:txBody>
          <a:bodyPr>
            <a:normAutofit fontScale="85000" lnSpcReduction="10000"/>
          </a:bodyPr>
          <a:lstStyle/>
          <a:p>
            <a:endParaRPr lang="en-GB" b="1" dirty="0"/>
          </a:p>
          <a:p>
            <a:pPr>
              <a:buFont typeface="Arial" panose="020B0604020202020204" pitchFamily="34" charset="0"/>
              <a:buChar char="•"/>
            </a:pPr>
            <a:r>
              <a:rPr lang="en-GB" b="1" dirty="0"/>
              <a:t>Definition</a:t>
            </a:r>
            <a:r>
              <a:rPr lang="en-GB" dirty="0"/>
              <a:t>: Positioning involves crafting a unique value proposition and brand image that clearly differentiate the product or service in the minds of the target audience.</a:t>
            </a:r>
            <a:br>
              <a:rPr lang="en-GB" dirty="0"/>
            </a:br>
            <a:endParaRPr lang="en-GB" dirty="0"/>
          </a:p>
          <a:p>
            <a:pPr>
              <a:buFont typeface="Arial" panose="020B0604020202020204" pitchFamily="34" charset="0"/>
              <a:buChar char="•"/>
            </a:pPr>
            <a:r>
              <a:rPr lang="en-GB" b="1" dirty="0"/>
              <a:t>Importance</a:t>
            </a:r>
            <a:r>
              <a:rPr lang="en-GB" dirty="0"/>
              <a:t>: Strong positioning makes a brand stand out from competitors and creates a distinct place for it in the market. It helps customers understand what the brand stands for and why it’s the best choice for their needs.</a:t>
            </a:r>
          </a:p>
          <a:p>
            <a:endParaRPr lang="en-GB" dirty="0"/>
          </a:p>
        </p:txBody>
      </p:sp>
      <p:sp>
        <p:nvSpPr>
          <p:cNvPr id="4" name="Slide Number Placeholder 3">
            <a:extLst>
              <a:ext uri="{FF2B5EF4-FFF2-40B4-BE49-F238E27FC236}">
                <a16:creationId xmlns:a16="http://schemas.microsoft.com/office/drawing/2014/main" id="{23758F44-5CBD-00DD-9AEA-27D98AF7C1B7}"/>
              </a:ext>
            </a:extLst>
          </p:cNvPr>
          <p:cNvSpPr>
            <a:spLocks noGrp="1"/>
          </p:cNvSpPr>
          <p:nvPr>
            <p:ph type="sldNum" sz="quarter" idx="12"/>
          </p:nvPr>
        </p:nvSpPr>
        <p:spPr/>
        <p:txBody>
          <a:bodyPr/>
          <a:lstStyle/>
          <a:p>
            <a:fld id="{C3F65BB1-9206-4D7F-97F9-47DCC7DC6334}" type="slidenum">
              <a:rPr lang="en-GB" smtClean="0"/>
              <a:pPr/>
              <a:t>16</a:t>
            </a:fld>
            <a:endParaRPr lang="en-GB"/>
          </a:p>
        </p:txBody>
      </p:sp>
    </p:spTree>
    <p:extLst>
      <p:ext uri="{BB962C8B-B14F-4D97-AF65-F5344CB8AC3E}">
        <p14:creationId xmlns:p14="http://schemas.microsoft.com/office/powerpoint/2010/main" val="312035596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6F78008-F146-E928-FDE2-5E99289A0433}"/>
              </a:ext>
            </a:extLst>
          </p:cNvPr>
          <p:cNvSpPr>
            <a:spLocks noGrp="1"/>
          </p:cNvSpPr>
          <p:nvPr>
            <p:ph type="title"/>
          </p:nvPr>
        </p:nvSpPr>
        <p:spPr>
          <a:xfrm>
            <a:off x="485467" y="109074"/>
            <a:ext cx="8229600" cy="634082"/>
          </a:xfrm>
        </p:spPr>
        <p:txBody>
          <a:bodyPr>
            <a:normAutofit/>
          </a:bodyPr>
          <a:lstStyle/>
          <a:p>
            <a:r>
              <a:rPr lang="en-GB" sz="3200" b="1" dirty="0"/>
              <a:t>Benefits of the STP Model</a:t>
            </a:r>
            <a:endParaRPr lang="en-GB" sz="3200" dirty="0"/>
          </a:p>
        </p:txBody>
      </p:sp>
      <p:sp>
        <p:nvSpPr>
          <p:cNvPr id="3" name="Content Placeholder 2">
            <a:extLst>
              <a:ext uri="{FF2B5EF4-FFF2-40B4-BE49-F238E27FC236}">
                <a16:creationId xmlns:a16="http://schemas.microsoft.com/office/drawing/2014/main" id="{39290D27-9E4F-8A61-707C-0AAFB28E149D}"/>
              </a:ext>
            </a:extLst>
          </p:cNvPr>
          <p:cNvSpPr>
            <a:spLocks noGrp="1"/>
          </p:cNvSpPr>
          <p:nvPr>
            <p:ph idx="1"/>
          </p:nvPr>
        </p:nvSpPr>
        <p:spPr>
          <a:xfrm>
            <a:off x="457200" y="836712"/>
            <a:ext cx="8435280" cy="4896544"/>
          </a:xfrm>
        </p:spPr>
        <p:txBody>
          <a:bodyPr>
            <a:normAutofit fontScale="70000" lnSpcReduction="20000"/>
          </a:bodyPr>
          <a:lstStyle/>
          <a:p>
            <a:pPr>
              <a:buFont typeface="Arial" panose="020B0604020202020204" pitchFamily="34" charset="0"/>
              <a:buChar char="•"/>
            </a:pPr>
            <a:r>
              <a:rPr lang="en-GB" b="1" dirty="0"/>
              <a:t>Improved Customer Relevance</a:t>
            </a:r>
            <a:r>
              <a:rPr lang="en-GB" dirty="0"/>
              <a:t>: By understanding and addressing the specific needs of segmented and targeted audiences, companies make their marketing more relevant, which leads to better customer engagement and loyalty.</a:t>
            </a:r>
            <a:br>
              <a:rPr lang="en-GB" dirty="0"/>
            </a:br>
            <a:endParaRPr lang="en-GB" dirty="0"/>
          </a:p>
          <a:p>
            <a:pPr>
              <a:buFont typeface="Arial" panose="020B0604020202020204" pitchFamily="34" charset="0"/>
              <a:buChar char="•"/>
            </a:pPr>
            <a:r>
              <a:rPr lang="en-GB" b="1" dirty="0"/>
              <a:t>Enhanced Marketing Efficiency</a:t>
            </a:r>
            <a:r>
              <a:rPr lang="en-GB" dirty="0"/>
              <a:t>: The STP model helps companies allocate resources more effectively, focusing efforts on the most promising market segments rather than spreading resources thinly across all potential customers.</a:t>
            </a:r>
            <a:br>
              <a:rPr lang="en-GB" dirty="0"/>
            </a:br>
            <a:endParaRPr lang="en-GB" dirty="0"/>
          </a:p>
          <a:p>
            <a:pPr>
              <a:buFont typeface="Arial" panose="020B0604020202020204" pitchFamily="34" charset="0"/>
              <a:buChar char="•"/>
            </a:pPr>
            <a:r>
              <a:rPr lang="en-GB" b="1" dirty="0"/>
              <a:t>Competitive Advantage</a:t>
            </a:r>
            <a:r>
              <a:rPr lang="en-GB" dirty="0"/>
              <a:t>: A well-defined positioning strategy helps companies stand out from competitors by creating a unique identity that resonates with the target audience.</a:t>
            </a:r>
            <a:br>
              <a:rPr lang="en-GB" dirty="0"/>
            </a:br>
            <a:endParaRPr lang="en-GB" dirty="0"/>
          </a:p>
          <a:p>
            <a:pPr>
              <a:buFont typeface="Arial" panose="020B0604020202020204" pitchFamily="34" charset="0"/>
              <a:buChar char="•"/>
            </a:pPr>
            <a:r>
              <a:rPr lang="en-GB" b="1" dirty="0"/>
              <a:t>Higher Conversion Rates</a:t>
            </a:r>
            <a:r>
              <a:rPr lang="en-GB" dirty="0"/>
              <a:t>: By reaching the right audience with a tailored message, companies are more likely to convert potential customers into actual buyers.</a:t>
            </a:r>
          </a:p>
          <a:p>
            <a:endParaRPr lang="en-GB" dirty="0"/>
          </a:p>
        </p:txBody>
      </p:sp>
      <p:sp>
        <p:nvSpPr>
          <p:cNvPr id="4" name="Slide Number Placeholder 3">
            <a:extLst>
              <a:ext uri="{FF2B5EF4-FFF2-40B4-BE49-F238E27FC236}">
                <a16:creationId xmlns:a16="http://schemas.microsoft.com/office/drawing/2014/main" id="{1FD342AD-03E8-AD16-3CEA-0532E1773F71}"/>
              </a:ext>
            </a:extLst>
          </p:cNvPr>
          <p:cNvSpPr>
            <a:spLocks noGrp="1"/>
          </p:cNvSpPr>
          <p:nvPr>
            <p:ph type="sldNum" sz="quarter" idx="12"/>
          </p:nvPr>
        </p:nvSpPr>
        <p:spPr/>
        <p:txBody>
          <a:bodyPr/>
          <a:lstStyle/>
          <a:p>
            <a:fld id="{C3F65BB1-9206-4D7F-97F9-47DCC7DC6334}" type="slidenum">
              <a:rPr lang="en-GB" smtClean="0"/>
              <a:pPr/>
              <a:t>17</a:t>
            </a:fld>
            <a:endParaRPr lang="en-GB"/>
          </a:p>
        </p:txBody>
      </p:sp>
    </p:spTree>
    <p:extLst>
      <p:ext uri="{BB962C8B-B14F-4D97-AF65-F5344CB8AC3E}">
        <p14:creationId xmlns:p14="http://schemas.microsoft.com/office/powerpoint/2010/main" val="338047211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18.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31746" name="Rectangle 2">
            <a:extLst>
              <a:ext uri="{FF2B5EF4-FFF2-40B4-BE49-F238E27FC236}">
                <a16:creationId xmlns:a16="http://schemas.microsoft.com/office/drawing/2014/main" id="{C7F2597A-5A6E-41DF-8984-52BBF1D4C293}"/>
              </a:ext>
            </a:extLst>
          </p:cNvPr>
          <p:cNvSpPr>
            <a:spLocks noChangeArrowheads="1"/>
          </p:cNvSpPr>
          <p:nvPr/>
        </p:nvSpPr>
        <p:spPr bwMode="auto">
          <a:xfrm>
            <a:off x="0" y="0"/>
            <a:ext cx="1600200" cy="68580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lgn="ctr">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spAutoFit/>
          </a:bodyPr>
          <a:lstStyle>
            <a:lvl1pPr eaLnBrk="0" hangingPunct="0">
              <a:defRPr sz="3200">
                <a:solidFill>
                  <a:srgbClr val="FFCC00"/>
                </a:solidFill>
                <a:latin typeface="Arial" panose="020B0604020202020204" pitchFamily="34" charset="0"/>
              </a:defRPr>
            </a:lvl1pPr>
            <a:lvl2pPr marL="742950" indent="-285750" eaLnBrk="0" hangingPunct="0">
              <a:defRPr sz="3200">
                <a:solidFill>
                  <a:srgbClr val="FFCC00"/>
                </a:solidFill>
                <a:latin typeface="Arial" panose="020B0604020202020204" pitchFamily="34" charset="0"/>
              </a:defRPr>
            </a:lvl2pPr>
            <a:lvl3pPr marL="1143000" indent="-228600" eaLnBrk="0" hangingPunct="0">
              <a:defRPr sz="3200">
                <a:solidFill>
                  <a:srgbClr val="FFCC00"/>
                </a:solidFill>
                <a:latin typeface="Arial" panose="020B0604020202020204" pitchFamily="34" charset="0"/>
              </a:defRPr>
            </a:lvl3pPr>
            <a:lvl4pPr marL="1600200" indent="-228600" eaLnBrk="0" hangingPunct="0">
              <a:defRPr sz="3200">
                <a:solidFill>
                  <a:srgbClr val="FFCC00"/>
                </a:solidFill>
                <a:latin typeface="Arial" panose="020B0604020202020204" pitchFamily="34" charset="0"/>
              </a:defRPr>
            </a:lvl4pPr>
            <a:lvl5pPr marL="2057400" indent="-228600" eaLnBrk="0" hangingPunct="0">
              <a:defRPr sz="3200">
                <a:solidFill>
                  <a:srgbClr val="FFCC00"/>
                </a:solidFill>
                <a:latin typeface="Arial" panose="020B0604020202020204" pitchFamily="34" charset="0"/>
              </a:defRPr>
            </a:lvl5pPr>
            <a:lvl6pPr marL="2514600" indent="-228600" algn="ctr" eaLnBrk="0" fontAlgn="base" hangingPunct="0">
              <a:spcBef>
                <a:spcPct val="20000"/>
              </a:spcBef>
              <a:spcAft>
                <a:spcPct val="0"/>
              </a:spcAft>
              <a:defRPr sz="3200">
                <a:solidFill>
                  <a:srgbClr val="FFCC00"/>
                </a:solidFill>
                <a:latin typeface="Arial" panose="020B0604020202020204" pitchFamily="34" charset="0"/>
              </a:defRPr>
            </a:lvl6pPr>
            <a:lvl7pPr marL="2971800" indent="-228600" algn="ctr" eaLnBrk="0" fontAlgn="base" hangingPunct="0">
              <a:spcBef>
                <a:spcPct val="20000"/>
              </a:spcBef>
              <a:spcAft>
                <a:spcPct val="0"/>
              </a:spcAft>
              <a:defRPr sz="3200">
                <a:solidFill>
                  <a:srgbClr val="FFCC00"/>
                </a:solidFill>
                <a:latin typeface="Arial" panose="020B0604020202020204" pitchFamily="34" charset="0"/>
              </a:defRPr>
            </a:lvl7pPr>
            <a:lvl8pPr marL="3429000" indent="-228600" algn="ctr" eaLnBrk="0" fontAlgn="base" hangingPunct="0">
              <a:spcBef>
                <a:spcPct val="20000"/>
              </a:spcBef>
              <a:spcAft>
                <a:spcPct val="0"/>
              </a:spcAft>
              <a:defRPr sz="3200">
                <a:solidFill>
                  <a:srgbClr val="FFCC00"/>
                </a:solidFill>
                <a:latin typeface="Arial" panose="020B0604020202020204" pitchFamily="34" charset="0"/>
              </a:defRPr>
            </a:lvl8pPr>
            <a:lvl9pPr marL="3886200" indent="-228600" algn="ctr" eaLnBrk="0" fontAlgn="base" hangingPunct="0">
              <a:spcBef>
                <a:spcPct val="20000"/>
              </a:spcBef>
              <a:spcAft>
                <a:spcPct val="0"/>
              </a:spcAft>
              <a:defRPr sz="3200">
                <a:solidFill>
                  <a:srgbClr val="FFCC00"/>
                </a:solidFill>
                <a:latin typeface="Arial" panose="020B0604020202020204" pitchFamily="34" charset="0"/>
              </a:defRPr>
            </a:lvl9pPr>
          </a:lstStyle>
          <a:p>
            <a:pPr eaLnBrk="1" hangingPunct="1"/>
            <a:endParaRPr lang="en-GB" altLang="en-US"/>
          </a:p>
        </p:txBody>
      </p:sp>
      <p:sp>
        <p:nvSpPr>
          <p:cNvPr id="31747" name="Rectangle 3">
            <a:extLst>
              <a:ext uri="{FF2B5EF4-FFF2-40B4-BE49-F238E27FC236}">
                <a16:creationId xmlns:a16="http://schemas.microsoft.com/office/drawing/2014/main" id="{18DCCA6F-AA15-48C9-9F95-9F0EDEF3DF77}"/>
              </a:ext>
            </a:extLst>
          </p:cNvPr>
          <p:cNvSpPr>
            <a:spLocks noChangeArrowheads="1"/>
          </p:cNvSpPr>
          <p:nvPr/>
        </p:nvSpPr>
        <p:spPr bwMode="auto">
          <a:xfrm>
            <a:off x="0" y="0"/>
            <a:ext cx="1447800" cy="68580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lgn="ctr">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spAutoFit/>
          </a:bodyPr>
          <a:lstStyle>
            <a:lvl1pPr eaLnBrk="0" hangingPunct="0">
              <a:defRPr sz="3200">
                <a:solidFill>
                  <a:srgbClr val="FFCC00"/>
                </a:solidFill>
                <a:latin typeface="Arial" panose="020B0604020202020204" pitchFamily="34" charset="0"/>
              </a:defRPr>
            </a:lvl1pPr>
            <a:lvl2pPr marL="742950" indent="-285750" eaLnBrk="0" hangingPunct="0">
              <a:defRPr sz="3200">
                <a:solidFill>
                  <a:srgbClr val="FFCC00"/>
                </a:solidFill>
                <a:latin typeface="Arial" panose="020B0604020202020204" pitchFamily="34" charset="0"/>
              </a:defRPr>
            </a:lvl2pPr>
            <a:lvl3pPr marL="1143000" indent="-228600" eaLnBrk="0" hangingPunct="0">
              <a:defRPr sz="3200">
                <a:solidFill>
                  <a:srgbClr val="FFCC00"/>
                </a:solidFill>
                <a:latin typeface="Arial" panose="020B0604020202020204" pitchFamily="34" charset="0"/>
              </a:defRPr>
            </a:lvl3pPr>
            <a:lvl4pPr marL="1600200" indent="-228600" eaLnBrk="0" hangingPunct="0">
              <a:defRPr sz="3200">
                <a:solidFill>
                  <a:srgbClr val="FFCC00"/>
                </a:solidFill>
                <a:latin typeface="Arial" panose="020B0604020202020204" pitchFamily="34" charset="0"/>
              </a:defRPr>
            </a:lvl4pPr>
            <a:lvl5pPr marL="2057400" indent="-228600" eaLnBrk="0" hangingPunct="0">
              <a:defRPr sz="3200">
                <a:solidFill>
                  <a:srgbClr val="FFCC00"/>
                </a:solidFill>
                <a:latin typeface="Arial" panose="020B0604020202020204" pitchFamily="34" charset="0"/>
              </a:defRPr>
            </a:lvl5pPr>
            <a:lvl6pPr marL="2514600" indent="-228600" algn="ctr" eaLnBrk="0" fontAlgn="base" hangingPunct="0">
              <a:spcBef>
                <a:spcPct val="20000"/>
              </a:spcBef>
              <a:spcAft>
                <a:spcPct val="0"/>
              </a:spcAft>
              <a:defRPr sz="3200">
                <a:solidFill>
                  <a:srgbClr val="FFCC00"/>
                </a:solidFill>
                <a:latin typeface="Arial" panose="020B0604020202020204" pitchFamily="34" charset="0"/>
              </a:defRPr>
            </a:lvl6pPr>
            <a:lvl7pPr marL="2971800" indent="-228600" algn="ctr" eaLnBrk="0" fontAlgn="base" hangingPunct="0">
              <a:spcBef>
                <a:spcPct val="20000"/>
              </a:spcBef>
              <a:spcAft>
                <a:spcPct val="0"/>
              </a:spcAft>
              <a:defRPr sz="3200">
                <a:solidFill>
                  <a:srgbClr val="FFCC00"/>
                </a:solidFill>
                <a:latin typeface="Arial" panose="020B0604020202020204" pitchFamily="34" charset="0"/>
              </a:defRPr>
            </a:lvl7pPr>
            <a:lvl8pPr marL="3429000" indent="-228600" algn="ctr" eaLnBrk="0" fontAlgn="base" hangingPunct="0">
              <a:spcBef>
                <a:spcPct val="20000"/>
              </a:spcBef>
              <a:spcAft>
                <a:spcPct val="0"/>
              </a:spcAft>
              <a:defRPr sz="3200">
                <a:solidFill>
                  <a:srgbClr val="FFCC00"/>
                </a:solidFill>
                <a:latin typeface="Arial" panose="020B0604020202020204" pitchFamily="34" charset="0"/>
              </a:defRPr>
            </a:lvl8pPr>
            <a:lvl9pPr marL="3886200" indent="-228600" algn="ctr" eaLnBrk="0" fontAlgn="base" hangingPunct="0">
              <a:spcBef>
                <a:spcPct val="20000"/>
              </a:spcBef>
              <a:spcAft>
                <a:spcPct val="0"/>
              </a:spcAft>
              <a:defRPr sz="3200">
                <a:solidFill>
                  <a:srgbClr val="FFCC00"/>
                </a:solidFill>
                <a:latin typeface="Arial" panose="020B0604020202020204" pitchFamily="34" charset="0"/>
              </a:defRPr>
            </a:lvl9pPr>
          </a:lstStyle>
          <a:p>
            <a:pPr eaLnBrk="1" hangingPunct="1"/>
            <a:endParaRPr lang="en-GB" altLang="en-US"/>
          </a:p>
        </p:txBody>
      </p:sp>
      <p:sp>
        <p:nvSpPr>
          <p:cNvPr id="31750" name="Rectangle 6">
            <a:extLst>
              <a:ext uri="{FF2B5EF4-FFF2-40B4-BE49-F238E27FC236}">
                <a16:creationId xmlns:a16="http://schemas.microsoft.com/office/drawing/2014/main" id="{20EDF932-F2C2-4AF7-921E-1F26C2A854BD}"/>
              </a:ext>
            </a:extLst>
          </p:cNvPr>
          <p:cNvSpPr>
            <a:spLocks noGrp="1" noChangeArrowheads="1"/>
          </p:cNvSpPr>
          <p:nvPr>
            <p:ph type="title"/>
          </p:nvPr>
        </p:nvSpPr>
        <p:spPr>
          <a:xfrm>
            <a:off x="457200" y="914400"/>
            <a:ext cx="8229600" cy="1143000"/>
          </a:xfrm>
        </p:spPr>
        <p:txBody>
          <a:bodyPr>
            <a:normAutofit fontScale="90000"/>
          </a:bodyPr>
          <a:lstStyle/>
          <a:p>
            <a:pPr eaLnBrk="1" hangingPunct="1"/>
            <a:r>
              <a:rPr lang="en-US" altLang="en-US" sz="3600" dirty="0">
                <a:solidFill>
                  <a:srgbClr val="229FC6"/>
                </a:solidFill>
                <a:latin typeface="Arial Black" panose="020B0A04020102020204" pitchFamily="34" charset="0"/>
              </a:rPr>
              <a:t>Fundamental Positioning Themes</a:t>
            </a:r>
          </a:p>
        </p:txBody>
      </p:sp>
      <p:sp>
        <p:nvSpPr>
          <p:cNvPr id="188423" name="Rectangle 7">
            <a:extLst>
              <a:ext uri="{FF2B5EF4-FFF2-40B4-BE49-F238E27FC236}">
                <a16:creationId xmlns:a16="http://schemas.microsoft.com/office/drawing/2014/main" id="{BBE66009-8757-4047-81FE-10445CD9C48B}"/>
              </a:ext>
            </a:extLst>
          </p:cNvPr>
          <p:cNvSpPr>
            <a:spLocks noGrp="1" noChangeArrowheads="1"/>
          </p:cNvSpPr>
          <p:nvPr>
            <p:ph type="body" sz="half" idx="1"/>
          </p:nvPr>
        </p:nvSpPr>
        <p:spPr>
          <a:xfrm>
            <a:off x="914400" y="2286000"/>
            <a:ext cx="7315200" cy="3886200"/>
          </a:xfrm>
        </p:spPr>
        <p:txBody>
          <a:bodyPr/>
          <a:lstStyle/>
          <a:p>
            <a:pPr eaLnBrk="1" hangingPunct="1"/>
            <a:r>
              <a:rPr lang="en-US" altLang="en-US" dirty="0"/>
              <a:t>Benefit Positioning</a:t>
            </a:r>
          </a:p>
          <a:p>
            <a:pPr eaLnBrk="1" hangingPunct="1">
              <a:buFontTx/>
              <a:buNone/>
            </a:pPr>
            <a:endParaRPr lang="en-US" altLang="en-US" dirty="0"/>
          </a:p>
          <a:p>
            <a:pPr eaLnBrk="1" hangingPunct="1"/>
            <a:r>
              <a:rPr lang="en-US" altLang="en-US" dirty="0"/>
              <a:t>User Positioning </a:t>
            </a:r>
          </a:p>
          <a:p>
            <a:pPr eaLnBrk="1" hangingPunct="1"/>
            <a:endParaRPr lang="en-US" altLang="en-US" dirty="0"/>
          </a:p>
          <a:p>
            <a:pPr eaLnBrk="1" hangingPunct="1"/>
            <a:r>
              <a:rPr lang="en-US" altLang="en-US" dirty="0"/>
              <a:t>Competitive Positioning</a:t>
            </a:r>
          </a:p>
        </p:txBody>
      </p:sp>
      <p:sp>
        <p:nvSpPr>
          <p:cNvPr id="31752" name="Text Box 8">
            <a:extLst>
              <a:ext uri="{FF2B5EF4-FFF2-40B4-BE49-F238E27FC236}">
                <a16:creationId xmlns:a16="http://schemas.microsoft.com/office/drawing/2014/main" id="{EE1D54D6-17D7-4D94-A8B2-57A736FF777B}"/>
              </a:ext>
            </a:extLst>
          </p:cNvPr>
          <p:cNvSpPr txBox="1">
            <a:spLocks noChangeArrowheads="1"/>
          </p:cNvSpPr>
          <p:nvPr/>
        </p:nvSpPr>
        <p:spPr bwMode="auto">
          <a:xfrm rot="-5400000">
            <a:off x="7215187" y="4929188"/>
            <a:ext cx="428625" cy="34290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lgn="ctr">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eaVert">
            <a:spAutoFit/>
          </a:bodyPr>
          <a:lstStyle>
            <a:lvl1pPr eaLnBrk="0" hangingPunct="0">
              <a:defRPr sz="3200">
                <a:solidFill>
                  <a:srgbClr val="FFCC00"/>
                </a:solidFill>
                <a:latin typeface="Arial" panose="020B0604020202020204" pitchFamily="34" charset="0"/>
              </a:defRPr>
            </a:lvl1pPr>
            <a:lvl2pPr marL="742950" indent="-285750" eaLnBrk="0" hangingPunct="0">
              <a:defRPr sz="3200">
                <a:solidFill>
                  <a:srgbClr val="FFCC00"/>
                </a:solidFill>
                <a:latin typeface="Arial" panose="020B0604020202020204" pitchFamily="34" charset="0"/>
              </a:defRPr>
            </a:lvl2pPr>
            <a:lvl3pPr marL="1143000" indent="-228600" eaLnBrk="0" hangingPunct="0">
              <a:defRPr sz="3200">
                <a:solidFill>
                  <a:srgbClr val="FFCC00"/>
                </a:solidFill>
                <a:latin typeface="Arial" panose="020B0604020202020204" pitchFamily="34" charset="0"/>
              </a:defRPr>
            </a:lvl3pPr>
            <a:lvl4pPr marL="1600200" indent="-228600" eaLnBrk="0" hangingPunct="0">
              <a:defRPr sz="3200">
                <a:solidFill>
                  <a:srgbClr val="FFCC00"/>
                </a:solidFill>
                <a:latin typeface="Arial" panose="020B0604020202020204" pitchFamily="34" charset="0"/>
              </a:defRPr>
            </a:lvl4pPr>
            <a:lvl5pPr marL="2057400" indent="-228600" eaLnBrk="0" hangingPunct="0">
              <a:defRPr sz="3200">
                <a:solidFill>
                  <a:srgbClr val="FFCC00"/>
                </a:solidFill>
                <a:latin typeface="Arial" panose="020B0604020202020204" pitchFamily="34" charset="0"/>
              </a:defRPr>
            </a:lvl5pPr>
            <a:lvl6pPr marL="2514600" indent="-228600" algn="ctr" eaLnBrk="0" fontAlgn="base" hangingPunct="0">
              <a:spcBef>
                <a:spcPct val="20000"/>
              </a:spcBef>
              <a:spcAft>
                <a:spcPct val="0"/>
              </a:spcAft>
              <a:defRPr sz="3200">
                <a:solidFill>
                  <a:srgbClr val="FFCC00"/>
                </a:solidFill>
                <a:latin typeface="Arial" panose="020B0604020202020204" pitchFamily="34" charset="0"/>
              </a:defRPr>
            </a:lvl6pPr>
            <a:lvl7pPr marL="2971800" indent="-228600" algn="ctr" eaLnBrk="0" fontAlgn="base" hangingPunct="0">
              <a:spcBef>
                <a:spcPct val="20000"/>
              </a:spcBef>
              <a:spcAft>
                <a:spcPct val="0"/>
              </a:spcAft>
              <a:defRPr sz="3200">
                <a:solidFill>
                  <a:srgbClr val="FFCC00"/>
                </a:solidFill>
                <a:latin typeface="Arial" panose="020B0604020202020204" pitchFamily="34" charset="0"/>
              </a:defRPr>
            </a:lvl7pPr>
            <a:lvl8pPr marL="3429000" indent="-228600" algn="ctr" eaLnBrk="0" fontAlgn="base" hangingPunct="0">
              <a:spcBef>
                <a:spcPct val="20000"/>
              </a:spcBef>
              <a:spcAft>
                <a:spcPct val="0"/>
              </a:spcAft>
              <a:defRPr sz="3200">
                <a:solidFill>
                  <a:srgbClr val="FFCC00"/>
                </a:solidFill>
                <a:latin typeface="Arial" panose="020B0604020202020204" pitchFamily="34" charset="0"/>
              </a:defRPr>
            </a:lvl8pPr>
            <a:lvl9pPr marL="3886200" indent="-228600" algn="ctr" eaLnBrk="0" fontAlgn="base" hangingPunct="0">
              <a:spcBef>
                <a:spcPct val="20000"/>
              </a:spcBef>
              <a:spcAft>
                <a:spcPct val="0"/>
              </a:spcAft>
              <a:defRPr sz="3200">
                <a:solidFill>
                  <a:srgbClr val="FFCC00"/>
                </a:solidFill>
                <a:latin typeface="Arial" panose="020B0604020202020204" pitchFamily="34" charset="0"/>
              </a:defRPr>
            </a:lvl9pPr>
          </a:lstStyle>
          <a:p>
            <a:pPr algn="l" eaLnBrk="1" hangingPunct="1">
              <a:spcBef>
                <a:spcPct val="50000"/>
              </a:spcBef>
            </a:pPr>
            <a:endParaRPr lang="en-GB" altLang="en-US" sz="1600">
              <a:solidFill>
                <a:srgbClr val="229FC6"/>
              </a:solidFill>
              <a:latin typeface="Arial Black" panose="020B0A04020102020204" pitchFamily="34" charset="0"/>
            </a:endParaRPr>
          </a:p>
        </p:txBody>
      </p:sp>
      <p:pic>
        <p:nvPicPr>
          <p:cNvPr id="4" name="Content Placeholder 3">
            <a:extLst>
              <a:ext uri="{FF2B5EF4-FFF2-40B4-BE49-F238E27FC236}">
                <a16:creationId xmlns:a16="http://schemas.microsoft.com/office/drawing/2014/main" id="{3641A268-9E28-1C50-BB7E-5FE0C5718C07}"/>
              </a:ext>
            </a:extLst>
          </p:cNvPr>
          <p:cNvPicPr>
            <a:picLocks noGrp="1" noChangeAspect="1"/>
          </p:cNvPicPr>
          <p:nvPr>
            <p:ph sz="quarter" idx="3"/>
          </p:nvPr>
        </p:nvPicPr>
        <p:blipFill>
          <a:blip r:embed="rId3" cstate="print">
            <a:extLst>
              <a:ext uri="{28A0092B-C50C-407E-A947-70E740481C1C}">
                <a14:useLocalDpi xmlns:a14="http://schemas.microsoft.com/office/drawing/2010/main" val="0"/>
              </a:ext>
              <a:ext uri="{837473B0-CC2E-450A-ABE3-18F120FF3D39}">
                <a1611:picAttrSrcUrl xmlns:a1611="http://schemas.microsoft.com/office/drawing/2016/11/main" r:id="rId4"/>
              </a:ext>
            </a:extLst>
          </a:blip>
          <a:stretch>
            <a:fillRect/>
          </a:stretch>
        </p:blipFill>
        <p:spPr>
          <a:xfrm>
            <a:off x="5148064" y="2154708"/>
            <a:ext cx="3889022" cy="2187575"/>
          </a:xfrm>
        </p:spPr>
      </p:pic>
      <p:sp>
        <p:nvSpPr>
          <p:cNvPr id="5" name="TextBox 4">
            <a:extLst>
              <a:ext uri="{FF2B5EF4-FFF2-40B4-BE49-F238E27FC236}">
                <a16:creationId xmlns:a16="http://schemas.microsoft.com/office/drawing/2014/main" id="{E0B1A1F8-14CA-5850-5990-694734B19196}"/>
              </a:ext>
            </a:extLst>
          </p:cNvPr>
          <p:cNvSpPr txBox="1"/>
          <p:nvPr/>
        </p:nvSpPr>
        <p:spPr>
          <a:xfrm>
            <a:off x="5148064" y="4342283"/>
            <a:ext cx="3889022" cy="230832"/>
          </a:xfrm>
          <a:prstGeom prst="rect">
            <a:avLst/>
          </a:prstGeom>
          <a:noFill/>
        </p:spPr>
        <p:txBody>
          <a:bodyPr wrap="square" rtlCol="0">
            <a:spAutoFit/>
          </a:bodyPr>
          <a:lstStyle/>
          <a:p>
            <a:r>
              <a:rPr lang="en-GB" sz="900">
                <a:hlinkClick r:id="rId4" tooltip="https://opentextbc.ca/introconsumerbehaviour/chapter/positioning/"/>
              </a:rPr>
              <a:t>This Photo</a:t>
            </a:r>
            <a:r>
              <a:rPr lang="en-GB" sz="900"/>
              <a:t> by Unknown Author is licensed under </a:t>
            </a:r>
            <a:r>
              <a:rPr lang="en-GB" sz="900">
                <a:hlinkClick r:id="rId5" tooltip="https://creativecommons.org/licenses/by-nc-sa/3.0/"/>
              </a:rPr>
              <a:t>CC BY-SA-NC</a:t>
            </a:r>
            <a:endParaRPr lang="en-GB" sz="900"/>
          </a:p>
        </p:txBody>
      </p:sp>
    </p:spTree>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22" presetClass="entr" presetSubtype="8" fill="hold" grpId="0" nodeType="clickEffect">
                                  <p:stCondLst>
                                    <p:cond delay="0"/>
                                  </p:stCondLst>
                                  <p:childTnLst>
                                    <p:set>
                                      <p:cBhvr>
                                        <p:cTn id="6" dur="1" fill="hold">
                                          <p:stCondLst>
                                            <p:cond delay="0"/>
                                          </p:stCondLst>
                                        </p:cTn>
                                        <p:tgtEl>
                                          <p:spTgt spid="188423">
                                            <p:txEl>
                                              <p:pRg st="0" end="0"/>
                                            </p:txEl>
                                          </p:spTgt>
                                        </p:tgtEl>
                                        <p:attrNameLst>
                                          <p:attrName>style.visibility</p:attrName>
                                        </p:attrNameLst>
                                      </p:cBhvr>
                                      <p:to>
                                        <p:strVal val="visible"/>
                                      </p:to>
                                    </p:set>
                                    <p:animEffect transition="in" filter="wipe(left)">
                                      <p:cBhvr>
                                        <p:cTn id="7" dur="500"/>
                                        <p:tgtEl>
                                          <p:spTgt spid="188423">
                                            <p:txEl>
                                              <p:pRg st="0" end="0"/>
                                            </p:txEl>
                                          </p:spTgt>
                                        </p:tgtEl>
                                      </p:cBhvr>
                                    </p:animEffect>
                                  </p:childTnLst>
                                </p:cTn>
                              </p:par>
                            </p:childTnLst>
                          </p:cTn>
                        </p:par>
                      </p:childTnLst>
                    </p:cTn>
                  </p:par>
                  <p:par>
                    <p:cTn id="8" fill="hold" nodeType="clickPar">
                      <p:stCondLst>
                        <p:cond delay="indefinite"/>
                      </p:stCondLst>
                      <p:childTnLst>
                        <p:par>
                          <p:cTn id="9" fill="hold" nodeType="withGroup">
                            <p:stCondLst>
                              <p:cond delay="0"/>
                            </p:stCondLst>
                            <p:childTnLst>
                              <p:par>
                                <p:cTn id="10" presetID="22" presetClass="entr" presetSubtype="8" fill="hold" grpId="0" nodeType="clickEffect">
                                  <p:stCondLst>
                                    <p:cond delay="0"/>
                                  </p:stCondLst>
                                  <p:childTnLst>
                                    <p:set>
                                      <p:cBhvr>
                                        <p:cTn id="11" dur="1" fill="hold">
                                          <p:stCondLst>
                                            <p:cond delay="0"/>
                                          </p:stCondLst>
                                        </p:cTn>
                                        <p:tgtEl>
                                          <p:spTgt spid="188423">
                                            <p:txEl>
                                              <p:pRg st="2" end="2"/>
                                            </p:txEl>
                                          </p:spTgt>
                                        </p:tgtEl>
                                        <p:attrNameLst>
                                          <p:attrName>style.visibility</p:attrName>
                                        </p:attrNameLst>
                                      </p:cBhvr>
                                      <p:to>
                                        <p:strVal val="visible"/>
                                      </p:to>
                                    </p:set>
                                    <p:animEffect transition="in" filter="wipe(left)">
                                      <p:cBhvr>
                                        <p:cTn id="12" dur="500"/>
                                        <p:tgtEl>
                                          <p:spTgt spid="188423">
                                            <p:txEl>
                                              <p:pRg st="2" end="2"/>
                                            </p:txEl>
                                          </p:spTgt>
                                        </p:tgtEl>
                                      </p:cBhvr>
                                    </p:animEffect>
                                  </p:childTnLst>
                                </p:cTn>
                              </p:par>
                            </p:childTnLst>
                          </p:cTn>
                        </p:par>
                      </p:childTnLst>
                    </p:cTn>
                  </p:par>
                  <p:par>
                    <p:cTn id="13" fill="hold" nodeType="clickPar">
                      <p:stCondLst>
                        <p:cond delay="indefinite"/>
                      </p:stCondLst>
                      <p:childTnLst>
                        <p:par>
                          <p:cTn id="14" fill="hold" nodeType="withGroup">
                            <p:stCondLst>
                              <p:cond delay="0"/>
                            </p:stCondLst>
                            <p:childTnLst>
                              <p:par>
                                <p:cTn id="15" presetID="22" presetClass="entr" presetSubtype="8" fill="hold" grpId="0" nodeType="clickEffect">
                                  <p:stCondLst>
                                    <p:cond delay="0"/>
                                  </p:stCondLst>
                                  <p:childTnLst>
                                    <p:set>
                                      <p:cBhvr>
                                        <p:cTn id="16" dur="1" fill="hold">
                                          <p:stCondLst>
                                            <p:cond delay="0"/>
                                          </p:stCondLst>
                                        </p:cTn>
                                        <p:tgtEl>
                                          <p:spTgt spid="188423">
                                            <p:txEl>
                                              <p:pRg st="4" end="4"/>
                                            </p:txEl>
                                          </p:spTgt>
                                        </p:tgtEl>
                                        <p:attrNameLst>
                                          <p:attrName>style.visibility</p:attrName>
                                        </p:attrNameLst>
                                      </p:cBhvr>
                                      <p:to>
                                        <p:strVal val="visible"/>
                                      </p:to>
                                    </p:set>
                                    <p:animEffect transition="in" filter="wipe(left)">
                                      <p:cBhvr>
                                        <p:cTn id="17" dur="500"/>
                                        <p:tgtEl>
                                          <p:spTgt spid="188423">
                                            <p:txEl>
                                              <p:pRg st="4" end="4"/>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88423" grpId="0" build="p" autoUpdateAnimBg="0"/>
    </p:bld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97BAEE4-8EC1-FB55-78AC-9C92985DBA95}"/>
              </a:ext>
            </a:extLst>
          </p:cNvPr>
          <p:cNvSpPr>
            <a:spLocks noGrp="1"/>
          </p:cNvSpPr>
          <p:nvPr>
            <p:ph type="title"/>
          </p:nvPr>
        </p:nvSpPr>
        <p:spPr/>
        <p:txBody>
          <a:bodyPr>
            <a:normAutofit/>
          </a:bodyPr>
          <a:lstStyle/>
          <a:p>
            <a:pPr algn="l"/>
            <a:r>
              <a:rPr lang="en-GB" b="1" dirty="0"/>
              <a:t>Benefit Positioning</a:t>
            </a:r>
            <a:r>
              <a:rPr lang="en-GB" dirty="0"/>
              <a:t>:</a:t>
            </a:r>
          </a:p>
        </p:txBody>
      </p:sp>
      <p:sp>
        <p:nvSpPr>
          <p:cNvPr id="3" name="Content Placeholder 2">
            <a:extLst>
              <a:ext uri="{FF2B5EF4-FFF2-40B4-BE49-F238E27FC236}">
                <a16:creationId xmlns:a16="http://schemas.microsoft.com/office/drawing/2014/main" id="{DD60D3ED-0F67-4016-E32C-3B54F9486DED}"/>
              </a:ext>
            </a:extLst>
          </p:cNvPr>
          <p:cNvSpPr>
            <a:spLocks noGrp="1"/>
          </p:cNvSpPr>
          <p:nvPr>
            <p:ph idx="1"/>
          </p:nvPr>
        </p:nvSpPr>
        <p:spPr>
          <a:xfrm>
            <a:off x="457200" y="1340768"/>
            <a:ext cx="8229600" cy="4176465"/>
          </a:xfrm>
        </p:spPr>
        <p:txBody>
          <a:bodyPr>
            <a:normAutofit/>
          </a:bodyPr>
          <a:lstStyle/>
          <a:p>
            <a:pPr>
              <a:buFont typeface="Arial" panose="020B0604020202020204" pitchFamily="34" charset="0"/>
              <a:buChar char="•"/>
            </a:pPr>
            <a:r>
              <a:rPr lang="en-GB" dirty="0"/>
              <a:t>This involves positioning a product based on the unique benefits or features it offers to meet the needs of the target audience. For instance, a brand might position itself as offering the most durable or effective product in its category</a:t>
            </a:r>
            <a:br>
              <a:rPr lang="en-GB" dirty="0"/>
            </a:br>
            <a:endParaRPr lang="en-GB" dirty="0"/>
          </a:p>
          <a:p>
            <a:endParaRPr lang="en-GB" dirty="0"/>
          </a:p>
        </p:txBody>
      </p:sp>
      <p:sp>
        <p:nvSpPr>
          <p:cNvPr id="4" name="Slide Number Placeholder 3">
            <a:extLst>
              <a:ext uri="{FF2B5EF4-FFF2-40B4-BE49-F238E27FC236}">
                <a16:creationId xmlns:a16="http://schemas.microsoft.com/office/drawing/2014/main" id="{D457D9BE-8743-CA5A-58B2-5C233CC693AC}"/>
              </a:ext>
            </a:extLst>
          </p:cNvPr>
          <p:cNvSpPr>
            <a:spLocks noGrp="1"/>
          </p:cNvSpPr>
          <p:nvPr>
            <p:ph type="sldNum" sz="quarter" idx="12"/>
          </p:nvPr>
        </p:nvSpPr>
        <p:spPr/>
        <p:txBody>
          <a:bodyPr/>
          <a:lstStyle/>
          <a:p>
            <a:fld id="{C3F65BB1-9206-4D7F-97F9-47DCC7DC6334}" type="slidenum">
              <a:rPr lang="en-GB" smtClean="0"/>
              <a:pPr/>
              <a:t>19</a:t>
            </a:fld>
            <a:endParaRPr lang="en-GB"/>
          </a:p>
        </p:txBody>
      </p:sp>
    </p:spTree>
    <p:extLst>
      <p:ext uri="{BB962C8B-B14F-4D97-AF65-F5344CB8AC3E}">
        <p14:creationId xmlns:p14="http://schemas.microsoft.com/office/powerpoint/2010/main" val="72365215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1AA0108C-ED40-3F10-8EBD-E1AA4C9F091C}"/>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9493D8E3-36DD-C335-596A-75258446C648}"/>
              </a:ext>
            </a:extLst>
          </p:cNvPr>
          <p:cNvSpPr>
            <a:spLocks noGrp="1"/>
          </p:cNvSpPr>
          <p:nvPr>
            <p:ph type="title"/>
          </p:nvPr>
        </p:nvSpPr>
        <p:spPr>
          <a:xfrm>
            <a:off x="457200" y="274638"/>
            <a:ext cx="8229600" cy="778098"/>
          </a:xfrm>
        </p:spPr>
        <p:txBody>
          <a:bodyPr>
            <a:normAutofit/>
          </a:bodyPr>
          <a:lstStyle/>
          <a:p>
            <a:pPr algn="l"/>
            <a:r>
              <a:rPr lang="en-GB" b="1" dirty="0"/>
              <a:t>User Positioning</a:t>
            </a:r>
            <a:r>
              <a:rPr lang="en-GB" dirty="0"/>
              <a:t>:</a:t>
            </a:r>
          </a:p>
        </p:txBody>
      </p:sp>
      <p:sp>
        <p:nvSpPr>
          <p:cNvPr id="3" name="Content Placeholder 2">
            <a:extLst>
              <a:ext uri="{FF2B5EF4-FFF2-40B4-BE49-F238E27FC236}">
                <a16:creationId xmlns:a16="http://schemas.microsoft.com/office/drawing/2014/main" id="{D0A1B1AE-D1FB-8676-BF40-71D02D3BF9B4}"/>
              </a:ext>
            </a:extLst>
          </p:cNvPr>
          <p:cNvSpPr>
            <a:spLocks noGrp="1"/>
          </p:cNvSpPr>
          <p:nvPr>
            <p:ph idx="1"/>
          </p:nvPr>
        </p:nvSpPr>
        <p:spPr>
          <a:xfrm>
            <a:off x="457200" y="1340768"/>
            <a:ext cx="8229600" cy="4176465"/>
          </a:xfrm>
        </p:spPr>
        <p:txBody>
          <a:bodyPr>
            <a:normAutofit/>
          </a:bodyPr>
          <a:lstStyle/>
          <a:p>
            <a:pPr>
              <a:buFont typeface="Arial" panose="020B0604020202020204" pitchFamily="34" charset="0"/>
              <a:buChar char="•"/>
            </a:pPr>
            <a:r>
              <a:rPr lang="en-GB" dirty="0"/>
              <a:t>This type of positioning focuses on associating the brand with a particular type of user or customer persona. For example, a brand might position itself as ideal for “young professionals” or “environmentally conscious consumers”</a:t>
            </a:r>
          </a:p>
          <a:p>
            <a:endParaRPr lang="en-GB" dirty="0"/>
          </a:p>
        </p:txBody>
      </p:sp>
      <p:sp>
        <p:nvSpPr>
          <p:cNvPr id="4" name="Slide Number Placeholder 3">
            <a:extLst>
              <a:ext uri="{FF2B5EF4-FFF2-40B4-BE49-F238E27FC236}">
                <a16:creationId xmlns:a16="http://schemas.microsoft.com/office/drawing/2014/main" id="{D5D0DAF9-9F6D-E6C0-2002-678B15FB7346}"/>
              </a:ext>
            </a:extLst>
          </p:cNvPr>
          <p:cNvSpPr>
            <a:spLocks noGrp="1"/>
          </p:cNvSpPr>
          <p:nvPr>
            <p:ph type="sldNum" sz="quarter" idx="12"/>
          </p:nvPr>
        </p:nvSpPr>
        <p:spPr/>
        <p:txBody>
          <a:bodyPr/>
          <a:lstStyle/>
          <a:p>
            <a:fld id="{C3F65BB1-9206-4D7F-97F9-47DCC7DC6334}" type="slidenum">
              <a:rPr lang="en-GB" smtClean="0"/>
              <a:pPr/>
              <a:t>20</a:t>
            </a:fld>
            <a:endParaRPr lang="en-GB"/>
          </a:p>
        </p:txBody>
      </p:sp>
    </p:spTree>
    <p:extLst>
      <p:ext uri="{BB962C8B-B14F-4D97-AF65-F5344CB8AC3E}">
        <p14:creationId xmlns:p14="http://schemas.microsoft.com/office/powerpoint/2010/main" val="296656666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49EE80F8-880C-D34E-FFE5-2B147E62C59F}"/>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17767D7C-5BC5-9D2B-D366-722531779774}"/>
              </a:ext>
            </a:extLst>
          </p:cNvPr>
          <p:cNvSpPr>
            <a:spLocks noGrp="1"/>
          </p:cNvSpPr>
          <p:nvPr>
            <p:ph type="title"/>
          </p:nvPr>
        </p:nvSpPr>
        <p:spPr>
          <a:xfrm>
            <a:off x="457200" y="274638"/>
            <a:ext cx="8229600" cy="778098"/>
          </a:xfrm>
        </p:spPr>
        <p:txBody>
          <a:bodyPr>
            <a:normAutofit/>
          </a:bodyPr>
          <a:lstStyle/>
          <a:p>
            <a:pPr algn="l"/>
            <a:r>
              <a:rPr lang="en-GB" b="1" dirty="0"/>
              <a:t>Competitive Positioning</a:t>
            </a:r>
            <a:r>
              <a:rPr lang="en-GB" dirty="0"/>
              <a:t>:</a:t>
            </a:r>
          </a:p>
        </p:txBody>
      </p:sp>
      <p:sp>
        <p:nvSpPr>
          <p:cNvPr id="3" name="Content Placeholder 2">
            <a:extLst>
              <a:ext uri="{FF2B5EF4-FFF2-40B4-BE49-F238E27FC236}">
                <a16:creationId xmlns:a16="http://schemas.microsoft.com/office/drawing/2014/main" id="{B18F1CC0-C539-D1E4-4958-B6ECCD171BDF}"/>
              </a:ext>
            </a:extLst>
          </p:cNvPr>
          <p:cNvSpPr>
            <a:spLocks noGrp="1"/>
          </p:cNvSpPr>
          <p:nvPr>
            <p:ph idx="1"/>
          </p:nvPr>
        </p:nvSpPr>
        <p:spPr>
          <a:xfrm>
            <a:off x="457200" y="1340768"/>
            <a:ext cx="8229600" cy="4176465"/>
          </a:xfrm>
        </p:spPr>
        <p:txBody>
          <a:bodyPr>
            <a:normAutofit/>
          </a:bodyPr>
          <a:lstStyle/>
          <a:p>
            <a:pPr>
              <a:buFont typeface="Arial" panose="020B0604020202020204" pitchFamily="34" charset="0"/>
              <a:buChar char="•"/>
            </a:pPr>
            <a:r>
              <a:rPr lang="en-GB" dirty="0"/>
              <a:t>Competitive positioning is about differentiating the brand in comparison to its competitors, highlighting unique strengths, and demonstrating why it is a better choice within the competitive landscape</a:t>
            </a:r>
          </a:p>
          <a:p>
            <a:endParaRPr lang="en-GB" dirty="0"/>
          </a:p>
        </p:txBody>
      </p:sp>
      <p:sp>
        <p:nvSpPr>
          <p:cNvPr id="4" name="Slide Number Placeholder 3">
            <a:extLst>
              <a:ext uri="{FF2B5EF4-FFF2-40B4-BE49-F238E27FC236}">
                <a16:creationId xmlns:a16="http://schemas.microsoft.com/office/drawing/2014/main" id="{0BD3990D-41D9-B4C1-A39F-4E8CC6677B85}"/>
              </a:ext>
            </a:extLst>
          </p:cNvPr>
          <p:cNvSpPr>
            <a:spLocks noGrp="1"/>
          </p:cNvSpPr>
          <p:nvPr>
            <p:ph type="sldNum" sz="quarter" idx="12"/>
          </p:nvPr>
        </p:nvSpPr>
        <p:spPr/>
        <p:txBody>
          <a:bodyPr/>
          <a:lstStyle/>
          <a:p>
            <a:fld id="{C3F65BB1-9206-4D7F-97F9-47DCC7DC6334}" type="slidenum">
              <a:rPr lang="en-GB" smtClean="0"/>
              <a:pPr/>
              <a:t>21</a:t>
            </a:fld>
            <a:endParaRPr lang="en-GB"/>
          </a:p>
        </p:txBody>
      </p:sp>
    </p:spTree>
    <p:extLst>
      <p:ext uri="{BB962C8B-B14F-4D97-AF65-F5344CB8AC3E}">
        <p14:creationId xmlns:p14="http://schemas.microsoft.com/office/powerpoint/2010/main" val="416900035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3A6C8B8-0122-E906-015F-428FAA80A118}"/>
              </a:ext>
            </a:extLst>
          </p:cNvPr>
          <p:cNvSpPr>
            <a:spLocks noGrp="1"/>
          </p:cNvSpPr>
          <p:nvPr>
            <p:ph type="title"/>
          </p:nvPr>
        </p:nvSpPr>
        <p:spPr/>
        <p:txBody>
          <a:bodyPr/>
          <a:lstStyle/>
          <a:p>
            <a:r>
              <a:rPr lang="en-GB" dirty="0"/>
              <a:t>Group Work</a:t>
            </a:r>
          </a:p>
        </p:txBody>
      </p:sp>
      <p:sp>
        <p:nvSpPr>
          <p:cNvPr id="3" name="Content Placeholder 2">
            <a:extLst>
              <a:ext uri="{FF2B5EF4-FFF2-40B4-BE49-F238E27FC236}">
                <a16:creationId xmlns:a16="http://schemas.microsoft.com/office/drawing/2014/main" id="{AEE20888-9CFE-28EB-4ED2-62548B6D7C1A}"/>
              </a:ext>
            </a:extLst>
          </p:cNvPr>
          <p:cNvSpPr>
            <a:spLocks noGrp="1"/>
          </p:cNvSpPr>
          <p:nvPr>
            <p:ph idx="1"/>
          </p:nvPr>
        </p:nvSpPr>
        <p:spPr>
          <a:xfrm>
            <a:off x="457200" y="1417638"/>
            <a:ext cx="8229600" cy="4099595"/>
          </a:xfrm>
        </p:spPr>
        <p:txBody>
          <a:bodyPr>
            <a:normAutofit/>
          </a:bodyPr>
          <a:lstStyle/>
          <a:p>
            <a:pPr marL="514350" indent="-514350">
              <a:buFont typeface="+mj-lt"/>
              <a:buAutoNum type="arabicPeriod"/>
            </a:pPr>
            <a:endParaRPr lang="en-GB" sz="2800" kern="100" dirty="0">
              <a:latin typeface="Aptos" panose="020B0004020202020204" pitchFamily="34" charset="0"/>
              <a:ea typeface="Aptos" panose="020B0004020202020204" pitchFamily="34" charset="0"/>
              <a:cs typeface="Times New Roman" panose="02020603050405020304" pitchFamily="18" charset="0"/>
            </a:endParaRPr>
          </a:p>
          <a:p>
            <a:pPr marL="514350" indent="-514350">
              <a:lnSpc>
                <a:spcPct val="150000"/>
              </a:lnSpc>
              <a:buFont typeface="+mj-lt"/>
              <a:buAutoNum type="arabicPeriod"/>
            </a:pPr>
            <a:r>
              <a:rPr lang="en-GB" sz="2800" kern="100" dirty="0">
                <a:latin typeface="Aptos" panose="020B0004020202020204" pitchFamily="34" charset="0"/>
                <a:ea typeface="Aptos" panose="020B0004020202020204" pitchFamily="34" charset="0"/>
                <a:cs typeface="Times New Roman" panose="02020603050405020304" pitchFamily="18" charset="0"/>
              </a:rPr>
              <a:t>Let’s form into  groups of three to four</a:t>
            </a:r>
          </a:p>
          <a:p>
            <a:pPr marL="514350" indent="-514350">
              <a:lnSpc>
                <a:spcPct val="150000"/>
              </a:lnSpc>
              <a:buFont typeface="+mj-lt"/>
              <a:buAutoNum type="arabicPeriod"/>
            </a:pPr>
            <a:r>
              <a:rPr lang="en-GB" sz="2800" kern="100" dirty="0">
                <a:effectLst/>
                <a:latin typeface="Aptos" panose="020B0004020202020204" pitchFamily="34" charset="0"/>
                <a:ea typeface="Aptos" panose="020B0004020202020204" pitchFamily="34" charset="0"/>
                <a:cs typeface="Times New Roman" panose="02020603050405020304" pitchFamily="18" charset="0"/>
              </a:rPr>
              <a:t>Go to Moodle Week 5</a:t>
            </a:r>
          </a:p>
          <a:p>
            <a:pPr marL="514350" indent="-514350">
              <a:lnSpc>
                <a:spcPct val="150000"/>
              </a:lnSpc>
              <a:buFont typeface="+mj-lt"/>
              <a:buAutoNum type="arabicPeriod"/>
            </a:pPr>
            <a:r>
              <a:rPr lang="en-GB" sz="2800" kern="100" dirty="0">
                <a:effectLst/>
                <a:latin typeface="Aptos" panose="020B0004020202020204" pitchFamily="34" charset="0"/>
                <a:ea typeface="Aptos" panose="020B0004020202020204" pitchFamily="34" charset="0"/>
                <a:cs typeface="Times New Roman" panose="02020603050405020304" pitchFamily="18" charset="0"/>
              </a:rPr>
              <a:t>Download and complete the  case study of  “Nike’s STP strategy  case study- </a:t>
            </a:r>
            <a:r>
              <a:rPr lang="en-GB" sz="2800" kern="100" dirty="0">
                <a:latin typeface="Aptos" panose="020B0004020202020204" pitchFamily="34" charset="0"/>
                <a:ea typeface="Aptos" panose="020B0004020202020204" pitchFamily="34" charset="0"/>
                <a:cs typeface="Times New Roman" panose="02020603050405020304" pitchFamily="18" charset="0"/>
              </a:rPr>
              <a:t>g</a:t>
            </a:r>
            <a:r>
              <a:rPr lang="en-GB" sz="2800" kern="100" dirty="0">
                <a:effectLst/>
                <a:latin typeface="Aptos" panose="020B0004020202020204" pitchFamily="34" charset="0"/>
                <a:ea typeface="Aptos" panose="020B0004020202020204" pitchFamily="34" charset="0"/>
                <a:cs typeface="Times New Roman" panose="02020603050405020304" pitchFamily="18" charset="0"/>
              </a:rPr>
              <a:t>roup work and </a:t>
            </a:r>
            <a:r>
              <a:rPr lang="en-GB" sz="2800" kern="100" dirty="0">
                <a:latin typeface="Aptos" panose="020B0004020202020204" pitchFamily="34" charset="0"/>
                <a:ea typeface="Aptos" panose="020B0004020202020204" pitchFamily="34" charset="0"/>
                <a:cs typeface="Times New Roman" panose="02020603050405020304" pitchFamily="18" charset="0"/>
              </a:rPr>
              <a:t>q</a:t>
            </a:r>
            <a:r>
              <a:rPr lang="en-GB" sz="2800" kern="100" dirty="0">
                <a:effectLst/>
                <a:latin typeface="Aptos" panose="020B0004020202020204" pitchFamily="34" charset="0"/>
                <a:ea typeface="Aptos" panose="020B0004020202020204" pitchFamily="34" charset="0"/>
                <a:cs typeface="Times New Roman" panose="02020603050405020304" pitchFamily="18" charset="0"/>
              </a:rPr>
              <a:t>uestion” </a:t>
            </a:r>
            <a:r>
              <a:rPr lang="en-GB" sz="2800" kern="100" dirty="0">
                <a:latin typeface="Aptos" panose="020B0004020202020204" pitchFamily="34" charset="0"/>
                <a:ea typeface="Aptos" panose="020B0004020202020204" pitchFamily="34" charset="0"/>
                <a:cs typeface="Times New Roman" panose="02020603050405020304" pitchFamily="18" charset="0"/>
              </a:rPr>
              <a:t>and work on the case study as a group</a:t>
            </a:r>
            <a:endParaRPr lang="en-GB" sz="2800" kern="100" dirty="0">
              <a:effectLst/>
              <a:latin typeface="Aptos" panose="020B0004020202020204" pitchFamily="34" charset="0"/>
              <a:ea typeface="Aptos" panose="020B0004020202020204" pitchFamily="34" charset="0"/>
              <a:cs typeface="Times New Roman" panose="02020603050405020304" pitchFamily="18" charset="0"/>
            </a:endParaRPr>
          </a:p>
          <a:p>
            <a:endParaRPr lang="en-GB" sz="2800" dirty="0"/>
          </a:p>
        </p:txBody>
      </p:sp>
      <p:sp>
        <p:nvSpPr>
          <p:cNvPr id="4" name="Slide Number Placeholder 3">
            <a:extLst>
              <a:ext uri="{FF2B5EF4-FFF2-40B4-BE49-F238E27FC236}">
                <a16:creationId xmlns:a16="http://schemas.microsoft.com/office/drawing/2014/main" id="{E631A925-1464-06A3-2910-A215D99D0A40}"/>
              </a:ext>
            </a:extLst>
          </p:cNvPr>
          <p:cNvSpPr>
            <a:spLocks noGrp="1"/>
          </p:cNvSpPr>
          <p:nvPr>
            <p:ph type="sldNum" sz="quarter" idx="12"/>
          </p:nvPr>
        </p:nvSpPr>
        <p:spPr/>
        <p:txBody>
          <a:bodyPr/>
          <a:lstStyle/>
          <a:p>
            <a:fld id="{C3F65BB1-9206-4D7F-97F9-47DCC7DC6334}" type="slidenum">
              <a:rPr lang="en-GB" smtClean="0"/>
              <a:pPr/>
              <a:t>22</a:t>
            </a:fld>
            <a:endParaRPr lang="en-GB"/>
          </a:p>
        </p:txBody>
      </p:sp>
    </p:spTree>
    <p:extLst>
      <p:ext uri="{BB962C8B-B14F-4D97-AF65-F5344CB8AC3E}">
        <p14:creationId xmlns:p14="http://schemas.microsoft.com/office/powerpoint/2010/main" val="133151266"/>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070FDE5-BA23-78E3-4886-8EAA3373CC2C}"/>
              </a:ext>
            </a:extLst>
          </p:cNvPr>
          <p:cNvSpPr>
            <a:spLocks noGrp="1"/>
          </p:cNvSpPr>
          <p:nvPr>
            <p:ph type="title"/>
          </p:nvPr>
        </p:nvSpPr>
        <p:spPr/>
        <p:txBody>
          <a:bodyPr>
            <a:normAutofit/>
          </a:bodyPr>
          <a:lstStyle/>
          <a:p>
            <a:r>
              <a:rPr lang="en-GB" dirty="0"/>
              <a:t>Marketing Mix</a:t>
            </a:r>
          </a:p>
        </p:txBody>
      </p:sp>
      <p:sp>
        <p:nvSpPr>
          <p:cNvPr id="3" name="Content Placeholder 2">
            <a:extLst>
              <a:ext uri="{FF2B5EF4-FFF2-40B4-BE49-F238E27FC236}">
                <a16:creationId xmlns:a16="http://schemas.microsoft.com/office/drawing/2014/main" id="{39D522EC-401F-49BD-4063-EF0FD1B7CCC4}"/>
              </a:ext>
            </a:extLst>
          </p:cNvPr>
          <p:cNvSpPr>
            <a:spLocks noGrp="1"/>
          </p:cNvSpPr>
          <p:nvPr>
            <p:ph idx="1"/>
          </p:nvPr>
        </p:nvSpPr>
        <p:spPr/>
        <p:txBody>
          <a:bodyPr/>
          <a:lstStyle/>
          <a:p>
            <a:r>
              <a:rPr lang="en-GB" dirty="0"/>
              <a:t>Is a foundational element of a marketing strategy</a:t>
            </a:r>
          </a:p>
          <a:p>
            <a:r>
              <a:rPr lang="en-GB" dirty="0"/>
              <a:t>It influences consumers' decisions and achieves its marketing objectives</a:t>
            </a:r>
          </a:p>
          <a:p>
            <a:r>
              <a:rPr lang="en-GB" dirty="0"/>
              <a:t>Common framework for the Marketing Mix is the "4 Ps"</a:t>
            </a:r>
          </a:p>
        </p:txBody>
      </p:sp>
      <p:sp>
        <p:nvSpPr>
          <p:cNvPr id="4" name="Slide Number Placeholder 3">
            <a:extLst>
              <a:ext uri="{FF2B5EF4-FFF2-40B4-BE49-F238E27FC236}">
                <a16:creationId xmlns:a16="http://schemas.microsoft.com/office/drawing/2014/main" id="{E41D7F11-372A-442F-F6A7-B359AD2907F2}"/>
              </a:ext>
            </a:extLst>
          </p:cNvPr>
          <p:cNvSpPr>
            <a:spLocks noGrp="1"/>
          </p:cNvSpPr>
          <p:nvPr>
            <p:ph type="sldNum" sz="quarter" idx="12"/>
          </p:nvPr>
        </p:nvSpPr>
        <p:spPr/>
        <p:txBody>
          <a:bodyPr/>
          <a:lstStyle/>
          <a:p>
            <a:fld id="{C3F65BB1-9206-4D7F-97F9-47DCC7DC6334}" type="slidenum">
              <a:rPr lang="en-GB" smtClean="0"/>
              <a:pPr/>
              <a:t>23</a:t>
            </a:fld>
            <a:endParaRPr lang="en-GB"/>
          </a:p>
        </p:txBody>
      </p:sp>
    </p:spTree>
    <p:extLst>
      <p:ext uri="{BB962C8B-B14F-4D97-AF65-F5344CB8AC3E}">
        <p14:creationId xmlns:p14="http://schemas.microsoft.com/office/powerpoint/2010/main" val="4050340645"/>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863250E-EE74-D994-E5B6-F4CAE4EFDEBB}"/>
              </a:ext>
            </a:extLst>
          </p:cNvPr>
          <p:cNvSpPr>
            <a:spLocks noGrp="1"/>
          </p:cNvSpPr>
          <p:nvPr>
            <p:ph type="title"/>
          </p:nvPr>
        </p:nvSpPr>
        <p:spPr/>
        <p:txBody>
          <a:bodyPr/>
          <a:lstStyle/>
          <a:p>
            <a:r>
              <a:rPr lang="en-GB" dirty="0"/>
              <a:t>M</a:t>
            </a:r>
            <a:r>
              <a:rPr lang="en-GB" sz="4400" dirty="0"/>
              <a:t>arketing mix…</a:t>
            </a:r>
            <a:endParaRPr lang="en-GB" dirty="0"/>
          </a:p>
        </p:txBody>
      </p:sp>
      <p:pic>
        <p:nvPicPr>
          <p:cNvPr id="6" name="Content Placeholder 5" descr="A picture containing text, circle, font, compact disk&#10;&#10;Description automatically generated">
            <a:extLst>
              <a:ext uri="{FF2B5EF4-FFF2-40B4-BE49-F238E27FC236}">
                <a16:creationId xmlns:a16="http://schemas.microsoft.com/office/drawing/2014/main" id="{0B9AE936-5130-74A5-1B61-3AA2EF4D374A}"/>
              </a:ext>
            </a:extLst>
          </p:cNvPr>
          <p:cNvPicPr>
            <a:picLocks noGrp="1" noChangeAspect="1"/>
          </p:cNvPicPr>
          <p:nvPr>
            <p:ph idx="1"/>
          </p:nvPr>
        </p:nvPicPr>
        <p:blipFill>
          <a:blip r:embed="rId3">
            <a:extLst>
              <a:ext uri="{28A0092B-C50C-407E-A947-70E740481C1C}">
                <a14:useLocalDpi xmlns:a14="http://schemas.microsoft.com/office/drawing/2010/main" val="0"/>
              </a:ext>
            </a:extLst>
          </a:blip>
          <a:stretch>
            <a:fillRect/>
          </a:stretch>
        </p:blipFill>
        <p:spPr>
          <a:xfrm>
            <a:off x="2743200" y="1720437"/>
            <a:ext cx="3657600" cy="3675888"/>
          </a:xfrm>
        </p:spPr>
      </p:pic>
      <p:sp>
        <p:nvSpPr>
          <p:cNvPr id="4" name="Slide Number Placeholder 3">
            <a:extLst>
              <a:ext uri="{FF2B5EF4-FFF2-40B4-BE49-F238E27FC236}">
                <a16:creationId xmlns:a16="http://schemas.microsoft.com/office/drawing/2014/main" id="{788FC221-1432-E1FE-4707-BA5B8F1C2426}"/>
              </a:ext>
            </a:extLst>
          </p:cNvPr>
          <p:cNvSpPr>
            <a:spLocks noGrp="1"/>
          </p:cNvSpPr>
          <p:nvPr>
            <p:ph type="sldNum" sz="quarter" idx="12"/>
          </p:nvPr>
        </p:nvSpPr>
        <p:spPr/>
        <p:txBody>
          <a:bodyPr/>
          <a:lstStyle/>
          <a:p>
            <a:fld id="{C3F65BB1-9206-4D7F-97F9-47DCC7DC6334}" type="slidenum">
              <a:rPr lang="en-GB" smtClean="0"/>
              <a:pPr/>
              <a:t>24</a:t>
            </a:fld>
            <a:endParaRPr lang="en-GB"/>
          </a:p>
        </p:txBody>
      </p:sp>
    </p:spTree>
    <p:extLst>
      <p:ext uri="{BB962C8B-B14F-4D97-AF65-F5344CB8AC3E}">
        <p14:creationId xmlns:p14="http://schemas.microsoft.com/office/powerpoint/2010/main" val="1414059318"/>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2D095F1-8692-58B4-701C-61002D020A6A}"/>
              </a:ext>
            </a:extLst>
          </p:cNvPr>
          <p:cNvSpPr>
            <a:spLocks noGrp="1"/>
          </p:cNvSpPr>
          <p:nvPr>
            <p:ph type="title"/>
          </p:nvPr>
        </p:nvSpPr>
        <p:spPr/>
        <p:txBody>
          <a:bodyPr/>
          <a:lstStyle/>
          <a:p>
            <a:r>
              <a:rPr lang="en-GB" dirty="0"/>
              <a:t>Marketing Mix…</a:t>
            </a:r>
          </a:p>
        </p:txBody>
      </p:sp>
      <p:sp>
        <p:nvSpPr>
          <p:cNvPr id="3" name="Content Placeholder 2">
            <a:extLst>
              <a:ext uri="{FF2B5EF4-FFF2-40B4-BE49-F238E27FC236}">
                <a16:creationId xmlns:a16="http://schemas.microsoft.com/office/drawing/2014/main" id="{21054827-ABE7-D11B-30B3-4788C078F1E8}"/>
              </a:ext>
            </a:extLst>
          </p:cNvPr>
          <p:cNvSpPr>
            <a:spLocks noGrp="1"/>
          </p:cNvSpPr>
          <p:nvPr>
            <p:ph idx="1"/>
          </p:nvPr>
        </p:nvSpPr>
        <p:spPr>
          <a:xfrm>
            <a:off x="449188" y="1254460"/>
            <a:ext cx="8229600" cy="4622812"/>
          </a:xfrm>
        </p:spPr>
        <p:txBody>
          <a:bodyPr>
            <a:noAutofit/>
          </a:bodyPr>
          <a:lstStyle/>
          <a:p>
            <a:pPr marL="514350" indent="-514350">
              <a:buAutoNum type="arabicPeriod"/>
            </a:pPr>
            <a:r>
              <a:rPr lang="en-GB" sz="2800" b="1" dirty="0"/>
              <a:t>Product</a:t>
            </a:r>
            <a:br>
              <a:rPr lang="en-GB" sz="2800" dirty="0"/>
            </a:br>
            <a:r>
              <a:rPr lang="en-GB" sz="2800" kern="0" dirty="0">
                <a:latin typeface="Times New Roman" panose="02020603050405020304" pitchFamily="18" charset="0"/>
                <a:cs typeface="Times New Roman" panose="02020603050405020304" pitchFamily="18" charset="0"/>
              </a:rPr>
              <a:t>D</a:t>
            </a:r>
            <a:r>
              <a:rPr lang="en-GB" sz="2800" kern="0" dirty="0">
                <a:effectLst/>
                <a:latin typeface="Times New Roman" panose="02020603050405020304" pitchFamily="18" charset="0"/>
                <a:ea typeface="Times New Roman" panose="02020603050405020304" pitchFamily="18" charset="0"/>
                <a:cs typeface="Times New Roman" panose="02020603050405020304" pitchFamily="18" charset="0"/>
              </a:rPr>
              <a:t>ecisions about the goods or services offered</a:t>
            </a:r>
          </a:p>
          <a:p>
            <a:pPr marL="514350" indent="-514350">
              <a:buAutoNum type="arabicPeriod"/>
            </a:pPr>
            <a:r>
              <a:rPr lang="en-GB" sz="2800" b="1" dirty="0"/>
              <a:t>Price</a:t>
            </a:r>
            <a:br>
              <a:rPr lang="en-GB" sz="2800" dirty="0"/>
            </a:br>
            <a:r>
              <a:rPr lang="en-GB" sz="2800" kern="0" dirty="0">
                <a:effectLst/>
                <a:latin typeface="Times New Roman" panose="02020603050405020304" pitchFamily="18" charset="0"/>
                <a:ea typeface="Times New Roman" panose="02020603050405020304" pitchFamily="18" charset="0"/>
                <a:cs typeface="Times New Roman" panose="02020603050405020304" pitchFamily="18" charset="0"/>
              </a:rPr>
              <a:t>Pricing strategy </a:t>
            </a:r>
          </a:p>
          <a:p>
            <a:pPr marL="514350" indent="-514350">
              <a:buAutoNum type="arabicPeriod"/>
            </a:pPr>
            <a:r>
              <a:rPr lang="en-GB" sz="2800" b="1" dirty="0"/>
              <a:t>Place</a:t>
            </a:r>
            <a:br>
              <a:rPr lang="en-GB" sz="2800" b="1" dirty="0"/>
            </a:br>
            <a:r>
              <a:rPr lang="en-GB" sz="2800" kern="0" dirty="0">
                <a:latin typeface="Times New Roman" panose="02020603050405020304" pitchFamily="18" charset="0"/>
                <a:cs typeface="Times New Roman" panose="02020603050405020304" pitchFamily="18" charset="0"/>
              </a:rPr>
              <a:t>R</a:t>
            </a:r>
            <a:r>
              <a:rPr lang="en-GB" sz="2800" kern="0" dirty="0">
                <a:effectLst/>
                <a:latin typeface="Times New Roman" panose="02020603050405020304" pitchFamily="18" charset="0"/>
                <a:ea typeface="Times New Roman" panose="02020603050405020304" pitchFamily="18" charset="0"/>
                <a:cs typeface="Times New Roman" panose="02020603050405020304" pitchFamily="18" charset="0"/>
              </a:rPr>
              <a:t>efers to how the product is distributed</a:t>
            </a:r>
          </a:p>
          <a:p>
            <a:pPr marL="514350" indent="-514350">
              <a:buAutoNum type="arabicPeriod"/>
            </a:pPr>
            <a:r>
              <a:rPr lang="en-GB" sz="2800" b="1" dirty="0"/>
              <a:t>Promotion</a:t>
            </a:r>
            <a:br>
              <a:rPr lang="en-GB" sz="2800" dirty="0"/>
            </a:br>
            <a:r>
              <a:rPr lang="en-GB" sz="2800" kern="0" dirty="0">
                <a:latin typeface="Times New Roman" panose="02020603050405020304" pitchFamily="18" charset="0"/>
                <a:cs typeface="Times New Roman" panose="02020603050405020304" pitchFamily="18" charset="0"/>
              </a:rPr>
              <a:t>A</a:t>
            </a:r>
            <a:r>
              <a:rPr lang="en-GB" sz="2800" kern="0" dirty="0">
                <a:effectLst/>
                <a:latin typeface="Times New Roman" panose="02020603050405020304" pitchFamily="18" charset="0"/>
                <a:ea typeface="Times New Roman" panose="02020603050405020304" pitchFamily="18" charset="0"/>
                <a:cs typeface="Times New Roman" panose="02020603050405020304" pitchFamily="18" charset="0"/>
              </a:rPr>
              <a:t>ll the activities undertaken to communicate the product’s benefits and persuade customers to purchase it</a:t>
            </a:r>
            <a:endParaRPr lang="en-GB" sz="2800" dirty="0"/>
          </a:p>
        </p:txBody>
      </p:sp>
      <p:sp>
        <p:nvSpPr>
          <p:cNvPr id="4" name="Slide Number Placeholder 3">
            <a:extLst>
              <a:ext uri="{FF2B5EF4-FFF2-40B4-BE49-F238E27FC236}">
                <a16:creationId xmlns:a16="http://schemas.microsoft.com/office/drawing/2014/main" id="{49B53284-C73F-3DD8-0498-A355DCBAEBD3}"/>
              </a:ext>
            </a:extLst>
          </p:cNvPr>
          <p:cNvSpPr>
            <a:spLocks noGrp="1"/>
          </p:cNvSpPr>
          <p:nvPr>
            <p:ph type="sldNum" sz="quarter" idx="12"/>
          </p:nvPr>
        </p:nvSpPr>
        <p:spPr/>
        <p:txBody>
          <a:bodyPr/>
          <a:lstStyle/>
          <a:p>
            <a:endParaRPr lang="en-GB" dirty="0"/>
          </a:p>
          <a:p>
            <a:endParaRPr lang="en-GB" dirty="0"/>
          </a:p>
        </p:txBody>
      </p:sp>
    </p:spTree>
    <p:extLst>
      <p:ext uri="{BB962C8B-B14F-4D97-AF65-F5344CB8AC3E}">
        <p14:creationId xmlns:p14="http://schemas.microsoft.com/office/powerpoint/2010/main" val="179454680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770A1F2-4B37-5F84-E870-87A4147D14B6}"/>
              </a:ext>
            </a:extLst>
          </p:cNvPr>
          <p:cNvSpPr>
            <a:spLocks noGrp="1"/>
          </p:cNvSpPr>
          <p:nvPr>
            <p:ph type="title"/>
          </p:nvPr>
        </p:nvSpPr>
        <p:spPr/>
        <p:txBody>
          <a:bodyPr>
            <a:normAutofit/>
          </a:bodyPr>
          <a:lstStyle/>
          <a:p>
            <a:r>
              <a:rPr lang="en-GB" sz="2800" b="1" dirty="0"/>
              <a:t>Integrating Marketing Mix with Target Market</a:t>
            </a:r>
          </a:p>
        </p:txBody>
      </p:sp>
      <p:sp>
        <p:nvSpPr>
          <p:cNvPr id="3" name="Content Placeholder 2">
            <a:extLst>
              <a:ext uri="{FF2B5EF4-FFF2-40B4-BE49-F238E27FC236}">
                <a16:creationId xmlns:a16="http://schemas.microsoft.com/office/drawing/2014/main" id="{31EEBB2A-1AC6-7D81-C802-A7E5FB783D60}"/>
              </a:ext>
            </a:extLst>
          </p:cNvPr>
          <p:cNvSpPr>
            <a:spLocks noGrp="1"/>
          </p:cNvSpPr>
          <p:nvPr>
            <p:ph idx="1"/>
          </p:nvPr>
        </p:nvSpPr>
        <p:spPr>
          <a:xfrm>
            <a:off x="457200" y="1196752"/>
            <a:ext cx="8229600" cy="4320481"/>
          </a:xfrm>
        </p:spPr>
        <p:txBody>
          <a:bodyPr>
            <a:normAutofit/>
          </a:bodyPr>
          <a:lstStyle/>
          <a:p>
            <a:pPr>
              <a:lnSpc>
                <a:spcPct val="115000"/>
              </a:lnSpc>
              <a:spcAft>
                <a:spcPts val="800"/>
              </a:spcAft>
            </a:pPr>
            <a:r>
              <a:rPr lang="en-GB" sz="2400" b="1" kern="100" dirty="0">
                <a:effectLst/>
                <a:latin typeface="Aptos" panose="020B0004020202020204" pitchFamily="34" charset="0"/>
                <a:ea typeface="Aptos" panose="020B0004020202020204" pitchFamily="34" charset="0"/>
                <a:cs typeface="Times New Roman" panose="02020603050405020304" pitchFamily="18" charset="0"/>
              </a:rPr>
              <a:t>Product</a:t>
            </a:r>
            <a:r>
              <a:rPr lang="en-GB" sz="2400" kern="100" dirty="0">
                <a:effectLst/>
                <a:latin typeface="Aptos" panose="020B0004020202020204" pitchFamily="34" charset="0"/>
                <a:ea typeface="Aptos" panose="020B0004020202020204" pitchFamily="34" charset="0"/>
                <a:cs typeface="Times New Roman" panose="02020603050405020304" pitchFamily="18" charset="0"/>
              </a:rPr>
              <a:t>: Tailor features and benefits to appeal directly to the targeted segment.</a:t>
            </a:r>
          </a:p>
          <a:p>
            <a:pPr>
              <a:lnSpc>
                <a:spcPct val="115000"/>
              </a:lnSpc>
              <a:spcAft>
                <a:spcPts val="800"/>
              </a:spcAft>
            </a:pPr>
            <a:r>
              <a:rPr lang="en-GB" sz="2400" b="1" kern="100" dirty="0">
                <a:effectLst/>
                <a:latin typeface="Aptos" panose="020B0004020202020204" pitchFamily="34" charset="0"/>
                <a:ea typeface="Aptos" panose="020B0004020202020204" pitchFamily="34" charset="0"/>
                <a:cs typeface="Times New Roman" panose="02020603050405020304" pitchFamily="18" charset="0"/>
              </a:rPr>
              <a:t>Price</a:t>
            </a:r>
            <a:r>
              <a:rPr lang="en-GB" sz="2400" kern="100" dirty="0">
                <a:effectLst/>
                <a:latin typeface="Aptos" panose="020B0004020202020204" pitchFamily="34" charset="0"/>
                <a:ea typeface="Aptos" panose="020B0004020202020204" pitchFamily="34" charset="0"/>
                <a:cs typeface="Times New Roman" panose="02020603050405020304" pitchFamily="18" charset="0"/>
              </a:rPr>
              <a:t>: Choose a pricing strategy that aligns with the target segment’s willingness to pay.</a:t>
            </a:r>
          </a:p>
          <a:p>
            <a:pPr>
              <a:lnSpc>
                <a:spcPct val="115000"/>
              </a:lnSpc>
              <a:spcAft>
                <a:spcPts val="800"/>
              </a:spcAft>
            </a:pPr>
            <a:r>
              <a:rPr lang="en-GB" sz="2400" b="1" kern="100" dirty="0">
                <a:effectLst/>
                <a:latin typeface="Aptos" panose="020B0004020202020204" pitchFamily="34" charset="0"/>
                <a:ea typeface="Aptos" panose="020B0004020202020204" pitchFamily="34" charset="0"/>
                <a:cs typeface="Times New Roman" panose="02020603050405020304" pitchFamily="18" charset="0"/>
              </a:rPr>
              <a:t>Place</a:t>
            </a:r>
            <a:r>
              <a:rPr lang="en-GB" sz="2400" kern="100" dirty="0">
                <a:effectLst/>
                <a:latin typeface="Aptos" panose="020B0004020202020204" pitchFamily="34" charset="0"/>
                <a:ea typeface="Aptos" panose="020B0004020202020204" pitchFamily="34" charset="0"/>
                <a:cs typeface="Times New Roman" panose="02020603050405020304" pitchFamily="18" charset="0"/>
              </a:rPr>
              <a:t>: Select distribution </a:t>
            </a:r>
            <a:r>
              <a:rPr lang="en-GB" sz="2400" b="1" kern="100" dirty="0">
                <a:effectLst/>
                <a:latin typeface="Aptos" panose="020B0004020202020204" pitchFamily="34" charset="0"/>
                <a:ea typeface="Aptos" panose="020B0004020202020204" pitchFamily="34" charset="0"/>
                <a:cs typeface="Times New Roman" panose="02020603050405020304" pitchFamily="18" charset="0"/>
              </a:rPr>
              <a:t>channels </a:t>
            </a:r>
            <a:r>
              <a:rPr lang="en-GB" sz="2400" kern="100" dirty="0">
                <a:effectLst/>
                <a:latin typeface="Aptos" panose="020B0004020202020204" pitchFamily="34" charset="0"/>
                <a:ea typeface="Aptos" panose="020B0004020202020204" pitchFamily="34" charset="0"/>
                <a:cs typeface="Times New Roman" panose="02020603050405020304" pitchFamily="18" charset="0"/>
              </a:rPr>
              <a:t>where the target segment is most likely to shop.</a:t>
            </a:r>
          </a:p>
          <a:p>
            <a:pPr>
              <a:lnSpc>
                <a:spcPct val="115000"/>
              </a:lnSpc>
              <a:spcAft>
                <a:spcPts val="800"/>
              </a:spcAft>
            </a:pPr>
            <a:r>
              <a:rPr lang="en-GB" sz="2400" b="1" kern="100" dirty="0">
                <a:effectLst/>
                <a:latin typeface="Aptos" panose="020B0004020202020204" pitchFamily="34" charset="0"/>
                <a:ea typeface="Aptos" panose="020B0004020202020204" pitchFamily="34" charset="0"/>
                <a:cs typeface="Times New Roman" panose="02020603050405020304" pitchFamily="18" charset="0"/>
              </a:rPr>
              <a:t>Promotion</a:t>
            </a:r>
            <a:r>
              <a:rPr lang="en-GB" sz="2400" kern="100" dirty="0">
                <a:effectLst/>
                <a:latin typeface="Aptos" panose="020B0004020202020204" pitchFamily="34" charset="0"/>
                <a:ea typeface="Aptos" panose="020B0004020202020204" pitchFamily="34" charset="0"/>
                <a:cs typeface="Times New Roman" panose="02020603050405020304" pitchFamily="18" charset="0"/>
              </a:rPr>
              <a:t>: Use language, visuals, and media channels that resonate with the target audience.</a:t>
            </a:r>
          </a:p>
          <a:p>
            <a:pPr marL="0" indent="0">
              <a:buNone/>
            </a:pPr>
            <a:endParaRPr lang="en-GB" dirty="0"/>
          </a:p>
        </p:txBody>
      </p:sp>
      <p:sp>
        <p:nvSpPr>
          <p:cNvPr id="4" name="Slide Number Placeholder 3">
            <a:extLst>
              <a:ext uri="{FF2B5EF4-FFF2-40B4-BE49-F238E27FC236}">
                <a16:creationId xmlns:a16="http://schemas.microsoft.com/office/drawing/2014/main" id="{6C762840-A68E-E577-CD5B-FCB1C08B44E1}"/>
              </a:ext>
            </a:extLst>
          </p:cNvPr>
          <p:cNvSpPr>
            <a:spLocks noGrp="1"/>
          </p:cNvSpPr>
          <p:nvPr>
            <p:ph type="sldNum" sz="quarter" idx="12"/>
          </p:nvPr>
        </p:nvSpPr>
        <p:spPr/>
        <p:txBody>
          <a:bodyPr/>
          <a:lstStyle/>
          <a:p>
            <a:fld id="{C3F65BB1-9206-4D7F-97F9-47DCC7DC6334}" type="slidenum">
              <a:rPr lang="en-GB" smtClean="0"/>
              <a:pPr/>
              <a:t>26</a:t>
            </a:fld>
            <a:endParaRPr lang="en-GB"/>
          </a:p>
        </p:txBody>
      </p:sp>
    </p:spTree>
    <p:extLst>
      <p:ext uri="{BB962C8B-B14F-4D97-AF65-F5344CB8AC3E}">
        <p14:creationId xmlns:p14="http://schemas.microsoft.com/office/powerpoint/2010/main" val="268084657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22733" y="992428"/>
            <a:ext cx="9144000" cy="4873143"/>
          </a:xfrm>
        </p:spPr>
        <p:txBody>
          <a:bodyPr>
            <a:noAutofit/>
          </a:bodyPr>
          <a:lstStyle/>
          <a:p>
            <a:pPr marL="0" indent="0">
              <a:buClr>
                <a:srgbClr val="007DC3"/>
              </a:buClr>
              <a:buNone/>
            </a:pPr>
            <a:r>
              <a:rPr lang="en-GB" sz="2400" dirty="0"/>
              <a:t>Once the small business owner has a good understanding of their market and customers.</a:t>
            </a:r>
          </a:p>
          <a:p>
            <a:pPr marL="0" indent="0">
              <a:buClr>
                <a:srgbClr val="007DC3"/>
              </a:buClr>
              <a:buNone/>
            </a:pPr>
            <a:endParaRPr lang="en-GB" sz="2400" dirty="0"/>
          </a:p>
          <a:p>
            <a:pPr marL="0" indent="0">
              <a:buClr>
                <a:srgbClr val="007DC3"/>
              </a:buClr>
              <a:buNone/>
            </a:pPr>
            <a:r>
              <a:rPr lang="en-GB" sz="2400" dirty="0"/>
              <a:t>They should reach their customers by utilising the following tools:</a:t>
            </a:r>
          </a:p>
          <a:p>
            <a:pPr marL="0" indent="0">
              <a:buClr>
                <a:srgbClr val="007DC3"/>
              </a:buClr>
              <a:buNone/>
            </a:pPr>
            <a:endParaRPr lang="en-GB" sz="2400" dirty="0"/>
          </a:p>
          <a:p>
            <a:pPr>
              <a:buClr>
                <a:srgbClr val="007DC3"/>
              </a:buClr>
              <a:buFont typeface="Wingdings" panose="05000000000000000000" pitchFamily="2" charset="2"/>
              <a:buChar char="q"/>
            </a:pPr>
            <a:r>
              <a:rPr lang="en-GB" sz="2400" dirty="0"/>
              <a:t>Social media platforms (</a:t>
            </a:r>
            <a:r>
              <a:rPr lang="en-GB" sz="2400" dirty="0" err="1"/>
              <a:t>Facebook,TikTok</a:t>
            </a:r>
            <a:r>
              <a:rPr lang="en-GB" sz="2400" dirty="0"/>
              <a:t> </a:t>
            </a:r>
            <a:r>
              <a:rPr lang="en-GB" sz="2400" dirty="0" err="1"/>
              <a:t>Instagram,Twitter,etc</a:t>
            </a:r>
            <a:r>
              <a:rPr lang="en-GB" sz="2400" dirty="0"/>
              <a:t>.)</a:t>
            </a:r>
          </a:p>
          <a:p>
            <a:pPr>
              <a:buClr>
                <a:srgbClr val="007DC3"/>
              </a:buClr>
              <a:buFont typeface="Wingdings" panose="05000000000000000000" pitchFamily="2" charset="2"/>
              <a:buChar char="q"/>
            </a:pPr>
            <a:r>
              <a:rPr lang="en-GB" sz="2400" dirty="0"/>
              <a:t>Develop a professional website and invest in search engine optimization (SEO)</a:t>
            </a:r>
          </a:p>
          <a:p>
            <a:pPr>
              <a:buClr>
                <a:srgbClr val="007DC3"/>
              </a:buClr>
              <a:buFont typeface="Wingdings" panose="05000000000000000000" pitchFamily="2" charset="2"/>
              <a:buChar char="q"/>
            </a:pPr>
            <a:r>
              <a:rPr lang="en-GB" sz="2400" dirty="0"/>
              <a:t>Build an email list of their customers</a:t>
            </a:r>
          </a:p>
          <a:p>
            <a:pPr>
              <a:buClr>
                <a:srgbClr val="007DC3"/>
              </a:buClr>
              <a:buFont typeface="Wingdings" panose="05000000000000000000" pitchFamily="2" charset="2"/>
              <a:buChar char="q"/>
            </a:pPr>
            <a:r>
              <a:rPr lang="en-GB" sz="2400" dirty="0"/>
              <a:t>Offer incentives and discounts or coupon</a:t>
            </a:r>
          </a:p>
          <a:p>
            <a:pPr>
              <a:buClr>
                <a:srgbClr val="007DC3"/>
              </a:buClr>
              <a:buFont typeface="Wingdings" panose="05000000000000000000" pitchFamily="2" charset="2"/>
              <a:buChar char="q"/>
            </a:pPr>
            <a:r>
              <a:rPr lang="en-GB" sz="2400" dirty="0"/>
              <a:t>Join an online platform if applicable.</a:t>
            </a:r>
          </a:p>
          <a:p>
            <a:pPr>
              <a:buClr>
                <a:srgbClr val="007DC3"/>
              </a:buClr>
              <a:buFont typeface="Wingdings" panose="05000000000000000000" pitchFamily="2" charset="2"/>
              <a:buChar char="q"/>
            </a:pPr>
            <a:endParaRPr lang="en-GB" sz="2400" dirty="0"/>
          </a:p>
          <a:p>
            <a:pPr>
              <a:buClr>
                <a:srgbClr val="007DC3"/>
              </a:buClr>
              <a:buFont typeface="Wingdings" panose="05000000000000000000" pitchFamily="2" charset="2"/>
              <a:buChar char="q"/>
            </a:pPr>
            <a:endParaRPr lang="en-GB" sz="2400" dirty="0"/>
          </a:p>
        </p:txBody>
      </p:sp>
      <p:sp>
        <p:nvSpPr>
          <p:cNvPr id="2" name="Title 1">
            <a:extLst>
              <a:ext uri="{FF2B5EF4-FFF2-40B4-BE49-F238E27FC236}">
                <a16:creationId xmlns:a16="http://schemas.microsoft.com/office/drawing/2014/main" id="{56EA19EC-A7ED-32A4-7904-B7D59CDA7DBA}"/>
              </a:ext>
            </a:extLst>
          </p:cNvPr>
          <p:cNvSpPr txBox="1">
            <a:spLocks/>
          </p:cNvSpPr>
          <p:nvPr/>
        </p:nvSpPr>
        <p:spPr>
          <a:xfrm>
            <a:off x="457200" y="10306"/>
            <a:ext cx="8229600" cy="275838"/>
          </a:xfrm>
          <a:prstGeom prst="rect">
            <a:avLst/>
          </a:prstGeom>
        </p:spPr>
        <p:txBody>
          <a:bodyPr vert="horz" lIns="91440" tIns="45720" rIns="91440" bIns="45720" rtlCol="0" anchor="b">
            <a:noAutofit/>
          </a:bodyPr>
          <a:lstStyle>
            <a:lvl1pPr algn="ctr" defTabSz="914400" rtl="0" eaLnBrk="1" latinLnBrk="0" hangingPunct="1">
              <a:spcBef>
                <a:spcPct val="0"/>
              </a:spcBef>
              <a:buNone/>
              <a:defRPr sz="4400" kern="1200">
                <a:solidFill>
                  <a:schemeClr val="tx1"/>
                </a:solidFill>
                <a:latin typeface="+mj-lt"/>
                <a:ea typeface="+mj-ea"/>
                <a:cs typeface="+mj-cs"/>
              </a:defRPr>
            </a:lvl1pPr>
          </a:lstStyle>
          <a:p>
            <a:pPr>
              <a:spcBef>
                <a:spcPts val="0"/>
              </a:spcBef>
              <a:defRPr/>
            </a:pPr>
            <a:r>
              <a:rPr lang="en-GB" sz="1400" b="1" dirty="0">
                <a:solidFill>
                  <a:schemeClr val="accent1">
                    <a:lumMod val="50000"/>
                  </a:schemeClr>
                </a:solidFill>
                <a:ea typeface="+mn-ea"/>
                <a:cs typeface="+mn-cs"/>
              </a:rPr>
              <a:t>LCLM4006: Enterprise &amp; Entrepreneurship</a:t>
            </a:r>
            <a:endParaRPr lang="en-GB" sz="1400" dirty="0">
              <a:solidFill>
                <a:schemeClr val="accent1">
                  <a:lumMod val="50000"/>
                </a:schemeClr>
              </a:solidFill>
            </a:endParaRPr>
          </a:p>
        </p:txBody>
      </p:sp>
      <p:sp>
        <p:nvSpPr>
          <p:cNvPr id="4" name="TextBox 3">
            <a:extLst>
              <a:ext uri="{FF2B5EF4-FFF2-40B4-BE49-F238E27FC236}">
                <a16:creationId xmlns:a16="http://schemas.microsoft.com/office/drawing/2014/main" id="{A0B6E651-E7C8-6D20-D087-480AE61A779C}"/>
              </a:ext>
            </a:extLst>
          </p:cNvPr>
          <p:cNvSpPr txBox="1"/>
          <p:nvPr/>
        </p:nvSpPr>
        <p:spPr>
          <a:xfrm>
            <a:off x="0" y="388753"/>
            <a:ext cx="9144000" cy="584775"/>
          </a:xfrm>
          <a:prstGeom prst="rect">
            <a:avLst/>
          </a:prstGeom>
          <a:noFill/>
        </p:spPr>
        <p:txBody>
          <a:bodyPr wrap="square" rtlCol="0">
            <a:spAutoFit/>
          </a:bodyPr>
          <a:lstStyle/>
          <a:p>
            <a:pPr algn="ctr">
              <a:buNone/>
            </a:pPr>
            <a:r>
              <a:rPr lang="en-GB" sz="3200" b="1" dirty="0">
                <a:highlight>
                  <a:srgbClr val="FFFF00"/>
                </a:highlight>
              </a:rPr>
              <a:t>Promoting your Business</a:t>
            </a:r>
            <a:endParaRPr lang="en-GB" sz="3600" b="1" dirty="0">
              <a:highlight>
                <a:srgbClr val="FFFF00"/>
              </a:highlight>
            </a:endParaRPr>
          </a:p>
        </p:txBody>
      </p:sp>
    </p:spTree>
    <p:extLst>
      <p:ext uri="{BB962C8B-B14F-4D97-AF65-F5344CB8AC3E}">
        <p14:creationId xmlns:p14="http://schemas.microsoft.com/office/powerpoint/2010/main" val="2415836931"/>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1250">
        <p15:prstTrans prst="pageCurlDouble"/>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4"/>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nodeType="clickEffect">
                                  <p:stCondLst>
                                    <p:cond delay="0"/>
                                  </p:stCondLst>
                                  <p:childTnLst>
                                    <p:set>
                                      <p:cBhvr>
                                        <p:cTn id="26" dur="1" fill="hold">
                                          <p:stCondLst>
                                            <p:cond delay="0"/>
                                          </p:stCondLst>
                                        </p:cTn>
                                        <p:tgtEl>
                                          <p:spTgt spid="3">
                                            <p:txEl>
                                              <p:pRg st="6" end="6"/>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nodeType="clickEffect">
                                  <p:stCondLst>
                                    <p:cond delay="0"/>
                                  </p:stCondLst>
                                  <p:childTnLst>
                                    <p:set>
                                      <p:cBhvr>
                                        <p:cTn id="30" dur="1" fill="hold">
                                          <p:stCondLst>
                                            <p:cond delay="0"/>
                                          </p:stCondLst>
                                        </p:cTn>
                                        <p:tgtEl>
                                          <p:spTgt spid="3">
                                            <p:txEl>
                                              <p:pRg st="7" end="7"/>
                                            </p:txEl>
                                          </p:spTgt>
                                        </p:tgtEl>
                                        <p:attrNameLst>
                                          <p:attrName>style.visibility</p:attrName>
                                        </p:attrNameLst>
                                      </p:cBhvr>
                                      <p:to>
                                        <p:strVal val="visible"/>
                                      </p:to>
                                    </p:set>
                                  </p:childTnLst>
                                </p:cTn>
                              </p:par>
                            </p:childTnLst>
                          </p:cTn>
                        </p:par>
                      </p:childTnLst>
                    </p:cTn>
                  </p:par>
                  <p:par>
                    <p:cTn id="31" fill="hold">
                      <p:stCondLst>
                        <p:cond delay="indefinite"/>
                      </p:stCondLst>
                      <p:childTnLst>
                        <p:par>
                          <p:cTn id="32" fill="hold">
                            <p:stCondLst>
                              <p:cond delay="0"/>
                            </p:stCondLst>
                            <p:childTnLst>
                              <p:par>
                                <p:cTn id="33" presetID="1" presetClass="entr" presetSubtype="0" fill="hold" nodeType="clickEffect">
                                  <p:stCondLst>
                                    <p:cond delay="0"/>
                                  </p:stCondLst>
                                  <p:childTnLst>
                                    <p:set>
                                      <p:cBhvr>
                                        <p:cTn id="34" dur="1" fill="hold">
                                          <p:stCondLst>
                                            <p:cond delay="0"/>
                                          </p:stCondLst>
                                        </p:cTn>
                                        <p:tgtEl>
                                          <p:spTgt spid="3">
                                            <p:txEl>
                                              <p:pRg st="8" end="8"/>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p:bldLst>
  </p:timing>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04800" y="337849"/>
            <a:ext cx="8534400" cy="792089"/>
          </a:xfrm>
        </p:spPr>
        <p:txBody>
          <a:bodyPr>
            <a:noAutofit/>
          </a:bodyPr>
          <a:lstStyle/>
          <a:p>
            <a:r>
              <a:rPr lang="en-GB" sz="3200" b="1" dirty="0">
                <a:highlight>
                  <a:srgbClr val="FFFF00"/>
                </a:highlight>
              </a:rPr>
              <a:t>Practical class activity 40 minutes</a:t>
            </a:r>
            <a:br>
              <a:rPr lang="en-GB" sz="3200" b="1" dirty="0">
                <a:highlight>
                  <a:srgbClr val="FFFF00"/>
                </a:highlight>
              </a:rPr>
            </a:br>
            <a:r>
              <a:rPr lang="en-GB" sz="3200" b="1" dirty="0">
                <a:highlight>
                  <a:srgbClr val="FFFF00"/>
                </a:highlight>
              </a:rPr>
              <a:t>(Individual work)</a:t>
            </a:r>
          </a:p>
        </p:txBody>
      </p:sp>
      <p:sp>
        <p:nvSpPr>
          <p:cNvPr id="3" name="Content Placeholder 2"/>
          <p:cNvSpPr>
            <a:spLocks noGrp="1"/>
          </p:cNvSpPr>
          <p:nvPr>
            <p:ph idx="1"/>
          </p:nvPr>
        </p:nvSpPr>
        <p:spPr>
          <a:xfrm>
            <a:off x="0" y="1239581"/>
            <a:ext cx="8964488" cy="4709699"/>
          </a:xfrm>
        </p:spPr>
        <p:txBody>
          <a:bodyPr>
            <a:noAutofit/>
          </a:bodyPr>
          <a:lstStyle/>
          <a:p>
            <a:pPr>
              <a:buClr>
                <a:srgbClr val="0070C0"/>
              </a:buClr>
              <a:buFont typeface="Wingdings" panose="05000000000000000000" pitchFamily="2" charset="2"/>
              <a:buChar char="q"/>
            </a:pPr>
            <a:endParaRPr lang="en-GB" sz="2400" dirty="0"/>
          </a:p>
          <a:p>
            <a:pPr>
              <a:buClr>
                <a:srgbClr val="0070C0"/>
              </a:buClr>
              <a:buFont typeface="Wingdings" panose="05000000000000000000" pitchFamily="2" charset="2"/>
              <a:buChar char="q"/>
            </a:pPr>
            <a:endParaRPr lang="en-GB" sz="2400" dirty="0"/>
          </a:p>
          <a:p>
            <a:pPr>
              <a:buClr>
                <a:srgbClr val="0070C0"/>
              </a:buClr>
              <a:buFont typeface="Wingdings" panose="05000000000000000000" pitchFamily="2" charset="2"/>
              <a:buChar char="q"/>
            </a:pPr>
            <a:r>
              <a:rPr lang="en-GB" dirty="0"/>
              <a:t>Discuss and apply the segmentation, targeting  and position strategies of your start-up business that will go into the marketing section of your business plan</a:t>
            </a:r>
          </a:p>
          <a:p>
            <a:pPr marL="0" indent="0">
              <a:buClr>
                <a:srgbClr val="0070C0"/>
              </a:buClr>
              <a:buNone/>
            </a:pPr>
            <a:endParaRPr lang="en-GB" sz="2400" dirty="0"/>
          </a:p>
          <a:p>
            <a:pPr marL="0" indent="0">
              <a:buClr>
                <a:srgbClr val="0070C0"/>
              </a:buClr>
              <a:buNone/>
            </a:pPr>
            <a:endParaRPr lang="en-GB" sz="2400" dirty="0"/>
          </a:p>
          <a:p>
            <a:pPr>
              <a:buClr>
                <a:srgbClr val="0070C0"/>
              </a:buClr>
              <a:buFont typeface="Wingdings" panose="05000000000000000000" pitchFamily="2" charset="2"/>
              <a:buChar char="q"/>
            </a:pPr>
            <a:endParaRPr lang="en-GB" sz="2400" dirty="0"/>
          </a:p>
          <a:p>
            <a:pPr marL="0" indent="0">
              <a:buClr>
                <a:srgbClr val="0070C0"/>
              </a:buClr>
              <a:buNone/>
            </a:pPr>
            <a:endParaRPr lang="en-GB" sz="1800" dirty="0"/>
          </a:p>
        </p:txBody>
      </p:sp>
      <p:sp>
        <p:nvSpPr>
          <p:cNvPr id="5" name="Title 1">
            <a:extLst>
              <a:ext uri="{FF2B5EF4-FFF2-40B4-BE49-F238E27FC236}">
                <a16:creationId xmlns:a16="http://schemas.microsoft.com/office/drawing/2014/main" id="{378D91DE-CDA0-30DF-BF3C-6E1BD7F355F9}"/>
              </a:ext>
            </a:extLst>
          </p:cNvPr>
          <p:cNvSpPr txBox="1">
            <a:spLocks/>
          </p:cNvSpPr>
          <p:nvPr/>
        </p:nvSpPr>
        <p:spPr>
          <a:xfrm>
            <a:off x="457200" y="10306"/>
            <a:ext cx="8229600" cy="275838"/>
          </a:xfrm>
          <a:prstGeom prst="rect">
            <a:avLst/>
          </a:prstGeom>
        </p:spPr>
        <p:txBody>
          <a:bodyPr vert="horz" lIns="91440" tIns="45720" rIns="91440" bIns="45720" rtlCol="0" anchor="b">
            <a:noAutofit/>
          </a:bodyPr>
          <a:lstStyle>
            <a:lvl1pPr algn="ctr" defTabSz="914400" rtl="0" eaLnBrk="1" latinLnBrk="0" hangingPunct="1">
              <a:spcBef>
                <a:spcPct val="0"/>
              </a:spcBef>
              <a:buNone/>
              <a:defRPr sz="4400" kern="1200">
                <a:solidFill>
                  <a:schemeClr val="tx1"/>
                </a:solidFill>
                <a:latin typeface="+mj-lt"/>
                <a:ea typeface="+mj-ea"/>
                <a:cs typeface="+mj-cs"/>
              </a:defRPr>
            </a:lvl1pPr>
          </a:lstStyle>
          <a:p>
            <a:pPr>
              <a:spcBef>
                <a:spcPts val="0"/>
              </a:spcBef>
              <a:defRPr/>
            </a:pPr>
            <a:r>
              <a:rPr lang="en-GB" sz="1400" b="1" dirty="0">
                <a:solidFill>
                  <a:schemeClr val="accent1">
                    <a:lumMod val="50000"/>
                  </a:schemeClr>
                </a:solidFill>
                <a:ea typeface="+mn-ea"/>
                <a:cs typeface="+mn-cs"/>
              </a:rPr>
              <a:t>LCLM4006: Enterprise &amp; Entrepreneurship</a:t>
            </a:r>
            <a:endParaRPr lang="en-GB" sz="1400" dirty="0">
              <a:solidFill>
                <a:schemeClr val="accent1">
                  <a:lumMod val="50000"/>
                </a:schemeClr>
              </a:solidFill>
            </a:endParaRPr>
          </a:p>
        </p:txBody>
      </p:sp>
    </p:spTree>
    <p:extLst>
      <p:ext uri="{BB962C8B-B14F-4D97-AF65-F5344CB8AC3E}">
        <p14:creationId xmlns:p14="http://schemas.microsoft.com/office/powerpoint/2010/main" val="194984883"/>
      </p:ext>
    </p:extLst>
  </p:cSld>
  <p:clrMapOvr>
    <a:masterClrMapping/>
  </p:clrMapOvr>
  <mc:AlternateContent xmlns:mc="http://schemas.openxmlformats.org/markup-compatibility/2006" xmlns:p14="http://schemas.microsoft.com/office/powerpoint/2010/main">
    <mc:Choice Requires="p14">
      <p:transition spd="slow" p14:dur="1200">
        <p:dissolve/>
      </p:transition>
    </mc:Choice>
    <mc:Fallback xmlns="">
      <p:transition spd="slow">
        <p:dissolv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DAA5AA7-ED10-4016-A974-6D5B01978A19}"/>
              </a:ext>
            </a:extLst>
          </p:cNvPr>
          <p:cNvSpPr>
            <a:spLocks noGrp="1"/>
          </p:cNvSpPr>
          <p:nvPr>
            <p:ph type="title"/>
          </p:nvPr>
        </p:nvSpPr>
        <p:spPr>
          <a:xfrm>
            <a:off x="457200" y="548680"/>
            <a:ext cx="8229600" cy="864096"/>
          </a:xfrm>
        </p:spPr>
        <p:txBody>
          <a:bodyPr>
            <a:noAutofit/>
          </a:bodyPr>
          <a:lstStyle/>
          <a:p>
            <a:br>
              <a:rPr lang="en-GB" sz="3200" b="1" dirty="0">
                <a:solidFill>
                  <a:srgbClr val="007DC3"/>
                </a:solidFill>
              </a:rPr>
            </a:br>
            <a:r>
              <a:rPr lang="en-GB" sz="3200" b="1" dirty="0">
                <a:highlight>
                  <a:srgbClr val="FFFF00"/>
                </a:highlight>
              </a:rPr>
              <a:t>Do you have any ……</a:t>
            </a:r>
            <a:br>
              <a:rPr lang="en-GB" sz="3200" b="1" dirty="0">
                <a:highlight>
                  <a:srgbClr val="FFFF00"/>
                </a:highlight>
              </a:rPr>
            </a:br>
            <a:endParaRPr lang="en-GB" sz="3200" b="1" dirty="0">
              <a:highlight>
                <a:srgbClr val="FFFF00"/>
              </a:highlight>
            </a:endParaRPr>
          </a:p>
        </p:txBody>
      </p:sp>
      <p:sp>
        <p:nvSpPr>
          <p:cNvPr id="4" name="Slide Number Placeholder 3">
            <a:extLst>
              <a:ext uri="{FF2B5EF4-FFF2-40B4-BE49-F238E27FC236}">
                <a16:creationId xmlns:a16="http://schemas.microsoft.com/office/drawing/2014/main" id="{AACAEA3B-B65B-4B9F-AB19-73E30DB23DCC}"/>
              </a:ext>
            </a:extLst>
          </p:cNvPr>
          <p:cNvSpPr>
            <a:spLocks noGrp="1"/>
          </p:cNvSpPr>
          <p:nvPr>
            <p:ph type="sldNum" sz="quarter" idx="12"/>
          </p:nvPr>
        </p:nvSpPr>
        <p:spPr/>
        <p:txBody>
          <a:bodyPr/>
          <a:lstStyle/>
          <a:p>
            <a:fld id="{C3F65BB1-9206-4D7F-97F9-47DCC7DC6334}" type="slidenum">
              <a:rPr lang="en-GB" smtClean="0"/>
              <a:pPr/>
              <a:t>29</a:t>
            </a:fld>
            <a:endParaRPr lang="en-GB"/>
          </a:p>
        </p:txBody>
      </p:sp>
      <p:pic>
        <p:nvPicPr>
          <p:cNvPr id="8" name="Picture 7" descr="Icon&#10;&#10;Description automatically generated">
            <a:extLst>
              <a:ext uri="{FF2B5EF4-FFF2-40B4-BE49-F238E27FC236}">
                <a16:creationId xmlns:a16="http://schemas.microsoft.com/office/drawing/2014/main" id="{E1E59119-1ECA-46A5-AC0C-AF5077A2C0C0}"/>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619672" y="1556792"/>
            <a:ext cx="6120680" cy="3456384"/>
          </a:xfrm>
          <a:prstGeom prst="rect">
            <a:avLst/>
          </a:prstGeom>
        </p:spPr>
      </p:pic>
      <p:sp>
        <p:nvSpPr>
          <p:cNvPr id="3" name="Title 1">
            <a:extLst>
              <a:ext uri="{FF2B5EF4-FFF2-40B4-BE49-F238E27FC236}">
                <a16:creationId xmlns:a16="http://schemas.microsoft.com/office/drawing/2014/main" id="{1BED08EB-31B4-88B6-FAEA-B070171B5D66}"/>
              </a:ext>
            </a:extLst>
          </p:cNvPr>
          <p:cNvSpPr txBox="1">
            <a:spLocks/>
          </p:cNvSpPr>
          <p:nvPr/>
        </p:nvSpPr>
        <p:spPr>
          <a:xfrm>
            <a:off x="457200" y="10306"/>
            <a:ext cx="8229600" cy="275838"/>
          </a:xfrm>
          <a:prstGeom prst="rect">
            <a:avLst/>
          </a:prstGeom>
        </p:spPr>
        <p:txBody>
          <a:bodyPr vert="horz" lIns="91440" tIns="45720" rIns="91440" bIns="45720" rtlCol="0" anchor="b">
            <a:noAutofit/>
          </a:bodyPr>
          <a:lstStyle>
            <a:lvl1pPr algn="ctr" defTabSz="914400" rtl="0" eaLnBrk="1" latinLnBrk="0" hangingPunct="1">
              <a:spcBef>
                <a:spcPct val="0"/>
              </a:spcBef>
              <a:buNone/>
              <a:defRPr sz="4400" kern="1200">
                <a:solidFill>
                  <a:schemeClr val="tx1"/>
                </a:solidFill>
                <a:latin typeface="+mj-lt"/>
                <a:ea typeface="+mj-ea"/>
                <a:cs typeface="+mj-cs"/>
              </a:defRPr>
            </a:lvl1pPr>
          </a:lstStyle>
          <a:p>
            <a:pPr>
              <a:spcBef>
                <a:spcPts val="0"/>
              </a:spcBef>
              <a:defRPr/>
            </a:pPr>
            <a:r>
              <a:rPr lang="en-GB" sz="1400" b="1" dirty="0">
                <a:solidFill>
                  <a:schemeClr val="accent1">
                    <a:lumMod val="50000"/>
                  </a:schemeClr>
                </a:solidFill>
                <a:ea typeface="+mn-ea"/>
                <a:cs typeface="+mn-cs"/>
              </a:rPr>
              <a:t>LCLM4006: Enterprise &amp; Entrepreneurship</a:t>
            </a:r>
            <a:endParaRPr lang="en-GB" sz="1400" dirty="0">
              <a:solidFill>
                <a:schemeClr val="accent1">
                  <a:lumMod val="50000"/>
                </a:schemeClr>
              </a:solidFill>
            </a:endParaRPr>
          </a:p>
        </p:txBody>
      </p:sp>
    </p:spTree>
    <p:extLst>
      <p:ext uri="{BB962C8B-B14F-4D97-AF65-F5344CB8AC3E}">
        <p14:creationId xmlns:p14="http://schemas.microsoft.com/office/powerpoint/2010/main" val="2214796107"/>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1250">
        <p15:prstTrans prst="pageCurlDouble"/>
      </p:transition>
    </mc:Choice>
    <mc:Fallback xmlns="">
      <p:transition spd="slow">
        <p:fade/>
      </p:transition>
    </mc:Fallback>
  </mc:AlternateContent>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026" name="Picture 2" descr="Image result for understanding assessments"/>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8880" y="-15316"/>
            <a:ext cx="9144000" cy="5699670"/>
          </a:xfrm>
          <a:prstGeom prst="rect">
            <a:avLst/>
          </a:prstGeom>
          <a:noFill/>
          <a:extLst>
            <a:ext uri="{909E8E84-426E-40DD-AFC4-6F175D3DCCD1}">
              <a14:hiddenFill xmlns:a14="http://schemas.microsoft.com/office/drawing/2010/main">
                <a:solidFill>
                  <a:srgbClr val="FFFFFF"/>
                </a:solidFill>
              </a14:hiddenFill>
            </a:ext>
          </a:extLst>
        </p:spPr>
      </p:pic>
      <p:sp>
        <p:nvSpPr>
          <p:cNvPr id="2" name="Title 1">
            <a:extLst>
              <a:ext uri="{FF2B5EF4-FFF2-40B4-BE49-F238E27FC236}">
                <a16:creationId xmlns:a16="http://schemas.microsoft.com/office/drawing/2014/main" id="{874E0CAD-031F-41F6-9066-4BE77380468C}"/>
              </a:ext>
            </a:extLst>
          </p:cNvPr>
          <p:cNvSpPr>
            <a:spLocks noGrp="1"/>
          </p:cNvSpPr>
          <p:nvPr>
            <p:ph type="title"/>
          </p:nvPr>
        </p:nvSpPr>
        <p:spPr/>
        <p:txBody>
          <a:bodyPr/>
          <a:lstStyle/>
          <a:p>
            <a:r>
              <a:rPr lang="en-GB" b="1" dirty="0"/>
              <a:t>Next week…..</a:t>
            </a:r>
          </a:p>
        </p:txBody>
      </p:sp>
      <p:sp>
        <p:nvSpPr>
          <p:cNvPr id="3" name="Content Placeholder 2">
            <a:extLst>
              <a:ext uri="{FF2B5EF4-FFF2-40B4-BE49-F238E27FC236}">
                <a16:creationId xmlns:a16="http://schemas.microsoft.com/office/drawing/2014/main" id="{E8B85099-8DAC-4D3D-B6B9-5D49079273E7}"/>
              </a:ext>
            </a:extLst>
          </p:cNvPr>
          <p:cNvSpPr>
            <a:spLocks noGrp="1"/>
          </p:cNvSpPr>
          <p:nvPr>
            <p:ph idx="1"/>
          </p:nvPr>
        </p:nvSpPr>
        <p:spPr>
          <a:xfrm>
            <a:off x="5428056" y="1848116"/>
            <a:ext cx="3715944" cy="2733012"/>
          </a:xfrm>
          <a:solidFill>
            <a:schemeClr val="bg1">
              <a:lumMod val="85000"/>
              <a:alpha val="59000"/>
            </a:schemeClr>
          </a:solidFill>
          <a:effectLst>
            <a:softEdge rad="127000"/>
          </a:effectLst>
        </p:spPr>
        <p:txBody>
          <a:bodyPr>
            <a:normAutofit/>
          </a:bodyPr>
          <a:lstStyle/>
          <a:p>
            <a:pPr marL="0" indent="0" algn="ctr">
              <a:buNone/>
            </a:pPr>
            <a:r>
              <a:rPr lang="en-GB" b="1" dirty="0"/>
              <a:t>We will learn about</a:t>
            </a:r>
          </a:p>
          <a:p>
            <a:pPr marL="0" indent="0" algn="r">
              <a:buNone/>
            </a:pPr>
            <a:endParaRPr lang="en-GB" sz="2800" b="1" dirty="0"/>
          </a:p>
          <a:p>
            <a:pPr marL="0" indent="0" algn="ctr">
              <a:buNone/>
            </a:pPr>
            <a:r>
              <a:rPr lang="en-GB" sz="2000" b="1" dirty="0">
                <a:latin typeface="+mj-lt"/>
                <a:cs typeface="Calibri" panose="020F0502020204030204" pitchFamily="34" charset="0"/>
              </a:rPr>
              <a:t>Start-Up Cost and Finance</a:t>
            </a:r>
            <a:endParaRPr lang="en-GB" sz="2800" b="1" dirty="0"/>
          </a:p>
        </p:txBody>
      </p:sp>
    </p:spTree>
    <p:extLst>
      <p:ext uri="{BB962C8B-B14F-4D97-AF65-F5344CB8AC3E}">
        <p14:creationId xmlns:p14="http://schemas.microsoft.com/office/powerpoint/2010/main" val="3155882856"/>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3"/>
          <p:cNvSpPr txBox="1">
            <a:spLocks noChangeArrowheads="1"/>
          </p:cNvSpPr>
          <p:nvPr/>
        </p:nvSpPr>
        <p:spPr>
          <a:xfrm>
            <a:off x="107505" y="1124743"/>
            <a:ext cx="8784975" cy="4320481"/>
          </a:xfrm>
          <a:prstGeom prst="rect">
            <a:avLst/>
          </a:prstGeom>
        </p:spPr>
        <p:txBody>
          <a:bodyPr vert="horz" lIns="91440" tIns="45720" rIns="91440" bIns="45720" rtlCol="0">
            <a:normAutofit/>
          </a:bodyPr>
          <a:lstStyle>
            <a:lvl1pPr marL="342900" indent="-342900" algn="l" defTabSz="914400" rtl="0" eaLnBrk="1" latinLnBrk="0" hangingPunct="1">
              <a:spcBef>
                <a:spcPct val="20000"/>
              </a:spcBef>
              <a:buFont typeface="Arial" pitchFamily="34" charset="0"/>
              <a:buChar char="•"/>
              <a:defRPr sz="3000" b="1" kern="1200">
                <a:solidFill>
                  <a:schemeClr val="tx1">
                    <a:lumMod val="50000"/>
                    <a:lumOff val="50000"/>
                  </a:schemeClr>
                </a:solidFill>
                <a:latin typeface="+mj-lt"/>
                <a:ea typeface="+mn-ea"/>
                <a:cs typeface="+mn-cs"/>
              </a:defRPr>
            </a:lvl1pPr>
            <a:lvl2pPr marL="742950" indent="-285750" algn="l" defTabSz="914400" rtl="0" eaLnBrk="1" latinLnBrk="0" hangingPunct="1">
              <a:spcBef>
                <a:spcPct val="20000"/>
              </a:spcBef>
              <a:buFont typeface="Courier New" pitchFamily="49" charset="0"/>
              <a:buChar char="o"/>
              <a:defRPr sz="2800" b="1" kern="1200">
                <a:solidFill>
                  <a:schemeClr val="tx1">
                    <a:lumMod val="50000"/>
                    <a:lumOff val="50000"/>
                  </a:schemeClr>
                </a:solidFill>
                <a:latin typeface="+mj-lt"/>
                <a:ea typeface="+mn-ea"/>
                <a:cs typeface="+mn-cs"/>
              </a:defRPr>
            </a:lvl2pPr>
            <a:lvl3pPr marL="1143000" indent="-228600" algn="l" defTabSz="914400" rtl="0" eaLnBrk="1" latinLnBrk="0" hangingPunct="1">
              <a:spcBef>
                <a:spcPct val="20000"/>
              </a:spcBef>
              <a:buFont typeface="Arial" pitchFamily="34" charset="0"/>
              <a:buChar char="•"/>
              <a:defRPr sz="2400" b="1" kern="1200">
                <a:solidFill>
                  <a:schemeClr val="tx1">
                    <a:lumMod val="50000"/>
                    <a:lumOff val="50000"/>
                  </a:schemeClr>
                </a:solidFill>
                <a:latin typeface="+mj-lt"/>
                <a:ea typeface="+mn-ea"/>
                <a:cs typeface="+mn-cs"/>
              </a:defRPr>
            </a:lvl3pPr>
            <a:lvl4pPr marL="1600200" indent="-228600" algn="l" defTabSz="914400" rtl="0" eaLnBrk="1" latinLnBrk="0" hangingPunct="1">
              <a:spcBef>
                <a:spcPct val="20000"/>
              </a:spcBef>
              <a:buFont typeface="Courier New" pitchFamily="49" charset="0"/>
              <a:buChar char="o"/>
              <a:defRPr sz="2000" b="1" kern="1200">
                <a:solidFill>
                  <a:schemeClr val="tx1">
                    <a:lumMod val="50000"/>
                    <a:lumOff val="50000"/>
                  </a:schemeClr>
                </a:solidFill>
                <a:latin typeface="+mj-lt"/>
                <a:ea typeface="+mn-ea"/>
                <a:cs typeface="+mn-cs"/>
              </a:defRPr>
            </a:lvl4pPr>
            <a:lvl5pPr marL="2057400" indent="-228600" algn="l" defTabSz="914400" rtl="0" eaLnBrk="1" latinLnBrk="0" hangingPunct="1">
              <a:spcBef>
                <a:spcPct val="20000"/>
              </a:spcBef>
              <a:buFont typeface="Arial" pitchFamily="34" charset="0"/>
              <a:buChar char="•"/>
              <a:defRPr sz="1800" b="1" kern="1200">
                <a:solidFill>
                  <a:schemeClr val="tx1">
                    <a:lumMod val="50000"/>
                    <a:lumOff val="50000"/>
                  </a:schemeClr>
                </a:solidFill>
                <a:latin typeface="+mj-lt"/>
                <a:ea typeface="+mn-ea"/>
                <a:cs typeface="+mn-cs"/>
              </a:defRPr>
            </a:lvl5pPr>
            <a:lvl6pPr marL="2514600" indent="-228600" algn="l" defTabSz="914400" rtl="0" eaLnBrk="1" latinLnBrk="0" hangingPunct="1">
              <a:spcBef>
                <a:spcPct val="20000"/>
              </a:spcBef>
              <a:buFont typeface="Courier New" pitchFamily="49" charset="0"/>
              <a:buChar char="o"/>
              <a:defRPr sz="1600" kern="1200">
                <a:solidFill>
                  <a:schemeClr val="tx1">
                    <a:lumMod val="50000"/>
                    <a:lumOff val="50000"/>
                  </a:schemeClr>
                </a:solidFill>
                <a:latin typeface="+mj-lt"/>
                <a:ea typeface="+mn-ea"/>
                <a:cs typeface="+mn-cs"/>
              </a:defRPr>
            </a:lvl6pPr>
            <a:lvl7pPr marL="2971800" indent="-228600" algn="l" defTabSz="914400" rtl="0" eaLnBrk="1" latinLnBrk="0" hangingPunct="1">
              <a:spcBef>
                <a:spcPct val="20000"/>
              </a:spcBef>
              <a:buFont typeface="Arial" pitchFamily="34" charset="0"/>
              <a:buChar char="•"/>
              <a:defRPr sz="1600" kern="1200">
                <a:solidFill>
                  <a:schemeClr val="tx1">
                    <a:lumMod val="50000"/>
                    <a:lumOff val="50000"/>
                  </a:schemeClr>
                </a:solidFill>
                <a:latin typeface="+mj-lt"/>
                <a:ea typeface="+mn-ea"/>
                <a:cs typeface="+mn-cs"/>
              </a:defRPr>
            </a:lvl7pPr>
            <a:lvl8pPr marL="3429000" indent="-228600" algn="l" defTabSz="914400" rtl="0" eaLnBrk="1" latinLnBrk="0" hangingPunct="1">
              <a:spcBef>
                <a:spcPct val="20000"/>
              </a:spcBef>
              <a:buFont typeface="Courier New" pitchFamily="49" charset="0"/>
              <a:buChar char="o"/>
              <a:defRPr sz="1600" kern="1200">
                <a:solidFill>
                  <a:schemeClr val="tx1">
                    <a:lumMod val="50000"/>
                    <a:lumOff val="50000"/>
                  </a:schemeClr>
                </a:solidFill>
                <a:latin typeface="+mj-lt"/>
                <a:ea typeface="+mn-ea"/>
                <a:cs typeface="+mn-cs"/>
              </a:defRPr>
            </a:lvl8pPr>
            <a:lvl9pPr marL="3886200" indent="-228600" algn="l" defTabSz="914400" rtl="0" eaLnBrk="1" latinLnBrk="0" hangingPunct="1">
              <a:spcBef>
                <a:spcPct val="20000"/>
              </a:spcBef>
              <a:buFont typeface="Arial" pitchFamily="34" charset="0"/>
              <a:buChar char="•"/>
              <a:defRPr sz="1600" kern="1200">
                <a:solidFill>
                  <a:schemeClr val="tx1">
                    <a:lumMod val="50000"/>
                    <a:lumOff val="50000"/>
                  </a:schemeClr>
                </a:solidFill>
                <a:latin typeface="+mj-lt"/>
                <a:ea typeface="+mn-ea"/>
                <a:cs typeface="+mn-cs"/>
              </a:defRPr>
            </a:lvl9pPr>
          </a:lstStyle>
          <a:p>
            <a:pPr>
              <a:spcBef>
                <a:spcPts val="0"/>
              </a:spcBef>
              <a:buClr>
                <a:srgbClr val="007DC3"/>
              </a:buClr>
              <a:buFont typeface="Wingdings" panose="05000000000000000000" pitchFamily="2" charset="2"/>
              <a:buChar char="q"/>
              <a:defRPr/>
            </a:pPr>
            <a:r>
              <a:rPr lang="en-GB" sz="2400" b="0" dirty="0">
                <a:solidFill>
                  <a:schemeClr val="tx1"/>
                </a:solidFill>
              </a:rPr>
              <a:t>Barrow, Barrow, P., &amp; Brown, R. (2012). The business plan workbook (7th ed.). Kogan Page.</a:t>
            </a:r>
          </a:p>
          <a:p>
            <a:pPr>
              <a:spcBef>
                <a:spcPts val="0"/>
              </a:spcBef>
              <a:buClr>
                <a:srgbClr val="007DC3"/>
              </a:buClr>
              <a:buFont typeface="Wingdings" panose="05000000000000000000" pitchFamily="2" charset="2"/>
              <a:buChar char="q"/>
              <a:defRPr/>
            </a:pPr>
            <a:r>
              <a:rPr lang="en-GB" sz="2400" b="0">
                <a:solidFill>
                  <a:schemeClr val="tx1"/>
                </a:solidFill>
              </a:rPr>
              <a:t>Kotler, P</a:t>
            </a:r>
            <a:r>
              <a:rPr lang="en-GB" sz="2400" b="0" dirty="0">
                <a:solidFill>
                  <a:schemeClr val="tx1"/>
                </a:solidFill>
              </a:rPr>
              <a:t>. and Keller, K.L. (2016) </a:t>
            </a:r>
            <a:r>
              <a:rPr lang="en-GB" sz="2400" b="0" i="1" dirty="0">
                <a:solidFill>
                  <a:schemeClr val="tx1"/>
                </a:solidFill>
              </a:rPr>
              <a:t>Marketing Management</a:t>
            </a:r>
            <a:r>
              <a:rPr lang="en-GB" sz="2400" b="0" dirty="0">
                <a:solidFill>
                  <a:schemeClr val="tx1"/>
                </a:solidFill>
              </a:rPr>
              <a:t>. Marketing Management 15th </a:t>
            </a:r>
            <a:r>
              <a:rPr lang="en-GB" sz="2400" b="0" dirty="0" err="1">
                <a:solidFill>
                  <a:schemeClr val="tx1"/>
                </a:solidFill>
              </a:rPr>
              <a:t>edn</a:t>
            </a:r>
            <a:r>
              <a:rPr lang="en-GB" sz="2400" b="0" dirty="0">
                <a:solidFill>
                  <a:schemeClr val="tx1"/>
                </a:solidFill>
              </a:rPr>
              <a:t>. Harlow/Boston: Pearson.</a:t>
            </a:r>
          </a:p>
          <a:p>
            <a:pPr marL="0" indent="0">
              <a:spcBef>
                <a:spcPts val="0"/>
              </a:spcBef>
              <a:buClr>
                <a:srgbClr val="007DC3"/>
              </a:buClr>
              <a:buNone/>
              <a:defRPr/>
            </a:pPr>
            <a:endParaRPr lang="en-GB" sz="2200" b="0" dirty="0">
              <a:solidFill>
                <a:schemeClr val="tx1"/>
              </a:solidFill>
              <a:effectLst/>
              <a:latin typeface="+mn-lt"/>
              <a:ea typeface="Calibri" panose="020F0502020204030204" pitchFamily="34" charset="0"/>
              <a:cs typeface="Times New Roman" panose="02020603050405020304" pitchFamily="18" charset="0"/>
            </a:endParaRPr>
          </a:p>
          <a:p>
            <a:pPr>
              <a:spcBef>
                <a:spcPts val="0"/>
              </a:spcBef>
              <a:buClr>
                <a:srgbClr val="007DC3"/>
              </a:buClr>
              <a:buFont typeface="Wingdings" panose="05000000000000000000" pitchFamily="2" charset="2"/>
              <a:buChar char="q"/>
              <a:defRPr/>
            </a:pPr>
            <a:r>
              <a:rPr lang="en-US" sz="2200" b="0" dirty="0">
                <a:solidFill>
                  <a:schemeClr val="tx1"/>
                </a:solidFill>
                <a:latin typeface="+mn-lt"/>
              </a:rPr>
              <a:t>Mariotti, S., &amp; Glackin, C., (2017). Entrepreneurship: Starting and Operating A Small Business, 4</a:t>
            </a:r>
            <a:r>
              <a:rPr lang="en-US" sz="2200" b="0" baseline="30000" dirty="0">
                <a:solidFill>
                  <a:schemeClr val="tx1"/>
                </a:solidFill>
                <a:latin typeface="+mn-lt"/>
              </a:rPr>
              <a:t>th</a:t>
            </a:r>
            <a:r>
              <a:rPr lang="en-US" sz="2200" b="0" dirty="0">
                <a:solidFill>
                  <a:schemeClr val="tx1"/>
                </a:solidFill>
                <a:latin typeface="+mn-lt"/>
              </a:rPr>
              <a:t> Edition, Pearson.</a:t>
            </a:r>
            <a:r>
              <a:rPr lang="en-GB" sz="2200" b="0" dirty="0">
                <a:solidFill>
                  <a:schemeClr val="tx1"/>
                </a:solidFill>
                <a:latin typeface="+mn-lt"/>
              </a:rPr>
              <a:t> </a:t>
            </a:r>
          </a:p>
          <a:p>
            <a:pPr marL="0" indent="0">
              <a:spcBef>
                <a:spcPts val="0"/>
              </a:spcBef>
              <a:buClr>
                <a:srgbClr val="007DC3"/>
              </a:buClr>
              <a:buNone/>
              <a:defRPr/>
            </a:pPr>
            <a:endParaRPr lang="en-GB" sz="2200" b="0" dirty="0">
              <a:solidFill>
                <a:schemeClr val="tx1"/>
              </a:solidFill>
              <a:latin typeface="+mn-lt"/>
            </a:endParaRPr>
          </a:p>
          <a:p>
            <a:pPr marL="0" indent="0">
              <a:spcBef>
                <a:spcPts val="0"/>
              </a:spcBef>
              <a:buClr>
                <a:schemeClr val="tx2"/>
              </a:buClr>
              <a:buNone/>
              <a:defRPr/>
            </a:pPr>
            <a:r>
              <a:rPr lang="en-GB" sz="2600" dirty="0">
                <a:solidFill>
                  <a:schemeClr val="bg1">
                    <a:lumMod val="50000"/>
                  </a:schemeClr>
                </a:solidFill>
              </a:rPr>
              <a:t>     </a:t>
            </a:r>
          </a:p>
        </p:txBody>
      </p:sp>
      <p:sp>
        <p:nvSpPr>
          <p:cNvPr id="5" name="Title 2"/>
          <p:cNvSpPr txBox="1">
            <a:spLocks/>
          </p:cNvSpPr>
          <p:nvPr/>
        </p:nvSpPr>
        <p:spPr>
          <a:xfrm>
            <a:off x="0" y="152400"/>
            <a:ext cx="9144000" cy="756320"/>
          </a:xfrm>
          <a:prstGeom prst="rect">
            <a:avLst/>
          </a:prstGeom>
        </p:spPr>
        <p:txBody>
          <a:bodyPr/>
          <a:lstStyle>
            <a:lvl1pPr algn="ctr" defTabSz="914400" rtl="0" eaLnBrk="1" latinLnBrk="0" hangingPunct="1">
              <a:lnSpc>
                <a:spcPts val="5800"/>
              </a:lnSpc>
              <a:spcBef>
                <a:spcPct val="0"/>
              </a:spcBef>
              <a:buNone/>
              <a:defRPr sz="4000" b="1" kern="1200">
                <a:solidFill>
                  <a:schemeClr val="tx2"/>
                </a:solidFill>
                <a:effectLst>
                  <a:outerShdw blurRad="63500" dist="38100" dir="5400000" algn="t" rotWithShape="0">
                    <a:prstClr val="black">
                      <a:alpha val="25000"/>
                    </a:prstClr>
                  </a:outerShdw>
                </a:effectLst>
                <a:latin typeface="+mn-lt"/>
                <a:ea typeface="+mj-ea"/>
                <a:cs typeface="+mj-cs"/>
              </a:defRPr>
            </a:lvl1pPr>
          </a:lstStyle>
          <a:p>
            <a:r>
              <a:rPr lang="en-GB" sz="3600" dirty="0">
                <a:solidFill>
                  <a:schemeClr val="tx1"/>
                </a:solidFill>
                <a:effectLst/>
                <a:highlight>
                  <a:srgbClr val="FFFF00"/>
                </a:highlight>
              </a:rPr>
              <a:t>References</a:t>
            </a:r>
          </a:p>
        </p:txBody>
      </p:sp>
      <p:sp>
        <p:nvSpPr>
          <p:cNvPr id="3" name="Slide Number Placeholder 2"/>
          <p:cNvSpPr>
            <a:spLocks noGrp="1"/>
          </p:cNvSpPr>
          <p:nvPr>
            <p:ph type="sldNum" sz="quarter" idx="12"/>
          </p:nvPr>
        </p:nvSpPr>
        <p:spPr/>
        <p:txBody>
          <a:bodyPr/>
          <a:lstStyle/>
          <a:p>
            <a:fld id="{C3F65BB1-9206-4D7F-97F9-47DCC7DC6334}" type="slidenum">
              <a:rPr lang="en-GB" smtClean="0"/>
              <a:pPr/>
              <a:t>31</a:t>
            </a:fld>
            <a:endParaRPr lang="en-GB"/>
          </a:p>
        </p:txBody>
      </p:sp>
    </p:spTree>
    <p:extLst>
      <p:ext uri="{BB962C8B-B14F-4D97-AF65-F5344CB8AC3E}">
        <p14:creationId xmlns:p14="http://schemas.microsoft.com/office/powerpoint/2010/main" val="3883478066"/>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1250">
        <p15:prstTrans prst="pageCurlDouble"/>
      </p:transition>
    </mc:Choice>
    <mc:Fallback xmlns="">
      <p:transition spd="slow">
        <p:fade/>
      </p:transition>
    </mc:Fallback>
  </mc:AlternateContent>
</p:sld>
</file>

<file path=ppt/theme/theme1.xml><?xml version="1.0" encoding="utf-8"?>
<a:theme xmlns:a="http://schemas.openxmlformats.org/drawingml/2006/main" name="20140311PresentationUWTSDTemplate">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uwtsd ppt</Template>
  <TotalTime>402</TotalTime>
  <Words>2792</Words>
  <Application>Microsoft Office PowerPoint</Application>
  <PresentationFormat>On-screen Show (4:3)</PresentationFormat>
  <Paragraphs>271</Paragraphs>
  <Slides>31</Slides>
  <Notes>16</Notes>
  <HiddenSlides>0</HiddenSlides>
  <MMClips>0</MMClips>
  <ScaleCrop>false</ScaleCrop>
  <HeadingPairs>
    <vt:vector size="6" baseType="variant">
      <vt:variant>
        <vt:lpstr>Fonts Used</vt:lpstr>
      </vt:variant>
      <vt:variant>
        <vt:i4>9</vt:i4>
      </vt:variant>
      <vt:variant>
        <vt:lpstr>Theme</vt:lpstr>
      </vt:variant>
      <vt:variant>
        <vt:i4>1</vt:i4>
      </vt:variant>
      <vt:variant>
        <vt:lpstr>Slide Titles</vt:lpstr>
      </vt:variant>
      <vt:variant>
        <vt:i4>31</vt:i4>
      </vt:variant>
    </vt:vector>
  </HeadingPairs>
  <TitlesOfParts>
    <vt:vector size="41" baseType="lpstr">
      <vt:lpstr>Aptos</vt:lpstr>
      <vt:lpstr>Arial</vt:lpstr>
      <vt:lpstr>Arial Black</vt:lpstr>
      <vt:lpstr>Calibri</vt:lpstr>
      <vt:lpstr>Courier New</vt:lpstr>
      <vt:lpstr>Google Sans</vt:lpstr>
      <vt:lpstr>Myriad Pro</vt:lpstr>
      <vt:lpstr>Times New Roman</vt:lpstr>
      <vt:lpstr>Wingdings</vt:lpstr>
      <vt:lpstr>20140311PresentationUWTSDTemplate</vt:lpstr>
      <vt:lpstr>PowerPoint Presentation</vt:lpstr>
      <vt:lpstr>PowerPoint Presentation</vt:lpstr>
      <vt:lpstr>PowerPoint Presentation</vt:lpstr>
      <vt:lpstr>PowerPoint Presentation</vt:lpstr>
      <vt:lpstr>PowerPoint Presentation</vt:lpstr>
      <vt:lpstr>PowerPoint Presentation</vt:lpstr>
      <vt:lpstr>Definition of Marketing </vt:lpstr>
      <vt:lpstr>  Market Segmentation </vt:lpstr>
      <vt:lpstr>Market Segmentation</vt:lpstr>
      <vt:lpstr>Market Segmentation</vt:lpstr>
      <vt:lpstr>Market Segmentation</vt:lpstr>
      <vt:lpstr>Targeting and Positioning</vt:lpstr>
      <vt:lpstr>Targeting</vt:lpstr>
      <vt:lpstr>Targeting: Customer Profiling- Questions</vt:lpstr>
      <vt:lpstr>Targeting: Customer Profiling- Questions</vt:lpstr>
      <vt:lpstr>Positioning</vt:lpstr>
      <vt:lpstr>Benefits of the STP Model</vt:lpstr>
      <vt:lpstr>Fundamental Positioning Themes</vt:lpstr>
      <vt:lpstr>Benefit Positioning:</vt:lpstr>
      <vt:lpstr>User Positioning:</vt:lpstr>
      <vt:lpstr>Competitive Positioning:</vt:lpstr>
      <vt:lpstr>Group Work</vt:lpstr>
      <vt:lpstr>Marketing Mix</vt:lpstr>
      <vt:lpstr>Marketing mix…</vt:lpstr>
      <vt:lpstr>Marketing Mix…</vt:lpstr>
      <vt:lpstr>Integrating Marketing Mix with Target Market</vt:lpstr>
      <vt:lpstr>PowerPoint Presentation</vt:lpstr>
      <vt:lpstr>Practical class activity 40 minutes (Individual work)</vt:lpstr>
      <vt:lpstr> Do you have any …… </vt:lpstr>
      <vt:lpstr>Next week…..</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pburns</dc:creator>
  <cp:lastModifiedBy>Chi Oham</cp:lastModifiedBy>
  <cp:revision>359</cp:revision>
  <dcterms:created xsi:type="dcterms:W3CDTF">2013-10-11T12:05:37Z</dcterms:created>
  <dcterms:modified xsi:type="dcterms:W3CDTF">2026-10-23T21:37:00Z</dcterms:modified>
</cp:coreProperties>
</file>