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76" r:id="rId3"/>
    <p:sldId id="257" r:id="rId4"/>
    <p:sldId id="258" r:id="rId5"/>
    <p:sldId id="259" r:id="rId6"/>
    <p:sldId id="260" r:id="rId7"/>
    <p:sldId id="262" r:id="rId8"/>
    <p:sldId id="263" r:id="rId9"/>
    <p:sldId id="261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7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8917" autoAdjust="0"/>
  </p:normalViewPr>
  <p:slideViewPr>
    <p:cSldViewPr>
      <p:cViewPr varScale="1">
        <p:scale>
          <a:sx n="50" d="100"/>
          <a:sy n="50" d="100"/>
        </p:scale>
        <p:origin x="-10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A26AF1-F596-4A5B-B816-AE271994D160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976713-9003-49F5-ADF5-5B9D90B912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27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72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5183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175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661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7669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6626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5215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581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7962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4030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49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3968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5406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8615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6620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2382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55399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0668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 cost to you annually over the year of not taking the discount will be 44.5%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3874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9555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 by not taking the discount you are paying 24.6% more over the year. Whereas if you do take the discount it will only cost you 13% overdraft interest rate charges. So it is better for you to take the discount</a:t>
            </a:r>
            <a:r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endParaRPr kumimoji="0" 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8350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976713-9003-49F5-ADF5-5B9D90B9124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588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365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28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459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022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014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48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738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31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76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075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264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64817-1B90-466A-B1CF-DBB7FD8D6D2B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1C48F-300A-4C0D-AFC6-2D53ED1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372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Week two session two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Management of working capital (3) – Receivables and Payables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6397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Receivables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Objectives</a:t>
            </a:r>
          </a:p>
          <a:p>
            <a:r>
              <a:rPr lang="en-GB" dirty="0" smtClean="0"/>
              <a:t>Introduce Receivables</a:t>
            </a:r>
          </a:p>
          <a:p>
            <a:r>
              <a:rPr lang="en-GB" dirty="0" smtClean="0"/>
              <a:t>Efficient management of receivables</a:t>
            </a:r>
          </a:p>
          <a:p>
            <a:r>
              <a:rPr lang="en-GB" smtClean="0"/>
              <a:t>Invoice </a:t>
            </a:r>
            <a:r>
              <a:rPr lang="en-GB" dirty="0" smtClean="0"/>
              <a:t>discounting and factoring</a:t>
            </a:r>
          </a:p>
          <a:p>
            <a:r>
              <a:rPr lang="en-GB" dirty="0" smtClean="0"/>
              <a:t>Changes to collection policies arithmetic</a:t>
            </a:r>
          </a:p>
          <a:p>
            <a:r>
              <a:rPr lang="en-GB" dirty="0" smtClean="0"/>
              <a:t>Introduce Payables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322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Receivables</a:t>
            </a:r>
          </a:p>
          <a:p>
            <a:r>
              <a:rPr lang="en-GB" dirty="0" smtClean="0">
                <a:latin typeface="WarnockPro-Bold"/>
              </a:rPr>
              <a:t>What are Receivables and why companies have them</a:t>
            </a:r>
          </a:p>
          <a:p>
            <a:pPr lvl="0"/>
            <a:r>
              <a:rPr lang="en-GB" dirty="0">
                <a:solidFill>
                  <a:prstClr val="black"/>
                </a:solidFill>
                <a:latin typeface="WarnockPro-Bold"/>
              </a:rPr>
              <a:t>The higher the receivables, the more cost there is for the company – </a:t>
            </a:r>
          </a:p>
          <a:p>
            <a:pPr lvl="1"/>
            <a:r>
              <a:rPr lang="en-GB" dirty="0">
                <a:solidFill>
                  <a:prstClr val="black"/>
                </a:solidFill>
                <a:latin typeface="WarnockPro-Bold"/>
              </a:rPr>
              <a:t>both in terms of the interest cost </a:t>
            </a:r>
          </a:p>
          <a:p>
            <a:pPr lvl="1"/>
            <a:r>
              <a:rPr lang="en-GB" dirty="0">
                <a:solidFill>
                  <a:prstClr val="black"/>
                </a:solidFill>
                <a:latin typeface="WarnockPro-Bold"/>
              </a:rPr>
              <a:t>and in terms of the greater risk of losses through bad debts.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934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 smtClean="0"/>
              <a:t>Points to consider as part of efficient management of whether to offer a customer credit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Credit checks and credit limits: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GB" dirty="0" smtClean="0"/>
              <a:t>use credit rating agencies (e.g. Dunn and Bradstreet)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GB" dirty="0" smtClean="0"/>
              <a:t>ask for trade and bank references from new customers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GB" dirty="0" smtClean="0"/>
              <a:t>analyse the payment record of existing customers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GB" dirty="0" smtClean="0"/>
              <a:t>assess the financial statements of large customers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GB" dirty="0" smtClean="0"/>
              <a:t>review credit limits regularly</a:t>
            </a:r>
          </a:p>
          <a:p>
            <a:pPr marL="914400" lvl="1" indent="-514350">
              <a:buFont typeface="+mj-lt"/>
              <a:buAutoNum type="arabicParenR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352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3000" b="1" dirty="0">
                <a:solidFill>
                  <a:prstClr val="black"/>
                </a:solidFill>
              </a:rPr>
              <a:t>Points to consider as part of efficient management of whether to offer a customer </a:t>
            </a:r>
            <a:r>
              <a:rPr lang="en-GB" sz="3000" b="1" dirty="0" smtClean="0">
                <a:solidFill>
                  <a:prstClr val="black"/>
                </a:solidFill>
              </a:rPr>
              <a:t>credit</a:t>
            </a:r>
          </a:p>
          <a:p>
            <a:pPr marL="0" indent="0">
              <a:buNone/>
            </a:pPr>
            <a:r>
              <a:rPr lang="en-GB" sz="3000" dirty="0" smtClean="0">
                <a:solidFill>
                  <a:prstClr val="black"/>
                </a:solidFill>
              </a:rPr>
              <a:t>b</a:t>
            </a:r>
            <a:r>
              <a:rPr lang="en-GB" sz="3000" dirty="0">
                <a:solidFill>
                  <a:prstClr val="black"/>
                </a:solidFill>
              </a:rPr>
              <a:t>) Credit terms and settlement discounts: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GB" sz="2600" dirty="0" smtClean="0">
                <a:solidFill>
                  <a:prstClr val="black"/>
                </a:solidFill>
              </a:rPr>
              <a:t>Influenced by competition and trade custom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GB" sz="2600" dirty="0">
                <a:solidFill>
                  <a:prstClr val="black"/>
                </a:solidFill>
              </a:rPr>
              <a:t>Quantify the cost of any settlement discounts and decide whether the benefits outweigh the cost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GB" sz="2600" dirty="0" smtClean="0">
                <a:solidFill>
                  <a:prstClr val="black"/>
                </a:solidFill>
              </a:rPr>
              <a:t>Ensure customers aware of terms and settlement discounts</a:t>
            </a:r>
          </a:p>
          <a:p>
            <a:pPr marL="914400" lvl="1" indent="-514350">
              <a:buFont typeface="+mj-lt"/>
              <a:buAutoNum type="arabicParenR"/>
            </a:pPr>
            <a:r>
              <a:rPr lang="en-GB" sz="2600" dirty="0" smtClean="0">
                <a:solidFill>
                  <a:prstClr val="black"/>
                </a:solidFill>
              </a:rPr>
              <a:t>Ensure any discount policy is enforced</a:t>
            </a:r>
            <a:endParaRPr lang="en-GB" sz="26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206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3000" b="1" dirty="0">
                <a:solidFill>
                  <a:prstClr val="black"/>
                </a:solidFill>
              </a:rPr>
              <a:t>Points to consider as part of efficient management of whether to offer a customer </a:t>
            </a:r>
            <a:r>
              <a:rPr lang="en-GB" sz="3000" b="1" dirty="0" smtClean="0">
                <a:solidFill>
                  <a:prstClr val="black"/>
                </a:solidFill>
              </a:rPr>
              <a:t>credit</a:t>
            </a:r>
          </a:p>
          <a:p>
            <a:pPr marL="0" lvl="0" indent="0">
              <a:buNone/>
            </a:pPr>
            <a:r>
              <a:rPr lang="en-GB" sz="3000" dirty="0" smtClean="0">
                <a:solidFill>
                  <a:prstClr val="black"/>
                </a:solidFill>
              </a:rPr>
              <a:t>c) Collection procedures</a:t>
            </a:r>
          </a:p>
          <a:p>
            <a:pPr marL="914400" lvl="1" indent="-514350">
              <a:buAutoNum type="arabicParenR"/>
            </a:pPr>
            <a:r>
              <a:rPr lang="en-GB" sz="2600" dirty="0" smtClean="0">
                <a:solidFill>
                  <a:prstClr val="black"/>
                </a:solidFill>
              </a:rPr>
              <a:t>Set clear defined procedures to be followed</a:t>
            </a:r>
          </a:p>
          <a:p>
            <a:pPr marL="914400" lvl="1" indent="-514350">
              <a:buAutoNum type="arabicParenR"/>
            </a:pPr>
            <a:r>
              <a:rPr lang="en-GB" sz="2600" dirty="0" smtClean="0">
                <a:solidFill>
                  <a:prstClr val="black"/>
                </a:solidFill>
              </a:rPr>
              <a:t>Decide when outside assistance is needed</a:t>
            </a:r>
          </a:p>
          <a:p>
            <a:pPr marL="914400" lvl="1" indent="-514350">
              <a:buAutoNum type="arabicParenR"/>
            </a:pPr>
            <a:r>
              <a:rPr lang="en-GB" sz="2600" dirty="0" smtClean="0">
                <a:solidFill>
                  <a:prstClr val="black"/>
                </a:solidFill>
              </a:rPr>
              <a:t>Compare the cost of taking legal action to outside help.</a:t>
            </a:r>
            <a:endParaRPr lang="en-GB" sz="26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en-GB" sz="3000" dirty="0" smtClean="0">
                <a:solidFill>
                  <a:prstClr val="black"/>
                </a:solidFill>
              </a:rPr>
              <a:t>d</a:t>
            </a:r>
            <a:r>
              <a:rPr lang="en-GB" sz="3000" dirty="0">
                <a:solidFill>
                  <a:prstClr val="black"/>
                </a:solidFill>
              </a:rPr>
              <a:t>) Charge interest on overdue invoices: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4362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70C0"/>
                </a:solidFill>
              </a:rPr>
              <a:t>Debt collection policy</a:t>
            </a:r>
          </a:p>
          <a:p>
            <a:pPr lvl="0"/>
            <a:r>
              <a:rPr lang="en-GB" sz="2900" dirty="0">
                <a:solidFill>
                  <a:prstClr val="black"/>
                </a:solidFill>
              </a:rPr>
              <a:t>The benefits of action to collect debts must be greater than the costs </a:t>
            </a:r>
            <a:r>
              <a:rPr lang="en-GB" sz="2900" dirty="0" smtClean="0">
                <a:solidFill>
                  <a:prstClr val="black"/>
                </a:solidFill>
              </a:rPr>
              <a:t>incurred</a:t>
            </a:r>
            <a:endParaRPr lang="en-GB" dirty="0" smtClean="0"/>
          </a:p>
          <a:p>
            <a:r>
              <a:rPr lang="en-GB" dirty="0" smtClean="0"/>
              <a:t>Collecting debts is a two stage process: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GB" dirty="0" smtClean="0"/>
              <a:t>Having agreed credit terms with a customer, a business should issue an invoice and expect to receive payment when it is due. </a:t>
            </a:r>
          </a:p>
          <a:p>
            <a:pPr marL="400050" lvl="1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i</a:t>
            </a:r>
            <a:r>
              <a:rPr lang="en-GB" dirty="0" smtClean="0"/>
              <a:t>) The customer is fully aware of the terms</a:t>
            </a:r>
          </a:p>
          <a:p>
            <a:pPr marL="400050" lvl="1" indent="0">
              <a:buNone/>
            </a:pPr>
            <a:r>
              <a:rPr lang="en-GB" dirty="0" smtClean="0"/>
              <a:t>(ii) The invoice is correctly drawn up and issued promptly</a:t>
            </a:r>
          </a:p>
          <a:p>
            <a:pPr marL="400050" lvl="1" indent="0">
              <a:buNone/>
            </a:pPr>
            <a:r>
              <a:rPr lang="en-GB" dirty="0" smtClean="0"/>
              <a:t>(iii) They are aware of any potential quirks in the customer's system</a:t>
            </a:r>
          </a:p>
          <a:p>
            <a:pPr marL="400050" lvl="1" indent="0">
              <a:buNone/>
            </a:pPr>
            <a:r>
              <a:rPr lang="en-GB" dirty="0" smtClean="0"/>
              <a:t>(iv) Queries are resolved quickly</a:t>
            </a:r>
          </a:p>
          <a:p>
            <a:pPr marL="400050" lvl="1" indent="0">
              <a:buNone/>
            </a:pPr>
            <a:r>
              <a:rPr lang="en-GB" dirty="0" smtClean="0"/>
              <a:t>(v) Monthly statements are issued promptly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215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70C0"/>
                </a:solidFill>
              </a:rPr>
              <a:t>Debt collection policy</a:t>
            </a:r>
          </a:p>
          <a:p>
            <a:pPr marL="0" indent="0">
              <a:buNone/>
            </a:pPr>
            <a:r>
              <a:rPr lang="en-GB" dirty="0" smtClean="0"/>
              <a:t>b) If payments become overdue, they should be 'chased'. Procedures for pursuing overdue debts must be established, for example:</a:t>
            </a:r>
          </a:p>
          <a:p>
            <a:pPr marL="971550" lvl="1" indent="-571500">
              <a:buFont typeface="+mj-lt"/>
              <a:buAutoNum type="romanUcPeriod"/>
            </a:pPr>
            <a:r>
              <a:rPr lang="en-GB" dirty="0" smtClean="0"/>
              <a:t>Instituting reminders or final demands</a:t>
            </a:r>
          </a:p>
          <a:p>
            <a:pPr marL="971550" lvl="1" indent="-571500">
              <a:buFont typeface="+mj-lt"/>
              <a:buAutoNum type="romanUcPeriod"/>
            </a:pPr>
            <a:r>
              <a:rPr lang="en-GB" dirty="0" smtClean="0"/>
              <a:t>Chasing payment by telephone</a:t>
            </a:r>
          </a:p>
          <a:p>
            <a:pPr marL="971550" lvl="1" indent="-571500">
              <a:buFont typeface="+mj-lt"/>
              <a:buAutoNum type="romanUcPeriod"/>
            </a:pPr>
            <a:r>
              <a:rPr lang="en-GB" dirty="0"/>
              <a:t>Making a personal approach Personal visits </a:t>
            </a:r>
            <a:endParaRPr lang="en-GB" dirty="0" smtClean="0"/>
          </a:p>
          <a:p>
            <a:pPr marL="971550" lvl="1" indent="-571500">
              <a:buFont typeface="+mj-lt"/>
              <a:buAutoNum type="romanUcPeriod"/>
            </a:pPr>
            <a:r>
              <a:rPr lang="en-GB" dirty="0" smtClean="0"/>
              <a:t>Notifying debt collection section</a:t>
            </a:r>
          </a:p>
          <a:p>
            <a:pPr marL="971550" lvl="1" indent="-571500">
              <a:buFont typeface="+mj-lt"/>
              <a:buAutoNum type="romanUcPeriod"/>
            </a:pPr>
            <a:r>
              <a:rPr lang="en-GB" dirty="0" smtClean="0"/>
              <a:t>Handing over debt collection to specialist debt collection section</a:t>
            </a:r>
          </a:p>
          <a:p>
            <a:pPr marL="971550" lvl="1" indent="-571500">
              <a:buFont typeface="+mj-lt"/>
              <a:buAutoNum type="romanUcPeriod"/>
            </a:pPr>
            <a:r>
              <a:rPr lang="en-GB" dirty="0" smtClean="0"/>
              <a:t>Instituting legal action to recover the debt</a:t>
            </a:r>
          </a:p>
          <a:p>
            <a:pPr marL="971550" lvl="1" indent="-571500">
              <a:buFont typeface="+mj-lt"/>
              <a:buAutoNum type="romanUcPeriod"/>
            </a:pPr>
            <a:r>
              <a:rPr lang="en-GB" dirty="0" smtClean="0"/>
              <a:t>Hiring external debt collection agency to recover debt </a:t>
            </a:r>
          </a:p>
          <a:p>
            <a:pPr marL="971550" lvl="1" indent="-571500">
              <a:buFont typeface="+mj-lt"/>
              <a:buAutoNum type="romanUcPeriod"/>
            </a:pPr>
            <a:endParaRPr lang="en-GB" dirty="0" smtClean="0"/>
          </a:p>
          <a:p>
            <a:pPr marL="971550" lvl="1" indent="-571500">
              <a:buFont typeface="+mj-lt"/>
              <a:buAutoNum type="romanUcPeriod"/>
            </a:pPr>
            <a:endParaRPr lang="en-GB" dirty="0" smtClean="0"/>
          </a:p>
          <a:p>
            <a:pPr marL="971550" lvl="1" indent="-571500">
              <a:buFont typeface="+mj-lt"/>
              <a:buAutoNum type="romanUcPeriod"/>
            </a:pPr>
            <a:endParaRPr lang="en-GB" dirty="0" smtClean="0"/>
          </a:p>
          <a:p>
            <a:pPr marL="971550" lvl="1" indent="-571500">
              <a:buFont typeface="+mj-lt"/>
              <a:buAutoNum type="romanUcPeriod"/>
            </a:pPr>
            <a:endParaRPr lang="en-GB" dirty="0" smtClean="0"/>
          </a:p>
          <a:p>
            <a:pPr marL="0" indent="0">
              <a:buNone/>
            </a:pPr>
            <a:endParaRPr lang="en-GB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048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70C0"/>
                </a:solidFill>
                <a:latin typeface="WarnockPro-Bold"/>
              </a:rPr>
              <a:t>Invoice discounting and factoring</a:t>
            </a:r>
          </a:p>
          <a:p>
            <a:r>
              <a:rPr lang="en-GB" dirty="0" smtClean="0"/>
              <a:t>Invoice discounting</a:t>
            </a:r>
          </a:p>
          <a:p>
            <a:r>
              <a:rPr lang="en-GB" dirty="0" smtClean="0"/>
              <a:t>Factoring</a:t>
            </a:r>
          </a:p>
          <a:p>
            <a:pPr lvl="1"/>
            <a:r>
              <a:rPr lang="en-GB" dirty="0" smtClean="0"/>
              <a:t>Main aspects of Factoring:</a:t>
            </a:r>
          </a:p>
          <a:p>
            <a:pPr lvl="2"/>
            <a:r>
              <a:rPr lang="en-GB" dirty="0" smtClean="0"/>
              <a:t>Administration</a:t>
            </a:r>
          </a:p>
          <a:p>
            <a:pPr lvl="2"/>
            <a:r>
              <a:rPr lang="en-GB" dirty="0" smtClean="0"/>
              <a:t>Credit protection</a:t>
            </a:r>
          </a:p>
          <a:p>
            <a:pPr lvl="2"/>
            <a:r>
              <a:rPr lang="en-GB" dirty="0" smtClean="0"/>
              <a:t>Making payments to the client in advance of debt collection</a:t>
            </a:r>
          </a:p>
          <a:p>
            <a:pPr lvl="3"/>
            <a:r>
              <a:rPr lang="en-GB" dirty="0" smtClean="0"/>
              <a:t>Non recourse factoring</a:t>
            </a:r>
          </a:p>
          <a:p>
            <a:pPr lvl="3"/>
            <a:r>
              <a:rPr lang="en-GB" dirty="0" smtClean="0"/>
              <a:t>With recourse factoring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7767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Arithmetical questions on Management of working capital revolve around:</a:t>
            </a:r>
          </a:p>
          <a:p>
            <a:r>
              <a:rPr lang="en-GB" dirty="0" smtClean="0"/>
              <a:t>Whether changes to Collection policy is worthwhile</a:t>
            </a:r>
          </a:p>
          <a:p>
            <a:r>
              <a:rPr lang="en-GB" dirty="0" smtClean="0"/>
              <a:t>Or offering a simple settlement discount</a:t>
            </a:r>
          </a:p>
          <a:p>
            <a:r>
              <a:rPr lang="en-GB" dirty="0" smtClean="0"/>
              <a:t>To see whether a settlement discount is worthwhile:</a:t>
            </a:r>
          </a:p>
          <a:p>
            <a:pPr lvl="1"/>
            <a:r>
              <a:rPr lang="en-GB" dirty="0" smtClean="0"/>
              <a:t>By comparing cost of discount with benefit of reduced investment in accounts receivable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189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Example one</a:t>
            </a:r>
          </a:p>
          <a:p>
            <a:pPr marL="0" indent="0">
              <a:buNone/>
            </a:pPr>
            <a:r>
              <a:rPr lang="en-GB" dirty="0" smtClean="0"/>
              <a:t>A) Simple Settlement discount</a:t>
            </a:r>
          </a:p>
          <a:p>
            <a:pPr marL="0" indent="0">
              <a:buNone/>
            </a:pPr>
            <a:r>
              <a:rPr lang="en-GB" sz="3000" dirty="0" smtClean="0"/>
              <a:t>Customers currently take three months credit. We are considering offering a discount of 4% for payment within one month.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Sales are $12,000,000 p.a..</a:t>
            </a:r>
          </a:p>
          <a:p>
            <a:pPr marL="0" indent="0">
              <a:buNone/>
            </a:pPr>
            <a:r>
              <a:rPr lang="en-GB" dirty="0" smtClean="0"/>
              <a:t>We are paying overdraft interest of 20% p.a..</a:t>
            </a:r>
          </a:p>
          <a:p>
            <a:pPr marL="0" indent="0">
              <a:buNone/>
            </a:pPr>
            <a:r>
              <a:rPr lang="en-GB" b="1" dirty="0" smtClean="0"/>
              <a:t>Calculate the effective % cost p.a. of the discount.</a:t>
            </a:r>
          </a:p>
          <a:p>
            <a:pPr marL="0" indent="0">
              <a:buNone/>
            </a:pPr>
            <a:r>
              <a:rPr lang="en-GB" b="1" dirty="0" smtClean="0"/>
              <a:t>Should we offer the discount?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92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571184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Example one </a:t>
            </a:r>
          </a:p>
          <a:p>
            <a:pPr marL="0" indent="0">
              <a:buNone/>
            </a:pPr>
            <a:r>
              <a:rPr lang="en-GB" dirty="0" smtClean="0"/>
              <a:t>A) Answer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6550" y="4320426"/>
            <a:ext cx="4795585" cy="2537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016621"/>
            <a:ext cx="6072187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740352" y="3820398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= 4.167 % or</a:t>
            </a:r>
          </a:p>
          <a:p>
            <a:r>
              <a:rPr lang="en-GB" dirty="0" smtClean="0"/>
              <a:t>0.041667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66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Example one</a:t>
            </a:r>
          </a:p>
          <a:p>
            <a:pPr marL="0" indent="0">
              <a:buNone/>
            </a:pPr>
            <a:r>
              <a:rPr lang="en-GB" dirty="0" smtClean="0"/>
              <a:t>b) Change of policy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82" y="2932190"/>
            <a:ext cx="8773666" cy="3890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985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dirty="0">
                <a:solidFill>
                  <a:prstClr val="black"/>
                </a:solidFill>
              </a:rPr>
              <a:t>Example one </a:t>
            </a:r>
            <a:r>
              <a:rPr lang="en-GB" dirty="0" smtClean="0">
                <a:solidFill>
                  <a:prstClr val="black"/>
                </a:solidFill>
              </a:rPr>
              <a:t>B) </a:t>
            </a:r>
            <a:r>
              <a:rPr lang="en-GB" dirty="0">
                <a:solidFill>
                  <a:prstClr val="black"/>
                </a:solidFill>
              </a:rPr>
              <a:t>Answer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90997"/>
            <a:ext cx="6840759" cy="474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3525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695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Example 3 - looking at whether to use Factoring</a:t>
            </a:r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2837638"/>
            <a:ext cx="8964487" cy="3168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215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</a:t>
            </a:r>
            <a:r>
              <a:rPr lang="en-GB" dirty="0" smtClean="0">
                <a:solidFill>
                  <a:srgbClr val="0070C0"/>
                </a:solidFill>
              </a:rPr>
              <a:t>Receivables</a:t>
            </a:r>
            <a:r>
              <a:rPr lang="en-GB" dirty="0" smtClean="0"/>
              <a:t>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2000" dirty="0">
                <a:solidFill>
                  <a:prstClr val="black"/>
                </a:solidFill>
              </a:rPr>
              <a:t>Example 3 - looking at whether to use </a:t>
            </a:r>
            <a:r>
              <a:rPr lang="en-GB" sz="2000" dirty="0" smtClean="0">
                <a:solidFill>
                  <a:prstClr val="black"/>
                </a:solidFill>
              </a:rPr>
              <a:t>Factoring </a:t>
            </a:r>
            <a:r>
              <a:rPr lang="en-GB" sz="2000" dirty="0" smtClean="0"/>
              <a:t>Answer – “Do employ the factor.”</a:t>
            </a:r>
            <a:endParaRPr lang="en-GB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52707"/>
            <a:ext cx="6015930" cy="4807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94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Receivables and </a:t>
            </a:r>
            <a:r>
              <a:rPr lang="en-GB" dirty="0" smtClean="0">
                <a:solidFill>
                  <a:srgbClr val="0070C0"/>
                </a:solidFill>
              </a:rPr>
              <a:t>Payables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478112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Payables</a:t>
            </a:r>
          </a:p>
          <a:p>
            <a:r>
              <a:rPr lang="en-GB" sz="3100" dirty="0" smtClean="0"/>
              <a:t>Payables may be used as a source of short-term finance. </a:t>
            </a:r>
          </a:p>
          <a:p>
            <a:pPr lvl="1"/>
            <a:r>
              <a:rPr lang="en-GB" sz="3100" dirty="0" smtClean="0"/>
              <a:t>But could result in credit status with supplier being stopped</a:t>
            </a:r>
          </a:p>
          <a:p>
            <a:pPr lvl="1"/>
            <a:r>
              <a:rPr lang="en-GB" sz="3100" dirty="0" smtClean="0"/>
              <a:t>You could lose benefit of any settlement discount for early payment</a:t>
            </a:r>
          </a:p>
          <a:p>
            <a:pPr lvl="1"/>
            <a:endParaRPr lang="en-GB" sz="3100" dirty="0"/>
          </a:p>
          <a:p>
            <a:pPr lvl="0"/>
            <a:r>
              <a:rPr lang="en-GB" sz="3100" dirty="0">
                <a:solidFill>
                  <a:prstClr val="black"/>
                </a:solidFill>
              </a:rPr>
              <a:t>In exactly the same way as for receivables, we can calculate the annual effective cost of refusing any settlement discount offered, and compare this with the cost of financing working </a:t>
            </a:r>
            <a:r>
              <a:rPr lang="en-GB" sz="3100" dirty="0" smtClean="0">
                <a:solidFill>
                  <a:prstClr val="black"/>
                </a:solidFill>
              </a:rPr>
              <a:t>capital</a:t>
            </a:r>
            <a:endParaRPr lang="en-GB" sz="3100" dirty="0" smtClean="0"/>
          </a:p>
          <a:p>
            <a:endParaRPr lang="en-GB" sz="3100" dirty="0" smtClean="0"/>
          </a:p>
          <a:p>
            <a:r>
              <a:rPr lang="en-GB" sz="3100" dirty="0" smtClean="0"/>
              <a:t>The management of trade accounts payable involves:</a:t>
            </a:r>
          </a:p>
          <a:p>
            <a:pPr lvl="1"/>
            <a:r>
              <a:rPr lang="en-GB" sz="2900" dirty="0" smtClean="0"/>
              <a:t>Attempting to obtain satisfactory credit from suppliers</a:t>
            </a:r>
          </a:p>
          <a:p>
            <a:pPr lvl="1"/>
            <a:r>
              <a:rPr lang="en-GB" sz="2900" dirty="0" smtClean="0"/>
              <a:t>Attempting to extend credit during periods of cash shortage</a:t>
            </a:r>
          </a:p>
          <a:p>
            <a:pPr lvl="1"/>
            <a:r>
              <a:rPr lang="en-GB" sz="2900" dirty="0" smtClean="0"/>
              <a:t>Maintaining good relations with regular and important suppliers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9523242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Receivables and </a:t>
            </a:r>
            <a:r>
              <a:rPr lang="en-GB" dirty="0" smtClean="0">
                <a:solidFill>
                  <a:srgbClr val="0070C0"/>
                </a:solidFill>
              </a:rPr>
              <a:t>Payables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In exactly the same way as for receivables, we can calculate the annual effective cost of refusing any settlement discount offered, and compare this with the cost of financing working capital.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 smtClean="0"/>
              <a:t>Example 4</a:t>
            </a:r>
          </a:p>
          <a:p>
            <a:pPr marL="0" indent="0">
              <a:buNone/>
            </a:pPr>
            <a:r>
              <a:rPr lang="en-GB" sz="2400" dirty="0" smtClean="0"/>
              <a:t>A supplier offers a 2% discount if invoices are paid within 10 days of receipt. Currently we take 30 days to pay invoices and therefore do not receive the discount.</a:t>
            </a:r>
          </a:p>
          <a:p>
            <a:pPr marL="0" indent="0">
              <a:buNone/>
            </a:pPr>
            <a:endParaRPr lang="en-GB" sz="1800" b="1" dirty="0" smtClean="0"/>
          </a:p>
          <a:p>
            <a:pPr marL="0" indent="0">
              <a:buNone/>
            </a:pPr>
            <a:r>
              <a:rPr lang="en-GB" sz="2400" b="1" dirty="0" smtClean="0"/>
              <a:t>Calculate the annual % effective cost of refusing the discount.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85012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Receivables and </a:t>
            </a:r>
            <a:r>
              <a:rPr lang="en-GB" dirty="0" smtClean="0">
                <a:solidFill>
                  <a:srgbClr val="0070C0"/>
                </a:solidFill>
              </a:rPr>
              <a:t>Payables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Example 4 answer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348880"/>
            <a:ext cx="4796040" cy="3961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036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prstClr val="black"/>
                </a:solidFill>
              </a:rPr>
              <a:t>Management of working capital  </a:t>
            </a:r>
            <a:r>
              <a:rPr lang="en-GB" sz="4000" dirty="0"/>
              <a:t>Receivables</a:t>
            </a:r>
            <a:r>
              <a:rPr lang="en-GB" sz="4000" dirty="0">
                <a:solidFill>
                  <a:prstClr val="black"/>
                </a:solidFill>
              </a:rPr>
              <a:t> and </a:t>
            </a:r>
            <a:r>
              <a:rPr lang="en-GB" sz="4000" dirty="0">
                <a:solidFill>
                  <a:srgbClr val="0070C0"/>
                </a:solidFill>
              </a:rPr>
              <a:t>Payables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Example 5</a:t>
            </a:r>
          </a:p>
          <a:p>
            <a:pPr marL="0" indent="0">
              <a:buNone/>
            </a:pPr>
            <a:r>
              <a:rPr lang="en-GB" sz="2400" dirty="0" smtClean="0"/>
              <a:t>A company currently takes 40 days credit from suppliers on the basis that this is ‘free’ finance.</a:t>
            </a:r>
          </a:p>
          <a:p>
            <a:pPr marL="0" indent="0">
              <a:buNone/>
            </a:pPr>
            <a:r>
              <a:rPr lang="en-GB" sz="2400" dirty="0" smtClean="0"/>
              <a:t>Annual purchases are $100,000 and the company pays overdraft interest of 13%.</a:t>
            </a:r>
          </a:p>
          <a:p>
            <a:pPr marL="0" indent="0">
              <a:buNone/>
            </a:pPr>
            <a:r>
              <a:rPr lang="en-GB" sz="2400" dirty="0" smtClean="0"/>
              <a:t>Payment within 15 days would attract a 1.5% quick settlement discount.</a:t>
            </a:r>
          </a:p>
          <a:p>
            <a:pPr marL="0" indent="0">
              <a:buNone/>
            </a:pPr>
            <a:r>
              <a:rPr lang="en-GB" sz="2400" b="1" dirty="0" smtClean="0"/>
              <a:t>Should the company pay sooner in order to take advantage of the discount?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01219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solidFill>
                  <a:prstClr val="black"/>
                </a:solidFill>
              </a:rPr>
              <a:t>Management of working capital  Receivables and </a:t>
            </a:r>
            <a:r>
              <a:rPr lang="en-GB" sz="3600" dirty="0">
                <a:solidFill>
                  <a:srgbClr val="0070C0"/>
                </a:solidFill>
              </a:rPr>
              <a:t>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Example 5 </a:t>
            </a:r>
            <a:r>
              <a:rPr lang="en-GB" b="1" dirty="0" smtClean="0"/>
              <a:t>answer</a:t>
            </a: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GB" sz="2900" dirty="0">
                <a:ea typeface="Calibri"/>
                <a:cs typeface="Times New Roman"/>
              </a:rPr>
              <a:t>Pick $100 as hypothetical </a:t>
            </a:r>
            <a:r>
              <a:rPr lang="en-GB" sz="2900" dirty="0" smtClean="0">
                <a:ea typeface="Calibri"/>
                <a:cs typeface="Times New Roman"/>
              </a:rPr>
              <a:t>figure</a:t>
            </a:r>
            <a:endParaRPr lang="en-US" sz="29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GB" sz="2900" dirty="0">
                <a:ea typeface="Calibri"/>
                <a:cs typeface="Times New Roman"/>
              </a:rPr>
              <a:t>Without discount: 40 days would pay $</a:t>
            </a:r>
            <a:r>
              <a:rPr lang="en-GB" sz="2900" dirty="0" smtClean="0">
                <a:ea typeface="Calibri"/>
                <a:cs typeface="Times New Roman"/>
              </a:rPr>
              <a:t>100</a:t>
            </a:r>
            <a:endParaRPr lang="en-US" sz="29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GB" sz="2900" dirty="0">
                <a:ea typeface="Calibri"/>
                <a:cs typeface="Times New Roman"/>
              </a:rPr>
              <a:t>With discount: 15 days would pay $98.5</a:t>
            </a:r>
            <a:endParaRPr lang="en-US" sz="29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GB" sz="2900" b="1" dirty="0" smtClean="0">
                <a:ea typeface="Calibri"/>
                <a:cs typeface="Times New Roman"/>
              </a:rPr>
              <a:t/>
            </a:r>
            <a:br>
              <a:rPr lang="en-GB" sz="2900" b="1" dirty="0" smtClean="0">
                <a:ea typeface="Calibri"/>
                <a:cs typeface="Times New Roman"/>
              </a:rPr>
            </a:br>
            <a:r>
              <a:rPr lang="en-GB" sz="2900" b="1" dirty="0" smtClean="0">
                <a:ea typeface="Calibri"/>
                <a:cs typeface="Times New Roman"/>
              </a:rPr>
              <a:t>Effective </a:t>
            </a:r>
            <a:r>
              <a:rPr lang="en-GB" sz="2900" b="1" dirty="0">
                <a:ea typeface="Calibri"/>
                <a:cs typeface="Times New Roman"/>
              </a:rPr>
              <a:t>cost</a:t>
            </a:r>
            <a:r>
              <a:rPr lang="en-GB" sz="2900" dirty="0">
                <a:ea typeface="Calibri"/>
                <a:cs typeface="Times New Roman"/>
              </a:rPr>
              <a:t> over 25 days (40 – 15)</a:t>
            </a:r>
            <a:br>
              <a:rPr lang="en-GB" sz="2900" dirty="0">
                <a:ea typeface="Calibri"/>
                <a:cs typeface="Times New Roman"/>
              </a:rPr>
            </a:br>
            <a:r>
              <a:rPr lang="en-GB" sz="2900" dirty="0">
                <a:ea typeface="Calibri"/>
                <a:cs typeface="Times New Roman"/>
              </a:rPr>
              <a:t>1.5/98.5 = 0.0152 or 1.52%</a:t>
            </a:r>
            <a:endParaRPr lang="en-US" sz="29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GB" sz="2900" b="1" dirty="0" smtClean="0">
                <a:ea typeface="Calibri"/>
                <a:cs typeface="Times New Roman"/>
              </a:rPr>
              <a:t/>
            </a:r>
            <a:br>
              <a:rPr lang="en-GB" sz="2900" b="1" dirty="0" smtClean="0">
                <a:ea typeface="Calibri"/>
                <a:cs typeface="Times New Roman"/>
              </a:rPr>
            </a:br>
            <a:r>
              <a:rPr lang="en-GB" sz="2900" b="1" dirty="0" smtClean="0">
                <a:ea typeface="Calibri"/>
                <a:cs typeface="Times New Roman"/>
              </a:rPr>
              <a:t>Annual </a:t>
            </a:r>
            <a:r>
              <a:rPr lang="en-GB" sz="2900" b="1" dirty="0">
                <a:ea typeface="Calibri"/>
                <a:cs typeface="Times New Roman"/>
              </a:rPr>
              <a:t>effective cost of discount</a:t>
            </a:r>
            <a:br>
              <a:rPr lang="en-GB" sz="2900" b="1" dirty="0">
                <a:ea typeface="Calibri"/>
                <a:cs typeface="Times New Roman"/>
              </a:rPr>
            </a:br>
            <a:r>
              <a:rPr lang="en-GB" sz="2900" dirty="0">
                <a:ea typeface="Calibri"/>
                <a:cs typeface="Times New Roman"/>
              </a:rPr>
              <a:t>1 + R = (1.0152)</a:t>
            </a:r>
            <a:r>
              <a:rPr lang="en-GB" sz="2900" baseline="30000" dirty="0">
                <a:ea typeface="Calibri"/>
                <a:cs typeface="Times New Roman"/>
              </a:rPr>
              <a:t>365/25 </a:t>
            </a:r>
            <a:r>
              <a:rPr lang="en-GB" sz="2900" dirty="0">
                <a:ea typeface="Calibri"/>
                <a:cs typeface="Times New Roman"/>
              </a:rPr>
              <a:t>= 1.246</a:t>
            </a:r>
            <a:endParaRPr lang="en-US" sz="29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GB" sz="2900" dirty="0">
                <a:ea typeface="Calibri"/>
                <a:cs typeface="Times New Roman"/>
              </a:rPr>
              <a:t>R = 0.246 or 24.6% p.a.</a:t>
            </a:r>
            <a:endParaRPr lang="en-US" sz="2900" dirty="0"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</a:pPr>
            <a:r>
              <a:rPr lang="en-GB" sz="2900" b="1" dirty="0" smtClean="0">
                <a:ea typeface="Calibri"/>
                <a:cs typeface="Times New Roman"/>
              </a:rPr>
              <a:t/>
            </a:r>
            <a:br>
              <a:rPr lang="en-GB" sz="2900" b="1" dirty="0" smtClean="0">
                <a:ea typeface="Calibri"/>
                <a:cs typeface="Times New Roman"/>
              </a:rPr>
            </a:br>
            <a:r>
              <a:rPr lang="en-GB" sz="2900" b="1" dirty="0" smtClean="0">
                <a:ea typeface="Calibri"/>
                <a:cs typeface="Times New Roman"/>
              </a:rPr>
              <a:t>24.6</a:t>
            </a:r>
            <a:r>
              <a:rPr lang="en-GB" sz="2900" b="1" dirty="0">
                <a:ea typeface="Calibri"/>
                <a:cs typeface="Times New Roman"/>
              </a:rPr>
              <a:t>% &gt; 13% therefore do take discount</a:t>
            </a:r>
            <a:endParaRPr lang="en-US" sz="2900" dirty="0">
              <a:ea typeface="Calibri"/>
              <a:cs typeface="Times New Roman"/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146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 Receivables and Payables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Summary</a:t>
            </a:r>
          </a:p>
          <a:p>
            <a:r>
              <a:rPr lang="en-GB" dirty="0" smtClean="0"/>
              <a:t>Introduced Receivables</a:t>
            </a:r>
          </a:p>
          <a:p>
            <a:r>
              <a:rPr lang="en-GB" dirty="0" smtClean="0"/>
              <a:t>Efficient management of receivables</a:t>
            </a:r>
          </a:p>
          <a:p>
            <a:r>
              <a:rPr lang="en-GB" dirty="0" smtClean="0"/>
              <a:t>Invoice discounting and factoring</a:t>
            </a:r>
          </a:p>
          <a:p>
            <a:r>
              <a:rPr lang="en-GB" dirty="0" smtClean="0"/>
              <a:t>Changes to collection policies arithmetic</a:t>
            </a:r>
          </a:p>
          <a:p>
            <a:r>
              <a:rPr lang="en-GB" dirty="0" smtClean="0"/>
              <a:t>Introduced Payables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047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732</TotalTime>
  <Words>1122</Words>
  <Application>Microsoft Office PowerPoint</Application>
  <PresentationFormat>On-screen Show (4:3)</PresentationFormat>
  <Paragraphs>172</Paragraphs>
  <Slides>22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Week two session two</vt:lpstr>
      <vt:lpstr>Management of working capital  Receivables and Payables</vt:lpstr>
      <vt:lpstr>Management of working capital  Receivables and Payables 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  <vt:lpstr>Management of working capital  Receivables and Payables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two session two</dc:title>
  <dc:creator>Anthony Burns</dc:creator>
  <cp:lastModifiedBy>Administrator</cp:lastModifiedBy>
  <cp:revision>64</cp:revision>
  <cp:lastPrinted>2016-10-07T13:26:45Z</cp:lastPrinted>
  <dcterms:created xsi:type="dcterms:W3CDTF">2016-08-03T10:17:04Z</dcterms:created>
  <dcterms:modified xsi:type="dcterms:W3CDTF">2017-10-13T15:20:25Z</dcterms:modified>
</cp:coreProperties>
</file>