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8288000" cy="10287000"/>
  <p:notesSz cx="6858000" cy="9144000"/>
  <p:embeddedFontLst>
    <p:embeddedFont>
      <p:font typeface="Times New Roman" panose="02020603050405020304" pitchFamily="18" charset="0"/>
      <p:regular r:id="rId20"/>
    </p:embeddedFont>
    <p:embeddedFont>
      <p:font typeface="Times New Roman Bold" panose="02020803070505020304" pitchFamily="18" charset="0"/>
      <p:regular r:id="rId21"/>
    </p:embeddedFont>
    <p:embeddedFont>
      <p:font typeface="Times New Roman Bold Italics" panose="02020703060505090304" pitchFamily="18" charset="0"/>
      <p:regular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tableStyles" Target="tableStyles.xml" /><Relationship Id="rId3" Type="http://schemas.openxmlformats.org/officeDocument/2006/relationships/slide" Target="slides/slide2.xml" /><Relationship Id="rId21" Type="http://schemas.openxmlformats.org/officeDocument/2006/relationships/font" Target="fonts/font2.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font" Target="fonts/font1.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3.fntdata"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16.11.2025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presentation analyses a once-in-a-lifetime case of lapses in maternity services. It started with 23 families, and it went ahead to test almost 1,500 cases because of the systemic failures that were identified during the period. This was the biggest independent review of maternity services in the history of the NHS and had far-reaching service improvement implications due to the constant family advocacy instigated by a request of Secretary of State Jeremy Hunt.</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The magnitude of the negative result is evidence of systemic failure as opposed to the single failure. Based on the findings of the </a:t>
            </a:r>
            <a:r>
              <a:rPr lang="en-US" dirty="0" err="1"/>
              <a:t>Ockenden</a:t>
            </a:r>
            <a:r>
              <a:rPr lang="en-US" dirty="0"/>
              <a:t> Report, most of these bad results could have been prevented by appropriate clinical governance, proper fetal monitoring, compliance with the national guidelines and prompt escalation. The uniformity of failures in various categories of incidents indicates the </a:t>
            </a:r>
            <a:r>
              <a:rPr lang="en-US" dirty="0" err="1"/>
              <a:t>organisational</a:t>
            </a:r>
            <a:r>
              <a:rPr lang="en-US" dirty="0"/>
              <a:t> level quality failure issues that covered hundreds of families in a span of twenty years.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Ockenden Report has identified five interrelated quality assurance failures that cause the cascading effects. These were not individual problems but systemic. This resulted in the repetition of incidents, inability to recognise patterns through ineffective audit systems, a culture of toxicity stifling safety concerns, non-assessment to guidelines leading to direct pathogen damage to patients and the lack of accountability controls to rectify the errors over decades.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There was a basic failure of clinical governance mechanisms. The Trust has tried to reduce serious incidents externally to avoid external attention on its operations by classifying Serious Incident (SI) into internal high-risk case reviews. This intentional falsification of the classification, which was verified in interviews with the staff, ensured that the real quantity of serious incidents stayed in the shade. At the time when adequate investigations were conducted, there was no training in root cause analysis by the review teams, hence low-quality reports were produced.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Swiss cheese model explains that the failure did not occur as a result of one failure. Instead, a series of system vulnerabilities went together. The clinical staff committed errors (active failures); however, the failures happened in an organisation that is ill-supervised, untrained, understaffed, and whose incident management systems were ineffective (latent conditions). The leadership was unable to put up defences, the government was unable to identify issues, and the cultural issue did not allow the staff to speak up, and failures were able to compounded.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root cause analysis exposes levels of organisational dysfunction. A sample interview of staff established that midwives were afraid of consultant abuse in case they brought up their concerns, which resulted in psychologically unsafe settings. The Trust had opened safe capacity maternity-led units, doing neonatal intensive care regardless of re-designation as local units. Complex cases were locally kept because of overconfidence and capacity issues, and not because of clinical suitability, which went against the national safety protocols at all times.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cause-and-effect structure of the Fishbone Diagram (Ishikawa) discloses networked causative factors. The failure of people had elements such as chronic understaffing and a culture of fear. Failure of processes included the use of old clinical guidelines that were not consistent. Faults on the system level implied that incidents were not recorded, and learning systems collapsed. Transparency was proactively discouraged by environmental and cultural issues, and this set of factors did not allow the staff to express safety concerns, which formed the vicious circles of dysfunction at all levels of analysis.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Donabedian model unveils how structural failures resulted in process failures with disastrous results. Safe processes were not possible due to poor structure (governance, staffing, oversight). Culture, absence of training and poor accountability further affected processes. These subsequent failures caused preventable negative effects. As this framework shows, structural reform, process standardisation, cultural transformation not only individual clinical retraining are needed to improve the situation.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There were failures in policies at various levels, and the national guidelines had no force. As the Local policies were not updated, they became outdated and weak. Most importantly, the Trust developed internal weak areas of action, identified as optional and not mandatory. Such as the information that CTG monitoring was optional, as women had fewer fetal movements at the bottom of the list of medical advice, directly opposite to the national standards of best practice.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Non-adherence to the policies had a direct negative impact on clinical safety. Inadequate fetal monitoring resulted in not recognising the fetal distress at midwifery-led units, as they did intermittent auscultation without cardiotocography, when guidelines recommended monitoring. The delay in reporting issues to the consultants resulted in intervention being done too late. Lack of guidelines to enforce the use of multidisciplinary consultation on complex cases implied that single-profession judgment dominated, as was evidenced by failure to consult specialist paediatric surgeons or geneticists.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Failure to qualify not only in the field of care but also in psychological and emotional damage was a conecerning isssue. Twenty years of avoiding giving answers to families, holding them accountable and neglecting concerns has become a proces. The Ockenden Report recorded that in nine months there were 3 successive deaths of babies as a result of similar failures which were preventable but not learnt systems. This displays abysmal accountability, transparency and patient centred care deficiencies.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Trouble was caused in terms of efficiency. The persistent lack of staff lowered the quality of care and put the remaining staff under an unsustainable pressure. Ineffective incident management implied that learning systems used resources without bringing about safety gains. Defensive cultures augmented the expenses of litigation. There were also incidents of families being discharged and readmission into emergency procedures that they may have been given earlier through adequate follow up review wastage and further harm.</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Equity failures implied that disadvantaged groups had to deal with a worse outcome. Ludlow MLU still continued to lack equipment which was reported almost hazardous since 2005 but was unbudgeted. Low-risk categories obscured complicated pregnancies among at-risk women, such as those without pregnancy support beyond the age of teen, those who are exposed to domestic violence and have not been screened, and social complex was a population with no referrals. Equity demands extra measures when applied proactively to introduce vulnerable groups, which systematic failures have entirely sabotaged service provision.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Component 2 analysis is a detailed analysis of the findings of the presentations. It uses a combination of different analytical frameworks at the same time to portray system-wide and not individual failures. Evidence-based goal solutions refer to structure (governance reform), process (implementation of guidelines), and culture (leadership, accountability, compassion). The roadmap guarantees implementation of recommendations that are guided by the actions, the responsible individuals, the timelines, and the measurable outcomes of safety to be adopted at the national level.</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Ockenden Report gives a chance to change the system in ways that have never been attempted. Single technical solutions cannot work as the malfunctions were not personal. Real prevention efforts involve reform of the governance, creation of mandatory standards where external controls, culture change to guarantee psychological safety and pathways to escalation, and strict accountability provisions. The presence of family in the learning process, effective communication, as well as understanding and humane interaction, restores trust in the institutions. The changes should be entrenched in all English maternity services at once.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11/16/2025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jpeg" /><Relationship Id="rId1" Type="http://schemas.openxmlformats.org/officeDocument/2006/relationships/slideLayout" Target="../slideLayouts/slideLayout7.xml" /><Relationship Id="rId6" Type="http://schemas.openxmlformats.org/officeDocument/2006/relationships/image" Target="../media/image5.svg" /><Relationship Id="rId5" Type="http://schemas.openxmlformats.org/officeDocument/2006/relationships/image" Target="../media/image4.png" /><Relationship Id="rId4" Type="http://schemas.openxmlformats.org/officeDocument/2006/relationships/image" Target="../media/image3.svg" /></Relationships>
</file>

<file path=ppt/slides/_rels/slide2.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1.xml" /><Relationship Id="rId1" Type="http://schemas.openxmlformats.org/officeDocument/2006/relationships/slideLayout" Target="../slideLayouts/slideLayout7.xml" /><Relationship Id="rId4" Type="http://schemas.openxmlformats.org/officeDocument/2006/relationships/image" Target="../media/image7.jpeg" /></Relationships>
</file>

<file path=ppt/slides/_rels/slide3.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2.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notesSlide" Target="../notesSlides/notesSlide4.xml" /><Relationship Id="rId1" Type="http://schemas.openxmlformats.org/officeDocument/2006/relationships/slideLayout" Target="../slideLayouts/slideLayout7.xml" /><Relationship Id="rId4" Type="http://schemas.openxmlformats.org/officeDocument/2006/relationships/image" Target="../media/image11.jpeg" /></Relationships>
</file>

<file path=ppt/slides/_rels/slide6.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5.xml" /><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notesSlide" Target="../notesSlides/notesSlide6.xml"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image" Target="../media/image14.jpeg" /><Relationship Id="rId2" Type="http://schemas.openxmlformats.org/officeDocument/2006/relationships/notesSlide" Target="../notesSlides/notesSlide7.xml" /><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3" Type="http://schemas.openxmlformats.org/officeDocument/2006/relationships/image" Target="../media/image15.png" /><Relationship Id="rId2" Type="http://schemas.openxmlformats.org/officeDocument/2006/relationships/notesSlide" Target="../notesSlides/notesSlide8.xml" /><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3" Type="http://schemas.openxmlformats.org/officeDocument/2006/relationships/image" Target="../media/image16.jpeg" /><Relationship Id="rId2" Type="http://schemas.openxmlformats.org/officeDocument/2006/relationships/notesSlide" Target="../notesSlides/notesSlide9.xml" /><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3" Type="http://schemas.openxmlformats.org/officeDocument/2006/relationships/image" Target="../media/image17.jpeg" /><Relationship Id="rId2" Type="http://schemas.openxmlformats.org/officeDocument/2006/relationships/notesSlide" Target="../notesSlides/notesSlide10.xml" /><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3" Type="http://schemas.openxmlformats.org/officeDocument/2006/relationships/image" Target="../media/image18.jpeg" /><Relationship Id="rId2" Type="http://schemas.openxmlformats.org/officeDocument/2006/relationships/notesSlide" Target="../notesSlides/notesSlide11.xml" /><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7.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7.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7.xml" /></Relationships>
</file>

<file path=ppt/slides/_rels/slide16.xml.rels><?xml version="1.0" encoding="UTF-8" standalone="yes"?>
<Relationships xmlns="http://schemas.openxmlformats.org/package/2006/relationships"><Relationship Id="rId3" Type="http://schemas.openxmlformats.org/officeDocument/2006/relationships/image" Target="../media/image19.jpeg" /><Relationship Id="rId2" Type="http://schemas.openxmlformats.org/officeDocument/2006/relationships/notesSlide" Target="../notesSlides/notesSlide15.xml" /><Relationship Id="rId1" Type="http://schemas.openxmlformats.org/officeDocument/2006/relationships/slideLayout" Target="../slideLayouts/slideLayout7.xml" /></Relationships>
</file>

<file path=ppt/slides/_rels/slide17.xml.rels><?xml version="1.0" encoding="UTF-8" standalone="yes"?>
<Relationships xmlns="http://schemas.openxmlformats.org/package/2006/relationships"><Relationship Id="rId3" Type="http://schemas.openxmlformats.org/officeDocument/2006/relationships/image" Target="../media/image21.svg" /><Relationship Id="rId2" Type="http://schemas.openxmlformats.org/officeDocument/2006/relationships/image" Target="../media/image20.png" /><Relationship Id="rId1" Type="http://schemas.openxmlformats.org/officeDocument/2006/relationships/slideLayout" Target="../slideLayouts/slideLayout7.xml" /><Relationship Id="rId5" Type="http://schemas.openxmlformats.org/officeDocument/2006/relationships/image" Target="../media/image23.svg" /><Relationship Id="rId4" Type="http://schemas.openxmlformats.org/officeDocument/2006/relationships/image" Target="../media/image22.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33333" r="-33333"/>
            </a:stretch>
          </a:blipFill>
        </p:spPr>
      </p:sp>
      <p:sp>
        <p:nvSpPr>
          <p:cNvPr id="3" name="AutoShape 3"/>
          <p:cNvSpPr/>
          <p:nvPr/>
        </p:nvSpPr>
        <p:spPr>
          <a:xfrm>
            <a:off x="1411815" y="6585624"/>
            <a:ext cx="12114058" cy="0"/>
          </a:xfrm>
          <a:prstGeom prst="line">
            <a:avLst/>
          </a:prstGeom>
          <a:ln w="66675" cap="flat">
            <a:solidFill>
              <a:srgbClr val="2254C5"/>
            </a:solidFill>
            <a:prstDash val="solid"/>
            <a:headEnd type="none" w="sm" len="sm"/>
            <a:tailEnd type="none" w="sm" len="sm"/>
          </a:ln>
        </p:spPr>
      </p:sp>
      <p:sp>
        <p:nvSpPr>
          <p:cNvPr id="4" name="Freeform 4"/>
          <p:cNvSpPr/>
          <p:nvPr/>
        </p:nvSpPr>
        <p:spPr>
          <a:xfrm>
            <a:off x="3590326" y="8760225"/>
            <a:ext cx="100703" cy="130783"/>
          </a:xfrm>
          <a:custGeom>
            <a:avLst/>
            <a:gdLst/>
            <a:ahLst/>
            <a:cxnLst/>
            <a:rect l="l" t="t" r="r" b="b"/>
            <a:pathLst>
              <a:path w="100703" h="130783">
                <a:moveTo>
                  <a:pt x="0" y="0"/>
                </a:moveTo>
                <a:lnTo>
                  <a:pt x="100703" y="0"/>
                </a:lnTo>
                <a:lnTo>
                  <a:pt x="100703" y="130783"/>
                </a:lnTo>
                <a:lnTo>
                  <a:pt x="0" y="13078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5" name="Freeform 5"/>
          <p:cNvSpPr/>
          <p:nvPr/>
        </p:nvSpPr>
        <p:spPr>
          <a:xfrm>
            <a:off x="1471410" y="8765113"/>
            <a:ext cx="119192" cy="121007"/>
          </a:xfrm>
          <a:custGeom>
            <a:avLst/>
            <a:gdLst/>
            <a:ahLst/>
            <a:cxnLst/>
            <a:rect l="l" t="t" r="r" b="b"/>
            <a:pathLst>
              <a:path w="119192" h="121007">
                <a:moveTo>
                  <a:pt x="0" y="0"/>
                </a:moveTo>
                <a:lnTo>
                  <a:pt x="119192" y="0"/>
                </a:lnTo>
                <a:lnTo>
                  <a:pt x="119192" y="121007"/>
                </a:lnTo>
                <a:lnTo>
                  <a:pt x="0" y="12100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6" name="TextBox 6"/>
          <p:cNvSpPr txBox="1"/>
          <p:nvPr/>
        </p:nvSpPr>
        <p:spPr>
          <a:xfrm>
            <a:off x="1140225" y="546123"/>
            <a:ext cx="16321833" cy="4963795"/>
          </a:xfrm>
          <a:prstGeom prst="rect">
            <a:avLst/>
          </a:prstGeom>
        </p:spPr>
        <p:txBody>
          <a:bodyPr lIns="0" tIns="0" rIns="0" bIns="0" rtlCol="0" anchor="t">
            <a:spAutoFit/>
          </a:bodyPr>
          <a:lstStyle/>
          <a:p>
            <a:pPr algn="ctr">
              <a:lnSpc>
                <a:spcPts val="8680"/>
              </a:lnSpc>
            </a:pPr>
            <a:r>
              <a:rPr lang="en-US" sz="6200" b="1">
                <a:solidFill>
                  <a:srgbClr val="2254C5"/>
                </a:solidFill>
                <a:latin typeface="Times New Roman Bold"/>
                <a:ea typeface="Times New Roman Bold"/>
                <a:cs typeface="Times New Roman Bold"/>
                <a:sym typeface="Times New Roman Bold"/>
              </a:rPr>
              <a:t>Programme: MSc Public Health and Social Care in Practice</a:t>
            </a:r>
          </a:p>
          <a:p>
            <a:pPr algn="ctr">
              <a:lnSpc>
                <a:spcPts val="5040"/>
              </a:lnSpc>
            </a:pPr>
            <a:r>
              <a:rPr lang="en-US" sz="3600" b="1">
                <a:solidFill>
                  <a:srgbClr val="2254C5"/>
                </a:solidFill>
                <a:latin typeface="Times New Roman Bold"/>
                <a:ea typeface="Times New Roman Bold"/>
                <a:cs typeface="Times New Roman Bold"/>
                <a:sym typeface="Times New Roman Bold"/>
              </a:rPr>
              <a:t>Module code: LCHS7006 </a:t>
            </a:r>
          </a:p>
          <a:p>
            <a:pPr algn="ctr">
              <a:lnSpc>
                <a:spcPts val="5040"/>
              </a:lnSpc>
            </a:pPr>
            <a:r>
              <a:rPr lang="en-US" sz="3600" b="1">
                <a:solidFill>
                  <a:srgbClr val="2254C5"/>
                </a:solidFill>
                <a:latin typeface="Times New Roman Bold"/>
                <a:ea typeface="Times New Roman Bold"/>
                <a:cs typeface="Times New Roman Bold"/>
                <a:sym typeface="Times New Roman Bold"/>
              </a:rPr>
              <a:t>Module: Quality Assurance and Service Improvements</a:t>
            </a:r>
          </a:p>
          <a:p>
            <a:pPr algn="ctr">
              <a:lnSpc>
                <a:spcPts val="5880"/>
              </a:lnSpc>
            </a:pPr>
            <a:r>
              <a:rPr lang="en-US" sz="4200" b="1">
                <a:solidFill>
                  <a:srgbClr val="2254C5"/>
                </a:solidFill>
                <a:latin typeface="Times New Roman Bold"/>
                <a:ea typeface="Times New Roman Bold"/>
                <a:cs typeface="Times New Roman Bold"/>
                <a:sym typeface="Times New Roman Bold"/>
              </a:rPr>
              <a:t>Title: </a:t>
            </a:r>
            <a:r>
              <a:rPr lang="en-US" sz="4200">
                <a:solidFill>
                  <a:srgbClr val="2254C5"/>
                </a:solidFill>
                <a:latin typeface="Times New Roman"/>
                <a:ea typeface="Times New Roman"/>
                <a:cs typeface="Times New Roman"/>
                <a:sym typeface="Times New Roman"/>
              </a:rPr>
              <a:t>Independent Review of Maternity Services at Shrewsbury and Telford Hospital NHS Trust</a:t>
            </a:r>
          </a:p>
        </p:txBody>
      </p:sp>
      <p:sp>
        <p:nvSpPr>
          <p:cNvPr id="7" name="TextBox 7"/>
          <p:cNvSpPr txBox="1"/>
          <p:nvPr/>
        </p:nvSpPr>
        <p:spPr>
          <a:xfrm>
            <a:off x="1411815" y="7170322"/>
            <a:ext cx="6623948" cy="995680"/>
          </a:xfrm>
          <a:prstGeom prst="rect">
            <a:avLst/>
          </a:prstGeom>
        </p:spPr>
        <p:txBody>
          <a:bodyPr lIns="0" tIns="0" rIns="0" bIns="0" rtlCol="0" anchor="t">
            <a:spAutoFit/>
          </a:bodyPr>
          <a:lstStyle/>
          <a:p>
            <a:pPr algn="l">
              <a:lnSpc>
                <a:spcPts val="3919"/>
              </a:lnSpc>
            </a:pPr>
            <a:r>
              <a:rPr lang="en-US" sz="2799">
                <a:solidFill>
                  <a:srgbClr val="2254C5"/>
                </a:solidFill>
                <a:latin typeface="Times New Roman"/>
                <a:ea typeface="Times New Roman"/>
                <a:cs typeface="Times New Roman"/>
                <a:sym typeface="Times New Roman"/>
              </a:rPr>
              <a:t>Student Name:</a:t>
            </a:r>
          </a:p>
          <a:p>
            <a:pPr algn="l">
              <a:lnSpc>
                <a:spcPts val="3919"/>
              </a:lnSpc>
            </a:pPr>
            <a:r>
              <a:rPr lang="en-US" sz="2799">
                <a:solidFill>
                  <a:srgbClr val="2254C5"/>
                </a:solidFill>
                <a:latin typeface="Times New Roman"/>
                <a:ea typeface="Times New Roman"/>
                <a:cs typeface="Times New Roman"/>
                <a:sym typeface="Times New Roman"/>
              </a:rPr>
              <a:t>Student ID:</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3"/>
          <p:cNvSpPr txBox="1"/>
          <p:nvPr/>
        </p:nvSpPr>
        <p:spPr>
          <a:xfrm>
            <a:off x="8178899" y="4430675"/>
            <a:ext cx="8661955" cy="3194554"/>
          </a:xfrm>
          <a:prstGeom prst="rect">
            <a:avLst/>
          </a:prstGeom>
        </p:spPr>
        <p:txBody>
          <a:bodyPr lIns="0" tIns="0" rIns="0" bIns="0" rtlCol="0" anchor="t">
            <a:spAutoFit/>
          </a:bodyPr>
          <a:lstStyle/>
          <a:p>
            <a:pPr marL="518905" lvl="1" indent="-259452" algn="l">
              <a:lnSpc>
                <a:spcPts val="3605"/>
              </a:lnSpc>
              <a:buFont typeface="Arial"/>
              <a:buChar char="•"/>
            </a:pPr>
            <a:r>
              <a:rPr lang="en-US" sz="2403" spc="2">
                <a:solidFill>
                  <a:srgbClr val="2254C5"/>
                </a:solidFill>
                <a:latin typeface="Times New Roman"/>
                <a:ea typeface="Times New Roman"/>
                <a:cs typeface="Times New Roman"/>
                <a:sym typeface="Times New Roman"/>
              </a:rPr>
              <a:t>Period of scrutiny: Mostly 2000-2019 onwards at Shrewsbury and Telford Hospital NHS Trust.</a:t>
            </a:r>
          </a:p>
          <a:p>
            <a:pPr marL="518905" lvl="1" indent="-259452" algn="l">
              <a:lnSpc>
                <a:spcPts val="3605"/>
              </a:lnSpc>
              <a:buFont typeface="Arial"/>
              <a:buChar char="•"/>
            </a:pPr>
            <a:r>
              <a:rPr lang="en-US" sz="2403" spc="2">
                <a:solidFill>
                  <a:srgbClr val="2254C5"/>
                </a:solidFill>
                <a:latin typeface="Times New Roman"/>
                <a:ea typeface="Times New Roman"/>
                <a:cs typeface="Times New Roman"/>
                <a:sym typeface="Times New Roman"/>
              </a:rPr>
              <a:t>The study of 1,486 families possessing 1,592 clinical incidents in 1973-2020 was reviewed independently (Ockenden, 2022).</a:t>
            </a:r>
          </a:p>
          <a:p>
            <a:pPr marL="518905" lvl="1" indent="-259452" algn="l">
              <a:lnSpc>
                <a:spcPts val="3605"/>
              </a:lnSpc>
              <a:buFont typeface="Arial"/>
              <a:buChar char="•"/>
            </a:pPr>
            <a:r>
              <a:rPr lang="en-US" sz="2403" spc="2">
                <a:solidFill>
                  <a:srgbClr val="2254C5"/>
                </a:solidFill>
                <a:latin typeface="Times New Roman"/>
                <a:ea typeface="Times New Roman"/>
                <a:cs typeface="Times New Roman"/>
                <a:sym typeface="Times New Roman"/>
              </a:rPr>
              <a:t>NHS Improvement was commissioned in May 2017 after Kate Stanton-Davies (2009) and Pippa Griffiths (2016) died (Ockenden, 2022).</a:t>
            </a:r>
          </a:p>
        </p:txBody>
      </p:sp>
      <p:sp>
        <p:nvSpPr>
          <p:cNvPr id="4" name="TextBox 4"/>
          <p:cNvSpPr txBox="1"/>
          <p:nvPr/>
        </p:nvSpPr>
        <p:spPr>
          <a:xfrm>
            <a:off x="7760453" y="1350279"/>
            <a:ext cx="9498847" cy="1697790"/>
          </a:xfrm>
          <a:prstGeom prst="rect">
            <a:avLst/>
          </a:prstGeom>
        </p:spPr>
        <p:txBody>
          <a:bodyPr lIns="0" tIns="0" rIns="0" bIns="0" rtlCol="0" anchor="t">
            <a:spAutoFit/>
          </a:bodyPr>
          <a:lstStyle/>
          <a:p>
            <a:pPr algn="ctr">
              <a:lnSpc>
                <a:spcPts val="6551"/>
              </a:lnSpc>
            </a:pPr>
            <a:r>
              <a:rPr lang="en-US" sz="5599" b="1" dirty="0">
                <a:solidFill>
                  <a:srgbClr val="2254C5"/>
                </a:solidFill>
                <a:latin typeface="Times New Roman Bold"/>
                <a:ea typeface="Times New Roman Bold"/>
                <a:cs typeface="Times New Roman Bold"/>
                <a:sym typeface="Times New Roman Bold"/>
              </a:rPr>
              <a:t>Introduction: The Shrewsbury and Telford Maternity Scandal</a:t>
            </a:r>
          </a:p>
        </p:txBody>
      </p:sp>
      <p:sp>
        <p:nvSpPr>
          <p:cNvPr id="5" name="AutoShape 5"/>
          <p:cNvSpPr/>
          <p:nvPr/>
        </p:nvSpPr>
        <p:spPr>
          <a:xfrm>
            <a:off x="11850061" y="793106"/>
            <a:ext cx="6437939" cy="0"/>
          </a:xfrm>
          <a:prstGeom prst="line">
            <a:avLst/>
          </a:prstGeom>
          <a:ln w="28575" cap="flat">
            <a:solidFill>
              <a:srgbClr val="2254C5"/>
            </a:solidFill>
            <a:prstDash val="solid"/>
            <a:headEnd type="none" w="sm" len="sm"/>
            <a:tailEnd type="none" w="sm" len="sm"/>
          </a:ln>
        </p:spPr>
      </p:sp>
      <p:pic>
        <p:nvPicPr>
          <p:cNvPr id="11" name="Picture 10">
            <a:extLst>
              <a:ext uri="{FF2B5EF4-FFF2-40B4-BE49-F238E27FC236}">
                <a16:creationId xmlns:a16="http://schemas.microsoft.com/office/drawing/2014/main" id="{BCCC1B06-DC7D-4143-5CD0-D1B792A8212A}"/>
              </a:ext>
            </a:extLst>
          </p:cNvPr>
          <p:cNvPicPr>
            <a:picLocks noChangeAspect="1"/>
          </p:cNvPicPr>
          <p:nvPr/>
        </p:nvPicPr>
        <p:blipFill>
          <a:blip r:embed="rId3"/>
          <a:stretch>
            <a:fillRect/>
          </a:stretch>
        </p:blipFill>
        <p:spPr>
          <a:xfrm>
            <a:off x="1028699" y="793106"/>
            <a:ext cx="6295872" cy="3777523"/>
          </a:xfrm>
          <a:prstGeom prst="rect">
            <a:avLst/>
          </a:prstGeom>
        </p:spPr>
      </p:pic>
      <p:pic>
        <p:nvPicPr>
          <p:cNvPr id="14" name="Picture 13">
            <a:extLst>
              <a:ext uri="{FF2B5EF4-FFF2-40B4-BE49-F238E27FC236}">
                <a16:creationId xmlns:a16="http://schemas.microsoft.com/office/drawing/2014/main" id="{F57B10D6-5F63-B793-B849-CF8C62B561BB}"/>
              </a:ext>
            </a:extLst>
          </p:cNvPr>
          <p:cNvPicPr>
            <a:picLocks noChangeAspect="1"/>
          </p:cNvPicPr>
          <p:nvPr/>
        </p:nvPicPr>
        <p:blipFill>
          <a:blip r:embed="rId4"/>
          <a:stretch>
            <a:fillRect/>
          </a:stretch>
        </p:blipFill>
        <p:spPr>
          <a:xfrm>
            <a:off x="1100458" y="5143500"/>
            <a:ext cx="6224113" cy="377752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2254C5"/>
        </a:solidFill>
        <a:effectLst/>
      </p:bgPr>
    </p:bg>
    <p:spTree>
      <p:nvGrpSpPr>
        <p:cNvPr id="1" name=""/>
        <p:cNvGrpSpPr/>
        <p:nvPr/>
      </p:nvGrpSpPr>
      <p:grpSpPr>
        <a:xfrm>
          <a:off x="0" y="0"/>
          <a:ext cx="0" cy="0"/>
          <a:chOff x="0" y="0"/>
          <a:chExt cx="0" cy="0"/>
        </a:xfrm>
      </p:grpSpPr>
      <p:sp>
        <p:nvSpPr>
          <p:cNvPr id="2" name="AutoShape 2"/>
          <p:cNvSpPr/>
          <p:nvPr/>
        </p:nvSpPr>
        <p:spPr>
          <a:xfrm>
            <a:off x="-970252" y="9719678"/>
            <a:ext cx="20335605" cy="0"/>
          </a:xfrm>
          <a:prstGeom prst="line">
            <a:avLst/>
          </a:prstGeom>
          <a:ln w="28575" cap="flat">
            <a:solidFill>
              <a:srgbClr val="FFFFFF"/>
            </a:solidFill>
            <a:prstDash val="solid"/>
            <a:headEnd type="none" w="sm" len="sm"/>
            <a:tailEnd type="none" w="sm" len="sm"/>
          </a:ln>
        </p:spPr>
      </p:sp>
      <p:sp>
        <p:nvSpPr>
          <p:cNvPr id="4" name="TextBox 4"/>
          <p:cNvSpPr txBox="1"/>
          <p:nvPr/>
        </p:nvSpPr>
        <p:spPr>
          <a:xfrm>
            <a:off x="1371235" y="1606365"/>
            <a:ext cx="9568716" cy="991235"/>
          </a:xfrm>
          <a:prstGeom prst="rect">
            <a:avLst/>
          </a:prstGeom>
        </p:spPr>
        <p:txBody>
          <a:bodyPr lIns="0" tIns="0" rIns="0" bIns="0" rtlCol="0" anchor="t">
            <a:spAutoFit/>
          </a:bodyPr>
          <a:lstStyle/>
          <a:p>
            <a:pPr algn="l">
              <a:lnSpc>
                <a:spcPts val="7840"/>
              </a:lnSpc>
            </a:pPr>
            <a:r>
              <a:rPr lang="en-US" sz="5600" b="1">
                <a:solidFill>
                  <a:srgbClr val="FFFFFF"/>
                </a:solidFill>
                <a:latin typeface="Times New Roman Bold"/>
                <a:ea typeface="Times New Roman Bold"/>
                <a:cs typeface="Times New Roman Bold"/>
                <a:sym typeface="Times New Roman Bold"/>
              </a:rPr>
              <a:t>Scale and Scope of the Crisis</a:t>
            </a:r>
          </a:p>
        </p:txBody>
      </p:sp>
      <p:sp>
        <p:nvSpPr>
          <p:cNvPr id="5" name="TextBox 5"/>
          <p:cNvSpPr txBox="1"/>
          <p:nvPr/>
        </p:nvSpPr>
        <p:spPr>
          <a:xfrm>
            <a:off x="1371235" y="3436927"/>
            <a:ext cx="4191412" cy="1672590"/>
          </a:xfrm>
          <a:prstGeom prst="rect">
            <a:avLst/>
          </a:prstGeom>
        </p:spPr>
        <p:txBody>
          <a:bodyPr lIns="0" tIns="0" rIns="0" bIns="0" rtlCol="0" anchor="t">
            <a:spAutoFit/>
          </a:bodyPr>
          <a:lstStyle/>
          <a:p>
            <a:pPr algn="l">
              <a:lnSpc>
                <a:spcPts val="3359"/>
              </a:lnSpc>
              <a:spcBef>
                <a:spcPct val="0"/>
              </a:spcBef>
            </a:pPr>
            <a:r>
              <a:rPr lang="en-US" sz="2400">
                <a:solidFill>
                  <a:srgbClr val="FFFFFF"/>
                </a:solidFill>
                <a:latin typeface="Times New Roman"/>
                <a:ea typeface="Times New Roman"/>
                <a:cs typeface="Times New Roman"/>
                <a:sym typeface="Times New Roman"/>
              </a:rPr>
              <a:t>12 maternal deaths; 75% of the reviewed cases were major care issues (Ockenden, 2022).</a:t>
            </a:r>
          </a:p>
          <a:p>
            <a:pPr algn="l">
              <a:lnSpc>
                <a:spcPts val="3359"/>
              </a:lnSpc>
              <a:spcBef>
                <a:spcPct val="0"/>
              </a:spcBef>
            </a:pPr>
            <a:endParaRPr lang="en-US" sz="2400">
              <a:solidFill>
                <a:srgbClr val="FFFFFF"/>
              </a:solidFill>
              <a:latin typeface="Times New Roman"/>
              <a:ea typeface="Times New Roman"/>
              <a:cs typeface="Times New Roman"/>
              <a:sym typeface="Times New Roman"/>
            </a:endParaRPr>
          </a:p>
        </p:txBody>
      </p:sp>
      <p:sp>
        <p:nvSpPr>
          <p:cNvPr id="6" name="TextBox 6"/>
          <p:cNvSpPr txBox="1"/>
          <p:nvPr/>
        </p:nvSpPr>
        <p:spPr>
          <a:xfrm>
            <a:off x="6254780" y="3436927"/>
            <a:ext cx="4158397" cy="2091690"/>
          </a:xfrm>
          <a:prstGeom prst="rect">
            <a:avLst/>
          </a:prstGeom>
        </p:spPr>
        <p:txBody>
          <a:bodyPr lIns="0" tIns="0" rIns="0" bIns="0" rtlCol="0" anchor="t">
            <a:spAutoFit/>
          </a:bodyPr>
          <a:lstStyle/>
          <a:p>
            <a:pPr algn="l">
              <a:lnSpc>
                <a:spcPts val="3359"/>
              </a:lnSpc>
              <a:spcBef>
                <a:spcPct val="0"/>
              </a:spcBef>
            </a:pPr>
            <a:r>
              <a:rPr lang="en-US" sz="2400">
                <a:solidFill>
                  <a:srgbClr val="FFFFFF"/>
                </a:solidFill>
                <a:latin typeface="Times New Roman"/>
                <a:ea typeface="Times New Roman"/>
                <a:cs typeface="Times New Roman"/>
                <a:sym typeface="Times New Roman"/>
              </a:rPr>
              <a:t>Stillbirths that had been reviewed amounted to 498, with 25% having significant care concerns (Ockenden, 2022).</a:t>
            </a:r>
          </a:p>
          <a:p>
            <a:pPr algn="l">
              <a:lnSpc>
                <a:spcPts val="3359"/>
              </a:lnSpc>
              <a:spcBef>
                <a:spcPct val="0"/>
              </a:spcBef>
            </a:pPr>
            <a:endParaRPr lang="en-US" sz="2400">
              <a:solidFill>
                <a:srgbClr val="FFFFFF"/>
              </a:solidFill>
              <a:latin typeface="Times New Roman"/>
              <a:ea typeface="Times New Roman"/>
              <a:cs typeface="Times New Roman"/>
              <a:sym typeface="Times New Roman"/>
            </a:endParaRPr>
          </a:p>
        </p:txBody>
      </p:sp>
      <p:sp>
        <p:nvSpPr>
          <p:cNvPr id="7" name="TextBox 7"/>
          <p:cNvSpPr txBox="1"/>
          <p:nvPr/>
        </p:nvSpPr>
        <p:spPr>
          <a:xfrm>
            <a:off x="1371235" y="5769747"/>
            <a:ext cx="3881363" cy="2091690"/>
          </a:xfrm>
          <a:prstGeom prst="rect">
            <a:avLst/>
          </a:prstGeom>
        </p:spPr>
        <p:txBody>
          <a:bodyPr lIns="0" tIns="0" rIns="0" bIns="0" rtlCol="0" anchor="t">
            <a:spAutoFit/>
          </a:bodyPr>
          <a:lstStyle/>
          <a:p>
            <a:pPr algn="l">
              <a:lnSpc>
                <a:spcPts val="3359"/>
              </a:lnSpc>
              <a:spcBef>
                <a:spcPct val="0"/>
              </a:spcBef>
            </a:pPr>
            <a:r>
              <a:rPr lang="en-US" sz="2400">
                <a:solidFill>
                  <a:srgbClr val="FFFFFF"/>
                </a:solidFill>
                <a:latin typeface="Times New Roman"/>
                <a:ea typeface="Times New Roman"/>
                <a:cs typeface="Times New Roman"/>
                <a:sym typeface="Times New Roman"/>
              </a:rPr>
              <a:t>HIE (brain injury) cases were found to have major maternal care concerns in 65.9% of the cases (Ockenden, 2022).</a:t>
            </a:r>
          </a:p>
          <a:p>
            <a:pPr algn="l">
              <a:lnSpc>
                <a:spcPts val="3359"/>
              </a:lnSpc>
              <a:spcBef>
                <a:spcPct val="0"/>
              </a:spcBef>
            </a:pPr>
            <a:endParaRPr lang="en-US" sz="2400">
              <a:solidFill>
                <a:srgbClr val="FFFFFF"/>
              </a:solidFill>
              <a:latin typeface="Times New Roman"/>
              <a:ea typeface="Times New Roman"/>
              <a:cs typeface="Times New Roman"/>
              <a:sym typeface="Times New Roman"/>
            </a:endParaRPr>
          </a:p>
        </p:txBody>
      </p:sp>
      <p:sp>
        <p:nvSpPr>
          <p:cNvPr id="8" name="TextBox 8"/>
          <p:cNvSpPr txBox="1"/>
          <p:nvPr/>
        </p:nvSpPr>
        <p:spPr>
          <a:xfrm>
            <a:off x="6254780" y="5769747"/>
            <a:ext cx="4289975" cy="1672590"/>
          </a:xfrm>
          <a:prstGeom prst="rect">
            <a:avLst/>
          </a:prstGeom>
        </p:spPr>
        <p:txBody>
          <a:bodyPr lIns="0" tIns="0" rIns="0" bIns="0" rtlCol="0" anchor="t">
            <a:spAutoFit/>
          </a:bodyPr>
          <a:lstStyle/>
          <a:p>
            <a:pPr algn="l">
              <a:lnSpc>
                <a:spcPts val="3359"/>
              </a:lnSpc>
              <a:spcBef>
                <a:spcPct val="0"/>
              </a:spcBef>
            </a:pPr>
            <a:r>
              <a:rPr lang="en-US" sz="2400">
                <a:solidFill>
                  <a:srgbClr val="FFFFFF"/>
                </a:solidFill>
                <a:latin typeface="Times New Roman"/>
                <a:ea typeface="Times New Roman"/>
                <a:cs typeface="Times New Roman"/>
                <a:sym typeface="Times New Roman"/>
              </a:rPr>
              <a:t>Neonatal deaths that occurred as major maternity issues were 27.9% (Ockenden, 2022).</a:t>
            </a:r>
          </a:p>
          <a:p>
            <a:pPr algn="l">
              <a:lnSpc>
                <a:spcPts val="3359"/>
              </a:lnSpc>
              <a:spcBef>
                <a:spcPct val="0"/>
              </a:spcBef>
            </a:pPr>
            <a:endParaRPr lang="en-US" sz="2400">
              <a:solidFill>
                <a:srgbClr val="FFFFFF"/>
              </a:solidFill>
              <a:latin typeface="Times New Roman"/>
              <a:ea typeface="Times New Roman"/>
              <a:cs typeface="Times New Roman"/>
              <a:sym typeface="Times New Roman"/>
            </a:endParaRPr>
          </a:p>
        </p:txBody>
      </p:sp>
      <p:sp>
        <p:nvSpPr>
          <p:cNvPr id="9" name="AutoShape 9"/>
          <p:cNvSpPr/>
          <p:nvPr/>
        </p:nvSpPr>
        <p:spPr>
          <a:xfrm flipV="1">
            <a:off x="11850061" y="793106"/>
            <a:ext cx="6976926" cy="0"/>
          </a:xfrm>
          <a:prstGeom prst="line">
            <a:avLst/>
          </a:prstGeom>
          <a:ln w="28575" cap="flat">
            <a:solidFill>
              <a:srgbClr val="FFFFFF"/>
            </a:solidFill>
            <a:prstDash val="solid"/>
            <a:headEnd type="none" w="sm" len="sm"/>
            <a:tailEnd type="none" w="sm" len="sm"/>
          </a:ln>
        </p:spPr>
      </p:sp>
      <p:pic>
        <p:nvPicPr>
          <p:cNvPr id="12" name="Picture 11">
            <a:extLst>
              <a:ext uri="{FF2B5EF4-FFF2-40B4-BE49-F238E27FC236}">
                <a16:creationId xmlns:a16="http://schemas.microsoft.com/office/drawing/2014/main" id="{91C5D69F-C3F8-4208-4404-73C3283EA66A}"/>
              </a:ext>
            </a:extLst>
          </p:cNvPr>
          <p:cNvPicPr>
            <a:picLocks noChangeAspect="1"/>
          </p:cNvPicPr>
          <p:nvPr/>
        </p:nvPicPr>
        <p:blipFill>
          <a:blip r:embed="rId3"/>
          <a:stretch>
            <a:fillRect/>
          </a:stretch>
        </p:blipFill>
        <p:spPr>
          <a:xfrm>
            <a:off x="10847782" y="3436927"/>
            <a:ext cx="7038975" cy="395287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AutoShape 3"/>
          <p:cNvSpPr/>
          <p:nvPr/>
        </p:nvSpPr>
        <p:spPr>
          <a:xfrm>
            <a:off x="-1024145" y="9719678"/>
            <a:ext cx="20443391" cy="0"/>
          </a:xfrm>
          <a:prstGeom prst="line">
            <a:avLst/>
          </a:prstGeom>
          <a:ln w="28575" cap="flat">
            <a:solidFill>
              <a:srgbClr val="2254C5"/>
            </a:solidFill>
            <a:prstDash val="solid"/>
            <a:headEnd type="none" w="sm" len="sm"/>
            <a:tailEnd type="none" w="sm" len="sm"/>
          </a:ln>
        </p:spPr>
      </p:sp>
      <p:sp>
        <p:nvSpPr>
          <p:cNvPr id="4" name="TextBox 4"/>
          <p:cNvSpPr txBox="1"/>
          <p:nvPr/>
        </p:nvSpPr>
        <p:spPr>
          <a:xfrm>
            <a:off x="1468039" y="298888"/>
            <a:ext cx="6744515" cy="2972435"/>
          </a:xfrm>
          <a:prstGeom prst="rect">
            <a:avLst/>
          </a:prstGeom>
        </p:spPr>
        <p:txBody>
          <a:bodyPr lIns="0" tIns="0" rIns="0" bIns="0" rtlCol="0" anchor="t">
            <a:spAutoFit/>
          </a:bodyPr>
          <a:lstStyle/>
          <a:p>
            <a:pPr algn="l">
              <a:lnSpc>
                <a:spcPts val="7840"/>
              </a:lnSpc>
            </a:pPr>
            <a:r>
              <a:rPr lang="en-US" sz="5600" b="1">
                <a:solidFill>
                  <a:srgbClr val="2254C5"/>
                </a:solidFill>
                <a:latin typeface="Times New Roman Bold"/>
                <a:ea typeface="Times New Roman Bold"/>
                <a:cs typeface="Times New Roman Bold"/>
                <a:sym typeface="Times New Roman Bold"/>
              </a:rPr>
              <a:t>Key Quality Assurance Failures Identified</a:t>
            </a:r>
          </a:p>
        </p:txBody>
      </p:sp>
      <p:sp>
        <p:nvSpPr>
          <p:cNvPr id="5" name="TextBox 5"/>
          <p:cNvSpPr txBox="1"/>
          <p:nvPr/>
        </p:nvSpPr>
        <p:spPr>
          <a:xfrm>
            <a:off x="9202206" y="1364749"/>
            <a:ext cx="2436748" cy="995680"/>
          </a:xfrm>
          <a:prstGeom prst="rect">
            <a:avLst/>
          </a:prstGeom>
        </p:spPr>
        <p:txBody>
          <a:bodyPr lIns="0" tIns="0" rIns="0" bIns="0" rtlCol="0" anchor="t">
            <a:spAutoFit/>
          </a:bodyPr>
          <a:lstStyle/>
          <a:p>
            <a:pPr algn="l">
              <a:lnSpc>
                <a:spcPts val="3919"/>
              </a:lnSpc>
            </a:pPr>
            <a:r>
              <a:rPr lang="en-US" sz="2799" b="1">
                <a:solidFill>
                  <a:srgbClr val="2254C5"/>
                </a:solidFill>
                <a:latin typeface="Times New Roman Bold"/>
                <a:ea typeface="Times New Roman Bold"/>
                <a:cs typeface="Times New Roman Bold"/>
                <a:sym typeface="Times New Roman Bold"/>
              </a:rPr>
              <a:t>Clinical Governance</a:t>
            </a:r>
          </a:p>
        </p:txBody>
      </p:sp>
      <p:sp>
        <p:nvSpPr>
          <p:cNvPr id="6" name="TextBox 6"/>
          <p:cNvSpPr txBox="1"/>
          <p:nvPr/>
        </p:nvSpPr>
        <p:spPr>
          <a:xfrm>
            <a:off x="9197551" y="2579504"/>
            <a:ext cx="3170202" cy="1672590"/>
          </a:xfrm>
          <a:prstGeom prst="rect">
            <a:avLst/>
          </a:prstGeom>
        </p:spPr>
        <p:txBody>
          <a:bodyPr lIns="0" tIns="0" rIns="0" bIns="0" rtlCol="0" anchor="t">
            <a:spAutoFit/>
          </a:bodyPr>
          <a:lstStyle/>
          <a:p>
            <a:pPr algn="l">
              <a:lnSpc>
                <a:spcPts val="3359"/>
              </a:lnSpc>
            </a:pPr>
            <a:r>
              <a:rPr lang="en-US" sz="2400">
                <a:solidFill>
                  <a:srgbClr val="2254C5"/>
                </a:solidFill>
                <a:latin typeface="Times New Roman"/>
                <a:ea typeface="Times New Roman"/>
                <a:cs typeface="Times New Roman"/>
                <a:sym typeface="Times New Roman"/>
              </a:rPr>
              <a:t>Ineffective mechanisms of incident investigation and learning from errors.</a:t>
            </a:r>
          </a:p>
          <a:p>
            <a:pPr algn="l">
              <a:lnSpc>
                <a:spcPts val="3359"/>
              </a:lnSpc>
            </a:pPr>
            <a:endParaRPr lang="en-US" sz="2400">
              <a:solidFill>
                <a:srgbClr val="2254C5"/>
              </a:solidFill>
              <a:latin typeface="Times New Roman"/>
              <a:ea typeface="Times New Roman"/>
              <a:cs typeface="Times New Roman"/>
              <a:sym typeface="Times New Roman"/>
            </a:endParaRPr>
          </a:p>
        </p:txBody>
      </p:sp>
      <p:sp>
        <p:nvSpPr>
          <p:cNvPr id="7" name="TextBox 7"/>
          <p:cNvSpPr txBox="1"/>
          <p:nvPr/>
        </p:nvSpPr>
        <p:spPr>
          <a:xfrm>
            <a:off x="9202206" y="4939514"/>
            <a:ext cx="2436748" cy="995680"/>
          </a:xfrm>
          <a:prstGeom prst="rect">
            <a:avLst/>
          </a:prstGeom>
        </p:spPr>
        <p:txBody>
          <a:bodyPr lIns="0" tIns="0" rIns="0" bIns="0" rtlCol="0" anchor="t">
            <a:spAutoFit/>
          </a:bodyPr>
          <a:lstStyle/>
          <a:p>
            <a:pPr algn="l">
              <a:lnSpc>
                <a:spcPts val="3919"/>
              </a:lnSpc>
            </a:pPr>
            <a:r>
              <a:rPr lang="en-US" sz="2799" b="1">
                <a:solidFill>
                  <a:srgbClr val="2254C5"/>
                </a:solidFill>
                <a:latin typeface="Times New Roman Bold"/>
                <a:ea typeface="Times New Roman Bold"/>
                <a:cs typeface="Times New Roman Bold"/>
                <a:sym typeface="Times New Roman Bold"/>
              </a:rPr>
              <a:t>Leadership and Culture</a:t>
            </a:r>
          </a:p>
        </p:txBody>
      </p:sp>
      <p:sp>
        <p:nvSpPr>
          <p:cNvPr id="8" name="TextBox 8"/>
          <p:cNvSpPr txBox="1"/>
          <p:nvPr/>
        </p:nvSpPr>
        <p:spPr>
          <a:xfrm>
            <a:off x="9202206" y="6205773"/>
            <a:ext cx="2829633" cy="2510790"/>
          </a:xfrm>
          <a:prstGeom prst="rect">
            <a:avLst/>
          </a:prstGeom>
        </p:spPr>
        <p:txBody>
          <a:bodyPr lIns="0" tIns="0" rIns="0" bIns="0" rtlCol="0" anchor="t">
            <a:spAutoFit/>
          </a:bodyPr>
          <a:lstStyle/>
          <a:p>
            <a:pPr algn="l">
              <a:lnSpc>
                <a:spcPts val="3359"/>
              </a:lnSpc>
            </a:pPr>
            <a:r>
              <a:rPr lang="en-US" sz="2400">
                <a:solidFill>
                  <a:srgbClr val="2254C5"/>
                </a:solidFill>
                <a:latin typeface="Times New Roman"/>
                <a:ea typeface="Times New Roman"/>
                <a:cs typeface="Times New Roman"/>
                <a:sym typeface="Times New Roman"/>
              </a:rPr>
              <a:t>Organisational culture is defensive and non-listening, which discourages the concerns of the staff (Titcombe, 2025).</a:t>
            </a:r>
          </a:p>
        </p:txBody>
      </p:sp>
      <p:sp>
        <p:nvSpPr>
          <p:cNvPr id="9" name="TextBox 9"/>
          <p:cNvSpPr txBox="1"/>
          <p:nvPr/>
        </p:nvSpPr>
        <p:spPr>
          <a:xfrm>
            <a:off x="13673065" y="1320580"/>
            <a:ext cx="3255034" cy="1490980"/>
          </a:xfrm>
          <a:prstGeom prst="rect">
            <a:avLst/>
          </a:prstGeom>
        </p:spPr>
        <p:txBody>
          <a:bodyPr lIns="0" tIns="0" rIns="0" bIns="0" rtlCol="0" anchor="t">
            <a:spAutoFit/>
          </a:bodyPr>
          <a:lstStyle/>
          <a:p>
            <a:pPr algn="l">
              <a:lnSpc>
                <a:spcPts val="3919"/>
              </a:lnSpc>
            </a:pPr>
            <a:r>
              <a:rPr lang="en-US" sz="2799" b="1">
                <a:solidFill>
                  <a:srgbClr val="2254C5"/>
                </a:solidFill>
                <a:latin typeface="Times New Roman Bold"/>
                <a:ea typeface="Times New Roman Bold"/>
                <a:cs typeface="Times New Roman Bold"/>
                <a:sym typeface="Times New Roman Bold"/>
              </a:rPr>
              <a:t>Audit and Review Processes</a:t>
            </a:r>
          </a:p>
          <a:p>
            <a:pPr algn="l">
              <a:lnSpc>
                <a:spcPts val="3919"/>
              </a:lnSpc>
            </a:pPr>
            <a:endParaRPr lang="en-US" sz="2799" b="1">
              <a:solidFill>
                <a:srgbClr val="2254C5"/>
              </a:solidFill>
              <a:latin typeface="Times New Roman Bold"/>
              <a:ea typeface="Times New Roman Bold"/>
              <a:cs typeface="Times New Roman Bold"/>
              <a:sym typeface="Times New Roman Bold"/>
            </a:endParaRPr>
          </a:p>
        </p:txBody>
      </p:sp>
      <p:sp>
        <p:nvSpPr>
          <p:cNvPr id="10" name="TextBox 10"/>
          <p:cNvSpPr txBox="1"/>
          <p:nvPr/>
        </p:nvSpPr>
        <p:spPr>
          <a:xfrm>
            <a:off x="13668410" y="2579504"/>
            <a:ext cx="1876249" cy="1672590"/>
          </a:xfrm>
          <a:prstGeom prst="rect">
            <a:avLst/>
          </a:prstGeom>
        </p:spPr>
        <p:txBody>
          <a:bodyPr lIns="0" tIns="0" rIns="0" bIns="0" rtlCol="0" anchor="t">
            <a:spAutoFit/>
          </a:bodyPr>
          <a:lstStyle/>
          <a:p>
            <a:pPr algn="l">
              <a:lnSpc>
                <a:spcPts val="3359"/>
              </a:lnSpc>
            </a:pPr>
            <a:r>
              <a:rPr lang="en-US" sz="2400">
                <a:solidFill>
                  <a:srgbClr val="2254C5"/>
                </a:solidFill>
                <a:latin typeface="Times New Roman"/>
                <a:ea typeface="Times New Roman"/>
                <a:cs typeface="Times New Roman"/>
                <a:sym typeface="Times New Roman"/>
              </a:rPr>
              <a:t>Lost chances to find patterns and trends of harm.</a:t>
            </a:r>
          </a:p>
        </p:txBody>
      </p:sp>
      <p:sp>
        <p:nvSpPr>
          <p:cNvPr id="11" name="TextBox 11"/>
          <p:cNvSpPr txBox="1"/>
          <p:nvPr/>
        </p:nvSpPr>
        <p:spPr>
          <a:xfrm>
            <a:off x="13673065" y="4939514"/>
            <a:ext cx="2436748" cy="995680"/>
          </a:xfrm>
          <a:prstGeom prst="rect">
            <a:avLst/>
          </a:prstGeom>
        </p:spPr>
        <p:txBody>
          <a:bodyPr lIns="0" tIns="0" rIns="0" bIns="0" rtlCol="0" anchor="t">
            <a:spAutoFit/>
          </a:bodyPr>
          <a:lstStyle/>
          <a:p>
            <a:pPr algn="l">
              <a:lnSpc>
                <a:spcPts val="3919"/>
              </a:lnSpc>
            </a:pPr>
            <a:r>
              <a:rPr lang="en-US" sz="2799" b="1">
                <a:solidFill>
                  <a:srgbClr val="2254C5"/>
                </a:solidFill>
                <a:latin typeface="Times New Roman Bold"/>
                <a:ea typeface="Times New Roman Bold"/>
                <a:cs typeface="Times New Roman Bold"/>
                <a:sym typeface="Times New Roman Bold"/>
              </a:rPr>
              <a:t>Compliance with the Policy</a:t>
            </a:r>
          </a:p>
        </p:txBody>
      </p:sp>
      <p:sp>
        <p:nvSpPr>
          <p:cNvPr id="12" name="TextBox 12"/>
          <p:cNvSpPr txBox="1"/>
          <p:nvPr/>
        </p:nvSpPr>
        <p:spPr>
          <a:xfrm>
            <a:off x="13673065" y="6205773"/>
            <a:ext cx="3255034" cy="2579232"/>
          </a:xfrm>
          <a:prstGeom prst="rect">
            <a:avLst/>
          </a:prstGeom>
        </p:spPr>
        <p:txBody>
          <a:bodyPr lIns="0" tIns="0" rIns="0" bIns="0" rtlCol="0" anchor="t">
            <a:spAutoFit/>
          </a:bodyPr>
          <a:lstStyle/>
          <a:p>
            <a:pPr algn="l">
              <a:lnSpc>
                <a:spcPts val="3359"/>
              </a:lnSpc>
            </a:pPr>
            <a:r>
              <a:rPr lang="en-GB" sz="2400" dirty="0">
                <a:solidFill>
                  <a:srgbClr val="2254C5"/>
                </a:solidFill>
                <a:latin typeface="Times New Roman"/>
                <a:ea typeface="Times New Roman"/>
                <a:cs typeface="Times New Roman"/>
                <a:sym typeface="Times New Roman"/>
              </a:rPr>
              <a:t>Co</a:t>
            </a:r>
            <a:r>
              <a:rPr lang="en-US" sz="2400" dirty="0" err="1">
                <a:solidFill>
                  <a:srgbClr val="2254C5"/>
                </a:solidFill>
                <a:latin typeface="Times New Roman"/>
                <a:ea typeface="Times New Roman"/>
                <a:cs typeface="Times New Roman"/>
                <a:sym typeface="Times New Roman"/>
              </a:rPr>
              <a:t>ntinued</a:t>
            </a:r>
            <a:r>
              <a:rPr lang="en-US" sz="2400" dirty="0">
                <a:solidFill>
                  <a:srgbClr val="2254C5"/>
                </a:solidFill>
                <a:latin typeface="Times New Roman"/>
                <a:ea typeface="Times New Roman"/>
                <a:cs typeface="Times New Roman"/>
                <a:sym typeface="Times New Roman"/>
              </a:rPr>
              <a:t> </a:t>
            </a:r>
            <a:r>
              <a:rPr lang="en-US" sz="2400" dirty="0" err="1">
                <a:solidFill>
                  <a:srgbClr val="2254C5"/>
                </a:solidFill>
                <a:latin typeface="Times New Roman"/>
                <a:ea typeface="Times New Roman"/>
                <a:cs typeface="Times New Roman"/>
                <a:sym typeface="Times New Roman"/>
              </a:rPr>
              <a:t>negl</a:t>
            </a:r>
            <a:r>
              <a:rPr lang="en-GB" sz="2400" dirty="0">
                <a:solidFill>
                  <a:srgbClr val="2254C5"/>
                </a:solidFill>
                <a:latin typeface="Times New Roman"/>
                <a:ea typeface="Times New Roman"/>
                <a:cs typeface="Times New Roman"/>
                <a:sym typeface="Times New Roman"/>
              </a:rPr>
              <a:t>igence </a:t>
            </a:r>
            <a:r>
              <a:rPr lang="en-US" sz="2400" dirty="0">
                <a:solidFill>
                  <a:srgbClr val="2254C5"/>
                </a:solidFill>
                <a:latin typeface="Times New Roman"/>
                <a:ea typeface="Times New Roman"/>
                <a:cs typeface="Times New Roman"/>
                <a:sym typeface="Times New Roman"/>
              </a:rPr>
              <a:t>of observing national maternity safety requirements and escalation protocols (Dobson, 2022).</a:t>
            </a:r>
          </a:p>
        </p:txBody>
      </p:sp>
      <p:sp>
        <p:nvSpPr>
          <p:cNvPr id="13" name="AutoShape 13"/>
          <p:cNvSpPr/>
          <p:nvPr/>
        </p:nvSpPr>
        <p:spPr>
          <a:xfrm>
            <a:off x="9234893" y="4673698"/>
            <a:ext cx="1441094" cy="0"/>
          </a:xfrm>
          <a:prstGeom prst="line">
            <a:avLst/>
          </a:prstGeom>
          <a:ln w="28575" cap="flat">
            <a:solidFill>
              <a:srgbClr val="2254C5"/>
            </a:solidFill>
            <a:prstDash val="solid"/>
            <a:headEnd type="none" w="sm" len="sm"/>
            <a:tailEnd type="none" w="sm" len="sm"/>
          </a:ln>
        </p:spPr>
      </p:sp>
      <p:sp>
        <p:nvSpPr>
          <p:cNvPr id="14" name="AutoShape 14"/>
          <p:cNvSpPr/>
          <p:nvPr/>
        </p:nvSpPr>
        <p:spPr>
          <a:xfrm>
            <a:off x="13668410" y="4645123"/>
            <a:ext cx="937030" cy="0"/>
          </a:xfrm>
          <a:prstGeom prst="line">
            <a:avLst/>
          </a:prstGeom>
          <a:ln w="28575" cap="flat">
            <a:solidFill>
              <a:srgbClr val="2254C5"/>
            </a:solidFill>
            <a:prstDash val="solid"/>
            <a:headEnd type="none" w="sm" len="sm"/>
            <a:tailEnd type="none" w="sm" len="sm"/>
          </a:ln>
        </p:spPr>
      </p:sp>
      <p:sp>
        <p:nvSpPr>
          <p:cNvPr id="15" name="AutoShape 15"/>
          <p:cNvSpPr/>
          <p:nvPr/>
        </p:nvSpPr>
        <p:spPr>
          <a:xfrm>
            <a:off x="13673065" y="8939791"/>
            <a:ext cx="937030" cy="0"/>
          </a:xfrm>
          <a:prstGeom prst="line">
            <a:avLst/>
          </a:prstGeom>
          <a:ln w="28575" cap="flat">
            <a:solidFill>
              <a:srgbClr val="2254C5"/>
            </a:solidFill>
            <a:prstDash val="solid"/>
            <a:headEnd type="none" w="sm" len="sm"/>
            <a:tailEnd type="none" w="sm" len="sm"/>
          </a:ln>
        </p:spPr>
      </p:sp>
      <p:sp>
        <p:nvSpPr>
          <p:cNvPr id="16" name="AutoShape 16"/>
          <p:cNvSpPr/>
          <p:nvPr/>
        </p:nvSpPr>
        <p:spPr>
          <a:xfrm>
            <a:off x="9234893" y="8968366"/>
            <a:ext cx="1095275" cy="0"/>
          </a:xfrm>
          <a:prstGeom prst="line">
            <a:avLst/>
          </a:prstGeom>
          <a:ln w="28575" cap="flat">
            <a:solidFill>
              <a:srgbClr val="2254C5"/>
            </a:solidFill>
            <a:prstDash val="solid"/>
            <a:headEnd type="none" w="sm" len="sm"/>
            <a:tailEnd type="none" w="sm" len="sm"/>
          </a:ln>
        </p:spPr>
      </p:sp>
      <p:sp>
        <p:nvSpPr>
          <p:cNvPr id="17" name="AutoShape 17"/>
          <p:cNvSpPr/>
          <p:nvPr/>
        </p:nvSpPr>
        <p:spPr>
          <a:xfrm flipV="1">
            <a:off x="11850061" y="793106"/>
            <a:ext cx="6923190" cy="0"/>
          </a:xfrm>
          <a:prstGeom prst="line">
            <a:avLst/>
          </a:prstGeom>
          <a:ln w="28575" cap="flat">
            <a:solidFill>
              <a:srgbClr val="2254C5"/>
            </a:solidFill>
            <a:prstDash val="solid"/>
            <a:headEnd type="none" w="sm" len="sm"/>
            <a:tailEnd type="none" w="sm" len="sm"/>
          </a:ln>
        </p:spPr>
      </p:sp>
      <p:sp>
        <p:nvSpPr>
          <p:cNvPr id="18" name="TextBox 18"/>
          <p:cNvSpPr txBox="1"/>
          <p:nvPr/>
        </p:nvSpPr>
        <p:spPr>
          <a:xfrm>
            <a:off x="1359901" y="7572767"/>
            <a:ext cx="4694567" cy="500380"/>
          </a:xfrm>
          <a:prstGeom prst="rect">
            <a:avLst/>
          </a:prstGeom>
        </p:spPr>
        <p:txBody>
          <a:bodyPr lIns="0" tIns="0" rIns="0" bIns="0" rtlCol="0" anchor="t">
            <a:spAutoFit/>
          </a:bodyPr>
          <a:lstStyle/>
          <a:p>
            <a:pPr algn="l">
              <a:lnSpc>
                <a:spcPts val="3919"/>
              </a:lnSpc>
            </a:pPr>
            <a:r>
              <a:rPr lang="en-US" sz="2799" b="1">
                <a:solidFill>
                  <a:srgbClr val="2254C5"/>
                </a:solidFill>
                <a:latin typeface="Times New Roman Bold"/>
                <a:ea typeface="Times New Roman Bold"/>
                <a:cs typeface="Times New Roman Bold"/>
                <a:sym typeface="Times New Roman Bold"/>
              </a:rPr>
              <a:t>Quality Assurance Measures</a:t>
            </a:r>
          </a:p>
        </p:txBody>
      </p:sp>
      <p:sp>
        <p:nvSpPr>
          <p:cNvPr id="19" name="TextBox 19"/>
          <p:cNvSpPr txBox="1"/>
          <p:nvPr/>
        </p:nvSpPr>
        <p:spPr>
          <a:xfrm>
            <a:off x="1338749" y="8234475"/>
            <a:ext cx="4846473" cy="1271182"/>
          </a:xfrm>
          <a:prstGeom prst="rect">
            <a:avLst/>
          </a:prstGeom>
        </p:spPr>
        <p:txBody>
          <a:bodyPr wrap="square" lIns="0" tIns="0" rIns="0" bIns="0" rtlCol="0" anchor="t">
            <a:spAutoFit/>
          </a:bodyPr>
          <a:lstStyle/>
          <a:p>
            <a:pPr algn="l">
              <a:lnSpc>
                <a:spcPts val="3359"/>
              </a:lnSpc>
            </a:pPr>
            <a:r>
              <a:rPr lang="en-US" sz="2400">
                <a:solidFill>
                  <a:srgbClr val="2254C5"/>
                </a:solidFill>
                <a:latin typeface="Times New Roman"/>
                <a:ea typeface="Times New Roman"/>
                <a:cs typeface="Times New Roman"/>
                <a:sym typeface="Times New Roman"/>
              </a:rPr>
              <a:t>The absence of strong accountability or taking action on reviews.</a:t>
            </a:r>
          </a:p>
          <a:p>
            <a:pPr algn="l">
              <a:lnSpc>
                <a:spcPts val="3359"/>
              </a:lnSpc>
            </a:pPr>
            <a:endParaRPr lang="en-US" sz="2400">
              <a:solidFill>
                <a:srgbClr val="2254C5"/>
              </a:solidFill>
              <a:latin typeface="Times New Roman"/>
              <a:ea typeface="Times New Roman"/>
              <a:cs typeface="Times New Roman"/>
              <a:sym typeface="Times New Roman"/>
            </a:endParaRPr>
          </a:p>
        </p:txBody>
      </p:sp>
      <p:pic>
        <p:nvPicPr>
          <p:cNvPr id="22" name="Picture 21">
            <a:extLst>
              <a:ext uri="{FF2B5EF4-FFF2-40B4-BE49-F238E27FC236}">
                <a16:creationId xmlns:a16="http://schemas.microsoft.com/office/drawing/2014/main" id="{0FDEAC12-2FAD-49F5-B93D-8D19B0A51340}"/>
              </a:ext>
            </a:extLst>
          </p:cNvPr>
          <p:cNvPicPr>
            <a:picLocks noChangeAspect="1"/>
          </p:cNvPicPr>
          <p:nvPr/>
        </p:nvPicPr>
        <p:blipFill>
          <a:blip r:embed="rId3"/>
          <a:stretch>
            <a:fillRect/>
          </a:stretch>
        </p:blipFill>
        <p:spPr>
          <a:xfrm>
            <a:off x="1468039" y="3624975"/>
            <a:ext cx="5856565" cy="3733767"/>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036262" y="1747859"/>
            <a:ext cx="3395641" cy="3395641"/>
            <a:chOff x="0" y="0"/>
            <a:chExt cx="1913890" cy="1913890"/>
          </a:xfrm>
        </p:grpSpPr>
        <p:sp>
          <p:nvSpPr>
            <p:cNvPr id="3" name="Freeform 3"/>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2254C5"/>
            </a:solidFill>
          </p:spPr>
        </p:sp>
      </p:grpSp>
      <p:sp>
        <p:nvSpPr>
          <p:cNvPr id="4" name="Freeform 4"/>
          <p:cNvSpPr/>
          <p:nvPr/>
        </p:nvSpPr>
        <p:spPr>
          <a:xfrm>
            <a:off x="10036262" y="5143500"/>
            <a:ext cx="3395641" cy="3395641"/>
          </a:xfrm>
          <a:custGeom>
            <a:avLst/>
            <a:gdLst/>
            <a:ahLst/>
            <a:cxnLst/>
            <a:rect l="l" t="t" r="r" b="b"/>
            <a:pathLst>
              <a:path w="3395641" h="3395641">
                <a:moveTo>
                  <a:pt x="0" y="0"/>
                </a:moveTo>
                <a:lnTo>
                  <a:pt x="3395641" y="0"/>
                </a:lnTo>
                <a:lnTo>
                  <a:pt x="3395641" y="3395641"/>
                </a:lnTo>
                <a:lnTo>
                  <a:pt x="0" y="3395641"/>
                </a:lnTo>
                <a:lnTo>
                  <a:pt x="0" y="0"/>
                </a:lnTo>
                <a:close/>
              </a:path>
            </a:pathLst>
          </a:custGeom>
          <a:blipFill>
            <a:blip r:embed="rId3"/>
            <a:stretch>
              <a:fillRect l="-140996" t="-88598" r="-122313" b="-53758"/>
            </a:stretch>
          </a:blipFill>
        </p:spPr>
      </p:sp>
      <p:sp>
        <p:nvSpPr>
          <p:cNvPr id="5" name="Freeform 5"/>
          <p:cNvSpPr/>
          <p:nvPr/>
        </p:nvSpPr>
        <p:spPr>
          <a:xfrm>
            <a:off x="13970522" y="1747859"/>
            <a:ext cx="3395641" cy="3395641"/>
          </a:xfrm>
          <a:custGeom>
            <a:avLst/>
            <a:gdLst/>
            <a:ahLst/>
            <a:cxnLst/>
            <a:rect l="l" t="t" r="r" b="b"/>
            <a:pathLst>
              <a:path w="3395641" h="3395641">
                <a:moveTo>
                  <a:pt x="0" y="0"/>
                </a:moveTo>
                <a:lnTo>
                  <a:pt x="3395641" y="0"/>
                </a:lnTo>
                <a:lnTo>
                  <a:pt x="3395641" y="3395641"/>
                </a:lnTo>
                <a:lnTo>
                  <a:pt x="0" y="3395641"/>
                </a:lnTo>
                <a:lnTo>
                  <a:pt x="0" y="0"/>
                </a:lnTo>
                <a:close/>
              </a:path>
            </a:pathLst>
          </a:custGeom>
          <a:blipFill>
            <a:blip r:embed="rId4"/>
            <a:stretch>
              <a:fillRect l="-263309" t="-25671" b="-116686"/>
            </a:stretch>
          </a:blipFill>
        </p:spPr>
      </p:sp>
      <p:sp>
        <p:nvSpPr>
          <p:cNvPr id="6" name="TextBox 6"/>
          <p:cNvSpPr txBox="1"/>
          <p:nvPr/>
        </p:nvSpPr>
        <p:spPr>
          <a:xfrm>
            <a:off x="1468039" y="1833584"/>
            <a:ext cx="6500607" cy="2156714"/>
          </a:xfrm>
          <a:prstGeom prst="rect">
            <a:avLst/>
          </a:prstGeom>
        </p:spPr>
        <p:txBody>
          <a:bodyPr lIns="0" tIns="0" rIns="0" bIns="0" rtlCol="0" anchor="t">
            <a:spAutoFit/>
          </a:bodyPr>
          <a:lstStyle/>
          <a:p>
            <a:pPr algn="l">
              <a:lnSpc>
                <a:spcPts val="5488"/>
              </a:lnSpc>
            </a:pPr>
            <a:r>
              <a:rPr lang="en-US" sz="5600" b="1">
                <a:solidFill>
                  <a:srgbClr val="2254C5"/>
                </a:solidFill>
                <a:latin typeface="Times New Roman Bold"/>
                <a:ea typeface="Times New Roman Bold"/>
                <a:cs typeface="Times New Roman Bold"/>
                <a:sym typeface="Times New Roman Bold"/>
              </a:rPr>
              <a:t>Clinical Governance Failures: Investigation Quality</a:t>
            </a:r>
          </a:p>
        </p:txBody>
      </p:sp>
      <p:sp>
        <p:nvSpPr>
          <p:cNvPr id="7" name="TextBox 7"/>
          <p:cNvSpPr txBox="1"/>
          <p:nvPr/>
        </p:nvSpPr>
        <p:spPr>
          <a:xfrm>
            <a:off x="1076471" y="5373827"/>
            <a:ext cx="7826315" cy="2792112"/>
          </a:xfrm>
          <a:prstGeom prst="rect">
            <a:avLst/>
          </a:prstGeom>
        </p:spPr>
        <p:txBody>
          <a:bodyPr lIns="0" tIns="0" rIns="0" bIns="0" rtlCol="0" anchor="t">
            <a:spAutoFit/>
          </a:bodyPr>
          <a:lstStyle/>
          <a:p>
            <a:pPr marL="532455" lvl="1" indent="-266227" algn="l">
              <a:lnSpc>
                <a:spcPts val="3699"/>
              </a:lnSpc>
              <a:buFont typeface="Arial"/>
              <a:buChar char="•"/>
            </a:pPr>
            <a:r>
              <a:rPr lang="en-US" sz="2466">
                <a:solidFill>
                  <a:srgbClr val="2254C5"/>
                </a:solidFill>
                <a:latin typeface="Times New Roman"/>
                <a:ea typeface="Times New Roman"/>
                <a:cs typeface="Times New Roman"/>
                <a:sym typeface="Times New Roman"/>
              </a:rPr>
              <a:t>40% of 168 stillbirths from 2011 to 2019 were not investigated at all (Ockenden, 2022).</a:t>
            </a:r>
          </a:p>
          <a:p>
            <a:pPr marL="532455" lvl="1" indent="-266227" algn="l">
              <a:lnSpc>
                <a:spcPts val="3699"/>
              </a:lnSpc>
              <a:buFont typeface="Arial"/>
              <a:buChar char="•"/>
            </a:pPr>
            <a:r>
              <a:rPr lang="en-US" sz="2466">
                <a:solidFill>
                  <a:srgbClr val="2254C5"/>
                </a:solidFill>
                <a:latin typeface="Times New Roman"/>
                <a:ea typeface="Times New Roman"/>
                <a:cs typeface="Times New Roman"/>
                <a:sym typeface="Times New Roman"/>
              </a:rPr>
              <a:t>Royal College of Obstetricians and Gynaecologists (2017) discovered that the investigators were not trained in RCA methodology, but each was on an individual error basis, as opposed to a system.</a:t>
            </a:r>
          </a:p>
        </p:txBody>
      </p:sp>
      <p:sp>
        <p:nvSpPr>
          <p:cNvPr id="8" name="TextBox 8"/>
          <p:cNvSpPr txBox="1"/>
          <p:nvPr/>
        </p:nvSpPr>
        <p:spPr>
          <a:xfrm>
            <a:off x="10558046" y="2258695"/>
            <a:ext cx="2352072" cy="2408555"/>
          </a:xfrm>
          <a:prstGeom prst="rect">
            <a:avLst/>
          </a:prstGeom>
        </p:spPr>
        <p:txBody>
          <a:bodyPr lIns="0" tIns="0" rIns="0" bIns="0" rtlCol="0" anchor="t">
            <a:spAutoFit/>
          </a:bodyPr>
          <a:lstStyle/>
          <a:p>
            <a:pPr algn="l">
              <a:lnSpc>
                <a:spcPts val="3220"/>
              </a:lnSpc>
            </a:pPr>
            <a:r>
              <a:rPr lang="en-US" sz="2300">
                <a:solidFill>
                  <a:srgbClr val="FFFFFF"/>
                </a:solidFill>
                <a:latin typeface="Times New Roman"/>
                <a:ea typeface="Times New Roman"/>
                <a:cs typeface="Times New Roman"/>
                <a:sym typeface="Times New Roman"/>
              </a:rPr>
              <a:t>Investigations which were conducted among them 36% were adequate (Ockenden, 2022).</a:t>
            </a:r>
          </a:p>
        </p:txBody>
      </p:sp>
      <p:grpSp>
        <p:nvGrpSpPr>
          <p:cNvPr id="9" name="Group 9"/>
          <p:cNvGrpSpPr/>
          <p:nvPr/>
        </p:nvGrpSpPr>
        <p:grpSpPr>
          <a:xfrm>
            <a:off x="13970522" y="5143500"/>
            <a:ext cx="3395641" cy="3395641"/>
            <a:chOff x="0" y="0"/>
            <a:chExt cx="1913890" cy="1913890"/>
          </a:xfrm>
        </p:grpSpPr>
        <p:sp>
          <p:nvSpPr>
            <p:cNvPr id="10" name="Freeform 10"/>
            <p:cNvSpPr/>
            <p:nvPr/>
          </p:nvSpPr>
          <p:spPr>
            <a:xfrm>
              <a:off x="0" y="0"/>
              <a:ext cx="1913890" cy="1913890"/>
            </a:xfrm>
            <a:custGeom>
              <a:avLst/>
              <a:gdLst/>
              <a:ahLst/>
              <a:cxnLst/>
              <a:rect l="l" t="t" r="r" b="b"/>
              <a:pathLst>
                <a:path w="1913890" h="1913890">
                  <a:moveTo>
                    <a:pt x="0" y="0"/>
                  </a:moveTo>
                  <a:lnTo>
                    <a:pt x="1913890" y="0"/>
                  </a:lnTo>
                  <a:lnTo>
                    <a:pt x="1913890" y="1913890"/>
                  </a:lnTo>
                  <a:lnTo>
                    <a:pt x="0" y="1913890"/>
                  </a:lnTo>
                  <a:close/>
                </a:path>
              </a:pathLst>
            </a:custGeom>
            <a:solidFill>
              <a:srgbClr val="2254C5"/>
            </a:solidFill>
          </p:spPr>
        </p:sp>
      </p:grpSp>
      <p:sp>
        <p:nvSpPr>
          <p:cNvPr id="11" name="AutoShape 11"/>
          <p:cNvSpPr/>
          <p:nvPr/>
        </p:nvSpPr>
        <p:spPr>
          <a:xfrm>
            <a:off x="-1024145" y="9719678"/>
            <a:ext cx="20443391" cy="0"/>
          </a:xfrm>
          <a:prstGeom prst="line">
            <a:avLst/>
          </a:prstGeom>
          <a:ln w="28575" cap="flat">
            <a:solidFill>
              <a:srgbClr val="2254C5"/>
            </a:solidFill>
            <a:prstDash val="solid"/>
            <a:headEnd type="none" w="sm" len="sm"/>
            <a:tailEnd type="none" w="sm" len="sm"/>
          </a:ln>
        </p:spPr>
      </p:sp>
      <p:sp>
        <p:nvSpPr>
          <p:cNvPr id="12" name="AutoShape 12"/>
          <p:cNvSpPr/>
          <p:nvPr/>
        </p:nvSpPr>
        <p:spPr>
          <a:xfrm flipV="1">
            <a:off x="11850061" y="793106"/>
            <a:ext cx="6923190" cy="0"/>
          </a:xfrm>
          <a:prstGeom prst="line">
            <a:avLst/>
          </a:prstGeom>
          <a:ln w="28575" cap="flat">
            <a:solidFill>
              <a:srgbClr val="2254C5"/>
            </a:solidFill>
            <a:prstDash val="solid"/>
            <a:headEnd type="none" w="sm" len="sm"/>
            <a:tailEnd type="none" w="sm" len="sm"/>
          </a:ln>
        </p:spPr>
      </p:sp>
      <p:sp>
        <p:nvSpPr>
          <p:cNvPr id="13" name="TextBox 13"/>
          <p:cNvSpPr txBox="1"/>
          <p:nvPr/>
        </p:nvSpPr>
        <p:spPr>
          <a:xfrm>
            <a:off x="14361047" y="5314950"/>
            <a:ext cx="2352072" cy="2408555"/>
          </a:xfrm>
          <a:prstGeom prst="rect">
            <a:avLst/>
          </a:prstGeom>
        </p:spPr>
        <p:txBody>
          <a:bodyPr lIns="0" tIns="0" rIns="0" bIns="0" rtlCol="0" anchor="t">
            <a:spAutoFit/>
          </a:bodyPr>
          <a:lstStyle/>
          <a:p>
            <a:pPr algn="l">
              <a:lnSpc>
                <a:spcPts val="3220"/>
              </a:lnSpc>
            </a:pPr>
            <a:r>
              <a:rPr lang="en-US" sz="2300">
                <a:solidFill>
                  <a:srgbClr val="FFFFFF"/>
                </a:solidFill>
                <a:latin typeface="Times New Roman"/>
                <a:ea typeface="Times New Roman"/>
                <a:cs typeface="Times New Roman"/>
                <a:sym typeface="Times New Roman"/>
              </a:rPr>
              <a:t>Serious incidents were downgraded by the High-Risk Case Reviews (HRCR).</a:t>
            </a:r>
          </a:p>
          <a:p>
            <a:pPr algn="l">
              <a:lnSpc>
                <a:spcPts val="3220"/>
              </a:lnSpc>
            </a:pPr>
            <a:endParaRPr lang="en-US" sz="2300">
              <a:solidFill>
                <a:srgbClr val="FFFFFF"/>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1"/>
          <p:cNvSpPr txBox="1"/>
          <p:nvPr/>
        </p:nvSpPr>
        <p:spPr>
          <a:xfrm>
            <a:off x="1468039" y="859051"/>
            <a:ext cx="9303685" cy="1981835"/>
          </a:xfrm>
          <a:prstGeom prst="rect">
            <a:avLst/>
          </a:prstGeom>
        </p:spPr>
        <p:txBody>
          <a:bodyPr lIns="0" tIns="0" rIns="0" bIns="0" rtlCol="0" anchor="t">
            <a:spAutoFit/>
          </a:bodyPr>
          <a:lstStyle/>
          <a:p>
            <a:pPr algn="ctr">
              <a:lnSpc>
                <a:spcPts val="7840"/>
              </a:lnSpc>
            </a:pPr>
            <a:r>
              <a:rPr lang="en-US" sz="5600" b="1">
                <a:solidFill>
                  <a:srgbClr val="2254C5"/>
                </a:solidFill>
                <a:latin typeface="Times New Roman Bold"/>
                <a:ea typeface="Times New Roman Bold"/>
                <a:cs typeface="Times New Roman Bold"/>
                <a:sym typeface="Times New Roman Bold"/>
              </a:rPr>
              <a:t>Swiss Cheese Model Application to the Case</a:t>
            </a:r>
          </a:p>
        </p:txBody>
      </p:sp>
      <p:grpSp>
        <p:nvGrpSpPr>
          <p:cNvPr id="12" name="Group 12"/>
          <p:cNvGrpSpPr/>
          <p:nvPr/>
        </p:nvGrpSpPr>
        <p:grpSpPr>
          <a:xfrm>
            <a:off x="11802325" y="1543840"/>
            <a:ext cx="3410565" cy="674088"/>
            <a:chOff x="0" y="0"/>
            <a:chExt cx="1406421" cy="277975"/>
          </a:xfrm>
        </p:grpSpPr>
        <p:sp>
          <p:nvSpPr>
            <p:cNvPr id="13" name="Freeform 13"/>
            <p:cNvSpPr/>
            <p:nvPr/>
          </p:nvSpPr>
          <p:spPr>
            <a:xfrm>
              <a:off x="0" y="0"/>
              <a:ext cx="1406421" cy="277975"/>
            </a:xfrm>
            <a:custGeom>
              <a:avLst/>
              <a:gdLst/>
              <a:ahLst/>
              <a:cxnLst/>
              <a:rect l="l" t="t" r="r" b="b"/>
              <a:pathLst>
                <a:path w="1406421" h="277975">
                  <a:moveTo>
                    <a:pt x="0" y="0"/>
                  </a:moveTo>
                  <a:lnTo>
                    <a:pt x="1406421" y="0"/>
                  </a:lnTo>
                  <a:lnTo>
                    <a:pt x="1406421" y="277975"/>
                  </a:lnTo>
                  <a:lnTo>
                    <a:pt x="0" y="277975"/>
                  </a:lnTo>
                  <a:close/>
                </a:path>
              </a:pathLst>
            </a:custGeom>
            <a:solidFill>
              <a:srgbClr val="2254C5"/>
            </a:solidFill>
          </p:spPr>
        </p:sp>
      </p:grpSp>
      <p:sp>
        <p:nvSpPr>
          <p:cNvPr id="14" name="TextBox 14"/>
          <p:cNvSpPr txBox="1"/>
          <p:nvPr/>
        </p:nvSpPr>
        <p:spPr>
          <a:xfrm>
            <a:off x="11802325" y="2408428"/>
            <a:ext cx="5607944" cy="1672590"/>
          </a:xfrm>
          <a:prstGeom prst="rect">
            <a:avLst/>
          </a:prstGeom>
        </p:spPr>
        <p:txBody>
          <a:bodyPr lIns="0" tIns="0" rIns="0" bIns="0" rtlCol="0" anchor="t">
            <a:spAutoFit/>
          </a:bodyPr>
          <a:lstStyle/>
          <a:p>
            <a:pPr algn="l">
              <a:lnSpc>
                <a:spcPts val="3359"/>
              </a:lnSpc>
            </a:pPr>
            <a:r>
              <a:rPr lang="en-US" sz="2400">
                <a:solidFill>
                  <a:srgbClr val="2254C5"/>
                </a:solidFill>
                <a:latin typeface="Times New Roman"/>
                <a:ea typeface="Times New Roman"/>
                <a:cs typeface="Times New Roman"/>
                <a:sym typeface="Times New Roman"/>
              </a:rPr>
              <a:t>Personal clinical mistakes in fetal monitoring, escalation delays and breaking the guidelines (BBC, 2022).</a:t>
            </a:r>
          </a:p>
          <a:p>
            <a:pPr algn="l">
              <a:lnSpc>
                <a:spcPts val="3359"/>
              </a:lnSpc>
            </a:pPr>
            <a:endParaRPr lang="en-US" sz="2400">
              <a:solidFill>
                <a:srgbClr val="2254C5"/>
              </a:solidFill>
              <a:latin typeface="Times New Roman"/>
              <a:ea typeface="Times New Roman"/>
              <a:cs typeface="Times New Roman"/>
              <a:sym typeface="Times New Roman"/>
            </a:endParaRPr>
          </a:p>
        </p:txBody>
      </p:sp>
      <p:sp>
        <p:nvSpPr>
          <p:cNvPr id="15" name="TextBox 15"/>
          <p:cNvSpPr txBox="1"/>
          <p:nvPr/>
        </p:nvSpPr>
        <p:spPr>
          <a:xfrm>
            <a:off x="11965400" y="1573608"/>
            <a:ext cx="3065363" cy="500381"/>
          </a:xfrm>
          <a:prstGeom prst="rect">
            <a:avLst/>
          </a:prstGeom>
        </p:spPr>
        <p:txBody>
          <a:bodyPr lIns="0" tIns="0" rIns="0" bIns="0" rtlCol="0" anchor="t">
            <a:spAutoFit/>
          </a:bodyPr>
          <a:lstStyle/>
          <a:p>
            <a:pPr algn="l">
              <a:lnSpc>
                <a:spcPts val="3919"/>
              </a:lnSpc>
            </a:pPr>
            <a:r>
              <a:rPr lang="en-US" sz="2799" b="1">
                <a:solidFill>
                  <a:srgbClr val="FFFFFF"/>
                </a:solidFill>
                <a:latin typeface="Times New Roman Bold"/>
                <a:ea typeface="Times New Roman Bold"/>
                <a:cs typeface="Times New Roman Bold"/>
                <a:sym typeface="Times New Roman Bold"/>
              </a:rPr>
              <a:t>Active Failures</a:t>
            </a:r>
          </a:p>
        </p:txBody>
      </p:sp>
      <p:sp>
        <p:nvSpPr>
          <p:cNvPr id="16" name="TextBox 16"/>
          <p:cNvSpPr txBox="1"/>
          <p:nvPr/>
        </p:nvSpPr>
        <p:spPr>
          <a:xfrm>
            <a:off x="1468039" y="7648463"/>
            <a:ext cx="9542451" cy="1365885"/>
          </a:xfrm>
          <a:prstGeom prst="rect">
            <a:avLst/>
          </a:prstGeom>
        </p:spPr>
        <p:txBody>
          <a:bodyPr lIns="0" tIns="0" rIns="0" bIns="0" rtlCol="0" anchor="t">
            <a:spAutoFit/>
          </a:bodyPr>
          <a:lstStyle/>
          <a:p>
            <a:pPr algn="l">
              <a:lnSpc>
                <a:spcPts val="3600"/>
              </a:lnSpc>
            </a:pPr>
            <a:r>
              <a:rPr lang="en-US" sz="2400" spc="2">
                <a:solidFill>
                  <a:srgbClr val="2254C5"/>
                </a:solidFill>
                <a:latin typeface="Times New Roman"/>
                <a:ea typeface="Times New Roman"/>
                <a:cs typeface="Times New Roman"/>
                <a:sym typeface="Times New Roman"/>
              </a:rPr>
              <a:t>Multiple aligned system failures created conditions for harm, which refers to holes in cheese as per the </a:t>
            </a:r>
            <a:r>
              <a:rPr lang="en-US" sz="2400" b="1" spc="2">
                <a:solidFill>
                  <a:srgbClr val="2254C5"/>
                </a:solidFill>
                <a:latin typeface="Times New Roman Bold"/>
                <a:ea typeface="Times New Roman Bold"/>
                <a:cs typeface="Times New Roman Bold"/>
                <a:sym typeface="Times New Roman Bold"/>
              </a:rPr>
              <a:t>Swiss Cheese Model.</a:t>
            </a:r>
          </a:p>
          <a:p>
            <a:pPr algn="l">
              <a:lnSpc>
                <a:spcPts val="3600"/>
              </a:lnSpc>
            </a:pPr>
            <a:endParaRPr lang="en-US" sz="2400" b="1" spc="2">
              <a:solidFill>
                <a:srgbClr val="2254C5"/>
              </a:solidFill>
              <a:latin typeface="Times New Roman Bold"/>
              <a:ea typeface="Times New Roman Bold"/>
              <a:cs typeface="Times New Roman Bold"/>
              <a:sym typeface="Times New Roman Bold"/>
            </a:endParaRPr>
          </a:p>
        </p:txBody>
      </p:sp>
      <p:sp>
        <p:nvSpPr>
          <p:cNvPr id="17" name="AutoShape 17"/>
          <p:cNvSpPr/>
          <p:nvPr/>
        </p:nvSpPr>
        <p:spPr>
          <a:xfrm>
            <a:off x="-1024145" y="9719678"/>
            <a:ext cx="20443391" cy="0"/>
          </a:xfrm>
          <a:prstGeom prst="line">
            <a:avLst/>
          </a:prstGeom>
          <a:ln w="28575" cap="flat">
            <a:solidFill>
              <a:srgbClr val="2254C5"/>
            </a:solidFill>
            <a:prstDash val="solid"/>
            <a:headEnd type="none" w="sm" len="sm"/>
            <a:tailEnd type="none" w="sm" len="sm"/>
          </a:ln>
        </p:spPr>
      </p:sp>
      <p:sp>
        <p:nvSpPr>
          <p:cNvPr id="18" name="AutoShape 18"/>
          <p:cNvSpPr/>
          <p:nvPr/>
        </p:nvSpPr>
        <p:spPr>
          <a:xfrm flipV="1">
            <a:off x="11850061" y="793106"/>
            <a:ext cx="6923190" cy="0"/>
          </a:xfrm>
          <a:prstGeom prst="line">
            <a:avLst/>
          </a:prstGeom>
          <a:ln w="28575" cap="flat">
            <a:solidFill>
              <a:srgbClr val="2254C5"/>
            </a:solidFill>
            <a:prstDash val="solid"/>
            <a:headEnd type="none" w="sm" len="sm"/>
            <a:tailEnd type="none" w="sm" len="sm"/>
          </a:ln>
        </p:spPr>
      </p:sp>
      <p:grpSp>
        <p:nvGrpSpPr>
          <p:cNvPr id="19" name="Group 19"/>
          <p:cNvGrpSpPr/>
          <p:nvPr/>
        </p:nvGrpSpPr>
        <p:grpSpPr>
          <a:xfrm>
            <a:off x="11802325" y="4081018"/>
            <a:ext cx="3410565" cy="674088"/>
            <a:chOff x="0" y="0"/>
            <a:chExt cx="1406421" cy="277975"/>
          </a:xfrm>
        </p:grpSpPr>
        <p:sp>
          <p:nvSpPr>
            <p:cNvPr id="20" name="Freeform 20"/>
            <p:cNvSpPr/>
            <p:nvPr/>
          </p:nvSpPr>
          <p:spPr>
            <a:xfrm>
              <a:off x="0" y="0"/>
              <a:ext cx="1406421" cy="277975"/>
            </a:xfrm>
            <a:custGeom>
              <a:avLst/>
              <a:gdLst/>
              <a:ahLst/>
              <a:cxnLst/>
              <a:rect l="l" t="t" r="r" b="b"/>
              <a:pathLst>
                <a:path w="1406421" h="277975">
                  <a:moveTo>
                    <a:pt x="0" y="0"/>
                  </a:moveTo>
                  <a:lnTo>
                    <a:pt x="1406421" y="0"/>
                  </a:lnTo>
                  <a:lnTo>
                    <a:pt x="1406421" y="277975"/>
                  </a:lnTo>
                  <a:lnTo>
                    <a:pt x="0" y="277975"/>
                  </a:lnTo>
                  <a:close/>
                </a:path>
              </a:pathLst>
            </a:custGeom>
            <a:solidFill>
              <a:srgbClr val="2254C5"/>
            </a:solidFill>
          </p:spPr>
        </p:sp>
      </p:grpSp>
      <p:sp>
        <p:nvSpPr>
          <p:cNvPr id="21" name="TextBox 21"/>
          <p:cNvSpPr txBox="1"/>
          <p:nvPr/>
        </p:nvSpPr>
        <p:spPr>
          <a:xfrm>
            <a:off x="11802325" y="4945607"/>
            <a:ext cx="5607944" cy="1253490"/>
          </a:xfrm>
          <a:prstGeom prst="rect">
            <a:avLst/>
          </a:prstGeom>
        </p:spPr>
        <p:txBody>
          <a:bodyPr lIns="0" tIns="0" rIns="0" bIns="0" rtlCol="0" anchor="t">
            <a:spAutoFit/>
          </a:bodyPr>
          <a:lstStyle/>
          <a:p>
            <a:pPr algn="l">
              <a:lnSpc>
                <a:spcPts val="3359"/>
              </a:lnSpc>
            </a:pPr>
            <a:r>
              <a:rPr lang="en-US" sz="2400">
                <a:solidFill>
                  <a:srgbClr val="2254C5"/>
                </a:solidFill>
                <a:latin typeface="Times New Roman"/>
                <a:ea typeface="Times New Roman"/>
                <a:cs typeface="Times New Roman"/>
                <a:sym typeface="Times New Roman"/>
              </a:rPr>
              <a:t>Understaffing, substandard training, bad governance systems, and inability to supervise (Siobhan, 2022).</a:t>
            </a:r>
          </a:p>
        </p:txBody>
      </p:sp>
      <p:sp>
        <p:nvSpPr>
          <p:cNvPr id="22" name="TextBox 22"/>
          <p:cNvSpPr txBox="1"/>
          <p:nvPr/>
        </p:nvSpPr>
        <p:spPr>
          <a:xfrm>
            <a:off x="11965400" y="4110786"/>
            <a:ext cx="3065363" cy="500381"/>
          </a:xfrm>
          <a:prstGeom prst="rect">
            <a:avLst/>
          </a:prstGeom>
        </p:spPr>
        <p:txBody>
          <a:bodyPr lIns="0" tIns="0" rIns="0" bIns="0" rtlCol="0" anchor="t">
            <a:spAutoFit/>
          </a:bodyPr>
          <a:lstStyle/>
          <a:p>
            <a:pPr algn="l">
              <a:lnSpc>
                <a:spcPts val="3919"/>
              </a:lnSpc>
            </a:pPr>
            <a:r>
              <a:rPr lang="en-US" sz="2799" b="1">
                <a:solidFill>
                  <a:srgbClr val="FFFFFF"/>
                </a:solidFill>
                <a:latin typeface="Times New Roman Bold"/>
                <a:ea typeface="Times New Roman Bold"/>
                <a:cs typeface="Times New Roman Bold"/>
                <a:sym typeface="Times New Roman Bold"/>
              </a:rPr>
              <a:t>Latent Conditions</a:t>
            </a:r>
          </a:p>
        </p:txBody>
      </p:sp>
      <p:grpSp>
        <p:nvGrpSpPr>
          <p:cNvPr id="23" name="Group 23"/>
          <p:cNvGrpSpPr/>
          <p:nvPr/>
        </p:nvGrpSpPr>
        <p:grpSpPr>
          <a:xfrm>
            <a:off x="11850061" y="6721122"/>
            <a:ext cx="4312348" cy="674088"/>
            <a:chOff x="0" y="0"/>
            <a:chExt cx="1778291" cy="277975"/>
          </a:xfrm>
        </p:grpSpPr>
        <p:sp>
          <p:nvSpPr>
            <p:cNvPr id="24" name="Freeform 24"/>
            <p:cNvSpPr/>
            <p:nvPr/>
          </p:nvSpPr>
          <p:spPr>
            <a:xfrm>
              <a:off x="0" y="0"/>
              <a:ext cx="1778291" cy="277975"/>
            </a:xfrm>
            <a:custGeom>
              <a:avLst/>
              <a:gdLst/>
              <a:ahLst/>
              <a:cxnLst/>
              <a:rect l="l" t="t" r="r" b="b"/>
              <a:pathLst>
                <a:path w="1778291" h="277975">
                  <a:moveTo>
                    <a:pt x="0" y="0"/>
                  </a:moveTo>
                  <a:lnTo>
                    <a:pt x="1778291" y="0"/>
                  </a:lnTo>
                  <a:lnTo>
                    <a:pt x="1778291" y="277975"/>
                  </a:lnTo>
                  <a:lnTo>
                    <a:pt x="0" y="277975"/>
                  </a:lnTo>
                  <a:close/>
                </a:path>
              </a:pathLst>
            </a:custGeom>
            <a:solidFill>
              <a:srgbClr val="2254C5"/>
            </a:solidFill>
          </p:spPr>
        </p:sp>
      </p:grpSp>
      <p:sp>
        <p:nvSpPr>
          <p:cNvPr id="25" name="TextBox 25"/>
          <p:cNvSpPr txBox="1"/>
          <p:nvPr/>
        </p:nvSpPr>
        <p:spPr>
          <a:xfrm>
            <a:off x="11850061" y="7585710"/>
            <a:ext cx="5607944" cy="1253490"/>
          </a:xfrm>
          <a:prstGeom prst="rect">
            <a:avLst/>
          </a:prstGeom>
        </p:spPr>
        <p:txBody>
          <a:bodyPr lIns="0" tIns="0" rIns="0" bIns="0" rtlCol="0" anchor="t">
            <a:spAutoFit/>
          </a:bodyPr>
          <a:lstStyle/>
          <a:p>
            <a:pPr algn="l">
              <a:lnSpc>
                <a:spcPts val="3359"/>
              </a:lnSpc>
            </a:pPr>
            <a:r>
              <a:rPr lang="en-US" sz="2400">
                <a:solidFill>
                  <a:srgbClr val="2254C5"/>
                </a:solidFill>
                <a:latin typeface="Times New Roman"/>
                <a:ea typeface="Times New Roman"/>
                <a:cs typeface="Times New Roman"/>
                <a:sym typeface="Times New Roman"/>
              </a:rPr>
              <a:t>Lack of accountability, low-quality incident investigation, and incompetent learning philosophy.</a:t>
            </a:r>
          </a:p>
        </p:txBody>
      </p:sp>
      <p:sp>
        <p:nvSpPr>
          <p:cNvPr id="26" name="TextBox 26"/>
          <p:cNvSpPr txBox="1"/>
          <p:nvPr/>
        </p:nvSpPr>
        <p:spPr>
          <a:xfrm>
            <a:off x="12013137" y="6750890"/>
            <a:ext cx="4017246" cy="500381"/>
          </a:xfrm>
          <a:prstGeom prst="rect">
            <a:avLst/>
          </a:prstGeom>
        </p:spPr>
        <p:txBody>
          <a:bodyPr lIns="0" tIns="0" rIns="0" bIns="0" rtlCol="0" anchor="t">
            <a:spAutoFit/>
          </a:bodyPr>
          <a:lstStyle/>
          <a:p>
            <a:pPr algn="l">
              <a:lnSpc>
                <a:spcPts val="3919"/>
              </a:lnSpc>
            </a:pPr>
            <a:r>
              <a:rPr lang="en-US" sz="2799" b="1">
                <a:solidFill>
                  <a:srgbClr val="FFFFFF"/>
                </a:solidFill>
                <a:latin typeface="Times New Roman Bold"/>
                <a:ea typeface="Times New Roman Bold"/>
                <a:cs typeface="Times New Roman Bold"/>
                <a:sym typeface="Times New Roman Bold"/>
              </a:rPr>
              <a:t>Organisational Failures</a:t>
            </a:r>
          </a:p>
        </p:txBody>
      </p:sp>
      <p:pic>
        <p:nvPicPr>
          <p:cNvPr id="31" name="Picture 30">
            <a:extLst>
              <a:ext uri="{FF2B5EF4-FFF2-40B4-BE49-F238E27FC236}">
                <a16:creationId xmlns:a16="http://schemas.microsoft.com/office/drawing/2014/main" id="{C2C1B312-9635-1B37-B302-EE8703E4B283}"/>
              </a:ext>
            </a:extLst>
          </p:cNvPr>
          <p:cNvPicPr>
            <a:picLocks noChangeAspect="1"/>
          </p:cNvPicPr>
          <p:nvPr/>
        </p:nvPicPr>
        <p:blipFill>
          <a:blip r:embed="rId3"/>
          <a:stretch>
            <a:fillRect/>
          </a:stretch>
        </p:blipFill>
        <p:spPr>
          <a:xfrm>
            <a:off x="2661963" y="3423779"/>
            <a:ext cx="7154601" cy="3577301"/>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2254C5"/>
        </a:solidFill>
        <a:effectLst/>
      </p:bgPr>
    </p:bg>
    <p:spTree>
      <p:nvGrpSpPr>
        <p:cNvPr id="1" name=""/>
        <p:cNvGrpSpPr/>
        <p:nvPr/>
      </p:nvGrpSpPr>
      <p:grpSpPr>
        <a:xfrm>
          <a:off x="0" y="0"/>
          <a:ext cx="0" cy="0"/>
          <a:chOff x="0" y="0"/>
          <a:chExt cx="0" cy="0"/>
        </a:xfrm>
      </p:grpSpPr>
      <p:sp>
        <p:nvSpPr>
          <p:cNvPr id="2" name="Freeform 2"/>
          <p:cNvSpPr/>
          <p:nvPr/>
        </p:nvSpPr>
        <p:spPr>
          <a:xfrm>
            <a:off x="11850061" y="1967893"/>
            <a:ext cx="5851774" cy="6351214"/>
          </a:xfrm>
          <a:custGeom>
            <a:avLst/>
            <a:gdLst/>
            <a:ahLst/>
            <a:cxnLst/>
            <a:rect l="l" t="t" r="r" b="b"/>
            <a:pathLst>
              <a:path w="5851774" h="6351214">
                <a:moveTo>
                  <a:pt x="0" y="0"/>
                </a:moveTo>
                <a:lnTo>
                  <a:pt x="5851774" y="0"/>
                </a:lnTo>
                <a:lnTo>
                  <a:pt x="5851774" y="6351214"/>
                </a:lnTo>
                <a:lnTo>
                  <a:pt x="0" y="6351214"/>
                </a:lnTo>
                <a:lnTo>
                  <a:pt x="0" y="0"/>
                </a:lnTo>
                <a:close/>
              </a:path>
            </a:pathLst>
          </a:custGeom>
          <a:blipFill>
            <a:blip r:embed="rId3"/>
            <a:stretch>
              <a:fillRect t="-9717" b="-28486"/>
            </a:stretch>
          </a:blipFill>
        </p:spPr>
      </p:sp>
      <p:sp>
        <p:nvSpPr>
          <p:cNvPr id="3" name="TextBox 3"/>
          <p:cNvSpPr txBox="1"/>
          <p:nvPr/>
        </p:nvSpPr>
        <p:spPr>
          <a:xfrm>
            <a:off x="1345688" y="1066076"/>
            <a:ext cx="9899716" cy="2120265"/>
          </a:xfrm>
          <a:prstGeom prst="rect">
            <a:avLst/>
          </a:prstGeom>
        </p:spPr>
        <p:txBody>
          <a:bodyPr lIns="0" tIns="0" rIns="0" bIns="0" rtlCol="0" anchor="t">
            <a:spAutoFit/>
          </a:bodyPr>
          <a:lstStyle/>
          <a:p>
            <a:pPr algn="ctr">
              <a:lnSpc>
                <a:spcPts val="8400"/>
              </a:lnSpc>
            </a:pPr>
            <a:r>
              <a:rPr lang="en-US" sz="5600" b="1" spc="5">
                <a:solidFill>
                  <a:srgbClr val="FFFFFF"/>
                </a:solidFill>
                <a:latin typeface="Times New Roman Bold"/>
                <a:ea typeface="Times New Roman Bold"/>
                <a:cs typeface="Times New Roman Bold"/>
                <a:sym typeface="Times New Roman Bold"/>
              </a:rPr>
              <a:t>Root Cause Analysis: Systemic Failures Identified</a:t>
            </a:r>
          </a:p>
        </p:txBody>
      </p:sp>
      <p:sp>
        <p:nvSpPr>
          <p:cNvPr id="4" name="TextBox 4"/>
          <p:cNvSpPr txBox="1"/>
          <p:nvPr/>
        </p:nvSpPr>
        <p:spPr>
          <a:xfrm>
            <a:off x="1345688" y="3726784"/>
            <a:ext cx="9657456" cy="5023485"/>
          </a:xfrm>
          <a:prstGeom prst="rect">
            <a:avLst/>
          </a:prstGeom>
        </p:spPr>
        <p:txBody>
          <a:bodyPr lIns="0" tIns="0" rIns="0" bIns="0" rtlCol="0" anchor="t">
            <a:spAutoFit/>
          </a:bodyPr>
          <a:lstStyle/>
          <a:p>
            <a:pPr marL="518160" lvl="1" indent="-259080" algn="l">
              <a:lnSpc>
                <a:spcPts val="3600"/>
              </a:lnSpc>
              <a:buFont typeface="Arial"/>
              <a:buChar char="•"/>
            </a:pPr>
            <a:r>
              <a:rPr lang="en-US" sz="2400" spc="2">
                <a:solidFill>
                  <a:srgbClr val="FFFFFF"/>
                </a:solidFill>
                <a:latin typeface="Times New Roman"/>
                <a:ea typeface="Times New Roman"/>
                <a:cs typeface="Times New Roman"/>
                <a:sym typeface="Times New Roman"/>
              </a:rPr>
              <a:t>Leadership and culture contributed to the creation of a psychologically unsafe working environment.</a:t>
            </a:r>
          </a:p>
          <a:p>
            <a:pPr marL="518160" lvl="1" indent="-259080" algn="l">
              <a:lnSpc>
                <a:spcPts val="3600"/>
              </a:lnSpc>
              <a:buFont typeface="Arial"/>
              <a:buChar char="•"/>
            </a:pPr>
            <a:r>
              <a:rPr lang="en-US" sz="2400" b="1" i="1" spc="2">
                <a:solidFill>
                  <a:srgbClr val="FFFFFF"/>
                </a:solidFill>
                <a:latin typeface="Times New Roman Bold Italics"/>
                <a:ea typeface="Times New Roman Bold Italics"/>
                <a:cs typeface="Times New Roman Bold Italics"/>
                <a:sym typeface="Times New Roman Bold Italics"/>
              </a:rPr>
              <a:t>Midwife-consultant conflict:</a:t>
            </a:r>
            <a:r>
              <a:rPr lang="en-US" sz="2400" spc="2">
                <a:solidFill>
                  <a:srgbClr val="FFFFFF"/>
                </a:solidFill>
                <a:latin typeface="Times New Roman"/>
                <a:ea typeface="Times New Roman"/>
                <a:cs typeface="Times New Roman"/>
                <a:sym typeface="Times New Roman"/>
              </a:rPr>
              <a:t> Them vs. us did not allow further intensification.</a:t>
            </a:r>
          </a:p>
          <a:p>
            <a:pPr marL="518160" lvl="1" indent="-259080" algn="l">
              <a:lnSpc>
                <a:spcPts val="3600"/>
              </a:lnSpc>
              <a:buFont typeface="Arial"/>
              <a:buChar char="•"/>
            </a:pPr>
            <a:r>
              <a:rPr lang="en-US" sz="2400" b="1" i="1" spc="2">
                <a:solidFill>
                  <a:srgbClr val="FFFFFF"/>
                </a:solidFill>
                <a:latin typeface="Times New Roman Bold Italics"/>
                <a:ea typeface="Times New Roman Bold Italics"/>
                <a:cs typeface="Times New Roman Bold Italics"/>
                <a:sym typeface="Times New Roman Bold Italics"/>
              </a:rPr>
              <a:t>Repeated non-observance of national guidelines:</a:t>
            </a:r>
            <a:r>
              <a:rPr lang="en-US" sz="2400" spc="2">
                <a:solidFill>
                  <a:srgbClr val="FFFFFF"/>
                </a:solidFill>
                <a:latin typeface="Times New Roman"/>
                <a:ea typeface="Times New Roman"/>
                <a:cs typeface="Times New Roman"/>
                <a:sym typeface="Times New Roman"/>
              </a:rPr>
              <a:t> Fetal heart rate monitoring, gestational diabetes screening, and the procedure of escalation (Ockenden, 2022).</a:t>
            </a:r>
          </a:p>
          <a:p>
            <a:pPr marL="518160" lvl="1" indent="-259080" algn="l">
              <a:lnSpc>
                <a:spcPts val="3600"/>
              </a:lnSpc>
              <a:buFont typeface="Arial"/>
              <a:buChar char="•"/>
            </a:pPr>
            <a:r>
              <a:rPr lang="en-US" sz="2400" spc="2">
                <a:solidFill>
                  <a:srgbClr val="FFFFFF"/>
                </a:solidFill>
                <a:latin typeface="Times New Roman"/>
                <a:ea typeface="Times New Roman"/>
                <a:cs typeface="Times New Roman"/>
                <a:sym typeface="Times New Roman"/>
              </a:rPr>
              <a:t>Ineffective multidisciplinary communication and unwillingness to transfer complicated cases to tertiary units of specialists.</a:t>
            </a:r>
          </a:p>
          <a:p>
            <a:pPr marL="518160" lvl="1" indent="-259080" algn="l">
              <a:lnSpc>
                <a:spcPts val="3600"/>
              </a:lnSpc>
              <a:buFont typeface="Arial"/>
              <a:buChar char="•"/>
            </a:pPr>
            <a:r>
              <a:rPr lang="en-US" sz="2400" b="1" i="1" spc="2">
                <a:solidFill>
                  <a:srgbClr val="FFFFFF"/>
                </a:solidFill>
                <a:latin typeface="Times New Roman Bold Italics"/>
                <a:ea typeface="Times New Roman Bold Italics"/>
                <a:cs typeface="Times New Roman Bold Italics"/>
                <a:sym typeface="Times New Roman Bold Italics"/>
              </a:rPr>
              <a:t>Lack of accountability: </a:t>
            </a:r>
            <a:r>
              <a:rPr lang="en-US" sz="2400" spc="2">
                <a:solidFill>
                  <a:srgbClr val="FFFFFF"/>
                </a:solidFill>
                <a:latin typeface="Times New Roman"/>
                <a:ea typeface="Times New Roman"/>
                <a:cs typeface="Times New Roman"/>
                <a:sym typeface="Times New Roman"/>
              </a:rPr>
              <a:t>Major clinicians did not receive any repercussions when they ignored escalations (Brown, 2022).</a:t>
            </a:r>
          </a:p>
        </p:txBody>
      </p:sp>
      <p:sp>
        <p:nvSpPr>
          <p:cNvPr id="5" name="AutoShape 5"/>
          <p:cNvSpPr/>
          <p:nvPr/>
        </p:nvSpPr>
        <p:spPr>
          <a:xfrm>
            <a:off x="-970252" y="9719678"/>
            <a:ext cx="20335605" cy="0"/>
          </a:xfrm>
          <a:prstGeom prst="line">
            <a:avLst/>
          </a:prstGeom>
          <a:ln w="28575" cap="flat">
            <a:solidFill>
              <a:srgbClr val="FFFFFF"/>
            </a:solidFill>
            <a:prstDash val="solid"/>
            <a:headEnd type="none" w="sm" len="sm"/>
            <a:tailEnd type="none" w="sm" len="sm"/>
          </a:ln>
        </p:spPr>
      </p:sp>
      <p:sp>
        <p:nvSpPr>
          <p:cNvPr id="6" name="AutoShape 6"/>
          <p:cNvSpPr/>
          <p:nvPr/>
        </p:nvSpPr>
        <p:spPr>
          <a:xfrm flipV="1">
            <a:off x="11850061" y="793106"/>
            <a:ext cx="6976926" cy="0"/>
          </a:xfrm>
          <a:prstGeom prst="line">
            <a:avLst/>
          </a:prstGeom>
          <a:ln w="28575" cap="flat">
            <a:solidFill>
              <a:srgbClr val="FFFFFF"/>
            </a:solidFill>
            <a:prstDash val="solid"/>
            <a:headEnd type="none" w="sm" len="sm"/>
            <a:tailEnd type="none" w="sm" len="sm"/>
          </a:ln>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773950" y="378154"/>
            <a:ext cx="9842757" cy="2120265"/>
          </a:xfrm>
          <a:prstGeom prst="rect">
            <a:avLst/>
          </a:prstGeom>
        </p:spPr>
        <p:txBody>
          <a:bodyPr lIns="0" tIns="0" rIns="0" bIns="0" rtlCol="0" anchor="t">
            <a:spAutoFit/>
          </a:bodyPr>
          <a:lstStyle/>
          <a:p>
            <a:pPr algn="l">
              <a:lnSpc>
                <a:spcPts val="8400"/>
              </a:lnSpc>
            </a:pPr>
            <a:r>
              <a:rPr lang="en-US" sz="5600" b="1" spc="5">
                <a:solidFill>
                  <a:srgbClr val="2254C5"/>
                </a:solidFill>
                <a:latin typeface="Times New Roman Bold"/>
                <a:ea typeface="Times New Roman Bold"/>
                <a:cs typeface="Times New Roman Bold"/>
                <a:sym typeface="Times New Roman Bold"/>
              </a:rPr>
              <a:t>Root Cause Analysis Model: Fishbone Diagram Framework</a:t>
            </a:r>
          </a:p>
        </p:txBody>
      </p:sp>
      <p:sp>
        <p:nvSpPr>
          <p:cNvPr id="4" name="TextBox 4"/>
          <p:cNvSpPr txBox="1"/>
          <p:nvPr/>
        </p:nvSpPr>
        <p:spPr>
          <a:xfrm>
            <a:off x="10923310" y="971967"/>
            <a:ext cx="6476642" cy="1823085"/>
          </a:xfrm>
          <a:prstGeom prst="rect">
            <a:avLst/>
          </a:prstGeom>
        </p:spPr>
        <p:txBody>
          <a:bodyPr lIns="0" tIns="0" rIns="0" bIns="0" rtlCol="0" anchor="t">
            <a:spAutoFit/>
          </a:bodyPr>
          <a:lstStyle/>
          <a:p>
            <a:pPr algn="l">
              <a:lnSpc>
                <a:spcPts val="3600"/>
              </a:lnSpc>
            </a:pPr>
            <a:r>
              <a:rPr lang="en-US" sz="2400" spc="2">
                <a:solidFill>
                  <a:srgbClr val="2254C5"/>
                </a:solidFill>
                <a:latin typeface="Times New Roman"/>
                <a:ea typeface="Times New Roman"/>
                <a:cs typeface="Times New Roman"/>
                <a:sym typeface="Times New Roman"/>
              </a:rPr>
              <a:t>A fishbone diagram or a cause-and-effect diagram or Ishikawa diagram is a tool of root cause analysis (Sakdiyah, Eltivia and Afandi, 2022).</a:t>
            </a:r>
          </a:p>
          <a:p>
            <a:pPr algn="l">
              <a:lnSpc>
                <a:spcPts val="3600"/>
              </a:lnSpc>
            </a:pPr>
            <a:endParaRPr lang="en-US" sz="2400" spc="2">
              <a:solidFill>
                <a:srgbClr val="2254C5"/>
              </a:solidFill>
              <a:latin typeface="Times New Roman"/>
              <a:ea typeface="Times New Roman"/>
              <a:cs typeface="Times New Roman"/>
              <a:sym typeface="Times New Roman"/>
            </a:endParaRPr>
          </a:p>
        </p:txBody>
      </p:sp>
      <p:grpSp>
        <p:nvGrpSpPr>
          <p:cNvPr id="5" name="Group 5"/>
          <p:cNvGrpSpPr/>
          <p:nvPr/>
        </p:nvGrpSpPr>
        <p:grpSpPr>
          <a:xfrm>
            <a:off x="9305857" y="2859354"/>
            <a:ext cx="1844776" cy="1161055"/>
            <a:chOff x="0" y="0"/>
            <a:chExt cx="1656601" cy="1042622"/>
          </a:xfrm>
        </p:grpSpPr>
        <p:sp>
          <p:nvSpPr>
            <p:cNvPr id="6" name="Freeform 6"/>
            <p:cNvSpPr/>
            <p:nvPr/>
          </p:nvSpPr>
          <p:spPr>
            <a:xfrm>
              <a:off x="0" y="0"/>
              <a:ext cx="1656601" cy="1042622"/>
            </a:xfrm>
            <a:custGeom>
              <a:avLst/>
              <a:gdLst/>
              <a:ahLst/>
              <a:cxnLst/>
              <a:rect l="l" t="t" r="r" b="b"/>
              <a:pathLst>
                <a:path w="1656601" h="1042622">
                  <a:moveTo>
                    <a:pt x="0" y="0"/>
                  </a:moveTo>
                  <a:lnTo>
                    <a:pt x="1656601" y="0"/>
                  </a:lnTo>
                  <a:lnTo>
                    <a:pt x="1656601" y="1042622"/>
                  </a:lnTo>
                  <a:lnTo>
                    <a:pt x="0" y="1042622"/>
                  </a:lnTo>
                  <a:close/>
                </a:path>
              </a:pathLst>
            </a:custGeom>
            <a:solidFill>
              <a:srgbClr val="2254C5"/>
            </a:solidFill>
          </p:spPr>
        </p:sp>
      </p:grpSp>
      <p:sp>
        <p:nvSpPr>
          <p:cNvPr id="7" name="TextBox 7"/>
          <p:cNvSpPr txBox="1"/>
          <p:nvPr/>
        </p:nvSpPr>
        <p:spPr>
          <a:xfrm>
            <a:off x="9362575" y="3046224"/>
            <a:ext cx="1731341" cy="451485"/>
          </a:xfrm>
          <a:prstGeom prst="rect">
            <a:avLst/>
          </a:prstGeom>
        </p:spPr>
        <p:txBody>
          <a:bodyPr lIns="0" tIns="0" rIns="0" bIns="0" rtlCol="0" anchor="t">
            <a:spAutoFit/>
          </a:bodyPr>
          <a:lstStyle/>
          <a:p>
            <a:pPr algn="ctr">
              <a:lnSpc>
                <a:spcPts val="3600"/>
              </a:lnSpc>
            </a:pPr>
            <a:r>
              <a:rPr lang="en-US" sz="2400" b="1" spc="2">
                <a:solidFill>
                  <a:srgbClr val="FFFFFF"/>
                </a:solidFill>
                <a:latin typeface="Times New Roman Bold"/>
                <a:ea typeface="Times New Roman Bold"/>
                <a:cs typeface="Times New Roman Bold"/>
                <a:sym typeface="Times New Roman Bold"/>
              </a:rPr>
              <a:t>People</a:t>
            </a:r>
          </a:p>
        </p:txBody>
      </p:sp>
      <p:grpSp>
        <p:nvGrpSpPr>
          <p:cNvPr id="8" name="Group 8"/>
          <p:cNvGrpSpPr/>
          <p:nvPr/>
        </p:nvGrpSpPr>
        <p:grpSpPr>
          <a:xfrm>
            <a:off x="9305857" y="4645983"/>
            <a:ext cx="1844776" cy="1161055"/>
            <a:chOff x="0" y="0"/>
            <a:chExt cx="1656601" cy="1042622"/>
          </a:xfrm>
        </p:grpSpPr>
        <p:sp>
          <p:nvSpPr>
            <p:cNvPr id="9" name="Freeform 9"/>
            <p:cNvSpPr/>
            <p:nvPr/>
          </p:nvSpPr>
          <p:spPr>
            <a:xfrm>
              <a:off x="0" y="0"/>
              <a:ext cx="1656601" cy="1042622"/>
            </a:xfrm>
            <a:custGeom>
              <a:avLst/>
              <a:gdLst/>
              <a:ahLst/>
              <a:cxnLst/>
              <a:rect l="l" t="t" r="r" b="b"/>
              <a:pathLst>
                <a:path w="1656601" h="1042622">
                  <a:moveTo>
                    <a:pt x="0" y="0"/>
                  </a:moveTo>
                  <a:lnTo>
                    <a:pt x="1656601" y="0"/>
                  </a:lnTo>
                  <a:lnTo>
                    <a:pt x="1656601" y="1042622"/>
                  </a:lnTo>
                  <a:lnTo>
                    <a:pt x="0" y="1042622"/>
                  </a:lnTo>
                  <a:close/>
                </a:path>
              </a:pathLst>
            </a:custGeom>
            <a:solidFill>
              <a:srgbClr val="2254C5"/>
            </a:solidFill>
          </p:spPr>
        </p:sp>
      </p:grpSp>
      <p:sp>
        <p:nvSpPr>
          <p:cNvPr id="10" name="TextBox 10"/>
          <p:cNvSpPr txBox="1"/>
          <p:nvPr/>
        </p:nvSpPr>
        <p:spPr>
          <a:xfrm>
            <a:off x="9519073" y="5009578"/>
            <a:ext cx="1418345" cy="451485"/>
          </a:xfrm>
          <a:prstGeom prst="rect">
            <a:avLst/>
          </a:prstGeom>
        </p:spPr>
        <p:txBody>
          <a:bodyPr lIns="0" tIns="0" rIns="0" bIns="0" rtlCol="0" anchor="t">
            <a:spAutoFit/>
          </a:bodyPr>
          <a:lstStyle/>
          <a:p>
            <a:pPr algn="ctr">
              <a:lnSpc>
                <a:spcPts val="3600"/>
              </a:lnSpc>
            </a:pPr>
            <a:r>
              <a:rPr lang="en-US" sz="2400" b="1" spc="2">
                <a:solidFill>
                  <a:srgbClr val="FFFFFF"/>
                </a:solidFill>
                <a:latin typeface="Times New Roman Bold"/>
                <a:ea typeface="Times New Roman Bold"/>
                <a:cs typeface="Times New Roman Bold"/>
                <a:sym typeface="Times New Roman Bold"/>
              </a:rPr>
              <a:t>Process</a:t>
            </a:r>
          </a:p>
        </p:txBody>
      </p:sp>
      <p:grpSp>
        <p:nvGrpSpPr>
          <p:cNvPr id="11" name="Group 11"/>
          <p:cNvGrpSpPr/>
          <p:nvPr/>
        </p:nvGrpSpPr>
        <p:grpSpPr>
          <a:xfrm>
            <a:off x="9305857" y="6432613"/>
            <a:ext cx="1844776" cy="1161055"/>
            <a:chOff x="0" y="0"/>
            <a:chExt cx="1656601" cy="1042622"/>
          </a:xfrm>
        </p:grpSpPr>
        <p:sp>
          <p:nvSpPr>
            <p:cNvPr id="12" name="Freeform 12"/>
            <p:cNvSpPr/>
            <p:nvPr/>
          </p:nvSpPr>
          <p:spPr>
            <a:xfrm>
              <a:off x="0" y="0"/>
              <a:ext cx="1656601" cy="1042622"/>
            </a:xfrm>
            <a:custGeom>
              <a:avLst/>
              <a:gdLst/>
              <a:ahLst/>
              <a:cxnLst/>
              <a:rect l="l" t="t" r="r" b="b"/>
              <a:pathLst>
                <a:path w="1656601" h="1042622">
                  <a:moveTo>
                    <a:pt x="0" y="0"/>
                  </a:moveTo>
                  <a:lnTo>
                    <a:pt x="1656601" y="0"/>
                  </a:lnTo>
                  <a:lnTo>
                    <a:pt x="1656601" y="1042622"/>
                  </a:lnTo>
                  <a:lnTo>
                    <a:pt x="0" y="1042622"/>
                  </a:lnTo>
                  <a:close/>
                </a:path>
              </a:pathLst>
            </a:custGeom>
            <a:solidFill>
              <a:srgbClr val="2254C5"/>
            </a:solidFill>
          </p:spPr>
        </p:sp>
      </p:grpSp>
      <p:sp>
        <p:nvSpPr>
          <p:cNvPr id="13" name="TextBox 13"/>
          <p:cNvSpPr txBox="1"/>
          <p:nvPr/>
        </p:nvSpPr>
        <p:spPr>
          <a:xfrm>
            <a:off x="9484940" y="6744536"/>
            <a:ext cx="1486611" cy="451485"/>
          </a:xfrm>
          <a:prstGeom prst="rect">
            <a:avLst/>
          </a:prstGeom>
        </p:spPr>
        <p:txBody>
          <a:bodyPr lIns="0" tIns="0" rIns="0" bIns="0" rtlCol="0" anchor="t">
            <a:spAutoFit/>
          </a:bodyPr>
          <a:lstStyle/>
          <a:p>
            <a:pPr algn="ctr">
              <a:lnSpc>
                <a:spcPts val="3600"/>
              </a:lnSpc>
            </a:pPr>
            <a:r>
              <a:rPr lang="en-US" sz="2400" b="1" spc="2">
                <a:solidFill>
                  <a:srgbClr val="FFFFFF"/>
                </a:solidFill>
                <a:latin typeface="Times New Roman Bold"/>
                <a:ea typeface="Times New Roman Bold"/>
                <a:cs typeface="Times New Roman Bold"/>
                <a:sym typeface="Times New Roman Bold"/>
              </a:rPr>
              <a:t>Systems</a:t>
            </a:r>
          </a:p>
        </p:txBody>
      </p:sp>
      <p:sp>
        <p:nvSpPr>
          <p:cNvPr id="14" name="TextBox 14"/>
          <p:cNvSpPr txBox="1"/>
          <p:nvPr/>
        </p:nvSpPr>
        <p:spPr>
          <a:xfrm>
            <a:off x="11492930" y="2640279"/>
            <a:ext cx="6036275" cy="1365885"/>
          </a:xfrm>
          <a:prstGeom prst="rect">
            <a:avLst/>
          </a:prstGeom>
        </p:spPr>
        <p:txBody>
          <a:bodyPr lIns="0" tIns="0" rIns="0" bIns="0" rtlCol="0" anchor="t">
            <a:spAutoFit/>
          </a:bodyPr>
          <a:lstStyle/>
          <a:p>
            <a:pPr algn="l">
              <a:lnSpc>
                <a:spcPts val="3600"/>
              </a:lnSpc>
            </a:pPr>
            <a:r>
              <a:rPr lang="en-US" sz="2400" spc="2">
                <a:solidFill>
                  <a:srgbClr val="2254C5"/>
                </a:solidFill>
                <a:latin typeface="Times New Roman"/>
                <a:ea typeface="Times New Roman"/>
                <a:cs typeface="Times New Roman"/>
                <a:sym typeface="Times New Roman"/>
              </a:rPr>
              <a:t>Staffing issues, insufficient training, demotivation, a fear culture that does not allow individuals to report any mistakes (Baines, 2022)</a:t>
            </a:r>
          </a:p>
        </p:txBody>
      </p:sp>
      <p:sp>
        <p:nvSpPr>
          <p:cNvPr id="15" name="TextBox 15"/>
          <p:cNvSpPr txBox="1"/>
          <p:nvPr/>
        </p:nvSpPr>
        <p:spPr>
          <a:xfrm>
            <a:off x="11492930" y="4426908"/>
            <a:ext cx="6353570" cy="1365885"/>
          </a:xfrm>
          <a:prstGeom prst="rect">
            <a:avLst/>
          </a:prstGeom>
        </p:spPr>
        <p:txBody>
          <a:bodyPr lIns="0" tIns="0" rIns="0" bIns="0" rtlCol="0" anchor="t">
            <a:spAutoFit/>
          </a:bodyPr>
          <a:lstStyle/>
          <a:p>
            <a:pPr algn="l">
              <a:lnSpc>
                <a:spcPts val="3600"/>
              </a:lnSpc>
            </a:pPr>
            <a:r>
              <a:rPr lang="en-US" sz="2400" spc="2">
                <a:solidFill>
                  <a:srgbClr val="2254C5"/>
                </a:solidFill>
                <a:latin typeface="Times New Roman"/>
                <a:ea typeface="Times New Roman"/>
                <a:cs typeface="Times New Roman"/>
                <a:sym typeface="Times New Roman"/>
              </a:rPr>
              <a:t>Outdated policies, inadequate incident investigation policies, ineffective escalation channels, and unequal multidisciplinary conferences.</a:t>
            </a:r>
          </a:p>
        </p:txBody>
      </p:sp>
      <p:sp>
        <p:nvSpPr>
          <p:cNvPr id="16" name="TextBox 16"/>
          <p:cNvSpPr txBox="1"/>
          <p:nvPr/>
        </p:nvSpPr>
        <p:spPr>
          <a:xfrm>
            <a:off x="11492930" y="6414376"/>
            <a:ext cx="6036275" cy="1365885"/>
          </a:xfrm>
          <a:prstGeom prst="rect">
            <a:avLst/>
          </a:prstGeom>
        </p:spPr>
        <p:txBody>
          <a:bodyPr lIns="0" tIns="0" rIns="0" bIns="0" rtlCol="0" anchor="t">
            <a:spAutoFit/>
          </a:bodyPr>
          <a:lstStyle/>
          <a:p>
            <a:pPr algn="l">
              <a:lnSpc>
                <a:spcPts val="3600"/>
              </a:lnSpc>
            </a:pPr>
            <a:r>
              <a:rPr lang="en-US" sz="2400" spc="2">
                <a:solidFill>
                  <a:srgbClr val="2254C5"/>
                </a:solidFill>
                <a:latin typeface="Times New Roman"/>
                <a:ea typeface="Times New Roman"/>
                <a:cs typeface="Times New Roman"/>
                <a:sym typeface="Times New Roman"/>
              </a:rPr>
              <a:t>Lack of accountability systems, no external control, poor incident reporting, poor governance frameworks (Brown, 2022).</a:t>
            </a:r>
          </a:p>
        </p:txBody>
      </p:sp>
      <p:sp>
        <p:nvSpPr>
          <p:cNvPr id="17" name="AutoShape 17"/>
          <p:cNvSpPr/>
          <p:nvPr/>
        </p:nvSpPr>
        <p:spPr>
          <a:xfrm>
            <a:off x="-1024145" y="9719678"/>
            <a:ext cx="20443391" cy="0"/>
          </a:xfrm>
          <a:prstGeom prst="line">
            <a:avLst/>
          </a:prstGeom>
          <a:ln w="28575" cap="flat">
            <a:solidFill>
              <a:srgbClr val="2254C5"/>
            </a:solidFill>
            <a:prstDash val="solid"/>
            <a:headEnd type="none" w="sm" len="sm"/>
            <a:tailEnd type="none" w="sm" len="sm"/>
          </a:ln>
        </p:spPr>
      </p:sp>
      <p:sp>
        <p:nvSpPr>
          <p:cNvPr id="18" name="AutoShape 18"/>
          <p:cNvSpPr/>
          <p:nvPr/>
        </p:nvSpPr>
        <p:spPr>
          <a:xfrm flipV="1">
            <a:off x="10923310" y="795755"/>
            <a:ext cx="6923190" cy="0"/>
          </a:xfrm>
          <a:prstGeom prst="line">
            <a:avLst/>
          </a:prstGeom>
          <a:ln w="28575" cap="flat">
            <a:solidFill>
              <a:srgbClr val="2254C5"/>
            </a:solidFill>
            <a:prstDash val="solid"/>
            <a:headEnd type="none" w="sm" len="sm"/>
            <a:tailEnd type="none" w="sm" len="sm"/>
          </a:ln>
        </p:spPr>
      </p:sp>
      <p:grpSp>
        <p:nvGrpSpPr>
          <p:cNvPr id="19" name="Group 19"/>
          <p:cNvGrpSpPr/>
          <p:nvPr/>
        </p:nvGrpSpPr>
        <p:grpSpPr>
          <a:xfrm>
            <a:off x="9305857" y="8142211"/>
            <a:ext cx="1844776" cy="1161055"/>
            <a:chOff x="0" y="0"/>
            <a:chExt cx="1656601" cy="1042622"/>
          </a:xfrm>
        </p:grpSpPr>
        <p:sp>
          <p:nvSpPr>
            <p:cNvPr id="20" name="Freeform 20"/>
            <p:cNvSpPr/>
            <p:nvPr/>
          </p:nvSpPr>
          <p:spPr>
            <a:xfrm>
              <a:off x="0" y="0"/>
              <a:ext cx="1656601" cy="1042622"/>
            </a:xfrm>
            <a:custGeom>
              <a:avLst/>
              <a:gdLst/>
              <a:ahLst/>
              <a:cxnLst/>
              <a:rect l="l" t="t" r="r" b="b"/>
              <a:pathLst>
                <a:path w="1656601" h="1042622">
                  <a:moveTo>
                    <a:pt x="0" y="0"/>
                  </a:moveTo>
                  <a:lnTo>
                    <a:pt x="1656601" y="0"/>
                  </a:lnTo>
                  <a:lnTo>
                    <a:pt x="1656601" y="1042622"/>
                  </a:lnTo>
                  <a:lnTo>
                    <a:pt x="0" y="1042622"/>
                  </a:lnTo>
                  <a:close/>
                </a:path>
              </a:pathLst>
            </a:custGeom>
            <a:solidFill>
              <a:srgbClr val="2254C5"/>
            </a:solidFill>
          </p:spPr>
        </p:sp>
      </p:grpSp>
      <p:sp>
        <p:nvSpPr>
          <p:cNvPr id="21" name="TextBox 21"/>
          <p:cNvSpPr txBox="1"/>
          <p:nvPr/>
        </p:nvSpPr>
        <p:spPr>
          <a:xfrm>
            <a:off x="9484940" y="8425915"/>
            <a:ext cx="1486611" cy="381000"/>
          </a:xfrm>
          <a:prstGeom prst="rect">
            <a:avLst/>
          </a:prstGeom>
        </p:spPr>
        <p:txBody>
          <a:bodyPr lIns="0" tIns="0" rIns="0" bIns="0" rtlCol="0" anchor="t">
            <a:spAutoFit/>
          </a:bodyPr>
          <a:lstStyle/>
          <a:p>
            <a:pPr algn="ctr">
              <a:lnSpc>
                <a:spcPts val="3000"/>
              </a:lnSpc>
            </a:pPr>
            <a:r>
              <a:rPr lang="en-US" sz="2000" b="1" spc="2">
                <a:solidFill>
                  <a:srgbClr val="FFFFFF"/>
                </a:solidFill>
                <a:latin typeface="Times New Roman Bold"/>
                <a:ea typeface="Times New Roman Bold"/>
                <a:cs typeface="Times New Roman Bold"/>
                <a:sym typeface="Times New Roman Bold"/>
              </a:rPr>
              <a:t>Environment</a:t>
            </a:r>
          </a:p>
        </p:txBody>
      </p:sp>
      <p:sp>
        <p:nvSpPr>
          <p:cNvPr id="22" name="TextBox 22"/>
          <p:cNvSpPr txBox="1"/>
          <p:nvPr/>
        </p:nvSpPr>
        <p:spPr>
          <a:xfrm>
            <a:off x="11492930" y="8123973"/>
            <a:ext cx="6036275" cy="1365885"/>
          </a:xfrm>
          <a:prstGeom prst="rect">
            <a:avLst/>
          </a:prstGeom>
        </p:spPr>
        <p:txBody>
          <a:bodyPr lIns="0" tIns="0" rIns="0" bIns="0" rtlCol="0" anchor="t">
            <a:spAutoFit/>
          </a:bodyPr>
          <a:lstStyle/>
          <a:p>
            <a:pPr algn="l">
              <a:lnSpc>
                <a:spcPts val="3600"/>
              </a:lnSpc>
            </a:pPr>
            <a:r>
              <a:rPr lang="en-US" sz="2400" spc="2">
                <a:solidFill>
                  <a:srgbClr val="2254C5"/>
                </a:solidFill>
                <a:latin typeface="Times New Roman"/>
                <a:ea typeface="Times New Roman"/>
                <a:cs typeface="Times New Roman"/>
                <a:sym typeface="Times New Roman"/>
              </a:rPr>
              <a:t>Not listening leadership, culture of defences, blame-oriented response, insensitivity to families.</a:t>
            </a:r>
          </a:p>
        </p:txBody>
      </p:sp>
      <p:pic>
        <p:nvPicPr>
          <p:cNvPr id="25" name="Picture 24">
            <a:extLst>
              <a:ext uri="{FF2B5EF4-FFF2-40B4-BE49-F238E27FC236}">
                <a16:creationId xmlns:a16="http://schemas.microsoft.com/office/drawing/2014/main" id="{04D658C2-F830-AEC5-5810-A5A1933FE3FB}"/>
              </a:ext>
            </a:extLst>
          </p:cNvPr>
          <p:cNvPicPr>
            <a:picLocks noChangeAspect="1"/>
          </p:cNvPicPr>
          <p:nvPr/>
        </p:nvPicPr>
        <p:blipFill>
          <a:blip r:embed="rId3"/>
          <a:stretch>
            <a:fillRect/>
          </a:stretch>
        </p:blipFill>
        <p:spPr>
          <a:xfrm>
            <a:off x="924341" y="3767433"/>
            <a:ext cx="7876009" cy="4430255"/>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568633" y="451460"/>
            <a:ext cx="9224648" cy="2972435"/>
          </a:xfrm>
          <a:prstGeom prst="rect">
            <a:avLst/>
          </a:prstGeom>
        </p:spPr>
        <p:txBody>
          <a:bodyPr lIns="0" tIns="0" rIns="0" bIns="0" rtlCol="0" anchor="t">
            <a:spAutoFit/>
          </a:bodyPr>
          <a:lstStyle/>
          <a:p>
            <a:pPr algn="l">
              <a:lnSpc>
                <a:spcPts val="7840"/>
              </a:lnSpc>
            </a:pPr>
            <a:r>
              <a:rPr lang="en-US" sz="5600" b="1">
                <a:solidFill>
                  <a:srgbClr val="2254C5"/>
                </a:solidFill>
                <a:latin typeface="Times New Roman Bold"/>
                <a:ea typeface="Times New Roman Bold"/>
                <a:cs typeface="Times New Roman Bold"/>
                <a:sym typeface="Times New Roman Bold"/>
              </a:rPr>
              <a:t>Donabedian Model: Structure, Process, Outcome Analysis</a:t>
            </a:r>
          </a:p>
        </p:txBody>
      </p:sp>
      <p:sp>
        <p:nvSpPr>
          <p:cNvPr id="4" name="AutoShape 4"/>
          <p:cNvSpPr/>
          <p:nvPr/>
        </p:nvSpPr>
        <p:spPr>
          <a:xfrm>
            <a:off x="-1024145" y="9719678"/>
            <a:ext cx="20443391" cy="0"/>
          </a:xfrm>
          <a:prstGeom prst="line">
            <a:avLst/>
          </a:prstGeom>
          <a:ln w="28575" cap="flat">
            <a:solidFill>
              <a:srgbClr val="2254C5"/>
            </a:solidFill>
            <a:prstDash val="solid"/>
            <a:headEnd type="none" w="sm" len="sm"/>
            <a:tailEnd type="none" w="sm" len="sm"/>
          </a:ln>
        </p:spPr>
      </p:sp>
      <p:sp>
        <p:nvSpPr>
          <p:cNvPr id="5" name="AutoShape 5"/>
          <p:cNvSpPr/>
          <p:nvPr/>
        </p:nvSpPr>
        <p:spPr>
          <a:xfrm flipV="1">
            <a:off x="11598894" y="793106"/>
            <a:ext cx="6923190" cy="0"/>
          </a:xfrm>
          <a:prstGeom prst="line">
            <a:avLst/>
          </a:prstGeom>
          <a:ln w="28575" cap="flat">
            <a:solidFill>
              <a:srgbClr val="2254C5"/>
            </a:solidFill>
            <a:prstDash val="solid"/>
            <a:headEnd type="none" w="sm" len="sm"/>
            <a:tailEnd type="none" w="sm" len="sm"/>
          </a:ln>
        </p:spPr>
      </p:sp>
      <p:grpSp>
        <p:nvGrpSpPr>
          <p:cNvPr id="6" name="Group 6"/>
          <p:cNvGrpSpPr/>
          <p:nvPr/>
        </p:nvGrpSpPr>
        <p:grpSpPr>
          <a:xfrm>
            <a:off x="11802325" y="1694437"/>
            <a:ext cx="3410565" cy="674088"/>
            <a:chOff x="0" y="0"/>
            <a:chExt cx="1406421" cy="277975"/>
          </a:xfrm>
        </p:grpSpPr>
        <p:sp>
          <p:nvSpPr>
            <p:cNvPr id="7" name="Freeform 7"/>
            <p:cNvSpPr/>
            <p:nvPr/>
          </p:nvSpPr>
          <p:spPr>
            <a:xfrm>
              <a:off x="0" y="0"/>
              <a:ext cx="1406421" cy="277975"/>
            </a:xfrm>
            <a:custGeom>
              <a:avLst/>
              <a:gdLst/>
              <a:ahLst/>
              <a:cxnLst/>
              <a:rect l="l" t="t" r="r" b="b"/>
              <a:pathLst>
                <a:path w="1406421" h="277975">
                  <a:moveTo>
                    <a:pt x="0" y="0"/>
                  </a:moveTo>
                  <a:lnTo>
                    <a:pt x="1406421" y="0"/>
                  </a:lnTo>
                  <a:lnTo>
                    <a:pt x="1406421" y="277975"/>
                  </a:lnTo>
                  <a:lnTo>
                    <a:pt x="0" y="277975"/>
                  </a:lnTo>
                  <a:close/>
                </a:path>
              </a:pathLst>
            </a:custGeom>
            <a:solidFill>
              <a:srgbClr val="2254C5"/>
            </a:solidFill>
          </p:spPr>
        </p:sp>
      </p:grpSp>
      <p:sp>
        <p:nvSpPr>
          <p:cNvPr id="8" name="TextBox 8"/>
          <p:cNvSpPr txBox="1"/>
          <p:nvPr/>
        </p:nvSpPr>
        <p:spPr>
          <a:xfrm>
            <a:off x="11802325" y="2559025"/>
            <a:ext cx="5607944" cy="1253490"/>
          </a:xfrm>
          <a:prstGeom prst="rect">
            <a:avLst/>
          </a:prstGeom>
        </p:spPr>
        <p:txBody>
          <a:bodyPr lIns="0" tIns="0" rIns="0" bIns="0" rtlCol="0" anchor="t">
            <a:spAutoFit/>
          </a:bodyPr>
          <a:lstStyle/>
          <a:p>
            <a:pPr algn="l">
              <a:lnSpc>
                <a:spcPts val="3359"/>
              </a:lnSpc>
            </a:pPr>
            <a:r>
              <a:rPr lang="en-US" sz="2400">
                <a:solidFill>
                  <a:srgbClr val="2254C5"/>
                </a:solidFill>
                <a:latin typeface="Times New Roman"/>
                <a:ea typeface="Times New Roman"/>
                <a:cs typeface="Times New Roman"/>
                <a:sym typeface="Times New Roman"/>
              </a:rPr>
              <a:t>Weak system of governance; failure to have a strong incident investigation mechanism; unfavourable staffing.</a:t>
            </a:r>
          </a:p>
        </p:txBody>
      </p:sp>
      <p:sp>
        <p:nvSpPr>
          <p:cNvPr id="9" name="TextBox 9"/>
          <p:cNvSpPr txBox="1"/>
          <p:nvPr/>
        </p:nvSpPr>
        <p:spPr>
          <a:xfrm>
            <a:off x="11965400" y="1724205"/>
            <a:ext cx="3065363" cy="500381"/>
          </a:xfrm>
          <a:prstGeom prst="rect">
            <a:avLst/>
          </a:prstGeom>
        </p:spPr>
        <p:txBody>
          <a:bodyPr lIns="0" tIns="0" rIns="0" bIns="0" rtlCol="0" anchor="t">
            <a:spAutoFit/>
          </a:bodyPr>
          <a:lstStyle/>
          <a:p>
            <a:pPr algn="l">
              <a:lnSpc>
                <a:spcPts val="3919"/>
              </a:lnSpc>
            </a:pPr>
            <a:r>
              <a:rPr lang="en-US" sz="2799" b="1">
                <a:solidFill>
                  <a:srgbClr val="FFFFFF"/>
                </a:solidFill>
                <a:latin typeface="Times New Roman Bold"/>
                <a:ea typeface="Times New Roman Bold"/>
                <a:cs typeface="Times New Roman Bold"/>
                <a:sym typeface="Times New Roman Bold"/>
              </a:rPr>
              <a:t>Organisation</a:t>
            </a:r>
          </a:p>
        </p:txBody>
      </p:sp>
      <p:grpSp>
        <p:nvGrpSpPr>
          <p:cNvPr id="10" name="Group 10"/>
          <p:cNvGrpSpPr/>
          <p:nvPr/>
        </p:nvGrpSpPr>
        <p:grpSpPr>
          <a:xfrm>
            <a:off x="11802325" y="4231615"/>
            <a:ext cx="3410565" cy="674088"/>
            <a:chOff x="0" y="0"/>
            <a:chExt cx="1406421" cy="277975"/>
          </a:xfrm>
        </p:grpSpPr>
        <p:sp>
          <p:nvSpPr>
            <p:cNvPr id="11" name="Freeform 11"/>
            <p:cNvSpPr/>
            <p:nvPr/>
          </p:nvSpPr>
          <p:spPr>
            <a:xfrm>
              <a:off x="0" y="0"/>
              <a:ext cx="1406421" cy="277975"/>
            </a:xfrm>
            <a:custGeom>
              <a:avLst/>
              <a:gdLst/>
              <a:ahLst/>
              <a:cxnLst/>
              <a:rect l="l" t="t" r="r" b="b"/>
              <a:pathLst>
                <a:path w="1406421" h="277975">
                  <a:moveTo>
                    <a:pt x="0" y="0"/>
                  </a:moveTo>
                  <a:lnTo>
                    <a:pt x="1406421" y="0"/>
                  </a:lnTo>
                  <a:lnTo>
                    <a:pt x="1406421" y="277975"/>
                  </a:lnTo>
                  <a:lnTo>
                    <a:pt x="0" y="277975"/>
                  </a:lnTo>
                  <a:close/>
                </a:path>
              </a:pathLst>
            </a:custGeom>
            <a:solidFill>
              <a:srgbClr val="2254C5"/>
            </a:solidFill>
          </p:spPr>
        </p:sp>
      </p:grpSp>
      <p:sp>
        <p:nvSpPr>
          <p:cNvPr id="12" name="TextBox 12"/>
          <p:cNvSpPr txBox="1"/>
          <p:nvPr/>
        </p:nvSpPr>
        <p:spPr>
          <a:xfrm>
            <a:off x="11802325" y="5086350"/>
            <a:ext cx="5607944" cy="1672590"/>
          </a:xfrm>
          <a:prstGeom prst="rect">
            <a:avLst/>
          </a:prstGeom>
        </p:spPr>
        <p:txBody>
          <a:bodyPr lIns="0" tIns="0" rIns="0" bIns="0" rtlCol="0" anchor="t">
            <a:spAutoFit/>
          </a:bodyPr>
          <a:lstStyle/>
          <a:p>
            <a:pPr algn="l">
              <a:lnSpc>
                <a:spcPts val="3359"/>
              </a:lnSpc>
            </a:pPr>
            <a:r>
              <a:rPr lang="en-US" sz="2400">
                <a:solidFill>
                  <a:srgbClr val="2254C5"/>
                </a:solidFill>
                <a:latin typeface="Times New Roman"/>
                <a:ea typeface="Times New Roman"/>
                <a:cs typeface="Times New Roman"/>
                <a:sym typeface="Times New Roman"/>
              </a:rPr>
              <a:t>No compliance with guidelines, ineffective multidisciplinary communication, insufficient fetal monitoring, and ineffective defensive investigation practices</a:t>
            </a:r>
          </a:p>
        </p:txBody>
      </p:sp>
      <p:sp>
        <p:nvSpPr>
          <p:cNvPr id="13" name="TextBox 13"/>
          <p:cNvSpPr txBox="1"/>
          <p:nvPr/>
        </p:nvSpPr>
        <p:spPr>
          <a:xfrm>
            <a:off x="11965400" y="4261383"/>
            <a:ext cx="3065363" cy="500381"/>
          </a:xfrm>
          <a:prstGeom prst="rect">
            <a:avLst/>
          </a:prstGeom>
        </p:spPr>
        <p:txBody>
          <a:bodyPr lIns="0" tIns="0" rIns="0" bIns="0" rtlCol="0" anchor="t">
            <a:spAutoFit/>
          </a:bodyPr>
          <a:lstStyle/>
          <a:p>
            <a:pPr algn="l">
              <a:lnSpc>
                <a:spcPts val="3919"/>
              </a:lnSpc>
            </a:pPr>
            <a:r>
              <a:rPr lang="en-US" sz="2799" b="1">
                <a:solidFill>
                  <a:srgbClr val="FFFFFF"/>
                </a:solidFill>
                <a:latin typeface="Times New Roman Bold"/>
                <a:ea typeface="Times New Roman Bold"/>
                <a:cs typeface="Times New Roman Bold"/>
                <a:sym typeface="Times New Roman Bold"/>
              </a:rPr>
              <a:t>Procedure</a:t>
            </a:r>
          </a:p>
        </p:txBody>
      </p:sp>
      <p:grpSp>
        <p:nvGrpSpPr>
          <p:cNvPr id="14" name="Group 14"/>
          <p:cNvGrpSpPr/>
          <p:nvPr/>
        </p:nvGrpSpPr>
        <p:grpSpPr>
          <a:xfrm>
            <a:off x="11850061" y="6871719"/>
            <a:ext cx="4312348" cy="674088"/>
            <a:chOff x="0" y="0"/>
            <a:chExt cx="1778291" cy="277975"/>
          </a:xfrm>
        </p:grpSpPr>
        <p:sp>
          <p:nvSpPr>
            <p:cNvPr id="15" name="Freeform 15"/>
            <p:cNvSpPr/>
            <p:nvPr/>
          </p:nvSpPr>
          <p:spPr>
            <a:xfrm>
              <a:off x="0" y="0"/>
              <a:ext cx="1778291" cy="277975"/>
            </a:xfrm>
            <a:custGeom>
              <a:avLst/>
              <a:gdLst/>
              <a:ahLst/>
              <a:cxnLst/>
              <a:rect l="l" t="t" r="r" b="b"/>
              <a:pathLst>
                <a:path w="1778291" h="277975">
                  <a:moveTo>
                    <a:pt x="0" y="0"/>
                  </a:moveTo>
                  <a:lnTo>
                    <a:pt x="1778291" y="0"/>
                  </a:lnTo>
                  <a:lnTo>
                    <a:pt x="1778291" y="277975"/>
                  </a:lnTo>
                  <a:lnTo>
                    <a:pt x="0" y="277975"/>
                  </a:lnTo>
                  <a:close/>
                </a:path>
              </a:pathLst>
            </a:custGeom>
            <a:solidFill>
              <a:srgbClr val="2254C5"/>
            </a:solidFill>
          </p:spPr>
        </p:sp>
      </p:grpSp>
      <p:sp>
        <p:nvSpPr>
          <p:cNvPr id="16" name="TextBox 16"/>
          <p:cNvSpPr txBox="1"/>
          <p:nvPr/>
        </p:nvSpPr>
        <p:spPr>
          <a:xfrm>
            <a:off x="11850061" y="7736307"/>
            <a:ext cx="5958638" cy="1563370"/>
          </a:xfrm>
          <a:prstGeom prst="rect">
            <a:avLst/>
          </a:prstGeom>
        </p:spPr>
        <p:txBody>
          <a:bodyPr lIns="0" tIns="0" rIns="0" bIns="0" rtlCol="0" anchor="t">
            <a:spAutoFit/>
          </a:bodyPr>
          <a:lstStyle/>
          <a:p>
            <a:pPr algn="l">
              <a:lnSpc>
                <a:spcPts val="3080"/>
              </a:lnSpc>
            </a:pPr>
            <a:r>
              <a:rPr lang="en-US" sz="2200">
                <a:solidFill>
                  <a:srgbClr val="2254C5"/>
                </a:solidFill>
                <a:latin typeface="Times New Roman"/>
                <a:ea typeface="Times New Roman"/>
                <a:cs typeface="Times New Roman"/>
                <a:sym typeface="Times New Roman"/>
              </a:rPr>
              <a:t>Avoidable death, stillbirth, brain damage (HIE), women become morbid, suffering families lack the opportunity to be compassionately communicated with, and distrust the NHS (Ockenden, 2022).</a:t>
            </a:r>
          </a:p>
        </p:txBody>
      </p:sp>
      <p:sp>
        <p:nvSpPr>
          <p:cNvPr id="17" name="TextBox 17"/>
          <p:cNvSpPr txBox="1"/>
          <p:nvPr/>
        </p:nvSpPr>
        <p:spPr>
          <a:xfrm>
            <a:off x="12013137" y="6901487"/>
            <a:ext cx="4017246" cy="500381"/>
          </a:xfrm>
          <a:prstGeom prst="rect">
            <a:avLst/>
          </a:prstGeom>
        </p:spPr>
        <p:txBody>
          <a:bodyPr lIns="0" tIns="0" rIns="0" bIns="0" rtlCol="0" anchor="t">
            <a:spAutoFit/>
          </a:bodyPr>
          <a:lstStyle/>
          <a:p>
            <a:pPr algn="l">
              <a:lnSpc>
                <a:spcPts val="3919"/>
              </a:lnSpc>
            </a:pPr>
            <a:r>
              <a:rPr lang="en-US" sz="2799" b="1">
                <a:solidFill>
                  <a:srgbClr val="FFFFFF"/>
                </a:solidFill>
                <a:latin typeface="Times New Roman Bold"/>
                <a:ea typeface="Times New Roman Bold"/>
                <a:cs typeface="Times New Roman Bold"/>
                <a:sym typeface="Times New Roman Bold"/>
              </a:rPr>
              <a:t>Outcome</a:t>
            </a:r>
          </a:p>
        </p:txBody>
      </p:sp>
      <p:pic>
        <p:nvPicPr>
          <p:cNvPr id="20" name="Picture 19">
            <a:extLst>
              <a:ext uri="{FF2B5EF4-FFF2-40B4-BE49-F238E27FC236}">
                <a16:creationId xmlns:a16="http://schemas.microsoft.com/office/drawing/2014/main" id="{87834036-B72D-9A84-C5EF-65CDA189CCBA}"/>
              </a:ext>
            </a:extLst>
          </p:cNvPr>
          <p:cNvPicPr>
            <a:picLocks noChangeAspect="1"/>
          </p:cNvPicPr>
          <p:nvPr/>
        </p:nvPicPr>
        <p:blipFill>
          <a:blip r:embed="rId3"/>
          <a:stretch>
            <a:fillRect/>
          </a:stretch>
        </p:blipFill>
        <p:spPr>
          <a:xfrm>
            <a:off x="3075110" y="3748878"/>
            <a:ext cx="4874026" cy="514530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1850061" y="1682761"/>
            <a:ext cx="5692209" cy="807137"/>
            <a:chOff x="0" y="0"/>
            <a:chExt cx="3208308" cy="454928"/>
          </a:xfrm>
        </p:grpSpPr>
        <p:sp>
          <p:nvSpPr>
            <p:cNvPr id="3" name="Freeform 3"/>
            <p:cNvSpPr/>
            <p:nvPr/>
          </p:nvSpPr>
          <p:spPr>
            <a:xfrm>
              <a:off x="0" y="0"/>
              <a:ext cx="3208307" cy="454928"/>
            </a:xfrm>
            <a:custGeom>
              <a:avLst/>
              <a:gdLst/>
              <a:ahLst/>
              <a:cxnLst/>
              <a:rect l="l" t="t" r="r" b="b"/>
              <a:pathLst>
                <a:path w="3208307" h="454928">
                  <a:moveTo>
                    <a:pt x="0" y="0"/>
                  </a:moveTo>
                  <a:lnTo>
                    <a:pt x="3208307" y="0"/>
                  </a:lnTo>
                  <a:lnTo>
                    <a:pt x="3208307" y="454928"/>
                  </a:lnTo>
                  <a:lnTo>
                    <a:pt x="0" y="454928"/>
                  </a:lnTo>
                  <a:close/>
                </a:path>
              </a:pathLst>
            </a:custGeom>
            <a:solidFill>
              <a:srgbClr val="2254C5"/>
            </a:solidFill>
          </p:spPr>
        </p:sp>
      </p:grpSp>
      <p:grpSp>
        <p:nvGrpSpPr>
          <p:cNvPr id="4" name="Group 4"/>
          <p:cNvGrpSpPr/>
          <p:nvPr/>
        </p:nvGrpSpPr>
        <p:grpSpPr>
          <a:xfrm>
            <a:off x="11850061" y="5704767"/>
            <a:ext cx="5692209" cy="807137"/>
            <a:chOff x="0" y="0"/>
            <a:chExt cx="3208308" cy="454928"/>
          </a:xfrm>
        </p:grpSpPr>
        <p:sp>
          <p:nvSpPr>
            <p:cNvPr id="5" name="Freeform 5"/>
            <p:cNvSpPr/>
            <p:nvPr/>
          </p:nvSpPr>
          <p:spPr>
            <a:xfrm>
              <a:off x="0" y="0"/>
              <a:ext cx="3208307" cy="454928"/>
            </a:xfrm>
            <a:custGeom>
              <a:avLst/>
              <a:gdLst/>
              <a:ahLst/>
              <a:cxnLst/>
              <a:rect l="l" t="t" r="r" b="b"/>
              <a:pathLst>
                <a:path w="3208307" h="454928">
                  <a:moveTo>
                    <a:pt x="0" y="0"/>
                  </a:moveTo>
                  <a:lnTo>
                    <a:pt x="3208307" y="0"/>
                  </a:lnTo>
                  <a:lnTo>
                    <a:pt x="3208307" y="454928"/>
                  </a:lnTo>
                  <a:lnTo>
                    <a:pt x="0" y="454928"/>
                  </a:lnTo>
                  <a:close/>
                </a:path>
              </a:pathLst>
            </a:custGeom>
            <a:solidFill>
              <a:srgbClr val="2254C5"/>
            </a:solidFill>
          </p:spPr>
        </p:sp>
      </p:grpSp>
      <p:sp>
        <p:nvSpPr>
          <p:cNvPr id="6" name="Freeform 6"/>
          <p:cNvSpPr/>
          <p:nvPr/>
        </p:nvSpPr>
        <p:spPr>
          <a:xfrm>
            <a:off x="1424537" y="3441231"/>
            <a:ext cx="7692097" cy="2637504"/>
          </a:xfrm>
          <a:custGeom>
            <a:avLst/>
            <a:gdLst/>
            <a:ahLst/>
            <a:cxnLst/>
            <a:rect l="l" t="t" r="r" b="b"/>
            <a:pathLst>
              <a:path w="7692097" h="2637504">
                <a:moveTo>
                  <a:pt x="0" y="0"/>
                </a:moveTo>
                <a:lnTo>
                  <a:pt x="7692097" y="0"/>
                </a:lnTo>
                <a:lnTo>
                  <a:pt x="7692097" y="2637503"/>
                </a:lnTo>
                <a:lnTo>
                  <a:pt x="0" y="2637503"/>
                </a:lnTo>
                <a:lnTo>
                  <a:pt x="0" y="0"/>
                </a:lnTo>
                <a:close/>
              </a:path>
            </a:pathLst>
          </a:custGeom>
          <a:blipFill>
            <a:blip r:embed="rId3"/>
            <a:stretch>
              <a:fillRect l="-7299" t="-118024" r="-68893" b="-124329"/>
            </a:stretch>
          </a:blipFill>
        </p:spPr>
      </p:sp>
      <p:sp>
        <p:nvSpPr>
          <p:cNvPr id="7" name="TextBox 7"/>
          <p:cNvSpPr txBox="1"/>
          <p:nvPr/>
        </p:nvSpPr>
        <p:spPr>
          <a:xfrm>
            <a:off x="1371235" y="1014648"/>
            <a:ext cx="9830946" cy="3187065"/>
          </a:xfrm>
          <a:prstGeom prst="rect">
            <a:avLst/>
          </a:prstGeom>
        </p:spPr>
        <p:txBody>
          <a:bodyPr lIns="0" tIns="0" rIns="0" bIns="0" rtlCol="0" anchor="t">
            <a:spAutoFit/>
          </a:bodyPr>
          <a:lstStyle/>
          <a:p>
            <a:pPr algn="l">
              <a:lnSpc>
                <a:spcPts val="8400"/>
              </a:lnSpc>
            </a:pPr>
            <a:r>
              <a:rPr lang="en-US" sz="5600" b="1">
                <a:solidFill>
                  <a:srgbClr val="2254C5"/>
                </a:solidFill>
                <a:latin typeface="Times New Roman Bold"/>
                <a:ea typeface="Times New Roman Bold"/>
                <a:cs typeface="Times New Roman Bold"/>
                <a:sym typeface="Times New Roman Bold"/>
              </a:rPr>
              <a:t>Policy Issues Contributing to Root Causes</a:t>
            </a:r>
          </a:p>
          <a:p>
            <a:pPr algn="l">
              <a:lnSpc>
                <a:spcPts val="8400"/>
              </a:lnSpc>
            </a:pPr>
            <a:endParaRPr lang="en-US" sz="5600" b="1">
              <a:solidFill>
                <a:srgbClr val="2254C5"/>
              </a:solidFill>
              <a:latin typeface="Times New Roman Bold"/>
              <a:ea typeface="Times New Roman Bold"/>
              <a:cs typeface="Times New Roman Bold"/>
              <a:sym typeface="Times New Roman Bold"/>
            </a:endParaRPr>
          </a:p>
        </p:txBody>
      </p:sp>
      <p:sp>
        <p:nvSpPr>
          <p:cNvPr id="8" name="TextBox 8"/>
          <p:cNvSpPr txBox="1"/>
          <p:nvPr/>
        </p:nvSpPr>
        <p:spPr>
          <a:xfrm>
            <a:off x="1371235" y="6741160"/>
            <a:ext cx="9202947" cy="2737485"/>
          </a:xfrm>
          <a:prstGeom prst="rect">
            <a:avLst/>
          </a:prstGeom>
        </p:spPr>
        <p:txBody>
          <a:bodyPr lIns="0" tIns="0" rIns="0" bIns="0" rtlCol="0" anchor="t">
            <a:spAutoFit/>
          </a:bodyPr>
          <a:lstStyle/>
          <a:p>
            <a:pPr algn="l">
              <a:lnSpc>
                <a:spcPts val="3600"/>
              </a:lnSpc>
            </a:pPr>
            <a:r>
              <a:rPr lang="en-US" sz="2400" b="1" i="1">
                <a:solidFill>
                  <a:srgbClr val="2254C5"/>
                </a:solidFill>
                <a:latin typeface="Times New Roman Bold Italics"/>
                <a:ea typeface="Times New Roman Bold Italics"/>
                <a:cs typeface="Times New Roman Bold Italics"/>
                <a:sym typeface="Times New Roman Bold Italics"/>
              </a:rPr>
              <a:t>Violation of National Guidelines:</a:t>
            </a:r>
            <a:r>
              <a:rPr lang="en-US" sz="2400">
                <a:solidFill>
                  <a:srgbClr val="2254C5"/>
                </a:solidFill>
                <a:latin typeface="Times New Roman"/>
                <a:ea typeface="Times New Roman"/>
                <a:cs typeface="Times New Roman"/>
                <a:sym typeface="Times New Roman"/>
              </a:rPr>
              <a:t> The fetal heart rate, gestational diabetes screening, CTG and how to escalate were all contravened.</a:t>
            </a:r>
          </a:p>
          <a:p>
            <a:pPr algn="l">
              <a:lnSpc>
                <a:spcPts val="3600"/>
              </a:lnSpc>
            </a:pPr>
            <a:endParaRPr lang="en-US" sz="2400">
              <a:solidFill>
                <a:srgbClr val="2254C5"/>
              </a:solidFill>
              <a:latin typeface="Times New Roman"/>
              <a:ea typeface="Times New Roman"/>
              <a:cs typeface="Times New Roman"/>
              <a:sym typeface="Times New Roman"/>
            </a:endParaRPr>
          </a:p>
          <a:p>
            <a:pPr algn="l">
              <a:lnSpc>
                <a:spcPts val="3600"/>
              </a:lnSpc>
            </a:pPr>
            <a:r>
              <a:rPr lang="en-US" sz="2400" b="1" i="1">
                <a:solidFill>
                  <a:srgbClr val="2254C5"/>
                </a:solidFill>
                <a:latin typeface="Times New Roman Bold Italics"/>
                <a:ea typeface="Times New Roman Bold Italics"/>
                <a:cs typeface="Times New Roman Bold Italics"/>
                <a:sym typeface="Times New Roman Bold Italics"/>
              </a:rPr>
              <a:t>Absence of Compulsory Enforcement</a:t>
            </a:r>
            <a:r>
              <a:rPr lang="en-US" sz="2400">
                <a:solidFill>
                  <a:srgbClr val="2254C5"/>
                </a:solidFill>
                <a:latin typeface="Times New Roman"/>
                <a:ea typeface="Times New Roman"/>
                <a:cs typeface="Times New Roman"/>
                <a:sym typeface="Times New Roman"/>
              </a:rPr>
              <a:t>: There were guidelines, which were not mandatory to be followed; no auditing and enforcement systems.</a:t>
            </a:r>
          </a:p>
          <a:p>
            <a:pPr algn="l">
              <a:lnSpc>
                <a:spcPts val="3600"/>
              </a:lnSpc>
            </a:pPr>
            <a:endParaRPr lang="en-US" sz="2400">
              <a:solidFill>
                <a:srgbClr val="2254C5"/>
              </a:solidFill>
              <a:latin typeface="Times New Roman"/>
              <a:ea typeface="Times New Roman"/>
              <a:cs typeface="Times New Roman"/>
              <a:sym typeface="Times New Roman"/>
            </a:endParaRPr>
          </a:p>
        </p:txBody>
      </p:sp>
      <p:sp>
        <p:nvSpPr>
          <p:cNvPr id="9" name="TextBox 9"/>
          <p:cNvSpPr txBox="1"/>
          <p:nvPr/>
        </p:nvSpPr>
        <p:spPr>
          <a:xfrm>
            <a:off x="11940899" y="1773506"/>
            <a:ext cx="5510534" cy="514510"/>
          </a:xfrm>
          <a:prstGeom prst="rect">
            <a:avLst/>
          </a:prstGeom>
        </p:spPr>
        <p:txBody>
          <a:bodyPr lIns="0" tIns="0" rIns="0" bIns="0" rtlCol="0" anchor="t">
            <a:spAutoFit/>
          </a:bodyPr>
          <a:lstStyle/>
          <a:p>
            <a:pPr algn="ctr">
              <a:lnSpc>
                <a:spcPts val="4118"/>
              </a:lnSpc>
            </a:pPr>
            <a:r>
              <a:rPr lang="en-US" sz="2745" b="1">
                <a:solidFill>
                  <a:srgbClr val="FFFFFF"/>
                </a:solidFill>
                <a:latin typeface="Times New Roman Bold"/>
                <a:ea typeface="Times New Roman Bold"/>
                <a:cs typeface="Times New Roman Bold"/>
                <a:sym typeface="Times New Roman Bold"/>
              </a:rPr>
              <a:t>Obsolete Local Policy</a:t>
            </a:r>
          </a:p>
        </p:txBody>
      </p:sp>
      <p:sp>
        <p:nvSpPr>
          <p:cNvPr id="10" name="TextBox 10"/>
          <p:cNvSpPr txBox="1"/>
          <p:nvPr/>
        </p:nvSpPr>
        <p:spPr>
          <a:xfrm>
            <a:off x="11952219" y="5795058"/>
            <a:ext cx="5487895" cy="514510"/>
          </a:xfrm>
          <a:prstGeom prst="rect">
            <a:avLst/>
          </a:prstGeom>
        </p:spPr>
        <p:txBody>
          <a:bodyPr lIns="0" tIns="0" rIns="0" bIns="0" rtlCol="0" anchor="t">
            <a:spAutoFit/>
          </a:bodyPr>
          <a:lstStyle/>
          <a:p>
            <a:pPr algn="ctr">
              <a:lnSpc>
                <a:spcPts val="4118"/>
              </a:lnSpc>
            </a:pPr>
            <a:r>
              <a:rPr lang="en-US" sz="2745" b="1">
                <a:solidFill>
                  <a:srgbClr val="FFFFFF"/>
                </a:solidFill>
                <a:latin typeface="Times New Roman Bold"/>
                <a:ea typeface="Times New Roman Bold"/>
                <a:cs typeface="Times New Roman Bold"/>
                <a:sym typeface="Times New Roman Bold"/>
              </a:rPr>
              <a:t>Lack of an External Control</a:t>
            </a:r>
          </a:p>
        </p:txBody>
      </p:sp>
      <p:sp>
        <p:nvSpPr>
          <p:cNvPr id="11" name="AutoShape 11"/>
          <p:cNvSpPr/>
          <p:nvPr/>
        </p:nvSpPr>
        <p:spPr>
          <a:xfrm>
            <a:off x="-1024145" y="9719678"/>
            <a:ext cx="20443391" cy="0"/>
          </a:xfrm>
          <a:prstGeom prst="line">
            <a:avLst/>
          </a:prstGeom>
          <a:ln w="28575" cap="flat">
            <a:solidFill>
              <a:srgbClr val="2254C5"/>
            </a:solidFill>
            <a:prstDash val="solid"/>
            <a:headEnd type="none" w="sm" len="sm"/>
            <a:tailEnd type="none" w="sm" len="sm"/>
          </a:ln>
        </p:spPr>
      </p:sp>
      <p:sp>
        <p:nvSpPr>
          <p:cNvPr id="12" name="AutoShape 12"/>
          <p:cNvSpPr/>
          <p:nvPr/>
        </p:nvSpPr>
        <p:spPr>
          <a:xfrm flipV="1">
            <a:off x="11850061" y="793106"/>
            <a:ext cx="6923190" cy="0"/>
          </a:xfrm>
          <a:prstGeom prst="line">
            <a:avLst/>
          </a:prstGeom>
          <a:ln w="28575" cap="flat">
            <a:solidFill>
              <a:srgbClr val="2254C5"/>
            </a:solidFill>
            <a:prstDash val="solid"/>
            <a:headEnd type="none" w="sm" len="sm"/>
            <a:tailEnd type="none" w="sm" len="sm"/>
          </a:ln>
        </p:spPr>
      </p:sp>
      <p:sp>
        <p:nvSpPr>
          <p:cNvPr id="13" name="TextBox 13"/>
          <p:cNvSpPr txBox="1"/>
          <p:nvPr/>
        </p:nvSpPr>
        <p:spPr>
          <a:xfrm>
            <a:off x="9095556" y="4830709"/>
            <a:ext cx="96887" cy="514510"/>
          </a:xfrm>
          <a:prstGeom prst="rect">
            <a:avLst/>
          </a:prstGeom>
        </p:spPr>
        <p:txBody>
          <a:bodyPr lIns="0" tIns="0" rIns="0" bIns="0" rtlCol="0" anchor="t">
            <a:spAutoFit/>
          </a:bodyPr>
          <a:lstStyle/>
          <a:p>
            <a:pPr algn="ctr">
              <a:lnSpc>
                <a:spcPts val="4118"/>
              </a:lnSpc>
            </a:pPr>
            <a:r>
              <a:rPr lang="en-US" sz="2745" b="1">
                <a:solidFill>
                  <a:srgbClr val="000000"/>
                </a:solidFill>
                <a:latin typeface="Times New Roman Bold"/>
                <a:ea typeface="Times New Roman Bold"/>
                <a:cs typeface="Times New Roman Bold"/>
                <a:sym typeface="Times New Roman Bold"/>
              </a:rPr>
              <a:t>i</a:t>
            </a:r>
          </a:p>
        </p:txBody>
      </p:sp>
      <p:sp>
        <p:nvSpPr>
          <p:cNvPr id="14" name="TextBox 14"/>
          <p:cNvSpPr txBox="1"/>
          <p:nvPr/>
        </p:nvSpPr>
        <p:spPr>
          <a:xfrm>
            <a:off x="11850061" y="6978015"/>
            <a:ext cx="5601372" cy="1823085"/>
          </a:xfrm>
          <a:prstGeom prst="rect">
            <a:avLst/>
          </a:prstGeom>
        </p:spPr>
        <p:txBody>
          <a:bodyPr lIns="0" tIns="0" rIns="0" bIns="0" rtlCol="0" anchor="t">
            <a:spAutoFit/>
          </a:bodyPr>
          <a:lstStyle/>
          <a:p>
            <a:pPr algn="l">
              <a:lnSpc>
                <a:spcPts val="3600"/>
              </a:lnSpc>
            </a:pPr>
            <a:r>
              <a:rPr lang="en-US" sz="2400">
                <a:solidFill>
                  <a:srgbClr val="2254C5"/>
                </a:solidFill>
                <a:latin typeface="Times New Roman"/>
                <a:ea typeface="Times New Roman"/>
                <a:cs typeface="Times New Roman"/>
                <a:sym typeface="Times New Roman"/>
              </a:rPr>
              <a:t>CQC and commissioners never recognised or sufficiently investigated recurring failures (BBC, 2022).</a:t>
            </a:r>
          </a:p>
          <a:p>
            <a:pPr algn="l">
              <a:lnSpc>
                <a:spcPts val="3600"/>
              </a:lnSpc>
            </a:pPr>
            <a:endParaRPr lang="en-US" sz="2400">
              <a:solidFill>
                <a:srgbClr val="2254C5"/>
              </a:solidFill>
              <a:latin typeface="Times New Roman"/>
              <a:ea typeface="Times New Roman"/>
              <a:cs typeface="Times New Roman"/>
              <a:sym typeface="Times New Roman"/>
            </a:endParaRPr>
          </a:p>
        </p:txBody>
      </p:sp>
      <p:sp>
        <p:nvSpPr>
          <p:cNvPr id="15" name="TextBox 15"/>
          <p:cNvSpPr txBox="1"/>
          <p:nvPr/>
        </p:nvSpPr>
        <p:spPr>
          <a:xfrm>
            <a:off x="11838742" y="2622468"/>
            <a:ext cx="5601372" cy="2280285"/>
          </a:xfrm>
          <a:prstGeom prst="rect">
            <a:avLst/>
          </a:prstGeom>
        </p:spPr>
        <p:txBody>
          <a:bodyPr lIns="0" tIns="0" rIns="0" bIns="0" rtlCol="0" anchor="t">
            <a:spAutoFit/>
          </a:bodyPr>
          <a:lstStyle/>
          <a:p>
            <a:pPr algn="l">
              <a:lnSpc>
                <a:spcPts val="3600"/>
              </a:lnSpc>
            </a:pPr>
            <a:r>
              <a:rPr lang="en-US" sz="2400">
                <a:solidFill>
                  <a:srgbClr val="2254C5"/>
                </a:solidFill>
                <a:latin typeface="Times New Roman"/>
                <a:ea typeface="Times New Roman"/>
                <a:cs typeface="Times New Roman"/>
                <a:sym typeface="Times New Roman"/>
              </a:rPr>
              <a:t>Advice on management of infections following rupture of membranes (2004), had not been updated in 10 years (2014) (Ockenden, 2022).</a:t>
            </a:r>
          </a:p>
          <a:p>
            <a:pPr algn="l">
              <a:lnSpc>
                <a:spcPts val="3600"/>
              </a:lnSpc>
            </a:pPr>
            <a:endParaRPr lang="en-US" sz="2400">
              <a:solidFill>
                <a:srgbClr val="2254C5"/>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2254C5"/>
        </a:solidFill>
        <a:effectLst/>
      </p:bgPr>
    </p:bg>
    <p:spTree>
      <p:nvGrpSpPr>
        <p:cNvPr id="1" name=""/>
        <p:cNvGrpSpPr/>
        <p:nvPr/>
      </p:nvGrpSpPr>
      <p:grpSpPr>
        <a:xfrm>
          <a:off x="0" y="0"/>
          <a:ext cx="0" cy="0"/>
          <a:chOff x="0" y="0"/>
          <a:chExt cx="0" cy="0"/>
        </a:xfrm>
      </p:grpSpPr>
      <p:sp>
        <p:nvSpPr>
          <p:cNvPr id="2" name="AutoShape 2"/>
          <p:cNvSpPr/>
          <p:nvPr/>
        </p:nvSpPr>
        <p:spPr>
          <a:xfrm>
            <a:off x="-970252" y="9719678"/>
            <a:ext cx="20335605" cy="0"/>
          </a:xfrm>
          <a:prstGeom prst="line">
            <a:avLst/>
          </a:prstGeom>
          <a:ln w="28575" cap="flat">
            <a:solidFill>
              <a:srgbClr val="FFFFFF"/>
            </a:solidFill>
            <a:prstDash val="solid"/>
            <a:headEnd type="none" w="sm" len="sm"/>
            <a:tailEnd type="none" w="sm" len="sm"/>
          </a:ln>
        </p:spPr>
      </p:sp>
      <p:sp>
        <p:nvSpPr>
          <p:cNvPr id="4" name="TextBox 4"/>
          <p:cNvSpPr txBox="1"/>
          <p:nvPr/>
        </p:nvSpPr>
        <p:spPr>
          <a:xfrm>
            <a:off x="1371235" y="837205"/>
            <a:ext cx="9568716" cy="3187065"/>
          </a:xfrm>
          <a:prstGeom prst="rect">
            <a:avLst/>
          </a:prstGeom>
        </p:spPr>
        <p:txBody>
          <a:bodyPr lIns="0" tIns="0" rIns="0" bIns="0" rtlCol="0" anchor="t">
            <a:spAutoFit/>
          </a:bodyPr>
          <a:lstStyle/>
          <a:p>
            <a:pPr algn="l">
              <a:lnSpc>
                <a:spcPts val="8400"/>
              </a:lnSpc>
            </a:pPr>
            <a:r>
              <a:rPr lang="en-US" sz="5600" b="1" spc="5">
                <a:solidFill>
                  <a:srgbClr val="FFFFFF"/>
                </a:solidFill>
                <a:latin typeface="Times New Roman Bold"/>
                <a:ea typeface="Times New Roman Bold"/>
                <a:cs typeface="Times New Roman Bold"/>
                <a:sym typeface="Times New Roman Bold"/>
              </a:rPr>
              <a:t>Policy Influence On Service Delivery: Escalation and Monitoring</a:t>
            </a:r>
          </a:p>
        </p:txBody>
      </p:sp>
      <p:sp>
        <p:nvSpPr>
          <p:cNvPr id="5" name="TextBox 5"/>
          <p:cNvSpPr txBox="1"/>
          <p:nvPr/>
        </p:nvSpPr>
        <p:spPr>
          <a:xfrm>
            <a:off x="993698" y="5600250"/>
            <a:ext cx="2889220" cy="2737485"/>
          </a:xfrm>
          <a:prstGeom prst="rect">
            <a:avLst/>
          </a:prstGeom>
        </p:spPr>
        <p:txBody>
          <a:bodyPr lIns="0" tIns="0" rIns="0" bIns="0" rtlCol="0" anchor="t">
            <a:spAutoFit/>
          </a:bodyPr>
          <a:lstStyle/>
          <a:p>
            <a:pPr algn="l">
              <a:lnSpc>
                <a:spcPts val="3600"/>
              </a:lnSpc>
            </a:pPr>
            <a:r>
              <a:rPr lang="en-US" sz="2400" spc="2">
                <a:solidFill>
                  <a:srgbClr val="FFFFFF"/>
                </a:solidFill>
                <a:latin typeface="Times New Roman"/>
                <a:ea typeface="Times New Roman"/>
                <a:cs typeface="Times New Roman"/>
                <a:sym typeface="Times New Roman"/>
              </a:rPr>
              <a:t>There was inappropriate heart rate monitoring during the process of labour. (Ockenden, 2022).</a:t>
            </a:r>
          </a:p>
          <a:p>
            <a:pPr algn="l">
              <a:lnSpc>
                <a:spcPts val="3600"/>
              </a:lnSpc>
            </a:pPr>
            <a:endParaRPr lang="en-US" sz="2400" spc="2">
              <a:solidFill>
                <a:srgbClr val="FFFFFF"/>
              </a:solidFill>
              <a:latin typeface="Times New Roman"/>
              <a:ea typeface="Times New Roman"/>
              <a:cs typeface="Times New Roman"/>
              <a:sym typeface="Times New Roman"/>
            </a:endParaRPr>
          </a:p>
        </p:txBody>
      </p:sp>
      <p:sp>
        <p:nvSpPr>
          <p:cNvPr id="6" name="TextBox 6"/>
          <p:cNvSpPr txBox="1"/>
          <p:nvPr/>
        </p:nvSpPr>
        <p:spPr>
          <a:xfrm>
            <a:off x="1028700" y="4421505"/>
            <a:ext cx="2723600" cy="908685"/>
          </a:xfrm>
          <a:prstGeom prst="rect">
            <a:avLst/>
          </a:prstGeom>
        </p:spPr>
        <p:txBody>
          <a:bodyPr lIns="0" tIns="0" rIns="0" bIns="0" rtlCol="0" anchor="t">
            <a:spAutoFit/>
          </a:bodyPr>
          <a:lstStyle/>
          <a:p>
            <a:pPr algn="l">
              <a:lnSpc>
                <a:spcPts val="3600"/>
              </a:lnSpc>
            </a:pPr>
            <a:r>
              <a:rPr lang="en-US" sz="2400" b="1" spc="2">
                <a:solidFill>
                  <a:srgbClr val="FFFFFF"/>
                </a:solidFill>
                <a:latin typeface="Times New Roman Bold"/>
                <a:ea typeface="Times New Roman Bold"/>
                <a:cs typeface="Times New Roman Bold"/>
                <a:sym typeface="Times New Roman Bold"/>
              </a:rPr>
              <a:t>Failure to monitor the Fetal Heart Rate</a:t>
            </a:r>
          </a:p>
        </p:txBody>
      </p:sp>
      <p:sp>
        <p:nvSpPr>
          <p:cNvPr id="7" name="TextBox 7"/>
          <p:cNvSpPr txBox="1"/>
          <p:nvPr/>
        </p:nvSpPr>
        <p:spPr>
          <a:xfrm>
            <a:off x="4416318" y="5142946"/>
            <a:ext cx="2879381" cy="1823085"/>
          </a:xfrm>
          <a:prstGeom prst="rect">
            <a:avLst/>
          </a:prstGeom>
        </p:spPr>
        <p:txBody>
          <a:bodyPr lIns="0" tIns="0" rIns="0" bIns="0" rtlCol="0" anchor="t">
            <a:spAutoFit/>
          </a:bodyPr>
          <a:lstStyle/>
          <a:p>
            <a:pPr algn="l">
              <a:lnSpc>
                <a:spcPts val="3600"/>
              </a:lnSpc>
            </a:pPr>
            <a:r>
              <a:rPr lang="en-US" sz="2400" spc="2">
                <a:solidFill>
                  <a:srgbClr val="FFFFFF"/>
                </a:solidFill>
                <a:latin typeface="Times New Roman"/>
                <a:ea typeface="Times New Roman"/>
                <a:cs typeface="Times New Roman"/>
                <a:sym typeface="Times New Roman"/>
              </a:rPr>
              <a:t> Women spend a lot of time in the labour ward before being admitted.</a:t>
            </a:r>
          </a:p>
          <a:p>
            <a:pPr algn="l">
              <a:lnSpc>
                <a:spcPts val="3600"/>
              </a:lnSpc>
            </a:pPr>
            <a:endParaRPr lang="en-US" sz="2400" spc="2">
              <a:solidFill>
                <a:srgbClr val="FFFFFF"/>
              </a:solidFill>
              <a:latin typeface="Times New Roman"/>
              <a:ea typeface="Times New Roman"/>
              <a:cs typeface="Times New Roman"/>
              <a:sym typeface="Times New Roman"/>
            </a:endParaRPr>
          </a:p>
        </p:txBody>
      </p:sp>
      <p:sp>
        <p:nvSpPr>
          <p:cNvPr id="8" name="TextBox 8"/>
          <p:cNvSpPr txBox="1"/>
          <p:nvPr/>
        </p:nvSpPr>
        <p:spPr>
          <a:xfrm>
            <a:off x="4416318" y="4636089"/>
            <a:ext cx="2695657" cy="451485"/>
          </a:xfrm>
          <a:prstGeom prst="rect">
            <a:avLst/>
          </a:prstGeom>
        </p:spPr>
        <p:txBody>
          <a:bodyPr lIns="0" tIns="0" rIns="0" bIns="0" rtlCol="0" anchor="t">
            <a:spAutoFit/>
          </a:bodyPr>
          <a:lstStyle/>
          <a:p>
            <a:pPr algn="just">
              <a:lnSpc>
                <a:spcPts val="3600"/>
              </a:lnSpc>
            </a:pPr>
            <a:r>
              <a:rPr lang="en-US" sz="2400" b="1" spc="2">
                <a:solidFill>
                  <a:srgbClr val="FFFFFF"/>
                </a:solidFill>
                <a:latin typeface="Times New Roman Bold"/>
                <a:ea typeface="Times New Roman Bold"/>
                <a:cs typeface="Times New Roman Bold"/>
                <a:sym typeface="Times New Roman Bold"/>
              </a:rPr>
              <a:t>Escalation Failures</a:t>
            </a:r>
          </a:p>
        </p:txBody>
      </p:sp>
      <p:sp>
        <p:nvSpPr>
          <p:cNvPr id="9" name="TextBox 9"/>
          <p:cNvSpPr txBox="1"/>
          <p:nvPr/>
        </p:nvSpPr>
        <p:spPr>
          <a:xfrm>
            <a:off x="7771536" y="5273040"/>
            <a:ext cx="3488390" cy="2737485"/>
          </a:xfrm>
          <a:prstGeom prst="rect">
            <a:avLst/>
          </a:prstGeom>
        </p:spPr>
        <p:txBody>
          <a:bodyPr lIns="0" tIns="0" rIns="0" bIns="0" rtlCol="0" anchor="t">
            <a:spAutoFit/>
          </a:bodyPr>
          <a:lstStyle/>
          <a:p>
            <a:pPr algn="l">
              <a:lnSpc>
                <a:spcPts val="3600"/>
              </a:lnSpc>
            </a:pPr>
            <a:r>
              <a:rPr lang="en-US" sz="2400" spc="2">
                <a:solidFill>
                  <a:srgbClr val="FFFFFF"/>
                </a:solidFill>
                <a:latin typeface="Times New Roman"/>
                <a:ea typeface="Times New Roman"/>
                <a:cs typeface="Times New Roman"/>
                <a:sym typeface="Times New Roman"/>
              </a:rPr>
              <a:t>A lack of strong multidisciplinary coordination, unwilling to refer complex cases to the tertiary units (Ockenden, 2022).</a:t>
            </a:r>
          </a:p>
        </p:txBody>
      </p:sp>
      <p:sp>
        <p:nvSpPr>
          <p:cNvPr id="10" name="TextBox 10"/>
          <p:cNvSpPr txBox="1"/>
          <p:nvPr/>
        </p:nvSpPr>
        <p:spPr>
          <a:xfrm>
            <a:off x="7828686" y="4369389"/>
            <a:ext cx="3111266" cy="908685"/>
          </a:xfrm>
          <a:prstGeom prst="rect">
            <a:avLst/>
          </a:prstGeom>
        </p:spPr>
        <p:txBody>
          <a:bodyPr lIns="0" tIns="0" rIns="0" bIns="0" rtlCol="0" anchor="t">
            <a:spAutoFit/>
          </a:bodyPr>
          <a:lstStyle/>
          <a:p>
            <a:pPr algn="l">
              <a:lnSpc>
                <a:spcPts val="3600"/>
              </a:lnSpc>
            </a:pPr>
            <a:r>
              <a:rPr lang="en-US" sz="2400" b="1" spc="2">
                <a:solidFill>
                  <a:srgbClr val="FFFFFF"/>
                </a:solidFill>
                <a:latin typeface="Times New Roman Bold"/>
                <a:ea typeface="Times New Roman Bold"/>
                <a:cs typeface="Times New Roman Bold"/>
                <a:sym typeface="Times New Roman Bold"/>
              </a:rPr>
              <a:t>Lack of Communication</a:t>
            </a:r>
          </a:p>
        </p:txBody>
      </p:sp>
      <p:sp>
        <p:nvSpPr>
          <p:cNvPr id="11" name="AutoShape 11"/>
          <p:cNvSpPr/>
          <p:nvPr/>
        </p:nvSpPr>
        <p:spPr>
          <a:xfrm flipV="1">
            <a:off x="11850061" y="793106"/>
            <a:ext cx="6976926" cy="0"/>
          </a:xfrm>
          <a:prstGeom prst="line">
            <a:avLst/>
          </a:prstGeom>
          <a:ln w="28575" cap="flat">
            <a:solidFill>
              <a:srgbClr val="FFFFFF"/>
            </a:solidFill>
            <a:prstDash val="solid"/>
            <a:headEnd type="none" w="sm" len="sm"/>
            <a:tailEnd type="none" w="sm" len="sm"/>
          </a:ln>
        </p:spPr>
      </p:sp>
      <p:pic>
        <p:nvPicPr>
          <p:cNvPr id="14" name="Picture 13">
            <a:extLst>
              <a:ext uri="{FF2B5EF4-FFF2-40B4-BE49-F238E27FC236}">
                <a16:creationId xmlns:a16="http://schemas.microsoft.com/office/drawing/2014/main" id="{F02E270D-AAFD-8FE1-C56F-0D1A108D3856}"/>
              </a:ext>
            </a:extLst>
          </p:cNvPr>
          <p:cNvPicPr>
            <a:picLocks noChangeAspect="1"/>
          </p:cNvPicPr>
          <p:nvPr/>
        </p:nvPicPr>
        <p:blipFill>
          <a:blip r:embed="rId3"/>
          <a:stretch>
            <a:fillRect/>
          </a:stretch>
        </p:blipFill>
        <p:spPr>
          <a:xfrm>
            <a:off x="11603969" y="3351115"/>
            <a:ext cx="5486400" cy="36576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2987143" y="3434775"/>
            <a:ext cx="1399582" cy="0"/>
          </a:xfrm>
          <a:prstGeom prst="line">
            <a:avLst/>
          </a:prstGeom>
          <a:ln w="28575" cap="rnd">
            <a:solidFill>
              <a:srgbClr val="2254C5"/>
            </a:solidFill>
            <a:prstDash val="solid"/>
            <a:headEnd type="none" w="sm" len="sm"/>
            <a:tailEnd type="none" w="sm" len="sm"/>
          </a:ln>
        </p:spPr>
      </p:sp>
      <p:sp>
        <p:nvSpPr>
          <p:cNvPr id="3" name="TextBox 3"/>
          <p:cNvSpPr txBox="1"/>
          <p:nvPr/>
        </p:nvSpPr>
        <p:spPr>
          <a:xfrm>
            <a:off x="829263" y="4836949"/>
            <a:ext cx="1726449" cy="855398"/>
          </a:xfrm>
          <a:prstGeom prst="rect">
            <a:avLst/>
          </a:prstGeom>
        </p:spPr>
        <p:txBody>
          <a:bodyPr lIns="0" tIns="0" rIns="0" bIns="0" rtlCol="0" anchor="t">
            <a:spAutoFit/>
          </a:bodyPr>
          <a:lstStyle/>
          <a:p>
            <a:pPr algn="l">
              <a:lnSpc>
                <a:spcPts val="3447"/>
              </a:lnSpc>
            </a:pPr>
            <a:r>
              <a:rPr lang="en-US" sz="2298" b="1" spc="2">
                <a:solidFill>
                  <a:srgbClr val="2254C5"/>
                </a:solidFill>
                <a:latin typeface="Times New Roman Bold"/>
                <a:ea typeface="Times New Roman Bold"/>
                <a:cs typeface="Times New Roman Bold"/>
                <a:sym typeface="Times New Roman Bold"/>
              </a:rPr>
              <a:t>Absence of Compassion</a:t>
            </a:r>
          </a:p>
        </p:txBody>
      </p:sp>
      <p:sp>
        <p:nvSpPr>
          <p:cNvPr id="4" name="AutoShape 4"/>
          <p:cNvSpPr/>
          <p:nvPr/>
        </p:nvSpPr>
        <p:spPr>
          <a:xfrm>
            <a:off x="2987143" y="5192470"/>
            <a:ext cx="1399582" cy="0"/>
          </a:xfrm>
          <a:prstGeom prst="line">
            <a:avLst/>
          </a:prstGeom>
          <a:ln w="28575" cap="rnd">
            <a:solidFill>
              <a:srgbClr val="2254C5"/>
            </a:solidFill>
            <a:prstDash val="solid"/>
            <a:headEnd type="none" w="sm" len="sm"/>
            <a:tailEnd type="none" w="sm" len="sm"/>
          </a:ln>
        </p:spPr>
      </p:sp>
      <p:sp>
        <p:nvSpPr>
          <p:cNvPr id="5" name="TextBox 5"/>
          <p:cNvSpPr txBox="1"/>
          <p:nvPr/>
        </p:nvSpPr>
        <p:spPr>
          <a:xfrm>
            <a:off x="809452" y="6561560"/>
            <a:ext cx="1755785" cy="855398"/>
          </a:xfrm>
          <a:prstGeom prst="rect">
            <a:avLst/>
          </a:prstGeom>
        </p:spPr>
        <p:txBody>
          <a:bodyPr lIns="0" tIns="0" rIns="0" bIns="0" rtlCol="0" anchor="t">
            <a:spAutoFit/>
          </a:bodyPr>
          <a:lstStyle/>
          <a:p>
            <a:pPr algn="l">
              <a:lnSpc>
                <a:spcPts val="3447"/>
              </a:lnSpc>
            </a:pPr>
            <a:r>
              <a:rPr lang="en-US" sz="2298" b="1" spc="2">
                <a:solidFill>
                  <a:srgbClr val="2254C5"/>
                </a:solidFill>
                <a:latin typeface="Times New Roman Bold"/>
                <a:ea typeface="Times New Roman Bold"/>
                <a:cs typeface="Times New Roman Bold"/>
                <a:sym typeface="Times New Roman Bold"/>
              </a:rPr>
              <a:t>The loss of Trust</a:t>
            </a:r>
          </a:p>
        </p:txBody>
      </p:sp>
      <p:sp>
        <p:nvSpPr>
          <p:cNvPr id="6" name="AutoShape 6"/>
          <p:cNvSpPr/>
          <p:nvPr/>
        </p:nvSpPr>
        <p:spPr>
          <a:xfrm>
            <a:off x="2870245" y="6821832"/>
            <a:ext cx="1399582" cy="0"/>
          </a:xfrm>
          <a:prstGeom prst="line">
            <a:avLst/>
          </a:prstGeom>
          <a:ln w="28575" cap="rnd">
            <a:solidFill>
              <a:srgbClr val="2254C5"/>
            </a:solidFill>
            <a:prstDash val="solid"/>
            <a:headEnd type="none" w="sm" len="sm"/>
            <a:tailEnd type="none" w="sm" len="sm"/>
          </a:ln>
        </p:spPr>
      </p:sp>
      <p:sp>
        <p:nvSpPr>
          <p:cNvPr id="7" name="Freeform 7"/>
          <p:cNvSpPr/>
          <p:nvPr/>
        </p:nvSpPr>
        <p:spPr>
          <a:xfrm>
            <a:off x="10983578" y="4499781"/>
            <a:ext cx="6275722" cy="3244785"/>
          </a:xfrm>
          <a:custGeom>
            <a:avLst/>
            <a:gdLst/>
            <a:ahLst/>
            <a:cxnLst/>
            <a:rect l="l" t="t" r="r" b="b"/>
            <a:pathLst>
              <a:path w="6275722" h="3244785">
                <a:moveTo>
                  <a:pt x="0" y="0"/>
                </a:moveTo>
                <a:lnTo>
                  <a:pt x="6275722" y="0"/>
                </a:lnTo>
                <a:lnTo>
                  <a:pt x="6275722" y="3244784"/>
                </a:lnTo>
                <a:lnTo>
                  <a:pt x="0" y="3244784"/>
                </a:lnTo>
                <a:lnTo>
                  <a:pt x="0" y="0"/>
                </a:lnTo>
                <a:close/>
              </a:path>
            </a:pathLst>
          </a:custGeom>
          <a:blipFill>
            <a:blip r:embed="rId3"/>
            <a:stretch>
              <a:fillRect l="-33683" t="-31082" r="-4988" b="-47832"/>
            </a:stretch>
          </a:blipFill>
        </p:spPr>
      </p:sp>
      <p:sp>
        <p:nvSpPr>
          <p:cNvPr id="8" name="TextBox 8"/>
          <p:cNvSpPr txBox="1"/>
          <p:nvPr/>
        </p:nvSpPr>
        <p:spPr>
          <a:xfrm>
            <a:off x="1468039" y="1146452"/>
            <a:ext cx="16176071" cy="1053465"/>
          </a:xfrm>
          <a:prstGeom prst="rect">
            <a:avLst/>
          </a:prstGeom>
        </p:spPr>
        <p:txBody>
          <a:bodyPr lIns="0" tIns="0" rIns="0" bIns="0" rtlCol="0" anchor="t">
            <a:spAutoFit/>
          </a:bodyPr>
          <a:lstStyle/>
          <a:p>
            <a:pPr algn="l">
              <a:lnSpc>
                <a:spcPts val="8400"/>
              </a:lnSpc>
            </a:pPr>
            <a:r>
              <a:rPr lang="en-US" sz="5600" b="1" spc="5">
                <a:solidFill>
                  <a:srgbClr val="2254C5"/>
                </a:solidFill>
                <a:latin typeface="Times New Roman Bold"/>
                <a:ea typeface="Times New Roman Bold"/>
                <a:cs typeface="Times New Roman Bold"/>
                <a:sym typeface="Times New Roman Bold"/>
              </a:rPr>
              <a:t>Impact on Service Quality: Patient Safety and Trust</a:t>
            </a:r>
          </a:p>
        </p:txBody>
      </p:sp>
      <p:sp>
        <p:nvSpPr>
          <p:cNvPr id="9" name="TextBox 9"/>
          <p:cNvSpPr txBox="1"/>
          <p:nvPr/>
        </p:nvSpPr>
        <p:spPr>
          <a:xfrm>
            <a:off x="850150" y="3174504"/>
            <a:ext cx="2111666" cy="855398"/>
          </a:xfrm>
          <a:prstGeom prst="rect">
            <a:avLst/>
          </a:prstGeom>
        </p:spPr>
        <p:txBody>
          <a:bodyPr lIns="0" tIns="0" rIns="0" bIns="0" rtlCol="0" anchor="t">
            <a:spAutoFit/>
          </a:bodyPr>
          <a:lstStyle/>
          <a:p>
            <a:pPr algn="l">
              <a:lnSpc>
                <a:spcPts val="3447"/>
              </a:lnSpc>
            </a:pPr>
            <a:r>
              <a:rPr lang="en-US" sz="2298" b="1" spc="2">
                <a:solidFill>
                  <a:srgbClr val="2254C5"/>
                </a:solidFill>
                <a:latin typeface="Times New Roman Bold"/>
                <a:ea typeface="Times New Roman Bold"/>
                <a:cs typeface="Times New Roman Bold"/>
                <a:sym typeface="Times New Roman Bold"/>
              </a:rPr>
              <a:t>Preventable Deaths</a:t>
            </a:r>
          </a:p>
        </p:txBody>
      </p:sp>
      <p:sp>
        <p:nvSpPr>
          <p:cNvPr id="10" name="TextBox 10"/>
          <p:cNvSpPr txBox="1"/>
          <p:nvPr/>
        </p:nvSpPr>
        <p:spPr>
          <a:xfrm>
            <a:off x="4961443" y="2863215"/>
            <a:ext cx="5638042" cy="1365885"/>
          </a:xfrm>
          <a:prstGeom prst="rect">
            <a:avLst/>
          </a:prstGeom>
        </p:spPr>
        <p:txBody>
          <a:bodyPr lIns="0" tIns="0" rIns="0" bIns="0" rtlCol="0" anchor="t">
            <a:spAutoFit/>
          </a:bodyPr>
          <a:lstStyle/>
          <a:p>
            <a:pPr algn="l">
              <a:lnSpc>
                <a:spcPts val="3600"/>
              </a:lnSpc>
            </a:pPr>
            <a:r>
              <a:rPr lang="en-US" sz="2400" spc="2">
                <a:solidFill>
                  <a:srgbClr val="2254C5"/>
                </a:solidFill>
                <a:latin typeface="Times New Roman"/>
                <a:ea typeface="Times New Roman"/>
                <a:cs typeface="Times New Roman"/>
                <a:sym typeface="Times New Roman"/>
              </a:rPr>
              <a:t>Three infants (Joshua, Thomas, Kate) were killed in the past 10 months and had the same pattern of failure (Ockenden, 2022).</a:t>
            </a:r>
          </a:p>
        </p:txBody>
      </p:sp>
      <p:sp>
        <p:nvSpPr>
          <p:cNvPr id="11" name="AutoShape 11"/>
          <p:cNvSpPr/>
          <p:nvPr/>
        </p:nvSpPr>
        <p:spPr>
          <a:xfrm>
            <a:off x="-1024145" y="9719678"/>
            <a:ext cx="20443391" cy="0"/>
          </a:xfrm>
          <a:prstGeom prst="line">
            <a:avLst/>
          </a:prstGeom>
          <a:ln w="28575" cap="flat">
            <a:solidFill>
              <a:srgbClr val="2254C5"/>
            </a:solidFill>
            <a:prstDash val="solid"/>
            <a:headEnd type="none" w="sm" len="sm"/>
            <a:tailEnd type="none" w="sm" len="sm"/>
          </a:ln>
        </p:spPr>
      </p:sp>
      <p:sp>
        <p:nvSpPr>
          <p:cNvPr id="12" name="AutoShape 12"/>
          <p:cNvSpPr/>
          <p:nvPr/>
        </p:nvSpPr>
        <p:spPr>
          <a:xfrm flipV="1">
            <a:off x="11850061" y="793106"/>
            <a:ext cx="6923190" cy="0"/>
          </a:xfrm>
          <a:prstGeom prst="line">
            <a:avLst/>
          </a:prstGeom>
          <a:ln w="28575" cap="flat">
            <a:solidFill>
              <a:srgbClr val="2254C5"/>
            </a:solidFill>
            <a:prstDash val="solid"/>
            <a:headEnd type="none" w="sm" len="sm"/>
            <a:tailEnd type="none" w="sm" len="sm"/>
          </a:ln>
        </p:spPr>
      </p:sp>
      <p:sp>
        <p:nvSpPr>
          <p:cNvPr id="13" name="TextBox 13"/>
          <p:cNvSpPr txBox="1"/>
          <p:nvPr/>
        </p:nvSpPr>
        <p:spPr>
          <a:xfrm>
            <a:off x="4923280" y="4581705"/>
            <a:ext cx="6060298" cy="1365885"/>
          </a:xfrm>
          <a:prstGeom prst="rect">
            <a:avLst/>
          </a:prstGeom>
        </p:spPr>
        <p:txBody>
          <a:bodyPr lIns="0" tIns="0" rIns="0" bIns="0" rtlCol="0" anchor="t">
            <a:spAutoFit/>
          </a:bodyPr>
          <a:lstStyle/>
          <a:p>
            <a:pPr algn="l">
              <a:lnSpc>
                <a:spcPts val="3600"/>
              </a:lnSpc>
            </a:pPr>
            <a:r>
              <a:rPr lang="en-US" sz="2400" spc="2">
                <a:solidFill>
                  <a:srgbClr val="2254C5"/>
                </a:solidFill>
                <a:latin typeface="Times New Roman"/>
                <a:ea typeface="Times New Roman"/>
                <a:cs typeface="Times New Roman"/>
                <a:sym typeface="Times New Roman"/>
              </a:rPr>
              <a:t>Clinicians are not ready to do family meetings; there is an error in responding to complaints or they accuse a family of outcomes</a:t>
            </a:r>
          </a:p>
        </p:txBody>
      </p:sp>
      <p:sp>
        <p:nvSpPr>
          <p:cNvPr id="14" name="TextBox 14"/>
          <p:cNvSpPr txBox="1"/>
          <p:nvPr/>
        </p:nvSpPr>
        <p:spPr>
          <a:xfrm>
            <a:off x="4961443" y="6378680"/>
            <a:ext cx="5638042" cy="1365885"/>
          </a:xfrm>
          <a:prstGeom prst="rect">
            <a:avLst/>
          </a:prstGeom>
        </p:spPr>
        <p:txBody>
          <a:bodyPr lIns="0" tIns="0" rIns="0" bIns="0" rtlCol="0" anchor="t">
            <a:spAutoFit/>
          </a:bodyPr>
          <a:lstStyle/>
          <a:p>
            <a:pPr algn="l">
              <a:lnSpc>
                <a:spcPts val="3600"/>
              </a:lnSpc>
            </a:pPr>
            <a:r>
              <a:rPr lang="en-US" sz="2400" spc="2">
                <a:solidFill>
                  <a:srgbClr val="2254C5"/>
                </a:solidFill>
                <a:latin typeface="Times New Roman"/>
                <a:ea typeface="Times New Roman"/>
                <a:cs typeface="Times New Roman"/>
                <a:sym typeface="Times New Roman"/>
              </a:rPr>
              <a:t>20 years of ignoring and not listening to families (Gall, 2024).</a:t>
            </a:r>
          </a:p>
          <a:p>
            <a:pPr algn="l">
              <a:lnSpc>
                <a:spcPts val="3600"/>
              </a:lnSpc>
            </a:pPr>
            <a:endParaRPr lang="en-US" sz="2400" spc="2">
              <a:solidFill>
                <a:srgbClr val="2254C5"/>
              </a:solidFill>
              <a:latin typeface="Times New Roman"/>
              <a:ea typeface="Times New Roman"/>
              <a:cs typeface="Times New Roman"/>
              <a:sym typeface="Times New Roman"/>
            </a:endParaRPr>
          </a:p>
        </p:txBody>
      </p:sp>
      <p:sp>
        <p:nvSpPr>
          <p:cNvPr id="15" name="TextBox 15"/>
          <p:cNvSpPr txBox="1"/>
          <p:nvPr/>
        </p:nvSpPr>
        <p:spPr>
          <a:xfrm>
            <a:off x="809452" y="8182053"/>
            <a:ext cx="2060792" cy="855398"/>
          </a:xfrm>
          <a:prstGeom prst="rect">
            <a:avLst/>
          </a:prstGeom>
        </p:spPr>
        <p:txBody>
          <a:bodyPr lIns="0" tIns="0" rIns="0" bIns="0" rtlCol="0" anchor="t">
            <a:spAutoFit/>
          </a:bodyPr>
          <a:lstStyle/>
          <a:p>
            <a:pPr algn="l">
              <a:lnSpc>
                <a:spcPts val="3447"/>
              </a:lnSpc>
            </a:pPr>
            <a:r>
              <a:rPr lang="en-US" sz="2298" b="1" spc="2">
                <a:solidFill>
                  <a:srgbClr val="2254C5"/>
                </a:solidFill>
                <a:latin typeface="Times New Roman Bold"/>
                <a:ea typeface="Times New Roman Bold"/>
                <a:cs typeface="Times New Roman Bold"/>
                <a:sym typeface="Times New Roman Bold"/>
              </a:rPr>
              <a:t>Systemic Pattern Failures</a:t>
            </a:r>
          </a:p>
        </p:txBody>
      </p:sp>
      <p:sp>
        <p:nvSpPr>
          <p:cNvPr id="16" name="AutoShape 16"/>
          <p:cNvSpPr/>
          <p:nvPr/>
        </p:nvSpPr>
        <p:spPr>
          <a:xfrm>
            <a:off x="2870245" y="8442324"/>
            <a:ext cx="1399582" cy="0"/>
          </a:xfrm>
          <a:prstGeom prst="line">
            <a:avLst/>
          </a:prstGeom>
          <a:ln w="28575" cap="rnd">
            <a:solidFill>
              <a:srgbClr val="2254C5"/>
            </a:solidFill>
            <a:prstDash val="solid"/>
            <a:headEnd type="none" w="sm" len="sm"/>
            <a:tailEnd type="none" w="sm" len="sm"/>
          </a:ln>
        </p:spPr>
      </p:sp>
      <p:sp>
        <p:nvSpPr>
          <p:cNvPr id="17" name="TextBox 17"/>
          <p:cNvSpPr txBox="1"/>
          <p:nvPr/>
        </p:nvSpPr>
        <p:spPr>
          <a:xfrm>
            <a:off x="4961443" y="7999173"/>
            <a:ext cx="5638042" cy="1365885"/>
          </a:xfrm>
          <a:prstGeom prst="rect">
            <a:avLst/>
          </a:prstGeom>
        </p:spPr>
        <p:txBody>
          <a:bodyPr lIns="0" tIns="0" rIns="0" bIns="0" rtlCol="0" anchor="t">
            <a:spAutoFit/>
          </a:bodyPr>
          <a:lstStyle/>
          <a:p>
            <a:pPr algn="l">
              <a:lnSpc>
                <a:spcPts val="3600"/>
              </a:lnSpc>
            </a:pPr>
            <a:r>
              <a:rPr lang="en-US" sz="2400" spc="2">
                <a:solidFill>
                  <a:srgbClr val="2254C5"/>
                </a:solidFill>
                <a:latin typeface="Times New Roman"/>
                <a:ea typeface="Times New Roman"/>
                <a:cs typeface="Times New Roman"/>
                <a:sym typeface="Times New Roman"/>
              </a:rPr>
              <a:t>The same mistakes done in more than one family and not investigated.</a:t>
            </a:r>
          </a:p>
          <a:p>
            <a:pPr algn="l">
              <a:lnSpc>
                <a:spcPts val="3600"/>
              </a:lnSpc>
            </a:pPr>
            <a:endParaRPr lang="en-US" sz="2400" spc="2">
              <a:solidFill>
                <a:srgbClr val="2254C5"/>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610901" y="1395698"/>
            <a:ext cx="17677099" cy="976293"/>
          </a:xfrm>
          <a:prstGeom prst="rect">
            <a:avLst/>
          </a:prstGeom>
        </p:spPr>
        <p:txBody>
          <a:bodyPr lIns="0" tIns="0" rIns="0" bIns="0" rtlCol="0" anchor="t">
            <a:spAutoFit/>
          </a:bodyPr>
          <a:lstStyle/>
          <a:p>
            <a:pPr algn="l">
              <a:lnSpc>
                <a:spcPts val="8400"/>
              </a:lnSpc>
            </a:pPr>
            <a:r>
              <a:rPr lang="en-US" sz="5600" b="1" spc="5" dirty="0">
                <a:solidFill>
                  <a:srgbClr val="2254C5"/>
                </a:solidFill>
                <a:latin typeface="Times New Roman Bold"/>
                <a:ea typeface="Times New Roman Bold"/>
                <a:cs typeface="Times New Roman Bold"/>
                <a:sym typeface="Times New Roman Bold"/>
              </a:rPr>
              <a:t>Impact on Service Efficiency: Workforce </a:t>
            </a:r>
            <a:r>
              <a:rPr lang="en-GB" sz="5600" b="1" spc="5" dirty="0">
                <a:solidFill>
                  <a:srgbClr val="2254C5"/>
                </a:solidFill>
                <a:latin typeface="Times New Roman Bold"/>
                <a:ea typeface="Times New Roman Bold"/>
                <a:cs typeface="Times New Roman Bold"/>
                <a:sym typeface="Times New Roman Bold"/>
              </a:rPr>
              <a:t>a</a:t>
            </a:r>
            <a:r>
              <a:rPr lang="en-US" sz="5600" b="1" spc="5" dirty="0" err="1">
                <a:solidFill>
                  <a:srgbClr val="2254C5"/>
                </a:solidFill>
                <a:latin typeface="Times New Roman Bold"/>
                <a:ea typeface="Times New Roman Bold"/>
                <a:cs typeface="Times New Roman Bold"/>
                <a:sym typeface="Times New Roman Bold"/>
              </a:rPr>
              <a:t>nd</a:t>
            </a:r>
            <a:r>
              <a:rPr lang="en-US" sz="5600" b="1" spc="5" dirty="0">
                <a:solidFill>
                  <a:srgbClr val="2254C5"/>
                </a:solidFill>
                <a:latin typeface="Times New Roman Bold"/>
                <a:ea typeface="Times New Roman Bold"/>
                <a:cs typeface="Times New Roman Bold"/>
                <a:sym typeface="Times New Roman Bold"/>
              </a:rPr>
              <a:t> Resources</a:t>
            </a:r>
          </a:p>
        </p:txBody>
      </p:sp>
      <p:sp>
        <p:nvSpPr>
          <p:cNvPr id="3" name="TextBox 3"/>
          <p:cNvSpPr txBox="1"/>
          <p:nvPr/>
        </p:nvSpPr>
        <p:spPr>
          <a:xfrm>
            <a:off x="1546391" y="4347058"/>
            <a:ext cx="2998989" cy="3461489"/>
          </a:xfrm>
          <a:prstGeom prst="rect">
            <a:avLst/>
          </a:prstGeom>
        </p:spPr>
        <p:txBody>
          <a:bodyPr lIns="0" tIns="0" rIns="0" bIns="0" rtlCol="0" anchor="t">
            <a:spAutoFit/>
          </a:bodyPr>
          <a:lstStyle/>
          <a:p>
            <a:pPr algn="l">
              <a:lnSpc>
                <a:spcPts val="3970"/>
              </a:lnSpc>
            </a:pPr>
            <a:r>
              <a:rPr lang="en-US" sz="2647" spc="2">
                <a:solidFill>
                  <a:srgbClr val="2254C5"/>
                </a:solidFill>
                <a:latin typeface="Times New Roman"/>
                <a:ea typeface="Times New Roman"/>
                <a:cs typeface="Times New Roman"/>
                <a:sym typeface="Times New Roman"/>
              </a:rPr>
              <a:t>There are persistent midwifery and medical personnel shortages that are putting operational strain.</a:t>
            </a:r>
          </a:p>
          <a:p>
            <a:pPr algn="l">
              <a:lnSpc>
                <a:spcPts val="3970"/>
              </a:lnSpc>
            </a:pPr>
            <a:endParaRPr lang="en-US" sz="2647" spc="2">
              <a:solidFill>
                <a:srgbClr val="2254C5"/>
              </a:solidFill>
              <a:latin typeface="Times New Roman"/>
              <a:ea typeface="Times New Roman"/>
              <a:cs typeface="Times New Roman"/>
              <a:sym typeface="Times New Roman"/>
            </a:endParaRPr>
          </a:p>
        </p:txBody>
      </p:sp>
      <p:sp>
        <p:nvSpPr>
          <p:cNvPr id="4" name="TextBox 4"/>
          <p:cNvSpPr txBox="1"/>
          <p:nvPr/>
        </p:nvSpPr>
        <p:spPr>
          <a:xfrm>
            <a:off x="7378577" y="5820628"/>
            <a:ext cx="620244" cy="240030"/>
          </a:xfrm>
          <a:prstGeom prst="rect">
            <a:avLst/>
          </a:prstGeom>
        </p:spPr>
        <p:txBody>
          <a:bodyPr lIns="0" tIns="0" rIns="0" bIns="0" rtlCol="0" anchor="t">
            <a:spAutoFit/>
          </a:bodyPr>
          <a:lstStyle/>
          <a:p>
            <a:pPr algn="ctr">
              <a:lnSpc>
                <a:spcPts val="1800"/>
              </a:lnSpc>
            </a:pPr>
            <a:r>
              <a:rPr lang="en-US" sz="1200" b="1" spc="1">
                <a:solidFill>
                  <a:srgbClr val="FFFFFF"/>
                </a:solidFill>
                <a:latin typeface="Times New Roman Bold"/>
                <a:ea typeface="Times New Roman Bold"/>
                <a:cs typeface="Times New Roman Bold"/>
                <a:sym typeface="Times New Roman Bold"/>
              </a:rPr>
              <a:t>CFO</a:t>
            </a:r>
          </a:p>
        </p:txBody>
      </p:sp>
      <p:sp>
        <p:nvSpPr>
          <p:cNvPr id="5" name="TextBox 5"/>
          <p:cNvSpPr txBox="1"/>
          <p:nvPr/>
        </p:nvSpPr>
        <p:spPr>
          <a:xfrm>
            <a:off x="1892427" y="2873916"/>
            <a:ext cx="3230095" cy="426773"/>
          </a:xfrm>
          <a:prstGeom prst="rect">
            <a:avLst/>
          </a:prstGeom>
        </p:spPr>
        <p:txBody>
          <a:bodyPr lIns="0" tIns="0" rIns="0" bIns="0" rtlCol="0" anchor="t">
            <a:spAutoFit/>
          </a:bodyPr>
          <a:lstStyle/>
          <a:p>
            <a:pPr algn="l">
              <a:lnSpc>
                <a:spcPts val="3447"/>
              </a:lnSpc>
            </a:pPr>
            <a:r>
              <a:rPr lang="en-US" sz="2298" b="1" spc="2">
                <a:solidFill>
                  <a:srgbClr val="2254C5"/>
                </a:solidFill>
                <a:latin typeface="Times New Roman Bold"/>
                <a:ea typeface="Times New Roman Bold"/>
                <a:cs typeface="Times New Roman Bold"/>
                <a:sym typeface="Times New Roman Bold"/>
              </a:rPr>
              <a:t>Staffing problems</a:t>
            </a:r>
          </a:p>
        </p:txBody>
      </p:sp>
      <p:sp>
        <p:nvSpPr>
          <p:cNvPr id="6" name="TextBox 6"/>
          <p:cNvSpPr txBox="1"/>
          <p:nvPr/>
        </p:nvSpPr>
        <p:spPr>
          <a:xfrm>
            <a:off x="6115174" y="2873916"/>
            <a:ext cx="2263133" cy="1284023"/>
          </a:xfrm>
          <a:prstGeom prst="rect">
            <a:avLst/>
          </a:prstGeom>
        </p:spPr>
        <p:txBody>
          <a:bodyPr lIns="0" tIns="0" rIns="0" bIns="0" rtlCol="0" anchor="t">
            <a:spAutoFit/>
          </a:bodyPr>
          <a:lstStyle/>
          <a:p>
            <a:pPr algn="ctr">
              <a:lnSpc>
                <a:spcPts val="3447"/>
              </a:lnSpc>
            </a:pPr>
            <a:r>
              <a:rPr lang="en-US" sz="2298" b="1" spc="2">
                <a:solidFill>
                  <a:srgbClr val="2254C5"/>
                </a:solidFill>
                <a:latin typeface="Times New Roman Bold"/>
                <a:ea typeface="Times New Roman Bold"/>
                <a:cs typeface="Times New Roman Bold"/>
                <a:sym typeface="Times New Roman Bold"/>
              </a:rPr>
              <a:t>Lack of effective incident management</a:t>
            </a:r>
          </a:p>
        </p:txBody>
      </p:sp>
      <p:sp>
        <p:nvSpPr>
          <p:cNvPr id="7" name="TextBox 7"/>
          <p:cNvSpPr txBox="1"/>
          <p:nvPr/>
        </p:nvSpPr>
        <p:spPr>
          <a:xfrm>
            <a:off x="9883257" y="2873916"/>
            <a:ext cx="2487996" cy="426773"/>
          </a:xfrm>
          <a:prstGeom prst="rect">
            <a:avLst/>
          </a:prstGeom>
        </p:spPr>
        <p:txBody>
          <a:bodyPr lIns="0" tIns="0" rIns="0" bIns="0" rtlCol="0" anchor="t">
            <a:spAutoFit/>
          </a:bodyPr>
          <a:lstStyle/>
          <a:p>
            <a:pPr algn="l">
              <a:lnSpc>
                <a:spcPts val="3447"/>
              </a:lnSpc>
            </a:pPr>
            <a:r>
              <a:rPr lang="en-US" sz="2298" b="1" spc="2">
                <a:solidFill>
                  <a:srgbClr val="2254C5"/>
                </a:solidFill>
                <a:latin typeface="Times New Roman Bold"/>
                <a:ea typeface="Times New Roman Bold"/>
                <a:cs typeface="Times New Roman Bold"/>
                <a:sym typeface="Times New Roman Bold"/>
              </a:rPr>
              <a:t>Employee spirit</a:t>
            </a:r>
          </a:p>
        </p:txBody>
      </p:sp>
      <p:sp>
        <p:nvSpPr>
          <p:cNvPr id="8" name="TextBox 8"/>
          <p:cNvSpPr txBox="1"/>
          <p:nvPr/>
        </p:nvSpPr>
        <p:spPr>
          <a:xfrm>
            <a:off x="13878672" y="2873916"/>
            <a:ext cx="2516901" cy="426773"/>
          </a:xfrm>
          <a:prstGeom prst="rect">
            <a:avLst/>
          </a:prstGeom>
        </p:spPr>
        <p:txBody>
          <a:bodyPr lIns="0" tIns="0" rIns="0" bIns="0" rtlCol="0" anchor="t">
            <a:spAutoFit/>
          </a:bodyPr>
          <a:lstStyle/>
          <a:p>
            <a:pPr algn="l">
              <a:lnSpc>
                <a:spcPts val="3447"/>
              </a:lnSpc>
            </a:pPr>
            <a:r>
              <a:rPr lang="en-US" sz="2298" b="1" spc="2">
                <a:solidFill>
                  <a:srgbClr val="2254C5"/>
                </a:solidFill>
                <a:latin typeface="Times New Roman Bold"/>
                <a:ea typeface="Times New Roman Bold"/>
                <a:cs typeface="Times New Roman Bold"/>
                <a:sym typeface="Times New Roman Bold"/>
              </a:rPr>
              <a:t>Wasted resources</a:t>
            </a:r>
          </a:p>
        </p:txBody>
      </p:sp>
      <p:sp>
        <p:nvSpPr>
          <p:cNvPr id="9" name="AutoShape 9"/>
          <p:cNvSpPr/>
          <p:nvPr/>
        </p:nvSpPr>
        <p:spPr>
          <a:xfrm>
            <a:off x="-1024145" y="9719678"/>
            <a:ext cx="20443391" cy="0"/>
          </a:xfrm>
          <a:prstGeom prst="line">
            <a:avLst/>
          </a:prstGeom>
          <a:ln w="28575" cap="flat">
            <a:solidFill>
              <a:srgbClr val="2254C5"/>
            </a:solidFill>
            <a:prstDash val="solid"/>
            <a:headEnd type="none" w="sm" len="sm"/>
            <a:tailEnd type="none" w="sm" len="sm"/>
          </a:ln>
        </p:spPr>
      </p:sp>
      <p:sp>
        <p:nvSpPr>
          <p:cNvPr id="10" name="AutoShape 10"/>
          <p:cNvSpPr/>
          <p:nvPr/>
        </p:nvSpPr>
        <p:spPr>
          <a:xfrm flipV="1">
            <a:off x="11850061" y="793106"/>
            <a:ext cx="6923190" cy="0"/>
          </a:xfrm>
          <a:prstGeom prst="line">
            <a:avLst/>
          </a:prstGeom>
          <a:ln w="28575" cap="flat">
            <a:solidFill>
              <a:srgbClr val="2254C5"/>
            </a:solidFill>
            <a:prstDash val="solid"/>
            <a:headEnd type="none" w="sm" len="sm"/>
            <a:tailEnd type="none" w="sm" len="sm"/>
          </a:ln>
        </p:spPr>
      </p:sp>
      <p:sp>
        <p:nvSpPr>
          <p:cNvPr id="11" name="TextBox 11"/>
          <p:cNvSpPr txBox="1"/>
          <p:nvPr/>
        </p:nvSpPr>
        <p:spPr>
          <a:xfrm>
            <a:off x="5879082" y="4347058"/>
            <a:ext cx="2998989" cy="2966189"/>
          </a:xfrm>
          <a:prstGeom prst="rect">
            <a:avLst/>
          </a:prstGeom>
        </p:spPr>
        <p:txBody>
          <a:bodyPr lIns="0" tIns="0" rIns="0" bIns="0" rtlCol="0" anchor="t">
            <a:spAutoFit/>
          </a:bodyPr>
          <a:lstStyle/>
          <a:p>
            <a:pPr algn="l">
              <a:lnSpc>
                <a:spcPts val="3970"/>
              </a:lnSpc>
            </a:pPr>
            <a:r>
              <a:rPr lang="en-US" sz="2647" spc="2">
                <a:solidFill>
                  <a:srgbClr val="2254C5"/>
                </a:solidFill>
                <a:latin typeface="Times New Roman"/>
                <a:ea typeface="Times New Roman"/>
                <a:cs typeface="Times New Roman"/>
                <a:sym typeface="Times New Roman"/>
              </a:rPr>
              <a:t>Delays at incident to investigation as investivagions were used to get conducted after 12 to 18 months (Ockenden, 2022).</a:t>
            </a:r>
          </a:p>
        </p:txBody>
      </p:sp>
      <p:sp>
        <p:nvSpPr>
          <p:cNvPr id="12" name="TextBox 12"/>
          <p:cNvSpPr txBox="1"/>
          <p:nvPr/>
        </p:nvSpPr>
        <p:spPr>
          <a:xfrm>
            <a:off x="9627760" y="4347058"/>
            <a:ext cx="2998989" cy="2966189"/>
          </a:xfrm>
          <a:prstGeom prst="rect">
            <a:avLst/>
          </a:prstGeom>
        </p:spPr>
        <p:txBody>
          <a:bodyPr lIns="0" tIns="0" rIns="0" bIns="0" rtlCol="0" anchor="t">
            <a:spAutoFit/>
          </a:bodyPr>
          <a:lstStyle/>
          <a:p>
            <a:pPr algn="l">
              <a:lnSpc>
                <a:spcPts val="3970"/>
              </a:lnSpc>
            </a:pPr>
            <a:r>
              <a:rPr lang="en-US" sz="2647" spc="2">
                <a:solidFill>
                  <a:srgbClr val="2254C5"/>
                </a:solidFill>
                <a:latin typeface="Times New Roman"/>
                <a:ea typeface="Times New Roman"/>
                <a:cs typeface="Times New Roman"/>
                <a:sym typeface="Times New Roman"/>
              </a:rPr>
              <a:t> Employees were scared to speak up; defensive organisational culture is not supportive of openness.</a:t>
            </a:r>
          </a:p>
        </p:txBody>
      </p:sp>
      <p:sp>
        <p:nvSpPr>
          <p:cNvPr id="13" name="TextBox 13"/>
          <p:cNvSpPr txBox="1"/>
          <p:nvPr/>
        </p:nvSpPr>
        <p:spPr>
          <a:xfrm>
            <a:off x="13772675" y="4347058"/>
            <a:ext cx="3767176" cy="3461489"/>
          </a:xfrm>
          <a:prstGeom prst="rect">
            <a:avLst/>
          </a:prstGeom>
        </p:spPr>
        <p:txBody>
          <a:bodyPr lIns="0" tIns="0" rIns="0" bIns="0" rtlCol="0" anchor="t">
            <a:spAutoFit/>
          </a:bodyPr>
          <a:lstStyle/>
          <a:p>
            <a:pPr algn="l">
              <a:lnSpc>
                <a:spcPts val="3970"/>
              </a:lnSpc>
            </a:pPr>
            <a:r>
              <a:rPr lang="en-US" sz="2647" spc="2">
                <a:solidFill>
                  <a:srgbClr val="2254C5"/>
                </a:solidFill>
                <a:latin typeface="Times New Roman"/>
                <a:ea typeface="Times New Roman"/>
                <a:cs typeface="Times New Roman"/>
                <a:sym typeface="Times New Roman"/>
              </a:rPr>
              <a:t> Admission of patients into emergency procedures multiple times because of failure to take previous interventions (McDonagh Hull, 2023).</a:t>
            </a:r>
          </a:p>
          <a:p>
            <a:pPr algn="l">
              <a:lnSpc>
                <a:spcPts val="3970"/>
              </a:lnSpc>
            </a:pPr>
            <a:endParaRPr lang="en-US" sz="2647" spc="2">
              <a:solidFill>
                <a:srgbClr val="2254C5"/>
              </a:solidFill>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1"/>
          <p:cNvSpPr txBox="1"/>
          <p:nvPr/>
        </p:nvSpPr>
        <p:spPr>
          <a:xfrm>
            <a:off x="1468039" y="859051"/>
            <a:ext cx="9303685" cy="1981835"/>
          </a:xfrm>
          <a:prstGeom prst="rect">
            <a:avLst/>
          </a:prstGeom>
        </p:spPr>
        <p:txBody>
          <a:bodyPr lIns="0" tIns="0" rIns="0" bIns="0" rtlCol="0" anchor="t">
            <a:spAutoFit/>
          </a:bodyPr>
          <a:lstStyle/>
          <a:p>
            <a:pPr algn="ctr">
              <a:lnSpc>
                <a:spcPts val="7840"/>
              </a:lnSpc>
            </a:pPr>
            <a:r>
              <a:rPr lang="en-US" sz="5600" b="1" dirty="0">
                <a:solidFill>
                  <a:srgbClr val="2254C5"/>
                </a:solidFill>
                <a:latin typeface="Times New Roman Bold"/>
                <a:ea typeface="Times New Roman Bold"/>
                <a:cs typeface="Times New Roman Bold"/>
                <a:sym typeface="Times New Roman Bold"/>
              </a:rPr>
              <a:t>Impact on Equity: Unequal Access </a:t>
            </a:r>
            <a:r>
              <a:rPr lang="en-GB" sz="5600" b="1" dirty="0">
                <a:solidFill>
                  <a:srgbClr val="2254C5"/>
                </a:solidFill>
                <a:latin typeface="Times New Roman Bold"/>
                <a:ea typeface="Times New Roman Bold"/>
                <a:cs typeface="Times New Roman Bold"/>
                <a:sym typeface="Times New Roman Bold"/>
              </a:rPr>
              <a:t>a</a:t>
            </a:r>
            <a:r>
              <a:rPr lang="en-US" sz="5600" b="1" dirty="0" err="1">
                <a:solidFill>
                  <a:srgbClr val="2254C5"/>
                </a:solidFill>
                <a:latin typeface="Times New Roman Bold"/>
                <a:ea typeface="Times New Roman Bold"/>
                <a:cs typeface="Times New Roman Bold"/>
                <a:sym typeface="Times New Roman Bold"/>
              </a:rPr>
              <a:t>nd</a:t>
            </a:r>
            <a:r>
              <a:rPr lang="en-US" sz="5600" b="1" dirty="0">
                <a:solidFill>
                  <a:srgbClr val="2254C5"/>
                </a:solidFill>
                <a:latin typeface="Times New Roman Bold"/>
                <a:ea typeface="Times New Roman Bold"/>
                <a:cs typeface="Times New Roman Bold"/>
                <a:sym typeface="Times New Roman Bold"/>
              </a:rPr>
              <a:t> Outcomes</a:t>
            </a:r>
          </a:p>
        </p:txBody>
      </p:sp>
      <p:grpSp>
        <p:nvGrpSpPr>
          <p:cNvPr id="12" name="Group 12"/>
          <p:cNvGrpSpPr/>
          <p:nvPr/>
        </p:nvGrpSpPr>
        <p:grpSpPr>
          <a:xfrm>
            <a:off x="11802325" y="1543840"/>
            <a:ext cx="4980336" cy="674088"/>
            <a:chOff x="0" y="0"/>
            <a:chExt cx="2053750" cy="277975"/>
          </a:xfrm>
        </p:grpSpPr>
        <p:sp>
          <p:nvSpPr>
            <p:cNvPr id="13" name="Freeform 13"/>
            <p:cNvSpPr/>
            <p:nvPr/>
          </p:nvSpPr>
          <p:spPr>
            <a:xfrm>
              <a:off x="0" y="0"/>
              <a:ext cx="2053750" cy="277975"/>
            </a:xfrm>
            <a:custGeom>
              <a:avLst/>
              <a:gdLst/>
              <a:ahLst/>
              <a:cxnLst/>
              <a:rect l="l" t="t" r="r" b="b"/>
              <a:pathLst>
                <a:path w="2053750" h="277975">
                  <a:moveTo>
                    <a:pt x="0" y="0"/>
                  </a:moveTo>
                  <a:lnTo>
                    <a:pt x="2053750" y="0"/>
                  </a:lnTo>
                  <a:lnTo>
                    <a:pt x="2053750" y="277975"/>
                  </a:lnTo>
                  <a:lnTo>
                    <a:pt x="0" y="277975"/>
                  </a:lnTo>
                  <a:close/>
                </a:path>
              </a:pathLst>
            </a:custGeom>
            <a:solidFill>
              <a:srgbClr val="2254C5"/>
            </a:solidFill>
          </p:spPr>
        </p:sp>
      </p:grpSp>
      <p:sp>
        <p:nvSpPr>
          <p:cNvPr id="14" name="TextBox 14"/>
          <p:cNvSpPr txBox="1"/>
          <p:nvPr/>
        </p:nvSpPr>
        <p:spPr>
          <a:xfrm>
            <a:off x="11802325" y="2408428"/>
            <a:ext cx="5607944" cy="1271182"/>
          </a:xfrm>
          <a:prstGeom prst="rect">
            <a:avLst/>
          </a:prstGeom>
        </p:spPr>
        <p:txBody>
          <a:bodyPr lIns="0" tIns="0" rIns="0" bIns="0" rtlCol="0" anchor="t">
            <a:spAutoFit/>
          </a:bodyPr>
          <a:lstStyle/>
          <a:p>
            <a:pPr algn="l">
              <a:lnSpc>
                <a:spcPts val="3359"/>
              </a:lnSpc>
            </a:pPr>
            <a:r>
              <a:rPr lang="en-US" sz="2400" dirty="0">
                <a:solidFill>
                  <a:srgbClr val="2254C5"/>
                </a:solidFill>
                <a:latin typeface="Times New Roman"/>
                <a:ea typeface="Times New Roman"/>
                <a:cs typeface="Times New Roman"/>
                <a:sym typeface="Times New Roman"/>
              </a:rPr>
              <a:t>Women do not get referred to specialist assessment due to risk factor (</a:t>
            </a:r>
            <a:r>
              <a:rPr lang="en-US" sz="2400" dirty="0" err="1">
                <a:solidFill>
                  <a:srgbClr val="2254C5"/>
                </a:solidFill>
                <a:latin typeface="Times New Roman"/>
                <a:ea typeface="Times New Roman"/>
                <a:cs typeface="Times New Roman"/>
                <a:sym typeface="Times New Roman"/>
              </a:rPr>
              <a:t>Ockenden</a:t>
            </a:r>
            <a:r>
              <a:rPr lang="en-US" sz="2400" dirty="0">
                <a:solidFill>
                  <a:srgbClr val="2254C5"/>
                </a:solidFill>
                <a:latin typeface="Times New Roman"/>
                <a:ea typeface="Times New Roman"/>
                <a:cs typeface="Times New Roman"/>
                <a:sym typeface="Times New Roman"/>
              </a:rPr>
              <a:t>, 2022).</a:t>
            </a:r>
          </a:p>
        </p:txBody>
      </p:sp>
      <p:sp>
        <p:nvSpPr>
          <p:cNvPr id="15" name="TextBox 15"/>
          <p:cNvSpPr txBox="1"/>
          <p:nvPr/>
        </p:nvSpPr>
        <p:spPr>
          <a:xfrm>
            <a:off x="11965400" y="1573608"/>
            <a:ext cx="4501538" cy="500381"/>
          </a:xfrm>
          <a:prstGeom prst="rect">
            <a:avLst/>
          </a:prstGeom>
        </p:spPr>
        <p:txBody>
          <a:bodyPr lIns="0" tIns="0" rIns="0" bIns="0" rtlCol="0" anchor="t">
            <a:spAutoFit/>
          </a:bodyPr>
          <a:lstStyle/>
          <a:p>
            <a:pPr algn="l">
              <a:lnSpc>
                <a:spcPts val="3919"/>
              </a:lnSpc>
            </a:pPr>
            <a:r>
              <a:rPr lang="en-US" sz="2799" b="1">
                <a:solidFill>
                  <a:srgbClr val="FFFFFF"/>
                </a:solidFill>
                <a:latin typeface="Times New Roman Bold"/>
                <a:ea typeface="Times New Roman Bold"/>
                <a:cs typeface="Times New Roman Bold"/>
                <a:sym typeface="Times New Roman Bold"/>
              </a:rPr>
              <a:t>Risk stratification failures</a:t>
            </a:r>
          </a:p>
        </p:txBody>
      </p:sp>
      <p:sp>
        <p:nvSpPr>
          <p:cNvPr id="16" name="TextBox 16"/>
          <p:cNvSpPr txBox="1"/>
          <p:nvPr/>
        </p:nvSpPr>
        <p:spPr>
          <a:xfrm>
            <a:off x="1028700" y="8580043"/>
            <a:ext cx="9542451" cy="908685"/>
          </a:xfrm>
          <a:prstGeom prst="rect">
            <a:avLst/>
          </a:prstGeom>
        </p:spPr>
        <p:txBody>
          <a:bodyPr lIns="0" tIns="0" rIns="0" bIns="0" rtlCol="0" anchor="t">
            <a:spAutoFit/>
          </a:bodyPr>
          <a:lstStyle/>
          <a:p>
            <a:pPr algn="l">
              <a:lnSpc>
                <a:spcPts val="3600"/>
              </a:lnSpc>
            </a:pPr>
            <a:r>
              <a:rPr lang="en-US" sz="2400" spc="2">
                <a:solidFill>
                  <a:srgbClr val="2254C5"/>
                </a:solidFill>
                <a:latin typeface="Times New Roman"/>
                <a:ea typeface="Times New Roman"/>
                <a:cs typeface="Times New Roman"/>
                <a:sym typeface="Times New Roman"/>
              </a:rPr>
              <a:t>The Ludlow-based unit’s midwifery was unfunded, which had no important resuscitation devices.</a:t>
            </a:r>
          </a:p>
        </p:txBody>
      </p:sp>
      <p:sp>
        <p:nvSpPr>
          <p:cNvPr id="17" name="AutoShape 17"/>
          <p:cNvSpPr/>
          <p:nvPr/>
        </p:nvSpPr>
        <p:spPr>
          <a:xfrm>
            <a:off x="-1024145" y="9719678"/>
            <a:ext cx="20443391" cy="0"/>
          </a:xfrm>
          <a:prstGeom prst="line">
            <a:avLst/>
          </a:prstGeom>
          <a:ln w="28575" cap="flat">
            <a:solidFill>
              <a:srgbClr val="2254C5"/>
            </a:solidFill>
            <a:prstDash val="solid"/>
            <a:headEnd type="none" w="sm" len="sm"/>
            <a:tailEnd type="none" w="sm" len="sm"/>
          </a:ln>
        </p:spPr>
      </p:sp>
      <p:sp>
        <p:nvSpPr>
          <p:cNvPr id="18" name="AutoShape 18"/>
          <p:cNvSpPr/>
          <p:nvPr/>
        </p:nvSpPr>
        <p:spPr>
          <a:xfrm flipV="1">
            <a:off x="11850061" y="793106"/>
            <a:ext cx="6923190" cy="0"/>
          </a:xfrm>
          <a:prstGeom prst="line">
            <a:avLst/>
          </a:prstGeom>
          <a:ln w="28575" cap="flat">
            <a:solidFill>
              <a:srgbClr val="2254C5"/>
            </a:solidFill>
            <a:prstDash val="solid"/>
            <a:headEnd type="none" w="sm" len="sm"/>
            <a:tailEnd type="none" w="sm" len="sm"/>
          </a:ln>
        </p:spPr>
      </p:sp>
      <p:grpSp>
        <p:nvGrpSpPr>
          <p:cNvPr id="19" name="Group 19"/>
          <p:cNvGrpSpPr/>
          <p:nvPr/>
        </p:nvGrpSpPr>
        <p:grpSpPr>
          <a:xfrm>
            <a:off x="11802325" y="4081018"/>
            <a:ext cx="4980336" cy="674088"/>
            <a:chOff x="0" y="0"/>
            <a:chExt cx="2053750" cy="277975"/>
          </a:xfrm>
        </p:grpSpPr>
        <p:sp>
          <p:nvSpPr>
            <p:cNvPr id="20" name="Freeform 20"/>
            <p:cNvSpPr/>
            <p:nvPr/>
          </p:nvSpPr>
          <p:spPr>
            <a:xfrm>
              <a:off x="0" y="0"/>
              <a:ext cx="2053750" cy="277975"/>
            </a:xfrm>
            <a:custGeom>
              <a:avLst/>
              <a:gdLst/>
              <a:ahLst/>
              <a:cxnLst/>
              <a:rect l="l" t="t" r="r" b="b"/>
              <a:pathLst>
                <a:path w="2053750" h="277975">
                  <a:moveTo>
                    <a:pt x="0" y="0"/>
                  </a:moveTo>
                  <a:lnTo>
                    <a:pt x="2053750" y="0"/>
                  </a:lnTo>
                  <a:lnTo>
                    <a:pt x="2053750" y="277975"/>
                  </a:lnTo>
                  <a:lnTo>
                    <a:pt x="0" y="277975"/>
                  </a:lnTo>
                  <a:close/>
                </a:path>
              </a:pathLst>
            </a:custGeom>
            <a:solidFill>
              <a:srgbClr val="2254C5"/>
            </a:solidFill>
          </p:spPr>
        </p:sp>
      </p:grpSp>
      <p:sp>
        <p:nvSpPr>
          <p:cNvPr id="21" name="TextBox 21"/>
          <p:cNvSpPr txBox="1"/>
          <p:nvPr/>
        </p:nvSpPr>
        <p:spPr>
          <a:xfrm>
            <a:off x="11802325" y="4945607"/>
            <a:ext cx="5607944" cy="1672590"/>
          </a:xfrm>
          <a:prstGeom prst="rect">
            <a:avLst/>
          </a:prstGeom>
        </p:spPr>
        <p:txBody>
          <a:bodyPr lIns="0" tIns="0" rIns="0" bIns="0" rtlCol="0" anchor="t">
            <a:spAutoFit/>
          </a:bodyPr>
          <a:lstStyle/>
          <a:p>
            <a:pPr algn="l">
              <a:lnSpc>
                <a:spcPts val="3359"/>
              </a:lnSpc>
            </a:pPr>
            <a:r>
              <a:rPr lang="en-US" sz="2400">
                <a:solidFill>
                  <a:srgbClr val="2254C5"/>
                </a:solidFill>
                <a:latin typeface="Times New Roman"/>
                <a:ea typeface="Times New Roman"/>
                <a:cs typeface="Times New Roman"/>
                <a:sym typeface="Times New Roman"/>
              </a:rPr>
              <a:t>Teen mothers, women that had domestic violence in their lives, and multifaceted social factors received insufficient support and protection.</a:t>
            </a:r>
          </a:p>
        </p:txBody>
      </p:sp>
      <p:sp>
        <p:nvSpPr>
          <p:cNvPr id="22" name="TextBox 22"/>
          <p:cNvSpPr txBox="1"/>
          <p:nvPr/>
        </p:nvSpPr>
        <p:spPr>
          <a:xfrm>
            <a:off x="11965400" y="4110786"/>
            <a:ext cx="4501538" cy="500381"/>
          </a:xfrm>
          <a:prstGeom prst="rect">
            <a:avLst/>
          </a:prstGeom>
        </p:spPr>
        <p:txBody>
          <a:bodyPr lIns="0" tIns="0" rIns="0" bIns="0" rtlCol="0" anchor="t">
            <a:spAutoFit/>
          </a:bodyPr>
          <a:lstStyle/>
          <a:p>
            <a:pPr algn="l">
              <a:lnSpc>
                <a:spcPts val="3919"/>
              </a:lnSpc>
            </a:pPr>
            <a:r>
              <a:rPr lang="en-US" sz="2799" b="1">
                <a:solidFill>
                  <a:srgbClr val="FFFFFF"/>
                </a:solidFill>
                <a:latin typeface="Times New Roman Bold"/>
                <a:ea typeface="Times New Roman Bold"/>
                <a:cs typeface="Times New Roman Bold"/>
                <a:sym typeface="Times New Roman Bold"/>
              </a:rPr>
              <a:t>Mother Vulnerability Gaps </a:t>
            </a:r>
          </a:p>
        </p:txBody>
      </p:sp>
      <p:grpSp>
        <p:nvGrpSpPr>
          <p:cNvPr id="23" name="Group 23"/>
          <p:cNvGrpSpPr/>
          <p:nvPr/>
        </p:nvGrpSpPr>
        <p:grpSpPr>
          <a:xfrm>
            <a:off x="11850061" y="6721122"/>
            <a:ext cx="4312348" cy="674088"/>
            <a:chOff x="0" y="0"/>
            <a:chExt cx="1778291" cy="277975"/>
          </a:xfrm>
        </p:grpSpPr>
        <p:sp>
          <p:nvSpPr>
            <p:cNvPr id="24" name="Freeform 24"/>
            <p:cNvSpPr/>
            <p:nvPr/>
          </p:nvSpPr>
          <p:spPr>
            <a:xfrm>
              <a:off x="0" y="0"/>
              <a:ext cx="1778291" cy="277975"/>
            </a:xfrm>
            <a:custGeom>
              <a:avLst/>
              <a:gdLst/>
              <a:ahLst/>
              <a:cxnLst/>
              <a:rect l="l" t="t" r="r" b="b"/>
              <a:pathLst>
                <a:path w="1778291" h="277975">
                  <a:moveTo>
                    <a:pt x="0" y="0"/>
                  </a:moveTo>
                  <a:lnTo>
                    <a:pt x="1778291" y="0"/>
                  </a:lnTo>
                  <a:lnTo>
                    <a:pt x="1778291" y="277975"/>
                  </a:lnTo>
                  <a:lnTo>
                    <a:pt x="0" y="277975"/>
                  </a:lnTo>
                  <a:close/>
                </a:path>
              </a:pathLst>
            </a:custGeom>
            <a:solidFill>
              <a:srgbClr val="2254C5"/>
            </a:solidFill>
          </p:spPr>
        </p:sp>
      </p:grpSp>
      <p:sp>
        <p:nvSpPr>
          <p:cNvPr id="25" name="TextBox 25"/>
          <p:cNvSpPr txBox="1"/>
          <p:nvPr/>
        </p:nvSpPr>
        <p:spPr>
          <a:xfrm>
            <a:off x="11850061" y="7585710"/>
            <a:ext cx="5607944" cy="1672590"/>
          </a:xfrm>
          <a:prstGeom prst="rect">
            <a:avLst/>
          </a:prstGeom>
        </p:spPr>
        <p:txBody>
          <a:bodyPr lIns="0" tIns="0" rIns="0" bIns="0" rtlCol="0" anchor="t">
            <a:spAutoFit/>
          </a:bodyPr>
          <a:lstStyle/>
          <a:p>
            <a:pPr algn="l">
              <a:lnSpc>
                <a:spcPts val="3359"/>
              </a:lnSpc>
            </a:pPr>
            <a:r>
              <a:rPr lang="en-US" sz="2400">
                <a:solidFill>
                  <a:srgbClr val="2254C5"/>
                </a:solidFill>
                <a:latin typeface="Times New Roman"/>
                <a:ea typeface="Times New Roman"/>
                <a:cs typeface="Times New Roman"/>
                <a:sym typeface="Times New Roman"/>
              </a:rPr>
              <a:t>Young mothers, those with domestic violencewere faced the disproportional gap in care (Ockenden, 2022).</a:t>
            </a:r>
          </a:p>
          <a:p>
            <a:pPr algn="l">
              <a:lnSpc>
                <a:spcPts val="3359"/>
              </a:lnSpc>
            </a:pPr>
            <a:endParaRPr lang="en-US" sz="2400">
              <a:solidFill>
                <a:srgbClr val="2254C5"/>
              </a:solidFill>
              <a:latin typeface="Times New Roman"/>
              <a:ea typeface="Times New Roman"/>
              <a:cs typeface="Times New Roman"/>
              <a:sym typeface="Times New Roman"/>
            </a:endParaRPr>
          </a:p>
        </p:txBody>
      </p:sp>
      <p:sp>
        <p:nvSpPr>
          <p:cNvPr id="26" name="TextBox 26"/>
          <p:cNvSpPr txBox="1"/>
          <p:nvPr/>
        </p:nvSpPr>
        <p:spPr>
          <a:xfrm>
            <a:off x="12013137" y="6750890"/>
            <a:ext cx="4017246" cy="500381"/>
          </a:xfrm>
          <a:prstGeom prst="rect">
            <a:avLst/>
          </a:prstGeom>
        </p:spPr>
        <p:txBody>
          <a:bodyPr lIns="0" tIns="0" rIns="0" bIns="0" rtlCol="0" anchor="t">
            <a:spAutoFit/>
          </a:bodyPr>
          <a:lstStyle/>
          <a:p>
            <a:pPr algn="l">
              <a:lnSpc>
                <a:spcPts val="3919"/>
              </a:lnSpc>
            </a:pPr>
            <a:r>
              <a:rPr lang="en-US" sz="2799" b="1">
                <a:solidFill>
                  <a:srgbClr val="FFFFFF"/>
                </a:solidFill>
                <a:latin typeface="Times New Roman Bold"/>
                <a:ea typeface="Times New Roman Bold"/>
                <a:cs typeface="Times New Roman Bold"/>
                <a:sym typeface="Times New Roman Bold"/>
              </a:rPr>
              <a:t>Socioeconomic Factors</a:t>
            </a:r>
          </a:p>
        </p:txBody>
      </p:sp>
      <p:grpSp>
        <p:nvGrpSpPr>
          <p:cNvPr id="27" name="Group 27"/>
          <p:cNvGrpSpPr/>
          <p:nvPr/>
        </p:nvGrpSpPr>
        <p:grpSpPr>
          <a:xfrm>
            <a:off x="1028700" y="7772605"/>
            <a:ext cx="3410565" cy="674088"/>
            <a:chOff x="0" y="0"/>
            <a:chExt cx="1406421" cy="277975"/>
          </a:xfrm>
        </p:grpSpPr>
        <p:sp>
          <p:nvSpPr>
            <p:cNvPr id="28" name="Freeform 28"/>
            <p:cNvSpPr/>
            <p:nvPr/>
          </p:nvSpPr>
          <p:spPr>
            <a:xfrm>
              <a:off x="0" y="0"/>
              <a:ext cx="1406421" cy="277975"/>
            </a:xfrm>
            <a:custGeom>
              <a:avLst/>
              <a:gdLst/>
              <a:ahLst/>
              <a:cxnLst/>
              <a:rect l="l" t="t" r="r" b="b"/>
              <a:pathLst>
                <a:path w="1406421" h="277975">
                  <a:moveTo>
                    <a:pt x="0" y="0"/>
                  </a:moveTo>
                  <a:lnTo>
                    <a:pt x="1406421" y="0"/>
                  </a:lnTo>
                  <a:lnTo>
                    <a:pt x="1406421" y="277975"/>
                  </a:lnTo>
                  <a:lnTo>
                    <a:pt x="0" y="277975"/>
                  </a:lnTo>
                  <a:close/>
                </a:path>
              </a:pathLst>
            </a:custGeom>
            <a:solidFill>
              <a:srgbClr val="2254C5"/>
            </a:solidFill>
          </p:spPr>
        </p:sp>
      </p:grpSp>
      <p:sp>
        <p:nvSpPr>
          <p:cNvPr id="29" name="TextBox 29"/>
          <p:cNvSpPr txBox="1"/>
          <p:nvPr/>
        </p:nvSpPr>
        <p:spPr>
          <a:xfrm>
            <a:off x="1191776" y="7811898"/>
            <a:ext cx="3123605" cy="474346"/>
          </a:xfrm>
          <a:prstGeom prst="rect">
            <a:avLst/>
          </a:prstGeom>
        </p:spPr>
        <p:txBody>
          <a:bodyPr lIns="0" tIns="0" rIns="0" bIns="0" rtlCol="0" anchor="t">
            <a:spAutoFit/>
          </a:bodyPr>
          <a:lstStyle/>
          <a:p>
            <a:pPr algn="l">
              <a:lnSpc>
                <a:spcPts val="3779"/>
              </a:lnSpc>
            </a:pPr>
            <a:r>
              <a:rPr lang="en-US" sz="2699" b="1">
                <a:solidFill>
                  <a:srgbClr val="FFFFFF"/>
                </a:solidFill>
                <a:latin typeface="Times New Roman Bold"/>
                <a:ea typeface="Times New Roman Bold"/>
                <a:cs typeface="Times New Roman Bold"/>
                <a:sym typeface="Times New Roman Bold"/>
              </a:rPr>
              <a:t>Geographic Inequity </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2254C5"/>
        </a:solidFill>
        <a:effectLst/>
      </p:bgPr>
    </p:bg>
    <p:spTree>
      <p:nvGrpSpPr>
        <p:cNvPr id="1" name=""/>
        <p:cNvGrpSpPr/>
        <p:nvPr/>
      </p:nvGrpSpPr>
      <p:grpSpPr>
        <a:xfrm>
          <a:off x="0" y="0"/>
          <a:ext cx="0" cy="0"/>
          <a:chOff x="0" y="0"/>
          <a:chExt cx="0" cy="0"/>
        </a:xfrm>
      </p:grpSpPr>
      <p:sp>
        <p:nvSpPr>
          <p:cNvPr id="2" name="AutoShape 2"/>
          <p:cNvSpPr/>
          <p:nvPr/>
        </p:nvSpPr>
        <p:spPr>
          <a:xfrm>
            <a:off x="-970252" y="9719678"/>
            <a:ext cx="20335605" cy="0"/>
          </a:xfrm>
          <a:prstGeom prst="line">
            <a:avLst/>
          </a:prstGeom>
          <a:ln w="28575" cap="flat">
            <a:solidFill>
              <a:srgbClr val="FFFFFF"/>
            </a:solidFill>
            <a:prstDash val="solid"/>
            <a:headEnd type="none" w="sm" len="sm"/>
            <a:tailEnd type="none" w="sm" len="sm"/>
          </a:ln>
        </p:spPr>
      </p:sp>
      <p:sp>
        <p:nvSpPr>
          <p:cNvPr id="4" name="TextBox 4"/>
          <p:cNvSpPr txBox="1"/>
          <p:nvPr/>
        </p:nvSpPr>
        <p:spPr>
          <a:xfrm>
            <a:off x="1371234" y="837206"/>
            <a:ext cx="16916765" cy="976293"/>
          </a:xfrm>
          <a:prstGeom prst="rect">
            <a:avLst/>
          </a:prstGeom>
        </p:spPr>
        <p:txBody>
          <a:bodyPr wrap="square" lIns="0" tIns="0" rIns="0" bIns="0" rtlCol="0" anchor="t">
            <a:spAutoFit/>
          </a:bodyPr>
          <a:lstStyle/>
          <a:p>
            <a:pPr algn="l">
              <a:lnSpc>
                <a:spcPts val="8400"/>
              </a:lnSpc>
            </a:pPr>
            <a:r>
              <a:rPr lang="en-US" sz="5600" b="1" spc="5" dirty="0">
                <a:solidFill>
                  <a:srgbClr val="FFFFFF"/>
                </a:solidFill>
                <a:latin typeface="Times New Roman Bold"/>
                <a:ea typeface="Times New Roman Bold"/>
                <a:cs typeface="Times New Roman Bold"/>
                <a:sym typeface="Times New Roman Bold"/>
              </a:rPr>
              <a:t>Report Component 2 Structure </a:t>
            </a:r>
            <a:r>
              <a:rPr lang="en-GB" sz="5600" b="1" spc="5" dirty="0">
                <a:solidFill>
                  <a:srgbClr val="FFFFFF"/>
                </a:solidFill>
                <a:latin typeface="Times New Roman Bold"/>
                <a:ea typeface="Times New Roman Bold"/>
                <a:cs typeface="Times New Roman Bold"/>
                <a:sym typeface="Times New Roman Bold"/>
              </a:rPr>
              <a:t>a</a:t>
            </a:r>
            <a:r>
              <a:rPr lang="en-US" sz="5600" b="1" spc="5" dirty="0" err="1">
                <a:solidFill>
                  <a:srgbClr val="FFFFFF"/>
                </a:solidFill>
                <a:latin typeface="Times New Roman Bold"/>
                <a:ea typeface="Times New Roman Bold"/>
                <a:cs typeface="Times New Roman Bold"/>
                <a:sym typeface="Times New Roman Bold"/>
              </a:rPr>
              <a:t>nd</a:t>
            </a:r>
            <a:r>
              <a:rPr lang="en-US" sz="5600" b="1" spc="5" dirty="0">
                <a:solidFill>
                  <a:srgbClr val="FFFFFF"/>
                </a:solidFill>
                <a:latin typeface="Times New Roman Bold"/>
                <a:ea typeface="Times New Roman Bold"/>
                <a:cs typeface="Times New Roman Bold"/>
                <a:sym typeface="Times New Roman Bold"/>
              </a:rPr>
              <a:t> Recommendations</a:t>
            </a:r>
          </a:p>
        </p:txBody>
      </p:sp>
      <p:sp>
        <p:nvSpPr>
          <p:cNvPr id="5" name="TextBox 5"/>
          <p:cNvSpPr txBox="1"/>
          <p:nvPr/>
        </p:nvSpPr>
        <p:spPr>
          <a:xfrm>
            <a:off x="1371235" y="4013779"/>
            <a:ext cx="16081218" cy="2726708"/>
          </a:xfrm>
          <a:prstGeom prst="rect">
            <a:avLst/>
          </a:prstGeom>
        </p:spPr>
        <p:txBody>
          <a:bodyPr wrap="square" lIns="0" tIns="0" rIns="0" bIns="0" rtlCol="0" anchor="t">
            <a:spAutoFit/>
          </a:bodyPr>
          <a:lstStyle/>
          <a:p>
            <a:pPr marL="518160" lvl="1" indent="-259080" algn="l">
              <a:lnSpc>
                <a:spcPts val="3600"/>
              </a:lnSpc>
              <a:buFont typeface="Arial"/>
              <a:buChar char="•"/>
            </a:pPr>
            <a:r>
              <a:rPr lang="en-US" sz="2400" spc="2">
                <a:solidFill>
                  <a:srgbClr val="FFFFFF"/>
                </a:solidFill>
                <a:latin typeface="Times New Roman"/>
                <a:ea typeface="Times New Roman"/>
                <a:cs typeface="Times New Roman"/>
                <a:sym typeface="Times New Roman"/>
              </a:rPr>
              <a:t>Section 1: Evidence-based critique of the care failures.</a:t>
            </a:r>
          </a:p>
          <a:p>
            <a:pPr marL="518160" lvl="1" indent="-259080" algn="l">
              <a:lnSpc>
                <a:spcPts val="3600"/>
              </a:lnSpc>
              <a:buFont typeface="Arial"/>
              <a:buChar char="•"/>
            </a:pPr>
            <a:r>
              <a:rPr lang="en-US" sz="2400" spc="2">
                <a:solidFill>
                  <a:srgbClr val="FFFFFF"/>
                </a:solidFill>
                <a:latin typeface="Times New Roman"/>
                <a:ea typeface="Times New Roman"/>
                <a:cs typeface="Times New Roman"/>
                <a:sym typeface="Times New Roman"/>
              </a:rPr>
              <a:t>Section 2: Comprehensive governance and leadership analysis with case studies of systemic dysfunction.</a:t>
            </a:r>
          </a:p>
          <a:p>
            <a:pPr marL="518160" lvl="1" indent="-259080" algn="l">
              <a:lnSpc>
                <a:spcPts val="3600"/>
              </a:lnSpc>
              <a:buFont typeface="Arial"/>
              <a:buChar char="•"/>
            </a:pPr>
            <a:r>
              <a:rPr lang="en-US" sz="2400" spc="2">
                <a:solidFill>
                  <a:srgbClr val="FFFFFF"/>
                </a:solidFill>
                <a:latin typeface="Times New Roman"/>
                <a:ea typeface="Times New Roman"/>
                <a:cs typeface="Times New Roman"/>
                <a:sym typeface="Times New Roman"/>
              </a:rPr>
              <a:t>Section 3: Implementation of the root cause analysis, Fishbone Diagram, and Donabedian Model to failures at the organisational level.</a:t>
            </a:r>
          </a:p>
          <a:p>
            <a:pPr marL="518160" lvl="1" indent="-259080" algn="l">
              <a:lnSpc>
                <a:spcPts val="3600"/>
              </a:lnSpc>
              <a:buFont typeface="Arial"/>
              <a:buChar char="•"/>
            </a:pPr>
            <a:r>
              <a:rPr lang="en-US" sz="2400" spc="2">
                <a:solidFill>
                  <a:srgbClr val="FFFFFF"/>
                </a:solidFill>
                <a:latin typeface="Times New Roman"/>
                <a:ea typeface="Times New Roman"/>
                <a:cs typeface="Times New Roman"/>
                <a:sym typeface="Times New Roman"/>
              </a:rPr>
              <a:t>Section 4: Implementation Roadmap of Immediate and Essential Actions (IEAs) and Local Actions of Learning (LAFLs) having measurable outcomes.</a:t>
            </a:r>
          </a:p>
        </p:txBody>
      </p:sp>
      <p:sp>
        <p:nvSpPr>
          <p:cNvPr id="6" name="AutoShape 6"/>
          <p:cNvSpPr/>
          <p:nvPr/>
        </p:nvSpPr>
        <p:spPr>
          <a:xfrm flipV="1">
            <a:off x="11850061" y="793106"/>
            <a:ext cx="6976926" cy="0"/>
          </a:xfrm>
          <a:prstGeom prst="line">
            <a:avLst/>
          </a:prstGeom>
          <a:ln w="28575" cap="flat">
            <a:solidFill>
              <a:srgbClr val="FFFFFF"/>
            </a:solidFill>
            <a:prstDash val="solid"/>
            <a:headEnd type="none" w="sm" len="sm"/>
            <a:tailEnd type="none" w="sm" len="sm"/>
          </a:ln>
        </p:spPr>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2254C5"/>
        </a:solidFill>
        <a:effectLst/>
      </p:bgPr>
    </p:bg>
    <p:spTree>
      <p:nvGrpSpPr>
        <p:cNvPr id="1" name=""/>
        <p:cNvGrpSpPr/>
        <p:nvPr/>
      </p:nvGrpSpPr>
      <p:grpSpPr>
        <a:xfrm>
          <a:off x="0" y="0"/>
          <a:ext cx="0" cy="0"/>
          <a:chOff x="0" y="0"/>
          <a:chExt cx="0" cy="0"/>
        </a:xfrm>
      </p:grpSpPr>
      <p:sp>
        <p:nvSpPr>
          <p:cNvPr id="2" name="AutoShape 2"/>
          <p:cNvSpPr/>
          <p:nvPr/>
        </p:nvSpPr>
        <p:spPr>
          <a:xfrm>
            <a:off x="-970252" y="9719678"/>
            <a:ext cx="20335605" cy="0"/>
          </a:xfrm>
          <a:prstGeom prst="line">
            <a:avLst/>
          </a:prstGeom>
          <a:ln w="28575" cap="flat">
            <a:solidFill>
              <a:srgbClr val="FFFFFF"/>
            </a:solidFill>
            <a:prstDash val="solid"/>
            <a:headEnd type="none" w="sm" len="sm"/>
            <a:tailEnd type="none" w="sm" len="sm"/>
          </a:ln>
        </p:spPr>
      </p:sp>
      <p:sp>
        <p:nvSpPr>
          <p:cNvPr id="3" name="Freeform 3"/>
          <p:cNvSpPr/>
          <p:nvPr/>
        </p:nvSpPr>
        <p:spPr>
          <a:xfrm>
            <a:off x="11850061" y="1905707"/>
            <a:ext cx="5409239" cy="6613004"/>
          </a:xfrm>
          <a:custGeom>
            <a:avLst/>
            <a:gdLst/>
            <a:ahLst/>
            <a:cxnLst/>
            <a:rect l="l" t="t" r="r" b="b"/>
            <a:pathLst>
              <a:path w="5409239" h="6613004">
                <a:moveTo>
                  <a:pt x="0" y="0"/>
                </a:moveTo>
                <a:lnTo>
                  <a:pt x="5409239" y="0"/>
                </a:lnTo>
                <a:lnTo>
                  <a:pt x="5409239" y="6613003"/>
                </a:lnTo>
                <a:lnTo>
                  <a:pt x="0" y="6613003"/>
                </a:lnTo>
                <a:lnTo>
                  <a:pt x="0" y="0"/>
                </a:lnTo>
                <a:close/>
              </a:path>
            </a:pathLst>
          </a:custGeom>
          <a:blipFill>
            <a:blip r:embed="rId3"/>
            <a:stretch>
              <a:fillRect l="-92794" r="-93972" b="-55400"/>
            </a:stretch>
          </a:blipFill>
        </p:spPr>
      </p:sp>
      <p:sp>
        <p:nvSpPr>
          <p:cNvPr id="4" name="TextBox 4"/>
          <p:cNvSpPr txBox="1"/>
          <p:nvPr/>
        </p:nvSpPr>
        <p:spPr>
          <a:xfrm>
            <a:off x="1371235" y="837205"/>
            <a:ext cx="9568716" cy="2120265"/>
          </a:xfrm>
          <a:prstGeom prst="rect">
            <a:avLst/>
          </a:prstGeom>
        </p:spPr>
        <p:txBody>
          <a:bodyPr lIns="0" tIns="0" rIns="0" bIns="0" rtlCol="0" anchor="t">
            <a:spAutoFit/>
          </a:bodyPr>
          <a:lstStyle/>
          <a:p>
            <a:pPr algn="l">
              <a:lnSpc>
                <a:spcPts val="8400"/>
              </a:lnSpc>
            </a:pPr>
            <a:r>
              <a:rPr lang="en-US" sz="5600" b="1" spc="5" dirty="0">
                <a:solidFill>
                  <a:srgbClr val="FFFFFF"/>
                </a:solidFill>
                <a:latin typeface="Times New Roman Bold"/>
                <a:ea typeface="Times New Roman Bold"/>
                <a:cs typeface="Times New Roman Bold"/>
                <a:sym typeface="Times New Roman Bold"/>
              </a:rPr>
              <a:t>Conclusion: Learning </a:t>
            </a:r>
            <a:r>
              <a:rPr lang="en-GB" sz="5600" b="1" spc="5" dirty="0">
                <a:solidFill>
                  <a:srgbClr val="FFFFFF"/>
                </a:solidFill>
                <a:latin typeface="Times New Roman Bold"/>
                <a:ea typeface="Times New Roman Bold"/>
                <a:cs typeface="Times New Roman Bold"/>
                <a:sym typeface="Times New Roman Bold"/>
              </a:rPr>
              <a:t>a</a:t>
            </a:r>
            <a:r>
              <a:rPr lang="en-US" sz="5600" b="1" spc="5" dirty="0" err="1">
                <a:solidFill>
                  <a:srgbClr val="FFFFFF"/>
                </a:solidFill>
                <a:latin typeface="Times New Roman Bold"/>
                <a:ea typeface="Times New Roman Bold"/>
                <a:cs typeface="Times New Roman Bold"/>
                <a:sym typeface="Times New Roman Bold"/>
              </a:rPr>
              <a:t>nd</a:t>
            </a:r>
            <a:r>
              <a:rPr lang="en-US" sz="5600" b="1" spc="5" dirty="0">
                <a:solidFill>
                  <a:srgbClr val="FFFFFF"/>
                </a:solidFill>
                <a:latin typeface="Times New Roman Bold"/>
                <a:ea typeface="Times New Roman Bold"/>
                <a:cs typeface="Times New Roman Bold"/>
                <a:sym typeface="Times New Roman Bold"/>
              </a:rPr>
              <a:t> Recommendations</a:t>
            </a:r>
          </a:p>
        </p:txBody>
      </p:sp>
      <p:sp>
        <p:nvSpPr>
          <p:cNvPr id="5" name="TextBox 5"/>
          <p:cNvSpPr txBox="1"/>
          <p:nvPr/>
        </p:nvSpPr>
        <p:spPr>
          <a:xfrm>
            <a:off x="1371235" y="3800603"/>
            <a:ext cx="9568716" cy="3651885"/>
          </a:xfrm>
          <a:prstGeom prst="rect">
            <a:avLst/>
          </a:prstGeom>
        </p:spPr>
        <p:txBody>
          <a:bodyPr lIns="0" tIns="0" rIns="0" bIns="0" rtlCol="0" anchor="t">
            <a:spAutoFit/>
          </a:bodyPr>
          <a:lstStyle/>
          <a:p>
            <a:pPr marL="518160" lvl="1" indent="-259080" algn="l">
              <a:lnSpc>
                <a:spcPts val="3600"/>
              </a:lnSpc>
              <a:buFont typeface="Arial"/>
              <a:buChar char="•"/>
            </a:pPr>
            <a:r>
              <a:rPr lang="en-US" sz="2400" b="1" i="1" spc="2">
                <a:solidFill>
                  <a:srgbClr val="FFFFFF"/>
                </a:solidFill>
                <a:latin typeface="Times New Roman Bold Italics"/>
                <a:ea typeface="Times New Roman Bold Italics"/>
                <a:cs typeface="Times New Roman Bold Italics"/>
                <a:sym typeface="Times New Roman Bold Italics"/>
              </a:rPr>
              <a:t>Learning point:</a:t>
            </a:r>
            <a:r>
              <a:rPr lang="en-US" sz="2400" spc="2">
                <a:solidFill>
                  <a:srgbClr val="FFFFFF"/>
                </a:solidFill>
                <a:latin typeface="Times New Roman"/>
                <a:ea typeface="Times New Roman"/>
                <a:cs typeface="Times New Roman"/>
                <a:sym typeface="Times New Roman"/>
              </a:rPr>
              <a:t> Quality assurance needs structural, process, and cultural change on the organisational level.</a:t>
            </a:r>
          </a:p>
          <a:p>
            <a:pPr marL="518160" lvl="1" indent="-259080" algn="l">
              <a:lnSpc>
                <a:spcPts val="3600"/>
              </a:lnSpc>
              <a:buFont typeface="Arial"/>
              <a:buChar char="•"/>
            </a:pPr>
            <a:r>
              <a:rPr lang="en-US" sz="2400" b="1" i="1" spc="2">
                <a:solidFill>
                  <a:srgbClr val="FFFFFF"/>
                </a:solidFill>
                <a:latin typeface="Times New Roman Bold Italics"/>
                <a:ea typeface="Times New Roman Bold Italics"/>
                <a:cs typeface="Times New Roman Bold Italics"/>
                <a:sym typeface="Times New Roman Bold Italics"/>
              </a:rPr>
              <a:t>Critical measures</a:t>
            </a:r>
            <a:r>
              <a:rPr lang="en-US" sz="2400" spc="2">
                <a:solidFill>
                  <a:srgbClr val="FFFFFF"/>
                </a:solidFill>
                <a:latin typeface="Times New Roman"/>
                <a:ea typeface="Times New Roman"/>
                <a:cs typeface="Times New Roman"/>
                <a:sym typeface="Times New Roman"/>
              </a:rPr>
              <a:t>: Install effective incident investigation protocols; ensure the obligatory adherence to guidelines.</a:t>
            </a:r>
          </a:p>
          <a:p>
            <a:pPr marL="518160" lvl="1" indent="-259080" algn="l">
              <a:lnSpc>
                <a:spcPts val="3600"/>
              </a:lnSpc>
              <a:buFont typeface="Arial"/>
              <a:buChar char="•"/>
            </a:pPr>
            <a:r>
              <a:rPr lang="en-US" sz="2400" b="1" i="1" spc="2">
                <a:solidFill>
                  <a:srgbClr val="FFFFFF"/>
                </a:solidFill>
                <a:latin typeface="Times New Roman Bold Italics"/>
                <a:ea typeface="Times New Roman Bold Italics"/>
                <a:cs typeface="Times New Roman Bold Italics"/>
                <a:sym typeface="Times New Roman Bold Italics"/>
              </a:rPr>
              <a:t>Family-centred approach</a:t>
            </a:r>
            <a:r>
              <a:rPr lang="en-US" sz="2400" spc="2">
                <a:solidFill>
                  <a:srgbClr val="FFFFFF"/>
                </a:solidFill>
                <a:latin typeface="Times New Roman"/>
                <a:ea typeface="Times New Roman"/>
                <a:cs typeface="Times New Roman"/>
                <a:sym typeface="Times New Roman"/>
              </a:rPr>
              <a:t>: Diplomatic communication, openness and active participation in learning activities that are key in restoring trust.</a:t>
            </a:r>
          </a:p>
          <a:p>
            <a:pPr marL="518160" lvl="1" indent="-259080" algn="l">
              <a:lnSpc>
                <a:spcPts val="3600"/>
              </a:lnSpc>
              <a:buFont typeface="Arial"/>
              <a:buChar char="•"/>
            </a:pPr>
            <a:r>
              <a:rPr lang="en-US" sz="2400" b="1" i="1" spc="2">
                <a:solidFill>
                  <a:srgbClr val="FFFFFF"/>
                </a:solidFill>
                <a:latin typeface="Times New Roman Bold Italics"/>
                <a:ea typeface="Times New Roman Bold Italics"/>
                <a:cs typeface="Times New Roman Bold Italics"/>
                <a:sym typeface="Times New Roman Bold Italics"/>
              </a:rPr>
              <a:t>System-wide change:</a:t>
            </a:r>
            <a:r>
              <a:rPr lang="en-US" sz="2400" spc="2">
                <a:solidFill>
                  <a:srgbClr val="FFFFFF"/>
                </a:solidFill>
                <a:latin typeface="Times New Roman"/>
                <a:ea typeface="Times New Roman"/>
                <a:cs typeface="Times New Roman"/>
                <a:sym typeface="Times New Roman"/>
              </a:rPr>
              <a:t> All NHS maternity services should implement Immediate and Essential Actions to avoid such failures.</a:t>
            </a:r>
          </a:p>
        </p:txBody>
      </p:sp>
      <p:sp>
        <p:nvSpPr>
          <p:cNvPr id="6" name="AutoShape 6"/>
          <p:cNvSpPr/>
          <p:nvPr/>
        </p:nvSpPr>
        <p:spPr>
          <a:xfrm flipV="1">
            <a:off x="11850061" y="793106"/>
            <a:ext cx="6976926" cy="0"/>
          </a:xfrm>
          <a:prstGeom prst="line">
            <a:avLst/>
          </a:prstGeom>
          <a:ln w="28575" cap="flat">
            <a:solidFill>
              <a:srgbClr val="FFFFFF"/>
            </a:solidFill>
            <a:prstDash val="solid"/>
            <a:headEnd type="none" w="sm" len="sm"/>
            <a:tailEnd type="none" w="sm" len="sm"/>
          </a:ln>
        </p:spPr>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2254C5"/>
        </a:solidFill>
        <a:effectLst/>
      </p:bgPr>
    </p:bg>
    <p:spTree>
      <p:nvGrpSpPr>
        <p:cNvPr id="1" name=""/>
        <p:cNvGrpSpPr/>
        <p:nvPr/>
      </p:nvGrpSpPr>
      <p:grpSpPr>
        <a:xfrm>
          <a:off x="0" y="0"/>
          <a:ext cx="0" cy="0"/>
          <a:chOff x="0" y="0"/>
          <a:chExt cx="0" cy="0"/>
        </a:xfrm>
      </p:grpSpPr>
      <p:sp>
        <p:nvSpPr>
          <p:cNvPr id="2" name="TextBox 2"/>
          <p:cNvSpPr txBox="1"/>
          <p:nvPr/>
        </p:nvSpPr>
        <p:spPr>
          <a:xfrm>
            <a:off x="6491346" y="1036986"/>
            <a:ext cx="3478798" cy="991235"/>
          </a:xfrm>
          <a:prstGeom prst="rect">
            <a:avLst/>
          </a:prstGeom>
        </p:spPr>
        <p:txBody>
          <a:bodyPr lIns="0" tIns="0" rIns="0" bIns="0" rtlCol="0" anchor="t">
            <a:spAutoFit/>
          </a:bodyPr>
          <a:lstStyle/>
          <a:p>
            <a:pPr algn="l">
              <a:lnSpc>
                <a:spcPts val="7840"/>
              </a:lnSpc>
            </a:pPr>
            <a:r>
              <a:rPr lang="en-US" sz="5600" b="1">
                <a:solidFill>
                  <a:srgbClr val="FFFFFF"/>
                </a:solidFill>
                <a:latin typeface="Times New Roman Bold"/>
                <a:ea typeface="Times New Roman Bold"/>
                <a:cs typeface="Times New Roman Bold"/>
                <a:sym typeface="Times New Roman Bold"/>
              </a:rPr>
              <a:t>References</a:t>
            </a:r>
          </a:p>
        </p:txBody>
      </p:sp>
      <p:sp>
        <p:nvSpPr>
          <p:cNvPr id="3" name="TextBox 3"/>
          <p:cNvSpPr txBox="1"/>
          <p:nvPr/>
        </p:nvSpPr>
        <p:spPr>
          <a:xfrm>
            <a:off x="1028700" y="2201447"/>
            <a:ext cx="16493321" cy="6518910"/>
          </a:xfrm>
          <a:prstGeom prst="rect">
            <a:avLst/>
          </a:prstGeom>
        </p:spPr>
        <p:txBody>
          <a:bodyPr lIns="0" tIns="0" rIns="0" bIns="0" rtlCol="0" anchor="t">
            <a:spAutoFit/>
          </a:bodyPr>
          <a:lstStyle/>
          <a:p>
            <a:pPr marL="410213" lvl="1" indent="-205106" algn="l">
              <a:lnSpc>
                <a:spcPts val="2850"/>
              </a:lnSpc>
              <a:buFont typeface="Arial"/>
              <a:buChar char="•"/>
            </a:pPr>
            <a:r>
              <a:rPr lang="en-US" sz="1900" spc="1">
                <a:solidFill>
                  <a:srgbClr val="FFFFFF"/>
                </a:solidFill>
                <a:latin typeface="Times New Roman"/>
                <a:ea typeface="Times New Roman"/>
                <a:cs typeface="Times New Roman"/>
                <a:sym typeface="Times New Roman"/>
              </a:rPr>
              <a:t>Baines, E. (2022). Ockenden report into maternity scandal demands workforce investment. [online] Nursing Times. Available at: https://www.nursingtimes.net/workforce/ockenden-report-into-maternity-scandal-demands-workforce-investment-30-03-2022/ [Accessed 15 Nov. 2025].</a:t>
            </a:r>
          </a:p>
          <a:p>
            <a:pPr marL="410213" lvl="1" indent="-205106" algn="l">
              <a:lnSpc>
                <a:spcPts val="2850"/>
              </a:lnSpc>
              <a:buFont typeface="Arial"/>
              <a:buChar char="•"/>
            </a:pPr>
            <a:r>
              <a:rPr lang="en-US" sz="1900" spc="1">
                <a:solidFill>
                  <a:srgbClr val="FFFFFF"/>
                </a:solidFill>
                <a:latin typeface="Times New Roman"/>
                <a:ea typeface="Times New Roman"/>
                <a:cs typeface="Times New Roman"/>
                <a:sym typeface="Times New Roman"/>
              </a:rPr>
              <a:t>BBC (2022). Shrewsbury maternity scandal: Repeated failures led to deaths. www.bbc.com. [online] 30 Mar. Available at: https://www.bbc.com/news/uk-england-shropshire-60925959 [Accessed 12 Nov. 2025].</a:t>
            </a:r>
          </a:p>
          <a:p>
            <a:pPr marL="410213" lvl="1" indent="-205106" algn="l">
              <a:lnSpc>
                <a:spcPts val="2850"/>
              </a:lnSpc>
              <a:buFont typeface="Arial"/>
              <a:buChar char="•"/>
            </a:pPr>
            <a:r>
              <a:rPr lang="en-US" sz="1900" spc="1">
                <a:solidFill>
                  <a:srgbClr val="FFFFFF"/>
                </a:solidFill>
                <a:latin typeface="Times New Roman"/>
                <a:ea typeface="Times New Roman"/>
                <a:cs typeface="Times New Roman"/>
                <a:sym typeface="Times New Roman"/>
              </a:rPr>
              <a:t>Brown, S. (2022). Repeated failings harmed mothers and babies on an unprecedented scale | Cerebral Palsy Claims Solicitors. [online] Cerebral Palsy Lawyers. Available at: https://www.cerebralpalsy-lawyers.co.uk/site/news/ockenden-maternity-review-repeated-failings [Accessed 16 Nov. 2025].</a:t>
            </a:r>
          </a:p>
          <a:p>
            <a:pPr marL="410213" lvl="1" indent="-205106" algn="l">
              <a:lnSpc>
                <a:spcPts val="2850"/>
              </a:lnSpc>
              <a:buFont typeface="Arial"/>
              <a:buChar char="•"/>
            </a:pPr>
            <a:r>
              <a:rPr lang="en-US" sz="1900" spc="1">
                <a:solidFill>
                  <a:srgbClr val="FFFFFF"/>
                </a:solidFill>
                <a:latin typeface="Times New Roman"/>
                <a:ea typeface="Times New Roman"/>
                <a:cs typeface="Times New Roman"/>
                <a:sym typeface="Times New Roman"/>
              </a:rPr>
              <a:t>Dobson, J. (2022). Ignoring women’s experience led to the NHS’s biggest maternity scandal. BMJ, p.o899. doi:https://doi.org/10.1136/bmj.o899.</a:t>
            </a:r>
          </a:p>
          <a:p>
            <a:pPr marL="410213" lvl="1" indent="-205106" algn="l">
              <a:lnSpc>
                <a:spcPts val="2850"/>
              </a:lnSpc>
              <a:buFont typeface="Arial"/>
              <a:buChar char="•"/>
            </a:pPr>
            <a:r>
              <a:rPr lang="en-US" sz="1900" spc="1">
                <a:solidFill>
                  <a:srgbClr val="FFFFFF"/>
                </a:solidFill>
                <a:latin typeface="Times New Roman"/>
                <a:ea typeface="Times New Roman"/>
                <a:cs typeface="Times New Roman"/>
                <a:sym typeface="Times New Roman"/>
              </a:rPr>
              <a:t>Gall, C. (2024). Shropshire NHS trust ignored maternity scandal families - midwife. BBC. [online] 7 Jun. Available at: https://www.bbc.com/news/articles/c3ggny1kk74o [Accessed 15 Nov. 2025].</a:t>
            </a:r>
          </a:p>
          <a:p>
            <a:pPr marL="410213" lvl="1" indent="-205106" algn="l">
              <a:lnSpc>
                <a:spcPts val="2850"/>
              </a:lnSpc>
              <a:buFont typeface="Arial"/>
              <a:buChar char="•"/>
            </a:pPr>
            <a:r>
              <a:rPr lang="en-US" sz="1900" spc="1">
                <a:solidFill>
                  <a:srgbClr val="FFFFFF"/>
                </a:solidFill>
                <a:latin typeface="Times New Roman"/>
                <a:ea typeface="Times New Roman"/>
                <a:cs typeface="Times New Roman"/>
                <a:sym typeface="Times New Roman"/>
              </a:rPr>
              <a:t>McDonagh Hull, P. (2023). Comparing caesarean birth rates: An institutionalized habit that is hard to break. Journal of Patient Safety and Risk Management, p.251604352211503. doi:https://doi.org/10.1177/25160435221150373.</a:t>
            </a:r>
          </a:p>
          <a:p>
            <a:pPr marL="410213" lvl="1" indent="-205106" algn="l">
              <a:lnSpc>
                <a:spcPts val="2850"/>
              </a:lnSpc>
              <a:buFont typeface="Arial"/>
              <a:buChar char="•"/>
            </a:pPr>
            <a:r>
              <a:rPr lang="en-US" sz="1900" spc="1">
                <a:solidFill>
                  <a:srgbClr val="FFFFFF"/>
                </a:solidFill>
                <a:latin typeface="Times New Roman"/>
                <a:ea typeface="Times New Roman"/>
                <a:cs typeface="Times New Roman"/>
                <a:sym typeface="Times New Roman"/>
              </a:rPr>
              <a:t>Ockenden, D. (2022). Ockenden Report. [online] Ockenden Maternity Review. Available at: https://www.ockendenmaternityreview.org.uk/wp-content/uploads/2022/03/FINAL_INDEPENDENT_MATERNITY_REVIEW_OF_MATERNITY_SERVICES_REPORT.pdf [Accessed 15 Nov. 2025].</a:t>
            </a:r>
          </a:p>
          <a:p>
            <a:pPr marL="410213" lvl="1" indent="-205106" algn="l">
              <a:lnSpc>
                <a:spcPts val="2850"/>
              </a:lnSpc>
              <a:buFont typeface="Arial"/>
              <a:buChar char="•"/>
            </a:pPr>
            <a:r>
              <a:rPr lang="en-US" sz="1900" spc="1">
                <a:solidFill>
                  <a:srgbClr val="FFFFFF"/>
                </a:solidFill>
                <a:latin typeface="Times New Roman"/>
                <a:ea typeface="Times New Roman"/>
                <a:cs typeface="Times New Roman"/>
                <a:sym typeface="Times New Roman"/>
              </a:rPr>
              <a:t>Sakdiyah, S.H., Eltivia, N. and Afandi, A. (2022). Root Cause Analysis Using Fishbone Diagram: Company Management Decision Making. Journal of Applied Business, Taxation and Economics Research, 1(6), pp.566–576. doi:https://doi.org/10.54408/jabter.v1i6.103.</a:t>
            </a:r>
          </a:p>
          <a:p>
            <a:pPr marL="410213" lvl="1" indent="-205106" algn="l">
              <a:lnSpc>
                <a:spcPts val="2850"/>
              </a:lnSpc>
              <a:buFont typeface="Arial"/>
              <a:buChar char="•"/>
            </a:pPr>
            <a:r>
              <a:rPr lang="en-US" sz="1900" spc="1">
                <a:solidFill>
                  <a:srgbClr val="FFFFFF"/>
                </a:solidFill>
                <a:latin typeface="Times New Roman"/>
                <a:ea typeface="Times New Roman"/>
                <a:cs typeface="Times New Roman"/>
                <a:sym typeface="Times New Roman"/>
              </a:rPr>
              <a:t>Siobhan (2022). Maternity scandal report: ‘normal births’ and how care can change for the better. [online] Barcan and Kirby Solicitors in Bristol. Available at: https://barcankirby.co.uk/maternity-scandal-ockenden-report/ [Accessed 12 Nov. 2025].</a:t>
            </a:r>
          </a:p>
          <a:p>
            <a:pPr marL="410213" lvl="1" indent="-205106" algn="l">
              <a:lnSpc>
                <a:spcPts val="2850"/>
              </a:lnSpc>
              <a:buFont typeface="Arial"/>
              <a:buChar char="•"/>
            </a:pPr>
            <a:r>
              <a:rPr lang="en-US" sz="1900" spc="1">
                <a:solidFill>
                  <a:srgbClr val="FFFFFF"/>
                </a:solidFill>
                <a:latin typeface="Times New Roman"/>
                <a:ea typeface="Times New Roman"/>
                <a:cs typeface="Times New Roman"/>
                <a:sym typeface="Times New Roman"/>
              </a:rPr>
              <a:t>Titcombe, J. (2025). We need to rethink the ‘scandal’ narrative in the NHS. BMJ, 391, p.r2324. doi:https://doi.org/10.1136/bmj.r2324.</a:t>
            </a:r>
          </a:p>
        </p:txBody>
      </p:sp>
      <p:grpSp>
        <p:nvGrpSpPr>
          <p:cNvPr id="4" name="Group 4"/>
          <p:cNvGrpSpPr/>
          <p:nvPr/>
        </p:nvGrpSpPr>
        <p:grpSpPr>
          <a:xfrm>
            <a:off x="9667884" y="8444885"/>
            <a:ext cx="302261" cy="302261"/>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sp>
        <p:sp>
          <p:nvSpPr>
            <p:cNvPr id="6" name="TextBox 6"/>
            <p:cNvSpPr txBox="1"/>
            <p:nvPr/>
          </p:nvSpPr>
          <p:spPr>
            <a:xfrm>
              <a:off x="76200" y="47625"/>
              <a:ext cx="660400" cy="688975"/>
            </a:xfrm>
            <a:prstGeom prst="rect">
              <a:avLst/>
            </a:prstGeom>
          </p:spPr>
          <p:txBody>
            <a:bodyPr lIns="50800" tIns="50800" rIns="50800" bIns="50800" rtlCol="0" anchor="ctr"/>
            <a:lstStyle/>
            <a:p>
              <a:pPr algn="ctr">
                <a:lnSpc>
                  <a:spcPts val="625"/>
                </a:lnSpc>
              </a:pPr>
              <a:endParaRPr/>
            </a:p>
          </p:txBody>
        </p:sp>
      </p:grpSp>
      <p:grpSp>
        <p:nvGrpSpPr>
          <p:cNvPr id="7" name="Group 7"/>
          <p:cNvGrpSpPr/>
          <p:nvPr/>
        </p:nvGrpSpPr>
        <p:grpSpPr>
          <a:xfrm>
            <a:off x="9667884" y="7653171"/>
            <a:ext cx="301625" cy="301625"/>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sp>
        <p:sp>
          <p:nvSpPr>
            <p:cNvPr id="9" name="TextBox 9"/>
            <p:cNvSpPr txBox="1"/>
            <p:nvPr/>
          </p:nvSpPr>
          <p:spPr>
            <a:xfrm>
              <a:off x="76200" y="47625"/>
              <a:ext cx="660400" cy="688975"/>
            </a:xfrm>
            <a:prstGeom prst="rect">
              <a:avLst/>
            </a:prstGeom>
          </p:spPr>
          <p:txBody>
            <a:bodyPr lIns="50800" tIns="50800" rIns="50800" bIns="50800" rtlCol="0" anchor="ctr"/>
            <a:lstStyle/>
            <a:p>
              <a:pPr algn="ctr">
                <a:lnSpc>
                  <a:spcPts val="625"/>
                </a:lnSpc>
              </a:pPr>
              <a:endParaRPr/>
            </a:p>
          </p:txBody>
        </p:sp>
      </p:grpSp>
      <p:sp>
        <p:nvSpPr>
          <p:cNvPr id="10" name="Freeform 10"/>
          <p:cNvSpPr/>
          <p:nvPr/>
        </p:nvSpPr>
        <p:spPr>
          <a:xfrm>
            <a:off x="9754987" y="7721244"/>
            <a:ext cx="127419" cy="165479"/>
          </a:xfrm>
          <a:custGeom>
            <a:avLst/>
            <a:gdLst/>
            <a:ahLst/>
            <a:cxnLst/>
            <a:rect l="l" t="t" r="r" b="b"/>
            <a:pathLst>
              <a:path w="127419" h="165479">
                <a:moveTo>
                  <a:pt x="0" y="0"/>
                </a:moveTo>
                <a:lnTo>
                  <a:pt x="127418" y="0"/>
                </a:lnTo>
                <a:lnTo>
                  <a:pt x="127418" y="165479"/>
                </a:lnTo>
                <a:lnTo>
                  <a:pt x="0" y="165479"/>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11" name="Freeform 11"/>
          <p:cNvSpPr/>
          <p:nvPr/>
        </p:nvSpPr>
        <p:spPr>
          <a:xfrm>
            <a:off x="9743449" y="8519300"/>
            <a:ext cx="151131" cy="153432"/>
          </a:xfrm>
          <a:custGeom>
            <a:avLst/>
            <a:gdLst/>
            <a:ahLst/>
            <a:cxnLst/>
            <a:rect l="l" t="t" r="r" b="b"/>
            <a:pathLst>
              <a:path w="151131" h="153432">
                <a:moveTo>
                  <a:pt x="0" y="0"/>
                </a:moveTo>
                <a:lnTo>
                  <a:pt x="151131" y="0"/>
                </a:lnTo>
                <a:lnTo>
                  <a:pt x="151131" y="153432"/>
                </a:lnTo>
                <a:lnTo>
                  <a:pt x="0" y="153432"/>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12" name="AutoShape 12"/>
          <p:cNvSpPr/>
          <p:nvPr/>
        </p:nvSpPr>
        <p:spPr>
          <a:xfrm>
            <a:off x="-970252" y="9719678"/>
            <a:ext cx="20335605" cy="0"/>
          </a:xfrm>
          <a:prstGeom prst="line">
            <a:avLst/>
          </a:prstGeom>
          <a:ln w="28575" cap="flat">
            <a:solidFill>
              <a:srgbClr val="FFFFFF"/>
            </a:solidFill>
            <a:prstDash val="solid"/>
            <a:headEnd type="none" w="sm" len="sm"/>
            <a:tailEnd type="none" w="sm" len="sm"/>
          </a:ln>
        </p:spPr>
      </p:sp>
      <p:sp>
        <p:nvSpPr>
          <p:cNvPr id="13" name="AutoShape 13"/>
          <p:cNvSpPr/>
          <p:nvPr/>
        </p:nvSpPr>
        <p:spPr>
          <a:xfrm flipV="1">
            <a:off x="11850061" y="793106"/>
            <a:ext cx="6976926" cy="0"/>
          </a:xfrm>
          <a:prstGeom prst="line">
            <a:avLst/>
          </a:prstGeom>
          <a:ln w="28575" cap="flat">
            <a:solidFill>
              <a:srgbClr val="FFFFFF"/>
            </a:solidFill>
            <a:prstDash val="solid"/>
            <a:headEnd type="none" w="sm" len="sm"/>
            <a:tailEnd type="none" w="sm" len="sm"/>
          </a:ln>
        </p:spPr>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Custom</PresentationFormat>
  <Paragraphs>0</Paragraphs>
  <Slides>17</Slides>
  <Notes>15</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 Blue Simple Business Pitch Deck Presentation</dc:title>
  <cp:lastModifiedBy>Rohon Chowdhury</cp:lastModifiedBy>
  <cp:revision>2</cp:revision>
  <dcterms:created xsi:type="dcterms:W3CDTF">2006-08-16T00:00:00Z</dcterms:created>
  <dcterms:modified xsi:type="dcterms:W3CDTF">2025-11-16T13:12:27Z</dcterms:modified>
  <dc:identifier>DAG4xE9f1xk</dc:identifier>
</cp:coreProperties>
</file>