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5BEDB8-6816-FC55-4543-DDAEF2028D79}" v="157" dt="2026-07-11T15:30:17.031"/>
    <p1510:client id="{DFFAD39E-BD6A-B442-08E8-C3F66E6EAC74}" v="21" dt="2026-07-11T15:46:32.7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>
                <a:latin typeface="Times New Roman"/>
                <a:cs typeface="Times New Roman"/>
              </a:rPr>
              <a:t>Module Name: </a:t>
            </a:r>
            <a:r>
              <a:rPr lang="en-GB" sz="2000">
                <a:latin typeface="Times New Roman"/>
                <a:cs typeface="Times New Roman"/>
              </a:rPr>
              <a:t>Problem solving &amp; Decision Making</a:t>
            </a:r>
            <a:b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>
                <a:latin typeface="Times New Roman"/>
                <a:cs typeface="Times New Roman"/>
              </a:rPr>
              <a:t>Module Code: </a:t>
            </a:r>
            <a:r>
              <a:rPr lang="en-GB" sz="2000">
                <a:latin typeface="Times New Roman"/>
                <a:cs typeface="Times New Roman"/>
              </a:rPr>
              <a:t>LCLM4004</a:t>
            </a:r>
            <a:r>
              <a:rPr lang="en-GB" sz="3200">
                <a:latin typeface="Times New Roman"/>
                <a:cs typeface="Times New Roman"/>
              </a:rPr>
              <a:t> </a:t>
            </a:r>
            <a:br>
              <a:rPr lang="en-GB" sz="3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>
                <a:latin typeface="Times New Roman"/>
                <a:cs typeface="Times New Roman"/>
              </a:rPr>
              <a:t>Student Name: </a:t>
            </a:r>
            <a:r>
              <a:rPr lang="en-GB" sz="2000">
                <a:latin typeface="Times New Roman"/>
                <a:cs typeface="Times New Roman"/>
              </a:rPr>
              <a:t>Zeferino Miranda</a:t>
            </a:r>
            <a:r>
              <a:rPr lang="en-GB" sz="3200">
                <a:latin typeface="Times New Roman"/>
                <a:cs typeface="Times New Roman"/>
              </a:rPr>
              <a:t> </a:t>
            </a:r>
            <a:br>
              <a:rPr lang="en-GB" sz="3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>
                <a:latin typeface="Times New Roman"/>
                <a:cs typeface="Times New Roman"/>
              </a:rPr>
              <a:t>Student Id: </a:t>
            </a:r>
            <a:r>
              <a:rPr lang="en-GB" sz="2000">
                <a:latin typeface="Times New Roman"/>
                <a:cs typeface="Times New Roman"/>
              </a:rPr>
              <a:t>2531836</a:t>
            </a:r>
            <a:r>
              <a:rPr lang="en-GB" sz="3200">
                <a:latin typeface="Times New Roman"/>
                <a:cs typeface="Times New Roman"/>
              </a:rPr>
              <a:t> </a:t>
            </a:r>
            <a:br>
              <a:rPr lang="en-GB" sz="3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>
                <a:latin typeface="Times New Roman"/>
                <a:cs typeface="Times New Roman"/>
              </a:rPr>
              <a:t>Lecturer Name: </a:t>
            </a:r>
            <a:r>
              <a:rPr lang="en-GB" sz="2000">
                <a:latin typeface="Times New Roman"/>
                <a:cs typeface="Times New Roman"/>
              </a:rPr>
              <a:t>Richard Ashaye</a:t>
            </a:r>
            <a:b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>
                <a:latin typeface="Times New Roman"/>
                <a:cs typeface="Times New Roman"/>
              </a:rPr>
              <a:t>Assignment 1: </a:t>
            </a:r>
            <a:r>
              <a:rPr lang="en-GB" sz="2000">
                <a:latin typeface="Times New Roman"/>
                <a:cs typeface="Times New Roman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r>
              <a:rPr lang="en-GB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Company background</a:t>
            </a:r>
          </a:p>
          <a:p>
            <a:r>
              <a:rPr lang="en-GB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Problem: nature and scope</a:t>
            </a:r>
          </a:p>
          <a:p>
            <a:r>
              <a:rPr lang="en-GB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Basil’s Bakery</a:t>
            </a:r>
          </a:p>
          <a:p>
            <a:r>
              <a:rPr lang="en-GB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Cause and effect analysis: Fishbone diagram</a:t>
            </a:r>
          </a:p>
          <a:p>
            <a:r>
              <a:rPr lang="en-GB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Key Findings </a:t>
            </a:r>
          </a:p>
          <a:p>
            <a:r>
              <a:rPr lang="en-GB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sz="1200" b="1">
                <a:solidFill>
                  <a:srgbClr val="FF0000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What is this presentation about?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rgbClr val="FF0000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 </a:t>
            </a: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Business analysis of Basil's Bakery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Identifying causes of sales stagnation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Applying strategic frameworks: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  5W2H Model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  PESTEL Analysis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  Fishbone Diagram</a:t>
            </a:r>
            <a:endParaRPr lang="en-GB" sz="1200" b="1">
              <a:solidFill>
                <a:srgbClr val="FF0000"/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  <a:p>
            <a:r>
              <a:rPr lang="en-GB" sz="1200" b="1">
                <a:solidFill>
                  <a:srgbClr val="FF0000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Definitions: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PESTEL: External macro-environmental factors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Fishbone: Root cause analysis tool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 5W2H: Problem-solving framework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6286" y="1589313"/>
            <a:ext cx="4876799" cy="343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Autofit/>
          </a:bodyPr>
          <a:lstStyle/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Basil's Bakery                                                                                                                                                                                                 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in: 2015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Location: Retail Park, Coventry, UK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Owner: Basil (Artisan Baker)</a:t>
            </a: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Products: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cakes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Pastries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Breads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 made with organic ingredients</a:t>
            </a: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Base: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Local shoppers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Retail workers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Office workers from industrial site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Warehouse workers (Baines and Fill, 2014)</a:t>
            </a:r>
          </a:p>
          <a:p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Strength: High quality organic sourcing</a:t>
            </a:r>
            <a:endParaRPr lang="en-GB" sz="12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125" y="1892808"/>
            <a:ext cx="4557486" cy="2963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Problem: nature and scope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1628836"/>
              </p:ext>
            </p:extLst>
          </p:nvPr>
        </p:nvGraphicFramePr>
        <p:xfrm>
          <a:off x="2589213" y="1732368"/>
          <a:ext cx="4580844" cy="3398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0422">
                  <a:extLst>
                    <a:ext uri="{9D8B030D-6E8A-4147-A177-3AD203B41FA5}">
                      <a16:colId xmlns:a16="http://schemas.microsoft.com/office/drawing/2014/main" val="3993710539"/>
                    </a:ext>
                  </a:extLst>
                </a:gridCol>
                <a:gridCol w="2290422">
                  <a:extLst>
                    <a:ext uri="{9D8B030D-6E8A-4147-A177-3AD203B41FA5}">
                      <a16:colId xmlns:a16="http://schemas.microsoft.com/office/drawing/2014/main" val="182649468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5W2H</a:t>
                      </a:r>
                      <a:endParaRPr lang="en-US" sz="120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Details</a:t>
                      </a:r>
                      <a:endParaRPr lang="en-US" sz="120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5824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What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Sales stagnation &amp; declining profitability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15429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Who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Basil, employees, loyal customers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8825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Where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Basil’s Bakery, Coventry Retail Park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406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When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Since 2023, continuing till 2025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8683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Why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Low footfall, high costs, no tech adoption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266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How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Losing customers to WFH, no delivery option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8110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How Much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25% below 2019 sales; costs increasing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3215554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4514" y="1732368"/>
            <a:ext cx="4296229" cy="3079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Basil’s Bakery</a:t>
            </a:r>
            <a:br>
              <a:rPr lang="en-GB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3" y="1219200"/>
            <a:ext cx="3543518" cy="4623816"/>
          </a:xfrm>
        </p:spPr>
        <p:txBody>
          <a:bodyPr>
            <a:normAutofit lnSpcReduction="10000"/>
          </a:bodyPr>
          <a:lstStyle/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                                                                                                    </a:t>
            </a: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1: UK Business Rates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 business rates burden small retailers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Reduces profit margins</a:t>
            </a: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Factor 2: Government WFH Policies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Encouraging remote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Reduces city center footfall</a:t>
            </a:r>
            <a:endParaRPr lang="en-GB" sz="12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 FACTORS</a:t>
            </a: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1: Inflation &amp; Energy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Rising utility bills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Increased operational expenses (Ishikawa, 1985)</a:t>
            </a: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2: Cost-of-Living Crisis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 have less disposable income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Reduced spending on premium organic products </a:t>
            </a:r>
            <a:endParaRPr lang="en-GB" sz="12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638801" y="1242146"/>
            <a:ext cx="51400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</a:t>
            </a:r>
          </a:p>
          <a:p>
            <a:endParaRPr lang="en-US" sz="12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1: Hybrid Working Culture</a:t>
            </a:r>
          </a:p>
          <a:p>
            <a:endParaRPr lang="en-US" sz="12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Office workers WFH 2-3 days/week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Less daily lunch purchases</a:t>
            </a:r>
          </a:p>
          <a:p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2: Changing Consumer Behavior</a:t>
            </a:r>
          </a:p>
          <a:p>
            <a:endParaRPr lang="en-US" sz="12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Demand for convenience &amp; speed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Preference for delivery options</a:t>
            </a:r>
          </a:p>
          <a:p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504" y="3651692"/>
            <a:ext cx="4667333" cy="293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794" y="290735"/>
            <a:ext cx="8189431" cy="747653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Basil’s Bakery</a:t>
            </a:r>
            <a:br>
              <a:rPr lang="en-GB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1873" y="1238413"/>
            <a:ext cx="2813577" cy="37776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FACTORS</a:t>
            </a:r>
          </a:p>
          <a:p>
            <a:pPr marL="0" indent="0">
              <a:buNone/>
            </a:pPr>
            <a:r>
              <a:rPr lang="en-GB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1: No Online Delivery System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Deliveroo/</a:t>
            </a:r>
            <a:r>
              <a:rPr lang="en-GB" sz="1200" b="1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UberEats</a:t>
            </a: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not used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Remote customers cannot order (Statista, 2025)</a:t>
            </a:r>
          </a:p>
          <a:p>
            <a:pPr marL="0" indent="0">
              <a:buNone/>
            </a:pPr>
            <a:r>
              <a:rPr lang="en-GB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2: No Proper Pre-Order System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Phone-based system fails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 face long waiting times</a:t>
            </a:r>
          </a:p>
          <a:p>
            <a:pPr marL="0" indent="0">
              <a:buNone/>
            </a:pPr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LEGAL FACTORS</a:t>
            </a:r>
          </a:p>
          <a:p>
            <a:pPr marL="0" indent="0">
              <a:buNone/>
            </a:pPr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1: Food Safety Regulations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UK Food Safety Act 1990 compliance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Regular inspections required (Kotler and Keller, 2016)</a:t>
            </a:r>
          </a:p>
          <a:p>
            <a:pPr marL="0" indent="0">
              <a:buNone/>
            </a:pPr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2: Employment Laws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Minimum wage increases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 cost rising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5450" y="1238413"/>
            <a:ext cx="31337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FACTORS</a:t>
            </a:r>
          </a:p>
          <a:p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1: Climate Change Impact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Crop failures affect organic sourcing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Unpredictable supply chain</a:t>
            </a:r>
          </a:p>
          <a:p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2: Sustainable Packaging Pressure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Customers demand eco-friendly packaging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Additional cost burden</a:t>
            </a:r>
          </a:p>
          <a:p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346" y="3356828"/>
            <a:ext cx="5747657" cy="3131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Cause and effect analysis (Fishbone diagram)</a:t>
            </a:r>
            <a:endParaRPr lang="en-US" sz="3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200384"/>
              </p:ext>
            </p:extLst>
          </p:nvPr>
        </p:nvGraphicFramePr>
        <p:xfrm>
          <a:off x="2628985" y="2243665"/>
          <a:ext cx="4773302" cy="36926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651">
                  <a:extLst>
                    <a:ext uri="{9D8B030D-6E8A-4147-A177-3AD203B41FA5}">
                      <a16:colId xmlns:a16="http://schemas.microsoft.com/office/drawing/2014/main" val="2323366745"/>
                    </a:ext>
                  </a:extLst>
                </a:gridCol>
                <a:gridCol w="2386651">
                  <a:extLst>
                    <a:ext uri="{9D8B030D-6E8A-4147-A177-3AD203B41FA5}">
                      <a16:colId xmlns:a16="http://schemas.microsoft.com/office/drawing/2014/main" val="1861489985"/>
                    </a:ext>
                  </a:extLst>
                </a:gridCol>
              </a:tblGrid>
              <a:tr h="439748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Category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Causes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133564"/>
                  </a:ext>
                </a:extLst>
              </a:tr>
              <a:tr h="542155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People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Customers lost jobs, WFH staff, Basil overworked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905995"/>
                  </a:ext>
                </a:extLst>
              </a:tr>
              <a:tr h="542155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Process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No pre-order system, no delivery logistics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125293"/>
                  </a:ext>
                </a:extLst>
              </a:tr>
              <a:tr h="542155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Place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Retail park footfall low, empty shops nearby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568736"/>
                  </a:ext>
                </a:extLst>
              </a:tr>
              <a:tr h="542155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Price/Cost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High rent, high utilities, organic cost volatility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8273345"/>
                  </a:ext>
                </a:extLst>
              </a:tr>
              <a:tr h="542155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Product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No meal deals, limited take-home options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0740617"/>
                  </a:ext>
                </a:extLst>
              </a:tr>
              <a:tr h="542155">
                <a:tc>
                  <a:txBody>
                    <a:bodyPr/>
                    <a:lstStyle/>
                    <a:p>
                      <a:r>
                        <a:rPr lang="en-US" sz="1200" b="1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Technology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No website, no app, no delivery partners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478573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628985" y="1966666"/>
            <a:ext cx="22497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Effect:</a:t>
            </a:r>
            <a:r>
              <a:rPr lang="en-US" sz="1200">
                <a:latin typeface="Times New Roman" panose="02020603050405020304" pitchFamily="18" charset="0"/>
                <a:cs typeface="Times New Roman" panose="02020603050405020304" pitchFamily="18" charset="0"/>
              </a:rPr>
              <a:t> Sales Stagnation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8056" y="2437120"/>
            <a:ext cx="4078515" cy="3303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Footfall in retail park has drastically declined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Office WFH culture is permanent, reducing daily customers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Operational costs (rent, energy, ingredients) are rising fast (Yüksel, 2012).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delivery service = losing remote customers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proper pre-order system = losing busy customers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Organic sourcing is a strength but cost-unpredictable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model is NOT viable in current format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GB" sz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7829" y="2843204"/>
            <a:ext cx="4717141" cy="3173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pPr algn="just"/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Baines, P. and Fill, C. (2014) </a:t>
            </a:r>
            <a:r>
              <a:rPr lang="en-US" sz="12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3rd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Oxford: Oxford University Press.</a:t>
            </a:r>
          </a:p>
          <a:p>
            <a:pPr algn="just"/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Ishikawa, K. (1985) </a:t>
            </a:r>
            <a:r>
              <a:rPr lang="en-US" sz="12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Guide to Quality Control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Tokyo: Asian Productivity Organization.</a:t>
            </a:r>
          </a:p>
          <a:p>
            <a:pPr algn="just"/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Kotler, P. and Keller, K.L. (2016) </a:t>
            </a:r>
            <a:r>
              <a:rPr lang="en-US" sz="12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Management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15th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London: Pearson.</a:t>
            </a:r>
          </a:p>
          <a:p>
            <a:pPr algn="just"/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Yüksel, I. (2012) 'Developing a multi-criteria decision making model for PESTEL analysis', </a:t>
            </a:r>
            <a:r>
              <a:rPr lang="en-US" sz="12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and Management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7(24), pp. 52-66.</a:t>
            </a:r>
          </a:p>
          <a:p>
            <a:pPr algn="just"/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(2025) </a:t>
            </a:r>
            <a:r>
              <a:rPr lang="en-US" sz="12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of inflation on small businesses in the UK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 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www.statista.com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9 July 2026).</a:t>
            </a:r>
          </a:p>
          <a:p>
            <a:pPr algn="just"/>
            <a:br>
              <a:rPr lang="en-GB" sz="1200" b="1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</a:br>
            <a:endParaRPr lang="en-GB" sz="1200" b="1">
              <a:solidFill>
                <a:schemeClr val="tx1"/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>
                <a:latin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  <a:r>
              <a:rPr lang="en-US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Questions</a:t>
            </a:r>
            <a:r>
              <a:rPr lang="en-US" sz="54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&amp; Decision Making Module Code: LCLM4004  Student Name: Zeferino Miranda  Student Id: 2531836  Lecturer Name: Richard Ashaye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cp:revision>3</cp:revision>
  <dcterms:created xsi:type="dcterms:W3CDTF">2024-10-08T15:58:04Z</dcterms:created>
  <dcterms:modified xsi:type="dcterms:W3CDTF">2026-07-11T16:13:21Z</dcterms:modified>
</cp:coreProperties>
</file>