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15"/>
  </p:notesMasterIdLst>
  <p:handoutMasterIdLst>
    <p:handoutMasterId r:id="rId16"/>
  </p:handoutMasterIdLst>
  <p:sldIdLst>
    <p:sldId id="256" r:id="rId5"/>
    <p:sldId id="264" r:id="rId6"/>
    <p:sldId id="266" r:id="rId7"/>
    <p:sldId id="265" r:id="rId8"/>
    <p:sldId id="267" r:id="rId9"/>
    <p:sldId id="268" r:id="rId10"/>
    <p:sldId id="273" r:id="rId11"/>
    <p:sldId id="272" r:id="rId12"/>
    <p:sldId id="274"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01A40-B087-406A-8C97-F1E17BF86F1B}" v="2" dt="2022-11-17T08:40:07.0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784" autoAdjust="0"/>
  </p:normalViewPr>
  <p:slideViewPr>
    <p:cSldViewPr snapToGrid="0">
      <p:cViewPr varScale="1">
        <p:scale>
          <a:sx n="92" d="100"/>
          <a:sy n="92" d="100"/>
        </p:scale>
        <p:origin x="1176" y="78"/>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na Wyn Evans" userId="d9f0c031-e69d-4671-a3cd-65cd83b9aea7" providerId="ADAL" clId="{84701A40-B087-406A-8C97-F1E17BF86F1B}"/>
    <pc:docChg chg="undo custSel addSld modSld">
      <pc:chgData name="Davina Wyn Evans" userId="d9f0c031-e69d-4671-a3cd-65cd83b9aea7" providerId="ADAL" clId="{84701A40-B087-406A-8C97-F1E17BF86F1B}" dt="2022-11-17T08:41:45.370" v="73" actId="1076"/>
      <pc:docMkLst>
        <pc:docMk/>
      </pc:docMkLst>
      <pc:sldChg chg="modSp mod">
        <pc:chgData name="Davina Wyn Evans" userId="d9f0c031-e69d-4671-a3cd-65cd83b9aea7" providerId="ADAL" clId="{84701A40-B087-406A-8C97-F1E17BF86F1B}" dt="2022-11-17T08:33:25.073" v="5" actId="20577"/>
        <pc:sldMkLst>
          <pc:docMk/>
          <pc:sldMk cId="1254269459" sldId="272"/>
        </pc:sldMkLst>
        <pc:spChg chg="mod">
          <ac:chgData name="Davina Wyn Evans" userId="d9f0c031-e69d-4671-a3cd-65cd83b9aea7" providerId="ADAL" clId="{84701A40-B087-406A-8C97-F1E17BF86F1B}" dt="2022-11-17T08:33:25.073" v="5" actId="20577"/>
          <ac:spMkLst>
            <pc:docMk/>
            <pc:sldMk cId="1254269459" sldId="272"/>
            <ac:spMk id="7" creationId="{0FDDD378-3896-4708-9D61-F685A8780358}"/>
          </ac:spMkLst>
        </pc:spChg>
      </pc:sldChg>
      <pc:sldChg chg="addSp delSp modSp new mod modClrScheme chgLayout">
        <pc:chgData name="Davina Wyn Evans" userId="d9f0c031-e69d-4671-a3cd-65cd83b9aea7" providerId="ADAL" clId="{84701A40-B087-406A-8C97-F1E17BF86F1B}" dt="2022-11-17T08:41:45.370" v="73" actId="1076"/>
        <pc:sldMkLst>
          <pc:docMk/>
          <pc:sldMk cId="3329681922" sldId="274"/>
        </pc:sldMkLst>
        <pc:spChg chg="mod ord">
          <ac:chgData name="Davina Wyn Evans" userId="d9f0c031-e69d-4671-a3cd-65cd83b9aea7" providerId="ADAL" clId="{84701A40-B087-406A-8C97-F1E17BF86F1B}" dt="2022-11-17T08:41:40.763" v="72" actId="700"/>
          <ac:spMkLst>
            <pc:docMk/>
            <pc:sldMk cId="3329681922" sldId="274"/>
            <ac:spMk id="2" creationId="{5E18903A-1AF2-60D2-F212-BA5B282C9A23}"/>
          </ac:spMkLst>
        </pc:spChg>
        <pc:spChg chg="del">
          <ac:chgData name="Davina Wyn Evans" userId="d9f0c031-e69d-4671-a3cd-65cd83b9aea7" providerId="ADAL" clId="{84701A40-B087-406A-8C97-F1E17BF86F1B}" dt="2022-11-17T08:38:25.189" v="7" actId="478"/>
          <ac:spMkLst>
            <pc:docMk/>
            <pc:sldMk cId="3329681922" sldId="274"/>
            <ac:spMk id="3" creationId="{1FE8D13B-4B93-2412-DC0F-CC509B4F7FAE}"/>
          </ac:spMkLst>
        </pc:spChg>
        <pc:spChg chg="mod ord">
          <ac:chgData name="Davina Wyn Evans" userId="d9f0c031-e69d-4671-a3cd-65cd83b9aea7" providerId="ADAL" clId="{84701A40-B087-406A-8C97-F1E17BF86F1B}" dt="2022-11-17T08:41:45.370" v="73" actId="1076"/>
          <ac:spMkLst>
            <pc:docMk/>
            <pc:sldMk cId="3329681922" sldId="274"/>
            <ac:spMk id="4" creationId="{8A3097D8-38A3-7070-9849-3C1A72EA1261}"/>
          </ac:spMkLst>
        </pc:spChg>
        <pc:graphicFrameChg chg="add del mod modGraphic">
          <ac:chgData name="Davina Wyn Evans" userId="d9f0c031-e69d-4671-a3cd-65cd83b9aea7" providerId="ADAL" clId="{84701A40-B087-406A-8C97-F1E17BF86F1B}" dt="2022-11-17T08:39:48.021" v="49" actId="478"/>
          <ac:graphicFrameMkLst>
            <pc:docMk/>
            <pc:sldMk cId="3329681922" sldId="274"/>
            <ac:graphicFrameMk id="5" creationId="{A6FDCCF1-935A-EB50-C6B2-2117000B8679}"/>
          </ac:graphicFrameMkLst>
        </pc:graphicFrameChg>
        <pc:graphicFrameChg chg="add mod modGraphic">
          <ac:chgData name="Davina Wyn Evans" userId="d9f0c031-e69d-4671-a3cd-65cd83b9aea7" providerId="ADAL" clId="{84701A40-B087-406A-8C97-F1E17BF86F1B}" dt="2022-11-17T08:41:32.119" v="71" actId="14100"/>
          <ac:graphicFrameMkLst>
            <pc:docMk/>
            <pc:sldMk cId="3329681922" sldId="274"/>
            <ac:graphicFrameMk id="6" creationId="{32F2E94B-85CA-389D-FB75-7BE7EE1CE0BE}"/>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11/17/2022</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11/17/2022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11/17/2022</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11/17/2022</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11/17/2022</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11/17/2022</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11/17/2022</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11/17/2022</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b">
            <a:normAutofit/>
          </a:bodyPr>
          <a:lstStyle/>
          <a:p>
            <a:pPr>
              <a:lnSpc>
                <a:spcPct val="90000"/>
              </a:lnSpc>
            </a:pPr>
            <a:r>
              <a:rPr lang="en-US" sz="3100" dirty="0"/>
              <a:t>Changemakers:</a:t>
            </a:r>
            <a:br>
              <a:rPr lang="en-US" sz="3100" dirty="0"/>
            </a:br>
            <a:r>
              <a:rPr lang="en-US" sz="3100" dirty="0"/>
              <a:t>creativity &amp; Value </a:t>
            </a:r>
          </a:p>
        </p:txBody>
      </p:sp>
      <p:pic>
        <p:nvPicPr>
          <p:cNvPr id="6" name="Picture 5" descr="Multi-colored paper">
            <a:extLst>
              <a:ext uri="{FF2B5EF4-FFF2-40B4-BE49-F238E27FC236}">
                <a16:creationId xmlns:a16="http://schemas.microsoft.com/office/drawing/2014/main" id="{110F74B8-B660-402A-ABE5-FCE0992D3226}"/>
              </a:ext>
            </a:extLst>
          </p:cNvPr>
          <p:cNvPicPr>
            <a:picLocks noChangeAspect="1"/>
          </p:cNvPicPr>
          <p:nvPr/>
        </p:nvPicPr>
        <p:blipFill rotWithShape="1">
          <a:blip r:embed="rId3"/>
          <a:srcRect t="28543" r="-2" b="24583"/>
          <a:stretch/>
        </p:blipFill>
        <p:spPr>
          <a:xfrm>
            <a:off x="441325" y="606425"/>
            <a:ext cx="11304588" cy="3536950"/>
          </a:xfrm>
          <a:prstGeom prst="rect">
            <a:avLst/>
          </a:prstGeom>
          <a:noFill/>
          <a:ln>
            <a:noFill/>
          </a:ln>
          <a:effectLst>
            <a:outerShdw blurRad="292100" dist="139700" dir="2700000" algn="tl" rotWithShape="0">
              <a:srgbClr val="333333">
                <a:alpha val="65000"/>
              </a:srgbClr>
            </a:outerShdw>
          </a:effectLst>
        </p:spPr>
      </p:pic>
      <p:sp>
        <p:nvSpPr>
          <p:cNvPr id="27" name="Slide Number Placeholder 3">
            <a:extLst>
              <a:ext uri="{FF2B5EF4-FFF2-40B4-BE49-F238E27FC236}">
                <a16:creationId xmlns:a16="http://schemas.microsoft.com/office/drawing/2014/main" id="{7F661755-95CC-4048-BDF1-2149D86A150A}"/>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dirty="0"/>
              <a:t>Assignment 2 Overview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4CCFA-48BA-4077-A1DB-CA7CEDCCA955}"/>
              </a:ext>
            </a:extLst>
          </p:cNvPr>
          <p:cNvSpPr>
            <a:spLocks noGrp="1"/>
          </p:cNvSpPr>
          <p:nvPr>
            <p:ph type="title"/>
          </p:nvPr>
        </p:nvSpPr>
        <p:spPr>
          <a:xfrm>
            <a:off x="8240940" y="256219"/>
            <a:ext cx="3625595" cy="4826023"/>
          </a:xfrm>
        </p:spPr>
        <p:txBody>
          <a:bodyPr anchor="ctr">
            <a:normAutofit/>
          </a:bodyPr>
          <a:lstStyle/>
          <a:p>
            <a:r>
              <a:rPr lang="en-GB" sz="3400" b="1" dirty="0"/>
              <a:t>Assessment Component 2</a:t>
            </a:r>
            <a:br>
              <a:rPr lang="en-GB" sz="3400" b="1" dirty="0"/>
            </a:br>
            <a:r>
              <a:rPr lang="en-GB" sz="3400" b="1" dirty="0"/>
              <a:t> </a:t>
            </a:r>
            <a:br>
              <a:rPr lang="en-GB" sz="3400" b="1" dirty="0"/>
            </a:br>
            <a:endParaRPr lang="en-GB" sz="3400" b="1" dirty="0"/>
          </a:p>
        </p:txBody>
      </p:sp>
      <p:pic>
        <p:nvPicPr>
          <p:cNvPr id="7" name="Picture 6" descr="Light bulb on yellow background with sketched light beams and cord">
            <a:extLst>
              <a:ext uri="{FF2B5EF4-FFF2-40B4-BE49-F238E27FC236}">
                <a16:creationId xmlns:a16="http://schemas.microsoft.com/office/drawing/2014/main" id="{149A368A-93E5-405E-8061-2F7A601A8F0F}"/>
              </a:ext>
            </a:extLst>
          </p:cNvPr>
          <p:cNvPicPr>
            <a:picLocks noChangeAspect="1"/>
          </p:cNvPicPr>
          <p:nvPr/>
        </p:nvPicPr>
        <p:blipFill rotWithShape="1">
          <a:blip r:embed="rId2"/>
          <a:srcRect l="20797" r="1" b="1"/>
          <a:stretch/>
        </p:blipFill>
        <p:spPr>
          <a:xfrm>
            <a:off x="325465" y="453642"/>
            <a:ext cx="7602421" cy="5903207"/>
          </a:xfrm>
          <a:prstGeom prst="rect">
            <a:avLst/>
          </a:prstGeom>
          <a:ln>
            <a:noFill/>
          </a:ln>
          <a:effectLst>
            <a:softEdge rad="112500"/>
          </a:effectLst>
        </p:spPr>
      </p:pic>
      <p:sp>
        <p:nvSpPr>
          <p:cNvPr id="5" name="Slide Number Placeholder 4">
            <a:extLst>
              <a:ext uri="{FF2B5EF4-FFF2-40B4-BE49-F238E27FC236}">
                <a16:creationId xmlns:a16="http://schemas.microsoft.com/office/drawing/2014/main" id="{34AD209D-A462-4630-9C0D-E4B9E48F1A5B}"/>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159F479D-7533-4EEF-A06F-7CD2FE3DB90D}" type="slidenum">
              <a:rPr lang="en-US" noProof="0" smtClean="0"/>
              <a:pPr>
                <a:spcAft>
                  <a:spcPts val="600"/>
                </a:spcAft>
              </a:pPr>
              <a:t>2</a:t>
            </a:fld>
            <a:endParaRPr lang="en-US" noProof="0"/>
          </a:p>
        </p:txBody>
      </p:sp>
      <p:sp>
        <p:nvSpPr>
          <p:cNvPr id="9" name="Text Placeholder 1">
            <a:extLst>
              <a:ext uri="{FF2B5EF4-FFF2-40B4-BE49-F238E27FC236}">
                <a16:creationId xmlns:a16="http://schemas.microsoft.com/office/drawing/2014/main" id="{BEE92F3B-B24A-47A9-8ECD-A81DFB92AFC0}"/>
              </a:ext>
            </a:extLst>
          </p:cNvPr>
          <p:cNvSpPr>
            <a:spLocks noGrp="1"/>
          </p:cNvSpPr>
          <p:nvPr>
            <p:ph type="body" sz="half" idx="2"/>
          </p:nvPr>
        </p:nvSpPr>
        <p:spPr>
          <a:xfrm>
            <a:off x="8240940" y="5389572"/>
            <a:ext cx="3625595" cy="1000782"/>
          </a:xfrm>
        </p:spPr>
        <p:txBody>
          <a:bodyPr/>
          <a:lstStyle/>
          <a:p>
            <a:r>
              <a:rPr lang="en-GB" sz="1800" b="1" dirty="0"/>
              <a:t>Reflection on Research</a:t>
            </a:r>
            <a:endParaRPr lang="en-GB" b="1" dirty="0"/>
          </a:p>
        </p:txBody>
      </p:sp>
    </p:spTree>
    <p:extLst>
      <p:ext uri="{BB962C8B-B14F-4D97-AF65-F5344CB8AC3E}">
        <p14:creationId xmlns:p14="http://schemas.microsoft.com/office/powerpoint/2010/main" val="2651870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3</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542300"/>
          </a:xfrm>
        </p:spPr>
        <p:txBody>
          <a:bodyPr/>
          <a:lstStyle/>
          <a:p>
            <a:r>
              <a:rPr lang="en-GB" sz="2400" dirty="0"/>
              <a:t>With the use of a Reflective Model (EG Gibbs, 1988), produce a 2,000 word essay that reflects on the Research Process:</a:t>
            </a:r>
          </a:p>
          <a:p>
            <a:pPr lvl="1"/>
            <a:r>
              <a:rPr lang="en-GB" sz="1900" dirty="0"/>
              <a:t>Identifying the problem</a:t>
            </a:r>
          </a:p>
          <a:p>
            <a:pPr lvl="1"/>
            <a:r>
              <a:rPr lang="en-GB" sz="1900" dirty="0"/>
              <a:t>Setting the research question</a:t>
            </a:r>
          </a:p>
          <a:p>
            <a:pPr lvl="1"/>
            <a:r>
              <a:rPr lang="en-GB" sz="1900" dirty="0"/>
              <a:t>Outlining the research approach</a:t>
            </a:r>
          </a:p>
          <a:p>
            <a:pPr lvl="1"/>
            <a:r>
              <a:rPr lang="en-GB" sz="1900" dirty="0"/>
              <a:t>Data collection</a:t>
            </a:r>
          </a:p>
          <a:p>
            <a:pPr lvl="1"/>
            <a:r>
              <a:rPr lang="en-GB" sz="1900" dirty="0"/>
              <a:t>Presenting the idea</a:t>
            </a:r>
          </a:p>
          <a:p>
            <a:pPr lvl="1"/>
            <a:r>
              <a:rPr lang="en-GB" sz="1900" dirty="0"/>
              <a:t>Analysing the data</a:t>
            </a:r>
          </a:p>
          <a:p>
            <a:pPr lvl="1"/>
            <a:r>
              <a:rPr lang="en-GB" sz="1900" dirty="0"/>
              <a:t>Formulating conclusions</a:t>
            </a:r>
          </a:p>
          <a:p>
            <a:pPr marL="324000" lvl="1" indent="0" algn="ctr">
              <a:buNone/>
            </a:pPr>
            <a:r>
              <a:rPr lang="en-GB" sz="1800" b="1" i="1" u="sng" dirty="0">
                <a:solidFill>
                  <a:schemeClr val="accent1"/>
                </a:solidFill>
                <a:effectLst/>
                <a:latin typeface="Arial" panose="020B0604020202020204" pitchFamily="34" charset="0"/>
                <a:ea typeface="Times New Roman" panose="02020603050405020304" pitchFamily="18" charset="0"/>
              </a:rPr>
              <a:t>(You should aim to consult at least 20 sources to inform your essay)</a:t>
            </a:r>
            <a:endParaRPr lang="en-GB" sz="1900" b="1" u="sng" dirty="0">
              <a:solidFill>
                <a:schemeClr val="accent1"/>
              </a:solidFill>
            </a:endParaRPr>
          </a:p>
        </p:txBody>
      </p:sp>
    </p:spTree>
    <p:extLst>
      <p:ext uri="{BB962C8B-B14F-4D97-AF65-F5344CB8AC3E}">
        <p14:creationId xmlns:p14="http://schemas.microsoft.com/office/powerpoint/2010/main" val="1973800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136002A-7ED7-4E48-BAF6-3F1D4CFCC8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50"/>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3EF95D1D-19D4-44DF-92F8-61A2A881DE8A}"/>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4</a:t>
            </a:fld>
            <a:endParaRPr lang="en-US" noProof="0"/>
          </a:p>
        </p:txBody>
      </p:sp>
    </p:spTree>
    <p:extLst>
      <p:ext uri="{BB962C8B-B14F-4D97-AF65-F5344CB8AC3E}">
        <p14:creationId xmlns:p14="http://schemas.microsoft.com/office/powerpoint/2010/main" val="574312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5</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lstStyle/>
          <a:p>
            <a:r>
              <a:rPr lang="en-GB" sz="2400" dirty="0"/>
              <a:t>Your essay should demonstrate:</a:t>
            </a: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knowledge and understanding of key concepts and ideas covered during the module.</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apply module ideas to a practical situation represented by your proposed idea.</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good academic practice in citing sources of information appropriately.</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1480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6</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normAutofit/>
          </a:bodyPr>
          <a:lstStyle/>
          <a:p>
            <a:r>
              <a:rPr lang="en-GB" sz="2600" dirty="0">
                <a:effectLst/>
                <a:ea typeface="Times New Roman" panose="02020603050405020304" pitchFamily="18" charset="0"/>
                <a:cs typeface="Arial" panose="020B0604020202020204" pitchFamily="34" charset="0"/>
              </a:rPr>
              <a:t>Your reflection should cover the following:</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creation of your idea</a:t>
            </a:r>
            <a:r>
              <a:rPr lang="en-GB" sz="1900" dirty="0">
                <a:effectLst/>
                <a:ea typeface="Times New Roman" panose="02020603050405020304" pitchFamily="18" charset="0"/>
                <a:cs typeface="Arial" panose="020B0604020202020204" pitchFamily="34" charset="0"/>
              </a:rPr>
              <a:t>: this section should address issues related to your idea, including what influenced it, the way it developed over time and what you see as its strengths and weaknesses.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process of developing your idea</a:t>
            </a:r>
            <a:r>
              <a:rPr lang="en-GB" sz="1900" dirty="0">
                <a:effectLst/>
                <a:ea typeface="Times New Roman" panose="02020603050405020304" pitchFamily="18" charset="0"/>
                <a:cs typeface="Arial" panose="020B0604020202020204" pitchFamily="34" charset="0"/>
              </a:rPr>
              <a:t>: this section should consider issues such as the main challenges you faced over the course of your research.</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your individual learning</a:t>
            </a:r>
            <a:r>
              <a:rPr lang="en-GB" sz="1900" dirty="0">
                <a:effectLst/>
                <a:ea typeface="Times New Roman" panose="02020603050405020304" pitchFamily="18" charset="0"/>
                <a:cs typeface="Arial" panose="020B0604020202020204" pitchFamily="34" charset="0"/>
              </a:rPr>
              <a:t>: this section should focus on your own personal development, including the skills, knowledge and understanding you have gained from the experience and how you might apply this learning to your future career.</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456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Lightbulb off with illuminated background">
            <a:extLst>
              <a:ext uri="{FF2B5EF4-FFF2-40B4-BE49-F238E27FC236}">
                <a16:creationId xmlns:a16="http://schemas.microsoft.com/office/drawing/2014/main" id="{9830970F-D66F-4DBB-882F-8120C39D1B6D}"/>
              </a:ext>
            </a:extLst>
          </p:cNvPr>
          <p:cNvPicPr>
            <a:picLocks noChangeAspect="1"/>
          </p:cNvPicPr>
          <p:nvPr/>
        </p:nvPicPr>
        <p:blipFill rotWithShape="1">
          <a:blip r:embed="rId2"/>
          <a:srcRect l="26596" r="30415" b="2"/>
          <a:stretch/>
        </p:blipFill>
        <p:spPr>
          <a:xfrm>
            <a:off x="4242275" y="641101"/>
            <a:ext cx="3702877" cy="5749461"/>
          </a:xfrm>
          <a:prstGeom prst="rect">
            <a:avLst/>
          </a:prstGeom>
          <a:noFill/>
        </p:spPr>
      </p:pic>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404960" y="-158999"/>
            <a:ext cx="3790884" cy="1600200"/>
          </a:xfrm>
        </p:spPr>
        <p:txBody>
          <a:bodyPr anchor="b">
            <a:normAutofit/>
          </a:bodyPr>
          <a:lstStyle/>
          <a:p>
            <a:pPr algn="ctr"/>
            <a:r>
              <a:rPr lang="en-GB" b="1" dirty="0"/>
              <a:t>Suggested Structure</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type="body" sz="half" idx="2"/>
          </p:nvPr>
        </p:nvSpPr>
        <p:spPr>
          <a:xfrm>
            <a:off x="358529" y="1441201"/>
            <a:ext cx="3790884" cy="4982713"/>
          </a:xfrm>
        </p:spPr>
        <p:txBody>
          <a:bodyPr anchor="ctr">
            <a:noAutofit/>
          </a:bodyPr>
          <a:lstStyle/>
          <a:p>
            <a:r>
              <a:rPr lang="en-GB" sz="1500" dirty="0">
                <a:effectLst/>
              </a:rPr>
              <a:t>Your reflection should cover the following:</a:t>
            </a:r>
          </a:p>
          <a:p>
            <a:pPr lvl="1">
              <a:buSzPts val="1000"/>
              <a:buFont typeface="Wingdings" panose="05000000000000000000" pitchFamily="2" charset="2"/>
              <a:buChar char="§"/>
              <a:tabLst>
                <a:tab pos="685800" algn="l"/>
              </a:tabLst>
            </a:pPr>
            <a:r>
              <a:rPr lang="en-GB" sz="1500" b="1" dirty="0">
                <a:effectLst/>
              </a:rPr>
              <a:t>Reflecting on the creation of your idea</a:t>
            </a:r>
            <a:r>
              <a:rPr lang="en-GB" sz="1500" dirty="0">
                <a:effectLst/>
              </a:rPr>
              <a:t>: this section should address issues related to your idea, including what influenced it, the way it developed over time and what you see as its strengths and weaknesses.</a:t>
            </a:r>
          </a:p>
          <a:p>
            <a:pPr lvl="1">
              <a:buSzPts val="1000"/>
              <a:buFont typeface="Wingdings" panose="05000000000000000000" pitchFamily="2" charset="2"/>
              <a:buChar char="§"/>
              <a:tabLst>
                <a:tab pos="685800" algn="l"/>
              </a:tabLst>
            </a:pPr>
            <a:r>
              <a:rPr lang="en-GB" sz="1500" b="1" dirty="0">
                <a:effectLst/>
              </a:rPr>
              <a:t>Reflecting on the process of developing your idea</a:t>
            </a:r>
            <a:r>
              <a:rPr lang="en-GB" sz="1500" dirty="0">
                <a:effectLst/>
              </a:rPr>
              <a:t>: this section should consider issues such as the main challenges you faced over the course of your research.</a:t>
            </a:r>
          </a:p>
          <a:p>
            <a:pPr lvl="1">
              <a:buSzPts val="1000"/>
              <a:buFont typeface="Wingdings" panose="05000000000000000000" pitchFamily="2" charset="2"/>
              <a:buChar char="§"/>
              <a:tabLst>
                <a:tab pos="685800" algn="l"/>
              </a:tabLst>
            </a:pPr>
            <a:r>
              <a:rPr lang="en-GB" sz="1500" b="1" dirty="0">
                <a:effectLst/>
              </a:rPr>
              <a:t>Reflecting on your individual learning</a:t>
            </a:r>
            <a:r>
              <a:rPr lang="en-GB" sz="1500" dirty="0">
                <a:effectLst/>
              </a:rPr>
              <a:t>: this section should focus on your own personal development, including the skills, knowledge and understanding you have gained from the experience and how you might apply this learning to your future career.</a:t>
            </a:r>
          </a:p>
        </p:txBody>
      </p:sp>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7</a:t>
            </a:fld>
            <a:endParaRPr lang="en-US" noProof="0"/>
          </a:p>
        </p:txBody>
      </p:sp>
      <p:sp>
        <p:nvSpPr>
          <p:cNvPr id="10" name="Content Placeholder 8">
            <a:extLst>
              <a:ext uri="{FF2B5EF4-FFF2-40B4-BE49-F238E27FC236}">
                <a16:creationId xmlns:a16="http://schemas.microsoft.com/office/drawing/2014/main" id="{419CC5B9-827D-43BA-9B49-2517739B7A25}"/>
              </a:ext>
            </a:extLst>
          </p:cNvPr>
          <p:cNvSpPr txBox="1">
            <a:spLocks/>
          </p:cNvSpPr>
          <p:nvPr/>
        </p:nvSpPr>
        <p:spPr>
          <a:xfrm>
            <a:off x="8038014" y="641101"/>
            <a:ext cx="3790884" cy="5749461"/>
          </a:xfrm>
          <a:prstGeom prst="rect">
            <a:avLst/>
          </a:prstGeom>
        </p:spPr>
        <p:txBody>
          <a:bodyPr vert="horz" lIns="91440" tIns="45720" rIns="91440" bIns="45720" rtlCol="0" anchor="ctr">
            <a:noAutofit/>
          </a:bodyPr>
          <a:lstStyle>
            <a:lvl1pPr marL="216000" indent="-216000" algn="l" defTabSz="457200" rtl="0" eaLnBrk="1" latinLnBrk="0" hangingPunct="1">
              <a:lnSpc>
                <a:spcPct val="90000"/>
              </a:lnSpc>
              <a:spcBef>
                <a:spcPct val="20000"/>
              </a:spcBef>
              <a:spcAft>
                <a:spcPts val="600"/>
              </a:spcAft>
              <a:buClr>
                <a:schemeClr val="accent1"/>
              </a:buClr>
              <a:buSzPct val="92000"/>
              <a:buFont typeface="Wingdings" panose="05000000000000000000" pitchFamily="2" charset="2"/>
              <a:buChar char="§"/>
              <a:defRPr sz="1600" kern="1200">
                <a:solidFill>
                  <a:schemeClr val="tx1">
                    <a:lumMod val="75000"/>
                    <a:lumOff val="25000"/>
                  </a:schemeClr>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400"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200"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000"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000"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9pPr>
          </a:lstStyle>
          <a:p>
            <a:r>
              <a:rPr lang="en-GB" sz="1900" dirty="0"/>
              <a:t>Front Cover</a:t>
            </a:r>
          </a:p>
          <a:p>
            <a:r>
              <a:rPr lang="en-GB" sz="1900" dirty="0"/>
              <a:t>Content Page</a:t>
            </a:r>
          </a:p>
          <a:p>
            <a:r>
              <a:rPr lang="en-GB" sz="1900" b="1" dirty="0">
                <a:solidFill>
                  <a:schemeClr val="accent1"/>
                </a:solidFill>
              </a:rPr>
              <a:t>Introduction</a:t>
            </a:r>
            <a:r>
              <a:rPr lang="en-GB" sz="1900" dirty="0"/>
              <a:t> – Introduce the purpose of the essay / introduce the model of refection.</a:t>
            </a:r>
          </a:p>
          <a:p>
            <a:pPr marL="268288" lvl="1" indent="-268288">
              <a:buFont typeface="Wingdings" panose="05000000000000000000" pitchFamily="2" charset="2"/>
              <a:buChar char="§"/>
            </a:pPr>
            <a:r>
              <a:rPr lang="en-GB" sz="1900" b="1" dirty="0">
                <a:solidFill>
                  <a:schemeClr val="accent1"/>
                </a:solidFill>
              </a:rPr>
              <a:t>Creation of Idea </a:t>
            </a:r>
            <a:r>
              <a:rPr lang="en-GB" sz="1900" dirty="0"/>
              <a:t>- Identifying the problem / setting the research question</a:t>
            </a:r>
          </a:p>
          <a:p>
            <a:pPr marL="268288" lvl="1" indent="-268288">
              <a:buFont typeface="Wingdings" panose="05000000000000000000" pitchFamily="2" charset="2"/>
              <a:buChar char="§"/>
            </a:pPr>
            <a:r>
              <a:rPr lang="en-GB" sz="1900" b="1" dirty="0">
                <a:solidFill>
                  <a:schemeClr val="accent1"/>
                </a:solidFill>
              </a:rPr>
              <a:t>Developing the Idea </a:t>
            </a:r>
            <a:r>
              <a:rPr lang="en-GB" sz="1900" dirty="0"/>
              <a:t>- Outlining the / research approach / Data collection / Presenting the idea</a:t>
            </a:r>
          </a:p>
          <a:p>
            <a:pPr marL="268288" lvl="1" indent="-268288">
              <a:buFont typeface="Wingdings" panose="05000000000000000000" pitchFamily="2" charset="2"/>
              <a:buChar char="§"/>
            </a:pPr>
            <a:r>
              <a:rPr lang="en-GB" sz="1900" b="1" dirty="0">
                <a:solidFill>
                  <a:schemeClr val="accent1"/>
                </a:solidFill>
              </a:rPr>
              <a:t>Reflecting on Learning </a:t>
            </a:r>
            <a:r>
              <a:rPr lang="en-GB" sz="1900" dirty="0"/>
              <a:t>- Analysing the data / Formulating conclusions</a:t>
            </a:r>
          </a:p>
          <a:p>
            <a:pPr marL="268288" lvl="1" indent="-268288">
              <a:buFont typeface="Wingdings" panose="05000000000000000000" pitchFamily="2" charset="2"/>
              <a:buChar char="§"/>
            </a:pPr>
            <a:r>
              <a:rPr lang="en-GB" sz="1900" dirty="0"/>
              <a:t>Conclusion</a:t>
            </a:r>
          </a:p>
          <a:p>
            <a:pPr marL="268288" lvl="1" indent="-268288">
              <a:buFont typeface="Wingdings" panose="05000000000000000000" pitchFamily="2" charset="2"/>
              <a:buChar char="§"/>
            </a:pPr>
            <a:r>
              <a:rPr lang="en-GB" sz="1900" dirty="0"/>
              <a:t>Reference Page</a:t>
            </a:r>
          </a:p>
        </p:txBody>
      </p:sp>
    </p:spTree>
    <p:extLst>
      <p:ext uri="{BB962C8B-B14F-4D97-AF65-F5344CB8AC3E}">
        <p14:creationId xmlns:p14="http://schemas.microsoft.com/office/powerpoint/2010/main" val="313648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9B062D2-6B8B-42E4-836B-B64F6816CBA0}"/>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pic>
        <p:nvPicPr>
          <p:cNvPr id="5" name="Picture 4" descr="Clock at 11:55 in school hallway with fluorescent lights and lockers">
            <a:extLst>
              <a:ext uri="{FF2B5EF4-FFF2-40B4-BE49-F238E27FC236}">
                <a16:creationId xmlns:a16="http://schemas.microsoft.com/office/drawing/2014/main" id="{1A16AFDB-81D4-42BB-AB05-7B1921941706}"/>
              </a:ext>
            </a:extLst>
          </p:cNvPr>
          <p:cNvPicPr>
            <a:picLocks noChangeAspect="1"/>
          </p:cNvPicPr>
          <p:nvPr/>
        </p:nvPicPr>
        <p:blipFill>
          <a:blip r:embed="rId2"/>
          <a:stretch>
            <a:fillRect/>
          </a:stretch>
        </p:blipFill>
        <p:spPr>
          <a:xfrm>
            <a:off x="0" y="0"/>
            <a:ext cx="4571554"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Placeholder 6">
            <a:extLst>
              <a:ext uri="{FF2B5EF4-FFF2-40B4-BE49-F238E27FC236}">
                <a16:creationId xmlns:a16="http://schemas.microsoft.com/office/drawing/2014/main" id="{9D827C02-4F7E-43FD-8B23-73887B27E26F}"/>
              </a:ext>
            </a:extLst>
          </p:cNvPr>
          <p:cNvSpPr txBox="1">
            <a:spLocks/>
          </p:cNvSpPr>
          <p:nvPr/>
        </p:nvSpPr>
        <p:spPr>
          <a:xfrm>
            <a:off x="5802403" y="874831"/>
            <a:ext cx="4905157" cy="553373"/>
          </a:xfrm>
          <a:prstGeom prst="rect">
            <a:avLst/>
          </a:prstGeom>
        </p:spPr>
        <p:style>
          <a:lnRef idx="2">
            <a:schemeClr val="dk1"/>
          </a:lnRef>
          <a:fillRef idx="1">
            <a:schemeClr val="lt1"/>
          </a:fillRef>
          <a:effectRef idx="0">
            <a:schemeClr val="dk1"/>
          </a:effectRef>
          <a:fontRef idx="minor">
            <a:schemeClr val="dk1"/>
          </a:fontRef>
        </p:style>
        <p:txBody>
          <a:bodyPr anchor="ct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None/>
            </a:pPr>
            <a:r>
              <a:rPr lang="en-GB" sz="2200" b="1" dirty="0"/>
              <a:t>Assignment 2</a:t>
            </a:r>
          </a:p>
        </p:txBody>
      </p:sp>
      <p:sp>
        <p:nvSpPr>
          <p:cNvPr id="7" name="Content Placeholder 5">
            <a:extLst>
              <a:ext uri="{FF2B5EF4-FFF2-40B4-BE49-F238E27FC236}">
                <a16:creationId xmlns:a16="http://schemas.microsoft.com/office/drawing/2014/main" id="{0FDDD378-3896-4708-9D61-F685A8780358}"/>
              </a:ext>
            </a:extLst>
          </p:cNvPr>
          <p:cNvSpPr txBox="1">
            <a:spLocks/>
          </p:cNvSpPr>
          <p:nvPr/>
        </p:nvSpPr>
        <p:spPr>
          <a:xfrm>
            <a:off x="5802405" y="5625394"/>
            <a:ext cx="4905157" cy="50294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sz="2200" b="1" dirty="0"/>
              <a:t>Friday 13</a:t>
            </a:r>
            <a:r>
              <a:rPr lang="en-GB" sz="2200" b="1" baseline="30000" dirty="0"/>
              <a:t>th</a:t>
            </a:r>
            <a:r>
              <a:rPr lang="en-GB" sz="2200" b="1" dirty="0"/>
              <a:t> January 202</a:t>
            </a:r>
          </a:p>
        </p:txBody>
      </p:sp>
      <p:sp>
        <p:nvSpPr>
          <p:cNvPr id="8" name="Text Placeholder 6">
            <a:extLst>
              <a:ext uri="{FF2B5EF4-FFF2-40B4-BE49-F238E27FC236}">
                <a16:creationId xmlns:a16="http://schemas.microsoft.com/office/drawing/2014/main" id="{E02C1E09-561A-452B-8280-60BF22F25C00}"/>
              </a:ext>
            </a:extLst>
          </p:cNvPr>
          <p:cNvSpPr txBox="1">
            <a:spLocks/>
          </p:cNvSpPr>
          <p:nvPr/>
        </p:nvSpPr>
        <p:spPr>
          <a:xfrm>
            <a:off x="5802404" y="2871667"/>
            <a:ext cx="4905157" cy="553373"/>
          </a:xfrm>
          <a:prstGeom prst="rect">
            <a:avLst/>
          </a:prstGeom>
        </p:spPr>
        <p:style>
          <a:lnRef idx="2">
            <a:schemeClr val="dk1"/>
          </a:lnRef>
          <a:fillRef idx="1">
            <a:schemeClr val="lt1"/>
          </a:fillRef>
          <a:effectRef idx="0">
            <a:schemeClr val="dk1"/>
          </a:effectRef>
          <a:fontRef idx="minor">
            <a:schemeClr val="dk1"/>
          </a:fontRef>
        </p:style>
        <p:txBody>
          <a:bodyPr anchor="ct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None/>
            </a:pPr>
            <a:r>
              <a:rPr lang="en-GB" sz="2200" b="1" dirty="0"/>
              <a:t>Deadline</a:t>
            </a:r>
          </a:p>
        </p:txBody>
      </p:sp>
    </p:spTree>
    <p:extLst>
      <p:ext uri="{BB962C8B-B14F-4D97-AF65-F5344CB8AC3E}">
        <p14:creationId xmlns:p14="http://schemas.microsoft.com/office/powerpoint/2010/main" val="1254269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18903A-1AF2-60D2-F212-BA5B282C9A23}"/>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8A3097D8-38A3-7070-9849-3C1A72EA1261}"/>
              </a:ext>
            </a:extLst>
          </p:cNvPr>
          <p:cNvSpPr>
            <a:spLocks noGrp="1"/>
          </p:cNvSpPr>
          <p:nvPr>
            <p:ph type="title" idx="4294967295"/>
          </p:nvPr>
        </p:nvSpPr>
        <p:spPr>
          <a:xfrm>
            <a:off x="778999" y="771814"/>
            <a:ext cx="2770188" cy="987425"/>
          </a:xfrm>
        </p:spPr>
        <p:txBody>
          <a:bodyPr/>
          <a:lstStyle/>
          <a:p>
            <a:pPr algn="ctr"/>
            <a:r>
              <a:rPr lang="en-GB" b="1" dirty="0"/>
              <a:t>Assessment Criteria </a:t>
            </a:r>
          </a:p>
        </p:txBody>
      </p:sp>
      <p:graphicFrame>
        <p:nvGraphicFramePr>
          <p:cNvPr id="6" name="Table 5">
            <a:extLst>
              <a:ext uri="{FF2B5EF4-FFF2-40B4-BE49-F238E27FC236}">
                <a16:creationId xmlns:a16="http://schemas.microsoft.com/office/drawing/2014/main" id="{32F2E94B-85CA-389D-FB75-7BE7EE1CE0BE}"/>
              </a:ext>
            </a:extLst>
          </p:cNvPr>
          <p:cNvGraphicFramePr>
            <a:graphicFrameLocks noGrp="1"/>
          </p:cNvGraphicFramePr>
          <p:nvPr>
            <p:extLst>
              <p:ext uri="{D42A27DB-BD31-4B8C-83A1-F6EECF244321}">
                <p14:modId xmlns:p14="http://schemas.microsoft.com/office/powerpoint/2010/main" val="2710067778"/>
              </p:ext>
            </p:extLst>
          </p:nvPr>
        </p:nvGraphicFramePr>
        <p:xfrm>
          <a:off x="4091749" y="14406"/>
          <a:ext cx="7213562" cy="6843593"/>
        </p:xfrm>
        <a:graphic>
          <a:graphicData uri="http://schemas.openxmlformats.org/drawingml/2006/table">
            <a:tbl>
              <a:tblPr firstRow="1" firstCol="1" bandRow="1"/>
              <a:tblGrid>
                <a:gridCol w="6014667">
                  <a:extLst>
                    <a:ext uri="{9D8B030D-6E8A-4147-A177-3AD203B41FA5}">
                      <a16:colId xmlns:a16="http://schemas.microsoft.com/office/drawing/2014/main" val="460294517"/>
                    </a:ext>
                  </a:extLst>
                </a:gridCol>
                <a:gridCol w="600168">
                  <a:extLst>
                    <a:ext uri="{9D8B030D-6E8A-4147-A177-3AD203B41FA5}">
                      <a16:colId xmlns:a16="http://schemas.microsoft.com/office/drawing/2014/main" val="2578329786"/>
                    </a:ext>
                  </a:extLst>
                </a:gridCol>
                <a:gridCol w="598727">
                  <a:extLst>
                    <a:ext uri="{9D8B030D-6E8A-4147-A177-3AD203B41FA5}">
                      <a16:colId xmlns:a16="http://schemas.microsoft.com/office/drawing/2014/main" val="4130639590"/>
                    </a:ext>
                  </a:extLst>
                </a:gridCol>
              </a:tblGrid>
              <a:tr h="461253">
                <a:tc>
                  <a:txBody>
                    <a:bodyPr/>
                    <a:lstStyle/>
                    <a:p>
                      <a:pPr>
                        <a:lnSpc>
                          <a:spcPct val="200000"/>
                        </a:lnSpc>
                      </a:pPr>
                      <a:r>
                        <a:rPr lang="en-GB" sz="1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Generic Assessment Criteria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lnSpc>
                          <a:spcPct val="200000"/>
                        </a:lnSpc>
                        <a:spcAft>
                          <a:spcPts val="0"/>
                        </a:spcAft>
                      </a:pPr>
                      <a:r>
                        <a:rPr lang="en-GB" sz="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Marks available</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lnSpc>
                          <a:spcPct val="200000"/>
                        </a:lnSpc>
                        <a:spcAft>
                          <a:spcPts val="0"/>
                        </a:spcAft>
                      </a:pPr>
                      <a:r>
                        <a:rPr lang="en-GB" sz="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Marks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p>
                      <a:pPr marL="71755" marR="71755" algn="ctr">
                        <a:lnSpc>
                          <a:spcPct val="200000"/>
                        </a:lnSpc>
                        <a:spcAft>
                          <a:spcPts val="0"/>
                        </a:spcAft>
                      </a:pPr>
                      <a:r>
                        <a:rPr lang="en-GB" sz="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awarded</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882180781"/>
                  </a:ext>
                </a:extLst>
              </a:tr>
              <a:tr h="568017">
                <a:tc>
                  <a:txBody>
                    <a:bodyPr/>
                    <a:lstStyle/>
                    <a:p>
                      <a:pPr>
                        <a:lnSpc>
                          <a:spcPct val="200000"/>
                        </a:lnSpc>
                      </a:pPr>
                      <a:r>
                        <a:rPr lang="en-GB" sz="1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 Engagement with Literature Skills</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192945359"/>
                  </a:ext>
                </a:extLst>
              </a:tr>
              <a:tr h="313524">
                <a:tc rowSpan="2">
                  <a:txBody>
                    <a:bodyPr/>
                    <a:lstStyle/>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3659386"/>
                  </a:ext>
                </a:extLst>
              </a:tr>
              <a:tr h="313524">
                <a:tc vMerge="1">
                  <a:txBody>
                    <a:bodyPr/>
                    <a:lstStyle/>
                    <a:p>
                      <a:endParaRPr lang="en-GB"/>
                    </a:p>
                  </a:txBody>
                  <a:tcPr/>
                </a:tc>
                <a:tc>
                  <a:txBody>
                    <a:bodyPr/>
                    <a:lstStyle/>
                    <a:p>
                      <a:pP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15</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089669063"/>
                  </a:ext>
                </a:extLst>
              </a:tr>
              <a:tr h="568017">
                <a:tc>
                  <a:txBody>
                    <a:bodyPr/>
                    <a:lstStyle/>
                    <a:p>
                      <a:pPr>
                        <a:lnSpc>
                          <a:spcPct val="200000"/>
                        </a:lnSpc>
                      </a:pPr>
                      <a:r>
                        <a:rPr lang="en-GB" sz="1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2. Knowledge and Understanding Skills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215250087"/>
                  </a:ext>
                </a:extLst>
              </a:tr>
              <a:tr h="313524">
                <a:tc rowSpan="2">
                  <a:txBody>
                    <a:bodyPr/>
                    <a:lstStyle/>
                    <a:p>
                      <a:pPr algn="just">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64255627"/>
                  </a:ext>
                </a:extLst>
              </a:tr>
              <a:tr h="313524">
                <a:tc vMerge="1">
                  <a:txBody>
                    <a:bodyPr/>
                    <a:lstStyle/>
                    <a:p>
                      <a:endParaRPr lang="en-GB"/>
                    </a:p>
                  </a:txBody>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25</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313397759"/>
                  </a:ext>
                </a:extLst>
              </a:tr>
              <a:tr h="568017">
                <a:tc>
                  <a:txBody>
                    <a:bodyPr/>
                    <a:lstStyle/>
                    <a:p>
                      <a:pPr>
                        <a:lnSpc>
                          <a:spcPct val="200000"/>
                        </a:lnSpc>
                      </a:pPr>
                      <a:r>
                        <a:rPr lang="en-GB" sz="1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3. Cognitive and Intellectual Skills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800" dirty="0">
                          <a:effectLst/>
                          <a:latin typeface="Arial" panose="020B0604020202020204" pitchFamily="34" charset="0"/>
                          <a:ea typeface="Times New Roman" panose="02020603050405020304" pitchFamily="18" charset="0"/>
                          <a:cs typeface="Arial" panose="020B0604020202020204" pitchFamily="34" charset="0"/>
                        </a:rPr>
                        <a:t> </a:t>
                      </a:r>
                      <a:endParaRPr lang="en-GB" sz="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812083651"/>
                  </a:ext>
                </a:extLst>
              </a:tr>
              <a:tr h="684651">
                <a:tc rowSpan="2">
                  <a:txBody>
                    <a:bodyPr/>
                    <a:lstStyle/>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20</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6017634"/>
                  </a:ext>
                </a:extLst>
              </a:tr>
              <a:tr h="313524">
                <a:tc vMerge="1">
                  <a:txBody>
                    <a:bodyPr/>
                    <a:lstStyle/>
                    <a:p>
                      <a:endParaRPr lang="en-GB"/>
                    </a:p>
                  </a:txBody>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600432466"/>
                  </a:ext>
                </a:extLst>
              </a:tr>
              <a:tr h="568017">
                <a:tc>
                  <a:txBody>
                    <a:bodyPr/>
                    <a:lstStyle/>
                    <a:p>
                      <a:pPr>
                        <a:lnSpc>
                          <a:spcPct val="200000"/>
                        </a:lnSpc>
                      </a:pPr>
                      <a:r>
                        <a:rPr lang="en-GB" sz="1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4. Practical Application Skills</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235573361"/>
                  </a:ext>
                </a:extLst>
              </a:tr>
              <a:tr h="313524">
                <a:tc rowSpan="2">
                  <a:txBody>
                    <a:bodyPr/>
                    <a:lstStyle/>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9531419"/>
                  </a:ext>
                </a:extLst>
              </a:tr>
              <a:tr h="331468">
                <a:tc vMerge="1">
                  <a:txBody>
                    <a:bodyPr/>
                    <a:lstStyle/>
                    <a:p>
                      <a:endParaRPr lang="en-GB"/>
                    </a:p>
                  </a:txBody>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25</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861407420"/>
                  </a:ext>
                </a:extLst>
              </a:tr>
              <a:tr h="568017">
                <a:tc>
                  <a:txBody>
                    <a:bodyPr/>
                    <a:lstStyle/>
                    <a:p>
                      <a:pPr>
                        <a:lnSpc>
                          <a:spcPct val="200000"/>
                        </a:lnSpc>
                      </a:pPr>
                      <a:r>
                        <a:rPr lang="en-GB" sz="1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5. Transferable Skills for Life and Professional Practice</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341770436"/>
                  </a:ext>
                </a:extLst>
              </a:tr>
              <a:tr h="313524">
                <a:tc rowSpan="2">
                  <a:txBody>
                    <a:bodyPr/>
                    <a:lstStyle/>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spcAft>
                          <a:spcPts val="600"/>
                        </a:spcAft>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200000"/>
                        </a:lnSpc>
                      </a:pPr>
                      <a:r>
                        <a:rPr lang="en-GB" sz="1000">
                          <a:effectLst/>
                          <a:latin typeface="Arial" panose="020B0604020202020204" pitchFamily="34" charset="0"/>
                          <a:ea typeface="Times New Roman" panose="02020603050405020304" pitchFamily="18"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200000"/>
                        </a:lnSpc>
                      </a:pPr>
                      <a:r>
                        <a:rPr lang="en-GB" sz="800">
                          <a:effectLst/>
                          <a:latin typeface="Arial" panose="020B0604020202020204" pitchFamily="34" charset="0"/>
                          <a:ea typeface="Times New Roman" panose="02020603050405020304" pitchFamily="18" charset="0"/>
                          <a:cs typeface="Arial" panose="020B0604020202020204" pitchFamily="34" charset="0"/>
                        </a:rPr>
                        <a:t> </a:t>
                      </a:r>
                      <a:endParaRPr lang="en-GB" sz="60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90763284"/>
                  </a:ext>
                </a:extLst>
              </a:tr>
              <a:tr h="331468">
                <a:tc vMerge="1">
                  <a:txBody>
                    <a:bodyPr/>
                    <a:lstStyle/>
                    <a:p>
                      <a:endParaRPr lang="en-GB"/>
                    </a:p>
                  </a:txBody>
                  <a:tcPr/>
                </a:tc>
                <a:tc>
                  <a:txBody>
                    <a:bodyPr/>
                    <a:lstStyle/>
                    <a:p>
                      <a:pPr algn="ctr">
                        <a:lnSpc>
                          <a:spcPct val="200000"/>
                        </a:lnSpc>
                      </a:pPr>
                      <a:r>
                        <a:rPr lang="en-GB" sz="1000" dirty="0">
                          <a:effectLst/>
                          <a:latin typeface="Arial" panose="020B0604020202020204" pitchFamily="34" charset="0"/>
                          <a:ea typeface="Times New Roman" panose="02020603050405020304" pitchFamily="18" charset="0"/>
                          <a:cs typeface="Arial" panose="020B0604020202020204" pitchFamily="34" charset="0"/>
                        </a:rPr>
                        <a:t>15</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665" marR="326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901936468"/>
                  </a:ext>
                </a:extLst>
              </a:tr>
            </a:tbl>
          </a:graphicData>
        </a:graphic>
      </p:graphicFrame>
    </p:spTree>
    <p:extLst>
      <p:ext uri="{BB962C8B-B14F-4D97-AF65-F5344CB8AC3E}">
        <p14:creationId xmlns:p14="http://schemas.microsoft.com/office/powerpoint/2010/main" val="3329681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B2D0D732-9664-4308-8C3C-B42DDED6D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97" b="717"/>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CF6FC651-8A23-43C3-89B2-929923CDADE2}"/>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10</a:t>
            </a:fld>
            <a:endParaRPr lang="en-US" noProof="0"/>
          </a:p>
        </p:txBody>
      </p:sp>
    </p:spTree>
    <p:extLst>
      <p:ext uri="{BB962C8B-B14F-4D97-AF65-F5344CB8AC3E}">
        <p14:creationId xmlns:p14="http://schemas.microsoft.com/office/powerpoint/2010/main" val="222598671"/>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3.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537</TotalTime>
  <Words>559</Words>
  <Application>Microsoft Office PowerPoint</Application>
  <PresentationFormat>Widescreen</PresentationFormat>
  <Paragraphs>101</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Wingdings</vt:lpstr>
      <vt:lpstr>Wingdings 2</vt:lpstr>
      <vt:lpstr>DividendVTI</vt:lpstr>
      <vt:lpstr>Changemakers: creativity &amp; Value </vt:lpstr>
      <vt:lpstr>Assessment Component 2   </vt:lpstr>
      <vt:lpstr>Reflection on Research</vt:lpstr>
      <vt:lpstr>PowerPoint Presentation</vt:lpstr>
      <vt:lpstr>Reflection on Research</vt:lpstr>
      <vt:lpstr>Reflection on Research</vt:lpstr>
      <vt:lpstr>Suggested Structure</vt:lpstr>
      <vt:lpstr>PowerPoint Presentation</vt:lpstr>
      <vt:lpstr>Assessment Criteria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 </dc:title>
  <dc:creator>Davina Evans</dc:creator>
  <cp:lastModifiedBy>Davina Wyn Evans</cp:lastModifiedBy>
  <cp:revision>24</cp:revision>
  <dcterms:created xsi:type="dcterms:W3CDTF">2021-09-26T18:27:21Z</dcterms:created>
  <dcterms:modified xsi:type="dcterms:W3CDTF">2022-11-17T08:41:47Z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