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6"/>
  </p:notesMasterIdLst>
  <p:handoutMasterIdLst>
    <p:handoutMasterId r:id="rId47"/>
  </p:handoutMasterIdLst>
  <p:sldIdLst>
    <p:sldId id="330" r:id="rId2"/>
    <p:sldId id="273" r:id="rId3"/>
    <p:sldId id="261" r:id="rId4"/>
    <p:sldId id="293" r:id="rId5"/>
    <p:sldId id="294" r:id="rId6"/>
    <p:sldId id="296" r:id="rId7"/>
    <p:sldId id="263" r:id="rId8"/>
    <p:sldId id="295" r:id="rId9"/>
    <p:sldId id="317" r:id="rId10"/>
    <p:sldId id="304" r:id="rId11"/>
    <p:sldId id="275" r:id="rId12"/>
    <p:sldId id="332" r:id="rId13"/>
    <p:sldId id="260" r:id="rId14"/>
    <p:sldId id="290" r:id="rId15"/>
    <p:sldId id="278" r:id="rId16"/>
    <p:sldId id="271" r:id="rId17"/>
    <p:sldId id="259" r:id="rId18"/>
    <p:sldId id="297" r:id="rId19"/>
    <p:sldId id="298" r:id="rId20"/>
    <p:sldId id="299" r:id="rId21"/>
    <p:sldId id="327" r:id="rId22"/>
    <p:sldId id="309" r:id="rId23"/>
    <p:sldId id="267" r:id="rId24"/>
    <p:sldId id="319" r:id="rId25"/>
    <p:sldId id="331" r:id="rId26"/>
    <p:sldId id="320" r:id="rId27"/>
    <p:sldId id="334" r:id="rId28"/>
    <p:sldId id="333" r:id="rId29"/>
    <p:sldId id="321" r:id="rId30"/>
    <p:sldId id="322" r:id="rId31"/>
    <p:sldId id="323" r:id="rId32"/>
    <p:sldId id="336" r:id="rId33"/>
    <p:sldId id="268" r:id="rId34"/>
    <p:sldId id="324" r:id="rId35"/>
    <p:sldId id="328" r:id="rId36"/>
    <p:sldId id="329" r:id="rId37"/>
    <p:sldId id="270" r:id="rId38"/>
    <p:sldId id="337" r:id="rId39"/>
    <p:sldId id="325" r:id="rId40"/>
    <p:sldId id="338" r:id="rId41"/>
    <p:sldId id="326" r:id="rId42"/>
    <p:sldId id="339" r:id="rId43"/>
    <p:sldId id="300" r:id="rId44"/>
    <p:sldId id="3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51" autoAdjust="0"/>
    <p:restoredTop sz="72714" autoAdjust="0"/>
  </p:normalViewPr>
  <p:slideViewPr>
    <p:cSldViewPr snapToGrid="0">
      <p:cViewPr varScale="1">
        <p:scale>
          <a:sx n="116" d="100"/>
          <a:sy n="116" d="100"/>
        </p:scale>
        <p:origin x="1470" y="1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397861550385723"/>
          <c:y val="0.11854107781926845"/>
          <c:w val="0.83877489484649326"/>
          <c:h val="0.69181545193983041"/>
        </c:manualLayout>
      </c:layout>
      <c:scatterChart>
        <c:scatterStyle val="lineMarker"/>
        <c:varyColors val="0"/>
        <c:ser>
          <c:idx val="0"/>
          <c:order val="0"/>
          <c:tx>
            <c:strRef>
              <c:f>Sheet1!$O$32</c:f>
              <c:strCache>
                <c:ptCount val="1"/>
                <c:pt idx="0">
                  <c:v>Angle of rotation </c:v>
                </c:pt>
              </c:strCache>
            </c:strRef>
          </c:tx>
          <c:spPr>
            <a:ln w="25400" cap="flat" cmpd="sng" algn="ctr">
              <a:noFill/>
              <a:prstDash val="sysDot"/>
              <a:round/>
            </a:ln>
            <a:effectLst>
              <a:outerShdw blurRad="40000" dist="20000" dir="5400000" rotWithShape="0">
                <a:srgbClr val="000000">
                  <a:alpha val="38000"/>
                </a:srgbClr>
              </a:outerShdw>
            </a:effectLst>
          </c:spPr>
          <c:marker>
            <c:symbol val="circle"/>
            <c:size val="5"/>
            <c:spPr>
              <a:solidFill>
                <a:schemeClr val="accent2"/>
              </a:solidFill>
              <a:ln w="9525" cap="flat" cmpd="sng" algn="ctr">
                <a:solidFill>
                  <a:schemeClr val="accent1">
                    <a:shade val="95000"/>
                  </a:schemeClr>
                </a:solidFill>
                <a:round/>
              </a:ln>
              <a:effectLst>
                <a:outerShdw blurRad="40000" dist="20000" dir="5400000" rotWithShape="0">
                  <a:srgbClr val="000000">
                    <a:alpha val="38000"/>
                  </a:srgbClr>
                </a:outerShdw>
              </a:effectLst>
            </c:spPr>
          </c:marker>
          <c:trendline>
            <c:spPr>
              <a:ln w="9525" cap="rnd">
                <a:solidFill>
                  <a:schemeClr val="accent2"/>
                </a:solidFill>
              </a:ln>
              <a:effectLst/>
            </c:spPr>
            <c:trendlineType val="linear"/>
            <c:dispRSqr val="0"/>
            <c:dispEq val="0"/>
          </c:trendline>
          <c:yVal>
            <c:numRef>
              <c:f>Sheet1!$O$33:$O$41</c:f>
              <c:numCache>
                <c:formatCode>General</c:formatCode>
                <c:ptCount val="9"/>
                <c:pt idx="0">
                  <c:v>1</c:v>
                </c:pt>
                <c:pt idx="1">
                  <c:v>1.5</c:v>
                </c:pt>
                <c:pt idx="2">
                  <c:v>2</c:v>
                </c:pt>
                <c:pt idx="3">
                  <c:v>2.2999999999999998</c:v>
                </c:pt>
                <c:pt idx="4">
                  <c:v>2.7</c:v>
                </c:pt>
                <c:pt idx="5">
                  <c:v>3</c:v>
                </c:pt>
                <c:pt idx="6">
                  <c:v>3.2</c:v>
                </c:pt>
                <c:pt idx="7">
                  <c:v>3.6</c:v>
                </c:pt>
                <c:pt idx="8">
                  <c:v>4</c:v>
                </c:pt>
              </c:numCache>
            </c:numRef>
          </c:yVal>
          <c:smooth val="0"/>
          <c:extLst xmlns:c16r2="http://schemas.microsoft.com/office/drawing/2015/06/chart">
            <c:ext xmlns:c16="http://schemas.microsoft.com/office/drawing/2014/chart" uri="{C3380CC4-5D6E-409C-BE32-E72D297353CC}">
              <c16:uniqueId val="{00000000-D2E1-4377-AAD8-31370FB89294}"/>
            </c:ext>
          </c:extLst>
        </c:ser>
        <c:dLbls>
          <c:showLegendKey val="0"/>
          <c:showVal val="0"/>
          <c:showCatName val="0"/>
          <c:showSerName val="0"/>
          <c:showPercent val="0"/>
          <c:showBubbleSize val="0"/>
        </c:dLbls>
        <c:axId val="420069544"/>
        <c:axId val="420069936"/>
      </c:scatterChart>
      <c:valAx>
        <c:axId val="420069544"/>
        <c:scaling>
          <c:orientation val="minMax"/>
        </c:scaling>
        <c:delete val="1"/>
        <c:axPos val="b"/>
        <c:majorGridlines>
          <c:spPr>
            <a:ln w="9525" cap="flat" cmpd="sng" algn="ctr">
              <a:solidFill>
                <a:schemeClr val="dk1">
                  <a:lumMod val="15000"/>
                  <a:lumOff val="85000"/>
                </a:schemeClr>
              </a:solidFill>
              <a:round/>
            </a:ln>
            <a:effectLst/>
          </c:spPr>
        </c:majorGridlines>
        <c:title>
          <c:tx>
            <c:rich>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r>
                  <a:rPr lang="en-GB" sz="2000" dirty="0" smtClean="0"/>
                  <a:t>Angle</a:t>
                </a:r>
                <a:r>
                  <a:rPr lang="en-GB" sz="2000" baseline="0" dirty="0" smtClean="0"/>
                  <a:t> of rotation (degrees)</a:t>
                </a:r>
                <a:endParaRPr lang="en-GB" sz="2000" dirty="0"/>
              </a:p>
            </c:rich>
          </c:tx>
          <c:layout>
            <c:manualLayout>
              <c:xMode val="edge"/>
              <c:yMode val="edge"/>
              <c:x val="0.23242133520665853"/>
              <c:y val="0.88674570381239814"/>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title>
        <c:majorTickMark val="none"/>
        <c:minorTickMark val="none"/>
        <c:tickLblPos val="nextTo"/>
        <c:crossAx val="420069936"/>
        <c:crosses val="autoZero"/>
        <c:crossBetween val="midCat"/>
      </c:valAx>
      <c:valAx>
        <c:axId val="420069936"/>
        <c:scaling>
          <c:orientation val="minMax"/>
        </c:scaling>
        <c:delete val="0"/>
        <c:axPos val="l"/>
        <c:title>
          <c:tx>
            <c:rich>
              <a:bodyPr rot="-54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r>
                  <a:rPr lang="en-GB" sz="2000" dirty="0" smtClean="0"/>
                  <a:t>Reaction time (seconds)</a:t>
                </a:r>
                <a:endParaRPr lang="en-GB" sz="2000" dirty="0"/>
              </a:p>
            </c:rich>
          </c:tx>
          <c:layout>
            <c:manualLayout>
              <c:xMode val="edge"/>
              <c:yMode val="edge"/>
              <c:x val="1.4128850565979833E-3"/>
              <c:y val="6.8573257833112661E-2"/>
            </c:manualLayout>
          </c:layout>
          <c:overlay val="0"/>
          <c:spPr>
            <a:noFill/>
            <a:ln>
              <a:noFill/>
            </a:ln>
            <a:effectLst/>
          </c:spPr>
          <c:txPr>
            <a:bodyPr rot="-54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rnd">
            <a:solidFill>
              <a:schemeClr val="dk1">
                <a:lumMod val="25000"/>
                <a:lumOff val="75000"/>
              </a:schemeClr>
            </a:solidFill>
            <a:round/>
          </a:ln>
          <a:effectLst/>
        </c:spPr>
        <c:txPr>
          <a:bodyPr rot="-60000000" spcFirstLastPara="1" vertOverflow="ellipsis" vert="horz" wrap="square" anchor="ctr" anchorCtr="1"/>
          <a:lstStyle/>
          <a:p>
            <a:pPr>
              <a:defRPr sz="1200" b="0" i="0" u="none" strike="noStrike" kern="1200" spc="0" baseline="0">
                <a:solidFill>
                  <a:schemeClr val="dk1">
                    <a:lumMod val="65000"/>
                    <a:lumOff val="35000"/>
                  </a:schemeClr>
                </a:solidFill>
                <a:latin typeface="+mn-lt"/>
                <a:ea typeface="+mn-ea"/>
                <a:cs typeface="+mn-cs"/>
              </a:defRPr>
            </a:pPr>
            <a:endParaRPr lang="en-US"/>
          </a:p>
        </c:txPr>
        <c:crossAx val="420069544"/>
        <c:crosses val="autoZero"/>
        <c:crossBetween val="midCat"/>
        <c:majorUnit val="1"/>
      </c:valAx>
      <c:spPr>
        <a:gradFill>
          <a:gsLst>
            <a:gs pos="100000">
              <a:schemeClr val="lt1">
                <a:lumMod val="95000"/>
              </a:schemeClr>
            </a:gs>
            <a:gs pos="0">
              <a:schemeClr val="lt1">
                <a:alpha val="0"/>
              </a:schemeClr>
            </a:gs>
          </a:gsLst>
          <a:lin ang="5400000" scaled="0"/>
        </a:gradFill>
        <a:ln>
          <a:noFill/>
        </a:ln>
        <a:effectLst/>
      </c:spPr>
    </c:plotArea>
    <c:plotVisOnly val="1"/>
    <c:dispBlanksAs val="gap"/>
    <c:showDLblsOverMax val="0"/>
  </c:chart>
  <c:spPr>
    <a:solidFill>
      <a:schemeClr val="lt1"/>
    </a:solid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6">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spPr>
      <a:ln w="9525" cap="rnd">
        <a:solidFill>
          <a:schemeClr val="dk1">
            <a:lumMod val="20000"/>
            <a:lumOff val="80000"/>
          </a:schemeClr>
        </a:solidFill>
        <a:round/>
      </a:ln>
    </cs:spPr>
    <cs:defRPr sz="1197" kern="1200"/>
  </cs:categoryAxis>
  <cs:chartArea mods="allowNoLineOverride">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effectRef idx="1"/>
    <cs:fontRef idx="minor">
      <a:schemeClr val="dk1"/>
    </cs:fontRef>
    <cs:spPr>
      <a:ln w="9525" cap="flat" cmpd="sng" algn="ctr">
        <a:solidFill>
          <a:schemeClr val="phClr">
            <a:alpha val="70000"/>
          </a:schemeClr>
        </a:solidFill>
        <a:prstDash val="sysDot"/>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rnd">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rnd">
        <a:solidFill>
          <a:schemeClr val="dk1">
            <a:lumMod val="65000"/>
            <a:lumOff val="35000"/>
          </a:schemeClr>
        </a:solidFill>
        <a:round/>
      </a:ln>
    </cs:spPr>
  </cs:downBar>
  <cs:dropLine>
    <cs:lnRef idx="0"/>
    <cs:fillRef idx="0"/>
    <cs:effectRef idx="0"/>
    <cs:fontRef idx="minor">
      <a:schemeClr val="dk1"/>
    </cs:fontRef>
    <cs:spPr>
      <a:ln w="9525" cap="rnd">
        <a:solidFill>
          <a:schemeClr val="dk1">
            <a:lumMod val="35000"/>
            <a:lumOff val="65000"/>
          </a:schemeClr>
        </a:solidFill>
        <a:round/>
      </a:ln>
    </cs:spPr>
  </cs:dropLine>
  <cs:errorBar>
    <cs:lnRef idx="0"/>
    <cs:fillRef idx="0"/>
    <cs:effectRef idx="0"/>
    <cs:fontRef idx="minor">
      <a:schemeClr val="dk1"/>
    </cs:fontRef>
    <cs:spPr>
      <a:ln w="9525" cap="rnd">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rnd">
        <a:solidFill>
          <a:schemeClr val="dk1">
            <a:lumMod val="35000"/>
            <a:lumOff val="65000"/>
          </a:schemeClr>
        </a:solidFill>
        <a:round/>
      </a:ln>
    </cs:spPr>
  </cs:hiLoLine>
  <cs:leaderLine>
    <cs:lnRef idx="0"/>
    <cs:fillRef idx="0"/>
    <cs:effectRef idx="0"/>
    <cs:fontRef idx="minor">
      <a:schemeClr val="dk1"/>
    </cs:fontRef>
    <cs:spPr>
      <a:ln w="9525" cap="rnd">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spc="0" baseline="0"/>
  </cs:legend>
  <cs:plotArea>
    <cs:lnRef idx="0"/>
    <cs:fillRef idx="0"/>
    <cs:effectRef idx="0"/>
    <cs:fontRef idx="minor">
      <a:schemeClr val="dk1"/>
    </cs:fontRef>
    <cs:spPr>
      <a:gradFill>
        <a:gsLst>
          <a:gs pos="100000">
            <a:schemeClr val="lt1">
              <a:lumMod val="95000"/>
            </a:schemeClr>
          </a:gs>
          <a:gs pos="0">
            <a:schemeClr val="lt1">
              <a:alpha val="0"/>
            </a:schemeClr>
          </a:gs>
        </a:gsLst>
        <a:lin ang="5400000" scaled="0"/>
      </a:gradFill>
    </cs:spPr>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rnd">
        <a:solidFill>
          <a:schemeClr val="dk1">
            <a:lumMod val="20000"/>
            <a:lumOff val="80000"/>
          </a:schemeClr>
        </a:solidFill>
        <a:round/>
      </a:ln>
    </cs:spPr>
    <cs:defRPr sz="1197" kern="1200"/>
  </cs:seriesAxis>
  <cs:seriesLine>
    <cs:lnRef idx="0"/>
    <cs:fillRef idx="0"/>
    <cs:effectRef idx="0"/>
    <cs:fontRef idx="minor">
      <a:schemeClr val="dk1"/>
    </cs:fontRef>
    <cs:spPr>
      <a:ln w="9525" cap="rnd">
        <a:solidFill>
          <a:schemeClr val="dk1">
            <a:lumMod val="35000"/>
            <a:lumOff val="65000"/>
          </a:schemeClr>
        </a:solidFill>
        <a:round/>
      </a:ln>
    </cs:spPr>
  </cs:seriesLine>
  <cs:title>
    <cs:lnRef idx="0"/>
    <cs:fillRef idx="0"/>
    <cs:effectRef idx="0"/>
    <cs:fontRef idx="minor">
      <a:schemeClr val="dk1">
        <a:lumMod val="50000"/>
        <a:lumOff val="50000"/>
      </a:schemeClr>
    </cs:fontRef>
    <cs:defRPr sz="1862" kern="1200" cap="none" spc="2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cs:spPr>
  </cs:upBar>
  <cs:valueAxis>
    <cs:lnRef idx="0"/>
    <cs:fillRef idx="0"/>
    <cs:effectRef idx="0"/>
    <cs:fontRef idx="minor">
      <a:schemeClr val="dk1">
        <a:lumMod val="65000"/>
        <a:lumOff val="35000"/>
      </a:schemeClr>
    </cs:fontRef>
    <cs:spPr>
      <a:ln w="9525" cap="rnd">
        <a:solidFill>
          <a:schemeClr val="dk1">
            <a:lumMod val="25000"/>
            <a:lumOff val="75000"/>
          </a:schemeClr>
        </a:solidFill>
        <a:round/>
      </a:ln>
    </cs:spPr>
    <cs:defRPr sz="1197" kern="1200" spc="0" baseline="0"/>
  </cs:valueAxis>
  <cs:wall>
    <cs:lnRef idx="0"/>
    <cs:fillRef idx="0"/>
    <cs:effectRef idx="0"/>
    <cs:fontRef idx="minor">
      <a:schemeClr val="dk1"/>
    </cs:fontRef>
  </cs:wall>
</cs:chartStyle>
</file>

<file path=ppt/drawings/drawing1.xml><?xml version="1.0" encoding="utf-8"?>
<c:userShapes xmlns:c="http://schemas.openxmlformats.org/drawingml/2006/chart">
  <cdr:relSizeAnchor xmlns:cdr="http://schemas.openxmlformats.org/drawingml/2006/chartDrawing">
    <cdr:from>
      <cdr:x>0.11915</cdr:x>
      <cdr:y>0.80759</cdr:y>
    </cdr:from>
    <cdr:to>
      <cdr:x>0.9938</cdr:x>
      <cdr:y>0.87725</cdr:y>
    </cdr:to>
    <cdr:sp macro="" textlink="">
      <cdr:nvSpPr>
        <cdr:cNvPr id="2" name="TextBox 1"/>
        <cdr:cNvSpPr txBox="1"/>
      </cdr:nvSpPr>
      <cdr:spPr>
        <a:xfrm xmlns:a="http://schemas.openxmlformats.org/drawingml/2006/main">
          <a:off x="610925" y="2765234"/>
          <a:ext cx="4484536" cy="2385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dirty="0" smtClean="0"/>
            <a:t>0       20       40       60       80       100       120       140       160       180 </a:t>
          </a:r>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FB0C0F3-0DDD-4A97-8203-C34114D4C7EF}" type="datetimeFigureOut">
              <a:rPr lang="en-GB" smtClean="0"/>
              <a:t>18/09/2017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DA98500-F26D-4054-BBE3-BC219E85D4FB}" type="slidenum">
              <a:rPr lang="en-GB" smtClean="0"/>
              <a:t>‹#›</a:t>
            </a:fld>
            <a:endParaRPr lang="en-GB"/>
          </a:p>
        </p:txBody>
      </p:sp>
    </p:spTree>
    <p:extLst>
      <p:ext uri="{BB962C8B-B14F-4D97-AF65-F5344CB8AC3E}">
        <p14:creationId xmlns:p14="http://schemas.microsoft.com/office/powerpoint/2010/main" val="42623134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1E1B63D-2D69-402A-A27A-DBED34AA61D6}" type="datetimeFigureOut">
              <a:rPr lang="en-GB" smtClean="0"/>
              <a:t>18/09/2017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13777DD-9360-4360-A5AC-D5343F63971B}" type="slidenum">
              <a:rPr lang="en-GB" smtClean="0"/>
              <a:t>‹#›</a:t>
            </a:fld>
            <a:endParaRPr lang="en-GB"/>
          </a:p>
        </p:txBody>
      </p:sp>
    </p:spTree>
    <p:extLst>
      <p:ext uri="{BB962C8B-B14F-4D97-AF65-F5344CB8AC3E}">
        <p14:creationId xmlns:p14="http://schemas.microsoft.com/office/powerpoint/2010/main" val="576244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defTabSz="914400">
              <a:spcBef>
                <a:spcPct val="0"/>
              </a:spcBef>
              <a:defRPr/>
            </a:pPr>
            <a:fld id="{2AA89286-F70D-478D-8162-1EE1112EA4B4}" type="slidenum">
              <a:rPr lang="en-GB" altLang="en-US" kern="0" smtClean="0">
                <a:solidFill>
                  <a:prstClr val="black"/>
                </a:solidFill>
                <a:latin typeface="Arial" panose="020B0604020202020204" pitchFamily="34" charset="0"/>
              </a:rPr>
              <a:pPr defTabSz="914400">
                <a:spcBef>
                  <a:spcPct val="0"/>
                </a:spcBef>
                <a:defRPr/>
              </a:pPr>
              <a:t>1</a:t>
            </a:fld>
            <a:endParaRPr lang="en-GB" altLang="en-US" kern="0">
              <a:solidFill>
                <a:prstClr val="black"/>
              </a:solidFill>
              <a:latin typeface="Arial" panose="020B0604020202020204" pitchFamily="34" charset="0"/>
            </a:endParaRPr>
          </a:p>
        </p:txBody>
      </p:sp>
    </p:spTree>
    <p:extLst>
      <p:ext uri="{BB962C8B-B14F-4D97-AF65-F5344CB8AC3E}">
        <p14:creationId xmlns:p14="http://schemas.microsoft.com/office/powerpoint/2010/main" val="746106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a:t>
            </a:fld>
            <a:endParaRPr lang="en-GB"/>
          </a:p>
        </p:txBody>
      </p:sp>
    </p:spTree>
    <p:extLst>
      <p:ext uri="{BB962C8B-B14F-4D97-AF65-F5344CB8AC3E}">
        <p14:creationId xmlns:p14="http://schemas.microsoft.com/office/powerpoint/2010/main" val="3442929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DF071DF-CCD3-40EC-A427-DF21308375EA}" type="slidenum">
              <a:rPr lang="en-GB" altLang="en-US">
                <a:latin typeface="Arial" panose="020B0604020202020204" pitchFamily="34" charset="0"/>
              </a:rPr>
              <a:pPr>
                <a:spcBef>
                  <a:spcPct val="0"/>
                </a:spcBef>
              </a:pPr>
              <a:t>3</a:t>
            </a:fld>
            <a:endParaRPr lang="en-GB" altLang="en-US">
              <a:latin typeface="Arial" panose="020B0604020202020204" pitchFamily="34" charset="0"/>
            </a:endParaRPr>
          </a:p>
        </p:txBody>
      </p:sp>
    </p:spTree>
    <p:extLst>
      <p:ext uri="{BB962C8B-B14F-4D97-AF65-F5344CB8AC3E}">
        <p14:creationId xmlns:p14="http://schemas.microsoft.com/office/powerpoint/2010/main" val="34018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4</a:t>
            </a:fld>
            <a:endParaRPr lang="en-GB"/>
          </a:p>
        </p:txBody>
      </p:sp>
    </p:spTree>
    <p:extLst>
      <p:ext uri="{BB962C8B-B14F-4D97-AF65-F5344CB8AC3E}">
        <p14:creationId xmlns:p14="http://schemas.microsoft.com/office/powerpoint/2010/main" val="4174364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5</a:t>
            </a:fld>
            <a:endParaRPr lang="en-GB"/>
          </a:p>
        </p:txBody>
      </p:sp>
    </p:spTree>
    <p:extLst>
      <p:ext uri="{BB962C8B-B14F-4D97-AF65-F5344CB8AC3E}">
        <p14:creationId xmlns:p14="http://schemas.microsoft.com/office/powerpoint/2010/main" val="3667781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6</a:t>
            </a:fld>
            <a:endParaRPr lang="en-GB"/>
          </a:p>
        </p:txBody>
      </p:sp>
    </p:spTree>
    <p:extLst>
      <p:ext uri="{BB962C8B-B14F-4D97-AF65-F5344CB8AC3E}">
        <p14:creationId xmlns:p14="http://schemas.microsoft.com/office/powerpoint/2010/main" val="1981201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DA1287-8792-4358-972A-67BF14666023}" type="slidenum">
              <a:rPr lang="en-GB" altLang="en-US">
                <a:latin typeface="Arial" panose="020B0604020202020204" pitchFamily="34" charset="0"/>
              </a:rPr>
              <a:pPr>
                <a:spcBef>
                  <a:spcPct val="0"/>
                </a:spcBef>
              </a:pPr>
              <a:t>7</a:t>
            </a:fld>
            <a:endParaRPr lang="en-GB" altLang="en-US">
              <a:latin typeface="Arial" panose="020B0604020202020204" pitchFamily="34" charset="0"/>
            </a:endParaRPr>
          </a:p>
        </p:txBody>
      </p:sp>
    </p:spTree>
    <p:extLst>
      <p:ext uri="{BB962C8B-B14F-4D97-AF65-F5344CB8AC3E}">
        <p14:creationId xmlns:p14="http://schemas.microsoft.com/office/powerpoint/2010/main" val="1391982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8</a:t>
            </a:fld>
            <a:endParaRPr lang="en-GB"/>
          </a:p>
        </p:txBody>
      </p:sp>
    </p:spTree>
    <p:extLst>
      <p:ext uri="{BB962C8B-B14F-4D97-AF65-F5344CB8AC3E}">
        <p14:creationId xmlns:p14="http://schemas.microsoft.com/office/powerpoint/2010/main" val="1555143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9</a:t>
            </a:fld>
            <a:endParaRPr lang="en-GB"/>
          </a:p>
        </p:txBody>
      </p:sp>
    </p:spTree>
    <p:extLst>
      <p:ext uri="{BB962C8B-B14F-4D97-AF65-F5344CB8AC3E}">
        <p14:creationId xmlns:p14="http://schemas.microsoft.com/office/powerpoint/2010/main" val="2494327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10</a:t>
            </a:fld>
            <a:endParaRPr lang="en-GB"/>
          </a:p>
        </p:txBody>
      </p:sp>
    </p:spTree>
    <p:extLst>
      <p:ext uri="{BB962C8B-B14F-4D97-AF65-F5344CB8AC3E}">
        <p14:creationId xmlns:p14="http://schemas.microsoft.com/office/powerpoint/2010/main" val="3386704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713777DD-9360-4360-A5AC-D5343F63971B}" type="slidenum">
              <a:rPr lang="en-GB" smtClean="0"/>
              <a:t>11</a:t>
            </a:fld>
            <a:endParaRPr lang="en-GB"/>
          </a:p>
        </p:txBody>
      </p:sp>
    </p:spTree>
    <p:extLst>
      <p:ext uri="{BB962C8B-B14F-4D97-AF65-F5344CB8AC3E}">
        <p14:creationId xmlns:p14="http://schemas.microsoft.com/office/powerpoint/2010/main" val="36069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E9EBCCED-DFFC-41B0-A8EC-D147158E4EEE}" type="slidenum">
              <a:rPr lang="en-GB" smtClean="0"/>
              <a:t>12</a:t>
            </a:fld>
            <a:endParaRPr lang="en-GB"/>
          </a:p>
        </p:txBody>
      </p:sp>
    </p:spTree>
    <p:extLst>
      <p:ext uri="{BB962C8B-B14F-4D97-AF65-F5344CB8AC3E}">
        <p14:creationId xmlns:p14="http://schemas.microsoft.com/office/powerpoint/2010/main" val="17482119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13</a:t>
            </a:fld>
            <a:endParaRPr lang="en-GB"/>
          </a:p>
        </p:txBody>
      </p:sp>
    </p:spTree>
    <p:extLst>
      <p:ext uri="{BB962C8B-B14F-4D97-AF65-F5344CB8AC3E}">
        <p14:creationId xmlns:p14="http://schemas.microsoft.com/office/powerpoint/2010/main" val="27942087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14</a:t>
            </a:fld>
            <a:endParaRPr lang="en-GB"/>
          </a:p>
        </p:txBody>
      </p:sp>
    </p:spTree>
    <p:extLst>
      <p:ext uri="{BB962C8B-B14F-4D97-AF65-F5344CB8AC3E}">
        <p14:creationId xmlns:p14="http://schemas.microsoft.com/office/powerpoint/2010/main" val="1557498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15</a:t>
            </a:fld>
            <a:endParaRPr lang="en-GB"/>
          </a:p>
        </p:txBody>
      </p:sp>
    </p:spTree>
    <p:extLst>
      <p:ext uri="{BB962C8B-B14F-4D97-AF65-F5344CB8AC3E}">
        <p14:creationId xmlns:p14="http://schemas.microsoft.com/office/powerpoint/2010/main" val="1761063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16</a:t>
            </a:fld>
            <a:endParaRPr lang="en-GB"/>
          </a:p>
        </p:txBody>
      </p:sp>
    </p:spTree>
    <p:extLst>
      <p:ext uri="{BB962C8B-B14F-4D97-AF65-F5344CB8AC3E}">
        <p14:creationId xmlns:p14="http://schemas.microsoft.com/office/powerpoint/2010/main" val="461684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17</a:t>
            </a:fld>
            <a:endParaRPr lang="en-GB"/>
          </a:p>
        </p:txBody>
      </p:sp>
    </p:spTree>
    <p:extLst>
      <p:ext uri="{BB962C8B-B14F-4D97-AF65-F5344CB8AC3E}">
        <p14:creationId xmlns:p14="http://schemas.microsoft.com/office/powerpoint/2010/main" val="40834259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18</a:t>
            </a:fld>
            <a:endParaRPr lang="en-GB"/>
          </a:p>
        </p:txBody>
      </p:sp>
    </p:spTree>
    <p:extLst>
      <p:ext uri="{BB962C8B-B14F-4D97-AF65-F5344CB8AC3E}">
        <p14:creationId xmlns:p14="http://schemas.microsoft.com/office/powerpoint/2010/main" val="42414440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19</a:t>
            </a:fld>
            <a:endParaRPr lang="en-GB"/>
          </a:p>
        </p:txBody>
      </p:sp>
    </p:spTree>
    <p:extLst>
      <p:ext uri="{BB962C8B-B14F-4D97-AF65-F5344CB8AC3E}">
        <p14:creationId xmlns:p14="http://schemas.microsoft.com/office/powerpoint/2010/main" val="13999156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20</a:t>
            </a:fld>
            <a:endParaRPr lang="en-GB"/>
          </a:p>
        </p:txBody>
      </p:sp>
    </p:spTree>
    <p:extLst>
      <p:ext uri="{BB962C8B-B14F-4D97-AF65-F5344CB8AC3E}">
        <p14:creationId xmlns:p14="http://schemas.microsoft.com/office/powerpoint/2010/main" val="41988969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21</a:t>
            </a:fld>
            <a:endParaRPr lang="en-GB"/>
          </a:p>
        </p:txBody>
      </p:sp>
    </p:spTree>
    <p:extLst>
      <p:ext uri="{BB962C8B-B14F-4D97-AF65-F5344CB8AC3E}">
        <p14:creationId xmlns:p14="http://schemas.microsoft.com/office/powerpoint/2010/main" val="4376971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22</a:t>
            </a:fld>
            <a:endParaRPr lang="en-GB"/>
          </a:p>
        </p:txBody>
      </p:sp>
    </p:spTree>
    <p:extLst>
      <p:ext uri="{BB962C8B-B14F-4D97-AF65-F5344CB8AC3E}">
        <p14:creationId xmlns:p14="http://schemas.microsoft.com/office/powerpoint/2010/main" val="18830165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02197C7-EFE2-4850-BA21-D392A9C36C75}" type="slidenum">
              <a:rPr lang="en-GB" altLang="en-US">
                <a:latin typeface="Arial" panose="020B0604020202020204" pitchFamily="34" charset="0"/>
              </a:rPr>
              <a:pPr>
                <a:spcBef>
                  <a:spcPct val="0"/>
                </a:spcBef>
              </a:pPr>
              <a:t>23</a:t>
            </a:fld>
            <a:endParaRPr lang="en-GB" altLang="en-US">
              <a:latin typeface="Arial" panose="020B0604020202020204" pitchFamily="34" charset="0"/>
            </a:endParaRPr>
          </a:p>
        </p:txBody>
      </p:sp>
    </p:spTree>
    <p:extLst>
      <p:ext uri="{BB962C8B-B14F-4D97-AF65-F5344CB8AC3E}">
        <p14:creationId xmlns:p14="http://schemas.microsoft.com/office/powerpoint/2010/main" val="40241811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24</a:t>
            </a:fld>
            <a:endParaRPr lang="en-GB"/>
          </a:p>
        </p:txBody>
      </p:sp>
    </p:spTree>
    <p:extLst>
      <p:ext uri="{BB962C8B-B14F-4D97-AF65-F5344CB8AC3E}">
        <p14:creationId xmlns:p14="http://schemas.microsoft.com/office/powerpoint/2010/main" val="11446179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26</a:t>
            </a:fld>
            <a:endParaRPr lang="en-GB"/>
          </a:p>
        </p:txBody>
      </p:sp>
    </p:spTree>
    <p:extLst>
      <p:ext uri="{BB962C8B-B14F-4D97-AF65-F5344CB8AC3E}">
        <p14:creationId xmlns:p14="http://schemas.microsoft.com/office/powerpoint/2010/main" val="28090473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29</a:t>
            </a:fld>
            <a:endParaRPr lang="en-GB"/>
          </a:p>
        </p:txBody>
      </p:sp>
    </p:spTree>
    <p:extLst>
      <p:ext uri="{BB962C8B-B14F-4D97-AF65-F5344CB8AC3E}">
        <p14:creationId xmlns:p14="http://schemas.microsoft.com/office/powerpoint/2010/main" val="13865028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dirty="0" smtClean="0"/>
          </a:p>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30</a:t>
            </a:fld>
            <a:endParaRPr lang="en-GB"/>
          </a:p>
        </p:txBody>
      </p:sp>
    </p:spTree>
    <p:extLst>
      <p:ext uri="{BB962C8B-B14F-4D97-AF65-F5344CB8AC3E}">
        <p14:creationId xmlns:p14="http://schemas.microsoft.com/office/powerpoint/2010/main" val="38810215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31</a:t>
            </a:fld>
            <a:endParaRPr lang="en-GB"/>
          </a:p>
        </p:txBody>
      </p:sp>
    </p:spTree>
    <p:extLst>
      <p:ext uri="{BB962C8B-B14F-4D97-AF65-F5344CB8AC3E}">
        <p14:creationId xmlns:p14="http://schemas.microsoft.com/office/powerpoint/2010/main" val="20862395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32</a:t>
            </a:fld>
            <a:endParaRPr lang="en-GB"/>
          </a:p>
        </p:txBody>
      </p:sp>
    </p:spTree>
    <p:extLst>
      <p:ext uri="{BB962C8B-B14F-4D97-AF65-F5344CB8AC3E}">
        <p14:creationId xmlns:p14="http://schemas.microsoft.com/office/powerpoint/2010/main" val="15243625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EA56B51-907B-4B28-BD28-BD79D98FB753}" type="slidenum">
              <a:rPr lang="en-GB" altLang="en-US">
                <a:latin typeface="Arial" panose="020B0604020202020204" pitchFamily="34" charset="0"/>
              </a:rPr>
              <a:pPr>
                <a:spcBef>
                  <a:spcPct val="0"/>
                </a:spcBef>
              </a:pPr>
              <a:t>33</a:t>
            </a:fld>
            <a:endParaRPr lang="en-GB" altLang="en-US">
              <a:latin typeface="Arial" panose="020B0604020202020204" pitchFamily="34" charset="0"/>
            </a:endParaRPr>
          </a:p>
        </p:txBody>
      </p:sp>
    </p:spTree>
    <p:extLst>
      <p:ext uri="{BB962C8B-B14F-4D97-AF65-F5344CB8AC3E}">
        <p14:creationId xmlns:p14="http://schemas.microsoft.com/office/powerpoint/2010/main" val="23932441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34</a:t>
            </a:fld>
            <a:endParaRPr lang="en-GB"/>
          </a:p>
        </p:txBody>
      </p:sp>
    </p:spTree>
    <p:extLst>
      <p:ext uri="{BB962C8B-B14F-4D97-AF65-F5344CB8AC3E}">
        <p14:creationId xmlns:p14="http://schemas.microsoft.com/office/powerpoint/2010/main" val="15895181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2F0577E-FAE4-4F80-BBB9-4DD815D29273}" type="slidenum">
              <a:rPr lang="en-GB" altLang="en-US">
                <a:latin typeface="Arial" panose="020B0604020202020204" pitchFamily="34" charset="0"/>
              </a:rPr>
              <a:pPr>
                <a:spcBef>
                  <a:spcPct val="0"/>
                </a:spcBef>
              </a:pPr>
              <a:t>37</a:t>
            </a:fld>
            <a:endParaRPr lang="en-GB" altLang="en-US">
              <a:latin typeface="Arial" panose="020B0604020202020204" pitchFamily="34" charset="0"/>
            </a:endParaRPr>
          </a:p>
        </p:txBody>
      </p:sp>
    </p:spTree>
    <p:extLst>
      <p:ext uri="{BB962C8B-B14F-4D97-AF65-F5344CB8AC3E}">
        <p14:creationId xmlns:p14="http://schemas.microsoft.com/office/powerpoint/2010/main" val="27258210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39</a:t>
            </a:fld>
            <a:endParaRPr lang="en-GB"/>
          </a:p>
        </p:txBody>
      </p:sp>
    </p:spTree>
    <p:extLst>
      <p:ext uri="{BB962C8B-B14F-4D97-AF65-F5344CB8AC3E}">
        <p14:creationId xmlns:p14="http://schemas.microsoft.com/office/powerpoint/2010/main" val="24180144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41</a:t>
            </a:fld>
            <a:endParaRPr lang="en-GB"/>
          </a:p>
        </p:txBody>
      </p:sp>
    </p:spTree>
    <p:extLst>
      <p:ext uri="{BB962C8B-B14F-4D97-AF65-F5344CB8AC3E}">
        <p14:creationId xmlns:p14="http://schemas.microsoft.com/office/powerpoint/2010/main" val="30169008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43</a:t>
            </a:fld>
            <a:endParaRPr lang="en-GB"/>
          </a:p>
        </p:txBody>
      </p:sp>
    </p:spTree>
    <p:extLst>
      <p:ext uri="{BB962C8B-B14F-4D97-AF65-F5344CB8AC3E}">
        <p14:creationId xmlns:p14="http://schemas.microsoft.com/office/powerpoint/2010/main" val="42823951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3777DD-9360-4360-A5AC-D5343F63971B}" type="slidenum">
              <a:rPr lang="en-GB" smtClean="0"/>
              <a:t>44</a:t>
            </a:fld>
            <a:endParaRPr lang="en-GB"/>
          </a:p>
        </p:txBody>
      </p:sp>
    </p:spTree>
    <p:extLst>
      <p:ext uri="{BB962C8B-B14F-4D97-AF65-F5344CB8AC3E}">
        <p14:creationId xmlns:p14="http://schemas.microsoft.com/office/powerpoint/2010/main" val="3405544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1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defTabSz="457200">
                <a:defRPr/>
              </a:pPr>
              <a:endParaRPr lang="en-US">
                <a:solidFill>
                  <a:prstClr val="black"/>
                </a:solidFill>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defTabSz="457200"/>
              <a:endParaRPr lang="en-GB">
                <a:solidFill>
                  <a:prstClr val="black"/>
                </a:solidFill>
              </a:endParaRPr>
            </a:p>
          </p:txBody>
        </p:sp>
        <p:sp>
          <p:nvSpPr>
            <p:cNvPr id="8" name="Freeform 18"/>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B097406A-DB70-4AC5-A039-A49D8758D5E2}" type="datetimeFigureOut">
              <a:rPr lang="en-US"/>
              <a:pPr>
                <a:defRPr/>
              </a:pPr>
              <a:t>9/18/2017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solidFill>
                <a:srgbClr val="2DA2BF">
                  <a:tint val="20000"/>
                </a:srgbClr>
              </a:solidFill>
            </a:endParaRPr>
          </a:p>
        </p:txBody>
      </p:sp>
      <p:sp>
        <p:nvSpPr>
          <p:cNvPr id="13" name="Slide Number Placeholder 26"/>
          <p:cNvSpPr>
            <a:spLocks noGrp="1"/>
          </p:cNvSpPr>
          <p:nvPr>
            <p:ph type="sldNum" sz="quarter" idx="12"/>
          </p:nvPr>
        </p:nvSpPr>
        <p:spPr/>
        <p:txBody>
          <a:bodyPr/>
          <a:lstStyle>
            <a:lvl1pPr>
              <a:defRPr smtClean="0">
                <a:solidFill>
                  <a:srgbClr val="FFFFFF"/>
                </a:solidFill>
              </a:defRPr>
            </a:lvl1pPr>
          </a:lstStyle>
          <a:p>
            <a:pPr>
              <a:defRPr/>
            </a:pPr>
            <a:fld id="{947EE285-EBD1-46E8-A22A-F8045ACA0E56}" type="slidenum">
              <a:rPr lang="en-US" altLang="en-US"/>
              <a:pPr>
                <a:defRPr/>
              </a:pPr>
              <a:t>‹#›</a:t>
            </a:fld>
            <a:endParaRPr lang="en-US" altLang="en-US"/>
          </a:p>
        </p:txBody>
      </p:sp>
    </p:spTree>
    <p:extLst>
      <p:ext uri="{BB962C8B-B14F-4D97-AF65-F5344CB8AC3E}">
        <p14:creationId xmlns:p14="http://schemas.microsoft.com/office/powerpoint/2010/main" val="1924329709"/>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fld id="{2915BEFA-91CA-4BAA-A7BA-898B31B1BDE5}"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38CC9870-A1E2-4C65-A154-FDA6D24291D0}"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3631533801"/>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5" name="Chevron 11"/>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C7D0B706-A267-4F4E-AB9B-73728E9F3AE2}" type="datetimeFigureOut">
              <a:rPr lang="en-US">
                <a:solidFill>
                  <a:prstClr val="white"/>
                </a:solidFill>
              </a:rPr>
              <a:pPr>
                <a:defRPr/>
              </a:pPr>
              <a:t>9/18/2017</a:t>
            </a:fld>
            <a:endParaRPr lang="en-US">
              <a:solidFill>
                <a:prstClr val="white"/>
              </a:solidFill>
            </a:endParaRPr>
          </a:p>
        </p:txBody>
      </p:sp>
      <p:sp>
        <p:nvSpPr>
          <p:cNvPr id="7" name="Footer Placeholder 4"/>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8" name="Slide Number Placeholder 5"/>
          <p:cNvSpPr>
            <a:spLocks noGrp="1"/>
          </p:cNvSpPr>
          <p:nvPr>
            <p:ph type="sldNum" sz="quarter" idx="12"/>
          </p:nvPr>
        </p:nvSpPr>
        <p:spPr/>
        <p:txBody>
          <a:bodyPr/>
          <a:lstStyle>
            <a:lvl1pPr>
              <a:defRPr smtClean="0"/>
            </a:lvl1pPr>
          </a:lstStyle>
          <a:p>
            <a:pPr>
              <a:defRPr/>
            </a:pPr>
            <a:fld id="{BE3D3818-14A4-49C4-83FF-FBDAA2176BFA}"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269713252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fld id="{306C8A1E-6CA5-49DD-AFC3-D151A45953A5}" type="datetimeFigureOut">
              <a:rPr lang="en-US">
                <a:solidFill>
                  <a:prstClr val="white"/>
                </a:solidFill>
              </a:rPr>
              <a:pPr>
                <a:defRPr/>
              </a:pPr>
              <a:t>9/18/2017</a:t>
            </a:fld>
            <a:endParaRPr lang="en-US">
              <a:solidFill>
                <a:prstClr val="white"/>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7" name="Slide Number Placeholder 6"/>
          <p:cNvSpPr>
            <a:spLocks noGrp="1"/>
          </p:cNvSpPr>
          <p:nvPr>
            <p:ph type="sldNum" sz="quarter" idx="12"/>
          </p:nvPr>
        </p:nvSpPr>
        <p:spPr/>
        <p:txBody>
          <a:bodyPr/>
          <a:lstStyle>
            <a:lvl1pPr>
              <a:defRPr smtClean="0"/>
            </a:lvl1pPr>
          </a:lstStyle>
          <a:p>
            <a:pPr>
              <a:defRPr/>
            </a:pPr>
            <a:fld id="{48494188-D154-475E-BF84-811EFC13A3D7}"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899337811"/>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fld id="{51033124-EB9A-4B1E-8D8F-44BA1D6BD4BE}" type="datetimeFigureOut">
              <a:rPr lang="en-US">
                <a:solidFill>
                  <a:prstClr val="black"/>
                </a:solidFill>
              </a:rPr>
              <a:pPr>
                <a:defRPr/>
              </a:pPr>
              <a:t>9/18/2017</a:t>
            </a:fld>
            <a:endParaRPr lang="en-US">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9" name="Slide Number Placeholder 8"/>
          <p:cNvSpPr>
            <a:spLocks noGrp="1"/>
          </p:cNvSpPr>
          <p:nvPr>
            <p:ph type="sldNum" sz="quarter" idx="12"/>
          </p:nvPr>
        </p:nvSpPr>
        <p:spPr/>
        <p:txBody>
          <a:bodyPr/>
          <a:lstStyle>
            <a:lvl1pPr>
              <a:defRPr smtClean="0"/>
            </a:lvl1pPr>
          </a:lstStyle>
          <a:p>
            <a:pPr>
              <a:defRPr/>
            </a:pPr>
            <a:fld id="{8A682F12-49EE-4AC4-8D2F-2D582543D83B}"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4126116763"/>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fld id="{AA4CF375-4DDC-4B27-B1BB-AC0ABA0B7F80}" type="datetimeFigureOut">
              <a:rPr lang="en-US">
                <a:solidFill>
                  <a:prstClr val="white"/>
                </a:solidFill>
              </a:rPr>
              <a:pPr>
                <a:defRPr/>
              </a:pPr>
              <a:t>9/18/2017</a:t>
            </a:fld>
            <a:endParaRPr lang="en-US">
              <a:solidFill>
                <a:prstClr val="white"/>
              </a:solidFill>
            </a:endParaRPr>
          </a:p>
        </p:txBody>
      </p:sp>
      <p:sp>
        <p:nvSpPr>
          <p:cNvPr id="4" name="Footer Placeholder 3"/>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5" name="Slide Number Placeholder 4"/>
          <p:cNvSpPr>
            <a:spLocks noGrp="1"/>
          </p:cNvSpPr>
          <p:nvPr>
            <p:ph type="sldNum" sz="quarter" idx="12"/>
          </p:nvPr>
        </p:nvSpPr>
        <p:spPr/>
        <p:txBody>
          <a:bodyPr/>
          <a:lstStyle>
            <a:lvl1pPr>
              <a:defRPr smtClean="0"/>
            </a:lvl1pPr>
          </a:lstStyle>
          <a:p>
            <a:pPr>
              <a:defRPr/>
            </a:pPr>
            <a:fld id="{CB0DAFCB-6967-4852-93FC-956E6E4CEF71}"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349031529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BAEF7900-3B55-4F5C-9F97-7B31E385A175}" type="datetimeFigureOut">
              <a:rPr lang="en-US">
                <a:solidFill>
                  <a:prstClr val="black"/>
                </a:solidFill>
              </a:rPr>
              <a:pPr>
                <a:defRPr/>
              </a:pPr>
              <a:t>9/18/2017</a:t>
            </a:fld>
            <a:endParaRPr lang="en-US">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C30338F1-046D-44D1-B291-6CB514497116}"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535855585"/>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fld id="{1E7E1FB2-B098-4183-ACE9-14B5FCA637EF}" type="datetimeFigureOut">
              <a:rPr lang="en-US">
                <a:solidFill>
                  <a:prstClr val="black"/>
                </a:solidFill>
              </a:rPr>
              <a:pPr>
                <a:defRPr/>
              </a:pPr>
              <a:t>9/18/2017</a:t>
            </a:fld>
            <a:endParaRPr lang="en-US">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7" name="Slide Number Placeholder 6"/>
          <p:cNvSpPr>
            <a:spLocks noGrp="1"/>
          </p:cNvSpPr>
          <p:nvPr>
            <p:ph type="sldNum" sz="quarter" idx="12"/>
          </p:nvPr>
        </p:nvSpPr>
        <p:spPr/>
        <p:txBody>
          <a:bodyPr/>
          <a:lstStyle>
            <a:lvl1pPr>
              <a:defRPr smtClean="0"/>
            </a:lvl1pPr>
          </a:lstStyle>
          <a:p>
            <a:pPr>
              <a:defRPr/>
            </a:pPr>
            <a:fld id="{32120759-2959-486B-809A-B151022286BD}"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56764667"/>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defTabSz="457200">
              <a:defRPr/>
            </a:pPr>
            <a:endParaRPr lang="en-US">
              <a:solidFill>
                <a:prstClr val="white"/>
              </a:solidFill>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defTabSz="457200"/>
            <a:endParaRPr lang="en-GB">
              <a:solidFill>
                <a:prstClr val="white"/>
              </a:solidFill>
            </a:endParaRPr>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10" name="Chevron 1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defTabSz="457200">
              <a:defRPr/>
            </a:pPr>
            <a:endParaRPr lang="en-US">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22860B26-766E-45C4-88FB-393D4FBE8D92}" type="datetimeFigureOut">
              <a:rPr lang="en-US">
                <a:solidFill>
                  <a:prstClr val="white"/>
                </a:solidFill>
              </a:rPr>
              <a:pPr>
                <a:defRPr/>
              </a:pPr>
              <a:t>9/18/2017</a:t>
            </a:fld>
            <a:endParaRPr lang="en-US">
              <a:solidFill>
                <a:prstClr val="white"/>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solidFill>
                <a:prstClr val="white"/>
              </a:solidFill>
            </a:endParaRPr>
          </a:p>
        </p:txBody>
      </p:sp>
      <p:sp>
        <p:nvSpPr>
          <p:cNvPr id="13" name="Slide Number Placeholder 6"/>
          <p:cNvSpPr>
            <a:spLocks noGrp="1"/>
          </p:cNvSpPr>
          <p:nvPr>
            <p:ph type="sldNum" sz="quarter" idx="12"/>
          </p:nvPr>
        </p:nvSpPr>
        <p:spPr/>
        <p:txBody>
          <a:bodyPr/>
          <a:lstStyle>
            <a:lvl1pPr>
              <a:defRPr smtClean="0"/>
            </a:lvl1pPr>
          </a:lstStyle>
          <a:p>
            <a:pPr>
              <a:defRPr/>
            </a:pPr>
            <a:fld id="{F269BC7F-4C8B-4DEF-A5BF-B6B391A008FE}"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180170244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7DCBCCAA-182A-4E1F-B745-3D4AE39B7E39}"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221F2E5A-E7F2-4E4B-9943-5D789F162B56}"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1578798556"/>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52509F8C-9D75-41EB-BDED-0FE6E2DA29FB}"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AF5CCBD8-0C1F-49D8-A2EF-B74E49AF5089}"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4261780022"/>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defTabSz="457200">
              <a:defRPr/>
            </a:pPr>
            <a:endParaRPr lang="en-US">
              <a:solidFill>
                <a:prstClr val="black"/>
              </a:solidFill>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defTabSz="457200"/>
            <a:endParaRPr lang="en-GB">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defTabSz="457200">
              <a:defRPr/>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defTabSz="457200">
              <a:defRPr/>
            </a:pPr>
            <a:fld id="{F3852BED-86D2-44F7-94D9-C05D126A0496}" type="datetimeFigureOut">
              <a:rPr lang="en-US">
                <a:solidFill>
                  <a:prstClr val="black"/>
                </a:solidFill>
              </a:rPr>
              <a:pPr defTabSz="457200">
                <a:defRPr/>
              </a:pPr>
              <a:t>9/18/2017</a:t>
            </a:fld>
            <a:endParaRPr lang="en-US">
              <a:solidFill>
                <a:prstClr val="black"/>
              </a:solidFill>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defTabSz="457200">
              <a:defRPr/>
            </a:pPr>
            <a:endParaRPr lang="en-US">
              <a:solidFill>
                <a:prstClr val="black"/>
              </a:solidFill>
            </a:endParaRP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smtClean="0"/>
            </a:lvl1pPr>
          </a:lstStyle>
          <a:p>
            <a:pPr defTabSz="457200">
              <a:defRPr/>
            </a:pPr>
            <a:fld id="{CE77FB2C-CC9D-4A9F-9BC5-18094B69A9BF}" type="slidenum">
              <a:rPr lang="en-US" altLang="en-US">
                <a:solidFill>
                  <a:prstClr val="black"/>
                </a:solidFill>
              </a:rPr>
              <a:pPr defTabSz="457200">
                <a:defRPr/>
              </a:pPr>
              <a:t>‹#›</a:t>
            </a:fld>
            <a:endParaRPr lang="en-US" altLang="en-US">
              <a:solidFill>
                <a:prstClr val="black"/>
              </a:solidFill>
            </a:endParaRPr>
          </a:p>
        </p:txBody>
      </p:sp>
    </p:spTree>
    <p:extLst>
      <p:ext uri="{BB962C8B-B14F-4D97-AF65-F5344CB8AC3E}">
        <p14:creationId xmlns:p14="http://schemas.microsoft.com/office/powerpoint/2010/main" val="11660271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dissolve/>
  </p:transition>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860431"/>
            <a:ext cx="9144000" cy="3477875"/>
          </a:xfrm>
          <a:prstGeom prst="rect">
            <a:avLst/>
          </a:prstGeom>
        </p:spPr>
        <p:txBody>
          <a:bodyPr wrap="square">
            <a:spAutoFit/>
          </a:bodyPr>
          <a:lstStyle/>
          <a:p>
            <a:pPr algn="ctr"/>
            <a:r>
              <a:rPr lang="en-US" altLang="en-US" sz="4800" b="1" dirty="0">
                <a:latin typeface="Times New Roman" panose="02020603050405020304" pitchFamily="18" charset="0"/>
                <a:cs typeface="Times New Roman" panose="02020603050405020304" pitchFamily="18" charset="0"/>
              </a:rPr>
              <a:t>Experimental Psychology</a:t>
            </a:r>
            <a:r>
              <a:rPr lang="en-US" altLang="en-US" sz="4400" b="1" dirty="0">
                <a:latin typeface="Times New Roman" panose="02020603050405020304" pitchFamily="18" charset="0"/>
                <a:cs typeface="Times New Roman" panose="02020603050405020304" pitchFamily="18" charset="0"/>
              </a:rPr>
              <a:t/>
            </a:r>
            <a:br>
              <a:rPr lang="en-US" altLang="en-US" sz="4400" b="1" dirty="0">
                <a:latin typeface="Times New Roman" panose="02020603050405020304" pitchFamily="18" charset="0"/>
                <a:cs typeface="Times New Roman" panose="02020603050405020304" pitchFamily="18" charset="0"/>
              </a:rPr>
            </a:br>
            <a:r>
              <a:rPr lang="en-US" altLang="en-US" sz="4400" b="1" dirty="0">
                <a:latin typeface="Times New Roman" panose="02020603050405020304" pitchFamily="18" charset="0"/>
                <a:cs typeface="Times New Roman" panose="02020603050405020304" pitchFamily="18" charset="0"/>
              </a:rPr>
              <a:t/>
            </a:r>
            <a:br>
              <a:rPr lang="en-US" altLang="en-US" sz="4400" b="1" dirty="0">
                <a:latin typeface="Times New Roman" panose="02020603050405020304" pitchFamily="18" charset="0"/>
                <a:cs typeface="Times New Roman" panose="02020603050405020304" pitchFamily="18" charset="0"/>
              </a:rPr>
            </a:br>
            <a:r>
              <a:rPr lang="en-US" altLang="en-US" sz="4400" dirty="0" smtClean="0">
                <a:latin typeface="Times New Roman" panose="02020603050405020304" pitchFamily="18" charset="0"/>
                <a:cs typeface="Times New Roman" panose="02020603050405020304" pitchFamily="18" charset="0"/>
              </a:rPr>
              <a:t>Lecture 6: The </a:t>
            </a:r>
            <a:r>
              <a:rPr lang="en-US" altLang="en-US" sz="4400" dirty="0">
                <a:latin typeface="Times New Roman" panose="02020603050405020304" pitchFamily="18" charset="0"/>
                <a:cs typeface="Times New Roman" panose="02020603050405020304" pitchFamily="18" charset="0"/>
              </a:rPr>
              <a:t>Cognitive Revolution</a:t>
            </a:r>
            <a:br>
              <a:rPr lang="en-US" altLang="en-US" sz="4400" dirty="0">
                <a:latin typeface="Times New Roman" panose="02020603050405020304" pitchFamily="18" charset="0"/>
                <a:cs typeface="Times New Roman" panose="02020603050405020304" pitchFamily="18" charset="0"/>
              </a:rPr>
            </a:br>
            <a:r>
              <a:rPr lang="en-US" altLang="en-US" sz="4400" dirty="0">
                <a:latin typeface="Times New Roman" panose="02020603050405020304" pitchFamily="18" charset="0"/>
                <a:cs typeface="Times New Roman" panose="02020603050405020304" pitchFamily="18" charset="0"/>
              </a:rPr>
              <a:t/>
            </a:r>
            <a:br>
              <a:rPr lang="en-US" altLang="en-US" sz="4400" dirty="0">
                <a:latin typeface="Times New Roman" panose="02020603050405020304" pitchFamily="18" charset="0"/>
                <a:cs typeface="Times New Roman" panose="02020603050405020304" pitchFamily="18" charset="0"/>
              </a:rPr>
            </a:br>
            <a:r>
              <a:rPr lang="en-US" altLang="en-US" sz="4000" dirty="0">
                <a:latin typeface="Times New Roman" panose="02020603050405020304" pitchFamily="18" charset="0"/>
                <a:cs typeface="Times New Roman" panose="02020603050405020304" pitchFamily="18" charset="0"/>
              </a:rPr>
              <a:t>Dr. Kate Williams </a:t>
            </a:r>
            <a:endParaRPr lang="en-GB"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6358071"/>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28692"/>
            <a:ext cx="9144000" cy="5957884"/>
          </a:xfrm>
        </p:spPr>
        <p:txBody>
          <a:bodyPr/>
          <a:lstStyle/>
          <a:p>
            <a:r>
              <a:rPr lang="en-GB" sz="2800" dirty="0" smtClean="0"/>
              <a:t>When did Behaviourism end?</a:t>
            </a:r>
          </a:p>
          <a:p>
            <a:r>
              <a:rPr lang="en-GB" sz="2800" dirty="0" smtClean="0"/>
              <a:t>When did Cognitive Psychology start?</a:t>
            </a:r>
          </a:p>
          <a:p>
            <a:pPr lvl="1"/>
            <a:r>
              <a:rPr lang="en-GB" sz="2400" dirty="0" smtClean="0"/>
              <a:t>No </a:t>
            </a:r>
            <a:r>
              <a:rPr lang="en-GB" sz="2400" dirty="0"/>
              <a:t>specific date </a:t>
            </a:r>
            <a:r>
              <a:rPr lang="en-GB" sz="2400" dirty="0" smtClean="0"/>
              <a:t>- instead there was a shift </a:t>
            </a:r>
            <a:r>
              <a:rPr lang="en-GB" sz="2400" dirty="0"/>
              <a:t>in to cognitive experimental </a:t>
            </a:r>
            <a:r>
              <a:rPr lang="en-GB" sz="2400" dirty="0" smtClean="0"/>
              <a:t>research.</a:t>
            </a:r>
          </a:p>
          <a:p>
            <a:pPr lvl="2"/>
            <a:r>
              <a:rPr lang="en-GB" sz="2200" dirty="0" smtClean="0"/>
              <a:t>Why?</a:t>
            </a:r>
            <a:endParaRPr lang="en-GB" sz="2200" dirty="0"/>
          </a:p>
          <a:p>
            <a:pPr marL="109537" indent="0">
              <a:buNone/>
            </a:pPr>
            <a:endParaRPr lang="en-GB" sz="1800" dirty="0" smtClean="0"/>
          </a:p>
          <a:p>
            <a:r>
              <a:rPr lang="en-GB" sz="2800" dirty="0" smtClean="0"/>
              <a:t>Started </a:t>
            </a:r>
            <a:r>
              <a:rPr lang="en-GB" sz="2800" dirty="0"/>
              <a:t>during the late 1940s and really took hold during the 1950s.</a:t>
            </a:r>
          </a:p>
          <a:p>
            <a:pPr marL="109537" indent="0">
              <a:buNone/>
            </a:pPr>
            <a:endParaRPr lang="en-GB" sz="1800" dirty="0" smtClean="0"/>
          </a:p>
          <a:p>
            <a:r>
              <a:rPr lang="en-GB" sz="2800" dirty="0" smtClean="0"/>
              <a:t>However</a:t>
            </a:r>
            <a:r>
              <a:rPr lang="en-GB" sz="2800" dirty="0"/>
              <a:t>, work tapping on to what we would consider cognitive processes had been studied as early as the 1800s.</a:t>
            </a:r>
          </a:p>
          <a:p>
            <a:endParaRPr lang="en-GB" dirty="0"/>
          </a:p>
          <a:p>
            <a:pPr lvl="1"/>
            <a:endParaRPr lang="en-GB" sz="2800" dirty="0" smtClean="0"/>
          </a:p>
        </p:txBody>
      </p:sp>
      <p:sp>
        <p:nvSpPr>
          <p:cNvPr id="2" name="Title 1"/>
          <p:cNvSpPr>
            <a:spLocks noGrp="1"/>
          </p:cNvSpPr>
          <p:nvPr>
            <p:ph type="title"/>
          </p:nvPr>
        </p:nvSpPr>
        <p:spPr>
          <a:xfrm>
            <a:off x="0" y="414"/>
            <a:ext cx="9144000" cy="956850"/>
          </a:xfrm>
        </p:spPr>
        <p:txBody>
          <a:bodyPr/>
          <a:lstStyle/>
          <a:p>
            <a:pPr algn="ctr"/>
            <a:r>
              <a:rPr lang="en-GB" sz="4000" dirty="0" smtClean="0"/>
              <a:t>Cognitive Psychology</a:t>
            </a:r>
            <a:endParaRPr lang="en-GB" sz="4000" dirty="0"/>
          </a:p>
        </p:txBody>
      </p:sp>
    </p:spTree>
    <p:extLst>
      <p:ext uri="{BB962C8B-B14F-4D97-AF65-F5344CB8AC3E}">
        <p14:creationId xmlns:p14="http://schemas.microsoft.com/office/powerpoint/2010/main" val="78469309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0" y="714371"/>
            <a:ext cx="9144000" cy="4786313"/>
          </a:xfrm>
        </p:spPr>
        <p:txBody>
          <a:bodyPr/>
          <a:lstStyle/>
          <a:p>
            <a:r>
              <a:rPr lang="en-GB" altLang="en-US" sz="2400" dirty="0"/>
              <a:t>Wanted an objective measure of mental operations</a:t>
            </a:r>
          </a:p>
          <a:p>
            <a:r>
              <a:rPr lang="en-GB" altLang="en-US" sz="2400" dirty="0" smtClean="0"/>
              <a:t>Studied forgetting in detail by learning a list of nonsense syllables (e.g., dap, </a:t>
            </a:r>
            <a:r>
              <a:rPr lang="en-GB" altLang="en-US" sz="2400" dirty="0" err="1" smtClean="0"/>
              <a:t>sul</a:t>
            </a:r>
            <a:r>
              <a:rPr lang="en-GB" altLang="en-US" sz="2400" dirty="0" smtClean="0"/>
              <a:t>), and then recall them at various intervals of time - However</a:t>
            </a:r>
            <a:r>
              <a:rPr lang="en-GB" altLang="en-US" sz="2400" dirty="0"/>
              <a:t>, most of his studies were carried out on himself as the only </a:t>
            </a:r>
            <a:r>
              <a:rPr lang="en-GB" altLang="en-US" sz="2400" dirty="0" smtClean="0"/>
              <a:t>participant!!!</a:t>
            </a:r>
            <a:endParaRPr lang="en-GB" altLang="en-US" sz="2600" dirty="0"/>
          </a:p>
          <a:p>
            <a:pPr lvl="1"/>
            <a:endParaRPr lang="en-GB" altLang="en-US" sz="2300" dirty="0" smtClean="0"/>
          </a:p>
        </p:txBody>
      </p:sp>
      <p:sp>
        <p:nvSpPr>
          <p:cNvPr id="3" name="Title 2"/>
          <p:cNvSpPr>
            <a:spLocks noGrp="1"/>
          </p:cNvSpPr>
          <p:nvPr>
            <p:ph type="title"/>
          </p:nvPr>
        </p:nvSpPr>
        <p:spPr>
          <a:xfrm>
            <a:off x="685800" y="36796"/>
            <a:ext cx="7772400" cy="720436"/>
          </a:xfrm>
        </p:spPr>
        <p:txBody>
          <a:bodyPr/>
          <a:lstStyle/>
          <a:p>
            <a:pPr>
              <a:defRPr/>
            </a:pPr>
            <a:r>
              <a:rPr lang="en-GB" dirty="0" smtClean="0"/>
              <a:t>Hermann </a:t>
            </a:r>
            <a:r>
              <a:rPr lang="en-GB" dirty="0" err="1" smtClean="0"/>
              <a:t>Ebbinghaus</a:t>
            </a:r>
            <a:r>
              <a:rPr lang="en-GB" dirty="0" smtClean="0"/>
              <a:t> (1885)</a:t>
            </a:r>
            <a:endParaRPr lang="en-GB" dirty="0"/>
          </a:p>
        </p:txBody>
      </p:sp>
      <p:pic>
        <p:nvPicPr>
          <p:cNvPr id="4" name="Picture 3"/>
          <p:cNvPicPr/>
          <p:nvPr/>
        </p:nvPicPr>
        <p:blipFill rotWithShape="1">
          <a:blip r:embed="rId3"/>
          <a:srcRect t="4515" r="6053"/>
          <a:stretch/>
        </p:blipFill>
        <p:spPr>
          <a:xfrm>
            <a:off x="-1" y="2786063"/>
            <a:ext cx="8843963" cy="4071937"/>
          </a:xfrm>
          <a:prstGeom prst="rect">
            <a:avLst/>
          </a:prstGeom>
        </p:spPr>
      </p:pic>
    </p:spTree>
    <p:extLst>
      <p:ext uri="{BB962C8B-B14F-4D97-AF65-F5344CB8AC3E}">
        <p14:creationId xmlns:p14="http://schemas.microsoft.com/office/powerpoint/2010/main" val="3998583159"/>
      </p:ext>
    </p:extLst>
  </p:cSld>
  <p:clrMapOvr>
    <a:masterClrMapping/>
  </p:clrMapOvr>
  <p:transition>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01387"/>
            <a:ext cx="9144000" cy="5685127"/>
          </a:xfrm>
        </p:spPr>
        <p:txBody>
          <a:bodyPr/>
          <a:lstStyle/>
          <a:p>
            <a:r>
              <a:rPr lang="en-GB" sz="2800" u="sng" dirty="0" smtClean="0">
                <a:latin typeface="Times New Roman" panose="02020603050405020304" pitchFamily="18" charset="0"/>
                <a:cs typeface="Times New Roman" panose="02020603050405020304" pitchFamily="18" charset="0"/>
              </a:rPr>
              <a:t>Speed </a:t>
            </a:r>
            <a:r>
              <a:rPr lang="en-GB" sz="2800" u="sng" dirty="0">
                <a:latin typeface="Times New Roman" panose="02020603050405020304" pitchFamily="18" charset="0"/>
                <a:cs typeface="Times New Roman" panose="02020603050405020304" pitchFamily="18" charset="0"/>
              </a:rPr>
              <a:t>of mental operations</a:t>
            </a:r>
            <a:r>
              <a:rPr lang="en-GB" sz="2800" dirty="0">
                <a:latin typeface="Times New Roman" panose="02020603050405020304" pitchFamily="18" charset="0"/>
                <a:cs typeface="Times New Roman" panose="02020603050405020304" pitchFamily="18" charset="0"/>
              </a:rPr>
              <a:t>: In the 1850s, Johannes Müller predicted that the speed of neural conduction would never be measured </a:t>
            </a:r>
            <a:r>
              <a:rPr lang="en-GB" sz="2800" dirty="0" smtClean="0">
                <a:latin typeface="Times New Roman" panose="02020603050405020304" pitchFamily="18" charset="0"/>
                <a:cs typeface="Times New Roman" panose="02020603050405020304" pitchFamily="18" charset="0"/>
              </a:rPr>
              <a:t>(it was faster than the speed of light).</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Within a decade, his own student, Hermann von Helmholtz had shown it to be only 100 meters a second.</a:t>
            </a:r>
          </a:p>
          <a:p>
            <a:endParaRPr lang="en-GB" sz="2800" u="sng" dirty="0" smtClean="0">
              <a:latin typeface="Times New Roman" panose="02020603050405020304" pitchFamily="18" charset="0"/>
              <a:cs typeface="Times New Roman" panose="02020603050405020304" pitchFamily="18" charset="0"/>
            </a:endParaRPr>
          </a:p>
          <a:p>
            <a:r>
              <a:rPr lang="en-GB" sz="2800" u="sng" dirty="0" smtClean="0">
                <a:latin typeface="Times New Roman" panose="02020603050405020304" pitchFamily="18" charset="0"/>
                <a:cs typeface="Times New Roman" panose="02020603050405020304" pitchFamily="18" charset="0"/>
              </a:rPr>
              <a:t>Mental Chronometry</a:t>
            </a:r>
            <a:r>
              <a:rPr lang="en-GB" sz="2800" dirty="0" smtClean="0">
                <a:latin typeface="Times New Roman" panose="02020603050405020304" pitchFamily="18" charset="0"/>
                <a:cs typeface="Times New Roman" panose="02020603050405020304" pitchFamily="18" charset="0"/>
              </a:rPr>
              <a:t>: Almost immediately after Helmholtz in the 1860s, the Dutch physiologist, F. C. </a:t>
            </a:r>
            <a:r>
              <a:rPr lang="en-GB" sz="2800" dirty="0" err="1" smtClean="0">
                <a:latin typeface="Times New Roman" panose="02020603050405020304" pitchFamily="18" charset="0"/>
                <a:cs typeface="Times New Roman" panose="02020603050405020304" pitchFamily="18" charset="0"/>
              </a:rPr>
              <a:t>Donders</a:t>
            </a:r>
            <a:r>
              <a:rPr lang="en-GB" sz="2800" dirty="0" smtClean="0">
                <a:latin typeface="Times New Roman" panose="02020603050405020304" pitchFamily="18" charset="0"/>
                <a:cs typeface="Times New Roman" panose="02020603050405020304" pitchFamily="18" charset="0"/>
              </a:rPr>
              <a:t>, used a very simple method to estimate the speed of mental operations. </a:t>
            </a:r>
            <a:endParaRPr lang="en-GB" sz="2800" dirty="0">
              <a:latin typeface="Times New Roman" panose="02020603050405020304" pitchFamily="18" charset="0"/>
              <a:cs typeface="Times New Roman" panose="02020603050405020304" pitchFamily="18" charset="0"/>
            </a:endParaRPr>
          </a:p>
          <a:p>
            <a:endParaRPr lang="en-GB" dirty="0" smtClean="0"/>
          </a:p>
        </p:txBody>
      </p:sp>
      <p:sp>
        <p:nvSpPr>
          <p:cNvPr id="2" name="Title 1"/>
          <p:cNvSpPr>
            <a:spLocks noGrp="1"/>
          </p:cNvSpPr>
          <p:nvPr>
            <p:ph type="title"/>
          </p:nvPr>
        </p:nvSpPr>
        <p:spPr>
          <a:xfrm>
            <a:off x="685800" y="0"/>
            <a:ext cx="7772400" cy="644236"/>
          </a:xfrm>
        </p:spPr>
        <p:txBody>
          <a:bodyPr>
            <a:normAutofit fontScale="90000"/>
          </a:bodyPr>
          <a:lstStyle/>
          <a:p>
            <a:pPr algn="ctr"/>
            <a:r>
              <a:rPr lang="en-GB" dirty="0" smtClean="0"/>
              <a:t>Cognitive Psychology</a:t>
            </a:r>
            <a:endParaRPr lang="en-GB" dirty="0"/>
          </a:p>
        </p:txBody>
      </p:sp>
    </p:spTree>
    <p:extLst>
      <p:ext uri="{BB962C8B-B14F-4D97-AF65-F5344CB8AC3E}">
        <p14:creationId xmlns:p14="http://schemas.microsoft.com/office/powerpoint/2010/main" val="315354862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13061"/>
            <a:ext cx="9144000" cy="4114800"/>
          </a:xfrm>
        </p:spPr>
        <p:txBody>
          <a:bodyPr/>
          <a:lstStyle/>
          <a:p>
            <a:r>
              <a:rPr lang="en-GB" dirty="0" err="1" smtClean="0"/>
              <a:t>Donders</a:t>
            </a:r>
            <a:r>
              <a:rPr lang="en-GB" dirty="0" smtClean="0"/>
              <a:t>’ </a:t>
            </a:r>
            <a:r>
              <a:rPr lang="en-GB" b="1" i="1" dirty="0" smtClean="0">
                <a:solidFill>
                  <a:schemeClr val="bg2">
                    <a:lumMod val="50000"/>
                  </a:schemeClr>
                </a:solidFill>
              </a:rPr>
              <a:t>Subtractive method </a:t>
            </a:r>
            <a:r>
              <a:rPr lang="en-GB" dirty="0" smtClean="0"/>
              <a:t>was the basis for modern reaction time studies. </a:t>
            </a:r>
          </a:p>
          <a:p>
            <a:pPr marL="0" indent="0">
              <a:buNone/>
            </a:pPr>
            <a:endParaRPr lang="en-GB" sz="300" dirty="0"/>
          </a:p>
          <a:p>
            <a:pPr marL="0" indent="0">
              <a:buNone/>
            </a:pPr>
            <a:r>
              <a:rPr lang="en-GB" sz="2000" dirty="0" smtClean="0"/>
              <a:t>	Respond to RED target         Respond to target appearance   </a:t>
            </a:r>
            <a:endParaRPr lang="en-GB" sz="2000" dirty="0"/>
          </a:p>
        </p:txBody>
      </p:sp>
      <p:sp>
        <p:nvSpPr>
          <p:cNvPr id="2" name="Title 1"/>
          <p:cNvSpPr>
            <a:spLocks noGrp="1"/>
          </p:cNvSpPr>
          <p:nvPr>
            <p:ph type="title"/>
          </p:nvPr>
        </p:nvSpPr>
        <p:spPr>
          <a:xfrm>
            <a:off x="685800" y="69273"/>
            <a:ext cx="7772400" cy="577694"/>
          </a:xfrm>
        </p:spPr>
        <p:txBody>
          <a:bodyPr>
            <a:normAutofit fontScale="90000"/>
          </a:bodyPr>
          <a:lstStyle/>
          <a:p>
            <a:pPr algn="ctr"/>
            <a:r>
              <a:rPr lang="en-GB" dirty="0" smtClean="0"/>
              <a:t>Subtraction Logic</a:t>
            </a:r>
            <a:endParaRPr lang="en-GB" dirty="0"/>
          </a:p>
        </p:txBody>
      </p:sp>
      <p:sp>
        <p:nvSpPr>
          <p:cNvPr id="6" name="Rectangle 5"/>
          <p:cNvSpPr/>
          <p:nvPr/>
        </p:nvSpPr>
        <p:spPr bwMode="auto">
          <a:xfrm>
            <a:off x="1567724" y="2089867"/>
            <a:ext cx="1018309" cy="768927"/>
          </a:xfrm>
          <a:prstGeom prst="rect">
            <a:avLst/>
          </a:prstGeom>
          <a:noFill/>
          <a:ln w="381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4" name="Rectangle 3"/>
          <p:cNvSpPr/>
          <p:nvPr/>
        </p:nvSpPr>
        <p:spPr bwMode="auto">
          <a:xfrm>
            <a:off x="767625" y="2474331"/>
            <a:ext cx="1018309" cy="768927"/>
          </a:xfrm>
          <a:prstGeom prst="rect">
            <a:avLst/>
          </a:prstGeom>
          <a:solidFill>
            <a:schemeClr val="bg1"/>
          </a:solidFill>
          <a:ln w="381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5" name="Oval 4"/>
          <p:cNvSpPr/>
          <p:nvPr/>
        </p:nvSpPr>
        <p:spPr bwMode="auto">
          <a:xfrm>
            <a:off x="1058570" y="2671758"/>
            <a:ext cx="436419" cy="353291"/>
          </a:xfrm>
          <a:prstGeom prst="ellipse">
            <a:avLst/>
          </a:prstGeom>
          <a:no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7" name="Oval 6"/>
          <p:cNvSpPr/>
          <p:nvPr/>
        </p:nvSpPr>
        <p:spPr bwMode="auto">
          <a:xfrm>
            <a:off x="1858669" y="2287294"/>
            <a:ext cx="436419" cy="353291"/>
          </a:xfrm>
          <a:prstGeom prst="ellipse">
            <a:avLst/>
          </a:prstGeom>
          <a:no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cxnSp>
        <p:nvCxnSpPr>
          <p:cNvPr id="9" name="Straight Connector 8"/>
          <p:cNvCxnSpPr/>
          <p:nvPr/>
        </p:nvCxnSpPr>
        <p:spPr bwMode="auto">
          <a:xfrm>
            <a:off x="3105579" y="2640585"/>
            <a:ext cx="613064" cy="0"/>
          </a:xfrm>
          <a:prstGeom prst="line">
            <a:avLst/>
          </a:prstGeom>
          <a:solidFill>
            <a:schemeClr val="accent1"/>
          </a:solidFill>
          <a:ln w="57150" cap="flat" cmpd="sng" algn="ctr">
            <a:solidFill>
              <a:schemeClr val="tx1"/>
            </a:solidFill>
            <a:prstDash val="solid"/>
            <a:round/>
            <a:headEnd type="none" w="med" len="med"/>
            <a:tailEnd type="none" w="med" len="med"/>
          </a:ln>
          <a:effectLst/>
        </p:spPr>
      </p:cxnSp>
      <p:sp>
        <p:nvSpPr>
          <p:cNvPr id="10" name="Rectangle 9"/>
          <p:cNvSpPr/>
          <p:nvPr/>
        </p:nvSpPr>
        <p:spPr bwMode="auto">
          <a:xfrm>
            <a:off x="4297065" y="2089867"/>
            <a:ext cx="1281545" cy="1028701"/>
          </a:xfrm>
          <a:prstGeom prst="rect">
            <a:avLst/>
          </a:prstGeom>
          <a:solidFill>
            <a:schemeClr val="bg1"/>
          </a:solidFill>
          <a:ln w="381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11" name="Oval 10"/>
          <p:cNvSpPr/>
          <p:nvPr/>
        </p:nvSpPr>
        <p:spPr bwMode="auto">
          <a:xfrm>
            <a:off x="4663219" y="2360965"/>
            <a:ext cx="549235" cy="472647"/>
          </a:xfrm>
          <a:prstGeom prst="ellipse">
            <a:avLst/>
          </a:prstGeom>
          <a:no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cxnSp>
        <p:nvCxnSpPr>
          <p:cNvPr id="12" name="Straight Connector 11"/>
          <p:cNvCxnSpPr/>
          <p:nvPr/>
        </p:nvCxnSpPr>
        <p:spPr bwMode="auto">
          <a:xfrm>
            <a:off x="5931471" y="2491640"/>
            <a:ext cx="613064" cy="0"/>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13" name="Straight Connector 12"/>
          <p:cNvCxnSpPr/>
          <p:nvPr/>
        </p:nvCxnSpPr>
        <p:spPr bwMode="auto">
          <a:xfrm>
            <a:off x="5945761" y="2597289"/>
            <a:ext cx="613064" cy="0"/>
          </a:xfrm>
          <a:prstGeom prst="line">
            <a:avLst/>
          </a:prstGeom>
          <a:solidFill>
            <a:schemeClr val="accent1"/>
          </a:solidFill>
          <a:ln w="57150" cap="flat" cmpd="sng" algn="ctr">
            <a:solidFill>
              <a:schemeClr val="tx1"/>
            </a:solidFill>
            <a:prstDash val="solid"/>
            <a:round/>
            <a:headEnd type="none" w="med" len="med"/>
            <a:tailEnd type="none" w="med" len="med"/>
          </a:ln>
          <a:effectLst/>
        </p:spPr>
      </p:cxnSp>
      <p:sp>
        <p:nvSpPr>
          <p:cNvPr id="14" name="TextBox 13"/>
          <p:cNvSpPr txBox="1"/>
          <p:nvPr/>
        </p:nvSpPr>
        <p:spPr>
          <a:xfrm>
            <a:off x="6903456" y="2386147"/>
            <a:ext cx="1163782" cy="523220"/>
          </a:xfrm>
          <a:prstGeom prst="rect">
            <a:avLst/>
          </a:prstGeom>
          <a:noFill/>
        </p:spPr>
        <p:txBody>
          <a:bodyPr wrap="square" rtlCol="0">
            <a:spAutoFit/>
          </a:bodyPr>
          <a:lstStyle/>
          <a:p>
            <a:r>
              <a:rPr lang="en-GB" sz="2800" dirty="0" smtClean="0"/>
              <a:t>50ms</a:t>
            </a:r>
            <a:endParaRPr lang="en-GB" sz="2800" dirty="0"/>
          </a:p>
        </p:txBody>
      </p:sp>
      <p:sp>
        <p:nvSpPr>
          <p:cNvPr id="15" name="TextBox 14"/>
          <p:cNvSpPr txBox="1"/>
          <p:nvPr/>
        </p:nvSpPr>
        <p:spPr>
          <a:xfrm>
            <a:off x="6292966" y="3015015"/>
            <a:ext cx="2916000" cy="1200329"/>
          </a:xfrm>
          <a:prstGeom prst="rect">
            <a:avLst/>
          </a:prstGeom>
          <a:noFill/>
        </p:spPr>
        <p:txBody>
          <a:bodyPr wrap="square" rtlCol="0">
            <a:spAutoFit/>
          </a:bodyPr>
          <a:lstStyle/>
          <a:p>
            <a:r>
              <a:rPr lang="en-GB" sz="2400" dirty="0" smtClean="0"/>
              <a:t>Time to discriminate between 2 lights</a:t>
            </a:r>
            <a:endParaRPr lang="en-GB" sz="2400" dirty="0"/>
          </a:p>
        </p:txBody>
      </p:sp>
      <p:sp>
        <p:nvSpPr>
          <p:cNvPr id="16" name="TextBox 15"/>
          <p:cNvSpPr txBox="1"/>
          <p:nvPr/>
        </p:nvSpPr>
        <p:spPr>
          <a:xfrm>
            <a:off x="424725" y="3370200"/>
            <a:ext cx="2576945" cy="461665"/>
          </a:xfrm>
          <a:prstGeom prst="rect">
            <a:avLst/>
          </a:prstGeom>
          <a:noFill/>
        </p:spPr>
        <p:txBody>
          <a:bodyPr wrap="square" rtlCol="0">
            <a:spAutoFit/>
          </a:bodyPr>
          <a:lstStyle/>
          <a:p>
            <a:r>
              <a:rPr lang="en-GB" sz="2400" dirty="0" smtClean="0"/>
              <a:t>RT = 200ms</a:t>
            </a:r>
            <a:endParaRPr lang="en-GB" sz="2400" dirty="0"/>
          </a:p>
        </p:txBody>
      </p:sp>
      <p:sp>
        <p:nvSpPr>
          <p:cNvPr id="17" name="TextBox 16"/>
          <p:cNvSpPr txBox="1"/>
          <p:nvPr/>
        </p:nvSpPr>
        <p:spPr>
          <a:xfrm>
            <a:off x="3780987" y="3367738"/>
            <a:ext cx="2576945" cy="461665"/>
          </a:xfrm>
          <a:prstGeom prst="rect">
            <a:avLst/>
          </a:prstGeom>
          <a:noFill/>
        </p:spPr>
        <p:txBody>
          <a:bodyPr wrap="square" rtlCol="0">
            <a:spAutoFit/>
          </a:bodyPr>
          <a:lstStyle/>
          <a:p>
            <a:r>
              <a:rPr lang="en-GB" sz="2400" dirty="0" smtClean="0"/>
              <a:t>RT = 150ms</a:t>
            </a:r>
            <a:endParaRPr lang="en-GB" sz="2400" dirty="0"/>
          </a:p>
        </p:txBody>
      </p:sp>
      <p:sp>
        <p:nvSpPr>
          <p:cNvPr id="18" name="TextBox 17"/>
          <p:cNvSpPr txBox="1"/>
          <p:nvPr/>
        </p:nvSpPr>
        <p:spPr>
          <a:xfrm>
            <a:off x="103909" y="4418058"/>
            <a:ext cx="9040091" cy="1569660"/>
          </a:xfrm>
          <a:prstGeom prst="rect">
            <a:avLst/>
          </a:prstGeom>
          <a:noFill/>
        </p:spPr>
        <p:txBody>
          <a:bodyPr wrap="square" rtlCol="0">
            <a:spAutoFit/>
          </a:bodyPr>
          <a:lstStyle/>
          <a:p>
            <a:r>
              <a:rPr lang="en-GB" sz="2400" dirty="0"/>
              <a:t>Extended this type of experiment to measure response choice – e.g., press key 1 for red and key 2 for green.</a:t>
            </a:r>
          </a:p>
          <a:p>
            <a:r>
              <a:rPr lang="en-GB" sz="2400" dirty="0"/>
              <a:t>However, subtraction may not isolate specific mental operations (c.f. Sternberg’s, 1968 additive factors method).  </a:t>
            </a:r>
          </a:p>
        </p:txBody>
      </p:sp>
    </p:spTree>
    <p:extLst>
      <p:ext uri="{BB962C8B-B14F-4D97-AF65-F5344CB8AC3E}">
        <p14:creationId xmlns:p14="http://schemas.microsoft.com/office/powerpoint/2010/main" val="3990848724"/>
      </p:ext>
    </p:extLst>
  </p:cSld>
  <p:clrMapOvr>
    <a:masterClrMapping/>
  </p:clrMapOvr>
  <p:transition>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09652"/>
            <a:ext cx="9144000" cy="4114800"/>
          </a:xfrm>
        </p:spPr>
        <p:txBody>
          <a:bodyPr/>
          <a:lstStyle/>
          <a:p>
            <a:r>
              <a:rPr lang="en-GB" sz="2800" dirty="0" smtClean="0"/>
              <a:t>An important year for Cognitive Psychology</a:t>
            </a:r>
          </a:p>
          <a:p>
            <a:pPr lvl="1"/>
            <a:endParaRPr lang="en-GB" sz="2400" dirty="0" smtClean="0"/>
          </a:p>
          <a:p>
            <a:pPr lvl="1"/>
            <a:r>
              <a:rPr lang="en-GB" sz="2400" dirty="0" smtClean="0"/>
              <a:t>Noam Chomsky gave a paper on his theory of language</a:t>
            </a:r>
          </a:p>
          <a:p>
            <a:pPr lvl="1"/>
            <a:endParaRPr lang="en-GB" sz="2400" dirty="0" smtClean="0"/>
          </a:p>
          <a:p>
            <a:pPr lvl="1"/>
            <a:r>
              <a:rPr lang="en-GB" sz="2400" dirty="0" smtClean="0"/>
              <a:t>George Miller discussed the “magic number 7 +/- 2”</a:t>
            </a:r>
          </a:p>
          <a:p>
            <a:pPr lvl="1"/>
            <a:endParaRPr lang="en-GB" sz="2400" dirty="0" smtClean="0"/>
          </a:p>
          <a:p>
            <a:pPr lvl="1"/>
            <a:r>
              <a:rPr lang="en-GB" sz="2400" dirty="0" smtClean="0"/>
              <a:t>Newall and Simon discussed the “thinking computer”</a:t>
            </a:r>
          </a:p>
          <a:p>
            <a:pPr lvl="1"/>
            <a:endParaRPr lang="en-GB" sz="2400" dirty="0" smtClean="0"/>
          </a:p>
          <a:p>
            <a:pPr lvl="1"/>
            <a:r>
              <a:rPr lang="en-GB" sz="2400" dirty="0" smtClean="0"/>
              <a:t>First systematic attempt to study concept formation from a cognitive perspective (Bruner, </a:t>
            </a:r>
            <a:r>
              <a:rPr lang="en-GB" sz="2400" dirty="0" err="1" smtClean="0"/>
              <a:t>Goodnow</a:t>
            </a:r>
            <a:r>
              <a:rPr lang="en-GB" sz="2400" dirty="0" smtClean="0"/>
              <a:t>, &amp; Austin).  </a:t>
            </a:r>
          </a:p>
          <a:p>
            <a:pPr marL="0" indent="0">
              <a:buNone/>
            </a:pPr>
            <a:endParaRPr lang="en-GB" dirty="0"/>
          </a:p>
        </p:txBody>
      </p:sp>
      <p:sp>
        <p:nvSpPr>
          <p:cNvPr id="2" name="Title 1"/>
          <p:cNvSpPr>
            <a:spLocks noGrp="1"/>
          </p:cNvSpPr>
          <p:nvPr>
            <p:ph type="title"/>
          </p:nvPr>
        </p:nvSpPr>
        <p:spPr>
          <a:xfrm>
            <a:off x="685800" y="193963"/>
            <a:ext cx="7772400" cy="758537"/>
          </a:xfrm>
        </p:spPr>
        <p:txBody>
          <a:bodyPr/>
          <a:lstStyle/>
          <a:p>
            <a:pPr algn="ctr"/>
            <a:r>
              <a:rPr lang="en-GB" dirty="0" smtClean="0"/>
              <a:t>1956!</a:t>
            </a:r>
            <a:endParaRPr lang="en-GB" dirty="0"/>
          </a:p>
        </p:txBody>
      </p:sp>
    </p:spTree>
    <p:extLst>
      <p:ext uri="{BB962C8B-B14F-4D97-AF65-F5344CB8AC3E}">
        <p14:creationId xmlns:p14="http://schemas.microsoft.com/office/powerpoint/2010/main" val="267345260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a:xfrm>
            <a:off x="0" y="600075"/>
            <a:ext cx="9143999" cy="5900738"/>
          </a:xfrm>
        </p:spPr>
        <p:txBody>
          <a:bodyPr/>
          <a:lstStyle/>
          <a:p>
            <a:r>
              <a:rPr lang="en-GB" altLang="en-US" sz="2800" dirty="0" smtClean="0">
                <a:latin typeface="Times New Roman" panose="02020603050405020304" pitchFamily="18" charset="0"/>
                <a:cs typeface="Times New Roman" panose="02020603050405020304" pitchFamily="18" charset="0"/>
              </a:rPr>
              <a:t>Seen as the “Father of Cognitive Psychology”</a:t>
            </a:r>
          </a:p>
          <a:p>
            <a:r>
              <a:rPr lang="en-GB" altLang="en-US" sz="2800" dirty="0" smtClean="0">
                <a:latin typeface="Times New Roman" panose="02020603050405020304" pitchFamily="18" charset="0"/>
                <a:cs typeface="Times New Roman" panose="02020603050405020304" pitchFamily="18" charset="0"/>
              </a:rPr>
              <a:t>Openly attacked behavioural accounts and instead believed mental process could be measured and analysed.</a:t>
            </a:r>
          </a:p>
          <a:p>
            <a:r>
              <a:rPr lang="en-GB" altLang="en-US" sz="2800" dirty="0" smtClean="0">
                <a:latin typeface="Times New Roman" panose="02020603050405020304" pitchFamily="18" charset="0"/>
                <a:cs typeface="Times New Roman" panose="02020603050405020304" pitchFamily="18" charset="0"/>
              </a:rPr>
              <a:t>Wrote the book </a:t>
            </a:r>
            <a:r>
              <a:rPr lang="en-GB" altLang="en-US" sz="2800" i="1" dirty="0">
                <a:latin typeface="Times New Roman" panose="02020603050405020304" pitchFamily="18" charset="0"/>
                <a:cs typeface="Times New Roman" panose="02020603050405020304" pitchFamily="18" charset="0"/>
              </a:rPr>
              <a:t>Cognitive </a:t>
            </a:r>
            <a:r>
              <a:rPr lang="en-GB" altLang="en-US" sz="2800" i="1" dirty="0" smtClean="0">
                <a:latin typeface="Times New Roman" panose="02020603050405020304" pitchFamily="18" charset="0"/>
                <a:cs typeface="Times New Roman" panose="02020603050405020304" pitchFamily="18" charset="0"/>
              </a:rPr>
              <a:t>psychology</a:t>
            </a:r>
          </a:p>
          <a:p>
            <a:pPr lvl="1"/>
            <a:r>
              <a:rPr lang="en-GB" altLang="en-US" sz="2400" dirty="0">
                <a:latin typeface="Times New Roman" panose="02020603050405020304" pitchFamily="18" charset="0"/>
                <a:cs typeface="Times New Roman" panose="02020603050405020304" pitchFamily="18" charset="0"/>
              </a:rPr>
              <a:t>Measurement and hypothesising observable behaviour</a:t>
            </a:r>
          </a:p>
          <a:p>
            <a:pPr lvl="2"/>
            <a:r>
              <a:rPr lang="en-GB" altLang="en-US" sz="2400" dirty="0">
                <a:latin typeface="Times New Roman" panose="02020603050405020304" pitchFamily="18" charset="0"/>
                <a:cs typeface="Times New Roman" panose="02020603050405020304" pitchFamily="18" charset="0"/>
              </a:rPr>
              <a:t>E.g., dual-task process</a:t>
            </a:r>
          </a:p>
          <a:p>
            <a:pPr lvl="2"/>
            <a:r>
              <a:rPr lang="en-GB" altLang="en-US" sz="2400" dirty="0">
                <a:latin typeface="Times New Roman" panose="02020603050405020304" pitchFamily="18" charset="0"/>
                <a:cs typeface="Times New Roman" panose="02020603050405020304" pitchFamily="18" charset="0"/>
              </a:rPr>
              <a:t>Cognitive hypothesis: two similar tasks will take up cognitive processing abilities (‘cognitive load’)</a:t>
            </a:r>
          </a:p>
          <a:p>
            <a:pPr lvl="2"/>
            <a:r>
              <a:rPr lang="en-GB" altLang="en-US" sz="2400" dirty="0">
                <a:latin typeface="Times New Roman" panose="02020603050405020304" pitchFamily="18" charset="0"/>
                <a:cs typeface="Times New Roman" panose="02020603050405020304" pitchFamily="18" charset="0"/>
              </a:rPr>
              <a:t>Observable behaviour: poorer ability to carry out task than when separate or dissimilar </a:t>
            </a:r>
            <a:r>
              <a:rPr lang="en-GB" altLang="en-US" sz="2400" dirty="0" smtClean="0">
                <a:latin typeface="Times New Roman" panose="02020603050405020304" pitchFamily="18" charset="0"/>
                <a:cs typeface="Times New Roman" panose="02020603050405020304" pitchFamily="18" charset="0"/>
              </a:rPr>
              <a:t>tasks</a:t>
            </a:r>
          </a:p>
          <a:p>
            <a:pPr lvl="1"/>
            <a:r>
              <a:rPr lang="en-GB" altLang="en-US" sz="2700" dirty="0" smtClean="0">
                <a:latin typeface="Times New Roman" panose="02020603050405020304" pitchFamily="18" charset="0"/>
                <a:cs typeface="Times New Roman" panose="02020603050405020304" pitchFamily="18" charset="0"/>
              </a:rPr>
              <a:t>In his other more controversial book </a:t>
            </a:r>
            <a:r>
              <a:rPr lang="en-GB" altLang="en-US" sz="2700" i="1" dirty="0" smtClean="0">
                <a:latin typeface="Times New Roman" panose="02020603050405020304" pitchFamily="18" charset="0"/>
                <a:cs typeface="Times New Roman" panose="02020603050405020304" pitchFamily="18" charset="0"/>
              </a:rPr>
              <a:t>Cognition and reality </a:t>
            </a:r>
            <a:r>
              <a:rPr lang="en-GB" altLang="en-US" sz="2700" dirty="0" smtClean="0">
                <a:latin typeface="Times New Roman" panose="02020603050405020304" pitchFamily="18" charset="0"/>
                <a:cs typeface="Times New Roman" panose="02020603050405020304" pitchFamily="18" charset="0"/>
              </a:rPr>
              <a:t>he suggested that memory is not a snap shot of a moment but is mainly reconstructed.</a:t>
            </a:r>
            <a:endParaRPr lang="en-GB" altLang="en-US" sz="2700" i="1" dirty="0" smtClean="0">
              <a:latin typeface="Times New Roman" panose="02020603050405020304" pitchFamily="18" charset="0"/>
              <a:cs typeface="Times New Roman" panose="02020603050405020304" pitchFamily="18" charset="0"/>
            </a:endParaRPr>
          </a:p>
          <a:p>
            <a:pPr marL="0" indent="0">
              <a:buNone/>
            </a:pPr>
            <a:endParaRPr lang="en-GB" altLang="en-US" sz="2800" dirty="0" smtClean="0">
              <a:latin typeface="Times New Roman" panose="02020603050405020304" pitchFamily="18" charset="0"/>
              <a:cs typeface="Times New Roman" panose="02020603050405020304" pitchFamily="18" charset="0"/>
            </a:endParaRPr>
          </a:p>
          <a:p>
            <a:pPr marL="342900" lvl="1" indent="0">
              <a:buNone/>
            </a:pPr>
            <a:endParaRPr lang="en-GB" altLang="en-US" sz="2000" dirty="0" smtClean="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893618" y="90054"/>
            <a:ext cx="7772400" cy="638609"/>
          </a:xfrm>
        </p:spPr>
        <p:txBody>
          <a:bodyPr/>
          <a:lstStyle/>
          <a:p>
            <a:pPr algn="ctr">
              <a:defRPr/>
            </a:pPr>
            <a:r>
              <a:rPr lang="en-GB" altLang="en-US" sz="3200" dirty="0" err="1"/>
              <a:t>Neisser</a:t>
            </a:r>
            <a:r>
              <a:rPr lang="en-GB" altLang="en-US" sz="3200" dirty="0"/>
              <a:t> (1967</a:t>
            </a:r>
            <a:r>
              <a:rPr lang="en-GB" altLang="en-US" sz="3200" dirty="0" smtClean="0"/>
              <a:t>)</a:t>
            </a:r>
            <a:endParaRPr lang="en-GB" sz="3200" dirty="0"/>
          </a:p>
        </p:txBody>
      </p:sp>
    </p:spTree>
    <p:extLst>
      <p:ext uri="{BB962C8B-B14F-4D97-AF65-F5344CB8AC3E}">
        <p14:creationId xmlns:p14="http://schemas.microsoft.com/office/powerpoint/2010/main" val="139459837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6386">
                                            <p:txEl>
                                              <p:pRg st="1" end="1"/>
                                            </p:txEl>
                                          </p:spTgt>
                                        </p:tgtEl>
                                        <p:attrNameLst>
                                          <p:attrName>style.visibility</p:attrName>
                                        </p:attrNameLst>
                                      </p:cBhvr>
                                      <p:to>
                                        <p:strVal val="visible"/>
                                      </p:to>
                                    </p:set>
                                    <p:anim calcmode="lin" valueType="num">
                                      <p:cBhvr additive="base">
                                        <p:cTn id="13" dur="500" fill="hold"/>
                                        <p:tgtEl>
                                          <p:spTgt spid="163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386">
                                            <p:txEl>
                                              <p:pRg st="2" end="2"/>
                                            </p:txEl>
                                          </p:spTgt>
                                        </p:tgtEl>
                                        <p:attrNameLst>
                                          <p:attrName>style.visibility</p:attrName>
                                        </p:attrNameLst>
                                      </p:cBhvr>
                                      <p:to>
                                        <p:strVal val="visible"/>
                                      </p:to>
                                    </p:set>
                                    <p:anim calcmode="lin" valueType="num">
                                      <p:cBhvr additive="base">
                                        <p:cTn id="19"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6386">
                                            <p:txEl>
                                              <p:pRg st="3" end="3"/>
                                            </p:txEl>
                                          </p:spTgt>
                                        </p:tgtEl>
                                        <p:attrNameLst>
                                          <p:attrName>style.visibility</p:attrName>
                                        </p:attrNameLst>
                                      </p:cBhvr>
                                      <p:to>
                                        <p:strVal val="visible"/>
                                      </p:to>
                                    </p:set>
                                    <p:anim calcmode="lin" valueType="num">
                                      <p:cBhvr additive="base">
                                        <p:cTn id="25"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6">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6386">
                                            <p:txEl>
                                              <p:pRg st="4" end="4"/>
                                            </p:txEl>
                                          </p:spTgt>
                                        </p:tgtEl>
                                        <p:attrNameLst>
                                          <p:attrName>style.visibility</p:attrName>
                                        </p:attrNameLst>
                                      </p:cBhvr>
                                      <p:to>
                                        <p:strVal val="visible"/>
                                      </p:to>
                                    </p:set>
                                    <p:anim calcmode="lin" valueType="num">
                                      <p:cBhvr additive="base">
                                        <p:cTn id="29"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6386">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6386">
                                            <p:txEl>
                                              <p:pRg st="5" end="5"/>
                                            </p:txEl>
                                          </p:spTgt>
                                        </p:tgtEl>
                                        <p:attrNameLst>
                                          <p:attrName>style.visibility</p:attrName>
                                        </p:attrNameLst>
                                      </p:cBhvr>
                                      <p:to>
                                        <p:strVal val="visible"/>
                                      </p:to>
                                    </p:set>
                                    <p:anim calcmode="lin" valueType="num">
                                      <p:cBhvr additive="base">
                                        <p:cTn id="33" dur="500" fill="hold"/>
                                        <p:tgtEl>
                                          <p:spTgt spid="16386">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6386">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6386">
                                            <p:txEl>
                                              <p:pRg st="6" end="6"/>
                                            </p:txEl>
                                          </p:spTgt>
                                        </p:tgtEl>
                                        <p:attrNameLst>
                                          <p:attrName>style.visibility</p:attrName>
                                        </p:attrNameLst>
                                      </p:cBhvr>
                                      <p:to>
                                        <p:strVal val="visible"/>
                                      </p:to>
                                    </p:set>
                                    <p:anim calcmode="lin" valueType="num">
                                      <p:cBhvr additive="base">
                                        <p:cTn id="37" dur="500" fill="hold"/>
                                        <p:tgtEl>
                                          <p:spTgt spid="1638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386">
                                            <p:txEl>
                                              <p:pRg st="7" end="7"/>
                                            </p:txEl>
                                          </p:spTgt>
                                        </p:tgtEl>
                                        <p:attrNameLst>
                                          <p:attrName>style.visibility</p:attrName>
                                        </p:attrNameLst>
                                      </p:cBhvr>
                                      <p:to>
                                        <p:strVal val="visible"/>
                                      </p:to>
                                    </p:set>
                                    <p:anim calcmode="lin" valueType="num">
                                      <p:cBhvr additive="base">
                                        <p:cTn id="43" dur="500" fill="hold"/>
                                        <p:tgtEl>
                                          <p:spTgt spid="1638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38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07918"/>
            <a:ext cx="9144000" cy="4549920"/>
          </a:xfrm>
        </p:spPr>
        <p:txBody>
          <a:bodyPr/>
          <a:lstStyle/>
          <a:p>
            <a:pPr marL="0" indent="0">
              <a:buNone/>
            </a:pPr>
            <a:r>
              <a:rPr lang="en-GB" altLang="en-US" sz="2800" dirty="0" smtClean="0">
                <a:latin typeface="Times New Roman" panose="02020603050405020304" pitchFamily="18" charset="0"/>
                <a:cs typeface="Times New Roman" panose="02020603050405020304" pitchFamily="18" charset="0"/>
              </a:rPr>
              <a:t>Notion of reconstructive memories had already been discussed by </a:t>
            </a:r>
            <a:r>
              <a:rPr lang="en-GB" altLang="en-US" sz="2800" b="1" dirty="0" smtClean="0">
                <a:latin typeface="Times New Roman" panose="02020603050405020304" pitchFamily="18" charset="0"/>
                <a:cs typeface="Times New Roman" panose="02020603050405020304" pitchFamily="18" charset="0"/>
              </a:rPr>
              <a:t>Bartlett </a:t>
            </a:r>
            <a:r>
              <a:rPr lang="en-GB" altLang="en-US" sz="2800" b="1" dirty="0">
                <a:latin typeface="Times New Roman" panose="02020603050405020304" pitchFamily="18" charset="0"/>
                <a:cs typeface="Times New Roman" panose="02020603050405020304" pitchFamily="18" charset="0"/>
              </a:rPr>
              <a:t>(1932</a:t>
            </a:r>
            <a:r>
              <a:rPr lang="en-GB" altLang="en-US" sz="2800" b="1" dirty="0" smtClean="0">
                <a:latin typeface="Times New Roman" panose="02020603050405020304" pitchFamily="18" charset="0"/>
                <a:cs typeface="Times New Roman" panose="02020603050405020304" pitchFamily="18" charset="0"/>
              </a:rPr>
              <a:t>).</a:t>
            </a:r>
            <a:endParaRPr lang="en-GB" altLang="en-US" sz="2800" b="1" dirty="0">
              <a:latin typeface="Times New Roman" panose="02020603050405020304" pitchFamily="18" charset="0"/>
              <a:cs typeface="Times New Roman" panose="02020603050405020304" pitchFamily="18" charset="0"/>
            </a:endParaRPr>
          </a:p>
          <a:p>
            <a:pPr lvl="1"/>
            <a:endParaRPr lang="en-GB" altLang="en-US" sz="2600" dirty="0" smtClean="0">
              <a:latin typeface="Times New Roman" panose="02020603050405020304" pitchFamily="18" charset="0"/>
              <a:cs typeface="Times New Roman" panose="02020603050405020304" pitchFamily="18" charset="0"/>
            </a:endParaRPr>
          </a:p>
          <a:p>
            <a:pPr lvl="1"/>
            <a:r>
              <a:rPr lang="en-GB" altLang="en-US" sz="2600" dirty="0" smtClean="0">
                <a:latin typeface="Times New Roman" panose="02020603050405020304" pitchFamily="18" charset="0"/>
                <a:cs typeface="Times New Roman" panose="02020603050405020304" pitchFamily="18" charset="0"/>
              </a:rPr>
              <a:t>Recall </a:t>
            </a:r>
            <a:r>
              <a:rPr lang="en-GB" altLang="en-US" sz="2600" dirty="0">
                <a:latin typeface="Times New Roman" panose="02020603050405020304" pitchFamily="18" charset="0"/>
                <a:cs typeface="Times New Roman" panose="02020603050405020304" pitchFamily="18" charset="0"/>
              </a:rPr>
              <a:t>errors from </a:t>
            </a:r>
            <a:r>
              <a:rPr lang="en-GB" altLang="en-US" sz="2600" dirty="0" smtClean="0">
                <a:latin typeface="Times New Roman" panose="02020603050405020304" pitchFamily="18" charset="0"/>
                <a:cs typeface="Times New Roman" panose="02020603050405020304" pitchFamily="18" charset="0"/>
              </a:rPr>
              <a:t>stories – War of the Ghosts. </a:t>
            </a:r>
            <a:endParaRPr lang="en-GB" altLang="en-US" sz="2600" dirty="0">
              <a:latin typeface="Times New Roman" panose="02020603050405020304" pitchFamily="18" charset="0"/>
              <a:cs typeface="Times New Roman" panose="02020603050405020304" pitchFamily="18" charset="0"/>
            </a:endParaRPr>
          </a:p>
          <a:p>
            <a:pPr lvl="2"/>
            <a:r>
              <a:rPr lang="en-GB" altLang="en-US" sz="2400" dirty="0">
                <a:latin typeface="Times New Roman" panose="02020603050405020304" pitchFamily="18" charset="0"/>
                <a:cs typeface="Times New Roman" panose="02020603050405020304" pitchFamily="18" charset="0"/>
              </a:rPr>
              <a:t>Participants remember what </a:t>
            </a:r>
            <a:r>
              <a:rPr lang="en-GB" altLang="en-US" sz="2400" i="1" dirty="0">
                <a:latin typeface="Times New Roman" panose="02020603050405020304" pitchFamily="18" charset="0"/>
                <a:cs typeface="Times New Roman" panose="02020603050405020304" pitchFamily="18" charset="0"/>
              </a:rPr>
              <a:t>should</a:t>
            </a:r>
            <a:r>
              <a:rPr lang="en-GB" altLang="en-US" sz="2400" dirty="0">
                <a:latin typeface="Times New Roman" panose="02020603050405020304" pitchFamily="18" charset="0"/>
                <a:cs typeface="Times New Roman" panose="02020603050405020304" pitchFamily="18" charset="0"/>
              </a:rPr>
              <a:t> happen or what they </a:t>
            </a:r>
            <a:r>
              <a:rPr lang="en-GB" altLang="en-US" sz="2400" i="1" dirty="0">
                <a:latin typeface="Times New Roman" panose="02020603050405020304" pitchFamily="18" charset="0"/>
                <a:cs typeface="Times New Roman" panose="02020603050405020304" pitchFamily="18" charset="0"/>
              </a:rPr>
              <a:t>expect</a:t>
            </a:r>
            <a:r>
              <a:rPr lang="en-GB" altLang="en-US" sz="2400" dirty="0">
                <a:latin typeface="Times New Roman" panose="02020603050405020304" pitchFamily="18" charset="0"/>
                <a:cs typeface="Times New Roman" panose="02020603050405020304" pitchFamily="18" charset="0"/>
              </a:rPr>
              <a:t> to happen rather than what </a:t>
            </a:r>
            <a:r>
              <a:rPr lang="en-GB" altLang="en-US" sz="2400" i="1" dirty="0">
                <a:latin typeface="Times New Roman" panose="02020603050405020304" pitchFamily="18" charset="0"/>
                <a:cs typeface="Times New Roman" panose="02020603050405020304" pitchFamily="18" charset="0"/>
              </a:rPr>
              <a:t>did</a:t>
            </a:r>
            <a:r>
              <a:rPr lang="en-GB" altLang="en-US" sz="2400" dirty="0">
                <a:latin typeface="Times New Roman" panose="02020603050405020304" pitchFamily="18" charset="0"/>
                <a:cs typeface="Times New Roman" panose="02020603050405020304" pitchFamily="18" charset="0"/>
              </a:rPr>
              <a:t> </a:t>
            </a:r>
            <a:r>
              <a:rPr lang="en-GB" altLang="en-US" sz="2400" dirty="0" smtClean="0">
                <a:latin typeface="Times New Roman" panose="02020603050405020304" pitchFamily="18" charset="0"/>
                <a:cs typeface="Times New Roman" panose="02020603050405020304" pitchFamily="18" charset="0"/>
              </a:rPr>
              <a:t>happen.</a:t>
            </a:r>
            <a:endParaRPr lang="en-GB" altLang="en-US" sz="2000" dirty="0">
              <a:latin typeface="Times New Roman" panose="02020603050405020304" pitchFamily="18" charset="0"/>
              <a:cs typeface="Times New Roman" panose="02020603050405020304" pitchFamily="18" charset="0"/>
            </a:endParaRPr>
          </a:p>
          <a:p>
            <a:pPr lvl="3"/>
            <a:r>
              <a:rPr lang="en-GB" altLang="en-US" sz="2000" dirty="0">
                <a:latin typeface="Times New Roman" panose="02020603050405020304" pitchFamily="18" charset="0"/>
                <a:cs typeface="Times New Roman" panose="02020603050405020304" pitchFamily="18" charset="0"/>
              </a:rPr>
              <a:t>Memory influenced by knowledge, beliefs, etc</a:t>
            </a:r>
            <a:r>
              <a:rPr lang="en-GB" altLang="en-US" sz="2000" dirty="0" smtClean="0">
                <a:latin typeface="Times New Roman" panose="02020603050405020304" pitchFamily="18" charset="0"/>
                <a:cs typeface="Times New Roman" panose="02020603050405020304" pitchFamily="18" charset="0"/>
              </a:rPr>
              <a:t>.</a:t>
            </a:r>
          </a:p>
          <a:p>
            <a:pPr lvl="3"/>
            <a:r>
              <a:rPr lang="en-GB" altLang="en-US" sz="2000" dirty="0" smtClean="0">
                <a:latin typeface="Times New Roman" panose="02020603050405020304" pitchFamily="18" charset="0"/>
                <a:cs typeface="Times New Roman" panose="02020603050405020304" pitchFamily="18" charset="0"/>
              </a:rPr>
              <a:t>Provides evidence of schema theory.</a:t>
            </a:r>
          </a:p>
          <a:p>
            <a:pPr lvl="3"/>
            <a:endParaRPr lang="en-GB" altLang="en-US" sz="2000" dirty="0">
              <a:latin typeface="Times New Roman" panose="02020603050405020304" pitchFamily="18" charset="0"/>
              <a:cs typeface="Times New Roman" panose="02020603050405020304" pitchFamily="18" charset="0"/>
            </a:endParaRPr>
          </a:p>
          <a:p>
            <a:pPr lvl="1"/>
            <a:r>
              <a:rPr lang="en-GB" altLang="en-US" sz="2600" dirty="0" smtClean="0">
                <a:latin typeface="Times New Roman" panose="02020603050405020304" pitchFamily="18" charset="0"/>
                <a:cs typeface="Times New Roman" panose="02020603050405020304" pitchFamily="18" charset="0"/>
              </a:rPr>
              <a:t>Although there were some issues with Bartlett’s procedures, evidence from other well controlled studies have confirmed his major findings.</a:t>
            </a:r>
            <a:endParaRPr lang="en-GB" altLang="en-US" sz="26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685800" y="142009"/>
            <a:ext cx="7772400" cy="865909"/>
          </a:xfrm>
        </p:spPr>
        <p:txBody>
          <a:bodyPr/>
          <a:lstStyle/>
          <a:p>
            <a:pPr algn="ctr"/>
            <a:r>
              <a:rPr lang="en-GB" dirty="0" smtClean="0"/>
              <a:t>Constructive Processes</a:t>
            </a:r>
            <a:endParaRPr lang="en-GB" dirty="0"/>
          </a:p>
        </p:txBody>
      </p:sp>
    </p:spTree>
    <p:extLst>
      <p:ext uri="{BB962C8B-B14F-4D97-AF65-F5344CB8AC3E}">
        <p14:creationId xmlns:p14="http://schemas.microsoft.com/office/powerpoint/2010/main" val="221523302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2038349"/>
          </a:xfrm>
        </p:spPr>
        <p:txBody>
          <a:bodyPr/>
          <a:lstStyle/>
          <a:p>
            <a:pPr algn="ctr"/>
            <a:r>
              <a:rPr lang="en-GB" altLang="en-US" sz="3600" dirty="0"/>
              <a:t>Shepard and Metzler (1971)</a:t>
            </a:r>
            <a:br>
              <a:rPr lang="en-GB" altLang="en-US" sz="3600" dirty="0"/>
            </a:br>
            <a:r>
              <a:rPr lang="en-GB" altLang="en-US" sz="3200" dirty="0"/>
              <a:t>Mental </a:t>
            </a:r>
            <a:r>
              <a:rPr lang="en-GB" altLang="en-US" sz="3200" dirty="0" smtClean="0"/>
              <a:t>rotation of objects</a:t>
            </a:r>
            <a:r>
              <a:rPr lang="en-GB" altLang="en-US" sz="3200" dirty="0"/>
              <a:t/>
            </a:r>
            <a:br>
              <a:rPr lang="en-GB" altLang="en-US" sz="3200" dirty="0"/>
            </a:br>
            <a:endParaRPr lang="en-GB" dirty="0"/>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2643" r="58995" b="75604"/>
          <a:stretch/>
        </p:blipFill>
        <p:spPr>
          <a:xfrm>
            <a:off x="0" y="3024951"/>
            <a:ext cx="2214925" cy="1724022"/>
          </a:xfrm>
          <a:prstGeom prst="rect">
            <a:avLst/>
          </a:prstGeom>
        </p:spPr>
      </p:pic>
      <p:graphicFrame>
        <p:nvGraphicFramePr>
          <p:cNvPr id="4" name="Chart 3"/>
          <p:cNvGraphicFramePr>
            <a:graphicFrameLocks/>
          </p:cNvGraphicFramePr>
          <p:nvPr>
            <p:extLst>
              <p:ext uri="{D42A27DB-BD31-4B8C-83A1-F6EECF244321}">
                <p14:modId xmlns:p14="http://schemas.microsoft.com/office/powerpoint/2010/main" val="3073040789"/>
              </p:ext>
            </p:extLst>
          </p:nvPr>
        </p:nvGraphicFramePr>
        <p:xfrm>
          <a:off x="2214925" y="2428875"/>
          <a:ext cx="6677498" cy="4429126"/>
        </p:xfrm>
        <a:graphic>
          <a:graphicData uri="http://schemas.openxmlformats.org/drawingml/2006/chart">
            <c:chart xmlns:c="http://schemas.openxmlformats.org/drawingml/2006/chart" xmlns:r="http://schemas.openxmlformats.org/officeDocument/2006/relationships" r:id="rId4"/>
          </a:graphicData>
        </a:graphic>
      </p:graphicFrame>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61402" t="2643" r="-320" b="75604"/>
          <a:stretch/>
        </p:blipFill>
        <p:spPr>
          <a:xfrm>
            <a:off x="0" y="5133978"/>
            <a:ext cx="2102177" cy="1724022"/>
          </a:xfrm>
          <a:prstGeom prst="rect">
            <a:avLst/>
          </a:prstGeom>
        </p:spPr>
      </p:pic>
      <p:sp>
        <p:nvSpPr>
          <p:cNvPr id="7" name="TextBox 6"/>
          <p:cNvSpPr txBox="1"/>
          <p:nvPr/>
        </p:nvSpPr>
        <p:spPr>
          <a:xfrm>
            <a:off x="0" y="1400746"/>
            <a:ext cx="9143999"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Overt </a:t>
            </a:r>
            <a:r>
              <a:rPr lang="en-GB" sz="2400" dirty="0"/>
              <a:t>behavioural response (time taken to respond) was used to infer the nature of a process that was going on within the mind</a:t>
            </a:r>
          </a:p>
        </p:txBody>
      </p:sp>
    </p:spTree>
    <p:extLst>
      <p:ext uri="{BB962C8B-B14F-4D97-AF65-F5344CB8AC3E}">
        <p14:creationId xmlns:p14="http://schemas.microsoft.com/office/powerpoint/2010/main" val="179574729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par>
                                <p:cTn id="17" presetID="3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1000" fill="hold"/>
                                        <p:tgtEl>
                                          <p:spTgt spid="5"/>
                                        </p:tgtEl>
                                        <p:attrNameLst>
                                          <p:attrName>ppt_w</p:attrName>
                                        </p:attrNameLst>
                                      </p:cBhvr>
                                      <p:tavLst>
                                        <p:tav tm="0">
                                          <p:val>
                                            <p:fltVal val="0"/>
                                          </p:val>
                                        </p:tav>
                                        <p:tav tm="100000">
                                          <p:val>
                                            <p:strVal val="#ppt_w"/>
                                          </p:val>
                                        </p:tav>
                                      </p:tavLst>
                                    </p:anim>
                                    <p:anim calcmode="lin" valueType="num">
                                      <p:cBhvr>
                                        <p:cTn id="20" dur="1000" fill="hold"/>
                                        <p:tgtEl>
                                          <p:spTgt spid="5"/>
                                        </p:tgtEl>
                                        <p:attrNameLst>
                                          <p:attrName>ppt_h</p:attrName>
                                        </p:attrNameLst>
                                      </p:cBhvr>
                                      <p:tavLst>
                                        <p:tav tm="0">
                                          <p:val>
                                            <p:fltVal val="0"/>
                                          </p:val>
                                        </p:tav>
                                        <p:tav tm="100000">
                                          <p:val>
                                            <p:strVal val="#ppt_h"/>
                                          </p:val>
                                        </p:tav>
                                      </p:tavLst>
                                    </p:anim>
                                    <p:anim calcmode="lin" valueType="num">
                                      <p:cBhvr>
                                        <p:cTn id="21" dur="1000" fill="hold"/>
                                        <p:tgtEl>
                                          <p:spTgt spid="5"/>
                                        </p:tgtEl>
                                        <p:attrNameLst>
                                          <p:attrName>style.rotation</p:attrName>
                                        </p:attrNameLst>
                                      </p:cBhvr>
                                      <p:tavLst>
                                        <p:tav tm="0">
                                          <p:val>
                                            <p:fltVal val="90"/>
                                          </p:val>
                                        </p:tav>
                                        <p:tav tm="100000">
                                          <p:val>
                                            <p:fltVal val="0"/>
                                          </p:val>
                                        </p:tav>
                                      </p:tavLst>
                                    </p:anim>
                                    <p:animEffect transition="in" filter="fade">
                                      <p:cBhvr>
                                        <p:cTn id="22" dur="1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500" fill="hold"/>
                                        <p:tgtEl>
                                          <p:spTgt spid="4"/>
                                        </p:tgtEl>
                                        <p:attrNameLst>
                                          <p:attrName>ppt_x</p:attrName>
                                        </p:attrNameLst>
                                      </p:cBhvr>
                                      <p:tavLst>
                                        <p:tav tm="0">
                                          <p:val>
                                            <p:strVal val="1+#ppt_w/2"/>
                                          </p:val>
                                        </p:tav>
                                        <p:tav tm="100000">
                                          <p:val>
                                            <p:strVal val="#ppt_x"/>
                                          </p:val>
                                        </p:tav>
                                      </p:tavLst>
                                    </p:anim>
                                    <p:anim calcmode="lin" valueType="num">
                                      <p:cBhvr additive="base">
                                        <p:cTn id="2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14463"/>
            <a:ext cx="9144000" cy="4957762"/>
          </a:xfrm>
        </p:spPr>
        <p:txBody>
          <a:bodyPr/>
          <a:lstStyle/>
          <a:p>
            <a:r>
              <a:rPr lang="en-GB" sz="2800" dirty="0" smtClean="0">
                <a:latin typeface="Times New Roman" panose="02020603050405020304" pitchFamily="18" charset="0"/>
                <a:cs typeface="Times New Roman" panose="02020603050405020304" pitchFamily="18" charset="0"/>
              </a:rPr>
              <a:t>Participants required to view </a:t>
            </a:r>
            <a:r>
              <a:rPr lang="en-GB" sz="2800" dirty="0">
                <a:latin typeface="Times New Roman" panose="02020603050405020304" pitchFamily="18" charset="0"/>
                <a:cs typeface="Times New Roman" panose="02020603050405020304" pitchFamily="18" charset="0"/>
              </a:rPr>
              <a:t>two distinct, superimposed videos of people performing simple </a:t>
            </a:r>
            <a:r>
              <a:rPr lang="en-GB" sz="2800" dirty="0" smtClean="0">
                <a:latin typeface="Times New Roman" panose="02020603050405020304" pitchFamily="18" charset="0"/>
                <a:cs typeface="Times New Roman" panose="02020603050405020304" pitchFamily="18" charset="0"/>
              </a:rPr>
              <a:t>actions:</a:t>
            </a:r>
            <a:endParaRPr lang="en-GB"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1. passing </a:t>
            </a:r>
            <a:r>
              <a:rPr lang="en-GB" sz="2400" dirty="0">
                <a:latin typeface="Times New Roman" panose="02020603050405020304" pitchFamily="18" charset="0"/>
                <a:cs typeface="Times New Roman" panose="02020603050405020304" pitchFamily="18" charset="0"/>
              </a:rPr>
              <a:t>a basketball </a:t>
            </a:r>
            <a:endParaRPr lang="en-GB" sz="2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2. playing </a:t>
            </a:r>
            <a:r>
              <a:rPr lang="en-GB" sz="2400" dirty="0">
                <a:latin typeface="Times New Roman" panose="02020603050405020304" pitchFamily="18" charset="0"/>
                <a:cs typeface="Times New Roman" panose="02020603050405020304" pitchFamily="18" charset="0"/>
              </a:rPr>
              <a:t>a hand-slapping game. </a:t>
            </a:r>
            <a:endParaRPr lang="en-GB" sz="2400" dirty="0" smtClean="0">
              <a:latin typeface="Times New Roman" panose="02020603050405020304" pitchFamily="18" charset="0"/>
              <a:cs typeface="Times New Roman" panose="02020603050405020304" pitchFamily="18" charset="0"/>
            </a:endParaRPr>
          </a:p>
          <a:p>
            <a:pPr lvl="1"/>
            <a:endParaRPr lang="en-GB"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When asked to focus their </a:t>
            </a:r>
            <a:r>
              <a:rPr lang="en-GB" sz="2800" dirty="0">
                <a:latin typeface="Times New Roman" panose="02020603050405020304" pitchFamily="18" charset="0"/>
                <a:cs typeface="Times New Roman" panose="02020603050405020304" pitchFamily="18" charset="0"/>
              </a:rPr>
              <a:t>attention on one </a:t>
            </a:r>
            <a:r>
              <a:rPr lang="en-GB" sz="2800" dirty="0" smtClean="0">
                <a:latin typeface="Times New Roman" panose="02020603050405020304" pitchFamily="18" charset="0"/>
                <a:cs typeface="Times New Roman" panose="02020603050405020304" pitchFamily="18" charset="0"/>
              </a:rPr>
              <a:t>event, </a:t>
            </a:r>
            <a:r>
              <a:rPr lang="en-GB" sz="2800" dirty="0">
                <a:latin typeface="Times New Roman" panose="02020603050405020304" pitchFamily="18" charset="0"/>
                <a:cs typeface="Times New Roman" panose="02020603050405020304" pitchFamily="18" charset="0"/>
              </a:rPr>
              <a:t>they often failed to notice an unexpected event occurring in the other. </a:t>
            </a:r>
            <a:endParaRPr lang="en-GB" sz="28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E.g., when </a:t>
            </a:r>
            <a:r>
              <a:rPr lang="en-GB" sz="2400" dirty="0">
                <a:latin typeface="Times New Roman" panose="02020603050405020304" pitchFamily="18" charset="0"/>
                <a:cs typeface="Times New Roman" panose="02020603050405020304" pitchFamily="18" charset="0"/>
              </a:rPr>
              <a:t>counting the number of times several people passed </a:t>
            </a:r>
            <a:r>
              <a:rPr lang="en-GB" sz="2400" dirty="0" smtClean="0">
                <a:latin typeface="Times New Roman" panose="02020603050405020304" pitchFamily="18" charset="0"/>
                <a:cs typeface="Times New Roman" panose="02020603050405020304" pitchFamily="18" charset="0"/>
              </a:rPr>
              <a:t>the basketball between each other </a:t>
            </a:r>
            <a:r>
              <a:rPr lang="en-GB" sz="2400" dirty="0">
                <a:latin typeface="Times New Roman" panose="02020603050405020304" pitchFamily="18" charset="0"/>
                <a:cs typeface="Times New Roman" panose="02020603050405020304" pitchFamily="18" charset="0"/>
              </a:rPr>
              <a:t>while ignoring </a:t>
            </a:r>
            <a:r>
              <a:rPr lang="en-GB" sz="2400" dirty="0" smtClean="0">
                <a:latin typeface="Times New Roman" panose="02020603050405020304" pitchFamily="18" charset="0"/>
                <a:cs typeface="Times New Roman" panose="02020603050405020304" pitchFamily="18" charset="0"/>
              </a:rPr>
              <a:t>the </a:t>
            </a:r>
            <a:r>
              <a:rPr lang="en-GB" sz="2400" dirty="0">
                <a:latin typeface="Times New Roman" panose="02020603050405020304" pitchFamily="18" charset="0"/>
                <a:cs typeface="Times New Roman" panose="02020603050405020304" pitchFamily="18" charset="0"/>
              </a:rPr>
              <a:t>hand-slapping game, they often failed to notice when the people in the hand-slapping stopped and shook </a:t>
            </a:r>
            <a:r>
              <a:rPr lang="en-GB" sz="2400" dirty="0" smtClean="0">
                <a:latin typeface="Times New Roman" panose="02020603050405020304" pitchFamily="18" charset="0"/>
                <a:cs typeface="Times New Roman" panose="02020603050405020304" pitchFamily="18" charset="0"/>
              </a:rPr>
              <a:t>hands.</a:t>
            </a:r>
            <a:endParaRPr lang="en-GB" sz="2400"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1125140" y="152398"/>
            <a:ext cx="6893719" cy="1262065"/>
          </a:xfrm>
        </p:spPr>
        <p:txBody>
          <a:bodyPr>
            <a:normAutofit fontScale="90000"/>
          </a:bodyPr>
          <a:lstStyle/>
          <a:p>
            <a:pPr algn="ctr"/>
            <a:r>
              <a:rPr lang="en-GB" dirty="0" err="1" smtClean="0"/>
              <a:t>Inattentional</a:t>
            </a:r>
            <a:r>
              <a:rPr lang="en-GB" dirty="0" smtClean="0"/>
              <a:t> blindness: </a:t>
            </a:r>
            <a:r>
              <a:rPr lang="en-GB" dirty="0" err="1" smtClean="0"/>
              <a:t>Neisser</a:t>
            </a:r>
            <a:r>
              <a:rPr lang="en-GB" dirty="0" smtClean="0"/>
              <a:t> &amp; </a:t>
            </a:r>
            <a:r>
              <a:rPr lang="en-GB" dirty="0" err="1" smtClean="0"/>
              <a:t>Becklen</a:t>
            </a:r>
            <a:r>
              <a:rPr lang="en-GB" dirty="0" smtClean="0"/>
              <a:t> (1975)</a:t>
            </a:r>
            <a:endParaRPr lang="en-GB" dirty="0"/>
          </a:p>
        </p:txBody>
      </p:sp>
    </p:spTree>
    <p:extLst>
      <p:ext uri="{BB962C8B-B14F-4D97-AF65-F5344CB8AC3E}">
        <p14:creationId xmlns:p14="http://schemas.microsoft.com/office/powerpoint/2010/main" val="111635835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69880"/>
            <a:ext cx="9144000" cy="5202320"/>
          </a:xfrm>
        </p:spPr>
        <p:txBody>
          <a:bodyPr/>
          <a:lstStyle/>
          <a:p>
            <a:pPr marL="457200" indent="-457200"/>
            <a:r>
              <a:rPr lang="en-GB" sz="2800" dirty="0" smtClean="0"/>
              <a:t>The scientific study of the mind</a:t>
            </a:r>
          </a:p>
          <a:p>
            <a:pPr lvl="1"/>
            <a:r>
              <a:rPr lang="en-GB" sz="2400" dirty="0" smtClean="0"/>
              <a:t>Your mind determines and controls your behaviour </a:t>
            </a:r>
          </a:p>
          <a:p>
            <a:pPr lvl="1"/>
            <a:r>
              <a:rPr lang="en-GB" sz="2400" dirty="0" smtClean="0"/>
              <a:t>“Mind” is simply the name we give to the workings of a living brain.</a:t>
            </a:r>
          </a:p>
          <a:p>
            <a:pPr marL="392113" lvl="1" indent="0">
              <a:buNone/>
            </a:pPr>
            <a:endParaRPr lang="en-GB" sz="1600" dirty="0"/>
          </a:p>
          <a:p>
            <a:r>
              <a:rPr lang="en-GB" sz="2800" dirty="0" smtClean="0"/>
              <a:t>Cognitive Psychology:</a:t>
            </a:r>
          </a:p>
          <a:p>
            <a:pPr lvl="1"/>
            <a:r>
              <a:rPr lang="en-GB" sz="2400" dirty="0" smtClean="0"/>
              <a:t>concerned </a:t>
            </a:r>
            <a:r>
              <a:rPr lang="en-GB" sz="2400" dirty="0"/>
              <a:t>with internal </a:t>
            </a:r>
            <a:r>
              <a:rPr lang="en-GB" sz="2400" dirty="0" smtClean="0"/>
              <a:t>mental processes that allow </a:t>
            </a:r>
            <a:r>
              <a:rPr lang="en-GB" sz="2400" dirty="0"/>
              <a:t>us to make sense of the </a:t>
            </a:r>
            <a:r>
              <a:rPr lang="en-GB" sz="2400" dirty="0" smtClean="0"/>
              <a:t>world and help </a:t>
            </a:r>
            <a:r>
              <a:rPr lang="en-GB" sz="2400" dirty="0"/>
              <a:t>us decide what action we should take when necessary. </a:t>
            </a:r>
          </a:p>
          <a:p>
            <a:pPr lvl="1"/>
            <a:r>
              <a:rPr lang="en-GB" sz="2400" dirty="0"/>
              <a:t>Whilst observing people’s behaviour as they perform various tasks, cognitive psychology aims to understand how human cognition works.</a:t>
            </a:r>
          </a:p>
          <a:p>
            <a:endParaRPr lang="en-GB" sz="2800" dirty="0" smtClean="0"/>
          </a:p>
        </p:txBody>
      </p:sp>
      <p:sp>
        <p:nvSpPr>
          <p:cNvPr id="2" name="Title 1"/>
          <p:cNvSpPr>
            <a:spLocks noGrp="1"/>
          </p:cNvSpPr>
          <p:nvPr>
            <p:ph type="title"/>
          </p:nvPr>
        </p:nvSpPr>
        <p:spPr>
          <a:xfrm>
            <a:off x="718989" y="0"/>
            <a:ext cx="7772400" cy="1148015"/>
          </a:xfrm>
        </p:spPr>
        <p:txBody>
          <a:bodyPr>
            <a:normAutofit fontScale="90000"/>
          </a:bodyPr>
          <a:lstStyle/>
          <a:p>
            <a:r>
              <a:rPr lang="en-GB" sz="4000" dirty="0" smtClean="0"/>
              <a:t>Cognitive Psychology: Definition</a:t>
            </a:r>
            <a:endParaRPr lang="en-GB" sz="4000" dirty="0"/>
          </a:p>
        </p:txBody>
      </p:sp>
    </p:spTree>
    <p:extLst>
      <p:ext uri="{BB962C8B-B14F-4D97-AF65-F5344CB8AC3E}">
        <p14:creationId xmlns:p14="http://schemas.microsoft.com/office/powerpoint/2010/main" val="394411612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950" y="73693"/>
            <a:ext cx="7772400" cy="811237"/>
          </a:xfrm>
        </p:spPr>
        <p:txBody>
          <a:bodyPr/>
          <a:lstStyle/>
          <a:p>
            <a:pPr algn="ctr"/>
            <a:r>
              <a:rPr lang="en-GB" sz="4000" dirty="0" smtClean="0"/>
              <a:t>Representation </a:t>
            </a:r>
            <a:endParaRPr lang="en-GB" sz="4000" dirty="0"/>
          </a:p>
        </p:txBody>
      </p:sp>
      <p:sp>
        <p:nvSpPr>
          <p:cNvPr id="3" name="Content Placeholder 2"/>
          <p:cNvSpPr>
            <a:spLocks noGrp="1"/>
          </p:cNvSpPr>
          <p:nvPr>
            <p:ph idx="1"/>
          </p:nvPr>
        </p:nvSpPr>
        <p:spPr>
          <a:xfrm>
            <a:off x="1" y="885826"/>
            <a:ext cx="9017390" cy="2420082"/>
          </a:xfrm>
        </p:spPr>
        <p:txBody>
          <a:bodyPr/>
          <a:lstStyle/>
          <a:p>
            <a:pPr marL="109537" indent="0" algn="ctr">
              <a:buNone/>
            </a:pPr>
            <a:r>
              <a:rPr lang="en-GB" sz="2800" dirty="0" smtClean="0">
                <a:latin typeface="Times New Roman" panose="02020603050405020304" pitchFamily="18" charset="0"/>
                <a:cs typeface="Times New Roman" panose="02020603050405020304" pitchFamily="18" charset="0"/>
              </a:rPr>
              <a:t>A very important word in Cognitive Psychology!!</a:t>
            </a:r>
          </a:p>
          <a:p>
            <a:pPr marL="0" indent="0" algn="ctr">
              <a:spcBef>
                <a:spcPct val="50000"/>
              </a:spcBef>
              <a:buNone/>
            </a:pPr>
            <a:r>
              <a:rPr lang="en-GB" altLang="en-US" sz="2800" dirty="0">
                <a:latin typeface="Times New Roman" panose="02020603050405020304" pitchFamily="18" charset="0"/>
                <a:cs typeface="Times New Roman" panose="02020603050405020304" pitchFamily="18" charset="0"/>
              </a:rPr>
              <a:t>Does your mind represent information exactly as it exists in the world</a:t>
            </a:r>
            <a:r>
              <a:rPr lang="en-GB" altLang="en-US" sz="2800" dirty="0" smtClean="0">
                <a:latin typeface="Times New Roman" panose="02020603050405020304" pitchFamily="18" charset="0"/>
                <a:cs typeface="Times New Roman" panose="02020603050405020304" pitchFamily="18" charset="0"/>
              </a:rPr>
              <a:t>?</a:t>
            </a:r>
            <a:endParaRPr lang="en-GB" altLang="en-US" sz="2800" dirty="0">
              <a:latin typeface="Times New Roman" panose="02020603050405020304" pitchFamily="18" charset="0"/>
              <a:cs typeface="Times New Roman" panose="02020603050405020304" pitchFamily="18" charset="0"/>
            </a:endParaRPr>
          </a:p>
          <a:p>
            <a:pPr marL="0" indent="0" algn="ctr">
              <a:spcBef>
                <a:spcPct val="50000"/>
              </a:spcBef>
              <a:buNone/>
            </a:pPr>
            <a:r>
              <a:rPr lang="en-GB" altLang="en-US" sz="2800" dirty="0">
                <a:latin typeface="Times New Roman" panose="02020603050405020304" pitchFamily="18" charset="0"/>
                <a:cs typeface="Times New Roman" panose="02020603050405020304" pitchFamily="18" charset="0"/>
              </a:rPr>
              <a:t>This is the question of ‘representation’ in cognition</a:t>
            </a:r>
          </a:p>
          <a:p>
            <a:endParaRPr lang="en-GB" sz="2800" dirty="0">
              <a:latin typeface="Times New Roman" panose="02020603050405020304" pitchFamily="18" charset="0"/>
              <a:cs typeface="Times New Roman" panose="02020603050405020304" pitchFamily="18" charset="0"/>
            </a:endParaRPr>
          </a:p>
        </p:txBody>
      </p:sp>
      <p:pic>
        <p:nvPicPr>
          <p:cNvPr id="4" name="Picture 4" descr="91286"/>
          <p:cNvPicPr>
            <a:picLocks noChangeAspect="1" noChangeArrowheads="1"/>
          </p:cNvPicPr>
          <p:nvPr/>
        </p:nvPicPr>
        <p:blipFill rotWithShape="1">
          <a:blip r:embed="rId3">
            <a:lum contrast="42000"/>
            <a:extLst>
              <a:ext uri="{28A0092B-C50C-407E-A947-70E740481C1C}">
                <a14:useLocalDpi xmlns:a14="http://schemas.microsoft.com/office/drawing/2010/main" val="0"/>
              </a:ext>
            </a:extLst>
          </a:blip>
          <a:srcRect l="19737" t="2255" r="14196" b="4365"/>
          <a:stretch/>
        </p:blipFill>
        <p:spPr bwMode="auto">
          <a:xfrm flipH="1">
            <a:off x="5357812" y="3071813"/>
            <a:ext cx="3786185" cy="3792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Do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759" y="3337045"/>
            <a:ext cx="2953149" cy="2388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descr="Do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44862" y="3334485"/>
            <a:ext cx="1152000" cy="933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Left Arrow 7"/>
          <p:cNvSpPr/>
          <p:nvPr/>
        </p:nvSpPr>
        <p:spPr bwMode="auto">
          <a:xfrm flipH="1">
            <a:off x="3305908" y="4334386"/>
            <a:ext cx="2051904" cy="393895"/>
          </a:xfrm>
          <a:prstGeom prst="left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425940371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additive="base">
                                        <p:cTn id="33" dur="500" fill="hold"/>
                                        <p:tgtEl>
                                          <p:spTgt spid="4"/>
                                        </p:tgtEl>
                                        <p:attrNameLst>
                                          <p:attrName>ppt_x</p:attrName>
                                        </p:attrNameLst>
                                      </p:cBhvr>
                                      <p:tavLst>
                                        <p:tav tm="0">
                                          <p:val>
                                            <p:strVal val="#ppt_x"/>
                                          </p:val>
                                        </p:tav>
                                        <p:tav tm="100000">
                                          <p:val>
                                            <p:strVal val="#ppt_x"/>
                                          </p:val>
                                        </p:tav>
                                      </p:tavLst>
                                    </p:anim>
                                    <p:anim calcmode="lin" valueType="num">
                                      <p:cBhvr additive="base">
                                        <p:cTn id="34" dur="500" fill="hold"/>
                                        <p:tgtEl>
                                          <p:spTgt spid="4"/>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5738" y="1015745"/>
            <a:ext cx="8766876" cy="4561368"/>
          </a:xfrm>
        </p:spPr>
        <p:txBody>
          <a:bodyPr/>
          <a:lstStyle/>
          <a:p>
            <a:r>
              <a:rPr lang="en-GB" sz="2800" dirty="0" smtClean="0"/>
              <a:t>The main cognitive processes we are attempting to understand include:</a:t>
            </a:r>
          </a:p>
          <a:p>
            <a:pPr lvl="1"/>
            <a:r>
              <a:rPr lang="en-GB" sz="2400" dirty="0" smtClean="0"/>
              <a:t>Attention</a:t>
            </a:r>
          </a:p>
          <a:p>
            <a:pPr lvl="1"/>
            <a:r>
              <a:rPr lang="en-GB" sz="2400" dirty="0" smtClean="0"/>
              <a:t>Learning</a:t>
            </a:r>
          </a:p>
          <a:p>
            <a:pPr lvl="1"/>
            <a:r>
              <a:rPr lang="en-GB" sz="2400" dirty="0" smtClean="0"/>
              <a:t>Language</a:t>
            </a:r>
          </a:p>
          <a:p>
            <a:pPr lvl="1"/>
            <a:r>
              <a:rPr lang="en-GB" sz="2400" dirty="0" smtClean="0"/>
              <a:t>Memory</a:t>
            </a:r>
          </a:p>
          <a:p>
            <a:pPr lvl="1"/>
            <a:r>
              <a:rPr lang="en-GB" sz="2400" dirty="0" smtClean="0"/>
              <a:t>Perception</a:t>
            </a:r>
          </a:p>
          <a:p>
            <a:pPr lvl="1"/>
            <a:r>
              <a:rPr lang="en-GB" sz="2400" dirty="0" smtClean="0"/>
              <a:t>Problem Solving</a:t>
            </a:r>
          </a:p>
          <a:p>
            <a:pPr lvl="1"/>
            <a:r>
              <a:rPr lang="en-GB" sz="2400" dirty="0" smtClean="0"/>
              <a:t>Reasoning</a:t>
            </a:r>
          </a:p>
          <a:p>
            <a:pPr lvl="1"/>
            <a:r>
              <a:rPr lang="en-GB" sz="2400" dirty="0" smtClean="0"/>
              <a:t>Thinking </a:t>
            </a:r>
          </a:p>
          <a:p>
            <a:endParaRPr lang="en-GB" dirty="0"/>
          </a:p>
        </p:txBody>
      </p:sp>
      <p:sp>
        <p:nvSpPr>
          <p:cNvPr id="2" name="Title 1"/>
          <p:cNvSpPr>
            <a:spLocks noGrp="1"/>
          </p:cNvSpPr>
          <p:nvPr>
            <p:ph type="title"/>
          </p:nvPr>
        </p:nvSpPr>
        <p:spPr>
          <a:xfrm>
            <a:off x="685800" y="152400"/>
            <a:ext cx="7772400" cy="591879"/>
          </a:xfrm>
        </p:spPr>
        <p:txBody>
          <a:bodyPr>
            <a:normAutofit fontScale="90000"/>
          </a:bodyPr>
          <a:lstStyle/>
          <a:p>
            <a:pPr algn="ctr"/>
            <a:r>
              <a:rPr lang="en-GB" dirty="0" smtClean="0"/>
              <a:t>Cognitive Processes</a:t>
            </a:r>
            <a:endParaRPr lang="en-GB" dirty="0"/>
          </a:p>
        </p:txBody>
      </p:sp>
      <p:sp>
        <p:nvSpPr>
          <p:cNvPr id="4" name="Smiley Face 3"/>
          <p:cNvSpPr/>
          <p:nvPr/>
        </p:nvSpPr>
        <p:spPr bwMode="auto">
          <a:xfrm>
            <a:off x="4646428" y="3898498"/>
            <a:ext cx="1616149" cy="1573619"/>
          </a:xfrm>
          <a:prstGeom prst="smileyFace">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5" name="Cloud Callout 4"/>
          <p:cNvSpPr/>
          <p:nvPr/>
        </p:nvSpPr>
        <p:spPr bwMode="auto">
          <a:xfrm>
            <a:off x="5114262" y="2335511"/>
            <a:ext cx="2934586" cy="1446028"/>
          </a:xfrm>
          <a:prstGeom prst="cloudCallout">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221067853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arn(inVertic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arn(inVertical)">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6960"/>
            <a:ext cx="8967355" cy="4114800"/>
          </a:xfrm>
        </p:spPr>
        <p:txBody>
          <a:bodyPr/>
          <a:lstStyle/>
          <a:p>
            <a:r>
              <a:rPr lang="en-GB" sz="2800" dirty="0" smtClean="0"/>
              <a:t>Cognitive psychology suggests that information is received through the senses and is then processed by various systems in the brain. </a:t>
            </a:r>
          </a:p>
          <a:p>
            <a:endParaRPr lang="en-GB" sz="2800" dirty="0"/>
          </a:p>
          <a:p>
            <a:r>
              <a:rPr lang="en-GB" sz="2800" dirty="0" smtClean="0"/>
              <a:t>Some systems store the information in the form of a memory, other systems control behaviour.</a:t>
            </a:r>
          </a:p>
        </p:txBody>
      </p:sp>
      <p:sp>
        <p:nvSpPr>
          <p:cNvPr id="4" name="Title 3"/>
          <p:cNvSpPr>
            <a:spLocks noGrp="1"/>
          </p:cNvSpPr>
          <p:nvPr>
            <p:ph type="title"/>
          </p:nvPr>
        </p:nvSpPr>
        <p:spPr>
          <a:xfrm>
            <a:off x="685800" y="193960"/>
            <a:ext cx="7772400" cy="1143000"/>
          </a:xfrm>
        </p:spPr>
        <p:txBody>
          <a:bodyPr/>
          <a:lstStyle/>
          <a:p>
            <a:r>
              <a:rPr lang="en-GB" dirty="0" smtClean="0"/>
              <a:t>Cognitive Psychology</a:t>
            </a:r>
            <a:endParaRPr lang="en-GB" dirty="0"/>
          </a:p>
        </p:txBody>
      </p:sp>
    </p:spTree>
    <p:extLst>
      <p:ext uri="{BB962C8B-B14F-4D97-AF65-F5344CB8AC3E}">
        <p14:creationId xmlns:p14="http://schemas.microsoft.com/office/powerpoint/2010/main" val="299805955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68928"/>
            <a:ext cx="9060873" cy="4696691"/>
          </a:xfrm>
        </p:spPr>
        <p:txBody>
          <a:bodyPr/>
          <a:lstStyle/>
          <a:p>
            <a:r>
              <a:rPr lang="en-GB" dirty="0" smtClean="0"/>
              <a:t>Is about trying to learn the rules and discover how information in the brain is represented.</a:t>
            </a:r>
            <a:endParaRPr lang="en-GB" sz="1000" dirty="0" smtClean="0"/>
          </a:p>
          <a:p>
            <a:r>
              <a:rPr lang="en-GB" dirty="0" smtClean="0"/>
              <a:t>Aims to study knowledge and how we use our knowledge.</a:t>
            </a:r>
          </a:p>
          <a:p>
            <a:pPr lvl="1"/>
            <a:r>
              <a:rPr lang="en-GB" dirty="0" smtClean="0"/>
              <a:t>Cognition from the Latin “</a:t>
            </a:r>
            <a:r>
              <a:rPr lang="en-GB" dirty="0" err="1" smtClean="0"/>
              <a:t>Cognoscere</a:t>
            </a:r>
            <a:r>
              <a:rPr lang="en-GB" dirty="0" smtClean="0"/>
              <a:t>” – to know. </a:t>
            </a:r>
            <a:endParaRPr lang="en-GB" sz="1000" dirty="0"/>
          </a:p>
          <a:p>
            <a:r>
              <a:rPr lang="en-GB" dirty="0" smtClean="0"/>
              <a:t>Early approaches to cognition focused on very general purpose routines or mental operations.</a:t>
            </a:r>
            <a:endParaRPr lang="en-GB" sz="1000" dirty="0"/>
          </a:p>
          <a:p>
            <a:r>
              <a:rPr lang="en-GB" dirty="0" smtClean="0"/>
              <a:t>More recently, research has focused on particular domains – i.e., examining cognitive systems.  </a:t>
            </a:r>
          </a:p>
          <a:p>
            <a:r>
              <a:rPr lang="en-GB" dirty="0"/>
              <a:t>Some systems in the brain operate automatically and unconsciously, while others are conscious and require a great deal of </a:t>
            </a:r>
            <a:r>
              <a:rPr lang="en-GB" dirty="0" smtClean="0"/>
              <a:t>effort by the individual. </a:t>
            </a:r>
            <a:endParaRPr lang="en-GB" dirty="0"/>
          </a:p>
          <a:p>
            <a:endParaRPr lang="en-GB" dirty="0" smtClean="0"/>
          </a:p>
          <a:p>
            <a:endParaRPr lang="en-GB" dirty="0"/>
          </a:p>
          <a:p>
            <a:endParaRPr lang="en-GB" dirty="0"/>
          </a:p>
        </p:txBody>
      </p:sp>
      <p:sp>
        <p:nvSpPr>
          <p:cNvPr id="2" name="Title 1"/>
          <p:cNvSpPr>
            <a:spLocks noGrp="1"/>
          </p:cNvSpPr>
          <p:nvPr>
            <p:ph type="title"/>
          </p:nvPr>
        </p:nvSpPr>
        <p:spPr>
          <a:xfrm>
            <a:off x="1766454" y="90055"/>
            <a:ext cx="5631873" cy="595745"/>
          </a:xfrm>
        </p:spPr>
        <p:txBody>
          <a:bodyPr/>
          <a:lstStyle/>
          <a:p>
            <a:pPr algn="ctr"/>
            <a:r>
              <a:rPr lang="en-GB" sz="3200" dirty="0"/>
              <a:t>Cognitive Psychology</a:t>
            </a:r>
            <a:r>
              <a:rPr lang="en-GB" sz="3200" dirty="0" smtClean="0"/>
              <a:t>:</a:t>
            </a:r>
            <a:endParaRPr lang="en-GB" sz="3200" dirty="0"/>
          </a:p>
        </p:txBody>
      </p:sp>
    </p:spTree>
    <p:extLst>
      <p:ext uri="{BB962C8B-B14F-4D97-AF65-F5344CB8AC3E}">
        <p14:creationId xmlns:p14="http://schemas.microsoft.com/office/powerpoint/2010/main" val="72563739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9708"/>
            <a:ext cx="9143999" cy="5896841"/>
          </a:xfrm>
        </p:spPr>
        <p:txBody>
          <a:bodyPr/>
          <a:lstStyle/>
          <a:p>
            <a:pPr marL="457200" indent="-457200">
              <a:buFont typeface="+mj-lt"/>
              <a:buAutoNum type="arabicPeriod"/>
            </a:pPr>
            <a:r>
              <a:rPr lang="en-GB" sz="2800" dirty="0" smtClean="0"/>
              <a:t>Experimental Cognitive Psychology</a:t>
            </a:r>
          </a:p>
          <a:p>
            <a:pPr marL="757238" lvl="1" indent="-457200"/>
            <a:r>
              <a:rPr lang="en-GB" sz="2400" dirty="0" smtClean="0"/>
              <a:t>Uses behavioural evidence</a:t>
            </a:r>
            <a:endParaRPr lang="en-GB" sz="1000" dirty="0" smtClean="0"/>
          </a:p>
          <a:p>
            <a:pPr marL="457200" indent="-457200">
              <a:buFont typeface="+mj-lt"/>
              <a:buAutoNum type="arabicPeriod"/>
            </a:pPr>
            <a:r>
              <a:rPr lang="en-GB" sz="2800" dirty="0"/>
              <a:t>Computational Cognitive Science</a:t>
            </a:r>
          </a:p>
          <a:p>
            <a:pPr lvl="1"/>
            <a:r>
              <a:rPr lang="en-GB" sz="2400" dirty="0"/>
              <a:t>Uses computational models (takes account of our knowledge of behaviour and the brain). </a:t>
            </a:r>
            <a:endParaRPr lang="en-GB" sz="1200" dirty="0" smtClean="0"/>
          </a:p>
          <a:p>
            <a:pPr marL="457200" indent="-457200">
              <a:buFont typeface="+mj-lt"/>
              <a:buAutoNum type="arabicPeriod"/>
            </a:pPr>
            <a:r>
              <a:rPr lang="en-GB" sz="2800" dirty="0" smtClean="0"/>
              <a:t>Cognitive Neuropsychology</a:t>
            </a:r>
          </a:p>
          <a:p>
            <a:pPr lvl="1"/>
            <a:r>
              <a:rPr lang="en-GB" sz="2400" dirty="0" smtClean="0"/>
              <a:t>Involves studying brain-damaged patients</a:t>
            </a:r>
            <a:endParaRPr lang="en-GB" sz="1200" dirty="0" smtClean="0"/>
          </a:p>
          <a:p>
            <a:pPr marL="457200" indent="-457200">
              <a:buFont typeface="+mj-lt"/>
              <a:buAutoNum type="arabicPeriod"/>
            </a:pPr>
            <a:r>
              <a:rPr lang="en-GB" sz="2800" dirty="0"/>
              <a:t>Cognitive Neuroscience</a:t>
            </a:r>
          </a:p>
          <a:p>
            <a:pPr lvl="1"/>
            <a:r>
              <a:rPr lang="en-GB" sz="2400" dirty="0" smtClean="0"/>
              <a:t>Behavioural </a:t>
            </a:r>
            <a:r>
              <a:rPr lang="en-GB" sz="2400" dirty="0"/>
              <a:t>evidence </a:t>
            </a:r>
            <a:r>
              <a:rPr lang="en-GB" sz="2400" b="1" dirty="0" smtClean="0"/>
              <a:t>+</a:t>
            </a:r>
            <a:r>
              <a:rPr lang="en-GB" sz="2400" b="1" i="1" dirty="0" smtClean="0"/>
              <a:t> </a:t>
            </a:r>
            <a:r>
              <a:rPr lang="en-GB" sz="2400" dirty="0"/>
              <a:t>evidence </a:t>
            </a:r>
            <a:r>
              <a:rPr lang="en-GB" sz="2400" dirty="0" smtClean="0"/>
              <a:t>from the brain</a:t>
            </a:r>
          </a:p>
          <a:p>
            <a:pPr marL="630238" lvl="2" indent="0">
              <a:buNone/>
            </a:pPr>
            <a:endParaRPr lang="en-GB" sz="1400" dirty="0" smtClean="0"/>
          </a:p>
          <a:p>
            <a:pPr lvl="2"/>
            <a:r>
              <a:rPr lang="en-GB" sz="2400" dirty="0" smtClean="0"/>
              <a:t>Although </a:t>
            </a:r>
            <a:r>
              <a:rPr lang="en-GB" sz="2400" dirty="0"/>
              <a:t>there are 4 main approaches, </a:t>
            </a:r>
            <a:r>
              <a:rPr lang="en-GB" sz="2400" dirty="0" smtClean="0"/>
              <a:t>researchers nowadays make </a:t>
            </a:r>
            <a:r>
              <a:rPr lang="en-GB" sz="2400" dirty="0"/>
              <a:t>use of two or more </a:t>
            </a:r>
            <a:r>
              <a:rPr lang="en-GB" sz="2400" dirty="0" smtClean="0"/>
              <a:t>combined to </a:t>
            </a:r>
            <a:r>
              <a:rPr lang="en-GB" sz="2400" dirty="0"/>
              <a:t>achieve the most comprehensive account of cognition.</a:t>
            </a:r>
          </a:p>
          <a:p>
            <a:pPr lvl="2"/>
            <a:endParaRPr lang="en-GB" dirty="0"/>
          </a:p>
          <a:p>
            <a:pPr marL="342900" lvl="1" indent="0">
              <a:buNone/>
            </a:pPr>
            <a:endParaRPr lang="en-GB" sz="1200" dirty="0" smtClean="0"/>
          </a:p>
        </p:txBody>
      </p:sp>
      <p:sp>
        <p:nvSpPr>
          <p:cNvPr id="2" name="Title 1"/>
          <p:cNvSpPr>
            <a:spLocks noGrp="1"/>
          </p:cNvSpPr>
          <p:nvPr>
            <p:ph type="title"/>
          </p:nvPr>
        </p:nvSpPr>
        <p:spPr>
          <a:xfrm>
            <a:off x="685800" y="90054"/>
            <a:ext cx="7772400" cy="699655"/>
          </a:xfrm>
        </p:spPr>
        <p:txBody>
          <a:bodyPr>
            <a:normAutofit/>
          </a:bodyPr>
          <a:lstStyle/>
          <a:p>
            <a:pPr algn="ctr"/>
            <a:r>
              <a:rPr lang="en-GB" sz="3200" dirty="0" smtClean="0"/>
              <a:t>Approaches to Human Cognition</a:t>
            </a:r>
            <a:endParaRPr lang="en-GB" sz="3200" dirty="0"/>
          </a:p>
        </p:txBody>
      </p:sp>
    </p:spTree>
    <p:extLst>
      <p:ext uri="{BB962C8B-B14F-4D97-AF65-F5344CB8AC3E}">
        <p14:creationId xmlns:p14="http://schemas.microsoft.com/office/powerpoint/2010/main" val="401759053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p:cTn id="55"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0227" y="848830"/>
            <a:ext cx="8171121" cy="4605671"/>
          </a:xfrm>
        </p:spPr>
        <p:txBody>
          <a:bodyPr/>
          <a:lstStyle/>
          <a:p>
            <a:endParaRPr lang="en-GB" dirty="0"/>
          </a:p>
          <a:p>
            <a:pPr marL="342900" lvl="1" indent="0">
              <a:buNone/>
            </a:pPr>
            <a:endParaRPr lang="en-GB" dirty="0"/>
          </a:p>
        </p:txBody>
      </p:sp>
      <p:sp>
        <p:nvSpPr>
          <p:cNvPr id="2" name="Title 1"/>
          <p:cNvSpPr>
            <a:spLocks noGrp="1"/>
          </p:cNvSpPr>
          <p:nvPr>
            <p:ph type="title"/>
          </p:nvPr>
        </p:nvSpPr>
        <p:spPr>
          <a:xfrm>
            <a:off x="1767300" y="139189"/>
            <a:ext cx="6066599" cy="1107721"/>
          </a:xfrm>
        </p:spPr>
        <p:txBody>
          <a:bodyPr/>
          <a:lstStyle/>
          <a:p>
            <a:pPr algn="ctr"/>
            <a:r>
              <a:rPr lang="en-GB" sz="3200" dirty="0" smtClean="0"/>
              <a:t>Cognitive Psychology: Information Processing</a:t>
            </a:r>
            <a:endParaRPr lang="en-GB" sz="3200" dirty="0"/>
          </a:p>
        </p:txBody>
      </p:sp>
      <p:sp>
        <p:nvSpPr>
          <p:cNvPr id="4" name="TextBox 3"/>
          <p:cNvSpPr txBox="1"/>
          <p:nvPr/>
        </p:nvSpPr>
        <p:spPr>
          <a:xfrm>
            <a:off x="0" y="1260361"/>
            <a:ext cx="9144000" cy="4401205"/>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Much of Cognitive Psychology </a:t>
            </a:r>
            <a:r>
              <a:rPr lang="en-GB" sz="2800" dirty="0" smtClean="0">
                <a:latin typeface="Times New Roman" panose="02020603050405020304" pitchFamily="18" charset="0"/>
                <a:cs typeface="Times New Roman" panose="02020603050405020304" pitchFamily="18" charset="0"/>
              </a:rPr>
              <a:t>adhered to </a:t>
            </a:r>
            <a:r>
              <a:rPr lang="en-GB" sz="2800" dirty="0">
                <a:latin typeface="Times New Roman" panose="02020603050405020304" pitchFamily="18" charset="0"/>
                <a:cs typeface="Times New Roman" panose="02020603050405020304" pitchFamily="18" charset="0"/>
              </a:rPr>
              <a:t>an approach called </a:t>
            </a:r>
            <a:r>
              <a:rPr lang="en-GB" sz="2800" b="1" i="1" dirty="0">
                <a:solidFill>
                  <a:schemeClr val="bg2">
                    <a:lumMod val="50000"/>
                  </a:schemeClr>
                </a:solidFill>
                <a:latin typeface="Times New Roman" panose="02020603050405020304" pitchFamily="18" charset="0"/>
                <a:cs typeface="Times New Roman" panose="02020603050405020304" pitchFamily="18" charset="0"/>
              </a:rPr>
              <a:t>“Information Processing” </a:t>
            </a:r>
            <a:endParaRPr lang="en-GB" sz="2800" b="1" i="1" dirty="0" smtClean="0">
              <a:solidFill>
                <a:schemeClr val="bg2">
                  <a:lumMod val="50000"/>
                </a:schemeClr>
              </a:solidFill>
              <a:latin typeface="Times New Roman" panose="02020603050405020304" pitchFamily="18" charset="0"/>
              <a:cs typeface="Times New Roman" panose="02020603050405020304" pitchFamily="18" charset="0"/>
            </a:endParaRPr>
          </a:p>
          <a:p>
            <a:endParaRPr lang="en-GB" sz="2600" b="1" i="1" dirty="0">
              <a:solidFill>
                <a:schemeClr val="bg2">
                  <a:lumMod val="50000"/>
                </a:schemeClr>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This refers to information being received through the senses, which is then </a:t>
            </a:r>
            <a:r>
              <a:rPr lang="en-GB" sz="2600" b="1" dirty="0">
                <a:latin typeface="Times New Roman" panose="02020603050405020304" pitchFamily="18" charset="0"/>
                <a:cs typeface="Times New Roman" panose="02020603050405020304" pitchFamily="18" charset="0"/>
              </a:rPr>
              <a:t>Processed</a:t>
            </a:r>
            <a:r>
              <a:rPr lang="en-GB" sz="2600" dirty="0">
                <a:latin typeface="Times New Roman" panose="02020603050405020304" pitchFamily="18" charset="0"/>
                <a:cs typeface="Times New Roman" panose="02020603050405020304" pitchFamily="18" charset="0"/>
              </a:rPr>
              <a:t> by various systems in the brain</a:t>
            </a:r>
            <a:r>
              <a:rPr lang="en-GB" sz="2600" dirty="0" smtClean="0">
                <a:latin typeface="Times New Roman" panose="02020603050405020304" pitchFamily="18" charset="0"/>
                <a:cs typeface="Times New Roman" panose="02020603050405020304" pitchFamily="18" charset="0"/>
              </a:rPr>
              <a:t>.</a:t>
            </a:r>
          </a:p>
          <a:p>
            <a:endParaRPr lang="en-GB"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600" dirty="0" smtClean="0">
                <a:latin typeface="Times New Roman" panose="02020603050405020304" pitchFamily="18" charset="0"/>
                <a:cs typeface="Times New Roman" panose="02020603050405020304" pitchFamily="18" charset="0"/>
              </a:rPr>
              <a:t>The brain is an active, systematic processor of information.</a:t>
            </a:r>
          </a:p>
          <a:p>
            <a:endParaRPr lang="en-GB" sz="24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600" dirty="0" smtClean="0">
                <a:latin typeface="Times New Roman" panose="02020603050405020304" pitchFamily="18" charset="0"/>
                <a:cs typeface="Times New Roman" panose="02020603050405020304" pitchFamily="18" charset="0"/>
              </a:rPr>
              <a:t>Information from the external world is acquired, selected, represented, sored, organised, transformed, and used by the brain according to rules. </a:t>
            </a:r>
          </a:p>
        </p:txBody>
      </p:sp>
    </p:spTree>
    <p:extLst>
      <p:ext uri="{BB962C8B-B14F-4D97-AF65-F5344CB8AC3E}">
        <p14:creationId xmlns:p14="http://schemas.microsoft.com/office/powerpoint/2010/main" val="363303309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3606" y="5485318"/>
            <a:ext cx="1932709" cy="512619"/>
          </a:xfrm>
          <a:ln/>
        </p:spPr>
        <p:style>
          <a:lnRef idx="1">
            <a:schemeClr val="accent1"/>
          </a:lnRef>
          <a:fillRef idx="2">
            <a:schemeClr val="accent1"/>
          </a:fillRef>
          <a:effectRef idx="1">
            <a:schemeClr val="accent1"/>
          </a:effectRef>
          <a:fontRef idx="minor">
            <a:schemeClr val="dk1"/>
          </a:fontRef>
        </p:style>
        <p:txBody>
          <a:bodyPr/>
          <a:lstStyle/>
          <a:p>
            <a:pPr marL="0" indent="0">
              <a:buNone/>
            </a:pPr>
            <a:r>
              <a:rPr lang="en-GB" dirty="0" smtClean="0">
                <a:latin typeface="Times New Roman" panose="02020603050405020304" pitchFamily="18" charset="0"/>
                <a:cs typeface="Times New Roman" panose="02020603050405020304" pitchFamily="18" charset="0"/>
              </a:rPr>
              <a:t>STIMULUS</a:t>
            </a:r>
            <a:endParaRPr lang="en-GB" dirty="0">
              <a:latin typeface="Times New Roman" panose="02020603050405020304" pitchFamily="18" charset="0"/>
              <a:cs typeface="Times New Roman" panose="02020603050405020304" pitchFamily="18" charset="0"/>
            </a:endParaRPr>
          </a:p>
        </p:txBody>
      </p:sp>
      <p:sp>
        <p:nvSpPr>
          <p:cNvPr id="4" name="Down Arrow 3"/>
          <p:cNvSpPr/>
          <p:nvPr/>
        </p:nvSpPr>
        <p:spPr bwMode="auto">
          <a:xfrm flipV="1">
            <a:off x="1766442" y="709182"/>
            <a:ext cx="218210" cy="360000"/>
          </a:xfrm>
          <a:prstGeom prst="down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5" name="Content Placeholder 2"/>
          <p:cNvSpPr txBox="1">
            <a:spLocks/>
          </p:cNvSpPr>
          <p:nvPr/>
        </p:nvSpPr>
        <p:spPr bwMode="auto">
          <a:xfrm>
            <a:off x="942189" y="4431999"/>
            <a:ext cx="1932709" cy="512619"/>
          </a:xfrm>
          <a:prstGeom prst="rect">
            <a:avLst/>
          </a:prstGeom>
          <a:ln>
            <a:headEnd/>
            <a:tailEnd/>
          </a:ln>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ＭＳ Ｐゴシック" charset="0"/>
              </a:defRPr>
            </a:lvl1pPr>
            <a:lvl2pPr marL="557213" indent="-214313" algn="l" rtl="0" eaLnBrk="0" fontAlgn="base" hangingPunct="0">
              <a:spcBef>
                <a:spcPct val="20000"/>
              </a:spcBef>
              <a:spcAft>
                <a:spcPct val="0"/>
              </a:spcAft>
              <a:buChar char="–"/>
              <a:defRPr sz="2100">
                <a:solidFill>
                  <a:schemeClr val="tx1"/>
                </a:solidFill>
                <a:latin typeface="+mn-lt"/>
                <a:ea typeface="MS PGothic" panose="020B0600070205080204"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anose="020B0600070205080204"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5pPr>
            <a:lvl6pPr marL="1885950" indent="-171450" algn="l" rtl="0" eaLnBrk="0" fontAlgn="base" hangingPunct="0">
              <a:spcBef>
                <a:spcPct val="20000"/>
              </a:spcBef>
              <a:spcAft>
                <a:spcPct val="0"/>
              </a:spcAft>
              <a:buChar char="»"/>
              <a:defRPr sz="1500">
                <a:solidFill>
                  <a:schemeClr val="tx1"/>
                </a:solidFill>
                <a:latin typeface="+mn-lt"/>
              </a:defRPr>
            </a:lvl6pPr>
            <a:lvl7pPr marL="2228850" indent="-171450" algn="l" rtl="0" eaLnBrk="0" fontAlgn="base" hangingPunct="0">
              <a:spcBef>
                <a:spcPct val="20000"/>
              </a:spcBef>
              <a:spcAft>
                <a:spcPct val="0"/>
              </a:spcAft>
              <a:buChar char="»"/>
              <a:defRPr sz="1500">
                <a:solidFill>
                  <a:schemeClr val="tx1"/>
                </a:solidFill>
                <a:latin typeface="+mn-lt"/>
              </a:defRPr>
            </a:lvl7pPr>
            <a:lvl8pPr marL="2571750" indent="-171450" algn="l" rtl="0" eaLnBrk="0" fontAlgn="base" hangingPunct="0">
              <a:spcBef>
                <a:spcPct val="20000"/>
              </a:spcBef>
              <a:spcAft>
                <a:spcPct val="0"/>
              </a:spcAft>
              <a:buChar char="»"/>
              <a:defRPr sz="1500">
                <a:solidFill>
                  <a:schemeClr val="tx1"/>
                </a:solidFill>
                <a:latin typeface="+mn-lt"/>
              </a:defRPr>
            </a:lvl8pPr>
            <a:lvl9pPr marL="2914650" indent="-171450" algn="l" rtl="0" eaLnBrk="0" fontAlgn="base" hangingPunct="0">
              <a:spcBef>
                <a:spcPct val="20000"/>
              </a:spcBef>
              <a:spcAft>
                <a:spcPct val="0"/>
              </a:spcAft>
              <a:buChar char="»"/>
              <a:defRPr sz="1500">
                <a:solidFill>
                  <a:schemeClr val="tx1"/>
                </a:solidFill>
                <a:latin typeface="+mn-lt"/>
              </a:defRPr>
            </a:lvl9pPr>
          </a:lstStyle>
          <a:p>
            <a:pPr marL="0" indent="0" algn="ctr">
              <a:buFontTx/>
              <a:buNone/>
            </a:pPr>
            <a:r>
              <a:rPr lang="en-GB" sz="2800" kern="0" dirty="0" smtClean="0">
                <a:latin typeface="Times New Roman" panose="02020603050405020304" pitchFamily="18" charset="0"/>
                <a:cs typeface="Times New Roman" panose="02020603050405020304" pitchFamily="18" charset="0"/>
              </a:rPr>
              <a:t>Attention</a:t>
            </a:r>
            <a:endParaRPr lang="en-GB" sz="2800" kern="0" dirty="0">
              <a:latin typeface="Times New Roman" panose="02020603050405020304" pitchFamily="18" charset="0"/>
              <a:cs typeface="Times New Roman" panose="02020603050405020304" pitchFamily="18" charset="0"/>
            </a:endParaRPr>
          </a:p>
        </p:txBody>
      </p:sp>
      <p:sp>
        <p:nvSpPr>
          <p:cNvPr id="6" name="Content Placeholder 2"/>
          <p:cNvSpPr txBox="1">
            <a:spLocks/>
          </p:cNvSpPr>
          <p:nvPr/>
        </p:nvSpPr>
        <p:spPr bwMode="auto">
          <a:xfrm>
            <a:off x="893606" y="3364765"/>
            <a:ext cx="1932709" cy="512619"/>
          </a:xfrm>
          <a:prstGeom prst="rect">
            <a:avLst/>
          </a:prstGeom>
          <a:ln>
            <a:headEnd/>
            <a:tailEnd/>
          </a:ln>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ＭＳ Ｐゴシック" charset="0"/>
              </a:defRPr>
            </a:lvl1pPr>
            <a:lvl2pPr marL="557213" indent="-214313" algn="l" rtl="0" eaLnBrk="0" fontAlgn="base" hangingPunct="0">
              <a:spcBef>
                <a:spcPct val="20000"/>
              </a:spcBef>
              <a:spcAft>
                <a:spcPct val="0"/>
              </a:spcAft>
              <a:buChar char="–"/>
              <a:defRPr sz="2100">
                <a:solidFill>
                  <a:schemeClr val="tx1"/>
                </a:solidFill>
                <a:latin typeface="+mn-lt"/>
                <a:ea typeface="MS PGothic" panose="020B0600070205080204"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anose="020B0600070205080204"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5pPr>
            <a:lvl6pPr marL="1885950" indent="-171450" algn="l" rtl="0" eaLnBrk="0" fontAlgn="base" hangingPunct="0">
              <a:spcBef>
                <a:spcPct val="20000"/>
              </a:spcBef>
              <a:spcAft>
                <a:spcPct val="0"/>
              </a:spcAft>
              <a:buChar char="»"/>
              <a:defRPr sz="1500">
                <a:solidFill>
                  <a:schemeClr val="tx1"/>
                </a:solidFill>
                <a:latin typeface="+mn-lt"/>
              </a:defRPr>
            </a:lvl6pPr>
            <a:lvl7pPr marL="2228850" indent="-171450" algn="l" rtl="0" eaLnBrk="0" fontAlgn="base" hangingPunct="0">
              <a:spcBef>
                <a:spcPct val="20000"/>
              </a:spcBef>
              <a:spcAft>
                <a:spcPct val="0"/>
              </a:spcAft>
              <a:buChar char="»"/>
              <a:defRPr sz="1500">
                <a:solidFill>
                  <a:schemeClr val="tx1"/>
                </a:solidFill>
                <a:latin typeface="+mn-lt"/>
              </a:defRPr>
            </a:lvl7pPr>
            <a:lvl8pPr marL="2571750" indent="-171450" algn="l" rtl="0" eaLnBrk="0" fontAlgn="base" hangingPunct="0">
              <a:spcBef>
                <a:spcPct val="20000"/>
              </a:spcBef>
              <a:spcAft>
                <a:spcPct val="0"/>
              </a:spcAft>
              <a:buChar char="»"/>
              <a:defRPr sz="1500">
                <a:solidFill>
                  <a:schemeClr val="tx1"/>
                </a:solidFill>
                <a:latin typeface="+mn-lt"/>
              </a:defRPr>
            </a:lvl8pPr>
            <a:lvl9pPr marL="2914650" indent="-171450" algn="l" rtl="0" eaLnBrk="0" fontAlgn="base" hangingPunct="0">
              <a:spcBef>
                <a:spcPct val="20000"/>
              </a:spcBef>
              <a:spcAft>
                <a:spcPct val="0"/>
              </a:spcAft>
              <a:buChar char="»"/>
              <a:defRPr sz="1500">
                <a:solidFill>
                  <a:schemeClr val="tx1"/>
                </a:solidFill>
                <a:latin typeface="+mn-lt"/>
              </a:defRPr>
            </a:lvl9pPr>
          </a:lstStyle>
          <a:p>
            <a:pPr marL="0" indent="0" algn="ctr">
              <a:buFontTx/>
              <a:buNone/>
            </a:pPr>
            <a:r>
              <a:rPr lang="en-GB" sz="2800" kern="0" dirty="0" smtClean="0">
                <a:latin typeface="Times New Roman" panose="02020603050405020304" pitchFamily="18" charset="0"/>
                <a:cs typeface="Times New Roman" panose="02020603050405020304" pitchFamily="18" charset="0"/>
              </a:rPr>
              <a:t>Perception</a:t>
            </a:r>
            <a:endParaRPr lang="en-GB" sz="2800" kern="0" dirty="0">
              <a:latin typeface="Times New Roman" panose="02020603050405020304" pitchFamily="18" charset="0"/>
              <a:cs typeface="Times New Roman" panose="02020603050405020304" pitchFamily="18" charset="0"/>
            </a:endParaRPr>
          </a:p>
        </p:txBody>
      </p:sp>
      <p:sp>
        <p:nvSpPr>
          <p:cNvPr id="7" name="Down Arrow 6"/>
          <p:cNvSpPr/>
          <p:nvPr/>
        </p:nvSpPr>
        <p:spPr bwMode="auto">
          <a:xfrm flipV="1">
            <a:off x="1766442" y="1819063"/>
            <a:ext cx="218210" cy="360000"/>
          </a:xfrm>
          <a:prstGeom prst="down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8" name="Content Placeholder 2"/>
          <p:cNvSpPr txBox="1">
            <a:spLocks/>
          </p:cNvSpPr>
          <p:nvPr/>
        </p:nvSpPr>
        <p:spPr bwMode="auto">
          <a:xfrm>
            <a:off x="348084" y="2282486"/>
            <a:ext cx="3023754" cy="512619"/>
          </a:xfrm>
          <a:prstGeom prst="rect">
            <a:avLst/>
          </a:prstGeom>
          <a:ln>
            <a:headEnd/>
            <a:tailEnd/>
          </a:ln>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ＭＳ Ｐゴシック" charset="0"/>
              </a:defRPr>
            </a:lvl1pPr>
            <a:lvl2pPr marL="557213" indent="-214313" algn="l" rtl="0" eaLnBrk="0" fontAlgn="base" hangingPunct="0">
              <a:spcBef>
                <a:spcPct val="20000"/>
              </a:spcBef>
              <a:spcAft>
                <a:spcPct val="0"/>
              </a:spcAft>
              <a:buChar char="–"/>
              <a:defRPr sz="2100">
                <a:solidFill>
                  <a:schemeClr val="tx1"/>
                </a:solidFill>
                <a:latin typeface="+mn-lt"/>
                <a:ea typeface="MS PGothic" panose="020B0600070205080204"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anose="020B0600070205080204"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5pPr>
            <a:lvl6pPr marL="1885950" indent="-171450" algn="l" rtl="0" eaLnBrk="0" fontAlgn="base" hangingPunct="0">
              <a:spcBef>
                <a:spcPct val="20000"/>
              </a:spcBef>
              <a:spcAft>
                <a:spcPct val="0"/>
              </a:spcAft>
              <a:buChar char="»"/>
              <a:defRPr sz="1500">
                <a:solidFill>
                  <a:schemeClr val="tx1"/>
                </a:solidFill>
                <a:latin typeface="+mn-lt"/>
              </a:defRPr>
            </a:lvl6pPr>
            <a:lvl7pPr marL="2228850" indent="-171450" algn="l" rtl="0" eaLnBrk="0" fontAlgn="base" hangingPunct="0">
              <a:spcBef>
                <a:spcPct val="20000"/>
              </a:spcBef>
              <a:spcAft>
                <a:spcPct val="0"/>
              </a:spcAft>
              <a:buChar char="»"/>
              <a:defRPr sz="1500">
                <a:solidFill>
                  <a:schemeClr val="tx1"/>
                </a:solidFill>
                <a:latin typeface="+mn-lt"/>
              </a:defRPr>
            </a:lvl7pPr>
            <a:lvl8pPr marL="2571750" indent="-171450" algn="l" rtl="0" eaLnBrk="0" fontAlgn="base" hangingPunct="0">
              <a:spcBef>
                <a:spcPct val="20000"/>
              </a:spcBef>
              <a:spcAft>
                <a:spcPct val="0"/>
              </a:spcAft>
              <a:buChar char="»"/>
              <a:defRPr sz="1500">
                <a:solidFill>
                  <a:schemeClr val="tx1"/>
                </a:solidFill>
                <a:latin typeface="+mn-lt"/>
              </a:defRPr>
            </a:lvl8pPr>
            <a:lvl9pPr marL="2914650" indent="-171450" algn="l" rtl="0" eaLnBrk="0" fontAlgn="base" hangingPunct="0">
              <a:spcBef>
                <a:spcPct val="20000"/>
              </a:spcBef>
              <a:spcAft>
                <a:spcPct val="0"/>
              </a:spcAft>
              <a:buChar char="»"/>
              <a:defRPr sz="1500">
                <a:solidFill>
                  <a:schemeClr val="tx1"/>
                </a:solidFill>
                <a:latin typeface="+mn-lt"/>
              </a:defRPr>
            </a:lvl9pPr>
          </a:lstStyle>
          <a:p>
            <a:pPr marL="0" indent="0" algn="ctr">
              <a:buFontTx/>
              <a:buNone/>
            </a:pPr>
            <a:r>
              <a:rPr lang="en-GB" sz="2800" kern="0" dirty="0" smtClean="0">
                <a:latin typeface="Times New Roman" panose="02020603050405020304" pitchFamily="18" charset="0"/>
                <a:cs typeface="Times New Roman" panose="02020603050405020304" pitchFamily="18" charset="0"/>
              </a:rPr>
              <a:t>Thought processes</a:t>
            </a:r>
            <a:endParaRPr lang="en-GB" sz="2800" kern="0" dirty="0">
              <a:latin typeface="Times New Roman" panose="02020603050405020304" pitchFamily="18" charset="0"/>
              <a:cs typeface="Times New Roman" panose="02020603050405020304" pitchFamily="18" charset="0"/>
            </a:endParaRPr>
          </a:p>
        </p:txBody>
      </p:sp>
      <p:sp>
        <p:nvSpPr>
          <p:cNvPr id="9" name="Down Arrow 8"/>
          <p:cNvSpPr/>
          <p:nvPr/>
        </p:nvSpPr>
        <p:spPr bwMode="auto">
          <a:xfrm flipV="1">
            <a:off x="1750856" y="2923316"/>
            <a:ext cx="218210" cy="360000"/>
          </a:xfrm>
          <a:prstGeom prst="down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11" name="Content Placeholder 2"/>
          <p:cNvSpPr txBox="1">
            <a:spLocks/>
          </p:cNvSpPr>
          <p:nvPr/>
        </p:nvSpPr>
        <p:spPr bwMode="auto">
          <a:xfrm>
            <a:off x="858525" y="1183105"/>
            <a:ext cx="1932709" cy="512619"/>
          </a:xfrm>
          <a:prstGeom prst="rect">
            <a:avLst/>
          </a:prstGeom>
          <a:ln>
            <a:headEnd/>
            <a:tailEnd/>
          </a:ln>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ＭＳ Ｐゴシック" charset="0"/>
              </a:defRPr>
            </a:lvl1pPr>
            <a:lvl2pPr marL="557213" indent="-214313" algn="l" rtl="0" eaLnBrk="0" fontAlgn="base" hangingPunct="0">
              <a:spcBef>
                <a:spcPct val="20000"/>
              </a:spcBef>
              <a:spcAft>
                <a:spcPct val="0"/>
              </a:spcAft>
              <a:buChar char="–"/>
              <a:defRPr sz="2100">
                <a:solidFill>
                  <a:schemeClr val="tx1"/>
                </a:solidFill>
                <a:latin typeface="+mn-lt"/>
                <a:ea typeface="MS PGothic" panose="020B0600070205080204"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anose="020B0600070205080204"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5pPr>
            <a:lvl6pPr marL="1885950" indent="-171450" algn="l" rtl="0" eaLnBrk="0" fontAlgn="base" hangingPunct="0">
              <a:spcBef>
                <a:spcPct val="20000"/>
              </a:spcBef>
              <a:spcAft>
                <a:spcPct val="0"/>
              </a:spcAft>
              <a:buChar char="»"/>
              <a:defRPr sz="1500">
                <a:solidFill>
                  <a:schemeClr val="tx1"/>
                </a:solidFill>
                <a:latin typeface="+mn-lt"/>
              </a:defRPr>
            </a:lvl6pPr>
            <a:lvl7pPr marL="2228850" indent="-171450" algn="l" rtl="0" eaLnBrk="0" fontAlgn="base" hangingPunct="0">
              <a:spcBef>
                <a:spcPct val="20000"/>
              </a:spcBef>
              <a:spcAft>
                <a:spcPct val="0"/>
              </a:spcAft>
              <a:buChar char="»"/>
              <a:defRPr sz="1500">
                <a:solidFill>
                  <a:schemeClr val="tx1"/>
                </a:solidFill>
                <a:latin typeface="+mn-lt"/>
              </a:defRPr>
            </a:lvl7pPr>
            <a:lvl8pPr marL="2571750" indent="-171450" algn="l" rtl="0" eaLnBrk="0" fontAlgn="base" hangingPunct="0">
              <a:spcBef>
                <a:spcPct val="20000"/>
              </a:spcBef>
              <a:spcAft>
                <a:spcPct val="0"/>
              </a:spcAft>
              <a:buChar char="»"/>
              <a:defRPr sz="1500">
                <a:solidFill>
                  <a:schemeClr val="tx1"/>
                </a:solidFill>
                <a:latin typeface="+mn-lt"/>
              </a:defRPr>
            </a:lvl8pPr>
            <a:lvl9pPr marL="2914650" indent="-171450" algn="l" rtl="0" eaLnBrk="0" fontAlgn="base" hangingPunct="0">
              <a:spcBef>
                <a:spcPct val="20000"/>
              </a:spcBef>
              <a:spcAft>
                <a:spcPct val="0"/>
              </a:spcAft>
              <a:buChar char="»"/>
              <a:defRPr sz="1500">
                <a:solidFill>
                  <a:schemeClr val="tx1"/>
                </a:solidFill>
                <a:latin typeface="+mn-lt"/>
              </a:defRPr>
            </a:lvl9pPr>
          </a:lstStyle>
          <a:p>
            <a:pPr marL="0" indent="0" algn="ctr">
              <a:buFontTx/>
              <a:buNone/>
            </a:pPr>
            <a:r>
              <a:rPr lang="en-GB" sz="2800" kern="0" dirty="0" smtClean="0">
                <a:latin typeface="Times New Roman" panose="02020603050405020304" pitchFamily="18" charset="0"/>
                <a:cs typeface="Times New Roman" panose="02020603050405020304" pitchFamily="18" charset="0"/>
              </a:rPr>
              <a:t>Decision</a:t>
            </a:r>
            <a:endParaRPr lang="en-GB" sz="2800" kern="0" dirty="0">
              <a:latin typeface="Times New Roman" panose="02020603050405020304" pitchFamily="18" charset="0"/>
              <a:cs typeface="Times New Roman" panose="02020603050405020304" pitchFamily="18" charset="0"/>
            </a:endParaRPr>
          </a:p>
        </p:txBody>
      </p:sp>
      <p:sp>
        <p:nvSpPr>
          <p:cNvPr id="12" name="Down Arrow 11"/>
          <p:cNvSpPr/>
          <p:nvPr/>
        </p:nvSpPr>
        <p:spPr bwMode="auto">
          <a:xfrm flipV="1">
            <a:off x="1766442" y="3987630"/>
            <a:ext cx="218210" cy="360000"/>
          </a:xfrm>
          <a:prstGeom prst="down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13" name="Content Placeholder 2"/>
          <p:cNvSpPr txBox="1">
            <a:spLocks/>
          </p:cNvSpPr>
          <p:nvPr/>
        </p:nvSpPr>
        <p:spPr bwMode="auto">
          <a:xfrm>
            <a:off x="54544" y="83664"/>
            <a:ext cx="3708000" cy="512619"/>
          </a:xfrm>
          <a:prstGeom prst="rect">
            <a:avLst/>
          </a:prstGeom>
          <a:ln/>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ＭＳ Ｐゴシック" charset="0"/>
              </a:defRPr>
            </a:lvl1pPr>
            <a:lvl2pPr marL="557213" indent="-214313" algn="l" rtl="0" eaLnBrk="0" fontAlgn="base" hangingPunct="0">
              <a:spcBef>
                <a:spcPct val="20000"/>
              </a:spcBef>
              <a:spcAft>
                <a:spcPct val="0"/>
              </a:spcAft>
              <a:buChar char="–"/>
              <a:defRPr sz="2100">
                <a:solidFill>
                  <a:schemeClr val="tx1"/>
                </a:solidFill>
                <a:latin typeface="+mn-lt"/>
                <a:ea typeface="MS PGothic" panose="020B0600070205080204" pitchFamily="34" charset="-128"/>
              </a:defRPr>
            </a:lvl2pPr>
            <a:lvl3pPr marL="857250" indent="-171450" algn="l" rtl="0" eaLnBrk="0" fontAlgn="base" hangingPunct="0">
              <a:spcBef>
                <a:spcPct val="20000"/>
              </a:spcBef>
              <a:spcAft>
                <a:spcPct val="0"/>
              </a:spcAft>
              <a:buChar char="•"/>
              <a:defRPr sz="1800">
                <a:solidFill>
                  <a:schemeClr val="tx1"/>
                </a:solidFill>
                <a:latin typeface="+mn-lt"/>
                <a:ea typeface="MS PGothic" panose="020B0600070205080204" pitchFamily="34" charset="-128"/>
              </a:defRPr>
            </a:lvl3pPr>
            <a:lvl4pPr marL="12001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4pPr>
            <a:lvl5pPr marL="1543050" indent="-171450" algn="l" rtl="0" eaLnBrk="0" fontAlgn="base" hangingPunct="0">
              <a:spcBef>
                <a:spcPct val="20000"/>
              </a:spcBef>
              <a:spcAft>
                <a:spcPct val="0"/>
              </a:spcAft>
              <a:buChar char="»"/>
              <a:defRPr sz="1500">
                <a:solidFill>
                  <a:schemeClr val="tx1"/>
                </a:solidFill>
                <a:latin typeface="+mn-lt"/>
                <a:ea typeface="MS PGothic" panose="020B0600070205080204" pitchFamily="34" charset="-128"/>
              </a:defRPr>
            </a:lvl5pPr>
            <a:lvl6pPr marL="1885950" indent="-171450" algn="l" rtl="0" eaLnBrk="0" fontAlgn="base" hangingPunct="0">
              <a:spcBef>
                <a:spcPct val="20000"/>
              </a:spcBef>
              <a:spcAft>
                <a:spcPct val="0"/>
              </a:spcAft>
              <a:buChar char="»"/>
              <a:defRPr sz="1500">
                <a:solidFill>
                  <a:schemeClr val="tx1"/>
                </a:solidFill>
                <a:latin typeface="+mn-lt"/>
              </a:defRPr>
            </a:lvl6pPr>
            <a:lvl7pPr marL="2228850" indent="-171450" algn="l" rtl="0" eaLnBrk="0" fontAlgn="base" hangingPunct="0">
              <a:spcBef>
                <a:spcPct val="20000"/>
              </a:spcBef>
              <a:spcAft>
                <a:spcPct val="0"/>
              </a:spcAft>
              <a:buChar char="»"/>
              <a:defRPr sz="1500">
                <a:solidFill>
                  <a:schemeClr val="tx1"/>
                </a:solidFill>
                <a:latin typeface="+mn-lt"/>
              </a:defRPr>
            </a:lvl7pPr>
            <a:lvl8pPr marL="2571750" indent="-171450" algn="l" rtl="0" eaLnBrk="0" fontAlgn="base" hangingPunct="0">
              <a:spcBef>
                <a:spcPct val="20000"/>
              </a:spcBef>
              <a:spcAft>
                <a:spcPct val="0"/>
              </a:spcAft>
              <a:buChar char="»"/>
              <a:defRPr sz="1500">
                <a:solidFill>
                  <a:schemeClr val="tx1"/>
                </a:solidFill>
                <a:latin typeface="+mn-lt"/>
              </a:defRPr>
            </a:lvl8pPr>
            <a:lvl9pPr marL="2914650" indent="-171450" algn="l" rtl="0" eaLnBrk="0" fontAlgn="base" hangingPunct="0">
              <a:spcBef>
                <a:spcPct val="20000"/>
              </a:spcBef>
              <a:spcAft>
                <a:spcPct val="0"/>
              </a:spcAft>
              <a:buChar char="»"/>
              <a:defRPr sz="1500">
                <a:solidFill>
                  <a:schemeClr val="tx1"/>
                </a:solidFill>
                <a:latin typeface="+mn-lt"/>
              </a:defRPr>
            </a:lvl9pPr>
          </a:lstStyle>
          <a:p>
            <a:pPr marL="0" indent="0" algn="ctr">
              <a:buFontTx/>
              <a:buNone/>
            </a:pPr>
            <a:r>
              <a:rPr lang="en-GB" sz="2600" kern="0" dirty="0" smtClean="0">
                <a:latin typeface="Times New Roman" panose="02020603050405020304" pitchFamily="18" charset="0"/>
                <a:cs typeface="Times New Roman" panose="02020603050405020304" pitchFamily="18" charset="0"/>
              </a:rPr>
              <a:t>RESPONSE OR ACTION</a:t>
            </a:r>
            <a:endParaRPr lang="en-GB" sz="2600" kern="0" dirty="0">
              <a:latin typeface="Times New Roman" panose="02020603050405020304" pitchFamily="18" charset="0"/>
              <a:cs typeface="Times New Roman" panose="02020603050405020304" pitchFamily="18" charset="0"/>
            </a:endParaRPr>
          </a:p>
        </p:txBody>
      </p:sp>
      <p:sp>
        <p:nvSpPr>
          <p:cNvPr id="14" name="Down Arrow 13"/>
          <p:cNvSpPr/>
          <p:nvPr/>
        </p:nvSpPr>
        <p:spPr bwMode="auto">
          <a:xfrm flipV="1">
            <a:off x="1761245" y="5037435"/>
            <a:ext cx="218210" cy="360000"/>
          </a:xfrm>
          <a:prstGeom prst="down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endParaRPr>
          </a:p>
        </p:txBody>
      </p:sp>
      <p:sp>
        <p:nvSpPr>
          <p:cNvPr id="16" name="TextBox 15"/>
          <p:cNvSpPr txBox="1"/>
          <p:nvPr/>
        </p:nvSpPr>
        <p:spPr>
          <a:xfrm>
            <a:off x="3730320" y="23693"/>
            <a:ext cx="5413680" cy="6955750"/>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An early version of the information processing approach.</a:t>
            </a:r>
          </a:p>
          <a:p>
            <a:endParaRPr lang="en-GB" sz="12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Stimulus causes internal cognitive processes to occur and these produce a desired response.</a:t>
            </a:r>
          </a:p>
          <a:p>
            <a:endParaRPr lang="en-GB" sz="12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Processing is directly affected by stimulus.</a:t>
            </a:r>
          </a:p>
          <a:p>
            <a:endParaRPr lang="en-GB" sz="12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Known as </a:t>
            </a:r>
            <a:r>
              <a:rPr lang="en-GB" sz="2800" b="1" i="1" dirty="0" smtClean="0">
                <a:solidFill>
                  <a:schemeClr val="bg2">
                    <a:lumMod val="50000"/>
                  </a:schemeClr>
                </a:solidFill>
                <a:latin typeface="Times New Roman" panose="02020603050405020304" pitchFamily="18" charset="0"/>
                <a:cs typeface="Times New Roman" panose="02020603050405020304" pitchFamily="18" charset="0"/>
              </a:rPr>
              <a:t>Bottom-up processing</a:t>
            </a:r>
            <a:r>
              <a:rPr lang="en-GB" sz="2800" dirty="0" smtClean="0">
                <a:solidFill>
                  <a:schemeClr val="bg2">
                    <a:lumMod val="50000"/>
                  </a:schemeClr>
                </a:solidFill>
                <a:latin typeface="Times New Roman" panose="02020603050405020304" pitchFamily="18" charset="0"/>
                <a:cs typeface="Times New Roman" panose="02020603050405020304" pitchFamily="18" charset="0"/>
              </a:rPr>
              <a:t>.</a:t>
            </a:r>
          </a:p>
          <a:p>
            <a:endParaRPr lang="en-GB" sz="1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Only one process occurs at a  given time: </a:t>
            </a:r>
            <a:r>
              <a:rPr lang="en-GB" sz="2800" b="1" i="1" dirty="0" smtClean="0">
                <a:solidFill>
                  <a:schemeClr val="bg2">
                    <a:lumMod val="50000"/>
                  </a:schemeClr>
                </a:solidFill>
                <a:latin typeface="Times New Roman" panose="02020603050405020304" pitchFamily="18" charset="0"/>
                <a:cs typeface="Times New Roman" panose="02020603050405020304" pitchFamily="18" charset="0"/>
              </a:rPr>
              <a:t>Serial processing</a:t>
            </a:r>
            <a:r>
              <a:rPr lang="en-GB" sz="2800" dirty="0" smtClean="0">
                <a:latin typeface="Times New Roman" panose="02020603050405020304" pitchFamily="18" charset="0"/>
                <a:cs typeface="Times New Roman" panose="02020603050405020304" pitchFamily="18" charset="0"/>
              </a:rPr>
              <a:t>.</a:t>
            </a:r>
          </a:p>
          <a:p>
            <a:endParaRPr lang="en-GB" sz="1200"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One process must be completed before the next one starts</a:t>
            </a:r>
          </a:p>
          <a:p>
            <a:endParaRPr lang="en-GB" sz="2400"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629474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ppt_x"/>
                                          </p:val>
                                        </p:tav>
                                        <p:tav tm="100000">
                                          <p:val>
                                            <p:strVal val="#ppt_x"/>
                                          </p:val>
                                        </p:tav>
                                      </p:tavLst>
                                    </p:anim>
                                    <p:anim calcmode="lin" valueType="num">
                                      <p:cBhvr additive="base">
                                        <p:cTn id="3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7"/>
                                        </p:tgtEl>
                                        <p:attrNameLst>
                                          <p:attrName>style.visibility</p:attrName>
                                        </p:attrNameLst>
                                      </p:cBhvr>
                                      <p:to>
                                        <p:strVal val="visible"/>
                                      </p:to>
                                    </p:set>
                                    <p:anim calcmode="lin" valueType="num">
                                      <p:cBhvr additive="base">
                                        <p:cTn id="53" dur="500" fill="hold"/>
                                        <p:tgtEl>
                                          <p:spTgt spid="7"/>
                                        </p:tgtEl>
                                        <p:attrNameLst>
                                          <p:attrName>ppt_x</p:attrName>
                                        </p:attrNameLst>
                                      </p:cBhvr>
                                      <p:tavLst>
                                        <p:tav tm="0">
                                          <p:val>
                                            <p:strVal val="#ppt_x"/>
                                          </p:val>
                                        </p:tav>
                                        <p:tav tm="100000">
                                          <p:val>
                                            <p:strVal val="#ppt_x"/>
                                          </p:val>
                                        </p:tav>
                                      </p:tavLst>
                                    </p:anim>
                                    <p:anim calcmode="lin" valueType="num">
                                      <p:cBhvr additive="base">
                                        <p:cTn id="5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4"/>
                                        </p:tgtEl>
                                        <p:attrNameLst>
                                          <p:attrName>style.visibility</p:attrName>
                                        </p:attrNameLst>
                                      </p:cBhvr>
                                      <p:to>
                                        <p:strVal val="visible"/>
                                      </p:to>
                                    </p:set>
                                    <p:anim calcmode="lin" valueType="num">
                                      <p:cBhvr additive="base">
                                        <p:cTn id="65" dur="500" fill="hold"/>
                                        <p:tgtEl>
                                          <p:spTgt spid="4"/>
                                        </p:tgtEl>
                                        <p:attrNameLst>
                                          <p:attrName>ppt_x</p:attrName>
                                        </p:attrNameLst>
                                      </p:cBhvr>
                                      <p:tavLst>
                                        <p:tav tm="0">
                                          <p:val>
                                            <p:strVal val="#ppt_x"/>
                                          </p:val>
                                        </p:tav>
                                        <p:tav tm="100000">
                                          <p:val>
                                            <p:strVal val="#ppt_x"/>
                                          </p:val>
                                        </p:tav>
                                      </p:tavLst>
                                    </p:anim>
                                    <p:anim calcmode="lin" valueType="num">
                                      <p:cBhvr additive="base">
                                        <p:cTn id="6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13"/>
                                        </p:tgtEl>
                                        <p:attrNameLst>
                                          <p:attrName>style.visibility</p:attrName>
                                        </p:attrNameLst>
                                      </p:cBhvr>
                                      <p:to>
                                        <p:strVal val="visible"/>
                                      </p:to>
                                    </p:set>
                                    <p:anim calcmode="lin" valueType="num">
                                      <p:cBhvr additive="base">
                                        <p:cTn id="71" dur="500" fill="hold"/>
                                        <p:tgtEl>
                                          <p:spTgt spid="13"/>
                                        </p:tgtEl>
                                        <p:attrNameLst>
                                          <p:attrName>ppt_x</p:attrName>
                                        </p:attrNameLst>
                                      </p:cBhvr>
                                      <p:tavLst>
                                        <p:tav tm="0">
                                          <p:val>
                                            <p:strVal val="#ppt_x"/>
                                          </p:val>
                                        </p:tav>
                                        <p:tav tm="100000">
                                          <p:val>
                                            <p:strVal val="#ppt_x"/>
                                          </p:val>
                                        </p:tav>
                                      </p:tavLst>
                                    </p:anim>
                                    <p:anim calcmode="lin" valueType="num">
                                      <p:cBhvr additive="base">
                                        <p:cTn id="7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animBg="1"/>
      <p:bldP spid="6" grpId="0" animBg="1"/>
      <p:bldP spid="7" grpId="0" animBg="1"/>
      <p:bldP spid="8" grpId="0" animBg="1"/>
      <p:bldP spid="9" grpId="0" animBg="1"/>
      <p:bldP spid="11" grpId="0" animBg="1"/>
      <p:bldP spid="12" grpId="0" animBg="1"/>
      <p:bldP spid="13" grpId="0" animBg="1"/>
      <p:bldP spid="1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966356"/>
            <a:ext cx="8925790" cy="4114800"/>
          </a:xfrm>
        </p:spPr>
        <p:txBody>
          <a:bodyPr/>
          <a:lstStyle/>
          <a:p>
            <a:r>
              <a:rPr lang="en-GB" sz="2800" dirty="0" smtClean="0">
                <a:latin typeface="Times New Roman" panose="02020603050405020304" pitchFamily="18" charset="0"/>
                <a:cs typeface="Times New Roman" panose="02020603050405020304" pitchFamily="18" charset="0"/>
              </a:rPr>
              <a:t>Oversimplified explanation of complex mechanisms.</a:t>
            </a:r>
            <a:endParaRPr lang="en-GB" dirty="0" smtClean="0">
              <a:latin typeface="Times New Roman" panose="02020603050405020304" pitchFamily="18" charset="0"/>
              <a:cs typeface="Times New Roman" panose="02020603050405020304" pitchFamily="18" charset="0"/>
            </a:endParaRPr>
          </a:p>
          <a:p>
            <a:r>
              <a:rPr lang="en-GB" sz="2800" b="1" i="1" dirty="0" smtClean="0">
                <a:solidFill>
                  <a:schemeClr val="bg2">
                    <a:lumMod val="50000"/>
                  </a:schemeClr>
                </a:solidFill>
                <a:latin typeface="Times New Roman" panose="02020603050405020304" pitchFamily="18" charset="0"/>
                <a:cs typeface="Times New Roman" panose="02020603050405020304" pitchFamily="18" charset="0"/>
              </a:rPr>
              <a:t>Top-down information processing </a:t>
            </a:r>
            <a:r>
              <a:rPr lang="en-GB" sz="2800" dirty="0" smtClean="0">
                <a:latin typeface="Times New Roman" panose="02020603050405020304" pitchFamily="18" charset="0"/>
                <a:cs typeface="Times New Roman" panose="02020603050405020304" pitchFamily="18" charset="0"/>
              </a:rPr>
              <a:t>exists:</a:t>
            </a:r>
          </a:p>
          <a:p>
            <a:pPr lvl="1"/>
            <a:r>
              <a:rPr lang="en-GB" sz="2400" dirty="0" smtClean="0">
                <a:latin typeface="Times New Roman" panose="02020603050405020304" pitchFamily="18" charset="0"/>
                <a:cs typeface="Times New Roman" panose="02020603050405020304" pitchFamily="18" charset="0"/>
              </a:rPr>
              <a:t>Influenced by an individuals expectations and knowledge rather than just looking at a stimulus.</a:t>
            </a:r>
          </a:p>
          <a:p>
            <a:pPr lvl="1"/>
            <a:r>
              <a:rPr lang="en-GB" sz="2400" dirty="0" smtClean="0">
                <a:latin typeface="Times New Roman" panose="02020603050405020304" pitchFamily="18" charset="0"/>
                <a:cs typeface="Times New Roman" panose="02020603050405020304" pitchFamily="18" charset="0"/>
              </a:rPr>
              <a:t>E.g., look at the triangle and read the words out aloud…</a:t>
            </a:r>
            <a:endParaRPr lang="en-GB" sz="2400"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1" y="152400"/>
            <a:ext cx="9143999" cy="699655"/>
          </a:xfrm>
        </p:spPr>
        <p:txBody>
          <a:bodyPr>
            <a:normAutofit fontScale="90000"/>
          </a:bodyPr>
          <a:lstStyle/>
          <a:p>
            <a:pPr algn="ctr"/>
            <a:r>
              <a:rPr lang="en-GB" dirty="0" smtClean="0"/>
              <a:t>Major issue 1: Direction of processing</a:t>
            </a:r>
            <a:endParaRPr lang="en-GB" dirty="0"/>
          </a:p>
        </p:txBody>
      </p:sp>
      <p:sp>
        <p:nvSpPr>
          <p:cNvPr id="4" name="Isosceles Triangle 3"/>
          <p:cNvSpPr/>
          <p:nvPr/>
        </p:nvSpPr>
        <p:spPr bwMode="auto">
          <a:xfrm>
            <a:off x="2763981" y="3277330"/>
            <a:ext cx="3616037" cy="2919845"/>
          </a:xfrm>
          <a:prstGeom prst="triangle">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
        <p:nvSpPr>
          <p:cNvPr id="5" name="TextBox 4"/>
          <p:cNvSpPr txBox="1"/>
          <p:nvPr/>
        </p:nvSpPr>
        <p:spPr>
          <a:xfrm>
            <a:off x="3387435" y="4104405"/>
            <a:ext cx="2369128" cy="1951496"/>
          </a:xfrm>
          <a:prstGeom prst="rect">
            <a:avLst/>
          </a:prstGeom>
          <a:noFill/>
        </p:spPr>
        <p:txBody>
          <a:bodyPr wrap="square" rtlCol="0">
            <a:spAutoFit/>
          </a:bodyPr>
          <a:lstStyle/>
          <a:p>
            <a:pPr algn="ctr">
              <a:lnSpc>
                <a:spcPct val="150000"/>
              </a:lnSpc>
            </a:pPr>
            <a:r>
              <a:rPr lang="en-GB" sz="2800" b="1" dirty="0" smtClean="0"/>
              <a:t>PARIS</a:t>
            </a:r>
          </a:p>
          <a:p>
            <a:pPr algn="ctr">
              <a:lnSpc>
                <a:spcPct val="150000"/>
              </a:lnSpc>
            </a:pPr>
            <a:r>
              <a:rPr lang="en-GB" sz="2800" b="1" dirty="0" smtClean="0"/>
              <a:t>IN THE</a:t>
            </a:r>
          </a:p>
          <a:p>
            <a:pPr algn="ctr">
              <a:lnSpc>
                <a:spcPct val="150000"/>
              </a:lnSpc>
            </a:pPr>
            <a:r>
              <a:rPr lang="en-GB" sz="2800" b="1" dirty="0" smtClean="0"/>
              <a:t>THE SPRING</a:t>
            </a:r>
            <a:endParaRPr lang="en-GB" sz="2800" b="1" dirty="0"/>
          </a:p>
        </p:txBody>
      </p:sp>
    </p:spTree>
    <p:extLst>
      <p:ext uri="{BB962C8B-B14F-4D97-AF65-F5344CB8AC3E}">
        <p14:creationId xmlns:p14="http://schemas.microsoft.com/office/powerpoint/2010/main" val="393825520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74152"/>
            <a:ext cx="9143999" cy="4114800"/>
          </a:xfrm>
        </p:spPr>
        <p:txBody>
          <a:bodyPr/>
          <a:lstStyle/>
          <a:p>
            <a:r>
              <a:rPr lang="en-GB" sz="2800" dirty="0" smtClean="0">
                <a:latin typeface="Times New Roman" panose="02020603050405020304" pitchFamily="18" charset="0"/>
                <a:cs typeface="Times New Roman" panose="02020603050405020304" pitchFamily="18" charset="0"/>
              </a:rPr>
              <a:t>Oversimplified assumption that processing is serial</a:t>
            </a:r>
          </a:p>
          <a:p>
            <a:r>
              <a:rPr lang="en-GB" sz="2800" b="1" i="1" dirty="0" smtClean="0">
                <a:solidFill>
                  <a:schemeClr val="bg2">
                    <a:lumMod val="50000"/>
                  </a:schemeClr>
                </a:solidFill>
                <a:latin typeface="Times New Roman" panose="02020603050405020304" pitchFamily="18" charset="0"/>
                <a:cs typeface="Times New Roman" panose="02020603050405020304" pitchFamily="18" charset="0"/>
              </a:rPr>
              <a:t>Parallel Processing </a:t>
            </a:r>
            <a:r>
              <a:rPr lang="en-GB" sz="2800" dirty="0" smtClean="0">
                <a:latin typeface="Times New Roman" panose="02020603050405020304" pitchFamily="18" charset="0"/>
                <a:cs typeface="Times New Roman" panose="02020603050405020304" pitchFamily="18" charset="0"/>
              </a:rPr>
              <a:t>exists:</a:t>
            </a:r>
          </a:p>
          <a:p>
            <a:pPr lvl="1"/>
            <a:r>
              <a:rPr lang="en-GB" sz="2400" dirty="0" smtClean="0">
                <a:latin typeface="Times New Roman" panose="02020603050405020304" pitchFamily="18" charset="0"/>
                <a:cs typeface="Times New Roman" panose="02020603050405020304" pitchFamily="18" charset="0"/>
              </a:rPr>
              <a:t>Some processes need to be carried out at the same time during a cognitive task. </a:t>
            </a:r>
          </a:p>
          <a:p>
            <a:pPr lvl="2"/>
            <a:r>
              <a:rPr lang="en-GB" sz="2400" dirty="0" smtClean="0">
                <a:latin typeface="Times New Roman" panose="02020603050405020304" pitchFamily="18" charset="0"/>
                <a:cs typeface="Times New Roman" panose="02020603050405020304" pitchFamily="18" charset="0"/>
              </a:rPr>
              <a:t>E.g., the difference between an experienced and a learner driver.</a:t>
            </a:r>
          </a:p>
          <a:p>
            <a:pPr marL="685800" lvl="2" indent="0">
              <a:buNone/>
            </a:pPr>
            <a:endParaRPr lang="en-GB" sz="11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Because the information-processing approach was first devised to describe the operations of complex physical systems, such as computers, the model of the human brain for many cognitive psychologists was the computer.</a:t>
            </a:r>
          </a:p>
          <a:p>
            <a:pPr marL="685800" lvl="2" indent="0">
              <a:buNone/>
            </a:pPr>
            <a:endParaRPr lang="en-GB"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1" y="79663"/>
            <a:ext cx="9143999" cy="730828"/>
          </a:xfrm>
        </p:spPr>
        <p:txBody>
          <a:bodyPr>
            <a:normAutofit/>
          </a:bodyPr>
          <a:lstStyle/>
          <a:p>
            <a:pPr algn="ctr"/>
            <a:r>
              <a:rPr lang="en-GB" dirty="0" smtClean="0"/>
              <a:t>Major issue 2: Type of processing</a:t>
            </a:r>
            <a:endParaRPr lang="en-GB" dirty="0"/>
          </a:p>
        </p:txBody>
      </p:sp>
    </p:spTree>
    <p:extLst>
      <p:ext uri="{BB962C8B-B14F-4D97-AF65-F5344CB8AC3E}">
        <p14:creationId xmlns:p14="http://schemas.microsoft.com/office/powerpoint/2010/main" val="57396121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013" y="1228726"/>
            <a:ext cx="8915400" cy="3986211"/>
          </a:xfrm>
        </p:spPr>
        <p:txBody>
          <a:bodyPr/>
          <a:lstStyle/>
          <a:p>
            <a:r>
              <a:rPr lang="en-GB" altLang="en-US" sz="2800" dirty="0" err="1" smtClean="0">
                <a:latin typeface="Times New Roman" panose="02020603050405020304" pitchFamily="18" charset="0"/>
                <a:cs typeface="Times New Roman" panose="02020603050405020304" pitchFamily="18" charset="0"/>
              </a:rPr>
              <a:t>Neisser</a:t>
            </a:r>
            <a:r>
              <a:rPr lang="en-GB" altLang="en-US" sz="2800" dirty="0" smtClean="0">
                <a:latin typeface="Times New Roman" panose="02020603050405020304" pitchFamily="18" charset="0"/>
                <a:cs typeface="Times New Roman" panose="02020603050405020304" pitchFamily="18" charset="0"/>
              </a:rPr>
              <a:t> (1967)</a:t>
            </a:r>
          </a:p>
          <a:p>
            <a:pPr lvl="1"/>
            <a:r>
              <a:rPr lang="en-GB" altLang="en-US" sz="2400" dirty="0" smtClean="0">
                <a:latin typeface="Times New Roman" panose="02020603050405020304" pitchFamily="18" charset="0"/>
                <a:cs typeface="Times New Roman" panose="02020603050405020304" pitchFamily="18" charset="0"/>
              </a:rPr>
              <a:t>“The task of….trying to understand human cognition is analogous to that of… trying to understand how a computer has been programmed” (p.6).   </a:t>
            </a:r>
          </a:p>
          <a:p>
            <a:pPr lvl="1"/>
            <a:endParaRPr lang="en-GB" altLang="en-US" dirty="0" smtClean="0">
              <a:latin typeface="Times New Roman" panose="02020603050405020304" pitchFamily="18" charset="0"/>
              <a:cs typeface="Times New Roman" panose="02020603050405020304" pitchFamily="18" charset="0"/>
            </a:endParaRPr>
          </a:p>
          <a:p>
            <a:pPr lvl="1"/>
            <a:r>
              <a:rPr lang="en-GB" altLang="en-US" sz="2800" dirty="0" smtClean="0">
                <a:latin typeface="Times New Roman" panose="02020603050405020304" pitchFamily="18" charset="0"/>
                <a:cs typeface="Times New Roman" panose="02020603050405020304" pitchFamily="18" charset="0"/>
              </a:rPr>
              <a:t>Hardware </a:t>
            </a:r>
            <a:r>
              <a:rPr lang="en-GB" altLang="en-US" sz="2800" dirty="0">
                <a:latin typeface="Times New Roman" panose="02020603050405020304" pitchFamily="18" charset="0"/>
                <a:cs typeface="Times New Roman" panose="02020603050405020304" pitchFamily="18" charset="0"/>
              </a:rPr>
              <a:t>= brain structures etc.</a:t>
            </a:r>
          </a:p>
          <a:p>
            <a:pPr lvl="1"/>
            <a:r>
              <a:rPr lang="en-GB" altLang="en-US" sz="2800" dirty="0">
                <a:latin typeface="Times New Roman" panose="02020603050405020304" pitchFamily="18" charset="0"/>
                <a:cs typeface="Times New Roman" panose="02020603050405020304" pitchFamily="18" charset="0"/>
              </a:rPr>
              <a:t>Software = mental processes and abilities</a:t>
            </a:r>
          </a:p>
          <a:p>
            <a:endParaRPr lang="en-GB"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685800" y="200026"/>
            <a:ext cx="7772400" cy="1028700"/>
          </a:xfrm>
        </p:spPr>
        <p:txBody>
          <a:bodyPr>
            <a:noAutofit/>
          </a:bodyPr>
          <a:lstStyle/>
          <a:p>
            <a:pPr algn="ctr"/>
            <a:r>
              <a:rPr lang="en-GB" altLang="en-US" sz="4000" dirty="0"/>
              <a:t>The computer </a:t>
            </a:r>
            <a:r>
              <a:rPr lang="en-GB" altLang="en-US" sz="4000" dirty="0" smtClean="0"/>
              <a:t>metaphor</a:t>
            </a:r>
            <a:endParaRPr lang="en-GB" sz="4400" dirty="0"/>
          </a:p>
        </p:txBody>
      </p:sp>
    </p:spTree>
    <p:extLst>
      <p:ext uri="{BB962C8B-B14F-4D97-AF65-F5344CB8AC3E}">
        <p14:creationId xmlns:p14="http://schemas.microsoft.com/office/powerpoint/2010/main" val="1633470981"/>
      </p:ext>
    </p:extLst>
  </p:cSld>
  <p:clrMapOvr>
    <a:masterClrMapping/>
  </p:clrMapOvr>
  <p:transition>
    <p:dissolv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28688"/>
            <a:ext cx="9144000" cy="4857750"/>
          </a:xfrm>
        </p:spPr>
        <p:txBody>
          <a:bodyPr/>
          <a:lstStyle/>
          <a:p>
            <a:r>
              <a:rPr lang="en-GB" sz="2800" dirty="0" smtClean="0">
                <a:latin typeface="Times New Roman" panose="02020603050405020304" pitchFamily="18" charset="0"/>
                <a:cs typeface="Times New Roman" panose="02020603050405020304" pitchFamily="18" charset="0"/>
              </a:rPr>
              <a:t>Early work on human physiology</a:t>
            </a:r>
          </a:p>
          <a:p>
            <a:r>
              <a:rPr lang="en-GB" sz="2800" dirty="0" smtClean="0">
                <a:latin typeface="Times New Roman" panose="02020603050405020304" pitchFamily="18" charset="0"/>
                <a:cs typeface="Times New Roman" panose="02020603050405020304" pitchFamily="18" charset="0"/>
              </a:rPr>
              <a:t>Most famous for pioneering computational approach to vision and despite dying tragically young influenced a whole generation of vision researchers.</a:t>
            </a:r>
          </a:p>
          <a:p>
            <a:endParaRPr lang="en-GB" u="sng" dirty="0" smtClean="0">
              <a:latin typeface="Times New Roman" panose="02020603050405020304" pitchFamily="18" charset="0"/>
              <a:cs typeface="Times New Roman" panose="02020603050405020304" pitchFamily="18" charset="0"/>
            </a:endParaRPr>
          </a:p>
          <a:p>
            <a:r>
              <a:rPr lang="en-GB" sz="2800" u="sng" dirty="0" smtClean="0">
                <a:latin typeface="Times New Roman" panose="02020603050405020304" pitchFamily="18" charset="0"/>
                <a:cs typeface="Times New Roman" panose="02020603050405020304" pitchFamily="18" charset="0"/>
              </a:rPr>
              <a:t>Marr’s Levels</a:t>
            </a:r>
            <a:r>
              <a:rPr lang="en-GB" sz="2800" dirty="0" smtClean="0">
                <a:latin typeface="Times New Roman" panose="02020603050405020304" pitchFamily="18" charset="0"/>
                <a:cs typeface="Times New Roman" panose="02020603050405020304" pitchFamily="18" charset="0"/>
              </a:rPr>
              <a:t>:</a:t>
            </a:r>
          </a:p>
          <a:p>
            <a:pPr lvl="1"/>
            <a:r>
              <a:rPr lang="en-GB" sz="2400" dirty="0" smtClean="0">
                <a:latin typeface="Times New Roman" panose="02020603050405020304" pitchFamily="18" charset="0"/>
                <a:cs typeface="Times New Roman" panose="02020603050405020304" pitchFamily="18" charset="0"/>
              </a:rPr>
              <a:t>Computational level: </a:t>
            </a:r>
            <a:r>
              <a:rPr lang="en-GB" sz="2400" b="1" i="1" dirty="0" smtClean="0">
                <a:latin typeface="Times New Roman" panose="02020603050405020304" pitchFamily="18" charset="0"/>
                <a:cs typeface="Times New Roman" panose="02020603050405020304" pitchFamily="18" charset="0"/>
              </a:rPr>
              <a:t>what</a:t>
            </a:r>
            <a:r>
              <a:rPr lang="en-GB" sz="2400" dirty="0" smtClean="0">
                <a:latin typeface="Times New Roman" panose="02020603050405020304" pitchFamily="18" charset="0"/>
                <a:cs typeface="Times New Roman" panose="02020603050405020304" pitchFamily="18" charset="0"/>
              </a:rPr>
              <a:t> a cognitive system computes &amp; </a:t>
            </a:r>
            <a:r>
              <a:rPr lang="en-GB" sz="2400" b="1" i="1" dirty="0" smtClean="0">
                <a:latin typeface="Times New Roman" panose="02020603050405020304" pitchFamily="18" charset="0"/>
                <a:cs typeface="Times New Roman" panose="02020603050405020304" pitchFamily="18" charset="0"/>
              </a:rPr>
              <a:t>why</a:t>
            </a:r>
            <a:endParaRPr lang="en-GB" sz="2400" i="1"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Algorithmic level: </a:t>
            </a:r>
            <a:r>
              <a:rPr lang="en-GB" sz="2400" b="1" i="1" dirty="0" smtClean="0">
                <a:latin typeface="Times New Roman" panose="02020603050405020304" pitchFamily="18" charset="0"/>
                <a:cs typeface="Times New Roman" panose="02020603050405020304" pitchFamily="18" charset="0"/>
              </a:rPr>
              <a:t>how</a:t>
            </a:r>
            <a:r>
              <a:rPr lang="en-GB" sz="2400" i="1" dirty="0" smtClean="0">
                <a:latin typeface="Times New Roman" panose="02020603050405020304" pitchFamily="18" charset="0"/>
                <a:cs typeface="Times New Roman" panose="02020603050405020304" pitchFamily="18" charset="0"/>
              </a:rPr>
              <a:t> </a:t>
            </a:r>
            <a:r>
              <a:rPr lang="en-GB" sz="2400" dirty="0" smtClean="0">
                <a:latin typeface="Times New Roman" panose="02020603050405020304" pitchFamily="18" charset="0"/>
                <a:cs typeface="Times New Roman" panose="02020603050405020304" pitchFamily="18" charset="0"/>
              </a:rPr>
              <a:t>is computation achieved, </a:t>
            </a:r>
            <a:r>
              <a:rPr lang="en-GB" sz="2400" b="1" i="1" dirty="0" smtClean="0">
                <a:latin typeface="Times New Roman" panose="02020603050405020304" pitchFamily="18" charset="0"/>
                <a:cs typeface="Times New Roman" panose="02020603050405020304" pitchFamily="18" charset="0"/>
              </a:rPr>
              <a:t>what</a:t>
            </a:r>
            <a:r>
              <a:rPr lang="en-GB" sz="2400" i="1" dirty="0" smtClean="0">
                <a:latin typeface="Times New Roman" panose="02020603050405020304" pitchFamily="18" charset="0"/>
                <a:cs typeface="Times New Roman" panose="02020603050405020304" pitchFamily="18" charset="0"/>
              </a:rPr>
              <a:t> </a:t>
            </a:r>
            <a:r>
              <a:rPr lang="en-GB" sz="2400" dirty="0" smtClean="0">
                <a:latin typeface="Times New Roman" panose="02020603050405020304" pitchFamily="18" charset="0"/>
                <a:cs typeface="Times New Roman" panose="02020603050405020304" pitchFamily="18" charset="0"/>
              </a:rPr>
              <a:t>are the processes and representations</a:t>
            </a:r>
          </a:p>
          <a:p>
            <a:pPr lvl="1"/>
            <a:r>
              <a:rPr lang="en-GB" sz="2400" dirty="0" smtClean="0">
                <a:latin typeface="Times New Roman" panose="02020603050405020304" pitchFamily="18" charset="0"/>
                <a:cs typeface="Times New Roman" panose="02020603050405020304" pitchFamily="18" charset="0"/>
              </a:rPr>
              <a:t>Implementation level: </a:t>
            </a:r>
            <a:r>
              <a:rPr lang="en-GB" sz="2400" b="1" i="1" dirty="0" smtClean="0">
                <a:latin typeface="Times New Roman" panose="02020603050405020304" pitchFamily="18" charset="0"/>
                <a:cs typeface="Times New Roman" panose="02020603050405020304" pitchFamily="18" charset="0"/>
              </a:rPr>
              <a:t>Where</a:t>
            </a:r>
            <a:r>
              <a:rPr lang="en-GB" sz="2400" dirty="0" smtClean="0">
                <a:latin typeface="Times New Roman" panose="02020603050405020304" pitchFamily="18" charset="0"/>
                <a:cs typeface="Times New Roman" panose="02020603050405020304" pitchFamily="18" charset="0"/>
              </a:rPr>
              <a:t> is computation realised, underlying hardware.  </a:t>
            </a:r>
          </a:p>
          <a:p>
            <a:pPr lvl="1"/>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685800" y="110837"/>
            <a:ext cx="7772400" cy="689264"/>
          </a:xfrm>
        </p:spPr>
        <p:txBody>
          <a:bodyPr>
            <a:normAutofit fontScale="90000"/>
          </a:bodyPr>
          <a:lstStyle/>
          <a:p>
            <a:pPr algn="ctr"/>
            <a:r>
              <a:rPr lang="en-GB" dirty="0" smtClean="0"/>
              <a:t>David Marr</a:t>
            </a:r>
            <a:endParaRPr lang="en-GB" dirty="0"/>
          </a:p>
        </p:txBody>
      </p:sp>
    </p:spTree>
    <p:extLst>
      <p:ext uri="{BB962C8B-B14F-4D97-AF65-F5344CB8AC3E}">
        <p14:creationId xmlns:p14="http://schemas.microsoft.com/office/powerpoint/2010/main" val="3674650961"/>
      </p:ext>
    </p:extLst>
  </p:cSld>
  <p:clrMapOvr>
    <a:masterClrMapping/>
  </p:clrMapOvr>
  <p:transition>
    <p:dissolv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1"/>
          <p:cNvSpPr>
            <a:spLocks noGrp="1"/>
          </p:cNvSpPr>
          <p:nvPr>
            <p:ph idx="1"/>
          </p:nvPr>
        </p:nvSpPr>
        <p:spPr>
          <a:xfrm>
            <a:off x="0" y="800101"/>
            <a:ext cx="9144000" cy="5469513"/>
          </a:xfrm>
        </p:spPr>
        <p:txBody>
          <a:bodyPr/>
          <a:lstStyle/>
          <a:p>
            <a:r>
              <a:rPr lang="en-GB" altLang="en-US" sz="2800" dirty="0" smtClean="0">
                <a:latin typeface="Times New Roman" panose="02020603050405020304" pitchFamily="18" charset="0"/>
                <a:cs typeface="Times New Roman" panose="02020603050405020304" pitchFamily="18" charset="0"/>
              </a:rPr>
              <a:t>Mathematical and computer scientist who played a role in cracking the German Enigma code during WW2.</a:t>
            </a:r>
          </a:p>
          <a:p>
            <a:pPr marL="109537" indent="0">
              <a:buNone/>
            </a:pPr>
            <a:endParaRPr lang="en-GB" altLang="en-US" sz="1400" dirty="0" smtClean="0">
              <a:latin typeface="Times New Roman" panose="02020603050405020304" pitchFamily="18" charset="0"/>
              <a:cs typeface="Times New Roman" panose="02020603050405020304" pitchFamily="18" charset="0"/>
            </a:endParaRPr>
          </a:p>
          <a:p>
            <a:r>
              <a:rPr lang="en-GB" altLang="en-US" sz="2800" dirty="0" smtClean="0">
                <a:latin typeface="Times New Roman" panose="02020603050405020304" pitchFamily="18" charset="0"/>
                <a:cs typeface="Times New Roman" panose="02020603050405020304" pitchFamily="18" charset="0"/>
              </a:rPr>
              <a:t>Believed humans and computers were not that different:</a:t>
            </a:r>
          </a:p>
          <a:p>
            <a:pPr lvl="1"/>
            <a:r>
              <a:rPr lang="en-GB" altLang="en-US" sz="2400" dirty="0" smtClean="0">
                <a:latin typeface="Times New Roman" panose="02020603050405020304" pitchFamily="18" charset="0"/>
                <a:cs typeface="Times New Roman" panose="02020603050405020304" pitchFamily="18" charset="0"/>
              </a:rPr>
              <a:t>Follow a series of rules in a step-by-step manner and manipulate symbols according to rules.</a:t>
            </a:r>
          </a:p>
          <a:p>
            <a:pPr marL="109537" indent="0">
              <a:buNone/>
            </a:pPr>
            <a:endParaRPr lang="en-GB" altLang="en-US" sz="1400" dirty="0">
              <a:latin typeface="Times New Roman" panose="02020603050405020304" pitchFamily="18" charset="0"/>
              <a:cs typeface="Times New Roman" panose="02020603050405020304" pitchFamily="18" charset="0"/>
            </a:endParaRPr>
          </a:p>
          <a:p>
            <a:r>
              <a:rPr lang="en-GB" altLang="en-US" sz="2800" dirty="0" smtClean="0">
                <a:latin typeface="Times New Roman" panose="02020603050405020304" pitchFamily="18" charset="0"/>
                <a:cs typeface="Times New Roman" panose="02020603050405020304" pitchFamily="18" charset="0"/>
              </a:rPr>
              <a:t>Turing Test/Imitation Game</a:t>
            </a:r>
          </a:p>
          <a:p>
            <a:pPr lvl="1"/>
            <a:r>
              <a:rPr lang="en-GB" altLang="en-US" sz="2400" dirty="0" smtClean="0">
                <a:latin typeface="Times New Roman" panose="02020603050405020304" pitchFamily="18" charset="0"/>
                <a:cs typeface="Times New Roman" panose="02020603050405020304" pitchFamily="18" charset="0"/>
              </a:rPr>
              <a:t>Can a computer be created that could fool a human with responses?</a:t>
            </a:r>
          </a:p>
          <a:p>
            <a:pPr lvl="1"/>
            <a:r>
              <a:rPr lang="en-GB" altLang="en-US" sz="2400" dirty="0" smtClean="0">
                <a:latin typeface="Times New Roman" panose="02020603050405020304" pitchFamily="18" charset="0"/>
                <a:cs typeface="Times New Roman" panose="02020603050405020304" pitchFamily="18" charset="0"/>
              </a:rPr>
              <a:t>Thinking defined in terms of computer output (verbal behaviour)</a:t>
            </a:r>
          </a:p>
          <a:p>
            <a:pPr marL="392113" lvl="1" indent="0">
              <a:buNone/>
            </a:pPr>
            <a:endParaRPr lang="en-GB" altLang="en-US" sz="1400" dirty="0" smtClean="0">
              <a:latin typeface="Times New Roman" panose="02020603050405020304" pitchFamily="18" charset="0"/>
              <a:cs typeface="Times New Roman" panose="02020603050405020304" pitchFamily="18" charset="0"/>
            </a:endParaRPr>
          </a:p>
          <a:p>
            <a:r>
              <a:rPr lang="en-GB" altLang="en-US" sz="2400" dirty="0" smtClean="0">
                <a:latin typeface="Times New Roman" panose="02020603050405020304" pitchFamily="18" charset="0"/>
                <a:cs typeface="Times New Roman" panose="02020603050405020304" pitchFamily="18" charset="0"/>
              </a:rPr>
              <a:t>If human and machine perform the same in the Imitation Game then the material is irrelevant; only the function matters</a:t>
            </a:r>
          </a:p>
          <a:p>
            <a:pPr marL="342900" lvl="1" indent="0">
              <a:buNone/>
            </a:pPr>
            <a:endParaRPr lang="en-GB" altLang="en-US" sz="2000" dirty="0" smtClean="0">
              <a:latin typeface="Times New Roman" panose="02020603050405020304" pitchFamily="18" charset="0"/>
              <a:cs typeface="Times New Roman" panose="02020603050405020304" pitchFamily="18" charset="0"/>
            </a:endParaRPr>
          </a:p>
        </p:txBody>
      </p:sp>
      <p:sp>
        <p:nvSpPr>
          <p:cNvPr id="3" name="Title 1"/>
          <p:cNvSpPr>
            <a:spLocks noGrp="1"/>
          </p:cNvSpPr>
          <p:nvPr>
            <p:ph type="title"/>
          </p:nvPr>
        </p:nvSpPr>
        <p:spPr>
          <a:xfrm>
            <a:off x="685800" y="110837"/>
            <a:ext cx="7772400" cy="689264"/>
          </a:xfrm>
        </p:spPr>
        <p:txBody>
          <a:bodyPr>
            <a:normAutofit fontScale="90000"/>
          </a:bodyPr>
          <a:lstStyle/>
          <a:p>
            <a:pPr algn="ctr"/>
            <a:r>
              <a:rPr lang="en-GB" dirty="0" smtClean="0"/>
              <a:t>Alan Turing</a:t>
            </a:r>
            <a:endParaRPr lang="en-GB" dirty="0"/>
          </a:p>
        </p:txBody>
      </p:sp>
    </p:spTree>
    <p:extLst>
      <p:ext uri="{BB962C8B-B14F-4D97-AF65-F5344CB8AC3E}">
        <p14:creationId xmlns:p14="http://schemas.microsoft.com/office/powerpoint/2010/main" val="257421342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8">
                                            <p:txEl>
                                              <p:pRg st="0" end="0"/>
                                            </p:txEl>
                                          </p:spTgt>
                                        </p:tgtEl>
                                        <p:attrNameLst>
                                          <p:attrName>style.visibility</p:attrName>
                                        </p:attrNameLst>
                                      </p:cBhvr>
                                      <p:to>
                                        <p:strVal val="visible"/>
                                      </p:to>
                                    </p:set>
                                    <p:anim calcmode="lin" valueType="num">
                                      <p:cBhvr additive="base">
                                        <p:cTn id="7" dur="500" fill="hold"/>
                                        <p:tgtEl>
                                          <p:spTgt spid="2457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578">
                                            <p:txEl>
                                              <p:pRg st="2" end="2"/>
                                            </p:txEl>
                                          </p:spTgt>
                                        </p:tgtEl>
                                        <p:attrNameLst>
                                          <p:attrName>style.visibility</p:attrName>
                                        </p:attrNameLst>
                                      </p:cBhvr>
                                      <p:to>
                                        <p:strVal val="visible"/>
                                      </p:to>
                                    </p:set>
                                    <p:anim calcmode="lin" valueType="num">
                                      <p:cBhvr additive="base">
                                        <p:cTn id="13" dur="500" fill="hold"/>
                                        <p:tgtEl>
                                          <p:spTgt spid="2457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8">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4578">
                                            <p:txEl>
                                              <p:pRg st="3" end="3"/>
                                            </p:txEl>
                                          </p:spTgt>
                                        </p:tgtEl>
                                        <p:attrNameLst>
                                          <p:attrName>style.visibility</p:attrName>
                                        </p:attrNameLst>
                                      </p:cBhvr>
                                      <p:to>
                                        <p:strVal val="visible"/>
                                      </p:to>
                                    </p:set>
                                    <p:anim calcmode="lin" valueType="num">
                                      <p:cBhvr additive="base">
                                        <p:cTn id="17" dur="500" fill="hold"/>
                                        <p:tgtEl>
                                          <p:spTgt spid="24578">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57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4578">
                                            <p:txEl>
                                              <p:pRg st="5" end="5"/>
                                            </p:txEl>
                                          </p:spTgt>
                                        </p:tgtEl>
                                        <p:attrNameLst>
                                          <p:attrName>style.visibility</p:attrName>
                                        </p:attrNameLst>
                                      </p:cBhvr>
                                      <p:to>
                                        <p:strVal val="visible"/>
                                      </p:to>
                                    </p:set>
                                    <p:anim calcmode="lin" valueType="num">
                                      <p:cBhvr additive="base">
                                        <p:cTn id="23" dur="500" fill="hold"/>
                                        <p:tgtEl>
                                          <p:spTgt spid="24578">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578">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4578">
                                            <p:txEl>
                                              <p:pRg st="6" end="6"/>
                                            </p:txEl>
                                          </p:spTgt>
                                        </p:tgtEl>
                                        <p:attrNameLst>
                                          <p:attrName>style.visibility</p:attrName>
                                        </p:attrNameLst>
                                      </p:cBhvr>
                                      <p:to>
                                        <p:strVal val="visible"/>
                                      </p:to>
                                    </p:set>
                                    <p:anim calcmode="lin" valueType="num">
                                      <p:cBhvr additive="base">
                                        <p:cTn id="27" dur="500" fill="hold"/>
                                        <p:tgtEl>
                                          <p:spTgt spid="24578">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4578">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4578">
                                            <p:txEl>
                                              <p:pRg st="7" end="7"/>
                                            </p:txEl>
                                          </p:spTgt>
                                        </p:tgtEl>
                                        <p:attrNameLst>
                                          <p:attrName>style.visibility</p:attrName>
                                        </p:attrNameLst>
                                      </p:cBhvr>
                                      <p:to>
                                        <p:strVal val="visible"/>
                                      </p:to>
                                    </p:set>
                                    <p:anim calcmode="lin" valueType="num">
                                      <p:cBhvr additive="base">
                                        <p:cTn id="31" dur="500" fill="hold"/>
                                        <p:tgtEl>
                                          <p:spTgt spid="24578">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457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4578">
                                            <p:txEl>
                                              <p:pRg st="9" end="9"/>
                                            </p:txEl>
                                          </p:spTgt>
                                        </p:tgtEl>
                                        <p:attrNameLst>
                                          <p:attrName>style.visibility</p:attrName>
                                        </p:attrNameLst>
                                      </p:cBhvr>
                                      <p:to>
                                        <p:strVal val="visible"/>
                                      </p:to>
                                    </p:set>
                                    <p:anim calcmode="lin" valueType="num">
                                      <p:cBhvr additive="base">
                                        <p:cTn id="37" dur="500" fill="hold"/>
                                        <p:tgtEl>
                                          <p:spTgt spid="24578">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578">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7250"/>
            <a:ext cx="9144000" cy="5286375"/>
          </a:xfrm>
        </p:spPr>
        <p:txBody>
          <a:bodyPr/>
          <a:lstStyle/>
          <a:p>
            <a:r>
              <a:rPr lang="en-GB" dirty="0" smtClean="0">
                <a:latin typeface="Times New Roman" panose="02020603050405020304" pitchFamily="18" charset="0"/>
                <a:cs typeface="Times New Roman" panose="02020603050405020304" pitchFamily="18" charset="0"/>
              </a:rPr>
              <a:t>So, I’ve been asking you over the past few weeks: </a:t>
            </a:r>
          </a:p>
          <a:p>
            <a:pPr lvl="1"/>
            <a:r>
              <a:rPr lang="en-GB" dirty="0" smtClean="0">
                <a:latin typeface="Times New Roman" panose="02020603050405020304" pitchFamily="18" charset="0"/>
                <a:cs typeface="Times New Roman" panose="02020603050405020304" pitchFamily="18" charset="0"/>
              </a:rPr>
              <a:t>“Do animals think?”</a:t>
            </a:r>
          </a:p>
          <a:p>
            <a:r>
              <a:rPr lang="en-GB" dirty="0" smtClean="0">
                <a:latin typeface="Times New Roman" panose="02020603050405020304" pitchFamily="18" charset="0"/>
                <a:cs typeface="Times New Roman" panose="02020603050405020304" pitchFamily="18" charset="0"/>
              </a:rPr>
              <a:t>Well now we have moved on to the question:</a:t>
            </a:r>
          </a:p>
          <a:p>
            <a:pPr lvl="1"/>
            <a:r>
              <a:rPr lang="en-GB" dirty="0" smtClean="0">
                <a:latin typeface="Times New Roman" panose="02020603050405020304" pitchFamily="18" charset="0"/>
                <a:cs typeface="Times New Roman" panose="02020603050405020304" pitchFamily="18" charset="0"/>
              </a:rPr>
              <a:t>“Do computers think?”</a:t>
            </a:r>
          </a:p>
          <a:p>
            <a:pPr lvl="1"/>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If computers </a:t>
            </a:r>
            <a:r>
              <a:rPr lang="en-GB" dirty="0">
                <a:latin typeface="Times New Roman" panose="02020603050405020304" pitchFamily="18" charset="0"/>
                <a:cs typeface="Times New Roman" panose="02020603050405020304" pitchFamily="18" charset="0"/>
              </a:rPr>
              <a:t>and the human mind are </a:t>
            </a:r>
            <a:r>
              <a:rPr lang="en-GB" dirty="0" smtClean="0">
                <a:latin typeface="Times New Roman" panose="02020603050405020304" pitchFamily="18" charset="0"/>
                <a:cs typeface="Times New Roman" panose="02020603050405020304" pitchFamily="18" charset="0"/>
              </a:rPr>
              <a:t>similar </a:t>
            </a:r>
            <a:r>
              <a:rPr lang="en-GB" dirty="0">
                <a:latin typeface="Times New Roman" panose="02020603050405020304" pitchFamily="18" charset="0"/>
                <a:cs typeface="Times New Roman" panose="02020603050405020304" pitchFamily="18" charset="0"/>
              </a:rPr>
              <a:t>in the way they take in </a:t>
            </a:r>
            <a:r>
              <a:rPr lang="en-GB" dirty="0" smtClean="0">
                <a:latin typeface="Times New Roman" panose="02020603050405020304" pitchFamily="18" charset="0"/>
                <a:cs typeface="Times New Roman" panose="02020603050405020304" pitchFamily="18" charset="0"/>
              </a:rPr>
              <a:t>information, </a:t>
            </a:r>
            <a:r>
              <a:rPr lang="en-GB" dirty="0">
                <a:latin typeface="Times New Roman" panose="02020603050405020304" pitchFamily="18" charset="0"/>
                <a:cs typeface="Times New Roman" panose="02020603050405020304" pitchFamily="18" charset="0"/>
              </a:rPr>
              <a:t>transform it and produce an output, </a:t>
            </a:r>
            <a:r>
              <a:rPr lang="en-GB" dirty="0" smtClean="0">
                <a:latin typeface="Times New Roman" panose="02020603050405020304" pitchFamily="18" charset="0"/>
                <a:cs typeface="Times New Roman" panose="02020603050405020304" pitchFamily="18" charset="0"/>
              </a:rPr>
              <a:t>then could we understand </a:t>
            </a:r>
            <a:r>
              <a:rPr lang="en-GB" dirty="0">
                <a:latin typeface="Times New Roman" panose="02020603050405020304" pitchFamily="18" charset="0"/>
                <a:cs typeface="Times New Roman" panose="02020603050405020304" pitchFamily="18" charset="0"/>
              </a:rPr>
              <a:t>the nature of human mental states by instantiating (</a:t>
            </a:r>
            <a:r>
              <a:rPr lang="en-GB" dirty="0" smtClean="0">
                <a:latin typeface="Times New Roman" panose="02020603050405020304" pitchFamily="18" charset="0"/>
                <a:cs typeface="Times New Roman" panose="02020603050405020304" pitchFamily="18" charset="0"/>
              </a:rPr>
              <a:t>representing) </a:t>
            </a:r>
            <a:r>
              <a:rPr lang="en-GB" dirty="0">
                <a:latin typeface="Times New Roman" panose="02020603050405020304" pitchFamily="18" charset="0"/>
                <a:cs typeface="Times New Roman" panose="02020603050405020304" pitchFamily="18" charset="0"/>
              </a:rPr>
              <a:t>them in computer </a:t>
            </a:r>
            <a:r>
              <a:rPr lang="en-GB" dirty="0" smtClean="0">
                <a:latin typeface="Times New Roman" panose="02020603050405020304" pitchFamily="18" charset="0"/>
                <a:cs typeface="Times New Roman" panose="02020603050405020304" pitchFamily="18" charset="0"/>
              </a:rPr>
              <a:t>models</a:t>
            </a:r>
            <a:r>
              <a:rPr lang="en-GB" dirty="0">
                <a:latin typeface="Times New Roman" panose="02020603050405020304" pitchFamily="18" charset="0"/>
                <a:cs typeface="Times New Roman" panose="02020603050405020304" pitchFamily="18" charset="0"/>
              </a:rPr>
              <a:t>?</a:t>
            </a:r>
          </a:p>
          <a:p>
            <a:r>
              <a:rPr lang="en-GB" dirty="0" smtClean="0">
                <a:latin typeface="Times New Roman" panose="02020603050405020304" pitchFamily="18" charset="0"/>
                <a:cs typeface="Times New Roman" panose="02020603050405020304" pitchFamily="18" charset="0"/>
              </a:rPr>
              <a:t>Because </a:t>
            </a:r>
            <a:r>
              <a:rPr lang="en-GB" dirty="0">
                <a:latin typeface="Times New Roman" panose="02020603050405020304" pitchFamily="18" charset="0"/>
                <a:cs typeface="Times New Roman" panose="02020603050405020304" pitchFamily="18" charset="0"/>
              </a:rPr>
              <a:t>we have to design what happens between the input and output stage, we should understand what goes on in-between these stages in humans. </a:t>
            </a:r>
          </a:p>
          <a:p>
            <a:pPr marL="109537" indent="0">
              <a:buNone/>
            </a:pPr>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714375" y="0"/>
            <a:ext cx="7772400" cy="1143000"/>
          </a:xfrm>
        </p:spPr>
        <p:txBody>
          <a:bodyPr/>
          <a:lstStyle/>
          <a:p>
            <a:pPr algn="ctr"/>
            <a:r>
              <a:rPr lang="en-GB" dirty="0" smtClean="0"/>
              <a:t>Artificial Intelligence (AI)</a:t>
            </a:r>
            <a:endParaRPr lang="en-GB" dirty="0"/>
          </a:p>
        </p:txBody>
      </p:sp>
    </p:spTree>
    <p:extLst>
      <p:ext uri="{BB962C8B-B14F-4D97-AF65-F5344CB8AC3E}">
        <p14:creationId xmlns:p14="http://schemas.microsoft.com/office/powerpoint/2010/main" val="408420581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857247"/>
            <a:ext cx="9144000" cy="4672016"/>
          </a:xfrm>
        </p:spPr>
        <p:txBody>
          <a:bodyPr/>
          <a:lstStyle/>
          <a:p>
            <a:r>
              <a:rPr lang="en-GB" dirty="0" smtClean="0">
                <a:latin typeface="Times New Roman" panose="02020603050405020304" pitchFamily="18" charset="0"/>
                <a:cs typeface="Times New Roman" panose="02020603050405020304" pitchFamily="18" charset="0"/>
              </a:rPr>
              <a:t>Two </a:t>
            </a:r>
            <a:r>
              <a:rPr lang="en-GB" dirty="0">
                <a:latin typeface="Times New Roman" panose="02020603050405020304" pitchFamily="18" charset="0"/>
                <a:cs typeface="Times New Roman" panose="02020603050405020304" pitchFamily="18" charset="0"/>
              </a:rPr>
              <a:t>of the main proponents of AI were Simon &amp; Newell.</a:t>
            </a:r>
          </a:p>
          <a:p>
            <a:pPr lvl="1"/>
            <a:r>
              <a:rPr lang="en-GB" dirty="0" smtClean="0">
                <a:latin typeface="Times New Roman" panose="02020603050405020304" pitchFamily="18" charset="0"/>
                <a:cs typeface="Times New Roman" panose="02020603050405020304" pitchFamily="18" charset="0"/>
              </a:rPr>
              <a:t>Humans </a:t>
            </a:r>
            <a:r>
              <a:rPr lang="en-GB" dirty="0">
                <a:latin typeface="Times New Roman" panose="02020603050405020304" pitchFamily="18" charset="0"/>
                <a:cs typeface="Times New Roman" panose="02020603050405020304" pitchFamily="18" charset="0"/>
              </a:rPr>
              <a:t>and computers could be compared because both were mechanisms that manipulated symbols or representations.</a:t>
            </a:r>
          </a:p>
          <a:p>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ELIZA </a:t>
            </a:r>
            <a:r>
              <a:rPr lang="en-GB" dirty="0">
                <a:latin typeface="Times New Roman" panose="02020603050405020304" pitchFamily="18" charset="0"/>
                <a:cs typeface="Times New Roman" panose="02020603050405020304" pitchFamily="18" charset="0"/>
              </a:rPr>
              <a:t>(created by </a:t>
            </a:r>
            <a:r>
              <a:rPr lang="en-GB" dirty="0" err="1">
                <a:latin typeface="Times New Roman" panose="02020603050405020304" pitchFamily="18" charset="0"/>
                <a:cs typeface="Times New Roman" panose="02020603050405020304" pitchFamily="18" charset="0"/>
              </a:rPr>
              <a:t>Weizenbaum</a:t>
            </a:r>
            <a:r>
              <a:rPr lang="en-GB" dirty="0">
                <a:latin typeface="Times New Roman" panose="02020603050405020304" pitchFamily="18" charset="0"/>
                <a:cs typeface="Times New Roman" panose="02020603050405020304" pitchFamily="18" charset="0"/>
              </a:rPr>
              <a:t>, 1966).</a:t>
            </a:r>
          </a:p>
          <a:p>
            <a:pPr lvl="1"/>
            <a:r>
              <a:rPr lang="en-GB" dirty="0">
                <a:latin typeface="Times New Roman" panose="02020603050405020304" pitchFamily="18" charset="0"/>
                <a:cs typeface="Times New Roman" panose="02020603050405020304" pitchFamily="18" charset="0"/>
              </a:rPr>
              <a:t>Similar </a:t>
            </a:r>
            <a:r>
              <a:rPr lang="en-GB" dirty="0" smtClean="0">
                <a:latin typeface="Times New Roman" panose="02020603050405020304" pitchFamily="18" charset="0"/>
                <a:cs typeface="Times New Roman" panose="02020603050405020304" pitchFamily="18" charset="0"/>
              </a:rPr>
              <a:t>to </a:t>
            </a:r>
            <a:r>
              <a:rPr lang="en-GB" dirty="0">
                <a:latin typeface="Times New Roman" panose="02020603050405020304" pitchFamily="18" charset="0"/>
                <a:cs typeface="Times New Roman" panose="02020603050405020304" pitchFamily="18" charset="0"/>
              </a:rPr>
              <a:t>imitation game of Turing but </a:t>
            </a:r>
            <a:r>
              <a:rPr lang="en-GB" dirty="0" smtClean="0">
                <a:latin typeface="Times New Roman" panose="02020603050405020304" pitchFamily="18" charset="0"/>
                <a:cs typeface="Times New Roman" panose="02020603050405020304" pitchFamily="18" charset="0"/>
              </a:rPr>
              <a:t>designed </a:t>
            </a:r>
            <a:r>
              <a:rPr lang="en-GB" dirty="0">
                <a:latin typeface="Times New Roman" panose="02020603050405020304" pitchFamily="18" charset="0"/>
                <a:cs typeface="Times New Roman" panose="02020603050405020304" pitchFamily="18" charset="0"/>
              </a:rPr>
              <a:t>to mimic </a:t>
            </a:r>
            <a:r>
              <a:rPr lang="en-GB" dirty="0" smtClean="0">
                <a:latin typeface="Times New Roman" panose="02020603050405020304" pitchFamily="18" charset="0"/>
                <a:cs typeface="Times New Roman" panose="02020603050405020304" pitchFamily="18" charset="0"/>
              </a:rPr>
              <a:t>interaction </a:t>
            </a:r>
            <a:r>
              <a:rPr lang="en-GB" dirty="0">
                <a:latin typeface="Times New Roman" panose="02020603050405020304" pitchFamily="18" charset="0"/>
                <a:cs typeface="Times New Roman" panose="02020603050405020304" pitchFamily="18" charset="0"/>
              </a:rPr>
              <a:t>between a client and a </a:t>
            </a:r>
            <a:r>
              <a:rPr lang="en-GB" dirty="0" smtClean="0">
                <a:latin typeface="Times New Roman" panose="02020603050405020304" pitchFamily="18" charset="0"/>
                <a:cs typeface="Times New Roman" panose="02020603050405020304" pitchFamily="18" charset="0"/>
              </a:rPr>
              <a:t>therapist.    </a:t>
            </a:r>
            <a:endParaRPr lang="en-GB" dirty="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So, </a:t>
            </a:r>
            <a:r>
              <a:rPr lang="en-GB" dirty="0">
                <a:latin typeface="Times New Roman" panose="02020603050405020304" pitchFamily="18" charset="0"/>
                <a:cs typeface="Times New Roman" panose="02020603050405020304" pitchFamily="18" charset="0"/>
              </a:rPr>
              <a:t>manipulating symbols (linguistic in this case) could produce a plausible output no different to a human – so for functionalism the programme would be thinking.</a:t>
            </a:r>
          </a:p>
          <a:p>
            <a:endParaRPr lang="en-GB" dirty="0"/>
          </a:p>
        </p:txBody>
      </p:sp>
      <p:sp>
        <p:nvSpPr>
          <p:cNvPr id="4" name="Title 1"/>
          <p:cNvSpPr>
            <a:spLocks noGrp="1"/>
          </p:cNvSpPr>
          <p:nvPr>
            <p:ph type="title"/>
          </p:nvPr>
        </p:nvSpPr>
        <p:spPr>
          <a:xfrm>
            <a:off x="457200" y="74609"/>
            <a:ext cx="8229600" cy="782638"/>
          </a:xfrm>
        </p:spPr>
        <p:txBody>
          <a:bodyPr/>
          <a:lstStyle/>
          <a:p>
            <a:pPr algn="ctr"/>
            <a:r>
              <a:rPr lang="en-GB" dirty="0" smtClean="0"/>
              <a:t>Artificial Intelligence (AI)</a:t>
            </a:r>
            <a:endParaRPr lang="en-GB" dirty="0"/>
          </a:p>
        </p:txBody>
      </p:sp>
    </p:spTree>
    <p:extLst>
      <p:ext uri="{BB962C8B-B14F-4D97-AF65-F5344CB8AC3E}">
        <p14:creationId xmlns:p14="http://schemas.microsoft.com/office/powerpoint/2010/main" val="239271253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85795"/>
            <a:ext cx="9143999" cy="6172205"/>
          </a:xfrm>
        </p:spPr>
        <p:txBody>
          <a:bodyPr/>
          <a:lstStyle/>
          <a:p>
            <a:pPr marL="542925" indent="-457200"/>
            <a:r>
              <a:rPr lang="en-GB" sz="2800" dirty="0" err="1">
                <a:latin typeface="Times New Roman" panose="02020603050405020304" pitchFamily="18" charset="0"/>
                <a:cs typeface="Times New Roman" panose="02020603050405020304" pitchFamily="18" charset="0"/>
              </a:rPr>
              <a:t>Fodor</a:t>
            </a:r>
            <a:r>
              <a:rPr lang="en-GB" sz="2800" dirty="0">
                <a:latin typeface="Times New Roman" panose="02020603050405020304" pitchFamily="18" charset="0"/>
                <a:cs typeface="Times New Roman" panose="02020603050405020304" pitchFamily="18" charset="0"/>
              </a:rPr>
              <a:t>: mental states should not be thought of as functioning in a relationship with the environment, instead they should be viewed as entirely internal. </a:t>
            </a:r>
            <a:endParaRPr lang="en-GB" sz="2800" dirty="0" smtClean="0">
              <a:latin typeface="Times New Roman" panose="02020603050405020304" pitchFamily="18" charset="0"/>
              <a:cs typeface="Times New Roman" panose="02020603050405020304" pitchFamily="18" charset="0"/>
            </a:endParaRPr>
          </a:p>
          <a:p>
            <a:pPr marL="798513" lvl="1" indent="-457200"/>
            <a:r>
              <a:rPr lang="en-GB" sz="2400" dirty="0" smtClean="0">
                <a:latin typeface="Times New Roman" panose="02020603050405020304" pitchFamily="18" charset="0"/>
                <a:cs typeface="Times New Roman" panose="02020603050405020304" pitchFamily="18" charset="0"/>
              </a:rPr>
              <a:t>To be in a certain mental state is to stand in a certain relation to a mental representation. </a:t>
            </a:r>
          </a:p>
          <a:p>
            <a:pPr marL="798513" lvl="1" indent="-457200"/>
            <a:r>
              <a:rPr lang="en-GB" sz="2400" dirty="0" smtClean="0">
                <a:latin typeface="Times New Roman" panose="02020603050405020304" pitchFamily="18" charset="0"/>
                <a:cs typeface="Times New Roman" panose="02020603050405020304" pitchFamily="18" charset="0"/>
              </a:rPr>
              <a:t>E.g., whether it’s raining or not makes no difference to the mental states of knowing it is raining vs. worrying it is raining.</a:t>
            </a:r>
          </a:p>
          <a:p>
            <a:r>
              <a:rPr lang="en-GB" dirty="0" smtClean="0">
                <a:latin typeface="Times New Roman" panose="02020603050405020304" pitchFamily="18" charset="0"/>
                <a:cs typeface="Times New Roman" panose="02020603050405020304" pitchFamily="18" charset="0"/>
              </a:rPr>
              <a:t>Descartes </a:t>
            </a:r>
            <a:r>
              <a:rPr lang="en-GB" dirty="0">
                <a:latin typeface="Times New Roman" panose="02020603050405020304" pitchFamily="18" charset="0"/>
                <a:cs typeface="Times New Roman" panose="02020603050405020304" pitchFamily="18" charset="0"/>
              </a:rPr>
              <a:t>believed that the mind could exist even if there was no external </a:t>
            </a:r>
            <a:r>
              <a:rPr lang="en-GB" dirty="0" smtClean="0">
                <a:latin typeface="Times New Roman" panose="02020603050405020304" pitchFamily="18" charset="0"/>
                <a:cs typeface="Times New Roman" panose="02020603050405020304" pitchFamily="18" charset="0"/>
              </a:rPr>
              <a:t>world</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So, mental </a:t>
            </a:r>
            <a:r>
              <a:rPr lang="en-GB" dirty="0">
                <a:latin typeface="Times New Roman" panose="02020603050405020304" pitchFamily="18" charset="0"/>
                <a:cs typeface="Times New Roman" panose="02020603050405020304" pitchFamily="18" charset="0"/>
              </a:rPr>
              <a:t>states could be investigated in their own terms without reference to </a:t>
            </a:r>
            <a:r>
              <a:rPr lang="en-GB" dirty="0" smtClean="0">
                <a:latin typeface="Times New Roman" panose="02020603050405020304" pitchFamily="18" charset="0"/>
                <a:cs typeface="Times New Roman" panose="02020603050405020304" pitchFamily="18" charset="0"/>
              </a:rPr>
              <a:t>the environment</a:t>
            </a: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But how </a:t>
            </a:r>
            <a:r>
              <a:rPr lang="en-GB" dirty="0" smtClean="0">
                <a:latin typeface="Times New Roman" panose="02020603050405020304" pitchFamily="18" charset="0"/>
                <a:cs typeface="Times New Roman" panose="02020603050405020304" pitchFamily="18" charset="0"/>
              </a:rPr>
              <a:t>would </a:t>
            </a:r>
            <a:r>
              <a:rPr lang="en-GB" dirty="0">
                <a:latin typeface="Times New Roman" panose="02020603050405020304" pitchFamily="18" charset="0"/>
                <a:cs typeface="Times New Roman" panose="02020603050405020304" pitchFamily="18" charset="0"/>
              </a:rPr>
              <a:t>information feed in to the representation if there was no external world</a:t>
            </a:r>
            <a:r>
              <a:rPr lang="en-GB" dirty="0" smtClean="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798513" lvl="1" indent="-457200"/>
            <a:endParaRPr lang="en-GB" sz="2400" dirty="0">
              <a:latin typeface="Times New Roman" panose="02020603050405020304" pitchFamily="18" charset="0"/>
              <a:cs typeface="Times New Roman" panose="02020603050405020304" pitchFamily="18" charset="0"/>
            </a:endParaRPr>
          </a:p>
          <a:p>
            <a:pPr lvl="1"/>
            <a:endParaRPr lang="en-GB" altLang="en-US" dirty="0">
              <a:latin typeface="Times New Roman" panose="02020603050405020304" pitchFamily="18" charset="0"/>
              <a:cs typeface="Times New Roman" panose="02020603050405020304" pitchFamily="18" charset="0"/>
            </a:endParaRPr>
          </a:p>
          <a:p>
            <a:pPr lvl="1"/>
            <a:endParaRPr lang="en-GB" altLang="en-US"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457199" y="31748"/>
            <a:ext cx="8229600" cy="796925"/>
          </a:xfrm>
        </p:spPr>
        <p:txBody>
          <a:bodyPr/>
          <a:lstStyle/>
          <a:p>
            <a:pPr algn="ctr"/>
            <a:r>
              <a:rPr lang="en-GB" dirty="0" smtClean="0"/>
              <a:t>However!</a:t>
            </a:r>
            <a:endParaRPr lang="en-GB" dirty="0"/>
          </a:p>
        </p:txBody>
      </p:sp>
    </p:spTree>
    <p:extLst>
      <p:ext uri="{BB962C8B-B14F-4D97-AF65-F5344CB8AC3E}">
        <p14:creationId xmlns:p14="http://schemas.microsoft.com/office/powerpoint/2010/main" val="270324430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0"/>
            <a:ext cx="9144000" cy="6007100"/>
          </a:xfrm>
        </p:spPr>
        <p:txBody>
          <a:bodyPr/>
          <a:lstStyle/>
          <a:p>
            <a:r>
              <a:rPr lang="en-GB" dirty="0" smtClean="0">
                <a:latin typeface="Times New Roman" panose="02020603050405020304" pitchFamily="18" charset="0"/>
                <a:cs typeface="Times New Roman" panose="02020603050405020304" pitchFamily="18" charset="0"/>
              </a:rPr>
              <a:t>That question is one that concerns </a:t>
            </a:r>
            <a:r>
              <a:rPr lang="en-GB" dirty="0">
                <a:latin typeface="Times New Roman" panose="02020603050405020304" pitchFamily="18" charset="0"/>
                <a:cs typeface="Times New Roman" panose="02020603050405020304" pitchFamily="18" charset="0"/>
              </a:rPr>
              <a:t>the source of information </a:t>
            </a:r>
            <a:r>
              <a:rPr lang="en-GB" dirty="0" smtClean="0">
                <a:latin typeface="Times New Roman" panose="02020603050405020304" pitchFamily="18" charset="0"/>
                <a:cs typeface="Times New Roman" panose="02020603050405020304" pitchFamily="18" charset="0"/>
              </a:rPr>
              <a:t>and not the </a:t>
            </a:r>
            <a:r>
              <a:rPr lang="en-GB" dirty="0">
                <a:latin typeface="Times New Roman" panose="02020603050405020304" pitchFamily="18" charset="0"/>
                <a:cs typeface="Times New Roman" panose="02020603050405020304" pitchFamily="18" charset="0"/>
              </a:rPr>
              <a:t>representation itself.</a:t>
            </a:r>
          </a:p>
          <a:p>
            <a:r>
              <a:rPr lang="en-GB" dirty="0" smtClean="0">
                <a:latin typeface="Times New Roman" panose="02020603050405020304" pitchFamily="18" charset="0"/>
                <a:cs typeface="Times New Roman" panose="02020603050405020304" pitchFamily="18" charset="0"/>
              </a:rPr>
              <a:t>But, according </a:t>
            </a:r>
            <a:r>
              <a:rPr lang="en-GB" dirty="0">
                <a:latin typeface="Times New Roman" panose="02020603050405020304" pitchFamily="18" charset="0"/>
                <a:cs typeface="Times New Roman" panose="02020603050405020304" pitchFamily="18" charset="0"/>
              </a:rPr>
              <a:t>to </a:t>
            </a:r>
            <a:r>
              <a:rPr lang="en-GB" dirty="0" err="1">
                <a:latin typeface="Times New Roman" panose="02020603050405020304" pitchFamily="18" charset="0"/>
                <a:cs typeface="Times New Roman" panose="02020603050405020304" pitchFamily="18" charset="0"/>
              </a:rPr>
              <a:t>Fodor</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the representation itself </a:t>
            </a:r>
            <a:r>
              <a:rPr lang="en-GB" b="1" u="sng" dirty="0" smtClean="0">
                <a:latin typeface="Times New Roman" panose="02020603050405020304" pitchFamily="18" charset="0"/>
                <a:cs typeface="Times New Roman" panose="02020603050405020304" pitchFamily="18" charset="0"/>
              </a:rPr>
              <a:t>and</a:t>
            </a:r>
            <a:r>
              <a:rPr lang="en-GB" dirty="0" smtClean="0">
                <a:latin typeface="Times New Roman" panose="02020603050405020304" pitchFamily="18" charset="0"/>
                <a:cs typeface="Times New Roman" panose="02020603050405020304" pitchFamily="18" charset="0"/>
              </a:rPr>
              <a:t> what can be done with it can be understood without reference to the external world. </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a:t>
            </a:r>
            <a:r>
              <a:rPr lang="en-GB" dirty="0" smtClean="0">
                <a:latin typeface="Times New Roman" panose="02020603050405020304" pitchFamily="18" charset="0"/>
                <a:cs typeface="Times New Roman" panose="02020603050405020304" pitchFamily="18" charset="0"/>
              </a:rPr>
              <a:t>computational </a:t>
            </a:r>
            <a:r>
              <a:rPr lang="en-GB" dirty="0">
                <a:latin typeface="Times New Roman" panose="02020603050405020304" pitchFamily="18" charset="0"/>
                <a:cs typeface="Times New Roman" panose="02020603050405020304" pitchFamily="18" charset="0"/>
              </a:rPr>
              <a:t>rules </a:t>
            </a:r>
            <a:r>
              <a:rPr lang="en-GB" dirty="0" smtClean="0">
                <a:latin typeface="Times New Roman" panose="02020603050405020304" pitchFamily="18" charset="0"/>
                <a:cs typeface="Times New Roman" panose="02020603050405020304" pitchFamily="18" charset="0"/>
              </a:rPr>
              <a:t>that </a:t>
            </a:r>
            <a:r>
              <a:rPr lang="en-GB" dirty="0">
                <a:latin typeface="Times New Roman" panose="02020603050405020304" pitchFamily="18" charset="0"/>
                <a:cs typeface="Times New Roman" panose="02020603050405020304" pitchFamily="18" charset="0"/>
              </a:rPr>
              <a:t>symbolic representations are manipulated </a:t>
            </a:r>
            <a:r>
              <a:rPr lang="en-GB" dirty="0" smtClean="0">
                <a:latin typeface="Times New Roman" panose="02020603050405020304" pitchFamily="18" charset="0"/>
                <a:cs typeface="Times New Roman" panose="02020603050405020304" pitchFamily="18" charset="0"/>
              </a:rPr>
              <a:t>on is </a:t>
            </a:r>
            <a:r>
              <a:rPr lang="en-GB" dirty="0">
                <a:latin typeface="Times New Roman" panose="02020603050405020304" pitchFamily="18" charset="0"/>
                <a:cs typeface="Times New Roman" panose="02020603050405020304" pitchFamily="18" charset="0"/>
              </a:rPr>
              <a:t>independent of the environment in which the mind exists.</a:t>
            </a:r>
          </a:p>
          <a:p>
            <a:r>
              <a:rPr lang="en-GB" dirty="0" smtClean="0">
                <a:latin typeface="Times New Roman" panose="02020603050405020304" pitchFamily="18" charset="0"/>
                <a:cs typeface="Times New Roman" panose="02020603050405020304" pitchFamily="18" charset="0"/>
              </a:rPr>
              <a:t>Computational </a:t>
            </a:r>
            <a:r>
              <a:rPr lang="en-GB" dirty="0">
                <a:latin typeface="Times New Roman" panose="02020603050405020304" pitchFamily="18" charset="0"/>
                <a:cs typeface="Times New Roman" panose="02020603050405020304" pitchFamily="18" charset="0"/>
              </a:rPr>
              <a:t>theory of the mind allowed the strengthening of this idea – a computer manipulates symbols according to rules encoded in its program, the accuracy of the information the computer is given makes no difference to the way it works – it still follows the same program without reference to the external world because it is irrelevant.  </a:t>
            </a:r>
          </a:p>
        </p:txBody>
      </p:sp>
    </p:spTree>
    <p:extLst>
      <p:ext uri="{BB962C8B-B14F-4D97-AF65-F5344CB8AC3E}">
        <p14:creationId xmlns:p14="http://schemas.microsoft.com/office/powerpoint/2010/main" val="90229540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00138"/>
            <a:ext cx="9144000" cy="4906962"/>
          </a:xfrm>
        </p:spPr>
        <p:txBody>
          <a:bodyPr/>
          <a:lstStyle/>
          <a:p>
            <a:r>
              <a:rPr lang="en-GB" sz="2800" dirty="0" err="1" smtClean="0">
                <a:latin typeface="Times New Roman" panose="02020603050405020304" pitchFamily="18" charset="0"/>
                <a:cs typeface="Times New Roman" panose="02020603050405020304" pitchFamily="18" charset="0"/>
              </a:rPr>
              <a:t>Fodor</a:t>
            </a:r>
            <a:r>
              <a:rPr lang="en-GB" sz="2800" dirty="0" smtClean="0">
                <a:latin typeface="Times New Roman" panose="02020603050405020304" pitchFamily="18" charset="0"/>
                <a:cs typeface="Times New Roman" panose="02020603050405020304" pitchFamily="18" charset="0"/>
              </a:rPr>
              <a:t>: the </a:t>
            </a:r>
            <a:r>
              <a:rPr lang="en-GB" sz="2800" dirty="0">
                <a:latin typeface="Times New Roman" panose="02020603050405020304" pitchFamily="18" charset="0"/>
                <a:cs typeface="Times New Roman" panose="02020603050405020304" pitchFamily="18" charset="0"/>
              </a:rPr>
              <a:t>research strategy of cognitivism </a:t>
            </a:r>
            <a:r>
              <a:rPr lang="en-GB" sz="2800" dirty="0" smtClean="0">
                <a:latin typeface="Times New Roman" panose="02020603050405020304" pitchFamily="18" charset="0"/>
                <a:cs typeface="Times New Roman" panose="02020603050405020304" pitchFamily="18" charset="0"/>
              </a:rPr>
              <a:t>is </a:t>
            </a:r>
            <a:r>
              <a:rPr lang="en-GB" sz="2800" dirty="0">
                <a:latin typeface="Times New Roman" panose="02020603050405020304" pitchFamily="18" charset="0"/>
                <a:cs typeface="Times New Roman" panose="02020603050405020304" pitchFamily="18" charset="0"/>
              </a:rPr>
              <a:t>one of Methodological solipsism – a philosophical position according to which the person believes that they are actually the only person in existence and everything else is just an illusion in their mind. </a:t>
            </a:r>
          </a:p>
          <a:p>
            <a:r>
              <a:rPr lang="en-GB" sz="2800" dirty="0" err="1">
                <a:latin typeface="Times New Roman" panose="02020603050405020304" pitchFamily="18" charset="0"/>
                <a:cs typeface="Times New Roman" panose="02020603050405020304" pitchFamily="18" charset="0"/>
              </a:rPr>
              <a:t>Fodor</a:t>
            </a:r>
            <a:r>
              <a:rPr lang="en-GB" sz="2800">
                <a:latin typeface="Times New Roman" panose="02020603050405020304" pitchFamily="18" charset="0"/>
                <a:cs typeface="Times New Roman" panose="02020603050405020304" pitchFamily="18" charset="0"/>
              </a:rPr>
              <a:t> </a:t>
            </a:r>
            <a:r>
              <a:rPr lang="en-GB" sz="2800" smtClean="0">
                <a:latin typeface="Times New Roman" panose="02020603050405020304" pitchFamily="18" charset="0"/>
                <a:cs typeface="Times New Roman" panose="02020603050405020304" pitchFamily="18" charset="0"/>
              </a:rPr>
              <a:t>didn't </a:t>
            </a:r>
            <a:r>
              <a:rPr lang="en-GB" sz="2800" dirty="0">
                <a:latin typeface="Times New Roman" panose="02020603050405020304" pitchFamily="18" charset="0"/>
                <a:cs typeface="Times New Roman" panose="02020603050405020304" pitchFamily="18" charset="0"/>
              </a:rPr>
              <a:t>actually believe in solipsism (just as Descartes didn’t believe there was no external world).</a:t>
            </a:r>
          </a:p>
          <a:p>
            <a:r>
              <a:rPr lang="en-GB" sz="2800" dirty="0">
                <a:latin typeface="Times New Roman" panose="02020603050405020304" pitchFamily="18" charset="0"/>
                <a:cs typeface="Times New Roman" panose="02020603050405020304" pitchFamily="18" charset="0"/>
              </a:rPr>
              <a:t>The point they are making is that we can understand the workings of the mind as if there was nothing outside of it. </a:t>
            </a:r>
          </a:p>
          <a:p>
            <a:r>
              <a:rPr lang="en-GB" sz="2800" dirty="0">
                <a:latin typeface="Times New Roman" panose="02020603050405020304" pitchFamily="18" charset="0"/>
                <a:cs typeface="Times New Roman" panose="02020603050405020304" pitchFamily="18" charset="0"/>
              </a:rPr>
              <a:t>Even though there are things outside of it, they are not relevant to how it operates.  </a:t>
            </a:r>
            <a:endParaRPr lang="en-GB" sz="2800" dirty="0"/>
          </a:p>
          <a:p>
            <a:endParaRPr lang="en-GB" dirty="0"/>
          </a:p>
        </p:txBody>
      </p:sp>
      <p:sp>
        <p:nvSpPr>
          <p:cNvPr id="3" name="Title 2"/>
          <p:cNvSpPr>
            <a:spLocks noGrp="1"/>
          </p:cNvSpPr>
          <p:nvPr>
            <p:ph type="title"/>
          </p:nvPr>
        </p:nvSpPr>
        <p:spPr>
          <a:xfrm>
            <a:off x="0" y="274638"/>
            <a:ext cx="9144000" cy="1143000"/>
          </a:xfrm>
        </p:spPr>
        <p:txBody>
          <a:bodyPr>
            <a:noAutofit/>
          </a:bodyPr>
          <a:lstStyle/>
          <a:p>
            <a:pPr algn="ctr"/>
            <a:r>
              <a:rPr lang="en-GB" sz="3200" dirty="0" err="1" smtClean="0"/>
              <a:t>Fodor</a:t>
            </a:r>
            <a:r>
              <a:rPr lang="en-GB" sz="3200" dirty="0" smtClean="0"/>
              <a:t>: </a:t>
            </a:r>
            <a:r>
              <a:rPr lang="en-GB" altLang="en-US" sz="3200" dirty="0">
                <a:cs typeface="Times New Roman" panose="02020603050405020304" pitchFamily="18" charset="0"/>
              </a:rPr>
              <a:t>methodological solipsism and modularity</a:t>
            </a:r>
            <a:br>
              <a:rPr lang="en-GB" altLang="en-US" sz="3200" dirty="0">
                <a:cs typeface="Times New Roman" panose="02020603050405020304" pitchFamily="18" charset="0"/>
              </a:rPr>
            </a:br>
            <a:endParaRPr lang="en-GB" sz="3200" dirty="0"/>
          </a:p>
        </p:txBody>
      </p:sp>
    </p:spTree>
    <p:extLst>
      <p:ext uri="{BB962C8B-B14F-4D97-AF65-F5344CB8AC3E}">
        <p14:creationId xmlns:p14="http://schemas.microsoft.com/office/powerpoint/2010/main" val="308313691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5" y="1"/>
            <a:ext cx="8872538" cy="1085849"/>
          </a:xfrm>
        </p:spPr>
        <p:txBody>
          <a:bodyPr>
            <a:noAutofit/>
          </a:bodyPr>
          <a:lstStyle/>
          <a:p>
            <a:pPr lvl="2" algn="ctr"/>
            <a:r>
              <a:rPr lang="en-GB" sz="3200" dirty="0">
                <a:latin typeface="Times New Roman" panose="02020603050405020304" pitchFamily="18" charset="0"/>
                <a:cs typeface="Times New Roman" panose="02020603050405020304" pitchFamily="18" charset="0"/>
              </a:rPr>
              <a:t>Do computers understand input and produce outputs in the same way as humans</a:t>
            </a:r>
            <a:r>
              <a:rPr lang="en-GB" sz="3200" dirty="0" smtClean="0">
                <a:latin typeface="Times New Roman" panose="02020603050405020304" pitchFamily="18" charset="0"/>
                <a:cs typeface="Times New Roman" panose="02020603050405020304" pitchFamily="18" charset="0"/>
              </a:rPr>
              <a:t>?</a:t>
            </a:r>
            <a:endParaRPr lang="en-GB" sz="3200" dirty="0">
              <a:latin typeface="Times New Roman" panose="02020603050405020304" pitchFamily="18" charset="0"/>
              <a:cs typeface="Times New Roman" panose="02020603050405020304" pitchFamily="18" charset="0"/>
            </a:endParaRPr>
          </a:p>
        </p:txBody>
      </p:sp>
      <p:pic>
        <p:nvPicPr>
          <p:cNvPr id="3" name="Content Placeholder 3" descr="The &quot;Chinese room&quot; argument"/>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6641" y="1814513"/>
            <a:ext cx="8078722" cy="5043488"/>
          </a:xfrm>
          <a:prstGeom prst="rect">
            <a:avLst/>
          </a:prstGeom>
        </p:spPr>
      </p:pic>
      <p:sp>
        <p:nvSpPr>
          <p:cNvPr id="4" name="TextBox 3"/>
          <p:cNvSpPr txBox="1"/>
          <p:nvPr/>
        </p:nvSpPr>
        <p:spPr>
          <a:xfrm>
            <a:off x="375477" y="1248460"/>
            <a:ext cx="8401050" cy="800219"/>
          </a:xfrm>
          <a:prstGeom prst="rect">
            <a:avLst/>
          </a:prstGeom>
          <a:noFill/>
        </p:spPr>
        <p:txBody>
          <a:bodyPr wrap="square" rtlCol="0">
            <a:spAutoFit/>
          </a:bodyPr>
          <a:lstStyle/>
          <a:p>
            <a:pPr algn="ctr"/>
            <a:r>
              <a:rPr lang="en-GB" altLang="en-US" sz="2800" b="1" dirty="0">
                <a:latin typeface="Times New Roman" panose="02020603050405020304" pitchFamily="18" charset="0"/>
                <a:cs typeface="Times New Roman" panose="02020603050405020304" pitchFamily="18" charset="0"/>
              </a:rPr>
              <a:t>Searle’s ‘Chinese Room’ argument (1980)</a:t>
            </a:r>
            <a:r>
              <a:rPr lang="en-GB" altLang="en-US" dirty="0">
                <a:latin typeface="Times New Roman" panose="02020603050405020304" pitchFamily="18" charset="0"/>
                <a:cs typeface="Times New Roman" panose="02020603050405020304" pitchFamily="18" charset="0"/>
              </a:rPr>
              <a:t/>
            </a:r>
            <a:br>
              <a:rPr lang="en-GB" altLang="en-US" dirty="0">
                <a:latin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16448053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57239"/>
            <a:ext cx="9144000" cy="5114924"/>
          </a:xfrm>
        </p:spPr>
        <p:txBody>
          <a:bodyPr/>
          <a:lstStyle/>
          <a:p>
            <a:r>
              <a:rPr lang="en-GB" dirty="0" smtClean="0">
                <a:latin typeface="Times New Roman" panose="02020603050405020304" pitchFamily="18" charset="0"/>
                <a:cs typeface="Times New Roman" panose="02020603050405020304" pitchFamily="18" charset="0"/>
              </a:rPr>
              <a:t>Searle: </a:t>
            </a:r>
            <a:r>
              <a:rPr lang="en-GB" dirty="0">
                <a:latin typeface="Times New Roman" panose="02020603050405020304" pitchFamily="18" charset="0"/>
                <a:cs typeface="Times New Roman" panose="02020603050405020304" pitchFamily="18" charset="0"/>
              </a:rPr>
              <a:t>thinking must be more than manipulating symbols according to formal rules. </a:t>
            </a:r>
          </a:p>
          <a:p>
            <a:r>
              <a:rPr lang="en-GB" dirty="0" smtClean="0">
                <a:latin typeface="Times New Roman" panose="02020603050405020304" pitchFamily="18" charset="0"/>
                <a:cs typeface="Times New Roman" panose="02020603050405020304" pitchFamily="18" charset="0"/>
              </a:rPr>
              <a:t>Also, the human brain is made of completely different material to computers. </a:t>
            </a:r>
          </a:p>
          <a:p>
            <a:r>
              <a:rPr lang="en-GB" dirty="0" smtClean="0">
                <a:latin typeface="Times New Roman" panose="02020603050405020304" pitchFamily="18" charset="0"/>
                <a:cs typeface="Times New Roman" panose="02020603050405020304" pitchFamily="18" charset="0"/>
              </a:rPr>
              <a:t>Dreyfus: We </a:t>
            </a:r>
            <a:r>
              <a:rPr lang="en-GB" dirty="0">
                <a:latin typeface="Times New Roman" panose="02020603050405020304" pitchFamily="18" charset="0"/>
                <a:cs typeface="Times New Roman" panose="02020603050405020304" pitchFamily="18" charset="0"/>
              </a:rPr>
              <a:t>are </a:t>
            </a:r>
            <a:r>
              <a:rPr lang="en-GB" dirty="0" smtClean="0">
                <a:latin typeface="Times New Roman" panose="02020603050405020304" pitchFamily="18" charset="0"/>
                <a:cs typeface="Times New Roman" panose="02020603050405020304" pitchFamily="18" charset="0"/>
              </a:rPr>
              <a:t>not incidental </a:t>
            </a:r>
            <a:r>
              <a:rPr lang="en-GB" dirty="0">
                <a:latin typeface="Times New Roman" panose="02020603050405020304" pitchFamily="18" charset="0"/>
                <a:cs typeface="Times New Roman" panose="02020603050405020304" pitchFamily="18" charset="0"/>
              </a:rPr>
              <a:t>to cognition – e.g., we are involved in many open-ended task where there are an infinite number of ways to perform</a:t>
            </a:r>
            <a:r>
              <a:rPr lang="en-GB" dirty="0" smtClean="0">
                <a:latin typeface="Times New Roman" panose="02020603050405020304" pitchFamily="18" charset="0"/>
                <a:cs typeface="Times New Roman" panose="02020603050405020304" pitchFamily="18" charset="0"/>
              </a:rPr>
              <a:t>.</a:t>
            </a:r>
          </a:p>
          <a:p>
            <a:pPr lvl="1"/>
            <a:r>
              <a:rPr lang="en-GB" dirty="0" smtClean="0">
                <a:latin typeface="Times New Roman" panose="02020603050405020304" pitchFamily="18" charset="0"/>
                <a:cs typeface="Times New Roman" panose="02020603050405020304" pitchFamily="18" charset="0"/>
              </a:rPr>
              <a:t>Skilled actions like riding a bike cannot be encoded from rules.</a:t>
            </a:r>
          </a:p>
          <a:p>
            <a:pPr lvl="1"/>
            <a:r>
              <a:rPr lang="en-GB" dirty="0" smtClean="0">
                <a:latin typeface="Times New Roman" panose="02020603050405020304" pitchFamily="18" charset="0"/>
                <a:cs typeface="Times New Roman" panose="02020603050405020304" pitchFamily="18" charset="0"/>
              </a:rPr>
              <a:t>The role of the situation is critical and environmental situations in which thinking takes place needs to be taken into account. </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457200" y="46036"/>
            <a:ext cx="8229600" cy="820737"/>
          </a:xfrm>
        </p:spPr>
        <p:txBody>
          <a:bodyPr>
            <a:normAutofit/>
          </a:bodyPr>
          <a:lstStyle/>
          <a:p>
            <a:pPr algn="ctr"/>
            <a:r>
              <a:rPr lang="en-GB" dirty="0"/>
              <a:t>Criticisms of </a:t>
            </a:r>
            <a:r>
              <a:rPr lang="en-GB" dirty="0" smtClean="0"/>
              <a:t>AI</a:t>
            </a:r>
            <a:endParaRPr lang="en-GB" dirty="0"/>
          </a:p>
        </p:txBody>
      </p:sp>
    </p:spTree>
    <p:extLst>
      <p:ext uri="{BB962C8B-B14F-4D97-AF65-F5344CB8AC3E}">
        <p14:creationId xmlns:p14="http://schemas.microsoft.com/office/powerpoint/2010/main" val="92043647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2384"/>
            <a:ext cx="7772400" cy="904875"/>
          </a:xfrm>
        </p:spPr>
        <p:txBody>
          <a:bodyPr>
            <a:normAutofit/>
          </a:bodyPr>
          <a:lstStyle/>
          <a:p>
            <a:pPr algn="ctr"/>
            <a:r>
              <a:rPr lang="en-GB" sz="3600" dirty="0" smtClean="0"/>
              <a:t>Modularity and the mind</a:t>
            </a:r>
            <a:endParaRPr lang="en-GB" sz="3600" dirty="0"/>
          </a:p>
        </p:txBody>
      </p:sp>
      <p:sp>
        <p:nvSpPr>
          <p:cNvPr id="3" name="TextBox 2"/>
          <p:cNvSpPr txBox="1"/>
          <p:nvPr/>
        </p:nvSpPr>
        <p:spPr>
          <a:xfrm>
            <a:off x="0" y="814388"/>
            <a:ext cx="9144000" cy="6001643"/>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Question: what is the </a:t>
            </a:r>
            <a:r>
              <a:rPr lang="en-GB" sz="2800" dirty="0">
                <a:latin typeface="Times New Roman" panose="02020603050405020304" pitchFamily="18" charset="0"/>
                <a:cs typeface="Times New Roman" panose="02020603050405020304" pitchFamily="18" charset="0"/>
              </a:rPr>
              <a:t>nature </a:t>
            </a:r>
            <a:r>
              <a:rPr lang="en-GB" sz="2800" dirty="0" smtClean="0">
                <a:latin typeface="Times New Roman" panose="02020603050405020304" pitchFamily="18" charset="0"/>
                <a:cs typeface="Times New Roman" panose="02020603050405020304" pitchFamily="18" charset="0"/>
              </a:rPr>
              <a:t>and structure of </a:t>
            </a:r>
            <a:r>
              <a:rPr lang="en-GB" sz="2800" dirty="0">
                <a:latin typeface="Times New Roman" panose="02020603050405020304" pitchFamily="18" charset="0"/>
                <a:cs typeface="Times New Roman" panose="02020603050405020304" pitchFamily="18" charset="0"/>
              </a:rPr>
              <a:t>mental </a:t>
            </a:r>
            <a:r>
              <a:rPr lang="en-GB" sz="2800" dirty="0" smtClean="0">
                <a:latin typeface="Times New Roman" panose="02020603050405020304" pitchFamily="18" charset="0"/>
                <a:cs typeface="Times New Roman" panose="02020603050405020304" pitchFamily="18" charset="0"/>
              </a:rPr>
              <a:t>organisations. </a:t>
            </a:r>
          </a:p>
          <a:p>
            <a:pPr marL="342900" indent="-3429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800" dirty="0" err="1" smtClean="0">
                <a:latin typeface="Times New Roman" panose="02020603050405020304" pitchFamily="18" charset="0"/>
                <a:cs typeface="Times New Roman" panose="02020603050405020304" pitchFamily="18" charset="0"/>
              </a:rPr>
              <a:t>Fodor</a:t>
            </a:r>
            <a:r>
              <a:rPr lang="en-GB" sz="2800" dirty="0" smtClean="0">
                <a:latin typeface="Times New Roman" panose="02020603050405020304" pitchFamily="18" charset="0"/>
                <a:cs typeface="Times New Roman" panose="02020603050405020304" pitchFamily="18" charset="0"/>
              </a:rPr>
              <a:t>: the </a:t>
            </a:r>
            <a:r>
              <a:rPr lang="en-GB" sz="2800" dirty="0">
                <a:latin typeface="Times New Roman" panose="02020603050405020304" pitchFamily="18" charset="0"/>
                <a:cs typeface="Times New Roman" panose="02020603050405020304" pitchFamily="18" charset="0"/>
              </a:rPr>
              <a:t>mind is organised in terms of a collection of </a:t>
            </a:r>
            <a:r>
              <a:rPr lang="en-GB" sz="2800" dirty="0" smtClean="0">
                <a:latin typeface="Times New Roman" panose="02020603050405020304" pitchFamily="18" charset="0"/>
                <a:cs typeface="Times New Roman" panose="02020603050405020304" pitchFamily="18" charset="0"/>
              </a:rPr>
              <a:t>modules - functional units </a:t>
            </a:r>
            <a:r>
              <a:rPr lang="en-GB" sz="2800" dirty="0">
                <a:latin typeface="Times New Roman" panose="02020603050405020304" pitchFamily="18" charset="0"/>
                <a:cs typeface="Times New Roman" panose="02020603050405020304" pitchFamily="18" charset="0"/>
              </a:rPr>
              <a:t>that </a:t>
            </a:r>
            <a:r>
              <a:rPr lang="en-GB" sz="2800" dirty="0" smtClean="0">
                <a:latin typeface="Times New Roman" panose="02020603050405020304" pitchFamily="18" charset="0"/>
                <a:cs typeface="Times New Roman" panose="02020603050405020304" pitchFamily="18" charset="0"/>
              </a:rPr>
              <a:t>do </a:t>
            </a:r>
            <a:r>
              <a:rPr lang="en-GB" sz="2800" dirty="0">
                <a:latin typeface="Times New Roman" panose="02020603050405020304" pitchFamily="18" charset="0"/>
                <a:cs typeface="Times New Roman" panose="02020603050405020304" pitchFamily="18" charset="0"/>
              </a:rPr>
              <a:t>a particular task or processes a particular type of </a:t>
            </a:r>
            <a:r>
              <a:rPr lang="en-GB" sz="2800" dirty="0" smtClean="0">
                <a:latin typeface="Times New Roman" panose="02020603050405020304" pitchFamily="18" charset="0"/>
                <a:cs typeface="Times New Roman" panose="02020603050405020304" pitchFamily="18" charset="0"/>
              </a:rPr>
              <a:t>information (domain specific).</a:t>
            </a:r>
          </a:p>
          <a:p>
            <a:pPr marL="342900" indent="-342900">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Chomsky: </a:t>
            </a:r>
            <a:r>
              <a:rPr lang="en-GB" sz="2800" dirty="0">
                <a:latin typeface="Times New Roman" panose="02020603050405020304" pitchFamily="18" charset="0"/>
                <a:cs typeface="Times New Roman" panose="02020603050405020304" pitchFamily="18" charset="0"/>
              </a:rPr>
              <a:t>compares mental modules to physical </a:t>
            </a:r>
            <a:r>
              <a:rPr lang="en-GB" sz="2800" dirty="0" smtClean="0">
                <a:latin typeface="Times New Roman" panose="02020603050405020304" pitchFamily="18" charset="0"/>
                <a:cs typeface="Times New Roman" panose="02020603050405020304" pitchFamily="18" charset="0"/>
              </a:rPr>
              <a:t>organs - heart </a:t>
            </a:r>
            <a:r>
              <a:rPr lang="en-GB" sz="2800" dirty="0">
                <a:latin typeface="Times New Roman" panose="02020603050405020304" pitchFamily="18" charset="0"/>
                <a:cs typeface="Times New Roman" panose="02020603050405020304" pitchFamily="18" charset="0"/>
              </a:rPr>
              <a:t>or </a:t>
            </a:r>
            <a:r>
              <a:rPr lang="en-GB" sz="2800" dirty="0" smtClean="0">
                <a:latin typeface="Times New Roman" panose="02020603050405020304" pitchFamily="18" charset="0"/>
                <a:cs typeface="Times New Roman" panose="02020603050405020304" pitchFamily="18" charset="0"/>
              </a:rPr>
              <a:t>liver are isolated </a:t>
            </a:r>
            <a:r>
              <a:rPr lang="en-GB" sz="2800" dirty="0">
                <a:latin typeface="Times New Roman" panose="02020603050405020304" pitchFamily="18" charset="0"/>
                <a:cs typeface="Times New Roman" panose="02020603050405020304" pitchFamily="18" charset="0"/>
              </a:rPr>
              <a:t>structures that perform specific </a:t>
            </a:r>
            <a:r>
              <a:rPr lang="en-GB" sz="2800" dirty="0" smtClean="0">
                <a:latin typeface="Times New Roman" panose="02020603050405020304" pitchFamily="18" charset="0"/>
                <a:cs typeface="Times New Roman" panose="02020603050405020304" pitchFamily="18" charset="0"/>
              </a:rPr>
              <a:t>functions.  </a:t>
            </a:r>
          </a:p>
          <a:p>
            <a:pPr marL="800100" lvl="1" indent="-3429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But: they do </a:t>
            </a:r>
            <a:r>
              <a:rPr lang="en-GB" sz="2800" b="1" u="sng" dirty="0" smtClean="0">
                <a:latin typeface="Times New Roman" panose="02020603050405020304" pitchFamily="18" charset="0"/>
                <a:cs typeface="Times New Roman" panose="02020603050405020304" pitchFamily="18" charset="0"/>
              </a:rPr>
              <a:t>not</a:t>
            </a:r>
            <a:r>
              <a:rPr lang="en-GB" sz="2800" dirty="0" smtClean="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correspond to isolated brain </a:t>
            </a:r>
            <a:r>
              <a:rPr lang="en-GB" sz="2800" dirty="0" smtClean="0">
                <a:latin typeface="Times New Roman" panose="02020603050405020304" pitchFamily="18" charset="0"/>
                <a:cs typeface="Times New Roman" panose="02020603050405020304" pitchFamily="18" charset="0"/>
              </a:rPr>
              <a:t>regions - instead they are functional </a:t>
            </a:r>
            <a:r>
              <a:rPr lang="en-GB" sz="2800" dirty="0">
                <a:latin typeface="Times New Roman" panose="02020603050405020304" pitchFamily="18" charset="0"/>
                <a:cs typeface="Times New Roman" panose="02020603050405020304" pitchFamily="18" charset="0"/>
              </a:rPr>
              <a:t>units.</a:t>
            </a:r>
          </a:p>
          <a:p>
            <a:r>
              <a:rPr lang="en-GB" sz="2800" dirty="0" smtClean="0">
                <a:latin typeface="Times New Roman" panose="02020603050405020304" pitchFamily="18" charset="0"/>
                <a:cs typeface="Times New Roman" panose="02020603050405020304" pitchFamily="18" charset="0"/>
              </a:rPr>
              <a:t>.</a:t>
            </a:r>
            <a:endParaRPr lang="en-GB" sz="28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70824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2384"/>
            <a:ext cx="7772400" cy="904875"/>
          </a:xfrm>
        </p:spPr>
        <p:txBody>
          <a:bodyPr>
            <a:normAutofit/>
          </a:bodyPr>
          <a:lstStyle/>
          <a:p>
            <a:pPr algn="ctr"/>
            <a:r>
              <a:rPr lang="en-GB" sz="3600" dirty="0" smtClean="0"/>
              <a:t>Modularity and the mind</a:t>
            </a:r>
            <a:endParaRPr lang="en-GB" sz="3600" dirty="0"/>
          </a:p>
        </p:txBody>
      </p:sp>
      <p:sp>
        <p:nvSpPr>
          <p:cNvPr id="3" name="TextBox 2"/>
          <p:cNvSpPr txBox="1"/>
          <p:nvPr/>
        </p:nvSpPr>
        <p:spPr>
          <a:xfrm>
            <a:off x="0" y="814388"/>
            <a:ext cx="9144000" cy="569386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Differs to how the </a:t>
            </a:r>
            <a:r>
              <a:rPr lang="en-GB" sz="2800" dirty="0" err="1" smtClean="0">
                <a:latin typeface="Times New Roman" panose="02020603050405020304" pitchFamily="18" charset="0"/>
                <a:cs typeface="Times New Roman" panose="02020603050405020304" pitchFamily="18" charset="0"/>
              </a:rPr>
              <a:t>associationists</a:t>
            </a:r>
            <a:r>
              <a:rPr lang="en-GB" sz="2800" dirty="0" smtClean="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view the </a:t>
            </a:r>
            <a:r>
              <a:rPr lang="en-GB" sz="2800" dirty="0" smtClean="0">
                <a:latin typeface="Times New Roman" panose="02020603050405020304" pitchFamily="18" charset="0"/>
                <a:cs typeface="Times New Roman" panose="02020603050405020304" pitchFamily="18" charset="0"/>
              </a:rPr>
              <a:t>mind – </a:t>
            </a:r>
          </a:p>
          <a:p>
            <a:pPr marL="914400" lvl="1" indent="-4572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the mind operates </a:t>
            </a:r>
            <a:r>
              <a:rPr lang="en-GB" sz="2800" dirty="0">
                <a:latin typeface="Times New Roman" panose="02020603050405020304" pitchFamily="18" charset="0"/>
                <a:cs typeface="Times New Roman" panose="02020603050405020304" pitchFamily="18" charset="0"/>
              </a:rPr>
              <a:t>with one general purpose mechanism, </a:t>
            </a:r>
            <a:r>
              <a:rPr lang="en-GB" sz="2800" dirty="0" smtClean="0">
                <a:latin typeface="Times New Roman" panose="02020603050405020304" pitchFamily="18" charset="0"/>
                <a:cs typeface="Times New Roman" panose="02020603050405020304" pitchFamily="18" charset="0"/>
              </a:rPr>
              <a:t>i.e., association.</a:t>
            </a:r>
          </a:p>
          <a:p>
            <a:pPr marL="914400" lvl="1" indent="-4572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The </a:t>
            </a:r>
            <a:r>
              <a:rPr lang="en-GB" sz="2800" dirty="0">
                <a:latin typeface="Times New Roman" panose="02020603050405020304" pitchFamily="18" charset="0"/>
                <a:cs typeface="Times New Roman" panose="02020603050405020304" pitchFamily="18" charset="0"/>
              </a:rPr>
              <a:t>same processes and principle explain everything in the mental domain. </a:t>
            </a:r>
            <a:endParaRPr lang="en-GB" sz="2800" dirty="0" smtClean="0">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But for </a:t>
            </a:r>
            <a:r>
              <a:rPr lang="en-GB" sz="2800" dirty="0" err="1" smtClean="0">
                <a:latin typeface="Times New Roman" panose="02020603050405020304" pitchFamily="18" charset="0"/>
                <a:cs typeface="Times New Roman" panose="02020603050405020304" pitchFamily="18" charset="0"/>
              </a:rPr>
              <a:t>Fodor</a:t>
            </a:r>
            <a:r>
              <a:rPr lang="en-GB" sz="2800" dirty="0" smtClean="0">
                <a:latin typeface="Times New Roman" panose="02020603050405020304" pitchFamily="18" charset="0"/>
                <a:cs typeface="Times New Roman" panose="02020603050405020304" pitchFamily="18" charset="0"/>
              </a:rPr>
              <a:t> the </a:t>
            </a:r>
            <a:r>
              <a:rPr lang="en-GB" sz="2800" dirty="0">
                <a:latin typeface="Times New Roman" panose="02020603050405020304" pitchFamily="18" charset="0"/>
                <a:cs typeface="Times New Roman" panose="02020603050405020304" pitchFamily="18" charset="0"/>
              </a:rPr>
              <a:t>existence of particular modules, </a:t>
            </a:r>
            <a:r>
              <a:rPr lang="en-GB" sz="2800" u="sng" dirty="0">
                <a:latin typeface="Times New Roman" panose="02020603050405020304" pitchFamily="18" charset="0"/>
                <a:cs typeface="Times New Roman" panose="02020603050405020304" pitchFamily="18" charset="0"/>
              </a:rPr>
              <a:t>precedes</a:t>
            </a:r>
            <a:r>
              <a:rPr lang="en-GB" sz="2800" dirty="0">
                <a:latin typeface="Times New Roman" panose="02020603050405020304" pitchFamily="18" charset="0"/>
                <a:cs typeface="Times New Roman" panose="02020603050405020304" pitchFamily="18" charset="0"/>
              </a:rPr>
              <a:t> the processing of information. </a:t>
            </a:r>
            <a:r>
              <a:rPr lang="en-GB" sz="2800" dirty="0" smtClean="0">
                <a:latin typeface="Times New Roman" panose="02020603050405020304" pitchFamily="18" charset="0"/>
                <a:cs typeface="Times New Roman" panose="02020603050405020304" pitchFamily="18" charset="0"/>
              </a:rPr>
              <a:t>Information can only be processed because the modules exist. The </a:t>
            </a:r>
            <a:r>
              <a:rPr lang="en-GB" sz="2800" dirty="0">
                <a:latin typeface="Times New Roman" panose="02020603050405020304" pitchFamily="18" charset="0"/>
                <a:cs typeface="Times New Roman" panose="02020603050405020304" pitchFamily="18" charset="0"/>
              </a:rPr>
              <a:t>structure of the mind is the cause of the processing that takes place and not the effect of that processing. Furthermore, these modules can develop and change over time as we </a:t>
            </a:r>
            <a:r>
              <a:rPr lang="en-GB" sz="2800" dirty="0" smtClean="0">
                <a:latin typeface="Times New Roman" panose="02020603050405020304" pitchFamily="18" charset="0"/>
                <a:cs typeface="Times New Roman" panose="02020603050405020304" pitchFamily="18" charset="0"/>
              </a:rPr>
              <a:t>mature.   </a:t>
            </a:r>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450859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Content Placeholder 3" descr="420px-Müller-Lyer_illusion.svg.pn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486025" y="2066313"/>
            <a:ext cx="4000500" cy="4381500"/>
          </a:xfrm>
        </p:spPr>
      </p:pic>
      <p:sp>
        <p:nvSpPr>
          <p:cNvPr id="3" name="Title 2"/>
          <p:cNvSpPr>
            <a:spLocks noGrp="1"/>
          </p:cNvSpPr>
          <p:nvPr>
            <p:ph type="title"/>
          </p:nvPr>
        </p:nvSpPr>
        <p:spPr>
          <a:xfrm>
            <a:off x="40264" y="38096"/>
            <a:ext cx="9103736" cy="819154"/>
          </a:xfrm>
        </p:spPr>
        <p:txBody>
          <a:bodyPr/>
          <a:lstStyle/>
          <a:p>
            <a:pPr>
              <a:defRPr/>
            </a:pPr>
            <a:r>
              <a:rPr lang="en-GB" sz="2800" dirty="0" smtClean="0"/>
              <a:t>M</a:t>
            </a:r>
            <a:r>
              <a:rPr lang="en-GB" sz="2800" dirty="0"/>
              <a:t>ü</a:t>
            </a:r>
            <a:r>
              <a:rPr lang="en-GB" sz="2800" dirty="0" smtClean="0"/>
              <a:t>ller-</a:t>
            </a:r>
            <a:r>
              <a:rPr lang="en-GB" sz="2800" dirty="0" err="1" smtClean="0"/>
              <a:t>Lyer</a:t>
            </a:r>
            <a:r>
              <a:rPr lang="en-GB" sz="2800" dirty="0" smtClean="0"/>
              <a:t> Illusion &amp; </a:t>
            </a:r>
            <a:r>
              <a:rPr lang="en-GB" sz="2800" dirty="0" err="1" smtClean="0"/>
              <a:t>Fodor’s</a:t>
            </a:r>
            <a:r>
              <a:rPr lang="en-GB" sz="2800" dirty="0" smtClean="0"/>
              <a:t> theory of modularity</a:t>
            </a:r>
            <a:endParaRPr lang="en-GB" sz="2800" dirty="0"/>
          </a:p>
        </p:txBody>
      </p:sp>
      <p:sp>
        <p:nvSpPr>
          <p:cNvPr id="2" name="TextBox 1"/>
          <p:cNvSpPr txBox="1"/>
          <p:nvPr/>
        </p:nvSpPr>
        <p:spPr>
          <a:xfrm>
            <a:off x="40263" y="857250"/>
            <a:ext cx="9103737" cy="1477328"/>
          </a:xfrm>
          <a:prstGeom prst="rect">
            <a:avLst/>
          </a:prstGeom>
          <a:noFill/>
        </p:spPr>
        <p:txBody>
          <a:bodyPr wrap="square" rtlCol="0">
            <a:spAutoFit/>
          </a:bodyPr>
          <a:lstStyle/>
          <a:p>
            <a:pPr marL="285750" indent="-285750">
              <a:buFont typeface="Arial" panose="020B0604020202020204" pitchFamily="34" charset="0"/>
              <a:buChar char="•"/>
            </a:pPr>
            <a:r>
              <a:rPr lang="en-GB" altLang="en-US" sz="2400" dirty="0" smtClean="0"/>
              <a:t>Through automatic processing, modules deal </a:t>
            </a:r>
            <a:r>
              <a:rPr lang="en-GB" altLang="en-US" sz="2400" dirty="0"/>
              <a:t>with </a:t>
            </a:r>
            <a:r>
              <a:rPr lang="en-GB" altLang="en-US" sz="2400" dirty="0" smtClean="0"/>
              <a:t>specific information with </a:t>
            </a:r>
            <a:r>
              <a:rPr lang="en-GB" altLang="en-US" sz="2400" dirty="0"/>
              <a:t>minimal interference from other </a:t>
            </a:r>
            <a:r>
              <a:rPr lang="en-GB" altLang="en-US" sz="2400" dirty="0" smtClean="0"/>
              <a:t>modules: known as information encapsulation.  </a:t>
            </a:r>
            <a:endParaRPr lang="en-GB" altLang="en-US" sz="2400" dirty="0"/>
          </a:p>
          <a:p>
            <a:endParaRPr lang="en-GB" dirty="0"/>
          </a:p>
        </p:txBody>
      </p:sp>
    </p:spTree>
    <p:extLst>
      <p:ext uri="{BB962C8B-B14F-4D97-AF65-F5344CB8AC3E}">
        <p14:creationId xmlns:p14="http://schemas.microsoft.com/office/powerpoint/2010/main" val="225074740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6626"/>
                                        </p:tgtEl>
                                        <p:attrNameLst>
                                          <p:attrName>style.visibility</p:attrName>
                                        </p:attrNameLst>
                                      </p:cBhvr>
                                      <p:to>
                                        <p:strVal val="visible"/>
                                      </p:to>
                                    </p:set>
                                    <p:anim calcmode="lin" valueType="num">
                                      <p:cBhvr additive="base">
                                        <p:cTn id="13" dur="500" fill="hold"/>
                                        <p:tgtEl>
                                          <p:spTgt spid="26626"/>
                                        </p:tgtEl>
                                        <p:attrNameLst>
                                          <p:attrName>ppt_x</p:attrName>
                                        </p:attrNameLst>
                                      </p:cBhvr>
                                      <p:tavLst>
                                        <p:tav tm="0">
                                          <p:val>
                                            <p:strVal val="#ppt_x"/>
                                          </p:val>
                                        </p:tav>
                                        <p:tav tm="100000">
                                          <p:val>
                                            <p:strVal val="#ppt_x"/>
                                          </p:val>
                                        </p:tav>
                                      </p:tavLst>
                                    </p:anim>
                                    <p:anim calcmode="lin" valueType="num">
                                      <p:cBhvr additive="base">
                                        <p:cTn id="14" dur="500" fill="hold"/>
                                        <p:tgtEl>
                                          <p:spTgt spid="266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125" y="-37055"/>
            <a:ext cx="7772400" cy="984422"/>
          </a:xfrm>
        </p:spPr>
        <p:txBody>
          <a:bodyPr/>
          <a:lstStyle/>
          <a:p>
            <a:pPr algn="ctr"/>
            <a:r>
              <a:rPr lang="en-GB" sz="3200" dirty="0" smtClean="0"/>
              <a:t>Modularity and the mind</a:t>
            </a:r>
            <a:endParaRPr lang="en-GB" sz="3200" dirty="0"/>
          </a:p>
        </p:txBody>
      </p:sp>
      <p:sp>
        <p:nvSpPr>
          <p:cNvPr id="4" name="TextBox 3"/>
          <p:cNvSpPr txBox="1"/>
          <p:nvPr/>
        </p:nvSpPr>
        <p:spPr>
          <a:xfrm flipH="1">
            <a:off x="6887670" y="2756711"/>
            <a:ext cx="1980000" cy="720000"/>
          </a:xfrm>
          <a:prstGeom prst="rect">
            <a:avLst/>
          </a:prstGeom>
          <a:noFill/>
          <a:ln w="57150">
            <a:solidFill>
              <a:schemeClr val="bg2">
                <a:lumMod val="50000"/>
              </a:schemeClr>
            </a:solidFill>
          </a:ln>
        </p:spPr>
        <p:txBody>
          <a:bodyPr wrap="square" rtlCol="0">
            <a:spAutoFit/>
          </a:bodyPr>
          <a:lstStyle/>
          <a:p>
            <a:pPr algn="ctr"/>
            <a:r>
              <a:rPr lang="en-GB" sz="2800" dirty="0" smtClean="0"/>
              <a:t>Vision</a:t>
            </a:r>
            <a:endParaRPr lang="en-GB" sz="2800" dirty="0"/>
          </a:p>
        </p:txBody>
      </p:sp>
      <p:sp>
        <p:nvSpPr>
          <p:cNvPr id="5" name="TextBox 4"/>
          <p:cNvSpPr txBox="1"/>
          <p:nvPr/>
        </p:nvSpPr>
        <p:spPr>
          <a:xfrm flipH="1">
            <a:off x="6887670" y="3751430"/>
            <a:ext cx="1980000" cy="720000"/>
          </a:xfrm>
          <a:prstGeom prst="rect">
            <a:avLst/>
          </a:prstGeom>
          <a:noFill/>
          <a:ln w="57150">
            <a:solidFill>
              <a:schemeClr val="bg2">
                <a:lumMod val="50000"/>
              </a:schemeClr>
            </a:solidFill>
          </a:ln>
        </p:spPr>
        <p:txBody>
          <a:bodyPr wrap="square" rtlCol="0">
            <a:spAutoFit/>
          </a:bodyPr>
          <a:lstStyle/>
          <a:p>
            <a:pPr algn="ctr"/>
            <a:r>
              <a:rPr lang="en-GB" sz="2800" dirty="0" smtClean="0"/>
              <a:t>Hearing</a:t>
            </a:r>
            <a:endParaRPr lang="en-GB" sz="2800" dirty="0"/>
          </a:p>
        </p:txBody>
      </p:sp>
      <p:sp>
        <p:nvSpPr>
          <p:cNvPr id="6" name="TextBox 5"/>
          <p:cNvSpPr txBox="1"/>
          <p:nvPr/>
        </p:nvSpPr>
        <p:spPr>
          <a:xfrm flipH="1">
            <a:off x="6887670" y="4746149"/>
            <a:ext cx="1980000" cy="720000"/>
          </a:xfrm>
          <a:prstGeom prst="rect">
            <a:avLst/>
          </a:prstGeom>
          <a:noFill/>
          <a:ln w="57150">
            <a:solidFill>
              <a:schemeClr val="bg2">
                <a:lumMod val="50000"/>
              </a:schemeClr>
            </a:solidFill>
          </a:ln>
        </p:spPr>
        <p:txBody>
          <a:bodyPr wrap="square" rtlCol="0">
            <a:spAutoFit/>
          </a:bodyPr>
          <a:lstStyle/>
          <a:p>
            <a:pPr algn="ctr"/>
            <a:r>
              <a:rPr lang="en-GB" sz="2800" dirty="0" smtClean="0"/>
              <a:t>Memory</a:t>
            </a:r>
            <a:endParaRPr lang="en-GB" sz="2800" dirty="0"/>
          </a:p>
        </p:txBody>
      </p:sp>
      <p:sp>
        <p:nvSpPr>
          <p:cNvPr id="7" name="TextBox 6"/>
          <p:cNvSpPr txBox="1"/>
          <p:nvPr/>
        </p:nvSpPr>
        <p:spPr>
          <a:xfrm flipH="1">
            <a:off x="6878621" y="5740868"/>
            <a:ext cx="1980000" cy="720000"/>
          </a:xfrm>
          <a:prstGeom prst="rect">
            <a:avLst/>
          </a:prstGeom>
          <a:noFill/>
          <a:ln w="57150">
            <a:solidFill>
              <a:schemeClr val="bg2">
                <a:lumMod val="50000"/>
              </a:schemeClr>
            </a:solidFill>
          </a:ln>
        </p:spPr>
        <p:txBody>
          <a:bodyPr wrap="square" rtlCol="0">
            <a:spAutoFit/>
          </a:bodyPr>
          <a:lstStyle/>
          <a:p>
            <a:pPr algn="ctr"/>
            <a:r>
              <a:rPr lang="en-GB" sz="2800" dirty="0" smtClean="0"/>
              <a:t>Language</a:t>
            </a:r>
            <a:endParaRPr lang="en-GB" sz="2800" dirty="0"/>
          </a:p>
        </p:txBody>
      </p:sp>
      <p:sp>
        <p:nvSpPr>
          <p:cNvPr id="8" name="TextBox 7"/>
          <p:cNvSpPr txBox="1"/>
          <p:nvPr/>
        </p:nvSpPr>
        <p:spPr>
          <a:xfrm>
            <a:off x="249149" y="4269095"/>
            <a:ext cx="2412000" cy="954107"/>
          </a:xfrm>
          <a:prstGeom prst="rect">
            <a:avLst/>
          </a:prstGeom>
          <a:noFill/>
          <a:ln w="57150">
            <a:solidFill>
              <a:schemeClr val="bg2">
                <a:lumMod val="50000"/>
              </a:schemeClr>
            </a:solidFill>
          </a:ln>
        </p:spPr>
        <p:txBody>
          <a:bodyPr wrap="square" rtlCol="0">
            <a:spAutoFit/>
          </a:bodyPr>
          <a:lstStyle/>
          <a:p>
            <a:r>
              <a:rPr lang="en-GB" sz="2800" dirty="0" smtClean="0"/>
              <a:t>General Processing</a:t>
            </a:r>
            <a:endParaRPr lang="en-GB" sz="2800" dirty="0"/>
          </a:p>
        </p:txBody>
      </p:sp>
      <p:cxnSp>
        <p:nvCxnSpPr>
          <p:cNvPr id="11" name="Straight Arrow Connector 10"/>
          <p:cNvCxnSpPr/>
          <p:nvPr/>
        </p:nvCxnSpPr>
        <p:spPr bwMode="auto">
          <a:xfrm flipH="1">
            <a:off x="2861885" y="3255504"/>
            <a:ext cx="3816000" cy="1062681"/>
          </a:xfrm>
          <a:prstGeom prst="straightConnector1">
            <a:avLst/>
          </a:prstGeom>
          <a:solidFill>
            <a:schemeClr val="accent1"/>
          </a:solidFill>
          <a:ln w="38100" cap="flat" cmpd="sng" algn="ctr">
            <a:solidFill>
              <a:schemeClr val="bg2">
                <a:lumMod val="50000"/>
              </a:schemeClr>
            </a:solidFill>
            <a:prstDash val="solid"/>
            <a:round/>
            <a:headEnd type="none" w="med" len="med"/>
            <a:tailEnd type="triangle"/>
          </a:ln>
          <a:effectLst/>
        </p:spPr>
      </p:cxnSp>
      <p:cxnSp>
        <p:nvCxnSpPr>
          <p:cNvPr id="13" name="Straight Arrow Connector 12"/>
          <p:cNvCxnSpPr/>
          <p:nvPr/>
        </p:nvCxnSpPr>
        <p:spPr bwMode="auto">
          <a:xfrm flipH="1">
            <a:off x="2840421" y="4318074"/>
            <a:ext cx="3816000" cy="360000"/>
          </a:xfrm>
          <a:prstGeom prst="straightConnector1">
            <a:avLst/>
          </a:prstGeom>
          <a:solidFill>
            <a:schemeClr val="accent1"/>
          </a:solidFill>
          <a:ln w="38100" cap="flat" cmpd="sng" algn="ctr">
            <a:solidFill>
              <a:schemeClr val="bg2">
                <a:lumMod val="50000"/>
              </a:schemeClr>
            </a:solidFill>
            <a:prstDash val="solid"/>
            <a:round/>
            <a:headEnd type="none" w="med" len="med"/>
            <a:tailEnd type="triangle"/>
          </a:ln>
          <a:effectLst/>
        </p:spPr>
      </p:cxnSp>
      <p:cxnSp>
        <p:nvCxnSpPr>
          <p:cNvPr id="15" name="Straight Arrow Connector 14"/>
          <p:cNvCxnSpPr/>
          <p:nvPr/>
        </p:nvCxnSpPr>
        <p:spPr bwMode="auto">
          <a:xfrm flipH="1" flipV="1">
            <a:off x="2861885" y="5020868"/>
            <a:ext cx="3816000" cy="206756"/>
          </a:xfrm>
          <a:prstGeom prst="straightConnector1">
            <a:avLst/>
          </a:prstGeom>
          <a:solidFill>
            <a:schemeClr val="accent1"/>
          </a:solidFill>
          <a:ln w="38100" cap="flat" cmpd="sng" algn="ctr">
            <a:solidFill>
              <a:schemeClr val="bg2">
                <a:lumMod val="50000"/>
              </a:schemeClr>
            </a:solidFill>
            <a:prstDash val="solid"/>
            <a:round/>
            <a:headEnd type="none" w="med" len="med"/>
            <a:tailEnd type="triangle"/>
          </a:ln>
          <a:effectLst/>
        </p:spPr>
      </p:cxnSp>
      <p:cxnSp>
        <p:nvCxnSpPr>
          <p:cNvPr id="17" name="Straight Arrow Connector 16"/>
          <p:cNvCxnSpPr/>
          <p:nvPr/>
        </p:nvCxnSpPr>
        <p:spPr bwMode="auto">
          <a:xfrm flipH="1" flipV="1">
            <a:off x="2840421" y="5306000"/>
            <a:ext cx="3816000" cy="926756"/>
          </a:xfrm>
          <a:prstGeom prst="straightConnector1">
            <a:avLst/>
          </a:prstGeom>
          <a:solidFill>
            <a:schemeClr val="accent1"/>
          </a:solidFill>
          <a:ln w="38100" cap="flat" cmpd="sng" algn="ctr">
            <a:solidFill>
              <a:schemeClr val="bg2">
                <a:lumMod val="50000"/>
              </a:schemeClr>
            </a:solidFill>
            <a:prstDash val="solid"/>
            <a:round/>
            <a:headEnd type="none" w="med" len="med"/>
            <a:tailEnd type="triangle"/>
          </a:ln>
          <a:effectLst/>
        </p:spPr>
      </p:cxnSp>
      <p:sp>
        <p:nvSpPr>
          <p:cNvPr id="3" name="TextBox 2"/>
          <p:cNvSpPr txBox="1"/>
          <p:nvPr/>
        </p:nvSpPr>
        <p:spPr>
          <a:xfrm>
            <a:off x="0" y="638487"/>
            <a:ext cx="9144000" cy="2308324"/>
          </a:xfrm>
          <a:prstGeom prst="rect">
            <a:avLst/>
          </a:prstGeom>
          <a:noFill/>
        </p:spPr>
        <p:txBody>
          <a:bodyPr wrap="square" rtlCol="0">
            <a:spAutoFit/>
          </a:bodyPr>
          <a:lstStyle/>
          <a:p>
            <a:pPr marL="342900" indent="-342900">
              <a:buFont typeface="Arial" panose="020B0604020202020204" pitchFamily="34" charset="0"/>
              <a:buChar char="•"/>
              <a:defRPr/>
            </a:pPr>
            <a:r>
              <a:rPr lang="en-GB" sz="2400" dirty="0" smtClean="0">
                <a:latin typeface="Times New Roman" panose="02020603050405020304" pitchFamily="18" charset="0"/>
                <a:cs typeface="Times New Roman" panose="02020603050405020304" pitchFamily="18" charset="0"/>
              </a:rPr>
              <a:t>System of </a:t>
            </a:r>
            <a:r>
              <a:rPr lang="en-GB" sz="2400" dirty="0">
                <a:latin typeface="Times New Roman" panose="02020603050405020304" pitchFamily="18" charset="0"/>
                <a:cs typeface="Times New Roman" panose="02020603050405020304" pitchFamily="18" charset="0"/>
              </a:rPr>
              <a:t>modules </a:t>
            </a:r>
            <a:r>
              <a:rPr lang="en-GB" sz="2400" dirty="0" smtClean="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more efficient </a:t>
            </a:r>
            <a:r>
              <a:rPr lang="en-GB" sz="2400" dirty="0" smtClean="0">
                <a:latin typeface="Times New Roman" panose="02020603050405020304" pitchFamily="18" charset="0"/>
                <a:cs typeface="Times New Roman" panose="02020603050405020304" pitchFamily="18" charset="0"/>
              </a:rPr>
              <a:t>- able </a:t>
            </a:r>
            <a:r>
              <a:rPr lang="en-GB" sz="2400" dirty="0">
                <a:latin typeface="Times New Roman" panose="02020603050405020304" pitchFamily="18" charset="0"/>
                <a:cs typeface="Times New Roman" panose="02020603050405020304" pitchFamily="18" charset="0"/>
              </a:rPr>
              <a:t>to deal with </a:t>
            </a:r>
            <a:r>
              <a:rPr lang="en-GB" sz="2400" dirty="0" smtClean="0">
                <a:latin typeface="Times New Roman" panose="02020603050405020304" pitchFamily="18" charset="0"/>
                <a:cs typeface="Times New Roman" panose="02020603050405020304" pitchFamily="18" charset="0"/>
              </a:rPr>
              <a:t>threats quicker - if no </a:t>
            </a:r>
            <a:r>
              <a:rPr lang="en-GB" sz="2400" dirty="0">
                <a:latin typeface="Times New Roman" panose="02020603050405020304" pitchFamily="18" charset="0"/>
                <a:cs typeface="Times New Roman" panose="02020603050405020304" pitchFamily="18" charset="0"/>
              </a:rPr>
              <a:t>independent </a:t>
            </a:r>
            <a:r>
              <a:rPr lang="en-GB" sz="2400" dirty="0" smtClean="0">
                <a:latin typeface="Times New Roman" panose="02020603050405020304" pitchFamily="18" charset="0"/>
                <a:cs typeface="Times New Roman" panose="02020603050405020304" pitchFamily="18" charset="0"/>
              </a:rPr>
              <a:t>then </a:t>
            </a:r>
            <a:r>
              <a:rPr lang="en-GB" sz="2400" dirty="0">
                <a:latin typeface="Times New Roman" panose="02020603050405020304" pitchFamily="18" charset="0"/>
                <a:cs typeface="Times New Roman" panose="02020603050405020304" pitchFamily="18" charset="0"/>
              </a:rPr>
              <a:t>any information </a:t>
            </a:r>
            <a:r>
              <a:rPr lang="en-GB" sz="2400" dirty="0" smtClean="0">
                <a:latin typeface="Times New Roman" panose="02020603050405020304" pitchFamily="18" charset="0"/>
                <a:cs typeface="Times New Roman" panose="02020603050405020304" pitchFamily="18" charset="0"/>
              </a:rPr>
              <a:t>entering </a:t>
            </a:r>
            <a:r>
              <a:rPr lang="en-GB" sz="2400" dirty="0">
                <a:latin typeface="Times New Roman" panose="02020603050405020304" pitchFamily="18" charset="0"/>
                <a:cs typeface="Times New Roman" panose="02020603050405020304" pitchFamily="18" charset="0"/>
              </a:rPr>
              <a:t>one type </a:t>
            </a:r>
            <a:r>
              <a:rPr lang="en-GB" sz="2400" dirty="0" smtClean="0">
                <a:latin typeface="Times New Roman" panose="02020603050405020304" pitchFamily="18" charset="0"/>
                <a:cs typeface="Times New Roman" panose="02020603050405020304" pitchFamily="18" charset="0"/>
              </a:rPr>
              <a:t>could </a:t>
            </a:r>
            <a:r>
              <a:rPr lang="en-GB" sz="2400" dirty="0">
                <a:latin typeface="Times New Roman" panose="02020603050405020304" pitchFamily="18" charset="0"/>
                <a:cs typeface="Times New Roman" panose="02020603050405020304" pitchFamily="18" charset="0"/>
              </a:rPr>
              <a:t>slow down </a:t>
            </a:r>
            <a:r>
              <a:rPr lang="en-GB" sz="2400" dirty="0" smtClean="0">
                <a:latin typeface="Times New Roman" panose="02020603050405020304" pitchFamily="18" charset="0"/>
                <a:cs typeface="Times New Roman" panose="02020603050405020304" pitchFamily="18" charset="0"/>
              </a:rPr>
              <a:t>another. </a:t>
            </a:r>
          </a:p>
          <a:p>
            <a:pPr marL="342900" indent="-342900">
              <a:buFont typeface="Arial" panose="020B0604020202020204" pitchFamily="34" charset="0"/>
              <a:buChar char="•"/>
              <a:defRPr/>
            </a:pPr>
            <a:r>
              <a:rPr lang="en-GB" sz="2400" dirty="0" smtClean="0">
                <a:latin typeface="Times New Roman" panose="02020603050405020304" pitchFamily="18" charset="0"/>
                <a:cs typeface="Times New Roman" panose="02020603050405020304" pitchFamily="18" charset="0"/>
              </a:rPr>
              <a:t>But at times we </a:t>
            </a:r>
            <a:r>
              <a:rPr lang="en-GB" sz="2400" dirty="0">
                <a:latin typeface="Times New Roman" panose="02020603050405020304" pitchFamily="18" charset="0"/>
                <a:cs typeface="Times New Roman" panose="02020603050405020304" pitchFamily="18" charset="0"/>
              </a:rPr>
              <a:t>need to </a:t>
            </a:r>
            <a:r>
              <a:rPr lang="en-GB" sz="2400" dirty="0" smtClean="0">
                <a:latin typeface="Times New Roman" panose="02020603050405020304" pitchFamily="18" charset="0"/>
                <a:cs typeface="Times New Roman" panose="02020603050405020304" pitchFamily="18" charset="0"/>
              </a:rPr>
              <a:t>combine/coordinate information, so </a:t>
            </a:r>
            <a:r>
              <a:rPr lang="en-GB" sz="2400" dirty="0" err="1" smtClean="0">
                <a:latin typeface="Times New Roman" panose="02020603050405020304" pitchFamily="18" charset="0"/>
                <a:cs typeface="Times New Roman" panose="02020603050405020304" pitchFamily="18" charset="0"/>
              </a:rPr>
              <a:t>Fodor</a:t>
            </a:r>
            <a:r>
              <a:rPr lang="en-GB" sz="2400" dirty="0" smtClean="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imagines </a:t>
            </a:r>
            <a:r>
              <a:rPr lang="en-GB" sz="2400" dirty="0" smtClean="0">
                <a:latin typeface="Times New Roman" panose="02020603050405020304" pitchFamily="18" charset="0"/>
                <a:cs typeface="Times New Roman" panose="02020603050405020304" pitchFamily="18" charset="0"/>
              </a:rPr>
              <a:t>there </a:t>
            </a:r>
            <a:r>
              <a:rPr lang="en-GB" sz="2400" dirty="0">
                <a:latin typeface="Times New Roman" panose="02020603050405020304" pitchFamily="18" charset="0"/>
                <a:cs typeface="Times New Roman" panose="02020603050405020304" pitchFamily="18" charset="0"/>
              </a:rPr>
              <a:t>are a set of more general processes that can deal with the output of many different modules. </a:t>
            </a:r>
            <a:r>
              <a:rPr lang="en-GB" sz="2400" dirty="0" smtClean="0">
                <a:latin typeface="Times New Roman" panose="02020603050405020304" pitchFamily="18"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177589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42938"/>
            <a:ext cx="9144000" cy="4714875"/>
          </a:xfrm>
        </p:spPr>
        <p:txBody>
          <a:bodyPr/>
          <a:lstStyle/>
          <a:p>
            <a:r>
              <a:rPr lang="en-GB" sz="2800" dirty="0" smtClean="0">
                <a:latin typeface="Times New Roman" panose="02020603050405020304" pitchFamily="18" charset="0"/>
                <a:cs typeface="Times New Roman" panose="02020603050405020304" pitchFamily="18" charset="0"/>
              </a:rPr>
              <a:t>An alternative to the digital computer metaphor of cognition</a:t>
            </a:r>
          </a:p>
          <a:p>
            <a:pPr marL="109537" indent="0">
              <a:buNone/>
            </a:pPr>
            <a:r>
              <a:rPr lang="en-GB" sz="2600" dirty="0" smtClean="0">
                <a:latin typeface="Times New Roman" panose="02020603050405020304" pitchFamily="18" charset="0"/>
                <a:cs typeface="Times New Roman" panose="02020603050405020304" pitchFamily="18" charset="0"/>
              </a:rPr>
              <a:t> </a:t>
            </a:r>
          </a:p>
          <a:p>
            <a:r>
              <a:rPr lang="en-GB" sz="2800" dirty="0" smtClean="0">
                <a:latin typeface="Times New Roman" panose="02020603050405020304" pitchFamily="18" charset="0"/>
                <a:cs typeface="Times New Roman" panose="02020603050405020304" pitchFamily="18" charset="0"/>
              </a:rPr>
              <a:t>Also known as Parallel Distributed Processing (PDP).</a:t>
            </a:r>
          </a:p>
          <a:p>
            <a:pPr marL="109537" indent="0">
              <a:buNone/>
            </a:pPr>
            <a:endParaRPr lang="en-GB" sz="26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The main difference is that PDP proposes that information can be processed in parallel – different parts of the brain process different sorts of information at the same time.</a:t>
            </a:r>
          </a:p>
          <a:p>
            <a:pPr marL="109537" indent="0">
              <a:buNone/>
            </a:pPr>
            <a:endParaRPr lang="en-GB" sz="26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Secondly, rather than encoding symbols, information is represented by a pattern of activation across a network of neurons (P. M. </a:t>
            </a:r>
            <a:r>
              <a:rPr lang="en-GB" sz="2800" dirty="0" err="1" smtClean="0">
                <a:latin typeface="Times New Roman" panose="02020603050405020304" pitchFamily="18" charset="0"/>
                <a:cs typeface="Times New Roman" panose="02020603050405020304" pitchFamily="18" charset="0"/>
              </a:rPr>
              <a:t>Churchland</a:t>
            </a:r>
            <a:r>
              <a:rPr lang="en-GB" sz="2800" dirty="0" smtClean="0">
                <a:latin typeface="Times New Roman" panose="02020603050405020304" pitchFamily="18" charset="0"/>
                <a:cs typeface="Times New Roman" panose="02020603050405020304" pitchFamily="18" charset="0"/>
              </a:rPr>
              <a:t> 1986, p.460).</a:t>
            </a:r>
          </a:p>
        </p:txBody>
      </p:sp>
      <p:sp>
        <p:nvSpPr>
          <p:cNvPr id="2" name="Title 1"/>
          <p:cNvSpPr>
            <a:spLocks noGrp="1"/>
          </p:cNvSpPr>
          <p:nvPr>
            <p:ph type="title"/>
          </p:nvPr>
        </p:nvSpPr>
        <p:spPr>
          <a:xfrm>
            <a:off x="685800" y="0"/>
            <a:ext cx="7772400" cy="642938"/>
          </a:xfrm>
        </p:spPr>
        <p:txBody>
          <a:bodyPr/>
          <a:lstStyle/>
          <a:p>
            <a:pPr algn="ctr"/>
            <a:r>
              <a:rPr lang="en-GB" sz="3200" dirty="0" smtClean="0"/>
              <a:t>Connectionism </a:t>
            </a:r>
            <a:endParaRPr lang="en-GB" sz="3200" dirty="0"/>
          </a:p>
        </p:txBody>
      </p:sp>
    </p:spTree>
    <p:extLst>
      <p:ext uri="{BB962C8B-B14F-4D97-AF65-F5344CB8AC3E}">
        <p14:creationId xmlns:p14="http://schemas.microsoft.com/office/powerpoint/2010/main" val="26060032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14375"/>
            <a:ext cx="9144000" cy="5572125"/>
          </a:xfrm>
        </p:spPr>
        <p:txBody>
          <a:bodyPr/>
          <a:lstStyle/>
          <a:p>
            <a:r>
              <a:rPr lang="en-GB" sz="2800" dirty="0" smtClean="0">
                <a:latin typeface="Times New Roman" panose="02020603050405020304" pitchFamily="18" charset="0"/>
                <a:cs typeface="Times New Roman" panose="02020603050405020304" pitchFamily="18" charset="0"/>
              </a:rPr>
              <a:t>Gained </a:t>
            </a:r>
            <a:r>
              <a:rPr lang="en-GB" sz="2800" dirty="0">
                <a:latin typeface="Times New Roman" panose="02020603050405020304" pitchFamily="18" charset="0"/>
                <a:cs typeface="Times New Roman" panose="02020603050405020304" pitchFamily="18" charset="0"/>
              </a:rPr>
              <a:t>most of its recognition following the work of </a:t>
            </a:r>
            <a:r>
              <a:rPr lang="en-GB" sz="2800" dirty="0" err="1">
                <a:latin typeface="Times New Roman" panose="02020603050405020304" pitchFamily="18" charset="0"/>
                <a:cs typeface="Times New Roman" panose="02020603050405020304" pitchFamily="18" charset="0"/>
              </a:rPr>
              <a:t>Rumelhart</a:t>
            </a:r>
            <a:r>
              <a:rPr lang="en-GB" sz="2800" dirty="0">
                <a:latin typeface="Times New Roman" panose="02020603050405020304" pitchFamily="18" charset="0"/>
                <a:cs typeface="Times New Roman" panose="02020603050405020304" pitchFamily="18" charset="0"/>
              </a:rPr>
              <a:t> and McClelland (1986</a:t>
            </a:r>
            <a:r>
              <a:rPr lang="en-GB" sz="2800" dirty="0" smtClean="0">
                <a:latin typeface="Times New Roman" panose="02020603050405020304" pitchFamily="18" charset="0"/>
                <a:cs typeface="Times New Roman" panose="02020603050405020304" pitchFamily="18" charset="0"/>
              </a:rPr>
              <a:t>).</a:t>
            </a:r>
          </a:p>
          <a:p>
            <a:pPr marL="109537" indent="0">
              <a:buNone/>
            </a:pPr>
            <a:endParaRPr lang="en-GB" sz="2800"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Connectionist models have been proposed for many different domains of cognitive processing.</a:t>
            </a:r>
          </a:p>
          <a:p>
            <a:pPr lvl="1"/>
            <a:r>
              <a:rPr lang="en-GB" sz="2400" dirty="0" smtClean="0">
                <a:latin typeface="Times New Roman" panose="02020603050405020304" pitchFamily="18" charset="0"/>
                <a:cs typeface="Times New Roman" panose="02020603050405020304" pitchFamily="18" charset="0"/>
              </a:rPr>
              <a:t>E.g., cognitive control, language processing, perception and memory.</a:t>
            </a:r>
          </a:p>
          <a:p>
            <a:pPr marL="392113" lvl="1" indent="0">
              <a:buNone/>
            </a:pPr>
            <a:endParaRPr lang="en-GB" sz="2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Although the architecture of the models put forward to explain certain areas of cognition may differ to each other, the underlying concept of connectionism is common amongst them all.</a:t>
            </a:r>
          </a:p>
          <a:p>
            <a:endParaRPr lang="en-GB" dirty="0" smtClean="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685800" y="180975"/>
            <a:ext cx="7772400" cy="661987"/>
          </a:xfrm>
        </p:spPr>
        <p:txBody>
          <a:bodyPr>
            <a:normAutofit fontScale="90000"/>
          </a:bodyPr>
          <a:lstStyle/>
          <a:p>
            <a:pPr algn="ctr"/>
            <a:r>
              <a:rPr lang="en-GB" dirty="0" smtClean="0"/>
              <a:t>Connectionism</a:t>
            </a:r>
            <a:endParaRPr lang="en-GB" dirty="0"/>
          </a:p>
        </p:txBody>
      </p:sp>
    </p:spTree>
    <p:extLst>
      <p:ext uri="{BB962C8B-B14F-4D97-AF65-F5344CB8AC3E}">
        <p14:creationId xmlns:p14="http://schemas.microsoft.com/office/powerpoint/2010/main" val="30504609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a:xfrm>
            <a:off x="0" y="742951"/>
            <a:ext cx="9144000" cy="5129212"/>
          </a:xfrm>
        </p:spPr>
        <p:txBody>
          <a:bodyPr/>
          <a:lstStyle/>
          <a:p>
            <a:r>
              <a:rPr lang="en-GB" altLang="en-US" sz="2800" dirty="0">
                <a:latin typeface="Times New Roman" panose="02020603050405020304" pitchFamily="18" charset="0"/>
                <a:cs typeface="Times New Roman" panose="02020603050405020304" pitchFamily="18" charset="0"/>
              </a:rPr>
              <a:t>Is there a specific place in the brain where consciousness of a particular event occurs? </a:t>
            </a:r>
            <a:endParaRPr lang="en-GB" altLang="en-US" sz="2800" dirty="0" smtClean="0">
              <a:latin typeface="Times New Roman" panose="02020603050405020304" pitchFamily="18" charset="0"/>
              <a:cs typeface="Times New Roman" panose="02020603050405020304" pitchFamily="18" charset="0"/>
            </a:endParaRPr>
          </a:p>
          <a:p>
            <a:r>
              <a:rPr lang="en-GB" altLang="en-US" sz="2800" dirty="0" smtClean="0">
                <a:latin typeface="Times New Roman" panose="02020603050405020304" pitchFamily="18" charset="0"/>
                <a:cs typeface="Times New Roman" panose="02020603050405020304" pitchFamily="18" charset="0"/>
              </a:rPr>
              <a:t>‘</a:t>
            </a:r>
            <a:r>
              <a:rPr lang="en-GB" altLang="en-US" sz="2800" dirty="0">
                <a:latin typeface="Times New Roman" panose="02020603050405020304" pitchFamily="18" charset="0"/>
                <a:cs typeface="Times New Roman" panose="02020603050405020304" pitchFamily="18" charset="0"/>
              </a:rPr>
              <a:t>Cartesian </a:t>
            </a:r>
            <a:r>
              <a:rPr lang="en-GB" altLang="en-US" sz="2800" dirty="0" smtClean="0">
                <a:latin typeface="Times New Roman" panose="02020603050405020304" pitchFamily="18" charset="0"/>
                <a:cs typeface="Times New Roman" panose="02020603050405020304" pitchFamily="18" charset="0"/>
              </a:rPr>
              <a:t>materialism’ - </a:t>
            </a:r>
            <a:r>
              <a:rPr lang="en-GB" altLang="en-US" sz="2800" dirty="0">
                <a:latin typeface="Times New Roman" panose="02020603050405020304" pitchFamily="18" charset="0"/>
                <a:cs typeface="Times New Roman" panose="02020603050405020304" pitchFamily="18" charset="0"/>
              </a:rPr>
              <a:t>consciousness arises in a particular location in the </a:t>
            </a:r>
            <a:r>
              <a:rPr lang="en-GB" altLang="en-US" sz="2800" dirty="0" smtClean="0">
                <a:latin typeface="Times New Roman" panose="02020603050405020304" pitchFamily="18" charset="0"/>
                <a:cs typeface="Times New Roman" panose="02020603050405020304" pitchFamily="18" charset="0"/>
              </a:rPr>
              <a:t>brain (based on Descartes belief that the mind and body interacted in the Pineal gland).</a:t>
            </a:r>
          </a:p>
          <a:p>
            <a:r>
              <a:rPr lang="en-GB" altLang="en-US" sz="2800" dirty="0">
                <a:latin typeface="Times New Roman" panose="02020603050405020304" pitchFamily="18" charset="0"/>
                <a:cs typeface="Times New Roman" panose="02020603050405020304" pitchFamily="18" charset="0"/>
              </a:rPr>
              <a:t>Daniel Dennett:</a:t>
            </a:r>
            <a:r>
              <a:rPr lang="en-GB" altLang="en-US" sz="2800" dirty="0" smtClean="0">
                <a:latin typeface="Times New Roman" panose="02020603050405020304" pitchFamily="18" charset="0"/>
                <a:cs typeface="Times New Roman" panose="02020603050405020304" pitchFamily="18" charset="0"/>
              </a:rPr>
              <a:t> consciousness </a:t>
            </a:r>
            <a:r>
              <a:rPr lang="en-GB" altLang="en-US" sz="2800" dirty="0">
                <a:latin typeface="Times New Roman" panose="02020603050405020304" pitchFamily="18" charset="0"/>
                <a:cs typeface="Times New Roman" panose="02020603050405020304" pitchFamily="18" charset="0"/>
              </a:rPr>
              <a:t>is the result of processes going on over a period of time in different parts of the brain. </a:t>
            </a:r>
            <a:r>
              <a:rPr lang="en-GB" altLang="en-US" sz="2800" dirty="0" smtClean="0">
                <a:latin typeface="Times New Roman" panose="02020603050405020304" pitchFamily="18" charset="0"/>
                <a:cs typeface="Times New Roman" panose="02020603050405020304" pitchFamily="18" charset="0"/>
              </a:rPr>
              <a:t>There </a:t>
            </a:r>
            <a:r>
              <a:rPr lang="en-GB" altLang="en-US" sz="2800" dirty="0">
                <a:latin typeface="Times New Roman" panose="02020603050405020304" pitchFamily="18" charset="0"/>
                <a:cs typeface="Times New Roman" panose="02020603050405020304" pitchFamily="18" charset="0"/>
              </a:rPr>
              <a:t>are multiple processing sites and streams not a single privileged one of consciousness. Information in any one of the multiple processing streams may enter in to conscious awareness depending on the task. </a:t>
            </a:r>
          </a:p>
        </p:txBody>
      </p:sp>
      <p:sp>
        <p:nvSpPr>
          <p:cNvPr id="3" name="Title 2"/>
          <p:cNvSpPr>
            <a:spLocks noGrp="1"/>
          </p:cNvSpPr>
          <p:nvPr>
            <p:ph type="title"/>
          </p:nvPr>
        </p:nvSpPr>
        <p:spPr>
          <a:xfrm>
            <a:off x="841663" y="104343"/>
            <a:ext cx="7772400" cy="752908"/>
          </a:xfrm>
        </p:spPr>
        <p:txBody>
          <a:bodyPr/>
          <a:lstStyle/>
          <a:p>
            <a:pPr algn="ctr">
              <a:defRPr/>
            </a:pPr>
            <a:r>
              <a:rPr lang="en-GB" sz="3200" dirty="0" smtClean="0"/>
              <a:t>The Location of Thought?</a:t>
            </a:r>
            <a:endParaRPr lang="en-GB" sz="3200" dirty="0"/>
          </a:p>
        </p:txBody>
      </p:sp>
    </p:spTree>
    <p:extLst>
      <p:ext uri="{BB962C8B-B14F-4D97-AF65-F5344CB8AC3E}">
        <p14:creationId xmlns:p14="http://schemas.microsoft.com/office/powerpoint/2010/main" val="47612842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 calcmode="lin" valueType="num">
                                      <p:cBhvr additive="base">
                                        <p:cTn id="7" dur="500" fill="hold"/>
                                        <p:tgtEl>
                                          <p:spTgt spid="307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0722">
                                            <p:txEl>
                                              <p:pRg st="1" end="1"/>
                                            </p:txEl>
                                          </p:spTgt>
                                        </p:tgtEl>
                                        <p:attrNameLst>
                                          <p:attrName>style.visibility</p:attrName>
                                        </p:attrNameLst>
                                      </p:cBhvr>
                                      <p:to>
                                        <p:strVal val="visible"/>
                                      </p:to>
                                    </p:set>
                                    <p:anim calcmode="lin" valueType="num">
                                      <p:cBhvr additive="base">
                                        <p:cTn id="13" dur="500" fill="hold"/>
                                        <p:tgtEl>
                                          <p:spTgt spid="3072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0722">
                                            <p:txEl>
                                              <p:pRg st="2" end="2"/>
                                            </p:txEl>
                                          </p:spTgt>
                                        </p:tgtEl>
                                        <p:attrNameLst>
                                          <p:attrName>style.visibility</p:attrName>
                                        </p:attrNameLst>
                                      </p:cBhvr>
                                      <p:to>
                                        <p:strVal val="visible"/>
                                      </p:to>
                                    </p:set>
                                    <p:anim calcmode="lin" valueType="num">
                                      <p:cBhvr additive="base">
                                        <p:cTn id="19" dur="500" fill="hold"/>
                                        <p:tgtEl>
                                          <p:spTgt spid="3072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2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842963"/>
            <a:ext cx="9144000" cy="5164137"/>
          </a:xfrm>
        </p:spPr>
        <p:txBody>
          <a:bodyPr/>
          <a:lstStyle/>
          <a:p>
            <a:r>
              <a:rPr lang="en-GB" altLang="en-US" sz="2800" dirty="0">
                <a:latin typeface="Times New Roman" panose="02020603050405020304" pitchFamily="18" charset="0"/>
                <a:cs typeface="Times New Roman" panose="02020603050405020304" pitchFamily="18" charset="0"/>
              </a:rPr>
              <a:t>Antonio </a:t>
            </a:r>
            <a:r>
              <a:rPr lang="en-GB" altLang="en-US" sz="2800" dirty="0" err="1" smtClean="0">
                <a:latin typeface="Times New Roman" panose="02020603050405020304" pitchFamily="18" charset="0"/>
                <a:cs typeface="Times New Roman" panose="02020603050405020304" pitchFamily="18" charset="0"/>
              </a:rPr>
              <a:t>Damasio</a:t>
            </a:r>
            <a:r>
              <a:rPr lang="en-GB" altLang="en-US" sz="2800" dirty="0" smtClean="0">
                <a:latin typeface="Times New Roman" panose="02020603050405020304" pitchFamily="18" charset="0"/>
                <a:cs typeface="Times New Roman" panose="02020603050405020304" pitchFamily="18" charset="0"/>
              </a:rPr>
              <a:t>: not </a:t>
            </a:r>
            <a:r>
              <a:rPr lang="en-GB" altLang="en-US" sz="2800" dirty="0">
                <a:latin typeface="Times New Roman" panose="02020603050405020304" pitchFamily="18" charset="0"/>
                <a:cs typeface="Times New Roman" panose="02020603050405020304" pitchFamily="18" charset="0"/>
              </a:rPr>
              <a:t>enough to just look at the </a:t>
            </a:r>
            <a:r>
              <a:rPr lang="en-GB" altLang="en-US" sz="2800" dirty="0" smtClean="0">
                <a:latin typeface="Times New Roman" panose="02020603050405020304" pitchFamily="18" charset="0"/>
                <a:cs typeface="Times New Roman" panose="02020603050405020304" pitchFamily="18" charset="0"/>
              </a:rPr>
              <a:t>brain</a:t>
            </a:r>
            <a:r>
              <a:rPr lang="en-GB" altLang="en-US" sz="2800" dirty="0">
                <a:latin typeface="Times New Roman" panose="02020603050405020304" pitchFamily="18" charset="0"/>
                <a:cs typeface="Times New Roman" panose="02020603050405020304" pitchFamily="18" charset="0"/>
              </a:rPr>
              <a:t>, </a:t>
            </a:r>
            <a:r>
              <a:rPr lang="en-GB" altLang="en-US" sz="2800" dirty="0" smtClean="0">
                <a:latin typeface="Times New Roman" panose="02020603050405020304" pitchFamily="18" charset="0"/>
                <a:cs typeface="Times New Roman" panose="02020603050405020304" pitchFamily="18" charset="0"/>
              </a:rPr>
              <a:t>we must consider the </a:t>
            </a:r>
            <a:r>
              <a:rPr lang="en-GB" altLang="en-US" sz="2800" dirty="0">
                <a:latin typeface="Times New Roman" panose="02020603050405020304" pitchFamily="18" charset="0"/>
                <a:cs typeface="Times New Roman" panose="02020603050405020304" pitchFamily="18" charset="0"/>
              </a:rPr>
              <a:t>whole </a:t>
            </a:r>
            <a:r>
              <a:rPr lang="en-GB" altLang="en-US" sz="2800" dirty="0" smtClean="0">
                <a:latin typeface="Times New Roman" panose="02020603050405020304" pitchFamily="18" charset="0"/>
                <a:cs typeface="Times New Roman" panose="02020603050405020304" pitchFamily="18" charset="0"/>
              </a:rPr>
              <a:t>body as well. </a:t>
            </a:r>
          </a:p>
          <a:p>
            <a:pPr marL="109537" indent="0">
              <a:buNone/>
            </a:pPr>
            <a:endParaRPr lang="en-GB" altLang="en-US" sz="1400" dirty="0" smtClean="0">
              <a:latin typeface="Times New Roman" panose="02020603050405020304" pitchFamily="18" charset="0"/>
              <a:cs typeface="Times New Roman" panose="02020603050405020304" pitchFamily="18" charset="0"/>
            </a:endParaRPr>
          </a:p>
          <a:p>
            <a:r>
              <a:rPr lang="en-GB" altLang="en-US" sz="2800" dirty="0" smtClean="0">
                <a:latin typeface="Times New Roman" panose="02020603050405020304" pitchFamily="18" charset="0"/>
                <a:cs typeface="Times New Roman" panose="02020603050405020304" pitchFamily="18" charset="0"/>
              </a:rPr>
              <a:t>If rationality </a:t>
            </a:r>
            <a:r>
              <a:rPr lang="en-GB" altLang="en-US" sz="2800" dirty="0">
                <a:latin typeface="Times New Roman" panose="02020603050405020304" pitchFamily="18" charset="0"/>
                <a:cs typeface="Times New Roman" panose="02020603050405020304" pitchFamily="18" charset="0"/>
              </a:rPr>
              <a:t>cannot be understood just by looking at the </a:t>
            </a:r>
            <a:r>
              <a:rPr lang="en-GB" altLang="en-US" sz="2800" dirty="0" smtClean="0">
                <a:latin typeface="Times New Roman" panose="02020603050405020304" pitchFamily="18" charset="0"/>
                <a:cs typeface="Times New Roman" panose="02020603050405020304" pitchFamily="18" charset="0"/>
              </a:rPr>
              <a:t>brain, </a:t>
            </a:r>
            <a:r>
              <a:rPr lang="en-GB" altLang="en-US" sz="2800" dirty="0">
                <a:latin typeface="Times New Roman" panose="02020603050405020304" pitchFamily="18" charset="0"/>
                <a:cs typeface="Times New Roman" panose="02020603050405020304" pitchFamily="18" charset="0"/>
              </a:rPr>
              <a:t>we would need to look at how feelings are generated in various organs of the body during our process of thinking. </a:t>
            </a:r>
            <a:endParaRPr lang="en-GB" altLang="en-US" sz="2800" dirty="0" smtClean="0">
              <a:latin typeface="Times New Roman" panose="02020603050405020304" pitchFamily="18" charset="0"/>
              <a:cs typeface="Times New Roman" panose="02020603050405020304" pitchFamily="18" charset="0"/>
            </a:endParaRPr>
          </a:p>
          <a:p>
            <a:pPr marL="109537" indent="0">
              <a:buNone/>
            </a:pPr>
            <a:endParaRPr lang="en-GB" altLang="en-US" sz="1600" dirty="0" smtClean="0">
              <a:latin typeface="Times New Roman" panose="02020603050405020304" pitchFamily="18" charset="0"/>
              <a:cs typeface="Times New Roman" panose="02020603050405020304" pitchFamily="18" charset="0"/>
            </a:endParaRPr>
          </a:p>
          <a:p>
            <a:r>
              <a:rPr lang="en-GB" altLang="en-US" sz="2800" dirty="0" smtClean="0">
                <a:latin typeface="Times New Roman" panose="02020603050405020304" pitchFamily="18" charset="0"/>
                <a:cs typeface="Times New Roman" panose="02020603050405020304" pitchFamily="18" charset="0"/>
              </a:rPr>
              <a:t>The body is not just machinery attached </a:t>
            </a:r>
            <a:r>
              <a:rPr lang="en-GB" altLang="en-US" sz="2800" dirty="0">
                <a:latin typeface="Times New Roman" panose="02020603050405020304" pitchFamily="18" charset="0"/>
                <a:cs typeface="Times New Roman" panose="02020603050405020304" pitchFamily="18" charset="0"/>
              </a:rPr>
              <a:t>to our brain that allows us to </a:t>
            </a:r>
            <a:r>
              <a:rPr lang="en-GB" altLang="en-US" sz="2800" dirty="0" smtClean="0">
                <a:latin typeface="Times New Roman" panose="02020603050405020304" pitchFamily="18" charset="0"/>
                <a:cs typeface="Times New Roman" panose="02020603050405020304" pitchFamily="18" charset="0"/>
              </a:rPr>
              <a:t>move </a:t>
            </a:r>
            <a:r>
              <a:rPr lang="en-GB" altLang="en-US" sz="2800" dirty="0">
                <a:latin typeface="Times New Roman" panose="02020603050405020304" pitchFamily="18" charset="0"/>
                <a:cs typeface="Times New Roman" panose="02020603050405020304" pitchFamily="18" charset="0"/>
              </a:rPr>
              <a:t>and </a:t>
            </a:r>
            <a:r>
              <a:rPr lang="en-GB" altLang="en-US" sz="2800" dirty="0" smtClean="0">
                <a:latin typeface="Times New Roman" panose="02020603050405020304" pitchFamily="18" charset="0"/>
                <a:cs typeface="Times New Roman" panose="02020603050405020304" pitchFamily="18" charset="0"/>
              </a:rPr>
              <a:t>keep </a:t>
            </a:r>
            <a:r>
              <a:rPr lang="en-GB" altLang="en-US" sz="2800" dirty="0">
                <a:latin typeface="Times New Roman" panose="02020603050405020304" pitchFamily="18" charset="0"/>
                <a:cs typeface="Times New Roman" panose="02020603050405020304" pitchFamily="18" charset="0"/>
              </a:rPr>
              <a:t>us alive – is critical for our mental </a:t>
            </a:r>
            <a:r>
              <a:rPr lang="en-GB" altLang="en-US" sz="2800" dirty="0" smtClean="0">
                <a:latin typeface="Times New Roman" panose="02020603050405020304" pitchFamily="18" charset="0"/>
                <a:cs typeface="Times New Roman" panose="02020603050405020304" pitchFamily="18" charset="0"/>
              </a:rPr>
              <a:t>lives – e.g., </a:t>
            </a:r>
            <a:r>
              <a:rPr lang="en-GB" altLang="en-US" sz="2800" dirty="0">
                <a:latin typeface="Times New Roman" panose="02020603050405020304" pitchFamily="18" charset="0"/>
                <a:cs typeface="Times New Roman" panose="02020603050405020304" pitchFamily="18" charset="0"/>
              </a:rPr>
              <a:t>in things like reasoning. </a:t>
            </a:r>
            <a:endParaRPr lang="en-GB" altLang="en-US" sz="2800" dirty="0" smtClean="0">
              <a:latin typeface="Times New Roman" panose="02020603050405020304" pitchFamily="18" charset="0"/>
              <a:cs typeface="Times New Roman" panose="02020603050405020304" pitchFamily="18" charset="0"/>
            </a:endParaRPr>
          </a:p>
          <a:p>
            <a:pPr lvl="1"/>
            <a:r>
              <a:rPr lang="en-GB" altLang="en-US" sz="2400" dirty="0" smtClean="0">
                <a:latin typeface="Times New Roman" panose="02020603050405020304" pitchFamily="18" charset="0"/>
                <a:cs typeface="Times New Roman" panose="02020603050405020304" pitchFamily="18" charset="0"/>
              </a:rPr>
              <a:t>Feeling pain in your chest at the thought of something really sad. </a:t>
            </a:r>
            <a:endParaRPr lang="en-GB" altLang="en-US" sz="2400" dirty="0">
              <a:latin typeface="Times New Roman" panose="02020603050405020304" pitchFamily="18" charset="0"/>
              <a:cs typeface="Times New Roman" panose="02020603050405020304" pitchFamily="18" charset="0"/>
            </a:endParaRPr>
          </a:p>
          <a:p>
            <a:pPr marL="109537" indent="0">
              <a:buNone/>
            </a:pPr>
            <a:endParaRPr lang="en-GB" altLang="en-US" sz="2400" dirty="0">
              <a:latin typeface="Times New Roman" panose="02020603050405020304" pitchFamily="18" charset="0"/>
              <a:cs typeface="Times New Roman" panose="02020603050405020304" pitchFamily="18" charset="0"/>
            </a:endParaRPr>
          </a:p>
          <a:p>
            <a:endParaRPr lang="en-GB" dirty="0"/>
          </a:p>
        </p:txBody>
      </p:sp>
      <p:sp>
        <p:nvSpPr>
          <p:cNvPr id="3" name="Title 2"/>
          <p:cNvSpPr>
            <a:spLocks noGrp="1"/>
          </p:cNvSpPr>
          <p:nvPr>
            <p:ph type="title"/>
          </p:nvPr>
        </p:nvSpPr>
        <p:spPr>
          <a:xfrm>
            <a:off x="457200" y="80963"/>
            <a:ext cx="8229600" cy="876300"/>
          </a:xfrm>
        </p:spPr>
        <p:txBody>
          <a:bodyPr/>
          <a:lstStyle/>
          <a:p>
            <a:pPr algn="ctr"/>
            <a:r>
              <a:rPr lang="en-GB" dirty="0" smtClean="0"/>
              <a:t>The Location of Thought?</a:t>
            </a:r>
            <a:endParaRPr lang="en-GB" dirty="0"/>
          </a:p>
        </p:txBody>
      </p:sp>
    </p:spTree>
    <p:extLst>
      <p:ext uri="{BB962C8B-B14F-4D97-AF65-F5344CB8AC3E}">
        <p14:creationId xmlns:p14="http://schemas.microsoft.com/office/powerpoint/2010/main" val="364912327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657225"/>
            <a:ext cx="9015413" cy="5829300"/>
          </a:xfrm>
        </p:spPr>
        <p:txBody>
          <a:bodyPr/>
          <a:lstStyle/>
          <a:p>
            <a:r>
              <a:rPr lang="en-GB" sz="2800" dirty="0">
                <a:latin typeface="Times New Roman" panose="02020603050405020304" pitchFamily="18" charset="0"/>
                <a:cs typeface="Times New Roman" panose="02020603050405020304" pitchFamily="18" charset="0"/>
              </a:rPr>
              <a:t>The importance in recognising the </a:t>
            </a:r>
            <a:r>
              <a:rPr lang="en-GB" sz="2800" dirty="0" smtClean="0">
                <a:latin typeface="Times New Roman" panose="02020603050405020304" pitchFamily="18" charset="0"/>
                <a:cs typeface="Times New Roman" panose="02020603050405020304" pitchFamily="18" charset="0"/>
              </a:rPr>
              <a:t>brain, body and the environment in </a:t>
            </a:r>
            <a:r>
              <a:rPr lang="en-GB" sz="2800" dirty="0">
                <a:latin typeface="Times New Roman" panose="02020603050405020304" pitchFamily="18" charset="0"/>
                <a:cs typeface="Times New Roman" panose="02020603050405020304" pitchFamily="18" charset="0"/>
              </a:rPr>
              <a:t>the </a:t>
            </a:r>
            <a:r>
              <a:rPr lang="en-GB" sz="2800" dirty="0" smtClean="0">
                <a:latin typeface="Times New Roman" panose="02020603050405020304" pitchFamily="18" charset="0"/>
                <a:cs typeface="Times New Roman" panose="02020603050405020304" pitchFamily="18" charset="0"/>
              </a:rPr>
              <a:t>psychological.</a:t>
            </a:r>
          </a:p>
          <a:p>
            <a:r>
              <a:rPr lang="en-GB" sz="2800" dirty="0" smtClean="0">
                <a:latin typeface="Times New Roman" panose="02020603050405020304" pitchFamily="18" charset="0"/>
                <a:cs typeface="Times New Roman" panose="02020603050405020304" pitchFamily="18" charset="0"/>
              </a:rPr>
              <a:t>Perception </a:t>
            </a:r>
            <a:r>
              <a:rPr lang="en-GB" sz="2800" dirty="0">
                <a:latin typeface="Times New Roman" panose="02020603050405020304" pitchFamily="18" charset="0"/>
                <a:cs typeface="Times New Roman" panose="02020603050405020304" pitchFamily="18" charset="0"/>
              </a:rPr>
              <a:t>and cognition are </a:t>
            </a:r>
            <a:r>
              <a:rPr lang="en-GB" sz="2800" dirty="0" smtClean="0">
                <a:latin typeface="Times New Roman" panose="02020603050405020304" pitchFamily="18" charset="0"/>
                <a:cs typeface="Times New Roman" panose="02020603050405020304" pitchFamily="18" charset="0"/>
              </a:rPr>
              <a:t>for </a:t>
            </a:r>
            <a:r>
              <a:rPr lang="en-GB" sz="2800" dirty="0">
                <a:latin typeface="Times New Roman" panose="02020603050405020304" pitchFamily="18" charset="0"/>
                <a:cs typeface="Times New Roman" panose="02020603050405020304" pitchFamily="18" charset="0"/>
              </a:rPr>
              <a:t>the control of action </a:t>
            </a:r>
            <a:r>
              <a:rPr lang="en-GB" sz="2800" dirty="0" smtClean="0">
                <a:latin typeface="Times New Roman" panose="02020603050405020304" pitchFamily="18" charset="0"/>
                <a:cs typeface="Times New Roman" panose="02020603050405020304" pitchFamily="18" charset="0"/>
              </a:rPr>
              <a:t>not </a:t>
            </a:r>
            <a:r>
              <a:rPr lang="en-GB" sz="2800" dirty="0">
                <a:latin typeface="Times New Roman" panose="02020603050405020304" pitchFamily="18" charset="0"/>
                <a:cs typeface="Times New Roman" panose="02020603050405020304" pitchFamily="18" charset="0"/>
              </a:rPr>
              <a:t>just gaining knowledge for the sake of </a:t>
            </a:r>
            <a:r>
              <a:rPr lang="en-GB" sz="2800" dirty="0" smtClean="0">
                <a:latin typeface="Times New Roman" panose="02020603050405020304" pitchFamily="18" charset="0"/>
                <a:cs typeface="Times New Roman" panose="02020603050405020304" pitchFamily="18" charset="0"/>
              </a:rPr>
              <a:t>it.</a:t>
            </a:r>
          </a:p>
          <a:p>
            <a:r>
              <a:rPr lang="en-GB" sz="2800" dirty="0" smtClean="0">
                <a:latin typeface="Times New Roman" panose="02020603050405020304" pitchFamily="18" charset="0"/>
                <a:cs typeface="Times New Roman" panose="02020603050405020304" pitchFamily="18" charset="0"/>
              </a:rPr>
              <a:t>Perception </a:t>
            </a:r>
            <a:r>
              <a:rPr lang="en-GB" sz="2800" dirty="0">
                <a:latin typeface="Times New Roman" panose="02020603050405020304" pitchFamily="18" charset="0"/>
                <a:cs typeface="Times New Roman" panose="02020603050405020304" pitchFamily="18" charset="0"/>
              </a:rPr>
              <a:t>and cognition are themselves considered </a:t>
            </a:r>
            <a:r>
              <a:rPr lang="en-GB" sz="2800" dirty="0" smtClean="0">
                <a:latin typeface="Times New Roman" panose="02020603050405020304" pitchFamily="18" charset="0"/>
                <a:cs typeface="Times New Roman" panose="02020603050405020304" pitchFamily="18" charset="0"/>
              </a:rPr>
              <a:t>forms </a:t>
            </a:r>
            <a:r>
              <a:rPr lang="en-GB" sz="2800" dirty="0">
                <a:latin typeface="Times New Roman" panose="02020603050405020304" pitchFamily="18" charset="0"/>
                <a:cs typeface="Times New Roman" panose="02020603050405020304" pitchFamily="18" charset="0"/>
              </a:rPr>
              <a:t>of action, </a:t>
            </a:r>
            <a:r>
              <a:rPr lang="en-GB" sz="2800" dirty="0" smtClean="0">
                <a:latin typeface="Times New Roman" panose="02020603050405020304" pitchFamily="18" charset="0"/>
                <a:cs typeface="Times New Roman" panose="02020603050405020304" pitchFamily="18" charset="0"/>
              </a:rPr>
              <a:t>and as </a:t>
            </a:r>
            <a:r>
              <a:rPr lang="en-GB" sz="2800" dirty="0">
                <a:latin typeface="Times New Roman" panose="02020603050405020304" pitchFamily="18" charset="0"/>
                <a:cs typeface="Times New Roman" panose="02020603050405020304" pitchFamily="18" charset="0"/>
              </a:rPr>
              <a:t>particular types of behaviour performed on the organisms environment.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Gibson: </a:t>
            </a:r>
            <a:r>
              <a:rPr lang="en-GB" sz="2800" b="1" dirty="0" smtClean="0">
                <a:latin typeface="Times New Roman" panose="02020603050405020304" pitchFamily="18" charset="0"/>
                <a:cs typeface="Times New Roman" panose="02020603050405020304" pitchFamily="18" charset="0"/>
              </a:rPr>
              <a:t>Affordance of action </a:t>
            </a:r>
            <a:r>
              <a:rPr lang="en-GB" sz="2800" dirty="0" smtClean="0">
                <a:latin typeface="Times New Roman" panose="02020603050405020304" pitchFamily="18" charset="0"/>
                <a:cs typeface="Times New Roman" panose="02020603050405020304" pitchFamily="18" charset="0"/>
              </a:rPr>
              <a:t>- we </a:t>
            </a:r>
            <a:r>
              <a:rPr lang="en-GB" sz="2800" dirty="0">
                <a:latin typeface="Times New Roman" panose="02020603050405020304" pitchFamily="18" charset="0"/>
                <a:cs typeface="Times New Roman" panose="02020603050405020304" pitchFamily="18" charset="0"/>
              </a:rPr>
              <a:t>perceive objects not in an abstract mathematical or geometrical term but in terms of the actions that they </a:t>
            </a:r>
            <a:r>
              <a:rPr lang="en-GB" sz="2800" dirty="0" smtClean="0">
                <a:latin typeface="Times New Roman" panose="02020603050405020304" pitchFamily="18" charset="0"/>
                <a:cs typeface="Times New Roman" panose="02020603050405020304" pitchFamily="18" charset="0"/>
              </a:rPr>
              <a:t>support (afford). </a:t>
            </a:r>
          </a:p>
          <a:p>
            <a:r>
              <a:rPr lang="en-GB" sz="2400" dirty="0" smtClean="0">
                <a:latin typeface="Times New Roman" panose="02020603050405020304" pitchFamily="18" charset="0"/>
                <a:cs typeface="Times New Roman" panose="02020603050405020304" pitchFamily="18" charset="0"/>
              </a:rPr>
              <a:t>E.g., instead </a:t>
            </a:r>
            <a:r>
              <a:rPr lang="en-GB" sz="2400" dirty="0">
                <a:latin typeface="Times New Roman" panose="02020603050405020304" pitchFamily="18" charset="0"/>
                <a:cs typeface="Times New Roman" panose="02020603050405020304" pitchFamily="18" charset="0"/>
              </a:rPr>
              <a:t>of just thinking </a:t>
            </a:r>
            <a:r>
              <a:rPr lang="en-GB" sz="2400" dirty="0" smtClean="0">
                <a:latin typeface="Times New Roman" panose="02020603050405020304" pitchFamily="18" charset="0"/>
                <a:cs typeface="Times New Roman" panose="02020603050405020304" pitchFamily="18" charset="0"/>
              </a:rPr>
              <a:t>“that </a:t>
            </a:r>
            <a:r>
              <a:rPr lang="en-GB" sz="2400" dirty="0">
                <a:latin typeface="Times New Roman" panose="02020603050405020304" pitchFamily="18" charset="0"/>
                <a:cs typeface="Times New Roman" panose="02020603050405020304" pitchFamily="18" charset="0"/>
              </a:rPr>
              <a:t>stream looks about </a:t>
            </a:r>
            <a:r>
              <a:rPr lang="en-GB" sz="2400" dirty="0" smtClean="0">
                <a:latin typeface="Times New Roman" panose="02020603050405020304" pitchFamily="18" charset="0"/>
                <a:cs typeface="Times New Roman" panose="02020603050405020304" pitchFamily="18" charset="0"/>
              </a:rPr>
              <a:t>1.5m wide” </a:t>
            </a:r>
            <a:r>
              <a:rPr lang="en-GB" sz="2400" dirty="0">
                <a:latin typeface="Times New Roman" panose="02020603050405020304" pitchFamily="18" charset="0"/>
                <a:cs typeface="Times New Roman" panose="02020603050405020304" pitchFamily="18" charset="0"/>
              </a:rPr>
              <a:t>you would </a:t>
            </a:r>
            <a:r>
              <a:rPr lang="en-GB" sz="2400" dirty="0" smtClean="0">
                <a:latin typeface="Times New Roman" panose="02020603050405020304" pitchFamily="18" charset="0"/>
                <a:cs typeface="Times New Roman" panose="02020603050405020304" pitchFamily="18" charset="0"/>
              </a:rPr>
              <a:t>think </a:t>
            </a:r>
            <a:r>
              <a:rPr lang="en-GB" sz="2400" dirty="0">
                <a:latin typeface="Times New Roman" panose="02020603050405020304" pitchFamily="18" charset="0"/>
                <a:cs typeface="Times New Roman" panose="02020603050405020304" pitchFamily="18" charset="0"/>
              </a:rPr>
              <a:t>in terms of gauging whether you could jump over </a:t>
            </a:r>
            <a:r>
              <a:rPr lang="en-GB" sz="2400" dirty="0" smtClean="0">
                <a:latin typeface="Times New Roman" panose="02020603050405020304" pitchFamily="18" charset="0"/>
                <a:cs typeface="Times New Roman" panose="02020603050405020304" pitchFamily="18" charset="0"/>
              </a:rPr>
              <a:t>it. </a:t>
            </a:r>
          </a:p>
          <a:p>
            <a:pPr marL="109537" indent="0">
              <a:buNone/>
            </a:pPr>
            <a:endParaRPr lang="en-GB" sz="2400"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685800" y="0"/>
            <a:ext cx="7772400" cy="804863"/>
          </a:xfrm>
        </p:spPr>
        <p:txBody>
          <a:bodyPr/>
          <a:lstStyle/>
          <a:p>
            <a:pPr algn="ctr"/>
            <a:r>
              <a:rPr lang="en-GB" altLang="en-US" sz="3600" dirty="0"/>
              <a:t>Embodied </a:t>
            </a:r>
            <a:r>
              <a:rPr lang="en-GB" altLang="en-US" sz="3600" dirty="0" smtClean="0"/>
              <a:t>cognition</a:t>
            </a:r>
            <a:endParaRPr lang="en-GB" dirty="0"/>
          </a:p>
        </p:txBody>
      </p:sp>
    </p:spTree>
    <p:extLst>
      <p:ext uri="{BB962C8B-B14F-4D97-AF65-F5344CB8AC3E}">
        <p14:creationId xmlns:p14="http://schemas.microsoft.com/office/powerpoint/2010/main" val="19695223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38188"/>
            <a:ext cx="9144000" cy="5776912"/>
          </a:xfrm>
        </p:spPr>
        <p:txBody>
          <a:bodyPr/>
          <a:lstStyle/>
          <a:p>
            <a:r>
              <a:rPr lang="en-GB" sz="2800" dirty="0" smtClean="0">
                <a:latin typeface="Times New Roman" panose="02020603050405020304" pitchFamily="18" charset="0"/>
                <a:cs typeface="Times New Roman" panose="02020603050405020304" pitchFamily="18" charset="0"/>
              </a:rPr>
              <a:t>Too </a:t>
            </a:r>
            <a:r>
              <a:rPr lang="en-GB" sz="2800" dirty="0">
                <a:latin typeface="Times New Roman" panose="02020603050405020304" pitchFamily="18" charset="0"/>
                <a:cs typeface="Times New Roman" panose="02020603050405020304" pitchFamily="18" charset="0"/>
              </a:rPr>
              <a:t>much of psychology </a:t>
            </a:r>
            <a:r>
              <a:rPr lang="en-GB" sz="2800" dirty="0" smtClean="0">
                <a:latin typeface="Times New Roman" panose="02020603050405020304" pitchFamily="18" charset="0"/>
                <a:cs typeface="Times New Roman" panose="02020603050405020304" pitchFamily="18" charset="0"/>
              </a:rPr>
              <a:t>was focused </a:t>
            </a:r>
            <a:r>
              <a:rPr lang="en-GB" sz="2800" dirty="0">
                <a:latin typeface="Times New Roman" panose="02020603050405020304" pitchFamily="18" charset="0"/>
                <a:cs typeface="Times New Roman" panose="02020603050405020304" pitchFamily="18" charset="0"/>
              </a:rPr>
              <a:t>on knowing </a:t>
            </a:r>
            <a:r>
              <a:rPr lang="en-GB" sz="2800" dirty="0" smtClean="0">
                <a:latin typeface="Times New Roman" panose="02020603050405020304" pitchFamily="18" charset="0"/>
                <a:cs typeface="Times New Roman" panose="02020603050405020304" pitchFamily="18" charset="0"/>
              </a:rPr>
              <a:t>‘</a:t>
            </a:r>
            <a:r>
              <a:rPr lang="en-GB" sz="2800" b="1" dirty="0" smtClean="0">
                <a:latin typeface="Times New Roman" panose="02020603050405020304" pitchFamily="18" charset="0"/>
                <a:cs typeface="Times New Roman" panose="02020603050405020304" pitchFamily="18" charset="0"/>
              </a:rPr>
              <a:t>that</a:t>
            </a:r>
            <a:r>
              <a:rPr lang="en-GB" sz="2800" dirty="0" smtClean="0">
                <a:latin typeface="Times New Roman" panose="02020603050405020304" pitchFamily="18" charset="0"/>
                <a:cs typeface="Times New Roman" panose="02020603050405020304" pitchFamily="18" charset="0"/>
              </a:rPr>
              <a:t> something’, at </a:t>
            </a:r>
            <a:r>
              <a:rPr lang="en-GB" sz="2800" dirty="0">
                <a:latin typeface="Times New Roman" panose="02020603050405020304" pitchFamily="18" charset="0"/>
                <a:cs typeface="Times New Roman" panose="02020603050405020304" pitchFamily="18" charset="0"/>
              </a:rPr>
              <a:t>the expense of knowing </a:t>
            </a:r>
            <a:r>
              <a:rPr lang="en-GB" sz="2800" dirty="0" smtClean="0">
                <a:latin typeface="Times New Roman" panose="02020603050405020304" pitchFamily="18" charset="0"/>
                <a:cs typeface="Times New Roman" panose="02020603050405020304" pitchFamily="18" charset="0"/>
              </a:rPr>
              <a:t>‘</a:t>
            </a:r>
            <a:r>
              <a:rPr lang="en-GB" sz="2800" b="1" dirty="0" smtClean="0">
                <a:latin typeface="Times New Roman" panose="02020603050405020304" pitchFamily="18" charset="0"/>
                <a:cs typeface="Times New Roman" panose="02020603050405020304" pitchFamily="18" charset="0"/>
              </a:rPr>
              <a:t>how</a:t>
            </a:r>
            <a:r>
              <a:rPr lang="en-GB" sz="2800" dirty="0" smtClean="0">
                <a:latin typeface="Times New Roman" panose="02020603050405020304" pitchFamily="18" charset="0"/>
                <a:cs typeface="Times New Roman" panose="02020603050405020304" pitchFamily="18" charset="0"/>
              </a:rPr>
              <a:t> something’, </a:t>
            </a:r>
          </a:p>
          <a:p>
            <a:r>
              <a:rPr lang="en-GB" sz="2800" dirty="0" smtClean="0">
                <a:latin typeface="Times New Roman" panose="02020603050405020304" pitchFamily="18" charset="0"/>
                <a:cs typeface="Times New Roman" panose="02020603050405020304" pitchFamily="18" charset="0"/>
              </a:rPr>
              <a:t>E.g., a </a:t>
            </a:r>
            <a:r>
              <a:rPr lang="en-GB" sz="2800" dirty="0">
                <a:latin typeface="Times New Roman" panose="02020603050405020304" pitchFamily="18" charset="0"/>
                <a:cs typeface="Times New Roman" panose="02020603050405020304" pitchFamily="18" charset="0"/>
              </a:rPr>
              <a:t>disembodied brain would not be able to ride a bike. </a:t>
            </a:r>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Clark: when searching for a yellow cup, vision </a:t>
            </a:r>
            <a:r>
              <a:rPr lang="en-GB" sz="2800" dirty="0">
                <a:latin typeface="Times New Roman" panose="02020603050405020304" pitchFamily="18" charset="0"/>
                <a:cs typeface="Times New Roman" panose="02020603050405020304" pitchFamily="18" charset="0"/>
              </a:rPr>
              <a:t>is not concerned with creating a representation of the cup nor the scene in which it may be found. </a:t>
            </a:r>
            <a:endParaRPr lang="en-GB" sz="28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Instead the aim of vision </a:t>
            </a:r>
            <a:r>
              <a:rPr lang="en-GB" sz="2400" dirty="0">
                <a:latin typeface="Times New Roman" panose="02020603050405020304" pitchFamily="18" charset="0"/>
                <a:cs typeface="Times New Roman" panose="02020603050405020304" pitchFamily="18" charset="0"/>
              </a:rPr>
              <a:t>is to perform a practical task in the simplest way possible. </a:t>
            </a:r>
            <a:r>
              <a:rPr lang="en-GB" sz="2400" dirty="0" smtClean="0">
                <a:latin typeface="Times New Roman" panose="02020603050405020304" pitchFamily="18" charset="0"/>
                <a:cs typeface="Times New Roman" panose="02020603050405020304" pitchFamily="18" charset="0"/>
              </a:rPr>
              <a:t>Other visual </a:t>
            </a:r>
            <a:r>
              <a:rPr lang="en-GB" sz="2400" dirty="0">
                <a:latin typeface="Times New Roman" panose="02020603050405020304" pitchFamily="18" charset="0"/>
                <a:cs typeface="Times New Roman" panose="02020603050405020304" pitchFamily="18" charset="0"/>
              </a:rPr>
              <a:t>characteristics </a:t>
            </a:r>
            <a:r>
              <a:rPr lang="en-GB" sz="2400" dirty="0" smtClean="0">
                <a:latin typeface="Times New Roman" panose="02020603050405020304" pitchFamily="18" charset="0"/>
                <a:cs typeface="Times New Roman" panose="02020603050405020304" pitchFamily="18" charset="0"/>
              </a:rPr>
              <a:t>(e.g., shape </a:t>
            </a:r>
            <a:r>
              <a:rPr lang="en-GB" sz="2400" dirty="0">
                <a:latin typeface="Times New Roman" panose="02020603050405020304" pitchFamily="18" charset="0"/>
                <a:cs typeface="Times New Roman" panose="02020603050405020304" pitchFamily="18" charset="0"/>
              </a:rPr>
              <a:t>of other objects in the </a:t>
            </a:r>
            <a:r>
              <a:rPr lang="en-GB" sz="2400" dirty="0" smtClean="0">
                <a:latin typeface="Times New Roman" panose="02020603050405020304" pitchFamily="18" charset="0"/>
                <a:cs typeface="Times New Roman" panose="02020603050405020304" pitchFamily="18" charset="0"/>
              </a:rPr>
              <a:t>environment) do </a:t>
            </a:r>
            <a:r>
              <a:rPr lang="en-GB" sz="2400" dirty="0">
                <a:latin typeface="Times New Roman" panose="02020603050405020304" pitchFamily="18" charset="0"/>
                <a:cs typeface="Times New Roman" panose="02020603050405020304" pitchFamily="18" charset="0"/>
              </a:rPr>
              <a:t>not </a:t>
            </a:r>
            <a:r>
              <a:rPr lang="en-GB" sz="2400" dirty="0" smtClean="0">
                <a:latin typeface="Times New Roman" panose="02020603050405020304" pitchFamily="18" charset="0"/>
                <a:cs typeface="Times New Roman" panose="02020603050405020304" pitchFamily="18" charset="0"/>
              </a:rPr>
              <a:t>need be </a:t>
            </a:r>
            <a:r>
              <a:rPr lang="en-GB" sz="2400" dirty="0">
                <a:latin typeface="Times New Roman" panose="02020603050405020304" pitchFamily="18" charset="0"/>
                <a:cs typeface="Times New Roman" panose="02020603050405020304" pitchFamily="18" charset="0"/>
              </a:rPr>
              <a:t>considered in the initial search at least. The creation of a detailed inner representation is replaced by a quick and efficient behaviour directed to the environment. </a:t>
            </a:r>
          </a:p>
          <a:p>
            <a:endParaRPr lang="en-GB" altLang="en-US" sz="2800" dirty="0">
              <a:latin typeface="Times New Roman" panose="02020603050405020304" pitchFamily="18" charset="0"/>
              <a:cs typeface="Times New Roman" panose="02020603050405020304" pitchFamily="18" charset="0"/>
            </a:endParaRPr>
          </a:p>
          <a:p>
            <a:pPr marL="109537" indent="0">
              <a:buNone/>
            </a:pPr>
            <a:endParaRPr lang="en-GB" altLang="en-US" sz="2800" dirty="0">
              <a:latin typeface="Times New Roman" panose="02020603050405020304" pitchFamily="18" charset="0"/>
              <a:cs typeface="Times New Roman" panose="02020603050405020304" pitchFamily="18" charset="0"/>
            </a:endParaRPr>
          </a:p>
          <a:p>
            <a:endParaRPr lang="en-GB" dirty="0"/>
          </a:p>
        </p:txBody>
      </p:sp>
      <p:sp>
        <p:nvSpPr>
          <p:cNvPr id="3" name="Title 2"/>
          <p:cNvSpPr>
            <a:spLocks noGrp="1"/>
          </p:cNvSpPr>
          <p:nvPr>
            <p:ph type="title"/>
          </p:nvPr>
        </p:nvSpPr>
        <p:spPr>
          <a:xfrm>
            <a:off x="457200" y="103188"/>
            <a:ext cx="8229600" cy="768350"/>
          </a:xfrm>
        </p:spPr>
        <p:txBody>
          <a:bodyPr>
            <a:normAutofit/>
          </a:bodyPr>
          <a:lstStyle/>
          <a:p>
            <a:pPr algn="ctr"/>
            <a:r>
              <a:rPr lang="en-GB" sz="3600" dirty="0" smtClean="0"/>
              <a:t>Embodied Cognition </a:t>
            </a:r>
            <a:endParaRPr lang="en-GB" sz="3600" dirty="0"/>
          </a:p>
        </p:txBody>
      </p:sp>
    </p:spTree>
    <p:extLst>
      <p:ext uri="{BB962C8B-B14F-4D97-AF65-F5344CB8AC3E}">
        <p14:creationId xmlns:p14="http://schemas.microsoft.com/office/powerpoint/2010/main" val="248499070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28675"/>
            <a:ext cx="9144000" cy="5143500"/>
          </a:xfrm>
        </p:spPr>
        <p:txBody>
          <a:bodyPr/>
          <a:lstStyle/>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Perception: a </a:t>
            </a:r>
            <a:r>
              <a:rPr lang="en-GB" sz="2800" dirty="0">
                <a:latin typeface="Times New Roman" panose="02020603050405020304" pitchFamily="18" charset="0"/>
                <a:cs typeface="Times New Roman" panose="02020603050405020304" pitchFamily="18" charset="0"/>
              </a:rPr>
              <a:t>way of interacting with the </a:t>
            </a:r>
            <a:r>
              <a:rPr lang="en-GB" sz="2800" dirty="0" smtClean="0">
                <a:latin typeface="Times New Roman" panose="02020603050405020304" pitchFamily="18" charset="0"/>
                <a:cs typeface="Times New Roman" panose="02020603050405020304" pitchFamily="18" charset="0"/>
              </a:rPr>
              <a:t>world, not by following </a:t>
            </a:r>
            <a:r>
              <a:rPr lang="en-GB" sz="2800" dirty="0">
                <a:latin typeface="Times New Roman" panose="02020603050405020304" pitchFamily="18" charset="0"/>
                <a:cs typeface="Times New Roman" panose="02020603050405020304" pitchFamily="18" charset="0"/>
              </a:rPr>
              <a:t>rules </a:t>
            </a:r>
            <a:r>
              <a:rPr lang="en-GB" sz="2800" dirty="0" smtClean="0">
                <a:latin typeface="Times New Roman" panose="02020603050405020304" pitchFamily="18" charset="0"/>
                <a:cs typeface="Times New Roman" panose="02020603050405020304" pitchFamily="18" charset="0"/>
              </a:rPr>
              <a:t>but by knowing </a:t>
            </a:r>
            <a:r>
              <a:rPr lang="en-GB" sz="2800" dirty="0">
                <a:latin typeface="Times New Roman" panose="02020603050405020304" pitchFamily="18" charset="0"/>
                <a:cs typeface="Times New Roman" panose="02020603050405020304" pitchFamily="18" charset="0"/>
              </a:rPr>
              <a:t>how to skilfully explore </a:t>
            </a:r>
            <a:r>
              <a:rPr lang="en-GB" sz="2800" dirty="0" smtClean="0">
                <a:latin typeface="Times New Roman" panose="02020603050405020304" pitchFamily="18" charset="0"/>
                <a:cs typeface="Times New Roman" panose="02020603050405020304" pitchFamily="18" charset="0"/>
              </a:rPr>
              <a:t>it.</a:t>
            </a:r>
          </a:p>
          <a:p>
            <a:pPr marL="457200" indent="-457200" eaLnBrk="1" fontAlgn="auto" hangingPunct="1">
              <a:spcBef>
                <a:spcPts val="0"/>
              </a:spcBef>
              <a:spcAft>
                <a:spcPts val="0"/>
              </a:spcAft>
              <a:buClrTx/>
              <a:buSzTx/>
              <a:defRPr/>
            </a:pPr>
            <a:endParaRPr lang="en-GB" sz="2800" dirty="0" smtClean="0">
              <a:latin typeface="Times New Roman" panose="02020603050405020304" pitchFamily="18" charset="0"/>
              <a:cs typeface="Times New Roman" panose="02020603050405020304" pitchFamily="18" charset="0"/>
            </a:endParaRPr>
          </a:p>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Some </a:t>
            </a:r>
            <a:r>
              <a:rPr lang="en-GB" sz="2800" dirty="0">
                <a:latin typeface="Times New Roman" panose="02020603050405020304" pitchFamily="18" charset="0"/>
                <a:cs typeface="Times New Roman" panose="02020603050405020304" pitchFamily="18" charset="0"/>
              </a:rPr>
              <a:t>embodied cognition theorists </a:t>
            </a:r>
            <a:r>
              <a:rPr lang="en-GB" sz="2800" dirty="0" smtClean="0">
                <a:latin typeface="Times New Roman" panose="02020603050405020304" pitchFamily="18" charset="0"/>
                <a:cs typeface="Times New Roman" panose="02020603050405020304" pitchFamily="18" charset="0"/>
              </a:rPr>
              <a:t>reject </a:t>
            </a:r>
            <a:r>
              <a:rPr lang="en-GB" sz="2800" dirty="0">
                <a:latin typeface="Times New Roman" panose="02020603050405020304" pitchFamily="18" charset="0"/>
                <a:cs typeface="Times New Roman" panose="02020603050405020304" pitchFamily="18" charset="0"/>
              </a:rPr>
              <a:t>the idea of internal mental representations – </a:t>
            </a:r>
            <a:r>
              <a:rPr lang="en-GB" sz="2800" dirty="0" smtClean="0">
                <a:latin typeface="Times New Roman" panose="02020603050405020304" pitchFamily="18" charset="0"/>
                <a:cs typeface="Times New Roman" panose="02020603050405020304" pitchFamily="18" charset="0"/>
              </a:rPr>
              <a:t>they </a:t>
            </a:r>
            <a:r>
              <a:rPr lang="en-GB" sz="2800" dirty="0">
                <a:latin typeface="Times New Roman" panose="02020603050405020304" pitchFamily="18" charset="0"/>
                <a:cs typeface="Times New Roman" panose="02020603050405020304" pitchFamily="18" charset="0"/>
              </a:rPr>
              <a:t>don’t believe there is a duplicate view of the world in our heads. </a:t>
            </a:r>
            <a:endParaRPr lang="en-GB" sz="2800" dirty="0" smtClean="0">
              <a:latin typeface="Times New Roman" panose="02020603050405020304" pitchFamily="18" charset="0"/>
              <a:cs typeface="Times New Roman" panose="02020603050405020304" pitchFamily="18" charset="0"/>
            </a:endParaRPr>
          </a:p>
          <a:p>
            <a:pPr marL="457200" indent="-457200" eaLnBrk="1" fontAlgn="auto" hangingPunct="1">
              <a:spcBef>
                <a:spcPts val="0"/>
              </a:spcBef>
              <a:spcAft>
                <a:spcPts val="0"/>
              </a:spcAft>
              <a:buClrTx/>
              <a:buSzTx/>
              <a:defRPr/>
            </a:pPr>
            <a:endParaRPr lang="en-GB" sz="2800" dirty="0" smtClean="0">
              <a:latin typeface="Times New Roman" panose="02020603050405020304" pitchFamily="18" charset="0"/>
              <a:cs typeface="Times New Roman" panose="02020603050405020304" pitchFamily="18" charset="0"/>
            </a:endParaRPr>
          </a:p>
          <a:p>
            <a:pPr marL="457200" indent="-457200" eaLnBrk="1" fontAlgn="auto" hangingPunct="1">
              <a:spcBef>
                <a:spcPts val="0"/>
              </a:spcBef>
              <a:spcAft>
                <a:spcPts val="0"/>
              </a:spcAft>
              <a:buClrTx/>
              <a:buSzTx/>
              <a:defRPr/>
            </a:pPr>
            <a:r>
              <a:rPr lang="en-GB" sz="2800" dirty="0" err="1" smtClean="0">
                <a:latin typeface="Times New Roman" panose="02020603050405020304" pitchFamily="18" charset="0"/>
                <a:cs typeface="Times New Roman" panose="02020603050405020304" pitchFamily="18" charset="0"/>
              </a:rPr>
              <a:t>O’Regan</a:t>
            </a:r>
            <a:r>
              <a:rPr lang="en-GB" sz="2800" dirty="0" smtClean="0">
                <a:latin typeface="Times New Roman" panose="02020603050405020304" pitchFamily="18" charset="0"/>
                <a:cs typeface="Times New Roman" panose="02020603050405020304" pitchFamily="18" charset="0"/>
              </a:rPr>
              <a:t> (1992): no </a:t>
            </a:r>
            <a:r>
              <a:rPr lang="en-GB" sz="2800" dirty="0">
                <a:latin typeface="Times New Roman" panose="02020603050405020304" pitchFamily="18" charset="0"/>
                <a:cs typeface="Times New Roman" panose="02020603050405020304" pitchFamily="18" charset="0"/>
              </a:rPr>
              <a:t>need to store large amounts of information </a:t>
            </a:r>
            <a:r>
              <a:rPr lang="en-GB" sz="2800" dirty="0" smtClean="0">
                <a:latin typeface="Times New Roman" panose="02020603050405020304" pitchFamily="18" charset="0"/>
                <a:cs typeface="Times New Roman" panose="02020603050405020304" pitchFamily="18" charset="0"/>
              </a:rPr>
              <a:t>in </a:t>
            </a:r>
            <a:r>
              <a:rPr lang="en-GB" sz="2800" dirty="0">
                <a:latin typeface="Times New Roman" panose="02020603050405020304" pitchFamily="18" charset="0"/>
                <a:cs typeface="Times New Roman" panose="02020603050405020304" pitchFamily="18" charset="0"/>
              </a:rPr>
              <a:t>our heads because the information needed to control our behaviour is outside in the environment – the world can be thought of as an external memory. </a:t>
            </a:r>
            <a:endParaRPr lang="en-GB" sz="2800" dirty="0" smtClean="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742951" y="0"/>
            <a:ext cx="7772400" cy="828675"/>
          </a:xfrm>
        </p:spPr>
        <p:txBody>
          <a:bodyPr/>
          <a:lstStyle/>
          <a:p>
            <a:pPr algn="ctr"/>
            <a:r>
              <a:rPr lang="en-GB" dirty="0" smtClean="0"/>
              <a:t>Cognition and Perception</a:t>
            </a:r>
            <a:endParaRPr lang="en-GB" dirty="0"/>
          </a:p>
        </p:txBody>
      </p:sp>
    </p:spTree>
    <p:extLst>
      <p:ext uri="{BB962C8B-B14F-4D97-AF65-F5344CB8AC3E}">
        <p14:creationId xmlns:p14="http://schemas.microsoft.com/office/powerpoint/2010/main" val="8687217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52476"/>
            <a:ext cx="9144000" cy="4525962"/>
          </a:xfrm>
        </p:spPr>
        <p:txBody>
          <a:bodyPr/>
          <a:lstStyle/>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The notion of a representation was only needed because traditional </a:t>
            </a:r>
            <a:r>
              <a:rPr lang="en-GB" sz="2800" dirty="0">
                <a:latin typeface="Times New Roman" panose="02020603050405020304" pitchFamily="18" charset="0"/>
                <a:cs typeface="Times New Roman" panose="02020603050405020304" pitchFamily="18" charset="0"/>
              </a:rPr>
              <a:t>cognitivism </a:t>
            </a:r>
            <a:r>
              <a:rPr lang="en-GB" sz="2800" dirty="0" smtClean="0">
                <a:latin typeface="Times New Roman" panose="02020603050405020304" pitchFamily="18" charset="0"/>
                <a:cs typeface="Times New Roman" panose="02020603050405020304" pitchFamily="18" charset="0"/>
              </a:rPr>
              <a:t>separated </a:t>
            </a:r>
            <a:r>
              <a:rPr lang="en-GB" sz="2800" dirty="0">
                <a:latin typeface="Times New Roman" panose="02020603050405020304" pitchFamily="18" charset="0"/>
                <a:cs typeface="Times New Roman" panose="02020603050405020304" pitchFamily="18" charset="0"/>
              </a:rPr>
              <a:t>the mind from the </a:t>
            </a:r>
            <a:r>
              <a:rPr lang="en-GB" sz="2800" dirty="0" smtClean="0">
                <a:latin typeface="Times New Roman" panose="02020603050405020304" pitchFamily="18" charset="0"/>
                <a:cs typeface="Times New Roman" panose="02020603050405020304" pitchFamily="18" charset="0"/>
              </a:rPr>
              <a:t>world. </a:t>
            </a:r>
          </a:p>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If mental </a:t>
            </a:r>
            <a:r>
              <a:rPr lang="en-GB" sz="2800" dirty="0">
                <a:latin typeface="Times New Roman" panose="02020603050405020304" pitchFamily="18" charset="0"/>
                <a:cs typeface="Times New Roman" panose="02020603050405020304" pitchFamily="18" charset="0"/>
              </a:rPr>
              <a:t>processes </a:t>
            </a:r>
            <a:r>
              <a:rPr lang="en-GB" sz="2800" dirty="0" smtClean="0">
                <a:latin typeface="Times New Roman" panose="02020603050405020304" pitchFamily="18" charset="0"/>
                <a:cs typeface="Times New Roman" panose="02020603050405020304" pitchFamily="18" charset="0"/>
              </a:rPr>
              <a:t>interact </a:t>
            </a:r>
            <a:r>
              <a:rPr lang="en-GB" sz="2800" dirty="0">
                <a:latin typeface="Times New Roman" panose="02020603050405020304" pitchFamily="18" charset="0"/>
                <a:cs typeface="Times New Roman" panose="02020603050405020304" pitchFamily="18" charset="0"/>
              </a:rPr>
              <a:t>with the environment then mental representations are no longer needed. </a:t>
            </a:r>
            <a:endParaRPr lang="en-GB" sz="2800" dirty="0" smtClean="0">
              <a:latin typeface="Times New Roman" panose="02020603050405020304" pitchFamily="18" charset="0"/>
              <a:cs typeface="Times New Roman" panose="02020603050405020304" pitchFamily="18" charset="0"/>
            </a:endParaRPr>
          </a:p>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However</a:t>
            </a:r>
            <a:r>
              <a:rPr lang="en-GB" sz="2800" dirty="0">
                <a:latin typeface="Times New Roman" panose="02020603050405020304" pitchFamily="18" charset="0"/>
                <a:cs typeface="Times New Roman" panose="02020603050405020304" pitchFamily="18" charset="0"/>
              </a:rPr>
              <a:t>, Clark </a:t>
            </a:r>
            <a:r>
              <a:rPr lang="en-GB" sz="2800" dirty="0" smtClean="0">
                <a:latin typeface="Times New Roman" panose="02020603050405020304" pitchFamily="18" charset="0"/>
                <a:cs typeface="Times New Roman" panose="02020603050405020304" pitchFamily="18" charset="0"/>
              </a:rPr>
              <a:t>argues </a:t>
            </a:r>
            <a:r>
              <a:rPr lang="en-GB" sz="2800" dirty="0">
                <a:latin typeface="Times New Roman" panose="02020603050405020304" pitchFamily="18" charset="0"/>
                <a:cs typeface="Times New Roman" panose="02020603050405020304" pitchFamily="18" charset="0"/>
              </a:rPr>
              <a:t>that not all activities are driven by interaction with the environment. </a:t>
            </a:r>
            <a:endParaRPr lang="en-GB" sz="2800" dirty="0" smtClean="0">
              <a:latin typeface="Times New Roman" panose="02020603050405020304" pitchFamily="18" charset="0"/>
              <a:cs typeface="Times New Roman" panose="02020603050405020304" pitchFamily="18" charset="0"/>
            </a:endParaRPr>
          </a:p>
          <a:p>
            <a:pPr marL="457200" indent="-457200" eaLnBrk="1" fontAlgn="auto" hangingPunct="1">
              <a:spcBef>
                <a:spcPts val="0"/>
              </a:spcBef>
              <a:spcAft>
                <a:spcPts val="0"/>
              </a:spcAft>
              <a:buClrTx/>
              <a:buSzTx/>
              <a:defRPr/>
            </a:pPr>
            <a:r>
              <a:rPr lang="en-GB" sz="2800" dirty="0" smtClean="0">
                <a:latin typeface="Times New Roman" panose="02020603050405020304" pitchFamily="18" charset="0"/>
                <a:cs typeface="Times New Roman" panose="02020603050405020304" pitchFamily="18" charset="0"/>
              </a:rPr>
              <a:t>Can </a:t>
            </a:r>
            <a:r>
              <a:rPr lang="en-GB" sz="2800" dirty="0">
                <a:latin typeface="Times New Roman" panose="02020603050405020304" pitchFamily="18" charset="0"/>
                <a:cs typeface="Times New Roman" panose="02020603050405020304" pitchFamily="18" charset="0"/>
              </a:rPr>
              <a:t>you think of anything that requires internal </a:t>
            </a:r>
            <a:r>
              <a:rPr lang="en-GB" sz="2800" dirty="0" smtClean="0">
                <a:latin typeface="Times New Roman" panose="02020603050405020304" pitchFamily="18" charset="0"/>
                <a:cs typeface="Times New Roman" panose="02020603050405020304" pitchFamily="18" charset="0"/>
              </a:rPr>
              <a:t>processing?</a:t>
            </a:r>
          </a:p>
          <a:p>
            <a:pPr marL="712788" lvl="1" indent="-457200" eaLnBrk="1" fontAlgn="auto" hangingPunct="1">
              <a:spcBef>
                <a:spcPts val="0"/>
              </a:spcBef>
              <a:spcAft>
                <a:spcPts val="0"/>
              </a:spcAft>
              <a:buClrTx/>
              <a:defRPr/>
            </a:pPr>
            <a:r>
              <a:rPr lang="en-GB" sz="2400" dirty="0" smtClean="0">
                <a:latin typeface="Times New Roman" panose="02020603050405020304" pitchFamily="18" charset="0"/>
                <a:cs typeface="Times New Roman" panose="02020603050405020304" pitchFamily="18" charset="0"/>
              </a:rPr>
              <a:t>Planning.</a:t>
            </a:r>
          </a:p>
          <a:p>
            <a:pPr marL="712788" lvl="1" indent="-457200" eaLnBrk="1" fontAlgn="auto" hangingPunct="1">
              <a:spcBef>
                <a:spcPts val="0"/>
              </a:spcBef>
              <a:spcAft>
                <a:spcPts val="0"/>
              </a:spcAft>
              <a:buClrTx/>
              <a:defRPr/>
            </a:pPr>
            <a:r>
              <a:rPr lang="en-GB" sz="2400" dirty="0">
                <a:latin typeface="Times New Roman" panose="02020603050405020304" pitchFamily="18" charset="0"/>
                <a:cs typeface="Times New Roman" panose="02020603050405020304" pitchFamily="18" charset="0"/>
              </a:rPr>
              <a:t>H</a:t>
            </a:r>
            <a:r>
              <a:rPr lang="en-GB" sz="2400" dirty="0" smtClean="0">
                <a:latin typeface="Times New Roman" panose="02020603050405020304" pitchFamily="18" charset="0"/>
                <a:cs typeface="Times New Roman" panose="02020603050405020304" pitchFamily="18" charset="0"/>
              </a:rPr>
              <a:t>owever</a:t>
            </a:r>
            <a:r>
              <a:rPr lang="en-GB" sz="2400" dirty="0">
                <a:latin typeface="Times New Roman" panose="02020603050405020304" pitchFamily="18" charset="0"/>
                <a:cs typeface="Times New Roman" panose="02020603050405020304" pitchFamily="18" charset="0"/>
              </a:rPr>
              <a:t>, this representation is not seen in the same way as the symbolic representations of traditional cognitivism. </a:t>
            </a:r>
            <a:endParaRPr lang="en-GB" sz="2400" dirty="0" smtClean="0">
              <a:latin typeface="Times New Roman" panose="02020603050405020304" pitchFamily="18" charset="0"/>
              <a:cs typeface="Times New Roman" panose="02020603050405020304" pitchFamily="18" charset="0"/>
            </a:endParaRPr>
          </a:p>
          <a:p>
            <a:pPr marL="712788" lvl="1" indent="-457200" eaLnBrk="1" fontAlgn="auto" hangingPunct="1">
              <a:spcBef>
                <a:spcPts val="0"/>
              </a:spcBef>
              <a:spcAft>
                <a:spcPts val="0"/>
              </a:spcAft>
              <a:buClrTx/>
              <a:defRPr/>
            </a:pPr>
            <a:r>
              <a:rPr lang="en-GB" sz="2400" dirty="0" smtClean="0">
                <a:latin typeface="Times New Roman" panose="02020603050405020304" pitchFamily="18" charset="0"/>
                <a:cs typeface="Times New Roman" panose="02020603050405020304" pitchFamily="18" charset="0"/>
              </a:rPr>
              <a:t>Thinking </a:t>
            </a:r>
            <a:r>
              <a:rPr lang="en-GB" sz="2400" dirty="0">
                <a:latin typeface="Times New Roman" panose="02020603050405020304" pitchFamily="18" charset="0"/>
                <a:cs typeface="Times New Roman" panose="02020603050405020304" pitchFamily="18" charset="0"/>
              </a:rPr>
              <a:t>about what you will do at the weekend stimulates the actions you may perform but </a:t>
            </a:r>
            <a:r>
              <a:rPr lang="en-GB" sz="2400" dirty="0" smtClean="0">
                <a:latin typeface="Times New Roman" panose="02020603050405020304" pitchFamily="18" charset="0"/>
                <a:cs typeface="Times New Roman" panose="02020603050405020304" pitchFamily="18" charset="0"/>
              </a:rPr>
              <a:t>in a mental way.  </a:t>
            </a:r>
            <a:endParaRPr lang="en-GB" sz="2400" dirty="0">
              <a:latin typeface="Times New Roman" panose="02020603050405020304" pitchFamily="18" charset="0"/>
              <a:cs typeface="Times New Roman" panose="02020603050405020304" pitchFamily="18" charset="0"/>
            </a:endParaRPr>
          </a:p>
          <a:p>
            <a:endParaRPr lang="en-GB" dirty="0"/>
          </a:p>
        </p:txBody>
      </p:sp>
      <p:sp>
        <p:nvSpPr>
          <p:cNvPr id="3" name="Title 2"/>
          <p:cNvSpPr>
            <a:spLocks noGrp="1"/>
          </p:cNvSpPr>
          <p:nvPr>
            <p:ph type="title"/>
          </p:nvPr>
        </p:nvSpPr>
        <p:spPr>
          <a:xfrm>
            <a:off x="457200" y="46030"/>
            <a:ext cx="8229600" cy="839787"/>
          </a:xfrm>
        </p:spPr>
        <p:txBody>
          <a:bodyPr/>
          <a:lstStyle/>
          <a:p>
            <a:pPr algn="ctr"/>
            <a:r>
              <a:rPr lang="en-GB" dirty="0" smtClean="0"/>
              <a:t>Cognition and Perception</a:t>
            </a:r>
            <a:endParaRPr lang="en-GB" dirty="0"/>
          </a:p>
        </p:txBody>
      </p:sp>
    </p:spTree>
    <p:extLst>
      <p:ext uri="{BB962C8B-B14F-4D97-AF65-F5344CB8AC3E}">
        <p14:creationId xmlns:p14="http://schemas.microsoft.com/office/powerpoint/2010/main" val="325863816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 calcmode="lin" valueType="num">
                                      <p:cBhvr additive="base">
                                        <p:cTn id="2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 calcmode="lin" valueType="num">
                                      <p:cBhvr additive="base">
                                        <p:cTn id="3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 calcmode="lin" valueType="num">
                                      <p:cBhvr additive="base">
                                        <p:cTn id="3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2054"/>
            <a:ext cx="9144000" cy="5134409"/>
          </a:xfrm>
        </p:spPr>
        <p:txBody>
          <a:bodyPr/>
          <a:lstStyle/>
          <a:p>
            <a:r>
              <a:rPr lang="en-GB" sz="2800" dirty="0" smtClean="0">
                <a:latin typeface="Times New Roman" panose="02020603050405020304" pitchFamily="18" charset="0"/>
                <a:cs typeface="Times New Roman" panose="02020603050405020304" pitchFamily="18" charset="0"/>
              </a:rPr>
              <a:t>Low Ecological validity: most cognitive psychology experiments take place in the lab – how well does this relate to real life?</a:t>
            </a:r>
          </a:p>
          <a:p>
            <a:r>
              <a:rPr lang="en-GB" sz="2800" dirty="0" smtClean="0">
                <a:latin typeface="Times New Roman" panose="02020603050405020304" pitchFamily="18" charset="0"/>
                <a:cs typeface="Times New Roman" panose="02020603050405020304" pitchFamily="18" charset="0"/>
              </a:rPr>
              <a:t>Indirect evidence of internal processes: Cognitive Psychology experiments typically measure speed and/or accuracy of a participant during a task.</a:t>
            </a:r>
          </a:p>
          <a:p>
            <a:r>
              <a:rPr lang="en-GB" sz="2800" dirty="0" smtClean="0">
                <a:latin typeface="Times New Roman" panose="02020603050405020304" pitchFamily="18" charset="0"/>
                <a:cs typeface="Times New Roman" panose="02020603050405020304" pitchFamily="18" charset="0"/>
              </a:rPr>
              <a:t>Vague theories: Difficult to make connection between verbal description and what’s actually going on in the brain.</a:t>
            </a:r>
          </a:p>
          <a:p>
            <a:r>
              <a:rPr lang="en-GB" sz="2800" dirty="0" smtClean="0">
                <a:latin typeface="Times New Roman" panose="02020603050405020304" pitchFamily="18" charset="0"/>
                <a:cs typeface="Times New Roman" panose="02020603050405020304" pitchFamily="18" charset="0"/>
              </a:rPr>
              <a:t>Paradigm specificity: Findings are so specific that they  cannot be generalised to other tasks.  </a:t>
            </a:r>
          </a:p>
          <a:p>
            <a:r>
              <a:rPr lang="en-GB" sz="2800" dirty="0" smtClean="0">
                <a:latin typeface="Times New Roman" panose="02020603050405020304" pitchFamily="18" charset="0"/>
                <a:cs typeface="Times New Roman" panose="02020603050405020304" pitchFamily="18" charset="0"/>
              </a:rPr>
              <a:t>Specific theories applicable to narrow range of tasks.</a:t>
            </a:r>
            <a:endParaRPr lang="en-GB" sz="2800"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0" y="110836"/>
            <a:ext cx="9144000" cy="741219"/>
          </a:xfrm>
        </p:spPr>
        <p:txBody>
          <a:bodyPr>
            <a:normAutofit/>
          </a:bodyPr>
          <a:lstStyle/>
          <a:p>
            <a:pPr algn="ctr"/>
            <a:r>
              <a:rPr lang="en-GB" dirty="0" smtClean="0"/>
              <a:t>Cognitive Psychology: Limitations</a:t>
            </a:r>
            <a:endParaRPr lang="en-GB" dirty="0"/>
          </a:p>
        </p:txBody>
      </p:sp>
    </p:spTree>
    <p:extLst>
      <p:ext uri="{BB962C8B-B14F-4D97-AF65-F5344CB8AC3E}">
        <p14:creationId xmlns:p14="http://schemas.microsoft.com/office/powerpoint/2010/main" val="151503098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17" y="510740"/>
            <a:ext cx="9073079" cy="4097201"/>
          </a:xfrm>
        </p:spPr>
        <p:txBody>
          <a:bodyPr/>
          <a:lstStyle/>
          <a:p>
            <a:r>
              <a:rPr lang="en-GB" sz="2800" dirty="0" smtClean="0">
                <a:latin typeface="Times New Roman" panose="02020603050405020304" pitchFamily="18" charset="0"/>
                <a:cs typeface="Times New Roman" panose="02020603050405020304" pitchFamily="18" charset="0"/>
              </a:rPr>
              <a:t>Lecture: Cognitive Neuroscience</a:t>
            </a:r>
          </a:p>
          <a:p>
            <a:pPr lvl="1"/>
            <a:r>
              <a:rPr lang="en-GB" sz="2400" dirty="0" smtClean="0">
                <a:latin typeface="Times New Roman" panose="02020603050405020304" pitchFamily="18" charset="0"/>
                <a:cs typeface="Times New Roman" panose="02020603050405020304" pitchFamily="18" charset="0"/>
              </a:rPr>
              <a:t>A look </a:t>
            </a:r>
            <a:r>
              <a:rPr lang="en-GB" sz="2400" dirty="0" smtClean="0">
                <a:latin typeface="Times New Roman" panose="02020603050405020304" pitchFamily="18" charset="0"/>
                <a:cs typeface="Times New Roman" panose="02020603050405020304" pitchFamily="18" charset="0"/>
              </a:rPr>
              <a:t>at how </a:t>
            </a:r>
            <a:r>
              <a:rPr lang="en-GB" sz="2400" dirty="0" smtClean="0">
                <a:latin typeface="Times New Roman" panose="02020603050405020304" pitchFamily="18" charset="0"/>
                <a:cs typeface="Times New Roman" panose="02020603050405020304" pitchFamily="18" charset="0"/>
              </a:rPr>
              <a:t>the examination of </a:t>
            </a:r>
            <a:r>
              <a:rPr lang="en-GB" sz="2400" dirty="0" smtClean="0">
                <a:latin typeface="Times New Roman" panose="02020603050405020304" pitchFamily="18" charset="0"/>
                <a:cs typeface="Times New Roman" panose="02020603050405020304" pitchFamily="18" charset="0"/>
              </a:rPr>
              <a:t>brain damaged patients </a:t>
            </a:r>
            <a:r>
              <a:rPr lang="en-GB" sz="2400" dirty="0" smtClean="0">
                <a:latin typeface="Times New Roman" panose="02020603050405020304" pitchFamily="18" charset="0"/>
                <a:cs typeface="Times New Roman" panose="02020603050405020304" pitchFamily="18" charset="0"/>
              </a:rPr>
              <a:t>could </a:t>
            </a:r>
            <a:r>
              <a:rPr lang="en-GB" sz="2400" dirty="0" smtClean="0">
                <a:latin typeface="Times New Roman" panose="02020603050405020304" pitchFamily="18" charset="0"/>
                <a:cs typeface="Times New Roman" panose="02020603050405020304" pitchFamily="18" charset="0"/>
              </a:rPr>
              <a:t>attempt to help explain how normal cognitive functioning works.</a:t>
            </a:r>
          </a:p>
          <a:p>
            <a:pPr marL="0" indent="0">
              <a:buNone/>
            </a:pPr>
            <a:endParaRPr lang="en-GB" sz="105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A look </a:t>
            </a:r>
            <a:r>
              <a:rPr lang="en-GB" sz="2400" dirty="0" smtClean="0">
                <a:latin typeface="Times New Roman" panose="02020603050405020304" pitchFamily="18" charset="0"/>
                <a:cs typeface="Times New Roman" panose="02020603050405020304" pitchFamily="18" charset="0"/>
              </a:rPr>
              <a:t>at how </a:t>
            </a:r>
            <a:r>
              <a:rPr lang="en-GB" sz="2400" dirty="0" smtClean="0">
                <a:latin typeface="Times New Roman" panose="02020603050405020304" pitchFamily="18" charset="0"/>
                <a:cs typeface="Times New Roman" panose="02020603050405020304" pitchFamily="18" charset="0"/>
              </a:rPr>
              <a:t>development </a:t>
            </a:r>
            <a:r>
              <a:rPr lang="en-GB" sz="2400" dirty="0" smtClean="0">
                <a:latin typeface="Times New Roman" panose="02020603050405020304" pitchFamily="18" charset="0"/>
                <a:cs typeface="Times New Roman" panose="02020603050405020304" pitchFamily="18" charset="0"/>
              </a:rPr>
              <a:t>in technology paved the way for </a:t>
            </a:r>
            <a:r>
              <a:rPr lang="en-GB" sz="2400" dirty="0">
                <a:latin typeface="Times New Roman" panose="02020603050405020304" pitchFamily="18" charset="0"/>
                <a:cs typeface="Times New Roman" panose="02020603050405020304" pitchFamily="18" charset="0"/>
              </a:rPr>
              <a:t>C</a:t>
            </a:r>
            <a:r>
              <a:rPr lang="en-GB" sz="2400" dirty="0" smtClean="0">
                <a:latin typeface="Times New Roman" panose="02020603050405020304" pitchFamily="18" charset="0"/>
                <a:cs typeface="Times New Roman" panose="02020603050405020304" pitchFamily="18" charset="0"/>
              </a:rPr>
              <a:t>ognitive Neuroscience </a:t>
            </a:r>
            <a:r>
              <a:rPr lang="en-GB" sz="2400" dirty="0" smtClean="0">
                <a:latin typeface="Times New Roman" panose="02020603050405020304" pitchFamily="18" charset="0"/>
                <a:cs typeface="Times New Roman" panose="02020603050405020304" pitchFamily="18" charset="0"/>
              </a:rPr>
              <a:t>to </a:t>
            </a:r>
            <a:r>
              <a:rPr lang="en-GB" sz="2400" dirty="0" smtClean="0">
                <a:latin typeface="Times New Roman" panose="02020603050405020304" pitchFamily="18" charset="0"/>
                <a:cs typeface="Times New Roman" panose="02020603050405020304" pitchFamily="18" charset="0"/>
              </a:rPr>
              <a:t>examine the brain.    </a:t>
            </a:r>
          </a:p>
          <a:p>
            <a:pPr lvl="1"/>
            <a:endParaRPr lang="en-GB" sz="1000"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Seminar: </a:t>
            </a:r>
            <a:r>
              <a:rPr lang="en-GB" sz="2800" dirty="0" smtClean="0">
                <a:latin typeface="Times New Roman" panose="02020603050405020304" pitchFamily="18" charset="0"/>
                <a:cs typeface="Times New Roman" panose="02020603050405020304" pitchFamily="18" charset="0"/>
              </a:rPr>
              <a:t>Change blindness - Cognition in Action</a:t>
            </a:r>
          </a:p>
          <a:p>
            <a:pPr lvl="1"/>
            <a:r>
              <a:rPr lang="en-GB" sz="2400" dirty="0">
                <a:latin typeface="Times New Roman" panose="02020603050405020304" pitchFamily="18" charset="0"/>
                <a:cs typeface="Times New Roman" panose="02020603050405020304" pitchFamily="18" charset="0"/>
              </a:rPr>
              <a:t>Links </a:t>
            </a:r>
            <a:r>
              <a:rPr lang="en-GB" sz="2400" dirty="0" smtClean="0">
                <a:latin typeface="Times New Roman" panose="02020603050405020304" pitchFamily="18" charset="0"/>
                <a:cs typeface="Times New Roman" panose="02020603050405020304" pitchFamily="18" charset="0"/>
              </a:rPr>
              <a:t>provided </a:t>
            </a:r>
            <a:r>
              <a:rPr lang="en-GB" sz="2400" dirty="0">
                <a:latin typeface="Times New Roman" panose="02020603050405020304" pitchFamily="18" charset="0"/>
                <a:cs typeface="Times New Roman" panose="02020603050405020304" pitchFamily="18" charset="0"/>
              </a:rPr>
              <a:t>on Moodle to </a:t>
            </a:r>
            <a:r>
              <a:rPr lang="en-GB" sz="2400" dirty="0" smtClean="0">
                <a:latin typeface="Times New Roman" panose="02020603050405020304" pitchFamily="18" charset="0"/>
                <a:cs typeface="Times New Roman" panose="02020603050405020304" pitchFamily="18" charset="0"/>
              </a:rPr>
              <a:t>2 of </a:t>
            </a:r>
            <a:r>
              <a:rPr lang="en-GB" sz="2400" dirty="0">
                <a:latin typeface="Times New Roman" panose="02020603050405020304" pitchFamily="18" charset="0"/>
                <a:cs typeface="Times New Roman" panose="02020603050405020304" pitchFamily="18" charset="0"/>
              </a:rPr>
              <a:t>the most important empirical papers in this field of study. </a:t>
            </a:r>
          </a:p>
          <a:p>
            <a:pPr lvl="1"/>
            <a:r>
              <a:rPr lang="en-GB" sz="2400" dirty="0">
                <a:latin typeface="Times New Roman" panose="02020603050405020304" pitchFamily="18" charset="0"/>
                <a:cs typeface="Times New Roman" panose="02020603050405020304" pitchFamily="18" charset="0"/>
              </a:rPr>
              <a:t>In preparation for the seminar you should read these papers and consider how instances of change blindness may impact upon our day-to-day interactions in the real world</a:t>
            </a:r>
            <a:r>
              <a:rPr lang="en-GB" sz="2400" dirty="0" smtClean="0">
                <a:latin typeface="Times New Roman" panose="02020603050405020304" pitchFamily="18" charset="0"/>
                <a:cs typeface="Times New Roman" panose="02020603050405020304" pitchFamily="18" charset="0"/>
              </a:rPr>
              <a:t>.</a:t>
            </a:r>
            <a:endParaRPr lang="en-GB" altLang="en-US" sz="2400" dirty="0">
              <a:latin typeface="Times New Roman" panose="02020603050405020304" pitchFamily="18" charset="0"/>
              <a:cs typeface="Times New Roman" panose="02020603050405020304" pitchFamily="18" charset="0"/>
            </a:endParaRPr>
          </a:p>
          <a:p>
            <a:pPr lvl="2"/>
            <a:r>
              <a:rPr lang="en-GB" altLang="en-US" sz="2400" dirty="0">
                <a:latin typeface="Times New Roman" panose="02020603050405020304" pitchFamily="18" charset="0"/>
                <a:cs typeface="Times New Roman" panose="02020603050405020304" pitchFamily="18" charset="0"/>
              </a:rPr>
              <a:t>Simons and Levin “Change Blindness”</a:t>
            </a:r>
          </a:p>
          <a:p>
            <a:pPr lvl="2"/>
            <a:r>
              <a:rPr lang="en-GB" altLang="en-US" sz="2400" dirty="0">
                <a:latin typeface="Times New Roman" panose="02020603050405020304" pitchFamily="18" charset="0"/>
                <a:cs typeface="Times New Roman" panose="02020603050405020304" pitchFamily="18" charset="0"/>
              </a:rPr>
              <a:t>Simons and Levin “Failure to detect change”</a:t>
            </a:r>
          </a:p>
          <a:p>
            <a:endParaRPr lang="en-GB" sz="2800"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a:xfrm>
            <a:off x="128588" y="29648"/>
            <a:ext cx="8329612" cy="689264"/>
          </a:xfrm>
        </p:spPr>
        <p:txBody>
          <a:bodyPr>
            <a:noAutofit/>
          </a:bodyPr>
          <a:lstStyle/>
          <a:p>
            <a:pPr algn="ctr"/>
            <a:r>
              <a:rPr lang="en-GB" sz="3600" dirty="0" smtClean="0">
                <a:effectLst/>
              </a:rPr>
              <a:t>Next Week…</a:t>
            </a:r>
            <a:endParaRPr lang="en-GB" sz="3600" dirty="0">
              <a:effectLst/>
            </a:endParaRPr>
          </a:p>
        </p:txBody>
      </p:sp>
    </p:spTree>
    <p:extLst>
      <p:ext uri="{BB962C8B-B14F-4D97-AF65-F5344CB8AC3E}">
        <p14:creationId xmlns:p14="http://schemas.microsoft.com/office/powerpoint/2010/main" val="1188333084"/>
      </p:ext>
    </p:extLst>
  </p:cSld>
  <p:clrMapOvr>
    <a:masterClrMapping/>
  </p:clrMapOvr>
  <p:transition>
    <p:dissolv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
  <TotalTime>2138</TotalTime>
  <Words>3485</Words>
  <Application>Microsoft Office PowerPoint</Application>
  <PresentationFormat>On-screen Show (4:3)</PresentationFormat>
  <Paragraphs>353</Paragraphs>
  <Slides>44</Slides>
  <Notes>36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MS PGothic</vt:lpstr>
      <vt:lpstr>Arial</vt:lpstr>
      <vt:lpstr>Calibri</vt:lpstr>
      <vt:lpstr>Lucida Sans Unicode</vt:lpstr>
      <vt:lpstr>Times</vt:lpstr>
      <vt:lpstr>Times New Roman</vt:lpstr>
      <vt:lpstr>Verdana</vt:lpstr>
      <vt:lpstr>Wingdings 2</vt:lpstr>
      <vt:lpstr>Wingdings 3</vt:lpstr>
      <vt:lpstr>Concourse</vt:lpstr>
      <vt:lpstr>PowerPoint Presentation</vt:lpstr>
      <vt:lpstr>Cognitive Psychology</vt:lpstr>
      <vt:lpstr>Hermann Ebbinghaus (1885)</vt:lpstr>
      <vt:lpstr>Cognitive Psychology</vt:lpstr>
      <vt:lpstr>Subtraction Logic</vt:lpstr>
      <vt:lpstr>1956!</vt:lpstr>
      <vt:lpstr>Neisser (1967)</vt:lpstr>
      <vt:lpstr>Constructive Processes</vt:lpstr>
      <vt:lpstr>Shepard and Metzler (1971) Mental rotation of objects </vt:lpstr>
      <vt:lpstr>Inattentional blindness: Neisser &amp; Becklen (1975)</vt:lpstr>
      <vt:lpstr>Cognitive Psychology: Definition</vt:lpstr>
      <vt:lpstr>Representation </vt:lpstr>
      <vt:lpstr>Cognitive Processes</vt:lpstr>
      <vt:lpstr>Cognitive Psychology</vt:lpstr>
      <vt:lpstr>Cognitive Psychology:</vt:lpstr>
      <vt:lpstr>Approaches to Human Cognition</vt:lpstr>
      <vt:lpstr>Cognitive Psychology: Information Processing</vt:lpstr>
      <vt:lpstr>PowerPoint Presentation</vt:lpstr>
      <vt:lpstr>Major issue 1: Direction of processing</vt:lpstr>
      <vt:lpstr>Major issue 2: Type of processing</vt:lpstr>
      <vt:lpstr>The computer metaphor</vt:lpstr>
      <vt:lpstr>David Marr</vt:lpstr>
      <vt:lpstr>Alan Turing</vt:lpstr>
      <vt:lpstr>Artificial Intelligence (AI)</vt:lpstr>
      <vt:lpstr>Artificial Intelligence (AI)</vt:lpstr>
      <vt:lpstr>However!</vt:lpstr>
      <vt:lpstr>PowerPoint Presentation</vt:lpstr>
      <vt:lpstr>Fodor: methodological solipsism and modularity </vt:lpstr>
      <vt:lpstr>Do computers understand input and produce outputs in the same way as humans?</vt:lpstr>
      <vt:lpstr>Criticisms of AI</vt:lpstr>
      <vt:lpstr>Modularity and the mind</vt:lpstr>
      <vt:lpstr>Modularity and the mind</vt:lpstr>
      <vt:lpstr>Müller-Lyer Illusion &amp; Fodor’s theory of modularity</vt:lpstr>
      <vt:lpstr>Modularity and the mind</vt:lpstr>
      <vt:lpstr>Connectionism </vt:lpstr>
      <vt:lpstr>Connectionism</vt:lpstr>
      <vt:lpstr>The Location of Thought?</vt:lpstr>
      <vt:lpstr>The Location of Thought?</vt:lpstr>
      <vt:lpstr>Embodied cognition</vt:lpstr>
      <vt:lpstr>Embodied Cognition </vt:lpstr>
      <vt:lpstr>Cognition and Perception</vt:lpstr>
      <vt:lpstr>Cognition and Perception</vt:lpstr>
      <vt:lpstr>Cognitive Psychology: Limitations</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Psychology  Dr. Kate Williams  Cognitive Psychology to Neuropsychology</dc:title>
  <dc:creator>Kate Williams</dc:creator>
  <cp:lastModifiedBy>Kate Williams</cp:lastModifiedBy>
  <cp:revision>161</cp:revision>
  <cp:lastPrinted>2015-11-07T17:40:32Z</cp:lastPrinted>
  <dcterms:created xsi:type="dcterms:W3CDTF">2015-11-01T15:43:57Z</dcterms:created>
  <dcterms:modified xsi:type="dcterms:W3CDTF">2017-09-18T11:34:06Z</dcterms:modified>
</cp:coreProperties>
</file>