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1B1F16-D4A2-4B4F-B7B2-F3D15A5E933D}" type="datetimeFigureOut">
              <a:rPr lang="en-GB" smtClean="0"/>
              <a:t>27/10/2021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524752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1B1F16-D4A2-4B4F-B7B2-F3D15A5E933D}" type="datetimeFigureOut">
              <a:rPr lang="en-GB" smtClean="0"/>
              <a:t>27/10/2021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3125115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061B1F16-D4A2-4B4F-B7B2-F3D15A5E933D}" type="datetimeFigureOut">
              <a:rPr lang="en-GB" smtClean="0"/>
              <a:t>27/10/2021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A76A2D04-4444-4C84-AFC0-8686E62977AC}" type="slidenum">
              <a:rPr lang="en-GB" smtClean="0"/>
              <a:t>‹#›</a:t>
            </a:fld>
            <a:endParaRPr lang="en-GB"/>
          </a:p>
        </p:txBody>
      </p:sp>
    </p:spTree>
    <p:extLst>
      <p:ext uri="{BB962C8B-B14F-4D97-AF65-F5344CB8AC3E}">
        <p14:creationId xmlns:p14="http://schemas.microsoft.com/office/powerpoint/2010/main" val="418943088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1B1F16-D4A2-4B4F-B7B2-F3D15A5E933D}" type="datetimeFigureOut">
              <a:rPr lang="en-GB" smtClean="0"/>
              <a:t>27/10/2021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1258706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1B1F16-D4A2-4B4F-B7B2-F3D15A5E933D}" type="datetimeFigureOut">
              <a:rPr lang="en-GB" smtClean="0"/>
              <a:t>27/10/2021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2973281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1B1F16-D4A2-4B4F-B7B2-F3D15A5E933D}" type="datetimeFigureOut">
              <a:rPr lang="en-GB" smtClean="0"/>
              <a:t>27/10/2021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354429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1B1F16-D4A2-4B4F-B7B2-F3D15A5E933D}" type="datetimeFigureOut">
              <a:rPr lang="en-GB" smtClean="0"/>
              <a:t>27/10/2021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2390682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1B1F16-D4A2-4B4F-B7B2-F3D15A5E933D}" type="datetimeFigureOut">
              <a:rPr lang="en-GB" smtClean="0"/>
              <a:t>27/10/2021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1652780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1B1F16-D4A2-4B4F-B7B2-F3D15A5E933D}" type="datetimeFigureOut">
              <a:rPr lang="en-GB" smtClean="0"/>
              <a:t>27/10/2021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747940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1B1F16-D4A2-4B4F-B7B2-F3D15A5E933D}" type="datetimeFigureOut">
              <a:rPr lang="en-GB" smtClean="0"/>
              <a:t>27/10/2021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2526125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061B1F16-D4A2-4B4F-B7B2-F3D15A5E933D}" type="datetimeFigureOut">
              <a:rPr lang="en-GB" smtClean="0"/>
              <a:t>27/10/2021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A76A2D04-4444-4C84-AFC0-8686E62977AC}" type="slidenum">
              <a:rPr lang="en-GB" smtClean="0"/>
              <a:t>‹#›</a:t>
            </a:fld>
            <a:endParaRPr lang="en-GB"/>
          </a:p>
        </p:txBody>
      </p:sp>
    </p:spTree>
    <p:extLst>
      <p:ext uri="{BB962C8B-B14F-4D97-AF65-F5344CB8AC3E}">
        <p14:creationId xmlns:p14="http://schemas.microsoft.com/office/powerpoint/2010/main" val="251471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061B1F16-D4A2-4B4F-B7B2-F3D15A5E933D}" type="datetimeFigureOut">
              <a:rPr lang="en-GB" smtClean="0"/>
              <a:t>27/10/2021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A76A2D04-4444-4C84-AFC0-8686E62977AC}" type="slidenum">
              <a:rPr lang="en-GB" smtClean="0"/>
              <a:t>‹#›</a:t>
            </a:fld>
            <a:endParaRPr lang="en-GB"/>
          </a:p>
        </p:txBody>
      </p:sp>
    </p:spTree>
    <p:extLst>
      <p:ext uri="{BB962C8B-B14F-4D97-AF65-F5344CB8AC3E}">
        <p14:creationId xmlns:p14="http://schemas.microsoft.com/office/powerpoint/2010/main" val="37226884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88364-E885-4259-A6D1-9648124688E6}"/>
              </a:ext>
            </a:extLst>
          </p:cNvPr>
          <p:cNvSpPr>
            <a:spLocks noGrp="1"/>
          </p:cNvSpPr>
          <p:nvPr>
            <p:ph type="ctrTitle"/>
          </p:nvPr>
        </p:nvSpPr>
        <p:spPr>
          <a:xfrm>
            <a:off x="1889760" y="2204402"/>
            <a:ext cx="7665720" cy="1655762"/>
          </a:xfrm>
        </p:spPr>
        <p:txBody>
          <a:bodyPr>
            <a:noAutofit/>
          </a:bodyPr>
          <a:lstStyle/>
          <a:p>
            <a:r>
              <a:rPr lang="en-GB" sz="4000" dirty="0"/>
              <a:t>Shahnaz Tabassum </a:t>
            </a:r>
            <a:br>
              <a:rPr lang="en-GB" sz="2800" dirty="0"/>
            </a:br>
            <a:r>
              <a:rPr lang="en-GB" sz="2800" dirty="0"/>
              <a:t>2021914</a:t>
            </a:r>
            <a:br>
              <a:rPr lang="en-GB" sz="2800" dirty="0"/>
            </a:br>
            <a:r>
              <a:rPr lang="en-GB" sz="2800" dirty="0"/>
              <a:t>BMHP4019_BIRM</a:t>
            </a:r>
            <a:br>
              <a:rPr lang="en-GB" sz="2800" dirty="0"/>
            </a:br>
            <a:r>
              <a:rPr lang="en-GB" sz="2800" dirty="0"/>
              <a:t>Psychology Health and Social Care</a:t>
            </a:r>
          </a:p>
        </p:txBody>
      </p:sp>
      <p:sp>
        <p:nvSpPr>
          <p:cNvPr id="3" name="Subtitle 2">
            <a:extLst>
              <a:ext uri="{FF2B5EF4-FFF2-40B4-BE49-F238E27FC236}">
                <a16:creationId xmlns:a16="http://schemas.microsoft.com/office/drawing/2014/main" id="{78B39E62-FDF0-4F11-8593-5FA2866F08A5}"/>
              </a:ext>
            </a:extLst>
          </p:cNvPr>
          <p:cNvSpPr>
            <a:spLocks noGrp="1"/>
          </p:cNvSpPr>
          <p:nvPr>
            <p:ph type="subTitle" idx="1"/>
          </p:nvPr>
        </p:nvSpPr>
        <p:spPr>
          <a:xfrm>
            <a:off x="1524000" y="4653598"/>
            <a:ext cx="9144000" cy="1655762"/>
          </a:xfrm>
        </p:spPr>
        <p:txBody>
          <a:bodyPr>
            <a:normAutofit/>
          </a:bodyPr>
          <a:lstStyle/>
          <a:p>
            <a:r>
              <a:rPr lang="en-GB" sz="3200" dirty="0"/>
              <a:t>I am presenting to you my views on why a child’s experience between the ages of 0-5 years can affect the rest of their lives.</a:t>
            </a:r>
          </a:p>
        </p:txBody>
      </p:sp>
    </p:spTree>
    <p:extLst>
      <p:ext uri="{BB962C8B-B14F-4D97-AF65-F5344CB8AC3E}">
        <p14:creationId xmlns:p14="http://schemas.microsoft.com/office/powerpoint/2010/main" val="3954591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B988D-B37E-4E0A-AA6C-5F14626A1B78}"/>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6804F942-B24B-46E5-96D6-023BA7F762C0}"/>
              </a:ext>
            </a:extLst>
          </p:cNvPr>
          <p:cNvSpPr>
            <a:spLocks noGrp="1"/>
          </p:cNvSpPr>
          <p:nvPr>
            <p:ph idx="1"/>
          </p:nvPr>
        </p:nvSpPr>
        <p:spPr/>
        <p:txBody>
          <a:bodyPr>
            <a:normAutofit fontScale="92500"/>
          </a:bodyPr>
          <a:lstStyle/>
          <a:p>
            <a:r>
              <a:rPr lang="en-GB" dirty="0"/>
              <a:t>Welcome parents to this parenting course and I hope you find it interesting!</a:t>
            </a:r>
          </a:p>
          <a:p>
            <a:endParaRPr lang="en-GB" dirty="0"/>
          </a:p>
          <a:p>
            <a:r>
              <a:rPr lang="en-GB" dirty="0"/>
              <a:t>Bringing up a child correctly does not start when they are more conscious or more mature but it is vital to get them prepped and pushed at younger ages, more specifically between the ages of 0-5 because the affection, love, attention and lessons they learn even from ages as young as these can shape them up to be the adults they will be in the future, so it is vital that children are not neglected at these younger ages.</a:t>
            </a:r>
          </a:p>
          <a:p>
            <a:endParaRPr lang="en-GB" dirty="0"/>
          </a:p>
          <a:p>
            <a:r>
              <a:rPr lang="en-GB" dirty="0"/>
              <a:t>In this presentation I will talk you through some Psychology Models and Theories which relate to the 0-5 year olds and also evidence the importance of them in real life scenarios and how you could support your child’s development to help shape them to be the best individuals they can be!  </a:t>
            </a:r>
          </a:p>
        </p:txBody>
      </p:sp>
    </p:spTree>
    <p:extLst>
      <p:ext uri="{BB962C8B-B14F-4D97-AF65-F5344CB8AC3E}">
        <p14:creationId xmlns:p14="http://schemas.microsoft.com/office/powerpoint/2010/main" val="1449147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99838-2F5B-4C62-8AD3-C451961FE99F}"/>
              </a:ext>
            </a:extLst>
          </p:cNvPr>
          <p:cNvSpPr>
            <a:spLocks noGrp="1"/>
          </p:cNvSpPr>
          <p:nvPr>
            <p:ph type="title"/>
          </p:nvPr>
        </p:nvSpPr>
        <p:spPr/>
        <p:txBody>
          <a:bodyPr/>
          <a:lstStyle/>
          <a:p>
            <a:pPr algn="ctr"/>
            <a:r>
              <a:rPr lang="en-GB" dirty="0" err="1"/>
              <a:t>Pagiet’s</a:t>
            </a:r>
            <a:r>
              <a:rPr lang="en-GB" dirty="0"/>
              <a:t> cognitive theory.</a:t>
            </a:r>
          </a:p>
        </p:txBody>
      </p:sp>
      <p:sp>
        <p:nvSpPr>
          <p:cNvPr id="3" name="Content Placeholder 2">
            <a:extLst>
              <a:ext uri="{FF2B5EF4-FFF2-40B4-BE49-F238E27FC236}">
                <a16:creationId xmlns:a16="http://schemas.microsoft.com/office/drawing/2014/main" id="{CE32F21B-B9CA-4796-B228-B24C247FCC6F}"/>
              </a:ext>
            </a:extLst>
          </p:cNvPr>
          <p:cNvSpPr>
            <a:spLocks noGrp="1"/>
          </p:cNvSpPr>
          <p:nvPr>
            <p:ph sz="half" idx="1"/>
          </p:nvPr>
        </p:nvSpPr>
        <p:spPr>
          <a:xfrm>
            <a:off x="0" y="2011680"/>
            <a:ext cx="4389118" cy="4640580"/>
          </a:xfrm>
        </p:spPr>
        <p:txBody>
          <a:bodyPr>
            <a:normAutofit lnSpcReduction="10000"/>
          </a:bodyPr>
          <a:lstStyle/>
          <a:p>
            <a:r>
              <a:rPr lang="en-GB" dirty="0"/>
              <a:t>Pagiet compiled a theory that states that we have to conquer 4 stages of cognitive development. </a:t>
            </a:r>
          </a:p>
          <a:p>
            <a:r>
              <a:rPr lang="en-GB" dirty="0"/>
              <a:t>The 4 stages are the: </a:t>
            </a:r>
          </a:p>
          <a:p>
            <a:pPr marL="0" indent="0">
              <a:buNone/>
            </a:pPr>
            <a:r>
              <a:rPr lang="en-GB" dirty="0"/>
              <a:t>SENSORI-MOTOR STAGE.</a:t>
            </a:r>
          </a:p>
          <a:p>
            <a:pPr marL="0" indent="0">
              <a:buNone/>
            </a:pPr>
            <a:r>
              <a:rPr lang="en-GB" dirty="0"/>
              <a:t>PRE-OPERATIONAL STAGE</a:t>
            </a:r>
          </a:p>
          <a:p>
            <a:pPr marL="0" indent="0">
              <a:buNone/>
            </a:pPr>
            <a:r>
              <a:rPr lang="en-GB" dirty="0"/>
              <a:t>CONCRETE OPERATIONAL STAGE</a:t>
            </a:r>
          </a:p>
          <a:p>
            <a:pPr marL="0" indent="0">
              <a:buNone/>
            </a:pPr>
            <a:r>
              <a:rPr lang="en-GB" dirty="0"/>
              <a:t>FORMAL OPERATIONAL STAGE</a:t>
            </a:r>
          </a:p>
          <a:p>
            <a:pPr marL="0" indent="0">
              <a:buNone/>
            </a:pPr>
            <a:endParaRPr lang="en-GB" dirty="0"/>
          </a:p>
          <a:p>
            <a:pPr marL="0" indent="0">
              <a:buNone/>
            </a:pPr>
            <a:r>
              <a:rPr lang="en-GB" dirty="0"/>
              <a:t>- The key stages in this instance concerning the age bracket of 0-5 years are both stages 1 and 2.</a:t>
            </a:r>
          </a:p>
        </p:txBody>
      </p:sp>
      <p:sp>
        <p:nvSpPr>
          <p:cNvPr id="4" name="Content Placeholder 3">
            <a:extLst>
              <a:ext uri="{FF2B5EF4-FFF2-40B4-BE49-F238E27FC236}">
                <a16:creationId xmlns:a16="http://schemas.microsoft.com/office/drawing/2014/main" id="{51F8EE42-926E-4666-829A-B992E8969A7B}"/>
              </a:ext>
            </a:extLst>
          </p:cNvPr>
          <p:cNvSpPr>
            <a:spLocks noGrp="1"/>
          </p:cNvSpPr>
          <p:nvPr>
            <p:ph sz="half" idx="2"/>
          </p:nvPr>
        </p:nvSpPr>
        <p:spPr>
          <a:xfrm>
            <a:off x="4754880" y="2011680"/>
            <a:ext cx="7437120" cy="4562144"/>
          </a:xfrm>
        </p:spPr>
        <p:txBody>
          <a:bodyPr>
            <a:normAutofit lnSpcReduction="10000"/>
          </a:bodyPr>
          <a:lstStyle/>
          <a:p>
            <a:r>
              <a:rPr lang="en-GB" b="1" u="sng" dirty="0"/>
              <a:t>Stage 1:</a:t>
            </a:r>
          </a:p>
          <a:p>
            <a:pPr marL="0" indent="0">
              <a:buNone/>
            </a:pPr>
            <a:r>
              <a:rPr lang="en-GB" dirty="0"/>
              <a:t> -  occurs between ages birth – 2.</a:t>
            </a:r>
          </a:p>
          <a:p>
            <a:pPr marL="0" indent="0">
              <a:buNone/>
            </a:pPr>
            <a:r>
              <a:rPr lang="en-GB" dirty="0"/>
              <a:t> - the 5 senses are developed : SEE, HEAR, SMELL, TOUCH AND TASTE.</a:t>
            </a:r>
          </a:p>
          <a:p>
            <a:pPr marL="0" indent="0">
              <a:buNone/>
            </a:pPr>
            <a:r>
              <a:rPr lang="en-GB" dirty="0"/>
              <a:t> - it begins with simple reflexes and then we start to develop our first habits. This enhances the importance of child development being important even from ages as young as 0-2 because habits can be formed.</a:t>
            </a:r>
          </a:p>
          <a:p>
            <a:pPr marL="0" indent="0">
              <a:buNone/>
            </a:pPr>
            <a:r>
              <a:rPr lang="en-GB" dirty="0"/>
              <a:t> -  We have an awareness of the external environment and objects. </a:t>
            </a:r>
          </a:p>
          <a:p>
            <a:pPr marL="0" indent="0">
              <a:buNone/>
            </a:pPr>
            <a:r>
              <a:rPr lang="en-GB" dirty="0"/>
              <a:t>- There is also increased mobility which has been proven to increase COGNITIVE DEVELOPMENT. </a:t>
            </a:r>
          </a:p>
        </p:txBody>
      </p:sp>
      <p:cxnSp>
        <p:nvCxnSpPr>
          <p:cNvPr id="6" name="Straight Connector 5">
            <a:extLst>
              <a:ext uri="{FF2B5EF4-FFF2-40B4-BE49-F238E27FC236}">
                <a16:creationId xmlns:a16="http://schemas.microsoft.com/office/drawing/2014/main" id="{CC1D8B61-A6DA-43A8-AF75-21F8BB3412C8}"/>
              </a:ext>
            </a:extLst>
          </p:cNvPr>
          <p:cNvCxnSpPr/>
          <p:nvPr/>
        </p:nvCxnSpPr>
        <p:spPr>
          <a:xfrm>
            <a:off x="4572000" y="2011680"/>
            <a:ext cx="0" cy="464058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7988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011EC-4024-4526-80DC-A15FBD8930AC}"/>
              </a:ext>
            </a:extLst>
          </p:cNvPr>
          <p:cNvSpPr>
            <a:spLocks noGrp="1"/>
          </p:cNvSpPr>
          <p:nvPr>
            <p:ph type="title"/>
          </p:nvPr>
        </p:nvSpPr>
        <p:spPr/>
        <p:txBody>
          <a:bodyPr/>
          <a:lstStyle/>
          <a:p>
            <a:r>
              <a:rPr lang="en-GB" dirty="0"/>
              <a:t>PAGIET’S THEORY CONTINUED.</a:t>
            </a:r>
          </a:p>
        </p:txBody>
      </p:sp>
      <p:sp>
        <p:nvSpPr>
          <p:cNvPr id="3" name="Content Placeholder 2">
            <a:extLst>
              <a:ext uri="{FF2B5EF4-FFF2-40B4-BE49-F238E27FC236}">
                <a16:creationId xmlns:a16="http://schemas.microsoft.com/office/drawing/2014/main" id="{94B21FB5-C02A-4F05-A29E-E931F5A4D6D4}"/>
              </a:ext>
            </a:extLst>
          </p:cNvPr>
          <p:cNvSpPr>
            <a:spLocks noGrp="1"/>
          </p:cNvSpPr>
          <p:nvPr>
            <p:ph sz="half" idx="1"/>
          </p:nvPr>
        </p:nvSpPr>
        <p:spPr>
          <a:xfrm>
            <a:off x="0" y="1965960"/>
            <a:ext cx="8547652" cy="4206240"/>
          </a:xfrm>
        </p:spPr>
        <p:txBody>
          <a:bodyPr>
            <a:normAutofit/>
          </a:bodyPr>
          <a:lstStyle/>
          <a:p>
            <a:r>
              <a:rPr lang="en-GB" b="1" u="sng" dirty="0"/>
              <a:t>Stage 2:</a:t>
            </a:r>
          </a:p>
          <a:p>
            <a:pPr marL="0" indent="0">
              <a:buNone/>
            </a:pPr>
            <a:r>
              <a:rPr lang="en-GB" dirty="0"/>
              <a:t> - occurs at ages 2-7. </a:t>
            </a:r>
          </a:p>
          <a:p>
            <a:pPr marL="0" indent="0">
              <a:buNone/>
            </a:pPr>
            <a:r>
              <a:rPr lang="en-GB" dirty="0"/>
              <a:t> - Children learn to speak and understand that words, images and gestures are symbols for something else.</a:t>
            </a:r>
          </a:p>
          <a:p>
            <a:pPr>
              <a:buFontTx/>
              <a:buChar char="-"/>
            </a:pPr>
            <a:r>
              <a:rPr lang="en-GB" dirty="0"/>
              <a:t>Children also like to play pretend.</a:t>
            </a:r>
          </a:p>
          <a:p>
            <a:pPr>
              <a:buFontTx/>
              <a:buChar char="-"/>
            </a:pPr>
            <a:r>
              <a:rPr lang="en-GB" dirty="0"/>
              <a:t> By the age of 4 children begin to ask many questions and become intuitive. </a:t>
            </a:r>
          </a:p>
        </p:txBody>
      </p:sp>
      <p:sp>
        <p:nvSpPr>
          <p:cNvPr id="4" name="Content Placeholder 3">
            <a:extLst>
              <a:ext uri="{FF2B5EF4-FFF2-40B4-BE49-F238E27FC236}">
                <a16:creationId xmlns:a16="http://schemas.microsoft.com/office/drawing/2014/main" id="{8EE02674-C726-4A08-A825-40CFC0465232}"/>
              </a:ext>
            </a:extLst>
          </p:cNvPr>
          <p:cNvSpPr>
            <a:spLocks noGrp="1"/>
          </p:cNvSpPr>
          <p:nvPr>
            <p:ph sz="half" idx="2"/>
          </p:nvPr>
        </p:nvSpPr>
        <p:spPr>
          <a:xfrm>
            <a:off x="4218711" y="1965960"/>
            <a:ext cx="3995649" cy="4607864"/>
          </a:xfrm>
        </p:spPr>
        <p:txBody>
          <a:bodyPr>
            <a:normAutofit/>
          </a:bodyPr>
          <a:lstStyle/>
          <a:p>
            <a:pPr marL="0" indent="0">
              <a:buNone/>
            </a:pPr>
            <a:r>
              <a:rPr lang="en-GB" dirty="0"/>
              <a:t> </a:t>
            </a:r>
          </a:p>
        </p:txBody>
      </p:sp>
      <p:sp>
        <p:nvSpPr>
          <p:cNvPr id="7" name="Content Placeholder 3">
            <a:extLst>
              <a:ext uri="{FF2B5EF4-FFF2-40B4-BE49-F238E27FC236}">
                <a16:creationId xmlns:a16="http://schemas.microsoft.com/office/drawing/2014/main" id="{97868652-A9AC-4F7E-9AEE-16C80CD049BE}"/>
              </a:ext>
            </a:extLst>
          </p:cNvPr>
          <p:cNvSpPr txBox="1">
            <a:spLocks/>
          </p:cNvSpPr>
          <p:nvPr/>
        </p:nvSpPr>
        <p:spPr>
          <a:xfrm>
            <a:off x="8214360" y="1965960"/>
            <a:ext cx="3995649" cy="4607864"/>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None/>
            </a:pPr>
            <a:endParaRPr lang="en-GB" b="1" u="sng" dirty="0"/>
          </a:p>
        </p:txBody>
      </p:sp>
    </p:spTree>
    <p:extLst>
      <p:ext uri="{BB962C8B-B14F-4D97-AF65-F5344CB8AC3E}">
        <p14:creationId xmlns:p14="http://schemas.microsoft.com/office/powerpoint/2010/main" val="1286314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DE4E4-339B-40AF-8682-1A49EC86C770}"/>
              </a:ext>
            </a:extLst>
          </p:cNvPr>
          <p:cNvSpPr>
            <a:spLocks noGrp="1"/>
          </p:cNvSpPr>
          <p:nvPr>
            <p:ph type="title"/>
          </p:nvPr>
        </p:nvSpPr>
        <p:spPr/>
        <p:txBody>
          <a:bodyPr/>
          <a:lstStyle/>
          <a:p>
            <a:r>
              <a:rPr lang="en-GB" dirty="0"/>
              <a:t>Practical application regarding </a:t>
            </a:r>
            <a:r>
              <a:rPr lang="en-GB" dirty="0" err="1"/>
              <a:t>pagiet’s</a:t>
            </a:r>
            <a:r>
              <a:rPr lang="en-GB" dirty="0"/>
              <a:t> theory.</a:t>
            </a:r>
          </a:p>
        </p:txBody>
      </p:sp>
      <p:sp>
        <p:nvSpPr>
          <p:cNvPr id="4" name="Text Placeholder 3">
            <a:extLst>
              <a:ext uri="{FF2B5EF4-FFF2-40B4-BE49-F238E27FC236}">
                <a16:creationId xmlns:a16="http://schemas.microsoft.com/office/drawing/2014/main" id="{F1141031-DCBD-43B1-B9B6-1228DA12A474}"/>
              </a:ext>
            </a:extLst>
          </p:cNvPr>
          <p:cNvSpPr>
            <a:spLocks noGrp="1"/>
          </p:cNvSpPr>
          <p:nvPr>
            <p:ph type="body" sz="half" idx="2"/>
          </p:nvPr>
        </p:nvSpPr>
        <p:spPr>
          <a:xfrm>
            <a:off x="6661401" y="2575203"/>
            <a:ext cx="5317377" cy="3229732"/>
          </a:xfrm>
        </p:spPr>
        <p:txBody>
          <a:bodyPr>
            <a:normAutofit fontScale="77500" lnSpcReduction="20000"/>
          </a:bodyPr>
          <a:lstStyle/>
          <a:p>
            <a:r>
              <a:rPr lang="en-US" dirty="0"/>
              <a:t>One practical application you could use to help maximise a child’s development is provide them with functional SENSORY TOYs because during the first stage of Pagiet’s theory it is stated that between the ages of 0-2 their senses are developed. </a:t>
            </a:r>
          </a:p>
          <a:p>
            <a:r>
              <a:rPr lang="en-US" dirty="0"/>
              <a:t>If you work on a child’s ability to touch and grip at a younger age as they get older they will have a better ability to grip because they have more development in this field.</a:t>
            </a:r>
          </a:p>
          <a:p>
            <a:endParaRPr lang="en-US" dirty="0"/>
          </a:p>
          <a:p>
            <a:r>
              <a:rPr lang="en-US" dirty="0"/>
              <a:t>Another practical application we could use because we know that habits are formed between the ages of 0-2 is: we could prevent bad habits from being formed and allow good habits to be maintained.   </a:t>
            </a:r>
          </a:p>
          <a:p>
            <a:r>
              <a:rPr lang="en-US" dirty="0"/>
              <a:t>E.g., If a child throws tantrums whenever they do not get something they want we can undo this bad habit by not allowing them to throw tantrums hence not allowing it to become a habit.                                                                                                                                                                                                                                                                                                           </a:t>
            </a:r>
          </a:p>
        </p:txBody>
      </p:sp>
      <p:pic>
        <p:nvPicPr>
          <p:cNvPr id="1026" name="Picture 2" descr="Piaget&amp;#39;s 4 Stages of Cognitive Development Explained">
            <a:extLst>
              <a:ext uri="{FF2B5EF4-FFF2-40B4-BE49-F238E27FC236}">
                <a16:creationId xmlns:a16="http://schemas.microsoft.com/office/drawing/2014/main" id="{CE4655CA-6F8B-4CF9-B5EE-3A7FE55B819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1856" y="2147486"/>
            <a:ext cx="6127750" cy="4085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644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EC521-45D8-4D7F-827B-AF55B3F55479}"/>
              </a:ext>
            </a:extLst>
          </p:cNvPr>
          <p:cNvSpPr>
            <a:spLocks noGrp="1"/>
          </p:cNvSpPr>
          <p:nvPr>
            <p:ph type="title"/>
          </p:nvPr>
        </p:nvSpPr>
        <p:spPr/>
        <p:txBody>
          <a:bodyPr/>
          <a:lstStyle/>
          <a:p>
            <a:pPr algn="ctr"/>
            <a:r>
              <a:rPr lang="en-GB" dirty="0"/>
              <a:t>SIGMUND FREUD’S PSYCHODYNAMIC THEORY:</a:t>
            </a:r>
          </a:p>
        </p:txBody>
      </p:sp>
      <p:sp>
        <p:nvSpPr>
          <p:cNvPr id="3" name="Content Placeholder 2">
            <a:extLst>
              <a:ext uri="{FF2B5EF4-FFF2-40B4-BE49-F238E27FC236}">
                <a16:creationId xmlns:a16="http://schemas.microsoft.com/office/drawing/2014/main" id="{FB6AAC98-A971-4C31-8A35-5BA5293DE1B0}"/>
              </a:ext>
            </a:extLst>
          </p:cNvPr>
          <p:cNvSpPr>
            <a:spLocks noGrp="1"/>
          </p:cNvSpPr>
          <p:nvPr>
            <p:ph idx="1"/>
          </p:nvPr>
        </p:nvSpPr>
        <p:spPr>
          <a:xfrm>
            <a:off x="209006" y="2051436"/>
            <a:ext cx="3620872" cy="4522387"/>
          </a:xfrm>
        </p:spPr>
        <p:txBody>
          <a:bodyPr>
            <a:normAutofit fontScale="77500" lnSpcReduction="20000"/>
          </a:bodyPr>
          <a:lstStyle/>
          <a:p>
            <a:pPr>
              <a:buFontTx/>
              <a:buChar char="-"/>
            </a:pPr>
            <a:r>
              <a:rPr lang="en-GB" sz="2900" dirty="0"/>
              <a:t>This theory states that events in our childhood have a great influence on our adult lives, shaping our personality. </a:t>
            </a:r>
          </a:p>
          <a:p>
            <a:pPr>
              <a:buFontTx/>
              <a:buChar char="-"/>
            </a:pPr>
            <a:r>
              <a:rPr lang="en-GB" sz="2900" dirty="0"/>
              <a:t>Events that occur in our childhood can remain in the UNCONSCIOUS and cause problems as adults.</a:t>
            </a:r>
          </a:p>
          <a:p>
            <a:pPr>
              <a:buFontTx/>
              <a:buChar char="-"/>
            </a:pPr>
            <a:r>
              <a:rPr lang="en-GB" sz="2900" dirty="0"/>
              <a:t>The first 3 stages of development:</a:t>
            </a:r>
          </a:p>
          <a:p>
            <a:pPr marL="0" indent="0">
              <a:buNone/>
            </a:pPr>
            <a:r>
              <a:rPr lang="en-GB" dirty="0"/>
              <a:t>1. Oral</a:t>
            </a:r>
          </a:p>
          <a:p>
            <a:pPr marL="0" indent="0">
              <a:buNone/>
            </a:pPr>
            <a:r>
              <a:rPr lang="en-GB" dirty="0"/>
              <a:t>2. Anal</a:t>
            </a:r>
          </a:p>
          <a:p>
            <a:pPr marL="0" indent="0">
              <a:buNone/>
            </a:pPr>
            <a:r>
              <a:rPr lang="en-GB" dirty="0"/>
              <a:t>3. Phallic </a:t>
            </a:r>
          </a:p>
          <a:p>
            <a:pPr marL="0" indent="0">
              <a:buNone/>
            </a:pPr>
            <a:endParaRPr lang="en-GB" dirty="0"/>
          </a:p>
        </p:txBody>
      </p:sp>
      <p:sp>
        <p:nvSpPr>
          <p:cNvPr id="5" name="TextBox 4">
            <a:extLst>
              <a:ext uri="{FF2B5EF4-FFF2-40B4-BE49-F238E27FC236}">
                <a16:creationId xmlns:a16="http://schemas.microsoft.com/office/drawing/2014/main" id="{E62DD945-D33A-477C-8C3B-D5336A8EC8DE}"/>
              </a:ext>
            </a:extLst>
          </p:cNvPr>
          <p:cNvSpPr txBox="1"/>
          <p:nvPr/>
        </p:nvSpPr>
        <p:spPr>
          <a:xfrm>
            <a:off x="3889797" y="2051436"/>
            <a:ext cx="8439694" cy="4524315"/>
          </a:xfrm>
          <a:prstGeom prst="rect">
            <a:avLst/>
          </a:prstGeom>
          <a:noFill/>
        </p:spPr>
        <p:txBody>
          <a:bodyPr wrap="square">
            <a:spAutoFit/>
          </a:bodyPr>
          <a:lstStyle/>
          <a:p>
            <a:r>
              <a:rPr lang="en-GB" dirty="0"/>
              <a:t>ORAL STAGE (0-1 years):</a:t>
            </a:r>
          </a:p>
          <a:p>
            <a:pPr marL="285750" indent="-285750">
              <a:buFontTx/>
              <a:buChar char="-"/>
            </a:pPr>
            <a:r>
              <a:rPr lang="en-GB" dirty="0"/>
              <a:t>A baby takes pleasure from sucking.</a:t>
            </a:r>
          </a:p>
          <a:p>
            <a:pPr marL="285750" indent="-285750">
              <a:buFontTx/>
              <a:buChar char="-"/>
            </a:pPr>
            <a:r>
              <a:rPr lang="en-GB" dirty="0"/>
              <a:t>Biting and teeth emerge and then chewing gives pleasure.</a:t>
            </a:r>
          </a:p>
          <a:p>
            <a:pPr marL="285750" indent="-285750">
              <a:buFontTx/>
              <a:buChar char="-"/>
            </a:pPr>
            <a:endParaRPr lang="en-GB" dirty="0"/>
          </a:p>
          <a:p>
            <a:r>
              <a:rPr lang="en-GB" dirty="0"/>
              <a:t>ANAL STAGE (1-3 years):</a:t>
            </a:r>
          </a:p>
          <a:p>
            <a:pPr marL="285750" indent="-285750">
              <a:buFontTx/>
              <a:buChar char="-"/>
            </a:pPr>
            <a:r>
              <a:rPr lang="en-GB" u="sng" dirty="0" err="1"/>
              <a:t>Explusion</a:t>
            </a:r>
            <a:r>
              <a:rPr lang="en-GB" u="sng" dirty="0"/>
              <a:t> substage </a:t>
            </a:r>
            <a:r>
              <a:rPr lang="en-GB" dirty="0"/>
              <a:t>– potty training begins and parental conditions come into use.</a:t>
            </a:r>
          </a:p>
          <a:p>
            <a:pPr marL="285750" indent="-285750">
              <a:buFontTx/>
              <a:buChar char="-"/>
            </a:pPr>
            <a:r>
              <a:rPr lang="en-GB" u="sng" dirty="0"/>
              <a:t>Retention Stage </a:t>
            </a:r>
            <a:r>
              <a:rPr lang="en-GB" dirty="0"/>
              <a:t>– Parents are viewed as authority figures.</a:t>
            </a:r>
          </a:p>
          <a:p>
            <a:pPr marL="285750" indent="-285750">
              <a:buFontTx/>
              <a:buChar char="-"/>
            </a:pPr>
            <a:endParaRPr lang="en-GB" dirty="0"/>
          </a:p>
          <a:p>
            <a:r>
              <a:rPr lang="en-GB" dirty="0"/>
              <a:t>PHALLIC STAGE (3-6 years):</a:t>
            </a:r>
          </a:p>
          <a:p>
            <a:pPr marL="285750" indent="-285750">
              <a:buFontTx/>
              <a:buChar char="-"/>
            </a:pPr>
            <a:r>
              <a:rPr lang="en-GB" dirty="0"/>
              <a:t>Children begin to discover the differences between males and females.</a:t>
            </a:r>
          </a:p>
          <a:p>
            <a:pPr marL="285750" indent="-285750">
              <a:buFontTx/>
              <a:buChar char="-"/>
            </a:pPr>
            <a:r>
              <a:rPr lang="en-GB" dirty="0"/>
              <a:t>Both boys and girls experience conflicting emotions towards the opposite sex parents. </a:t>
            </a:r>
          </a:p>
          <a:p>
            <a:pPr marL="285750" indent="-285750">
              <a:buFontTx/>
              <a:buChar char="-"/>
            </a:pPr>
            <a:r>
              <a:rPr lang="en-GB" dirty="0"/>
              <a:t>Future personality development is dependent on how matters are resolved in this stage regarding these feelings.</a:t>
            </a:r>
          </a:p>
          <a:p>
            <a:pPr marL="285750" indent="-285750">
              <a:buFontTx/>
              <a:buChar char="-"/>
            </a:pPr>
            <a:endParaRPr lang="en-GB" dirty="0"/>
          </a:p>
          <a:p>
            <a:endParaRPr lang="en-GB" dirty="0"/>
          </a:p>
        </p:txBody>
      </p:sp>
      <p:cxnSp>
        <p:nvCxnSpPr>
          <p:cNvPr id="7" name="Straight Connector 6">
            <a:extLst>
              <a:ext uri="{FF2B5EF4-FFF2-40B4-BE49-F238E27FC236}">
                <a16:creationId xmlns:a16="http://schemas.microsoft.com/office/drawing/2014/main" id="{33F4E06E-2CB9-499C-A4BA-C15025A32FB5}"/>
              </a:ext>
            </a:extLst>
          </p:cNvPr>
          <p:cNvCxnSpPr>
            <a:cxnSpLocks/>
          </p:cNvCxnSpPr>
          <p:nvPr/>
        </p:nvCxnSpPr>
        <p:spPr>
          <a:xfrm>
            <a:off x="3829878" y="1911972"/>
            <a:ext cx="0" cy="480131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7106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DE4E4-339B-40AF-8682-1A49EC86C770}"/>
              </a:ext>
            </a:extLst>
          </p:cNvPr>
          <p:cNvSpPr>
            <a:spLocks noGrp="1"/>
          </p:cNvSpPr>
          <p:nvPr>
            <p:ph type="title"/>
          </p:nvPr>
        </p:nvSpPr>
        <p:spPr/>
        <p:txBody>
          <a:bodyPr/>
          <a:lstStyle/>
          <a:p>
            <a:r>
              <a:rPr lang="en-GB" dirty="0"/>
              <a:t>Practical application regarding </a:t>
            </a:r>
            <a:r>
              <a:rPr lang="en-GB" dirty="0" err="1"/>
              <a:t>freud’s</a:t>
            </a:r>
            <a:r>
              <a:rPr lang="en-GB" dirty="0"/>
              <a:t> psychodynamic theory:</a:t>
            </a:r>
          </a:p>
        </p:txBody>
      </p:sp>
      <p:sp>
        <p:nvSpPr>
          <p:cNvPr id="4" name="Text Placeholder 3">
            <a:extLst>
              <a:ext uri="{FF2B5EF4-FFF2-40B4-BE49-F238E27FC236}">
                <a16:creationId xmlns:a16="http://schemas.microsoft.com/office/drawing/2014/main" id="{F1141031-DCBD-43B1-B9B6-1228DA12A474}"/>
              </a:ext>
            </a:extLst>
          </p:cNvPr>
          <p:cNvSpPr>
            <a:spLocks noGrp="1"/>
          </p:cNvSpPr>
          <p:nvPr>
            <p:ph type="body" sz="half" idx="2"/>
          </p:nvPr>
        </p:nvSpPr>
        <p:spPr>
          <a:xfrm>
            <a:off x="6308035" y="2863503"/>
            <a:ext cx="5645426" cy="2599069"/>
          </a:xfrm>
        </p:spPr>
        <p:txBody>
          <a:bodyPr/>
          <a:lstStyle/>
          <a:p>
            <a:r>
              <a:rPr lang="en-US" dirty="0"/>
              <a:t>One practical application that could help a child’s development using our knowledge from Freud’s psychodynamic theory is:</a:t>
            </a:r>
          </a:p>
          <a:p>
            <a:r>
              <a:rPr lang="en-US" dirty="0"/>
              <a:t>Potty training children in their anal stages of 1-3 years is vital to ensure their toilet habits are appropriate and they are able to maintain sanitary in their lifetime. If this is not maintained in younger ages then it may be harder to maintain as you get older.  </a:t>
            </a:r>
            <a:endParaRPr lang="en-GB" dirty="0"/>
          </a:p>
        </p:txBody>
      </p:sp>
      <p:pic>
        <p:nvPicPr>
          <p:cNvPr id="12" name="Content Placeholder 11">
            <a:extLst>
              <a:ext uri="{FF2B5EF4-FFF2-40B4-BE49-F238E27FC236}">
                <a16:creationId xmlns:a16="http://schemas.microsoft.com/office/drawing/2014/main" id="{B08228CD-33D8-45DA-9A3A-6341B81C2447}"/>
              </a:ext>
            </a:extLst>
          </p:cNvPr>
          <p:cNvPicPr>
            <a:picLocks noGrp="1" noChangeAspect="1"/>
          </p:cNvPicPr>
          <p:nvPr>
            <p:ph idx="1"/>
          </p:nvPr>
        </p:nvPicPr>
        <p:blipFill rotWithShape="1">
          <a:blip r:embed="rId2"/>
          <a:srcRect l="13400" t="20828" r="42699" b="24328"/>
          <a:stretch/>
        </p:blipFill>
        <p:spPr>
          <a:xfrm>
            <a:off x="397565" y="2065695"/>
            <a:ext cx="5675524" cy="4194687"/>
          </a:xfrm>
        </p:spPr>
      </p:pic>
    </p:spTree>
    <p:extLst>
      <p:ext uri="{BB962C8B-B14F-4D97-AF65-F5344CB8AC3E}">
        <p14:creationId xmlns:p14="http://schemas.microsoft.com/office/powerpoint/2010/main" val="15297014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574</TotalTime>
  <Words>796</Words>
  <Application>Microsoft Office PowerPoint</Application>
  <PresentationFormat>Widescreen</PresentationFormat>
  <Paragraphs>58</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Corbel</vt:lpstr>
      <vt:lpstr>Wingdings</vt:lpstr>
      <vt:lpstr>Banded</vt:lpstr>
      <vt:lpstr>Shahnaz Tabassum  2021914 BMHP4019_BIRM Psychology Health and Social Care</vt:lpstr>
      <vt:lpstr>introduction</vt:lpstr>
      <vt:lpstr>Pagiet’s cognitive theory.</vt:lpstr>
      <vt:lpstr>PAGIET’S THEORY CONTINUED.</vt:lpstr>
      <vt:lpstr>Practical application regarding pagiet’s theory.</vt:lpstr>
      <vt:lpstr>SIGMUND FREUD’S PSYCHODYNAMIC THEORY:</vt:lpstr>
      <vt:lpstr>Practical application regarding freud’s psychodynamic theory: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Shahnaz Tabassum  2021914 BMHP4019_BIRM Psychology Health and Social Care</dc:title>
  <dc:creator>Shahnaz Tabassum (2021914)</dc:creator>
  <cp:lastModifiedBy>Shahnaz Tabassum (2021914)</cp:lastModifiedBy>
  <cp:revision>3</cp:revision>
  <dcterms:created xsi:type="dcterms:W3CDTF">2021-10-23T21:33:40Z</dcterms:created>
  <dcterms:modified xsi:type="dcterms:W3CDTF">2021-10-27T08:46:31Z</dcterms:modified>
</cp:coreProperties>
</file>