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 bookmarkIdSeed="3">
  <p:sldMasterIdLst>
    <p:sldMasterId id="2147483672" r:id="rId1"/>
  </p:sldMasterIdLst>
  <p:notesMasterIdLst>
    <p:notesMasterId r:id="rId18"/>
  </p:notesMasterIdLst>
  <p:sldIdLst>
    <p:sldId id="256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71" r:id="rId12"/>
    <p:sldId id="272" r:id="rId13"/>
    <p:sldId id="266" r:id="rId14"/>
    <p:sldId id="267" r:id="rId15"/>
    <p:sldId id="268" r:id="rId16"/>
    <p:sldId id="26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D02A53-DE20-4267-9141-09ED7F2E7E13}" type="datetimeFigureOut">
              <a:rPr lang="en-US" smtClean="0"/>
              <a:t>10/21/2023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54122E-EA87-45F4-8789-700A75EDF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840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dirty="0"/>
              <a:t>The Waldorf Astoria is a prestigious hotel chain known for its opulent suites and impeccable service.  </a:t>
            </a:r>
          </a:p>
          <a:p>
            <a:pPr lvl="0"/>
            <a:r>
              <a:rPr lang="en-US" sz="1200" dirty="0"/>
              <a:t>Since its opening in the late 1800s, the Waldorf Astoria has become synonymous with opulence and elegance.  </a:t>
            </a:r>
          </a:p>
          <a:p>
            <a:pPr lvl="0"/>
            <a:r>
              <a:rPr lang="en-US" sz="1200" dirty="0"/>
              <a:t>The company has offices in key cities as well as luxury vacation destinations.  </a:t>
            </a:r>
          </a:p>
          <a:p>
            <a:pPr lvl="0"/>
            <a:r>
              <a:rPr lang="en-US" sz="1200" dirty="0"/>
              <a:t>The Waldorf Astoria hotel brand is renowned for its luxurious services and amenities, including delectable restaurants, spas, and event spaces (</a:t>
            </a:r>
            <a:r>
              <a:rPr lang="en-US" sz="1200" dirty="0" err="1"/>
              <a:t>Ozuturan</a:t>
            </a:r>
            <a:r>
              <a:rPr lang="en-US" sz="1200" dirty="0"/>
              <a:t> &amp; Roney, 2004).  </a:t>
            </a:r>
          </a:p>
          <a:p>
            <a:pPr lvl="0"/>
            <a:endParaRPr lang="en-US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0751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b="1" dirty="0"/>
              <a:t>Nature:</a:t>
            </a:r>
            <a:endParaRPr lang="en-US" sz="1200" dirty="0"/>
          </a:p>
          <a:p>
            <a:pPr lvl="0"/>
            <a:r>
              <a:rPr lang="en-US" sz="1200" dirty="0"/>
              <a:t>The term "hospitality" pertains to a variety of leisure and customer satisfaction-related facilities and services.   </a:t>
            </a:r>
          </a:p>
          <a:p>
            <a:pPr lvl="0"/>
            <a:r>
              <a:rPr lang="en-US" sz="1200" dirty="0"/>
              <a:t>Because hotels place a premium on providing each visitor with the utmost care and attention, they tailor their services to specific wants and requirements. </a:t>
            </a:r>
          </a:p>
          <a:p>
            <a:pPr lvl="0"/>
            <a:r>
              <a:rPr lang="en-US" sz="1200" dirty="0"/>
              <a:t>The hospitality in the hotel is distinguished by its emphasis on providing guests with unforgettable experiences, as opposed to simply satisfying their basic requirements (Powell, 2007). </a:t>
            </a:r>
          </a:p>
          <a:p>
            <a:r>
              <a:rPr lang="en-US" sz="1200" b="1" dirty="0"/>
              <a:t>Scope:</a:t>
            </a:r>
            <a:endParaRPr lang="en-US" sz="1200" dirty="0"/>
          </a:p>
          <a:p>
            <a:pPr lvl="0"/>
            <a:r>
              <a:rPr lang="en-US" sz="1200" dirty="0"/>
              <a:t>Hotel guests feel confident that their needs will be met regardless of what brought them to the hotel.</a:t>
            </a:r>
          </a:p>
          <a:p>
            <a:pPr lvl="0"/>
            <a:r>
              <a:rPr lang="en-US" sz="1200" dirty="0"/>
              <a:t>These hotels prioritize guest service, routine maintenance, and security. </a:t>
            </a:r>
          </a:p>
          <a:p>
            <a:pPr lvl="0"/>
            <a:r>
              <a:rPr lang="en-US" sz="1200" dirty="0"/>
              <a:t>Hotels prioritize strict adherence to sanitary regulations.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8549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Hospitality and guest service: </a:t>
            </a:r>
            <a:endParaRPr lang="en-US" dirty="0"/>
          </a:p>
          <a:p>
            <a:r>
              <a:rPr lang="en-US" dirty="0"/>
              <a:t>Other hotels offer their visitors the following amenities: </a:t>
            </a:r>
          </a:p>
          <a:p>
            <a:pPr lvl="0"/>
            <a:r>
              <a:rPr lang="en-US" dirty="0"/>
              <a:t>There are numerous options, ranging from basic cafes to gourmet restaurants, serving every imaginable cuisine. </a:t>
            </a:r>
          </a:p>
          <a:p>
            <a:pPr lvl="0"/>
            <a:r>
              <a:rPr lang="en-US" dirty="0"/>
              <a:t>Some hotels demonstrate their commitment to sustainability by implementing eco-friendly policies (</a:t>
            </a:r>
            <a:r>
              <a:rPr lang="en-US" dirty="0" err="1"/>
              <a:t>Udeme</a:t>
            </a:r>
            <a:r>
              <a:rPr lang="en-US" dirty="0"/>
              <a:t>, 2010).</a:t>
            </a:r>
          </a:p>
          <a:p>
            <a:pPr lvl="0"/>
            <a:r>
              <a:rPr lang="en-US" dirty="0"/>
              <a:t>They emphasize energy efficiency and contribute significantly to the well-being of the communities.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632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b="1" dirty="0"/>
              <a:t>Nature:</a:t>
            </a:r>
            <a:endParaRPr lang="en-US" sz="1200" dirty="0"/>
          </a:p>
          <a:p>
            <a:pPr lvl="0"/>
            <a:r>
              <a:rPr lang="en-US" sz="1200" dirty="0"/>
              <a:t>The Waldorf Astoria hotel chain is renowned for its magnificent suites and superior service.  </a:t>
            </a:r>
          </a:p>
          <a:p>
            <a:pPr lvl="0"/>
            <a:r>
              <a:rPr lang="en-US" sz="1200" dirty="0"/>
              <a:t>Many of the historic structures at the Waldorf Astoria are renowned for their traditional and exquisite atmosphere.  </a:t>
            </a:r>
          </a:p>
          <a:p>
            <a:pPr lvl="0"/>
            <a:r>
              <a:rPr lang="en-US" sz="1200" dirty="0"/>
              <a:t>Each room and suite at the hotel is spacious, comfortable, and elegantly appointed with contemporary conveniences (Bedoya-Dorado &amp; Murillo-Vargas, 2021). </a:t>
            </a:r>
          </a:p>
          <a:p>
            <a:pPr marL="0" indent="0">
              <a:buNone/>
            </a:pPr>
            <a:r>
              <a:rPr lang="en-US" sz="1200" b="1" dirty="0"/>
              <a:t>Scope:</a:t>
            </a:r>
            <a:endParaRPr lang="en-US" sz="1200" dirty="0"/>
          </a:p>
          <a:p>
            <a:pPr lvl="0"/>
            <a:r>
              <a:rPr lang="en-US" sz="1200" dirty="0"/>
              <a:t>Waldorf Astoria Hotel offers an extensive selection of gourmet cuisine, making exquisite dining a defining characteristic.  </a:t>
            </a:r>
          </a:p>
          <a:p>
            <a:pPr lvl="0"/>
            <a:r>
              <a:rPr lang="en-US" sz="1200" dirty="0"/>
              <a:t>Waldorf Astoria hotels can be found all over the globe, in both bustling tourist destinations and secluded retreats.  </a:t>
            </a:r>
          </a:p>
          <a:p>
            <a:pPr lvl="0"/>
            <a:r>
              <a:rPr lang="en-US" sz="1200" dirty="0"/>
              <a:t>Individuals staying at one of the world-famous Waldorf Astoria Hotels are unquestionably among the most luxurious and memorable of their lives.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4670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Hospitality and guest service: </a:t>
            </a:r>
            <a:endParaRPr lang="en-US" dirty="0"/>
          </a:p>
          <a:p>
            <a:pPr lvl="0"/>
            <a:r>
              <a:rPr lang="en-US" dirty="0"/>
              <a:t>The Waldorf Astoria provides an extensive selection of tourist-oriented services. </a:t>
            </a:r>
          </a:p>
          <a:p>
            <a:pPr lvl="0"/>
            <a:r>
              <a:rPr lang="en-US" dirty="0"/>
              <a:t>Numerous event accommodations at the Waldorf Astoria are ideal for hosting meetings, conferences, weddings, and other special events (Brennan &amp; Hugo, 2022). </a:t>
            </a:r>
          </a:p>
          <a:p>
            <a:pPr lvl="0"/>
            <a:r>
              <a:rPr lang="en-US" dirty="0"/>
              <a:t>The Waldorf Astoria is a member of the Hilton Honors loyalty program, which rewards recurrent guests with additional privileges and perks for their continued business.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57703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z="1200" dirty="0"/>
              <a:t>The warm welcome guests receive at the Waldorf Astoria Hotel is more than just a nice detail</a:t>
            </a:r>
          </a:p>
          <a:p>
            <a:pPr lvl="0"/>
            <a:r>
              <a:rPr lang="en-US" sz="1200" dirty="0"/>
              <a:t>It is an integral part of the hotel's effort to provide an exceptional stay that will make them feel at home and encourage them to return. </a:t>
            </a:r>
          </a:p>
          <a:p>
            <a:pPr lvl="0"/>
            <a:r>
              <a:rPr lang="en-US" sz="1200" dirty="0"/>
              <a:t>The guest's initial interaction with hotel staff establishes the tone for the remainder of their stay.   </a:t>
            </a:r>
          </a:p>
          <a:p>
            <a:pPr lvl="0"/>
            <a:r>
              <a:rPr lang="en-US" sz="1200" dirty="0"/>
              <a:t>When visitors are greeted with friendliness and warmth, they form a favorable impression of the host and feel valued. </a:t>
            </a:r>
          </a:p>
          <a:p>
            <a:pPr lvl="0"/>
            <a:r>
              <a:rPr lang="en-US" sz="1200" dirty="0"/>
              <a:t>Customers' happiness is increased by a cordial greeting, which increases the hotel's rating and positive reviews, all of which are necessary for establishing a solid reputation (Cheng, 2009).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03837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b="1" dirty="0"/>
              <a:t>Waldorf Astoria Hotel:</a:t>
            </a:r>
            <a:endParaRPr lang="en-US" sz="1200" dirty="0"/>
          </a:p>
          <a:p>
            <a:pPr lvl="0"/>
            <a:r>
              <a:rPr lang="en-US" sz="1200" dirty="0"/>
              <a:t>The Waldorf-Astoria is a hotel with five stars. </a:t>
            </a:r>
          </a:p>
          <a:p>
            <a:pPr lvl="0"/>
            <a:r>
              <a:rPr lang="en-US" sz="1200" dirty="0"/>
              <a:t>The Waldorf Astoria brand is synonymous with wealth and elegance, and its hotels are always housed in historic structures. </a:t>
            </a:r>
          </a:p>
          <a:p>
            <a:pPr lvl="0"/>
            <a:r>
              <a:rPr lang="en-US" sz="1200" dirty="0"/>
              <a:t>This hotel chain's accommodations are the epitome of luxury, with spacious, well-appointed rooms and suites that frequently feature contemporary conveniences. </a:t>
            </a:r>
          </a:p>
          <a:p>
            <a:pPr lvl="0"/>
            <a:r>
              <a:rPr lang="en-US" sz="1200" dirty="0"/>
              <a:t>The hotel is proud of the high caliber of its culinary options, and its gourmet restaurants and bars offer a variety of delectable dishes. </a:t>
            </a:r>
          </a:p>
          <a:p>
            <a:pPr lvl="0"/>
            <a:r>
              <a:rPr lang="en-US" sz="1200" dirty="0"/>
              <a:t>Waldorf Astoria has a significant international presence, with hotels in both urban and remote luxury sanctuaries.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43703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dirty="0"/>
              <a:t>Fairmont is frequently associated with luxury lodgings (</a:t>
            </a:r>
            <a:r>
              <a:rPr lang="en-US" dirty="0" err="1"/>
              <a:t>Koseoglu</a:t>
            </a:r>
            <a:r>
              <a:rPr lang="en-US" dirty="0"/>
              <a:t>, Wong, Kim, &amp; Song, 2022). </a:t>
            </a:r>
          </a:p>
          <a:p>
            <a:pPr lvl="0"/>
            <a:r>
              <a:rPr lang="en-US" dirty="0"/>
              <a:t>Numerous Fairmont hotels offer ample space for meetings and events, making them ideal for business travelers. </a:t>
            </a:r>
          </a:p>
          <a:p>
            <a:pPr lvl="0"/>
            <a:r>
              <a:rPr lang="en-US" dirty="0"/>
              <a:t>Fairmont has a significant international presence, with hotels located in key cities and renowned tourist destinations. </a:t>
            </a:r>
          </a:p>
          <a:p>
            <a:pPr lvl="0"/>
            <a:r>
              <a:rPr lang="en-US" dirty="0"/>
              <a:t>Fairmont Hotels are renowned for their upscale restaurants, cafes, and bars, which provide a range of dining options from formal dining to more casual fare. </a:t>
            </a:r>
          </a:p>
          <a:p>
            <a:pPr lvl="0"/>
            <a:r>
              <a:rPr lang="en-US" dirty="0"/>
              <a:t>Because Fairmont is a member of the AccorHotels network of hotels, Le Club AccorHotels members are eligible for benefits during their stay.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1395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sz="1200" b="1" dirty="0"/>
          </a:p>
          <a:p>
            <a:pPr marL="0" indent="0">
              <a:buNone/>
            </a:pPr>
            <a:r>
              <a:rPr lang="en-US" sz="1200" dirty="0"/>
              <a:t>Waldorf Astoria Hotels is renowned for its opulent amenities and classic design, and they provide a variety of services to ensure visitors have a pleasant and memorable stay. There are various hotel categories to accommodate visitors with varying preferences. At the Waldorf Astoria Hotel, providing a memorable guest experience that fosters guest comfort, delight, and loyalty requires a warm and friendly greeting (Liu, 2021). The decision is influenced by the traveler's individual preferences, membership in a loyalty program, and intended stay location. Their timeless design, luxurious accommodations, gourmet dining, and global reach have made them ubiquitous names.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54122E-EA87-45F4-8789-700A75EDF0A5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247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9AB3A824-1A51-4B26-AD58-A6D8E14F6C04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07258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012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E5059C3-6A89-4494-99FF-5A4D6FFD50EB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30524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6886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1376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9126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3457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37D525BB-DA17-4BA0-B3C8-3AC3ABC827E6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19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2196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30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3FFE419-2371-464F-8239-3959401C3561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9489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3CBC1C18-307B-4F68-A007-B5B542270E8D}" type="datetimeFigureOut">
              <a:rPr lang="en-US" smtClean="0"/>
              <a:t>10/21/2023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27935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F1D5A8B2-364B-476E-AC6F-F5B629C5C488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2734595" y="3902473"/>
            <a:ext cx="6989029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spcAft>
                <a:spcPct val="0"/>
              </a:spcAft>
            </a:pPr>
            <a:r>
              <a:rPr lang="en-US" dirty="0">
                <a:solidFill>
                  <a:schemeClr val="bg1"/>
                </a:solidFill>
              </a:rPr>
              <a:t>By: George Andrei </a:t>
            </a:r>
            <a:r>
              <a:rPr lang="en-US" dirty="0" err="1">
                <a:solidFill>
                  <a:schemeClr val="bg1"/>
                </a:solidFill>
              </a:rPr>
              <a:t>Codrianu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ID: 2210052</a:t>
            </a:r>
            <a:br>
              <a:rPr lang="en-US" dirty="0">
                <a:solidFill>
                  <a:schemeClr val="bg1"/>
                </a:solidFill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80AEA09-8685-45C5-84F0-66BEC20CE6F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531745" y="568757"/>
            <a:ext cx="9083000" cy="24052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ctr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sz="4000" dirty="0"/>
              <a:t>Hospitality and guest services</a:t>
            </a:r>
            <a:br>
              <a:rPr lang="en-US" sz="4000" dirty="0"/>
            </a:br>
            <a:r>
              <a:rPr lang="en-US" sz="3200" i="1" dirty="0"/>
              <a:t>Module code: BMIH4003</a:t>
            </a:r>
            <a:br>
              <a:rPr lang="en-US" sz="3200" dirty="0"/>
            </a:br>
            <a:r>
              <a:rPr lang="en-US" sz="3200" i="1" dirty="0"/>
              <a:t>Module tutor: Deborah Ann Lloyd</a:t>
            </a:r>
            <a:endParaRPr kumimoji="0" lang="en-US" altLang="en-US" sz="40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4173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F97CA-8095-4496-BE32-7BD3F0E761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Waldorf Astoria</a:t>
            </a:r>
          </a:p>
        </p:txBody>
      </p:sp>
    </p:spTree>
    <p:extLst>
      <p:ext uri="{BB962C8B-B14F-4D97-AF65-F5344CB8AC3E}">
        <p14:creationId xmlns:p14="http://schemas.microsoft.com/office/powerpoint/2010/main" val="29715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B9261-1EDB-444C-A6F3-C0B8C9C15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Table of contents: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77270-C29C-414E-AC68-1599957CE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336" y="2597747"/>
            <a:ext cx="9645884" cy="3678303"/>
          </a:xfrm>
        </p:spPr>
        <p:txBody>
          <a:bodyPr>
            <a:noAutofit/>
          </a:bodyPr>
          <a:lstStyle/>
          <a:p>
            <a:r>
              <a:rPr lang="en-US" sz="2000" dirty="0"/>
              <a:t>Introduction:</a:t>
            </a:r>
          </a:p>
          <a:p>
            <a:r>
              <a:rPr lang="en-US" sz="2000" dirty="0"/>
              <a:t>Waldorf Astoria Guest List</a:t>
            </a:r>
          </a:p>
          <a:p>
            <a:r>
              <a:rPr lang="en-US" sz="2000" dirty="0"/>
              <a:t>Nature, Scope, and existing hospitality and guest service: General View</a:t>
            </a:r>
          </a:p>
          <a:p>
            <a:r>
              <a:rPr lang="en-US" sz="2000" dirty="0"/>
              <a:t>Nature, Scope, and existing hospitality and guest service: Waldorf Astoria</a:t>
            </a:r>
          </a:p>
          <a:p>
            <a:r>
              <a:rPr lang="en-US" sz="2000" dirty="0"/>
              <a:t>Hospitality and guest service</a:t>
            </a:r>
          </a:p>
          <a:p>
            <a:r>
              <a:rPr lang="en-US" sz="2000" dirty="0"/>
              <a:t>The importance of a warm greeting at the Waldorf Astoria Hotel</a:t>
            </a:r>
          </a:p>
          <a:p>
            <a:r>
              <a:rPr lang="en-US" sz="2000" dirty="0"/>
              <a:t>Contrast of Waldorf Astoria and Fairmont</a:t>
            </a:r>
          </a:p>
          <a:p>
            <a:r>
              <a:rPr lang="en-US" sz="2000" dirty="0"/>
              <a:t>Conclusion</a:t>
            </a:r>
          </a:p>
          <a:p>
            <a:r>
              <a:rPr lang="en-US" sz="2000" dirty="0"/>
              <a:t>References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73068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9D3D7-84D0-45FE-8FA3-0E033A6534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D2712-06A2-493E-9D97-826DEE425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6972902" cy="4238059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sz="2100" dirty="0"/>
              <a:t>Prestigious, opulent suites.</a:t>
            </a:r>
          </a:p>
          <a:p>
            <a:pPr lvl="0">
              <a:lnSpc>
                <a:spcPct val="150000"/>
              </a:lnSpc>
            </a:pPr>
            <a:r>
              <a:rPr lang="en-US" sz="2100" dirty="0"/>
              <a:t>Opulence and elegance since 1800s.</a:t>
            </a:r>
          </a:p>
          <a:p>
            <a:pPr lvl="0">
              <a:lnSpc>
                <a:spcPct val="150000"/>
              </a:lnSpc>
            </a:pPr>
            <a:r>
              <a:rPr lang="en-US" sz="2100" dirty="0"/>
              <a:t>Offices in key cities and luxury destinations.</a:t>
            </a:r>
          </a:p>
          <a:p>
            <a:pPr lvl="0">
              <a:lnSpc>
                <a:spcPct val="150000"/>
              </a:lnSpc>
            </a:pPr>
            <a:r>
              <a:rPr lang="en-US" sz="2100" dirty="0"/>
              <a:t>Luxurious services and amenities.</a:t>
            </a:r>
          </a:p>
          <a:p>
            <a:pPr lvl="0">
              <a:lnSpc>
                <a:spcPct val="150000"/>
              </a:lnSpc>
            </a:pPr>
            <a:r>
              <a:rPr lang="en-US" sz="2100" dirty="0"/>
              <a:t>Delectable restaurants, spas, events. (</a:t>
            </a:r>
            <a:r>
              <a:rPr lang="en-US" sz="2100" dirty="0" err="1"/>
              <a:t>Ozuturan</a:t>
            </a:r>
            <a:r>
              <a:rPr lang="en-US" sz="2100" dirty="0"/>
              <a:t> &amp; Roney, 2004).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0CE00F-5F87-4EE2-9C6F-DBF8B7344F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083" y="1995164"/>
            <a:ext cx="3948576" cy="433461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DED2B759-DB5C-4CC2-8734-17BF6678EA3A}"/>
              </a:ext>
            </a:extLst>
          </p:cNvPr>
          <p:cNvSpPr/>
          <p:nvPr/>
        </p:nvSpPr>
        <p:spPr>
          <a:xfrm>
            <a:off x="9104032" y="6418555"/>
            <a:ext cx="125867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(McLean, 2022)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793829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D916-9E73-4355-9448-3CA84D01B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Waldorf Astoria Guest List: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0F1B96-0445-4CD8-A171-FAE2B2DFC2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7578" y="2416381"/>
            <a:ext cx="7190542" cy="3678303"/>
          </a:xfrm>
        </p:spPr>
        <p:txBody>
          <a:bodyPr>
            <a:normAutofit/>
          </a:bodyPr>
          <a:lstStyle/>
          <a:p>
            <a:r>
              <a:rPr lang="en-US" sz="2000" dirty="0"/>
              <a:t>The guest who enjoys the luxurious stay at Waldorf Astoria are: </a:t>
            </a:r>
          </a:p>
          <a:p>
            <a:pPr lvl="0"/>
            <a:r>
              <a:rPr lang="en-US" sz="2000" dirty="0"/>
              <a:t>Celebrities</a:t>
            </a:r>
          </a:p>
          <a:p>
            <a:pPr lvl="0"/>
            <a:r>
              <a:rPr lang="en-US" sz="2000" dirty="0"/>
              <a:t>Newlyweds </a:t>
            </a:r>
          </a:p>
          <a:p>
            <a:pPr lvl="0"/>
            <a:r>
              <a:rPr lang="en-US" sz="2000" dirty="0"/>
              <a:t>Weddings and Other Special Events </a:t>
            </a:r>
          </a:p>
          <a:p>
            <a:pPr lvl="0"/>
            <a:r>
              <a:rPr lang="en-US" sz="2000" dirty="0"/>
              <a:t>Individuals who pursue pleasure and health. </a:t>
            </a:r>
          </a:p>
          <a:p>
            <a:pPr lvl="0"/>
            <a:r>
              <a:rPr lang="en-US" sz="2000" dirty="0"/>
              <a:t>Those enthusiastic about the arts and culture </a:t>
            </a:r>
          </a:p>
          <a:p>
            <a:pPr lvl="0"/>
            <a:r>
              <a:rPr lang="en-US" sz="2000" dirty="0"/>
              <a:t>People with extensive culinary expertise.</a:t>
            </a:r>
          </a:p>
        </p:txBody>
      </p:sp>
      <p:pic>
        <p:nvPicPr>
          <p:cNvPr id="4098" name="Picture 2" descr="Jimmy Elidrissi was an affable fixture at the Waldorf Astoria for more than a half-century and was considered probably to have been Manhattan’s longest-serving bellhop when he retired.">
            <a:extLst>
              <a:ext uri="{FF2B5EF4-FFF2-40B4-BE49-F238E27FC236}">
                <a16:creationId xmlns:a16="http://schemas.microsoft.com/office/drawing/2014/main" id="{4C02AFB4-0BA8-4551-B792-01B3F5C6FA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423" y="2036834"/>
            <a:ext cx="4115053" cy="4437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9FE51BB-2E1E-4B56-8C49-70D4DC4DDC89}"/>
              </a:ext>
            </a:extLst>
          </p:cNvPr>
          <p:cNvSpPr/>
          <p:nvPr/>
        </p:nvSpPr>
        <p:spPr>
          <a:xfrm>
            <a:off x="2215655" y="6474233"/>
            <a:ext cx="1029449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(Sam, 2021)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259340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C97DF5-464B-4D14-AD7A-217A6395A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Nature, Scope, and existing hospitality and guest service: General 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6B5B8-E49E-46B5-B09C-2617FE8BB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787" y="1995545"/>
            <a:ext cx="5187365" cy="46504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Nature</a:t>
            </a:r>
            <a:r>
              <a:rPr lang="en-US" sz="2400" dirty="0"/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Leisure and customer services.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Tailored services.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Unforgettable experiences.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Beyond basic needs.</a:t>
            </a:r>
          </a:p>
          <a:p>
            <a:pPr marL="0" indent="0">
              <a:buNone/>
            </a:pPr>
            <a:r>
              <a:rPr lang="en-US" sz="2400" b="1" dirty="0"/>
              <a:t>Scope</a:t>
            </a:r>
            <a:r>
              <a:rPr lang="en-US" sz="2400" dirty="0"/>
              <a:t>: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Meeting various guest needs.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Guest service and maintenance.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US" sz="2400" dirty="0"/>
              <a:t>Strict sanitary adherence.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9E9A62-8C87-4E93-AE54-2E631CE23C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9083" y="1995164"/>
            <a:ext cx="3948576" cy="433461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B62E284A-BE36-4921-8A04-DF615E75D70F}"/>
              </a:ext>
            </a:extLst>
          </p:cNvPr>
          <p:cNvSpPr/>
          <p:nvPr/>
        </p:nvSpPr>
        <p:spPr>
          <a:xfrm>
            <a:off x="9104032" y="6418555"/>
            <a:ext cx="1258678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</a:rPr>
              <a:t>(McLean, 2022)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39987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5F1390-F5FD-455F-A2FF-C138405EF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ContinuED</a:t>
            </a:r>
            <a:r>
              <a:rPr lang="en-US" b="1" dirty="0"/>
              <a:t>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875B3-3570-416D-A5AC-2FCA4C73B4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402438"/>
            <a:ext cx="5881752" cy="36783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Hospitality and guest service: </a:t>
            </a:r>
            <a:endParaRPr lang="en-US" sz="2400" dirty="0"/>
          </a:p>
          <a:p>
            <a:r>
              <a:rPr lang="en-US" sz="2400" dirty="0"/>
              <a:t>Varied dining options.</a:t>
            </a:r>
          </a:p>
          <a:p>
            <a:r>
              <a:rPr lang="en-US" sz="2400" dirty="0"/>
              <a:t>Commitment to sustainability.</a:t>
            </a:r>
          </a:p>
          <a:p>
            <a:r>
              <a:rPr lang="en-US" sz="2400" dirty="0"/>
              <a:t>Eco-friendly policies.</a:t>
            </a:r>
          </a:p>
          <a:p>
            <a:r>
              <a:rPr lang="en-US" sz="2400" dirty="0"/>
              <a:t>Energy efficiency.</a:t>
            </a:r>
          </a:p>
          <a:p>
            <a:r>
              <a:rPr lang="en-US" sz="2400" dirty="0"/>
              <a:t>Community well-being (</a:t>
            </a:r>
            <a:r>
              <a:rPr lang="en-US" sz="2400" dirty="0" err="1"/>
              <a:t>Udeme</a:t>
            </a:r>
            <a:r>
              <a:rPr lang="en-US" sz="2400" dirty="0"/>
              <a:t>, 2010).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A69B93-738E-4387-A46C-68A52B2EC6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841" y="2092364"/>
            <a:ext cx="5245131" cy="3988377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E5F5E99E-95E4-4530-ACFE-477F698F4C48}"/>
              </a:ext>
            </a:extLst>
          </p:cNvPr>
          <p:cNvSpPr/>
          <p:nvPr/>
        </p:nvSpPr>
        <p:spPr>
          <a:xfrm>
            <a:off x="8585984" y="6155844"/>
            <a:ext cx="1158843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(Oyster, 2021)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0993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3C38A-23CB-49C7-9EB9-044499241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Nature, Scope, and existing hospitality and guest service: Waldorf Astoria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0721D-2283-46A5-AF8C-2B8FB1CCB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3381" y="2052518"/>
            <a:ext cx="4782134" cy="445074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Nature</a:t>
            </a:r>
            <a:r>
              <a:rPr lang="en-US" sz="2400" dirty="0"/>
              <a:t>:</a:t>
            </a:r>
          </a:p>
          <a:p>
            <a:r>
              <a:rPr lang="en-US" sz="2400" dirty="0"/>
              <a:t>Magnificent suites.</a:t>
            </a:r>
          </a:p>
          <a:p>
            <a:r>
              <a:rPr lang="en-US" sz="2400" dirty="0"/>
              <a:t>Traditional, exquisite atmosphere.</a:t>
            </a:r>
          </a:p>
          <a:p>
            <a:r>
              <a:rPr lang="en-US" sz="2400" dirty="0"/>
              <a:t>Spacious, comfortable rooms.</a:t>
            </a:r>
          </a:p>
          <a:p>
            <a:pPr marL="0" indent="0">
              <a:buNone/>
            </a:pPr>
            <a:r>
              <a:rPr lang="en-US" sz="2400" b="1" dirty="0"/>
              <a:t>Scope</a:t>
            </a:r>
            <a:r>
              <a:rPr lang="en-US" sz="2400" dirty="0"/>
              <a:t>:</a:t>
            </a:r>
          </a:p>
          <a:p>
            <a:r>
              <a:rPr lang="en-US" sz="2400" dirty="0"/>
              <a:t>Extensive gourmet cuisine.</a:t>
            </a:r>
          </a:p>
          <a:p>
            <a:r>
              <a:rPr lang="en-US" sz="2400" dirty="0"/>
              <a:t>Global presence.</a:t>
            </a:r>
          </a:p>
          <a:p>
            <a:r>
              <a:rPr lang="en-US" sz="2400" dirty="0"/>
              <a:t>Luxurious and memorable stays.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2B7D59E-1C0D-46A8-8B1E-6851E2021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91" y="1995672"/>
            <a:ext cx="4059047" cy="442912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A10B3DA-D3D3-4EF0-BACF-0E348D3AA8A5}"/>
              </a:ext>
            </a:extLst>
          </p:cNvPr>
          <p:cNvSpPr/>
          <p:nvPr/>
        </p:nvSpPr>
        <p:spPr>
          <a:xfrm>
            <a:off x="1687542" y="6447391"/>
            <a:ext cx="816249" cy="25712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8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(Guest, 2021)</a:t>
            </a:r>
            <a:endParaRPr lang="en-US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36446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BCB53-76DD-4D1B-AF7D-A42B7DFBC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ContinuED</a:t>
            </a:r>
            <a:r>
              <a:rPr lang="en-US" b="1" dirty="0"/>
              <a:t>…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5D2C6-351A-41C2-A492-D887D87A2C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7783" y="1900520"/>
            <a:ext cx="6364241" cy="22447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/>
              <a:t>Hospitality and guest service: </a:t>
            </a:r>
            <a:endParaRPr lang="en-US" sz="2000" dirty="0"/>
          </a:p>
          <a:p>
            <a:pPr lvl="0"/>
            <a:r>
              <a:rPr lang="en-US" sz="2000" dirty="0"/>
              <a:t>Tourist-oriented services.</a:t>
            </a:r>
          </a:p>
          <a:p>
            <a:pPr lvl="0"/>
            <a:r>
              <a:rPr lang="en-US" sz="2000" dirty="0"/>
              <a:t>Event accommodations.</a:t>
            </a:r>
          </a:p>
          <a:p>
            <a:pPr lvl="0"/>
            <a:r>
              <a:rPr lang="en-US" sz="2000" dirty="0"/>
              <a:t>Meetings, conferences, weddings.</a:t>
            </a:r>
          </a:p>
          <a:p>
            <a:pPr lvl="0"/>
            <a:r>
              <a:rPr lang="en-US" sz="2000" dirty="0"/>
              <a:t>Hilton Honors loyalty program (Brennan &amp; Hugo, 2022).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FD4BB8-0934-4484-8722-2D7D6A738F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4098" y="4322828"/>
            <a:ext cx="10132378" cy="204813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3CCFA85B-563F-423B-B313-02B4C9367819}"/>
              </a:ext>
            </a:extLst>
          </p:cNvPr>
          <p:cNvSpPr/>
          <p:nvPr/>
        </p:nvSpPr>
        <p:spPr>
          <a:xfrm>
            <a:off x="5428188" y="6375397"/>
            <a:ext cx="1335622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(Charlotte, 2023)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09707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A66E8-3AD4-48A0-8430-268F2AD852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The importance of a warm greeting at the Waldorf Astoria Hotel: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C9B1D-5A6A-437F-818C-5132A684F5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09050"/>
            <a:ext cx="7479732" cy="3678303"/>
          </a:xfr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</a:pPr>
            <a:r>
              <a:rPr lang="en-US" sz="2400" dirty="0"/>
              <a:t>Warm welcome integral.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Encourages return visits.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Initial interaction sets the tone.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Friendliness forms a favorable impression.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Increases guest happiness and reputation (Cheng, 2009).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4C02BC-20C2-429D-8FF9-CC3495EE97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0652" y="1936615"/>
            <a:ext cx="3265798" cy="436120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57BCC3C-397C-44D0-8A7A-47F0D7144864}"/>
              </a:ext>
            </a:extLst>
          </p:cNvPr>
          <p:cNvSpPr/>
          <p:nvPr/>
        </p:nvSpPr>
        <p:spPr>
          <a:xfrm>
            <a:off x="9377994" y="6348724"/>
            <a:ext cx="1491114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(MEAGHAN, 2023)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87222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76713-CB05-454B-9CD9-B2808006F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Job Role of Guest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7FF16-601C-4DF6-9FAD-03329E19F3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Maintain a welcoming lobby area.</a:t>
            </a:r>
          </a:p>
          <a:p>
            <a:r>
              <a:rPr lang="en-US" sz="2400" dirty="0"/>
              <a:t>Ensure exceptional customer service.</a:t>
            </a:r>
          </a:p>
          <a:p>
            <a:r>
              <a:rPr lang="en-US" sz="2400" dirty="0"/>
              <a:t>Follow safety and security protocols.</a:t>
            </a:r>
          </a:p>
          <a:p>
            <a:r>
              <a:rPr lang="en-US" sz="2400" dirty="0"/>
              <a:t>Offer recommendations for local attractions.</a:t>
            </a:r>
          </a:p>
          <a:p>
            <a:r>
              <a:rPr lang="en-US" sz="2400" dirty="0"/>
              <a:t>Assist with guest transportation needs.</a:t>
            </a:r>
          </a:p>
          <a:p>
            <a:r>
              <a:rPr lang="en-US" sz="2400" dirty="0"/>
              <a:t>Manage concierge services.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2F3CC8-6963-463E-962C-5BDDC887DE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9834" y="1992592"/>
            <a:ext cx="4820159" cy="416325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1AF395D-CD32-44F8-A831-2B41CB7EF1F1}"/>
              </a:ext>
            </a:extLst>
          </p:cNvPr>
          <p:cNvSpPr/>
          <p:nvPr/>
        </p:nvSpPr>
        <p:spPr>
          <a:xfrm>
            <a:off x="8789854" y="6155844"/>
            <a:ext cx="1600118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(Booking.com, 2023)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5911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81343-1B30-4860-AB9C-20674D2CF0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Meeting the expectations of the Clients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45D8AB-F779-4991-BDF8-6DC6335FD6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Understand Client Needs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Set Clear Expectations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Deliver Exceptional Customer Service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Personalize the Experience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Anticipate Needs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9A5E64-57B5-45F2-B293-87CE49962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936615"/>
            <a:ext cx="5355650" cy="436120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D5B84543-9D58-4A51-8C17-B1173B4C25EC}"/>
              </a:ext>
            </a:extLst>
          </p:cNvPr>
          <p:cNvSpPr/>
          <p:nvPr/>
        </p:nvSpPr>
        <p:spPr>
          <a:xfrm>
            <a:off x="9377994" y="6348724"/>
            <a:ext cx="1491114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(MEAGHAN, 2023)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8977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1DA32C-BF03-4762-B753-93B04B9B04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Contrast of Waldorf Astoria and Fairmont: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EC707-50C8-42FC-B3D4-25628BDA5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3" y="2180496"/>
            <a:ext cx="7612896" cy="4677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b="1" dirty="0"/>
              <a:t>Waldorf Astoria Hotel:</a:t>
            </a:r>
            <a:endParaRPr lang="en-US" sz="2800" dirty="0"/>
          </a:p>
          <a:p>
            <a:pPr lvl="0"/>
            <a:r>
              <a:rPr lang="en-US" sz="2800" dirty="0"/>
              <a:t>Five-star luxury.</a:t>
            </a:r>
          </a:p>
          <a:p>
            <a:pPr lvl="0"/>
            <a:r>
              <a:rPr lang="en-US" sz="2800" dirty="0"/>
              <a:t>Wealth, elegance, historic.</a:t>
            </a:r>
          </a:p>
          <a:p>
            <a:pPr lvl="0"/>
            <a:r>
              <a:rPr lang="en-US" sz="2800" dirty="0"/>
              <a:t>Spacious, well-appointed rooms.</a:t>
            </a:r>
          </a:p>
          <a:p>
            <a:pPr lvl="0"/>
            <a:r>
              <a:rPr lang="en-US" sz="2800" dirty="0"/>
              <a:t>High-caliber culinary options.</a:t>
            </a:r>
          </a:p>
          <a:p>
            <a:pPr lvl="0"/>
            <a:r>
              <a:rPr lang="en-US" sz="2800" dirty="0"/>
              <a:t>International presence, urban to remote.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B2AFDC-54AA-4F0C-BB32-56C74101E3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09500" y="1990291"/>
            <a:ext cx="3407094" cy="437499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1D7915F-9DB5-49B8-BBE6-7E333154FC1D}"/>
              </a:ext>
            </a:extLst>
          </p:cNvPr>
          <p:cNvSpPr/>
          <p:nvPr/>
        </p:nvSpPr>
        <p:spPr>
          <a:xfrm>
            <a:off x="9510833" y="6414117"/>
            <a:ext cx="1146468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(Daniel, 2017)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5272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3581A9-658D-48DD-A86A-BEC10C041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Fairmont Hotel: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7C567-2331-4AE6-A799-7D10FBEED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68645" y="2477541"/>
            <a:ext cx="6230939" cy="367830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US" sz="2400" dirty="0"/>
              <a:t>Associated with luxury.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Meeting and event space.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International presence.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Upscale dining options.</a:t>
            </a:r>
          </a:p>
          <a:p>
            <a:pPr lvl="0">
              <a:lnSpc>
                <a:spcPct val="150000"/>
              </a:lnSpc>
            </a:pPr>
            <a:r>
              <a:rPr lang="en-US" sz="2400" dirty="0"/>
              <a:t>Le Club AccorHotels benefits.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808C3D-CF53-44E7-B436-A5566AEF63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416" y="1992592"/>
            <a:ext cx="4820159" cy="416325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3C20AA42-4B30-46A4-B9C9-C476E62C25BA}"/>
              </a:ext>
            </a:extLst>
          </p:cNvPr>
          <p:cNvSpPr/>
          <p:nvPr/>
        </p:nvSpPr>
        <p:spPr>
          <a:xfrm>
            <a:off x="2102436" y="6155844"/>
            <a:ext cx="1600118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(Booking.com, 2023)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80715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F4277F-6B5F-456A-A4B4-D066423D3E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Conclusion: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8662F-4DBE-4A4D-9B5F-888615499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6905" y="2354610"/>
            <a:ext cx="6523903" cy="3678303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2000" dirty="0"/>
              <a:t>Opulent amenities, classic design.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Various hotel categories.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Memorable guest experience.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Influenced by preferences, loyalty, location.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Timeless design, luxurious accommodations, gourmet dining, global reach.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24366-AAF4-40D9-93BF-C38117E42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651" y="2095916"/>
            <a:ext cx="4264147" cy="419569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CDCB0CA4-67B9-4837-B59B-D2031C58ADCD}"/>
              </a:ext>
            </a:extLst>
          </p:cNvPr>
          <p:cNvSpPr/>
          <p:nvPr/>
        </p:nvSpPr>
        <p:spPr>
          <a:xfrm>
            <a:off x="2064160" y="6332052"/>
            <a:ext cx="1071127" cy="3395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US" sz="12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(Dave, 2008)</a:t>
            </a:r>
            <a:endParaRPr lang="en-US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04900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53CB6-FB61-4A24-8B99-CC33B316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D4F337FD-EF82-4ECC-B734-4DC7F9FC3B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6027" y="2049604"/>
            <a:ext cx="11239130" cy="44934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2352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Bedoya-Dorado, C., &amp; Murillo-Vargas, G. G.-C. (2021). Sustainability in the mission and vision statements of Colombian Universities.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Sustainability in Higher Education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46–59.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Booking.com.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Fairmont Jaipur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Booking.com: https://www.booking.com/hotel/in/fairmont-jaipur.en-gb.html?aid=356980&amp;label=gog235jc-1DCAsobEIPZmFpcm1vbnQtamFpcHVySDNYA2i1AYgBAZgBCbgBF8gBDNgBA-gBAYgCAagCA7gC5LXIqQbAAgHSAiQ1MTA0OTI2Yy05NTU4LTRlN2QtYTM2Yi0zNDcxNjJiMjhhMznYAgTgAgE&amp;sid=f9706b219ad5f22c8ba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Brennan, R., &amp; Hugo, R. (2022). The CDIO Syllabus and Outcomes-Based Assessment: A Case Study of A Canadian Mechanical Engineering Program.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444(456)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77–86.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Charlotte, C.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Waldorf Astoria’s Most Famous Guests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AD: https://www.architecturaldigest.com/gallery/the-waldorf-astorias-most-famous-guests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Cheng, C. (2009). Exploration of Public Education's Practical Teaching System in Normal Universities.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Higher Education(Research &amp; Evaluation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36–49.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Daniel, F. (2017).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 Beverly Hills welcomes first guests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Hotel Designs : https://hoteldesigns.net/industry-news/waldorf-astoria-beverly-hills-welcomes-first-guests/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Dave, S. (2008).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Amenities and Dining at the Waldorf Astoria Orlando in the Bonnet Creek Resort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your first visit: https://yourfirstvisit.net/2019/09/04/amenities-and-dining-at-the-waldorf-astoria-orlando-in-the-bonnet-creek-resort/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Guest, R.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 Jerusalem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Guest Reservations: https://www.guestreservations.com/waldorf-astoria-jerusalem/booking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Koseoglu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Wong, A., Kim, S., &amp; Song, S. Y. (2022). Tracing knowledge creation and dissemination of strategic management research in hospitality scholarship from 1960 to 2020.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Hospitality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90–99.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Liu, Z. L. (2021). Spatial–Temporal Heterogeneity and the Related Influencing Factors of Tourism Efficiency in China.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34–47.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McLean, R. (2022, JULY).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Things To Know About Washington, D.C.’s First Waldorf Astoria Hotel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HOTELS, NEWS: https://stories.forbestravelguide.com/5-things-to-know-about-washington-d-c-s-first-waldorf-astoria-hotel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MEAGHAN, K. (2023).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 Cancun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cntraveler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https://www.cntraveler.com/hotels/cancun/waldorf-astoria-cancun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Oyster.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Waldorf Astoria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Oyster : https://www.oyster.com/new-york-city/hotels/the-waldorf-astoria/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Ozuturan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&amp; Roney, S. (2004). Internet use among travel agencies in Turkey.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explanatorystudy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Tourism Management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259-266,.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Porter, M. (2001). Strategy and the Internet.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Harvard Business Review, March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63-78.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Powell, T. D.-M. (2007). Information Technology as competitive advantage: the role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ofhuman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business, and technology resources.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Strategic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Managemen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373-405.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Sam, R.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Jimmy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Elidrissi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Waldorf Bellhop for Five Decades, Dies at 74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The new 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york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Times: https://www.nytimes.com/2021/07/27/nyregion/jimmy-elidrissi-dead.html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171450" marR="0" lvl="0" indent="-1714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Udeme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E. (2010, April Friday).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Exploring Potential of Tourism for Economy Development. Punch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http://londonvicarage.com.duduce</a:t>
            </a:r>
            <a:endParaRPr kumimoji="0" lang="en-US" altLang="en-US" sz="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1531005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366658"/>
      </a:accent1>
      <a:accent2>
        <a:srgbClr val="8CB64A"/>
      </a:accent2>
      <a:accent3>
        <a:srgbClr val="88D5A9"/>
      </a:accent3>
      <a:accent4>
        <a:srgbClr val="969FA7"/>
      </a:accent4>
      <a:accent5>
        <a:srgbClr val="E8A844"/>
      </a:accent5>
      <a:accent6>
        <a:srgbClr val="A1561F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4BEC0EAF-CF86-4D49-B83B-56CC62D3CFF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93</TotalTime>
  <Words>2067</Words>
  <Application>Microsoft Office PowerPoint</Application>
  <PresentationFormat>Widescreen</PresentationFormat>
  <Paragraphs>184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Gill Sans MT</vt:lpstr>
      <vt:lpstr>Times New Roman</vt:lpstr>
      <vt:lpstr>Wingdings</vt:lpstr>
      <vt:lpstr>Wingdings 2</vt:lpstr>
      <vt:lpstr>Dividend</vt:lpstr>
      <vt:lpstr>By: George Andrei Codrianu ID: 2210052 </vt:lpstr>
      <vt:lpstr>Waldorf Astoria</vt:lpstr>
      <vt:lpstr> Table of contents:</vt:lpstr>
      <vt:lpstr>Introduction:</vt:lpstr>
      <vt:lpstr>Waldorf Astoria Guest List: </vt:lpstr>
      <vt:lpstr>Nature, Scope, and existing hospitality and guest service: General View</vt:lpstr>
      <vt:lpstr>ContinuED…</vt:lpstr>
      <vt:lpstr>Nature, Scope, and existing hospitality and guest service: Waldorf Astoria </vt:lpstr>
      <vt:lpstr>ContinuED…</vt:lpstr>
      <vt:lpstr>The importance of a warm greeting at the Waldorf Astoria Hotel: </vt:lpstr>
      <vt:lpstr>My Job Role of Guest Services</vt:lpstr>
      <vt:lpstr>Meeting the expectations of the Clients</vt:lpstr>
      <vt:lpstr>Contrast of Waldorf Astoria and Fairmont: </vt:lpstr>
      <vt:lpstr>Fairmont Hotel: </vt:lpstr>
      <vt:lpstr>Conclusion: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By:</dc:title>
  <dc:creator>Acme Gamers</dc:creator>
  <cp:lastModifiedBy>Anu</cp:lastModifiedBy>
  <cp:revision>32</cp:revision>
  <dcterms:created xsi:type="dcterms:W3CDTF">2023-10-20T05:06:07Z</dcterms:created>
  <dcterms:modified xsi:type="dcterms:W3CDTF">2023-10-21T22:18:35Z</dcterms:modified>
</cp:coreProperties>
</file>