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315" r:id="rId5"/>
    <p:sldId id="260" r:id="rId6"/>
    <p:sldId id="316" r:id="rId7"/>
    <p:sldId id="299" r:id="rId8"/>
    <p:sldId id="355" r:id="rId9"/>
    <p:sldId id="295" r:id="rId10"/>
    <p:sldId id="296" r:id="rId11"/>
    <p:sldId id="300" r:id="rId12"/>
    <p:sldId id="317" r:id="rId13"/>
    <p:sldId id="318" r:id="rId14"/>
    <p:sldId id="328" r:id="rId15"/>
    <p:sldId id="330" r:id="rId16"/>
    <p:sldId id="331" r:id="rId17"/>
    <p:sldId id="332" r:id="rId18"/>
    <p:sldId id="333" r:id="rId19"/>
    <p:sldId id="334" r:id="rId20"/>
    <p:sldId id="329" r:id="rId21"/>
    <p:sldId id="335" r:id="rId22"/>
    <p:sldId id="336" r:id="rId23"/>
    <p:sldId id="337" r:id="rId24"/>
    <p:sldId id="338" r:id="rId25"/>
    <p:sldId id="339" r:id="rId26"/>
    <p:sldId id="340" r:id="rId27"/>
    <p:sldId id="341" r:id="rId28"/>
    <p:sldId id="342" r:id="rId29"/>
    <p:sldId id="343" r:id="rId30"/>
    <p:sldId id="344" r:id="rId31"/>
    <p:sldId id="345" r:id="rId32"/>
    <p:sldId id="346" r:id="rId33"/>
    <p:sldId id="347" r:id="rId34"/>
    <p:sldId id="348" r:id="rId35"/>
    <p:sldId id="349" r:id="rId36"/>
    <p:sldId id="350" r:id="rId37"/>
    <p:sldId id="351" r:id="rId38"/>
    <p:sldId id="352" r:id="rId39"/>
    <p:sldId id="356" r:id="rId40"/>
    <p:sldId id="357" r:id="rId41"/>
    <p:sldId id="358" r:id="rId42"/>
    <p:sldId id="359" r:id="rId43"/>
    <p:sldId id="360" r:id="rId44"/>
    <p:sldId id="361" r:id="rId45"/>
    <p:sldId id="362" r:id="rId46"/>
    <p:sldId id="363" r:id="rId47"/>
    <p:sldId id="364" r:id="rId48"/>
    <p:sldId id="365" r:id="rId49"/>
    <p:sldId id="366" r:id="rId50"/>
    <p:sldId id="367" r:id="rId51"/>
    <p:sldId id="368" r:id="rId52"/>
    <p:sldId id="369" r:id="rId53"/>
    <p:sldId id="370" r:id="rId54"/>
    <p:sldId id="371" r:id="rId55"/>
    <p:sldId id="372" r:id="rId56"/>
    <p:sldId id="373" r:id="rId57"/>
    <p:sldId id="374" r:id="rId58"/>
    <p:sldId id="375" r:id="rId59"/>
    <p:sldId id="376" r:id="rId60"/>
    <p:sldId id="377" r:id="rId61"/>
    <p:sldId id="378" r:id="rId62"/>
    <p:sldId id="379" r:id="rId63"/>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3B8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187BD1D2-D284-4254-A1D9-7E72513D69A2}" type="datetimeFigureOut">
              <a:rPr lang="es-ES" smtClean="0"/>
              <a:pPr/>
              <a:t>27/09/2019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61DECD2D-AD82-4248-8EDC-C26E01A55B48}"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7BD1D2-D284-4254-A1D9-7E72513D69A2}" type="datetimeFigureOut">
              <a:rPr lang="es-ES" smtClean="0"/>
              <a:pPr/>
              <a:t>27/09/2019</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DECD2D-AD82-4248-8EDC-C26E01A55B48}"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Diagrama%20bioclimatico%20de%20Olgyay-2p.doc" TargetMode="Externa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4.png"/><Relationship Id="rId7"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0.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9.jpeg"/></Relationships>
</file>

<file path=ppt/slides/_rels/slide44.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image" Target="../media/image30.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image" Target="../media/image33.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47.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4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4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5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51.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5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5.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5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9.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0.jp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3.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http://www.cartamediterranea.org/wp-content/uploads/2010/06/edificios-sostenibles.jpg"/>
          <p:cNvPicPr>
            <a:picLocks noChangeAspect="1" noChangeArrowheads="1"/>
          </p:cNvPicPr>
          <p:nvPr/>
        </p:nvPicPr>
        <p:blipFill>
          <a:blip r:embed="rId2" cstate="print"/>
          <a:srcRect l="6983" r="3508"/>
          <a:stretch>
            <a:fillRect/>
          </a:stretch>
        </p:blipFill>
        <p:spPr bwMode="auto">
          <a:xfrm>
            <a:off x="0" y="0"/>
            <a:ext cx="9144000" cy="6858000"/>
          </a:xfrm>
          <a:prstGeom prst="rect">
            <a:avLst/>
          </a:prstGeom>
          <a:noFill/>
        </p:spPr>
      </p:pic>
      <p:sp>
        <p:nvSpPr>
          <p:cNvPr id="5" name="Rectangle 15"/>
          <p:cNvSpPr>
            <a:spLocks noChangeArrowheads="1"/>
          </p:cNvSpPr>
          <p:nvPr/>
        </p:nvSpPr>
        <p:spPr bwMode="auto">
          <a:xfrm>
            <a:off x="6084167" y="5516563"/>
            <a:ext cx="2809007" cy="287337"/>
          </a:xfrm>
          <a:prstGeom prst="rect">
            <a:avLst/>
          </a:prstGeom>
          <a:solidFill>
            <a:srgbClr val="000099"/>
          </a:solidFill>
          <a:ln w="9525">
            <a:noFill/>
            <a:miter lim="800000"/>
            <a:headEnd/>
            <a:tailEnd/>
          </a:ln>
        </p:spPr>
        <p:txBody>
          <a:bodyPr wrap="none" anchor="ctr"/>
          <a:lstStyle/>
          <a:p>
            <a:pPr algn="ctr"/>
            <a:r>
              <a:rPr lang="es-ES" b="1" dirty="0" err="1" smtClean="0">
                <a:solidFill>
                  <a:schemeClr val="bg1"/>
                </a:solidFill>
              </a:rPr>
              <a:t>Dr</a:t>
            </a:r>
            <a:r>
              <a:rPr lang="es-ES" b="1" dirty="0" smtClean="0">
                <a:solidFill>
                  <a:schemeClr val="bg1"/>
                </a:solidFill>
              </a:rPr>
              <a:t> Juan A </a:t>
            </a:r>
            <a:r>
              <a:rPr lang="es-ES" b="1" dirty="0" err="1" smtClean="0">
                <a:solidFill>
                  <a:schemeClr val="bg1"/>
                </a:solidFill>
              </a:rPr>
              <a:t>Ferriz</a:t>
            </a:r>
            <a:r>
              <a:rPr lang="es-ES" b="1" dirty="0" smtClean="0">
                <a:solidFill>
                  <a:schemeClr val="bg1"/>
                </a:solidFill>
              </a:rPr>
              <a:t>-Papi</a:t>
            </a:r>
            <a:endParaRPr lang="es-ES" b="1" dirty="0">
              <a:solidFill>
                <a:schemeClr val="bg1"/>
              </a:solidFill>
            </a:endParaRPr>
          </a:p>
        </p:txBody>
      </p:sp>
      <p:sp>
        <p:nvSpPr>
          <p:cNvPr id="6" name="Rectangle 17"/>
          <p:cNvSpPr>
            <a:spLocks noChangeArrowheads="1"/>
          </p:cNvSpPr>
          <p:nvPr/>
        </p:nvSpPr>
        <p:spPr bwMode="auto">
          <a:xfrm>
            <a:off x="6084167" y="5805488"/>
            <a:ext cx="2809008" cy="897164"/>
          </a:xfrm>
          <a:prstGeom prst="rect">
            <a:avLst/>
          </a:prstGeom>
          <a:solidFill>
            <a:schemeClr val="bg1"/>
          </a:solidFill>
          <a:ln w="9525">
            <a:noFill/>
            <a:miter lim="800000"/>
            <a:headEnd/>
            <a:tailEnd/>
          </a:ln>
        </p:spPr>
        <p:txBody>
          <a:bodyPr wrap="none" anchor="ctr"/>
          <a:lstStyle/>
          <a:p>
            <a:endParaRPr lang="es-ES" dirty="0"/>
          </a:p>
        </p:txBody>
      </p:sp>
      <p:sp>
        <p:nvSpPr>
          <p:cNvPr id="10" name="9 CuadroTexto"/>
          <p:cNvSpPr txBox="1"/>
          <p:nvPr/>
        </p:nvSpPr>
        <p:spPr>
          <a:xfrm>
            <a:off x="467544" y="4293096"/>
            <a:ext cx="8064896" cy="584775"/>
          </a:xfrm>
          <a:prstGeom prst="rect">
            <a:avLst/>
          </a:prstGeom>
          <a:solidFill>
            <a:schemeClr val="accent3">
              <a:lumMod val="50000"/>
              <a:alpha val="70000"/>
            </a:schemeClr>
          </a:solidFill>
        </p:spPr>
        <p:txBody>
          <a:bodyPr wrap="square" rtlCol="0">
            <a:spAutoFit/>
          </a:bodyPr>
          <a:lstStyle/>
          <a:p>
            <a:pPr algn="ctr"/>
            <a:r>
              <a:rPr lang="es-ES_tradnl" sz="3200" b="1" dirty="0" smtClean="0">
                <a:solidFill>
                  <a:srgbClr val="FFFF00"/>
                </a:solidFill>
              </a:rPr>
              <a:t>PASSIVE DESIGN. THERMAL PROPERTIES</a:t>
            </a:r>
            <a:endParaRPr lang="es-ES" sz="3200" b="1" dirty="0">
              <a:solidFill>
                <a:srgbClr val="FFFF00"/>
              </a:solidFill>
            </a:endParaRPr>
          </a:p>
        </p:txBody>
      </p:sp>
      <p:pic>
        <p:nvPicPr>
          <p:cNvPr id="11" name="Picture 2" descr="UW Trinity Saint David logo"/>
          <p:cNvPicPr>
            <a:picLocks noChangeAspect="1" noChangeArrowheads="1"/>
          </p:cNvPicPr>
          <p:nvPr/>
        </p:nvPicPr>
        <p:blipFill>
          <a:blip r:embed="rId3" cstate="print"/>
          <a:srcRect/>
          <a:stretch>
            <a:fillRect/>
          </a:stretch>
        </p:blipFill>
        <p:spPr bwMode="auto">
          <a:xfrm>
            <a:off x="6547791" y="5877718"/>
            <a:ext cx="1881758" cy="752703"/>
          </a:xfrm>
          <a:prstGeom prst="rect">
            <a:avLst/>
          </a:prstGeom>
          <a:solidFill>
            <a:schemeClr val="bg1"/>
          </a:solidFill>
          <a:ln>
            <a:solidFill>
              <a:schemeClr val="bg1"/>
            </a:solid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2"/>
          <p:cNvSpPr txBox="1">
            <a:spLocks noChangeArrowheads="1"/>
          </p:cNvSpPr>
          <p:nvPr/>
        </p:nvSpPr>
        <p:spPr bwMode="auto">
          <a:xfrm>
            <a:off x="2555776" y="2276872"/>
            <a:ext cx="5473700" cy="3631763"/>
          </a:xfrm>
          <a:prstGeom prst="rect">
            <a:avLst/>
          </a:prstGeom>
          <a:noFill/>
          <a:ln w="9525">
            <a:noFill/>
            <a:miter lim="800000"/>
            <a:headEnd/>
            <a:tailEnd/>
          </a:ln>
          <a:effectLst/>
        </p:spPr>
        <p:txBody>
          <a:bodyPr>
            <a:spAutoFit/>
          </a:bodyPr>
          <a:lstStyle/>
          <a:p>
            <a:pPr lvl="1">
              <a:spcBef>
                <a:spcPct val="50000"/>
              </a:spcBef>
              <a:buFontTx/>
              <a:buChar char="-"/>
            </a:pPr>
            <a:r>
              <a:rPr lang="en-GB" sz="2000" dirty="0" smtClean="0"/>
              <a:t>Physical and mental activity</a:t>
            </a:r>
          </a:p>
          <a:p>
            <a:pPr lvl="1">
              <a:spcBef>
                <a:spcPct val="50000"/>
              </a:spcBef>
              <a:buFontTx/>
              <a:buChar char="-"/>
            </a:pPr>
            <a:r>
              <a:rPr lang="en-GB" sz="2000" dirty="0" smtClean="0"/>
              <a:t>Metabolism</a:t>
            </a:r>
          </a:p>
          <a:p>
            <a:pPr lvl="1">
              <a:spcBef>
                <a:spcPct val="50000"/>
              </a:spcBef>
              <a:buFontTx/>
              <a:buChar char="-"/>
            </a:pPr>
            <a:r>
              <a:rPr lang="en-GB" sz="2000" dirty="0" smtClean="0"/>
              <a:t>Individual natural insulation </a:t>
            </a:r>
          </a:p>
          <a:p>
            <a:pPr lvl="1">
              <a:spcBef>
                <a:spcPct val="50000"/>
              </a:spcBef>
              <a:buFontTx/>
              <a:buChar char="-"/>
            </a:pPr>
            <a:r>
              <a:rPr lang="en-GB" sz="2000" dirty="0" smtClean="0"/>
              <a:t>Warm clothing </a:t>
            </a:r>
          </a:p>
          <a:p>
            <a:pPr lvl="1">
              <a:spcBef>
                <a:spcPct val="50000"/>
              </a:spcBef>
              <a:buFontTx/>
              <a:buChar char="-"/>
            </a:pPr>
            <a:r>
              <a:rPr lang="en-GB" sz="2000" dirty="0" smtClean="0"/>
              <a:t>Air temperature</a:t>
            </a:r>
          </a:p>
          <a:p>
            <a:pPr lvl="1">
              <a:spcBef>
                <a:spcPct val="50000"/>
              </a:spcBef>
              <a:buFontTx/>
              <a:buChar char="-"/>
            </a:pPr>
            <a:r>
              <a:rPr lang="en-GB" sz="2000" dirty="0" smtClean="0"/>
              <a:t>Radiation temperature</a:t>
            </a:r>
          </a:p>
          <a:p>
            <a:pPr lvl="1">
              <a:spcBef>
                <a:spcPct val="50000"/>
              </a:spcBef>
              <a:buFontTx/>
              <a:buChar char="-"/>
            </a:pPr>
            <a:r>
              <a:rPr lang="en-GB" sz="2000" dirty="0" smtClean="0"/>
              <a:t>Air movement </a:t>
            </a:r>
          </a:p>
          <a:p>
            <a:pPr lvl="1">
              <a:spcBef>
                <a:spcPct val="50000"/>
              </a:spcBef>
              <a:buFontTx/>
              <a:buChar char="-"/>
            </a:pPr>
            <a:r>
              <a:rPr lang="en-GB" sz="2000" dirty="0" smtClean="0"/>
              <a:t>Air humidity </a:t>
            </a:r>
            <a:endParaRPr lang="en-GB" sz="2000" dirty="0"/>
          </a:p>
        </p:txBody>
      </p:sp>
      <p:sp>
        <p:nvSpPr>
          <p:cNvPr id="13" name="Text Box 3">
            <a:hlinkClick r:id="rId2" action="ppaction://hlinkfile"/>
          </p:cNvPr>
          <p:cNvSpPr txBox="1">
            <a:spLocks noChangeArrowheads="1"/>
          </p:cNvSpPr>
          <p:nvPr/>
        </p:nvSpPr>
        <p:spPr bwMode="auto">
          <a:xfrm>
            <a:off x="468313" y="1086843"/>
            <a:ext cx="4103687" cy="457200"/>
          </a:xfrm>
          <a:prstGeom prst="rect">
            <a:avLst/>
          </a:prstGeom>
          <a:noFill/>
          <a:ln w="9525">
            <a:noFill/>
            <a:miter lim="800000"/>
            <a:headEnd/>
            <a:tailEnd/>
          </a:ln>
          <a:effectLst/>
        </p:spPr>
        <p:txBody>
          <a:bodyPr>
            <a:spAutoFit/>
          </a:bodyPr>
          <a:lstStyle/>
          <a:p>
            <a:pPr>
              <a:spcBef>
                <a:spcPct val="50000"/>
              </a:spcBef>
            </a:pPr>
            <a:r>
              <a:rPr lang="en-GB" sz="2400" b="1" dirty="0" smtClean="0">
                <a:solidFill>
                  <a:srgbClr val="FF0066"/>
                </a:solidFill>
              </a:rPr>
              <a:t>Thermal comfort</a:t>
            </a:r>
            <a:endParaRPr lang="en-GB" sz="2400" b="1" dirty="0">
              <a:solidFill>
                <a:srgbClr val="FF0066"/>
              </a:solidFill>
            </a:endParaRPr>
          </a:p>
        </p:txBody>
      </p:sp>
      <p:pic>
        <p:nvPicPr>
          <p:cNvPr id="14" name="Picture 5" descr="morning"/>
          <p:cNvPicPr>
            <a:picLocks noChangeAspect="1" noChangeArrowheads="1"/>
          </p:cNvPicPr>
          <p:nvPr/>
        </p:nvPicPr>
        <p:blipFill>
          <a:blip r:embed="rId3" cstate="print"/>
          <a:srcRect/>
          <a:stretch>
            <a:fillRect/>
          </a:stretch>
        </p:blipFill>
        <p:spPr bwMode="auto">
          <a:xfrm>
            <a:off x="468313" y="3068638"/>
            <a:ext cx="2119312" cy="2151062"/>
          </a:xfrm>
          <a:prstGeom prst="rect">
            <a:avLst/>
          </a:prstGeom>
          <a:noFill/>
        </p:spPr>
      </p:pic>
      <p:pic>
        <p:nvPicPr>
          <p:cNvPr id="15" name="Picture 6" descr="14"/>
          <p:cNvPicPr>
            <a:picLocks noChangeAspect="1" noChangeArrowheads="1"/>
          </p:cNvPicPr>
          <p:nvPr/>
        </p:nvPicPr>
        <p:blipFill>
          <a:blip r:embed="rId4" cstate="print"/>
          <a:srcRect/>
          <a:stretch>
            <a:fillRect/>
          </a:stretch>
        </p:blipFill>
        <p:spPr bwMode="auto">
          <a:xfrm>
            <a:off x="6797675" y="1268413"/>
            <a:ext cx="1806575" cy="2016125"/>
          </a:xfrm>
          <a:prstGeom prst="rect">
            <a:avLst/>
          </a:prstGeom>
          <a:noFill/>
        </p:spPr>
      </p:pic>
      <p:grpSp>
        <p:nvGrpSpPr>
          <p:cNvPr id="6" name="Group 3"/>
          <p:cNvGrpSpPr/>
          <p:nvPr/>
        </p:nvGrpSpPr>
        <p:grpSpPr>
          <a:xfrm>
            <a:off x="1149" y="66530"/>
            <a:ext cx="9035406" cy="683568"/>
            <a:chOff x="1149" y="66530"/>
            <a:chExt cx="9035406" cy="683568"/>
          </a:xfrm>
        </p:grpSpPr>
        <p:pic>
          <p:nvPicPr>
            <p:cNvPr id="7"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0"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r="53558"/>
          <a:stretch/>
        </p:blipFill>
        <p:spPr>
          <a:xfrm>
            <a:off x="1259632" y="764704"/>
            <a:ext cx="6192688" cy="5929764"/>
          </a:xfrm>
          <a:prstGeom prst="rect">
            <a:avLst/>
          </a:prstGeom>
        </p:spPr>
      </p:pic>
      <p:sp>
        <p:nvSpPr>
          <p:cNvPr id="3" name="TextBox 2"/>
          <p:cNvSpPr txBox="1"/>
          <p:nvPr/>
        </p:nvSpPr>
        <p:spPr>
          <a:xfrm>
            <a:off x="7671256" y="5517232"/>
            <a:ext cx="1224136" cy="954107"/>
          </a:xfrm>
          <a:prstGeom prst="rect">
            <a:avLst/>
          </a:prstGeom>
          <a:noFill/>
        </p:spPr>
        <p:txBody>
          <a:bodyPr wrap="square" rtlCol="0">
            <a:spAutoFit/>
          </a:bodyPr>
          <a:lstStyle/>
          <a:p>
            <a:r>
              <a:rPr lang="en-GB" sz="1400" dirty="0" smtClean="0"/>
              <a:t>Adapted from </a:t>
            </a:r>
            <a:r>
              <a:rPr lang="en-GB" sz="1400" dirty="0" err="1" smtClean="0"/>
              <a:t>Olgyay’s</a:t>
            </a:r>
            <a:r>
              <a:rPr lang="en-GB" sz="1400" dirty="0" smtClean="0"/>
              <a:t> bioclimatic chart</a:t>
            </a:r>
            <a:endParaRPr lang="en-GB" sz="1400"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5524947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9 CuadroTexto"/>
          <p:cNvSpPr txBox="1"/>
          <p:nvPr/>
        </p:nvSpPr>
        <p:spPr>
          <a:xfrm>
            <a:off x="395536" y="1052736"/>
            <a:ext cx="7416824" cy="461665"/>
          </a:xfrm>
          <a:prstGeom prst="rect">
            <a:avLst/>
          </a:prstGeom>
          <a:noFill/>
        </p:spPr>
        <p:txBody>
          <a:bodyPr wrap="square" rtlCol="0">
            <a:spAutoFit/>
          </a:bodyPr>
          <a:lstStyle/>
          <a:p>
            <a:r>
              <a:rPr lang="en-GB" sz="2400" b="1" dirty="0" smtClean="0"/>
              <a:t>Mechanisms of heat transfer </a:t>
            </a:r>
            <a:endParaRPr lang="en-GB" sz="2400" b="1" dirty="0"/>
          </a:p>
        </p:txBody>
      </p:sp>
      <p:sp>
        <p:nvSpPr>
          <p:cNvPr id="12" name="Text Box 5"/>
          <p:cNvSpPr txBox="1">
            <a:spLocks noChangeArrowheads="1"/>
          </p:cNvSpPr>
          <p:nvPr/>
        </p:nvSpPr>
        <p:spPr bwMode="auto">
          <a:xfrm>
            <a:off x="683568" y="1556792"/>
            <a:ext cx="5472112" cy="1569660"/>
          </a:xfrm>
          <a:prstGeom prst="rect">
            <a:avLst/>
          </a:prstGeom>
          <a:noFill/>
          <a:ln w="9525">
            <a:noFill/>
            <a:miter lim="800000"/>
            <a:headEnd/>
            <a:tailEnd/>
          </a:ln>
          <a:effectLst/>
        </p:spPr>
        <p:txBody>
          <a:bodyPr>
            <a:spAutoFit/>
          </a:bodyPr>
          <a:lstStyle/>
          <a:p>
            <a:pPr>
              <a:spcBef>
                <a:spcPct val="50000"/>
              </a:spcBef>
              <a:buFontTx/>
              <a:buChar char="-"/>
            </a:pPr>
            <a:r>
              <a:rPr lang="en-GB" sz="2400" dirty="0" smtClean="0"/>
              <a:t>Radiation</a:t>
            </a:r>
          </a:p>
          <a:p>
            <a:pPr>
              <a:spcBef>
                <a:spcPct val="50000"/>
              </a:spcBef>
              <a:buFontTx/>
              <a:buChar char="-"/>
            </a:pPr>
            <a:r>
              <a:rPr lang="en-GB" sz="2400" dirty="0" smtClean="0"/>
              <a:t>Convection</a:t>
            </a:r>
          </a:p>
          <a:p>
            <a:pPr>
              <a:spcBef>
                <a:spcPct val="50000"/>
              </a:spcBef>
              <a:buFontTx/>
              <a:buChar char="-"/>
            </a:pPr>
            <a:r>
              <a:rPr lang="en-GB" sz="2400" dirty="0" smtClean="0"/>
              <a:t>Induction</a:t>
            </a:r>
            <a:endParaRPr lang="en-GB" sz="2400" dirty="0"/>
          </a:p>
        </p:txBody>
      </p:sp>
      <p:pic>
        <p:nvPicPr>
          <p:cNvPr id="14" name="Picture 9" descr="cocina"/>
          <p:cNvPicPr>
            <a:picLocks noChangeAspect="1" noChangeArrowheads="1"/>
          </p:cNvPicPr>
          <p:nvPr/>
        </p:nvPicPr>
        <p:blipFill>
          <a:blip r:embed="rId2" cstate="print"/>
          <a:srcRect/>
          <a:stretch>
            <a:fillRect/>
          </a:stretch>
        </p:blipFill>
        <p:spPr bwMode="auto">
          <a:xfrm>
            <a:off x="6444208" y="3212976"/>
            <a:ext cx="2016125" cy="2005012"/>
          </a:xfrm>
          <a:prstGeom prst="rect">
            <a:avLst/>
          </a:prstGeom>
          <a:noFill/>
        </p:spPr>
      </p:pic>
      <p:pic>
        <p:nvPicPr>
          <p:cNvPr id="15" name="Picture 10" descr="27017_f007"/>
          <p:cNvPicPr>
            <a:picLocks noChangeAspect="1" noChangeArrowheads="1"/>
          </p:cNvPicPr>
          <p:nvPr/>
        </p:nvPicPr>
        <p:blipFill>
          <a:blip r:embed="rId3" cstate="print"/>
          <a:srcRect/>
          <a:stretch>
            <a:fillRect/>
          </a:stretch>
        </p:blipFill>
        <p:spPr bwMode="auto">
          <a:xfrm>
            <a:off x="3779912" y="2060848"/>
            <a:ext cx="1879600" cy="2787650"/>
          </a:xfrm>
          <a:prstGeom prst="rect">
            <a:avLst/>
          </a:prstGeom>
          <a:noFill/>
        </p:spPr>
      </p:pic>
      <p:pic>
        <p:nvPicPr>
          <p:cNvPr id="16" name="Picture 11" descr="sauderad1"/>
          <p:cNvPicPr>
            <a:picLocks noChangeAspect="1" noChangeArrowheads="1"/>
          </p:cNvPicPr>
          <p:nvPr/>
        </p:nvPicPr>
        <p:blipFill>
          <a:blip r:embed="rId4" cstate="print"/>
          <a:srcRect/>
          <a:stretch>
            <a:fillRect/>
          </a:stretch>
        </p:blipFill>
        <p:spPr bwMode="auto">
          <a:xfrm>
            <a:off x="899592" y="3501008"/>
            <a:ext cx="2160587" cy="2160588"/>
          </a:xfrm>
          <a:prstGeom prst="rect">
            <a:avLst/>
          </a:prstGeom>
          <a:noFill/>
        </p:spPr>
      </p:pic>
      <p:sp>
        <p:nvSpPr>
          <p:cNvPr id="17" name="16 CuadroTexto"/>
          <p:cNvSpPr txBox="1"/>
          <p:nvPr/>
        </p:nvSpPr>
        <p:spPr>
          <a:xfrm>
            <a:off x="6444208" y="5373216"/>
            <a:ext cx="2376264" cy="646331"/>
          </a:xfrm>
          <a:prstGeom prst="rect">
            <a:avLst/>
          </a:prstGeom>
          <a:noFill/>
        </p:spPr>
        <p:txBody>
          <a:bodyPr wrap="square" rtlCol="0">
            <a:spAutoFit/>
          </a:bodyPr>
          <a:lstStyle/>
          <a:p>
            <a:r>
              <a:rPr lang="en-GB" dirty="0" smtClean="0"/>
              <a:t>Electron movement by mechanical vibration </a:t>
            </a:r>
            <a:endParaRPr lang="en-GB" dirty="0"/>
          </a:p>
        </p:txBody>
      </p:sp>
      <p:sp>
        <p:nvSpPr>
          <p:cNvPr id="18" name="17 CuadroTexto"/>
          <p:cNvSpPr txBox="1"/>
          <p:nvPr/>
        </p:nvSpPr>
        <p:spPr>
          <a:xfrm>
            <a:off x="3707904" y="4941168"/>
            <a:ext cx="2088232" cy="923330"/>
          </a:xfrm>
          <a:prstGeom prst="rect">
            <a:avLst/>
          </a:prstGeom>
          <a:noFill/>
        </p:spPr>
        <p:txBody>
          <a:bodyPr wrap="square" rtlCol="0">
            <a:spAutoFit/>
          </a:bodyPr>
          <a:lstStyle/>
          <a:p>
            <a:r>
              <a:rPr lang="en-GB" dirty="0" smtClean="0"/>
              <a:t>Fluid movement or inside the same element </a:t>
            </a:r>
            <a:endParaRPr lang="en-GB" dirty="0"/>
          </a:p>
        </p:txBody>
      </p:sp>
      <p:sp>
        <p:nvSpPr>
          <p:cNvPr id="19" name="18 CuadroTexto"/>
          <p:cNvSpPr txBox="1"/>
          <p:nvPr/>
        </p:nvSpPr>
        <p:spPr>
          <a:xfrm>
            <a:off x="899592" y="5733256"/>
            <a:ext cx="2160240" cy="646331"/>
          </a:xfrm>
          <a:prstGeom prst="rect">
            <a:avLst/>
          </a:prstGeom>
          <a:noFill/>
        </p:spPr>
        <p:txBody>
          <a:bodyPr wrap="square" rtlCol="0">
            <a:spAutoFit/>
          </a:bodyPr>
          <a:lstStyle/>
          <a:p>
            <a:r>
              <a:rPr lang="en-GB" dirty="0" smtClean="0"/>
              <a:t>Heat Exchange from one body to another </a:t>
            </a:r>
            <a:endParaRPr lang="en-GB" dirty="0"/>
          </a:p>
        </p:txBody>
      </p:sp>
      <p:grpSp>
        <p:nvGrpSpPr>
          <p:cNvPr id="23" name="Group 3"/>
          <p:cNvGrpSpPr/>
          <p:nvPr/>
        </p:nvGrpSpPr>
        <p:grpSpPr>
          <a:xfrm>
            <a:off x="1149" y="66530"/>
            <a:ext cx="9035406" cy="683568"/>
            <a:chOff x="1149" y="66530"/>
            <a:chExt cx="9035406" cy="683568"/>
          </a:xfrm>
        </p:grpSpPr>
        <p:pic>
          <p:nvPicPr>
            <p:cNvPr id="24" name="Picture 2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7"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27584" y="1242021"/>
            <a:ext cx="6408712" cy="523220"/>
          </a:xfrm>
          <a:prstGeom prst="rect">
            <a:avLst/>
          </a:prstGeom>
          <a:noFill/>
        </p:spPr>
        <p:txBody>
          <a:bodyPr wrap="square" rtlCol="0">
            <a:spAutoFit/>
          </a:bodyPr>
          <a:lstStyle/>
          <a:p>
            <a:r>
              <a:rPr lang="en-GB" sz="2800" b="1" dirty="0" smtClean="0"/>
              <a:t>Thermal properties</a:t>
            </a:r>
            <a:endParaRPr lang="en-GB" sz="2800" b="1" dirty="0"/>
          </a:p>
        </p:txBody>
      </p:sp>
      <p:sp>
        <p:nvSpPr>
          <p:cNvPr id="13" name="12 CuadroTexto"/>
          <p:cNvSpPr txBox="1"/>
          <p:nvPr/>
        </p:nvSpPr>
        <p:spPr>
          <a:xfrm>
            <a:off x="1367499" y="2636912"/>
            <a:ext cx="6984776" cy="3046988"/>
          </a:xfrm>
          <a:prstGeom prst="rect">
            <a:avLst/>
          </a:prstGeom>
          <a:noFill/>
        </p:spPr>
        <p:txBody>
          <a:bodyPr wrap="square" rtlCol="0">
            <a:spAutoFit/>
          </a:bodyPr>
          <a:lstStyle/>
          <a:p>
            <a:r>
              <a:rPr lang="en-GB" sz="2400" b="1" dirty="0" smtClean="0">
                <a:solidFill>
                  <a:schemeClr val="accent1"/>
                </a:solidFill>
              </a:rPr>
              <a:t>Heat transfer</a:t>
            </a:r>
          </a:p>
          <a:p>
            <a:pPr marL="800100" lvl="1" indent="-342900">
              <a:buFont typeface="Arial" panose="020B0604020202020204" pitchFamily="34" charset="0"/>
              <a:buChar char="•"/>
            </a:pPr>
            <a:r>
              <a:rPr lang="en-GB" sz="2400" dirty="0" smtClean="0"/>
              <a:t>Thermal conductivity</a:t>
            </a:r>
          </a:p>
          <a:p>
            <a:pPr marL="800100" lvl="1" indent="-342900">
              <a:buFont typeface="Arial" panose="020B0604020202020204" pitchFamily="34" charset="0"/>
              <a:buChar char="•"/>
            </a:pPr>
            <a:r>
              <a:rPr lang="en-GB" sz="2400" dirty="0" smtClean="0"/>
              <a:t>Resistance</a:t>
            </a:r>
          </a:p>
          <a:p>
            <a:pPr marL="800100" lvl="1" indent="-342900">
              <a:buFont typeface="Arial" panose="020B0604020202020204" pitchFamily="34" charset="0"/>
              <a:buChar char="•"/>
            </a:pPr>
            <a:r>
              <a:rPr lang="en-GB" sz="2400" dirty="0" smtClean="0"/>
              <a:t>Transmittance</a:t>
            </a:r>
            <a:endParaRPr lang="en-GB" sz="2400" dirty="0"/>
          </a:p>
          <a:p>
            <a:endParaRPr lang="en-GB" sz="2400" dirty="0" smtClean="0"/>
          </a:p>
          <a:p>
            <a:r>
              <a:rPr lang="en-GB" sz="2400" b="1" dirty="0" smtClean="0">
                <a:solidFill>
                  <a:schemeClr val="accent1"/>
                </a:solidFill>
              </a:rPr>
              <a:t>Heat storage</a:t>
            </a:r>
          </a:p>
          <a:p>
            <a:pPr marL="800100" lvl="1" indent="-342900">
              <a:buFont typeface="Arial" panose="020B0604020202020204" pitchFamily="34" charset="0"/>
              <a:buChar char="•"/>
            </a:pPr>
            <a:r>
              <a:rPr lang="en-GB" sz="2400" dirty="0" smtClean="0"/>
              <a:t>Specific heat</a:t>
            </a:r>
          </a:p>
          <a:p>
            <a:pPr marL="800100" lvl="1" indent="-342900">
              <a:buFont typeface="Arial" panose="020B0604020202020204" pitchFamily="34" charset="0"/>
              <a:buChar char="•"/>
            </a:pPr>
            <a:r>
              <a:rPr lang="en-GB" sz="2400" dirty="0" smtClean="0"/>
              <a:t>Thermal mass</a:t>
            </a:r>
            <a:endParaRPr lang="en-GB" sz="2400"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831083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755576" y="1556792"/>
            <a:ext cx="6624736" cy="461665"/>
          </a:xfrm>
          <a:prstGeom prst="rect">
            <a:avLst/>
          </a:prstGeom>
          <a:noFill/>
        </p:spPr>
        <p:txBody>
          <a:bodyPr wrap="square" rtlCol="0">
            <a:spAutoFit/>
          </a:bodyPr>
          <a:lstStyle/>
          <a:p>
            <a:r>
              <a:rPr lang="en-GB" sz="2400" b="1" dirty="0" smtClean="0"/>
              <a:t>Thermal conductivity</a:t>
            </a:r>
            <a:endParaRPr lang="en-GB" sz="2400" b="1" dirty="0"/>
          </a:p>
        </p:txBody>
      </p:sp>
      <p:sp>
        <p:nvSpPr>
          <p:cNvPr id="13" name="12 CuadroTexto"/>
          <p:cNvSpPr txBox="1"/>
          <p:nvPr/>
        </p:nvSpPr>
        <p:spPr>
          <a:xfrm>
            <a:off x="827584" y="2924944"/>
            <a:ext cx="7632848" cy="1631216"/>
          </a:xfrm>
          <a:prstGeom prst="rect">
            <a:avLst/>
          </a:prstGeom>
          <a:noFill/>
        </p:spPr>
        <p:txBody>
          <a:bodyPr wrap="square" rtlCol="0">
            <a:spAutoFit/>
          </a:bodyPr>
          <a:lstStyle/>
          <a:p>
            <a:r>
              <a:rPr lang="en-GB" sz="2000" dirty="0" smtClean="0"/>
              <a:t>Capacity of a material to conduct heat through it</a:t>
            </a:r>
          </a:p>
          <a:p>
            <a:endParaRPr lang="en-GB" sz="2000" dirty="0" smtClean="0"/>
          </a:p>
          <a:p>
            <a:r>
              <a:rPr lang="en-GB" sz="2000" dirty="0" smtClean="0"/>
              <a:t>The higher conductivity, the higher heat transfer </a:t>
            </a:r>
          </a:p>
          <a:p>
            <a:endParaRPr lang="en-GB" sz="2000" dirty="0" smtClean="0"/>
          </a:p>
          <a:p>
            <a:r>
              <a:rPr lang="en-GB" sz="2000" dirty="0" smtClean="0"/>
              <a:t>Units in </a:t>
            </a:r>
            <a:r>
              <a:rPr lang="en-GB" sz="2000" b="1" dirty="0" smtClean="0">
                <a:solidFill>
                  <a:srgbClr val="C00000"/>
                </a:solidFill>
              </a:rPr>
              <a:t>W/(</a:t>
            </a:r>
            <a:r>
              <a:rPr lang="en-GB" sz="2000" b="1" dirty="0" err="1" smtClean="0">
                <a:solidFill>
                  <a:srgbClr val="C00000"/>
                </a:solidFill>
              </a:rPr>
              <a:t>mK</a:t>
            </a:r>
            <a:r>
              <a:rPr lang="en-GB" sz="2000" b="1" dirty="0" smtClean="0">
                <a:solidFill>
                  <a:srgbClr val="C00000"/>
                </a:solidFill>
              </a:rPr>
              <a:t>)</a:t>
            </a:r>
            <a:endParaRPr lang="en-GB" sz="2000" b="1" dirty="0">
              <a:solidFill>
                <a:srgbClr val="C00000"/>
              </a:solidFill>
            </a:endParaRPr>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99592" y="1340768"/>
            <a:ext cx="7344816" cy="461665"/>
          </a:xfrm>
          <a:prstGeom prst="rect">
            <a:avLst/>
          </a:prstGeom>
          <a:noFill/>
        </p:spPr>
        <p:txBody>
          <a:bodyPr wrap="square" rtlCol="0">
            <a:spAutoFit/>
          </a:bodyPr>
          <a:lstStyle/>
          <a:p>
            <a:r>
              <a:rPr lang="en-GB" sz="2400" b="1" dirty="0" smtClean="0"/>
              <a:t>Thermal conductivity (ʎ) in W/(</a:t>
            </a:r>
            <a:r>
              <a:rPr lang="en-GB" sz="2400" b="1" dirty="0" err="1" smtClean="0"/>
              <a:t>mK</a:t>
            </a:r>
            <a:r>
              <a:rPr lang="en-GB" sz="2400" b="1" dirty="0" smtClean="0"/>
              <a:t>)</a:t>
            </a:r>
            <a:endParaRPr lang="en-GB" sz="2400" b="1" dirty="0"/>
          </a:p>
        </p:txBody>
      </p:sp>
      <p:sp>
        <p:nvSpPr>
          <p:cNvPr id="13" name="12 CuadroTexto"/>
          <p:cNvSpPr txBox="1"/>
          <p:nvPr/>
        </p:nvSpPr>
        <p:spPr>
          <a:xfrm>
            <a:off x="971600" y="2348880"/>
            <a:ext cx="7056784" cy="3170099"/>
          </a:xfrm>
          <a:prstGeom prst="rect">
            <a:avLst/>
          </a:prstGeom>
          <a:noFill/>
          <a:ln>
            <a:solidFill>
              <a:schemeClr val="tx2"/>
            </a:solidFill>
          </a:ln>
        </p:spPr>
        <p:txBody>
          <a:bodyPr wrap="square" rtlCol="0">
            <a:spAutoFit/>
          </a:bodyPr>
          <a:lstStyle/>
          <a:p>
            <a:r>
              <a:rPr lang="en-GB" sz="2000" dirty="0" smtClean="0"/>
              <a:t>Water		</a:t>
            </a:r>
            <a:r>
              <a:rPr lang="en-GB" sz="2000" dirty="0" smtClean="0">
                <a:solidFill>
                  <a:schemeClr val="tx2"/>
                </a:solidFill>
              </a:rPr>
              <a:t>0.58</a:t>
            </a:r>
            <a:r>
              <a:rPr lang="en-GB" sz="2000" dirty="0" smtClean="0"/>
              <a:t>		Iron		</a:t>
            </a:r>
            <a:r>
              <a:rPr lang="en-GB" sz="2000" dirty="0" smtClean="0">
                <a:solidFill>
                  <a:schemeClr val="tx2"/>
                </a:solidFill>
              </a:rPr>
              <a:t>80.2</a:t>
            </a:r>
          </a:p>
          <a:p>
            <a:r>
              <a:rPr lang="en-GB" sz="2000" dirty="0" smtClean="0"/>
              <a:t>Air		</a:t>
            </a:r>
            <a:r>
              <a:rPr lang="en-GB" sz="2000" dirty="0" smtClean="0">
                <a:solidFill>
                  <a:schemeClr val="tx2"/>
                </a:solidFill>
              </a:rPr>
              <a:t>0.02</a:t>
            </a:r>
            <a:r>
              <a:rPr lang="en-GB" sz="2000" dirty="0" smtClean="0"/>
              <a:t>		Steel		</a:t>
            </a:r>
            <a:r>
              <a:rPr lang="en-GB" sz="2000" dirty="0" smtClean="0">
                <a:solidFill>
                  <a:schemeClr val="tx2"/>
                </a:solidFill>
              </a:rPr>
              <a:t>47-58</a:t>
            </a:r>
          </a:p>
          <a:p>
            <a:r>
              <a:rPr lang="en-GB" sz="2000" dirty="0" smtClean="0"/>
              <a:t>Timber		</a:t>
            </a:r>
            <a:r>
              <a:rPr lang="en-GB" sz="2000" dirty="0" smtClean="0">
                <a:solidFill>
                  <a:schemeClr val="tx2"/>
                </a:solidFill>
              </a:rPr>
              <a:t>0.13</a:t>
            </a:r>
            <a:r>
              <a:rPr lang="en-GB" sz="2000" dirty="0" smtClean="0"/>
              <a:t>		Aluminium	</a:t>
            </a:r>
            <a:r>
              <a:rPr lang="en-GB" sz="2000" dirty="0" smtClean="0">
                <a:solidFill>
                  <a:schemeClr val="tx2"/>
                </a:solidFill>
              </a:rPr>
              <a:t>209</a:t>
            </a:r>
          </a:p>
          <a:p>
            <a:r>
              <a:rPr lang="en-GB" sz="2000" dirty="0" smtClean="0"/>
              <a:t>Cork		</a:t>
            </a:r>
            <a:r>
              <a:rPr lang="en-GB" sz="2000" dirty="0" smtClean="0">
                <a:solidFill>
                  <a:schemeClr val="tx2"/>
                </a:solidFill>
              </a:rPr>
              <a:t>0.04-0.30</a:t>
            </a:r>
            <a:r>
              <a:rPr lang="en-GB" sz="2000" dirty="0" smtClean="0"/>
              <a:t>	Bronze		</a:t>
            </a:r>
            <a:r>
              <a:rPr lang="en-GB" sz="2000" dirty="0" smtClean="0">
                <a:solidFill>
                  <a:schemeClr val="tx2"/>
                </a:solidFill>
              </a:rPr>
              <a:t>116-186</a:t>
            </a:r>
          </a:p>
          <a:p>
            <a:r>
              <a:rPr lang="en-GB" sz="2000" dirty="0" smtClean="0"/>
              <a:t>Glass fibre	</a:t>
            </a:r>
            <a:r>
              <a:rPr lang="en-GB" sz="2000" dirty="0" smtClean="0">
                <a:solidFill>
                  <a:schemeClr val="tx2"/>
                </a:solidFill>
              </a:rPr>
              <a:t>0.03-0.07</a:t>
            </a:r>
            <a:r>
              <a:rPr lang="en-GB" sz="2000" dirty="0" smtClean="0"/>
              <a:t>	Zinc		</a:t>
            </a:r>
            <a:r>
              <a:rPr lang="en-GB" sz="2000" dirty="0" smtClean="0">
                <a:solidFill>
                  <a:schemeClr val="tx2"/>
                </a:solidFill>
              </a:rPr>
              <a:t>106-140</a:t>
            </a:r>
          </a:p>
          <a:p>
            <a:r>
              <a:rPr lang="en-GB" sz="2000" dirty="0" smtClean="0"/>
              <a:t>Polyurethane	</a:t>
            </a:r>
            <a:r>
              <a:rPr lang="en-GB" sz="2000" dirty="0" smtClean="0">
                <a:solidFill>
                  <a:schemeClr val="tx2"/>
                </a:solidFill>
              </a:rPr>
              <a:t>0.018-0.025</a:t>
            </a:r>
            <a:r>
              <a:rPr lang="en-GB" sz="2000" dirty="0" smtClean="0"/>
              <a:t>	Copper		</a:t>
            </a:r>
            <a:r>
              <a:rPr lang="en-GB" sz="2000" dirty="0" smtClean="0">
                <a:solidFill>
                  <a:schemeClr val="tx2"/>
                </a:solidFill>
              </a:rPr>
              <a:t>372-385 </a:t>
            </a:r>
            <a:endParaRPr lang="en-GB" sz="2000" dirty="0" smtClean="0"/>
          </a:p>
          <a:p>
            <a:r>
              <a:rPr lang="en-GB" sz="2000" dirty="0" smtClean="0"/>
              <a:t>Brick		</a:t>
            </a:r>
            <a:r>
              <a:rPr lang="en-GB" sz="2000" dirty="0" smtClean="0">
                <a:solidFill>
                  <a:schemeClr val="tx2"/>
                </a:solidFill>
              </a:rPr>
              <a:t>0.80</a:t>
            </a:r>
            <a:r>
              <a:rPr lang="en-GB" sz="2000" dirty="0" smtClean="0"/>
              <a:t>		Gold		</a:t>
            </a:r>
            <a:r>
              <a:rPr lang="en-GB" sz="2000" dirty="0" smtClean="0">
                <a:solidFill>
                  <a:schemeClr val="tx2"/>
                </a:solidFill>
              </a:rPr>
              <a:t>308</a:t>
            </a:r>
          </a:p>
          <a:p>
            <a:r>
              <a:rPr lang="en-GB" sz="2000" dirty="0" smtClean="0"/>
              <a:t>Firebrick		</a:t>
            </a:r>
            <a:r>
              <a:rPr lang="en-GB" sz="2000" dirty="0" smtClean="0">
                <a:solidFill>
                  <a:schemeClr val="tx2"/>
                </a:solidFill>
              </a:rPr>
              <a:t>0.47-1.05</a:t>
            </a:r>
            <a:r>
              <a:rPr lang="en-GB" sz="2000" dirty="0" smtClean="0"/>
              <a:t>	Silver		</a:t>
            </a:r>
            <a:r>
              <a:rPr lang="en-GB" sz="2000" dirty="0" smtClean="0">
                <a:solidFill>
                  <a:schemeClr val="tx2"/>
                </a:solidFill>
              </a:rPr>
              <a:t>406-418</a:t>
            </a:r>
          </a:p>
          <a:p>
            <a:r>
              <a:rPr lang="en-GB" sz="2000" dirty="0" smtClean="0"/>
              <a:t>Glass		</a:t>
            </a:r>
            <a:r>
              <a:rPr lang="en-GB" sz="2000" dirty="0" smtClean="0">
                <a:solidFill>
                  <a:schemeClr val="tx2"/>
                </a:solidFill>
              </a:rPr>
              <a:t>0.6-1.0</a:t>
            </a:r>
            <a:r>
              <a:rPr lang="en-GB" sz="2000" dirty="0" smtClean="0"/>
              <a:t>		Lead		</a:t>
            </a:r>
            <a:r>
              <a:rPr lang="en-GB" sz="2000" dirty="0" smtClean="0">
                <a:solidFill>
                  <a:schemeClr val="tx2"/>
                </a:solidFill>
              </a:rPr>
              <a:t>35.0</a:t>
            </a:r>
          </a:p>
          <a:p>
            <a:r>
              <a:rPr lang="en-GB" sz="2000" dirty="0" smtClean="0"/>
              <a:t>Asbestos	</a:t>
            </a:r>
            <a:r>
              <a:rPr lang="en-GB" sz="2000" dirty="0" smtClean="0">
                <a:solidFill>
                  <a:schemeClr val="tx2"/>
                </a:solidFill>
              </a:rPr>
              <a:t>0.04</a:t>
            </a:r>
            <a:r>
              <a:rPr lang="en-GB" sz="2000" dirty="0" smtClean="0"/>
              <a:t>		Lithium		</a:t>
            </a:r>
            <a:r>
              <a:rPr lang="en-GB" sz="2000" dirty="0" smtClean="0">
                <a:solidFill>
                  <a:schemeClr val="tx2"/>
                </a:solidFill>
              </a:rPr>
              <a:t>301</a:t>
            </a:r>
            <a:r>
              <a:rPr lang="en-GB" sz="2000" dirty="0" smtClean="0"/>
              <a:t>	</a:t>
            </a:r>
            <a:endParaRPr lang="en-GB" sz="2000"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27584" y="1772816"/>
            <a:ext cx="6336704" cy="461665"/>
          </a:xfrm>
          <a:prstGeom prst="rect">
            <a:avLst/>
          </a:prstGeom>
          <a:noFill/>
        </p:spPr>
        <p:txBody>
          <a:bodyPr wrap="square" rtlCol="0">
            <a:spAutoFit/>
          </a:bodyPr>
          <a:lstStyle/>
          <a:p>
            <a:r>
              <a:rPr lang="en-GB" sz="2400" b="1" dirty="0" smtClean="0"/>
              <a:t>Thermal Resistance (R-value)</a:t>
            </a:r>
            <a:endParaRPr lang="en-GB" sz="2400" b="1" dirty="0"/>
          </a:p>
        </p:txBody>
      </p:sp>
      <p:sp>
        <p:nvSpPr>
          <p:cNvPr id="13" name="12 CuadroTexto"/>
          <p:cNvSpPr txBox="1"/>
          <p:nvPr/>
        </p:nvSpPr>
        <p:spPr>
          <a:xfrm>
            <a:off x="827584" y="2996952"/>
            <a:ext cx="7920880" cy="2246769"/>
          </a:xfrm>
          <a:prstGeom prst="rect">
            <a:avLst/>
          </a:prstGeom>
          <a:noFill/>
        </p:spPr>
        <p:txBody>
          <a:bodyPr wrap="square" rtlCol="0">
            <a:spAutoFit/>
          </a:bodyPr>
          <a:lstStyle/>
          <a:p>
            <a:r>
              <a:rPr lang="en-GB" sz="2000" dirty="0" smtClean="0"/>
              <a:t>Capacity of materials to prevent heat from being conducted through it </a:t>
            </a:r>
          </a:p>
          <a:p>
            <a:endParaRPr lang="en-GB" sz="2000" dirty="0" smtClean="0"/>
          </a:p>
          <a:p>
            <a:r>
              <a:rPr lang="en-GB" sz="2000" dirty="0" smtClean="0"/>
              <a:t>It is measured through thermal resistance (m</a:t>
            </a:r>
            <a:r>
              <a:rPr lang="en-GB" sz="2000" baseline="30000" dirty="0" smtClean="0"/>
              <a:t>2</a:t>
            </a:r>
            <a:r>
              <a:rPr lang="en-GB" sz="2000" dirty="0" smtClean="0"/>
              <a:t>K/W)</a:t>
            </a:r>
          </a:p>
          <a:p>
            <a:endParaRPr lang="en-GB" sz="2000" dirty="0" smtClean="0"/>
          </a:p>
          <a:p>
            <a:r>
              <a:rPr lang="en-GB" sz="2000" dirty="0" smtClean="0"/>
              <a:t>It is the inverse to thermal conductivity </a:t>
            </a:r>
          </a:p>
          <a:p>
            <a:endParaRPr lang="en-GB" sz="2000" dirty="0" smtClean="0"/>
          </a:p>
          <a:p>
            <a:r>
              <a:rPr lang="en-GB" sz="2000" dirty="0" smtClean="0"/>
              <a:t>The R-value of a multilayer wall is the summation of all thermal resistances</a:t>
            </a:r>
            <a:endParaRPr lang="en-GB" sz="2000"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27584" y="1772816"/>
            <a:ext cx="6336704" cy="461665"/>
          </a:xfrm>
          <a:prstGeom prst="rect">
            <a:avLst/>
          </a:prstGeom>
          <a:noFill/>
        </p:spPr>
        <p:txBody>
          <a:bodyPr wrap="square" rtlCol="0">
            <a:spAutoFit/>
          </a:bodyPr>
          <a:lstStyle/>
          <a:p>
            <a:r>
              <a:rPr lang="en-GB" sz="2400" b="1" dirty="0" smtClean="0"/>
              <a:t>Thermal transmittance (U-value)</a:t>
            </a:r>
            <a:endParaRPr lang="en-GB" sz="2400" b="1" dirty="0"/>
          </a:p>
        </p:txBody>
      </p:sp>
      <p:sp>
        <p:nvSpPr>
          <p:cNvPr id="13" name="12 CuadroTexto"/>
          <p:cNvSpPr txBox="1"/>
          <p:nvPr/>
        </p:nvSpPr>
        <p:spPr>
          <a:xfrm>
            <a:off x="827584" y="2996952"/>
            <a:ext cx="7776864" cy="1323439"/>
          </a:xfrm>
          <a:prstGeom prst="rect">
            <a:avLst/>
          </a:prstGeom>
          <a:noFill/>
        </p:spPr>
        <p:txBody>
          <a:bodyPr wrap="square" rtlCol="0">
            <a:spAutoFit/>
          </a:bodyPr>
          <a:lstStyle/>
          <a:p>
            <a:r>
              <a:rPr lang="en-GB" sz="2000" dirty="0" smtClean="0"/>
              <a:t>Rate of heat transfer through one square metre of a structure divided by the difference in temperature across the structure</a:t>
            </a:r>
          </a:p>
          <a:p>
            <a:endParaRPr lang="en-GB" sz="2000" dirty="0" smtClean="0"/>
          </a:p>
          <a:p>
            <a:r>
              <a:rPr lang="en-GB" sz="2000" dirty="0" smtClean="0"/>
              <a:t>Expressed in </a:t>
            </a:r>
            <a:r>
              <a:rPr lang="en-GB" sz="2000" b="1" dirty="0" smtClean="0">
                <a:solidFill>
                  <a:srgbClr val="C00000"/>
                </a:solidFill>
              </a:rPr>
              <a:t>W/m</a:t>
            </a:r>
            <a:r>
              <a:rPr lang="en-GB" sz="2000" b="1" baseline="30000" dirty="0" smtClean="0">
                <a:solidFill>
                  <a:srgbClr val="C00000"/>
                </a:solidFill>
              </a:rPr>
              <a:t>2</a:t>
            </a:r>
            <a:r>
              <a:rPr lang="en-GB" sz="2000" b="1" dirty="0" smtClean="0">
                <a:solidFill>
                  <a:srgbClr val="C00000"/>
                </a:solidFill>
              </a:rPr>
              <a:t>K</a:t>
            </a:r>
            <a:endParaRPr lang="en-GB" sz="2000" b="1" dirty="0">
              <a:solidFill>
                <a:srgbClr val="C00000"/>
              </a:solidFill>
            </a:endParaRPr>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795660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27584" y="1124744"/>
            <a:ext cx="6336704" cy="461665"/>
          </a:xfrm>
          <a:prstGeom prst="rect">
            <a:avLst/>
          </a:prstGeom>
          <a:noFill/>
        </p:spPr>
        <p:txBody>
          <a:bodyPr wrap="square" rtlCol="0">
            <a:spAutoFit/>
          </a:bodyPr>
          <a:lstStyle/>
          <a:p>
            <a:r>
              <a:rPr lang="en-GB" sz="2400" b="1" dirty="0" smtClean="0"/>
              <a:t>How to calculate the U-value</a:t>
            </a:r>
            <a:endParaRPr lang="en-GB" sz="2400" b="1" dirty="0"/>
          </a:p>
        </p:txBody>
      </p:sp>
      <mc:AlternateContent xmlns:mc="http://schemas.openxmlformats.org/markup-compatibility/2006" xmlns:a14="http://schemas.microsoft.com/office/drawing/2010/main">
        <mc:Choice Requires="a14">
          <p:sp>
            <p:nvSpPr>
              <p:cNvPr id="2" name="TextBox 1"/>
              <p:cNvSpPr txBox="1"/>
              <p:nvPr/>
            </p:nvSpPr>
            <p:spPr>
              <a:xfrm>
                <a:off x="1691680" y="4797152"/>
                <a:ext cx="891334" cy="69147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400" b="0" i="1" smtClean="0">
                          <a:latin typeface="Cambria Math" panose="02040503050406030204" pitchFamily="18" charset="0"/>
                        </a:rPr>
                        <m:t>𝑈</m:t>
                      </m:r>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1</m:t>
                          </m:r>
                        </m:num>
                        <m:den>
                          <m:r>
                            <a:rPr lang="en-GB" sz="2400" b="0" i="1" smtClean="0">
                              <a:latin typeface="Cambria Math" panose="02040503050406030204" pitchFamily="18" charset="0"/>
                            </a:rPr>
                            <m:t>𝑅</m:t>
                          </m:r>
                        </m:den>
                      </m:f>
                    </m:oMath>
                  </m:oMathPara>
                </a14:m>
                <a:endParaRPr lang="en-GB" sz="2400" dirty="0"/>
              </a:p>
            </p:txBody>
          </p:sp>
        </mc:Choice>
        <mc:Fallback xmlns="">
          <p:sp>
            <p:nvSpPr>
              <p:cNvPr id="2" name="TextBox 1"/>
              <p:cNvSpPr txBox="1">
                <a:spLocks noRot="1" noChangeAspect="1" noMove="1" noResize="1" noEditPoints="1" noAdjustHandles="1" noChangeArrowheads="1" noChangeShapeType="1" noTextEdit="1"/>
              </p:cNvSpPr>
              <p:nvPr/>
            </p:nvSpPr>
            <p:spPr>
              <a:xfrm>
                <a:off x="1691680" y="4797152"/>
                <a:ext cx="891334" cy="691471"/>
              </a:xfrm>
              <a:prstGeom prst="rect">
                <a:avLst/>
              </a:prstGeom>
              <a:blipFill rotWithShape="0">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 name="TextBox 4"/>
              <p:cNvSpPr txBox="1"/>
              <p:nvPr/>
            </p:nvSpPr>
            <p:spPr>
              <a:xfrm>
                <a:off x="1691680" y="3212976"/>
                <a:ext cx="1422312" cy="107747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400" b="0" i="1" smtClean="0">
                          <a:latin typeface="Cambria Math" panose="02040503050406030204" pitchFamily="18" charset="0"/>
                        </a:rPr>
                        <m:t>𝑅</m:t>
                      </m:r>
                      <m:r>
                        <a:rPr lang="en-GB" sz="2400" b="0" i="1" smtClean="0">
                          <a:latin typeface="Cambria Math" panose="02040503050406030204" pitchFamily="18" charset="0"/>
                        </a:rPr>
                        <m:t>=</m:t>
                      </m:r>
                      <m:nary>
                        <m:naryPr>
                          <m:chr m:val="∑"/>
                          <m:ctrlPr>
                            <a:rPr lang="en-GB" sz="2400" b="0" i="1" smtClean="0">
                              <a:latin typeface="Cambria Math" panose="02040503050406030204" pitchFamily="18" charset="0"/>
                            </a:rPr>
                          </m:ctrlPr>
                        </m:naryPr>
                        <m:sub>
                          <m:r>
                            <m:rPr>
                              <m:brk m:alnAt="23"/>
                            </m:rPr>
                            <a:rPr lang="en-GB" sz="2400" b="0" i="1" smtClean="0">
                              <a:latin typeface="Cambria Math" panose="02040503050406030204" pitchFamily="18" charset="0"/>
                            </a:rPr>
                            <m:t>𝑖</m:t>
                          </m:r>
                          <m:r>
                            <a:rPr lang="en-GB" sz="2400" b="0" i="1" smtClean="0">
                              <a:latin typeface="Cambria Math" panose="02040503050406030204" pitchFamily="18" charset="0"/>
                            </a:rPr>
                            <m:t>=0</m:t>
                          </m:r>
                        </m:sub>
                        <m:sup>
                          <m:r>
                            <a:rPr lang="en-GB" sz="2400" b="0" i="1" smtClean="0">
                              <a:latin typeface="Cambria Math" panose="02040503050406030204" pitchFamily="18" charset="0"/>
                            </a:rPr>
                            <m:t>𝑖</m:t>
                          </m:r>
                          <m:r>
                            <a:rPr lang="en-GB" sz="2400" b="0" i="1" smtClean="0">
                              <a:latin typeface="Cambria Math" panose="02040503050406030204" pitchFamily="18" charset="0"/>
                            </a:rPr>
                            <m:t>=</m:t>
                          </m:r>
                          <m:r>
                            <a:rPr lang="en-GB" sz="2400" b="0" i="1" smtClean="0">
                              <a:latin typeface="Cambria Math" panose="02040503050406030204" pitchFamily="18" charset="0"/>
                            </a:rPr>
                            <m:t>𝑛</m:t>
                          </m:r>
                        </m:sup>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𝑅</m:t>
                              </m:r>
                            </m:e>
                            <m:sub>
                              <m:r>
                                <a:rPr lang="en-GB" sz="2400" b="0" i="1" smtClean="0">
                                  <a:latin typeface="Cambria Math" panose="02040503050406030204" pitchFamily="18" charset="0"/>
                                </a:rPr>
                                <m:t>𝑖</m:t>
                              </m:r>
                            </m:sub>
                          </m:sSub>
                        </m:e>
                      </m:nary>
                    </m:oMath>
                  </m:oMathPara>
                </a14:m>
                <a:endParaRPr lang="en-GB" sz="2400" dirty="0"/>
              </a:p>
            </p:txBody>
          </p:sp>
        </mc:Choice>
        <mc:Fallback xmlns="">
          <p:sp>
            <p:nvSpPr>
              <p:cNvPr id="5" name="TextBox 4"/>
              <p:cNvSpPr txBox="1">
                <a:spLocks noRot="1" noChangeAspect="1" noMove="1" noResize="1" noEditPoints="1" noAdjustHandles="1" noChangeArrowheads="1" noChangeShapeType="1" noTextEdit="1"/>
              </p:cNvSpPr>
              <p:nvPr/>
            </p:nvSpPr>
            <p:spPr>
              <a:xfrm>
                <a:off x="1691680" y="3212976"/>
                <a:ext cx="1422312" cy="1077474"/>
              </a:xfrm>
              <a:prstGeom prst="rect">
                <a:avLst/>
              </a:prstGeom>
              <a:blipFill rotWithShape="0">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TextBox 5"/>
              <p:cNvSpPr txBox="1"/>
              <p:nvPr/>
            </p:nvSpPr>
            <p:spPr>
              <a:xfrm>
                <a:off x="1691680" y="2088062"/>
                <a:ext cx="2667910" cy="70108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𝑅</m:t>
                          </m:r>
                        </m:e>
                        <m:sub>
                          <m:r>
                            <a:rPr lang="en-GB" sz="2400" b="0" i="1" smtClean="0">
                              <a:latin typeface="Cambria Math" panose="02040503050406030204" pitchFamily="18" charset="0"/>
                            </a:rPr>
                            <m:t>𝑖</m:t>
                          </m:r>
                        </m:sub>
                      </m:sSub>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𝑡h𝑖𝑐𝑘𝑛𝑒𝑠𝑠</m:t>
                          </m:r>
                          <m:r>
                            <a:rPr lang="en-GB" sz="2400" b="0" i="1" smtClean="0">
                              <a:latin typeface="Cambria Math" panose="02040503050406030204" pitchFamily="18" charset="0"/>
                            </a:rPr>
                            <m:t> (</m:t>
                          </m:r>
                          <m:r>
                            <a:rPr lang="en-GB" sz="2400" b="0" i="1" smtClean="0">
                              <a:latin typeface="Cambria Math" panose="02040503050406030204" pitchFamily="18" charset="0"/>
                            </a:rPr>
                            <m:t>𝑚</m:t>
                          </m:r>
                          <m:r>
                            <a:rPr lang="en-GB" sz="2400" b="0" i="1" smtClean="0">
                              <a:latin typeface="Cambria Math" panose="02040503050406030204" pitchFamily="18" charset="0"/>
                            </a:rPr>
                            <m:t>)</m:t>
                          </m:r>
                        </m:num>
                        <m:den>
                          <m:r>
                            <a:rPr lang="en-GB" sz="2400" b="0" i="1" smtClean="0">
                              <a:latin typeface="Cambria Math" panose="02040503050406030204" pitchFamily="18" charset="0"/>
                            </a:rPr>
                            <m:t>ʎ</m:t>
                          </m:r>
                        </m:den>
                      </m:f>
                    </m:oMath>
                  </m:oMathPara>
                </a14:m>
                <a:endParaRPr lang="en-GB" sz="2400" dirty="0"/>
              </a:p>
            </p:txBody>
          </p:sp>
        </mc:Choice>
        <mc:Fallback xmlns="">
          <p:sp>
            <p:nvSpPr>
              <p:cNvPr id="6" name="TextBox 5"/>
              <p:cNvSpPr txBox="1">
                <a:spLocks noRot="1" noChangeAspect="1" noMove="1" noResize="1" noEditPoints="1" noAdjustHandles="1" noChangeArrowheads="1" noChangeShapeType="1" noTextEdit="1"/>
              </p:cNvSpPr>
              <p:nvPr/>
            </p:nvSpPr>
            <p:spPr>
              <a:xfrm>
                <a:off x="1691680" y="2088062"/>
                <a:ext cx="2667910" cy="701089"/>
              </a:xfrm>
              <a:prstGeom prst="rect">
                <a:avLst/>
              </a:prstGeom>
              <a:blipFill rotWithShape="0">
                <a:blip r:embed="rId4"/>
                <a:stretch>
                  <a:fillRect/>
                </a:stretch>
              </a:blipFill>
            </p:spPr>
            <p:txBody>
              <a:bodyPr/>
              <a:lstStyle/>
              <a:p>
                <a:r>
                  <a:rPr lang="en-GB">
                    <a:noFill/>
                  </a:rPr>
                  <a:t> </a:t>
                </a:r>
              </a:p>
            </p:txBody>
          </p:sp>
        </mc:Fallback>
      </mc:AlternateContent>
      <p:sp>
        <p:nvSpPr>
          <p:cNvPr id="3" name="TextBox 2"/>
          <p:cNvSpPr txBox="1"/>
          <p:nvPr/>
        </p:nvSpPr>
        <p:spPr>
          <a:xfrm>
            <a:off x="5508104" y="4290450"/>
            <a:ext cx="3384376" cy="1477328"/>
          </a:xfrm>
          <a:prstGeom prst="rect">
            <a:avLst/>
          </a:prstGeom>
          <a:noFill/>
        </p:spPr>
        <p:txBody>
          <a:bodyPr wrap="square" rtlCol="0">
            <a:spAutoFit/>
          </a:bodyPr>
          <a:lstStyle/>
          <a:p>
            <a:r>
              <a:rPr lang="en-GB" dirty="0" smtClean="0"/>
              <a:t>U = U-value (transmittance)</a:t>
            </a:r>
          </a:p>
          <a:p>
            <a:r>
              <a:rPr lang="en-GB" dirty="0" smtClean="0"/>
              <a:t>R = R-value (thermal resistance)</a:t>
            </a:r>
          </a:p>
          <a:p>
            <a:r>
              <a:rPr lang="en-GB" dirty="0" err="1"/>
              <a:t>i</a:t>
            </a:r>
            <a:r>
              <a:rPr lang="en-GB" dirty="0" smtClean="0"/>
              <a:t> = layer</a:t>
            </a:r>
          </a:p>
          <a:p>
            <a:r>
              <a:rPr lang="en-GB" dirty="0"/>
              <a:t>n</a:t>
            </a:r>
            <a:r>
              <a:rPr lang="en-GB" dirty="0" smtClean="0"/>
              <a:t> = total number of layers</a:t>
            </a:r>
          </a:p>
          <a:p>
            <a:r>
              <a:rPr lang="en-GB" dirty="0" smtClean="0"/>
              <a:t>ʎ = </a:t>
            </a:r>
            <a:r>
              <a:rPr lang="en-GB" smtClean="0"/>
              <a:t>thermal conductivity</a:t>
            </a:r>
            <a:endParaRPr lang="en-GB" dirty="0"/>
          </a:p>
        </p:txBody>
      </p:sp>
      <p:grpSp>
        <p:nvGrpSpPr>
          <p:cNvPr id="13" name="Group 3"/>
          <p:cNvGrpSpPr/>
          <p:nvPr/>
        </p:nvGrpSpPr>
        <p:grpSpPr>
          <a:xfrm>
            <a:off x="1149" y="66530"/>
            <a:ext cx="9035406" cy="683568"/>
            <a:chOff x="1149" y="66530"/>
            <a:chExt cx="9035406" cy="683568"/>
          </a:xfrm>
        </p:grpSpPr>
        <p:pic>
          <p:nvPicPr>
            <p:cNvPr id="14" name="Picture 1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7"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213336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27584" y="1124744"/>
            <a:ext cx="6336704" cy="461665"/>
          </a:xfrm>
          <a:prstGeom prst="rect">
            <a:avLst/>
          </a:prstGeom>
          <a:noFill/>
        </p:spPr>
        <p:txBody>
          <a:bodyPr wrap="square" rtlCol="0">
            <a:spAutoFit/>
          </a:bodyPr>
          <a:lstStyle/>
          <a:p>
            <a:r>
              <a:rPr lang="en-GB" sz="2400" b="1" dirty="0" smtClean="0"/>
              <a:t>Example</a:t>
            </a:r>
            <a:endParaRPr lang="en-GB" sz="2400" b="1" dirty="0"/>
          </a:p>
        </p:txBody>
      </p:sp>
      <mc:AlternateContent xmlns:mc="http://schemas.openxmlformats.org/markup-compatibility/2006" xmlns:a14="http://schemas.microsoft.com/office/drawing/2010/main">
        <mc:Choice Requires="a14">
          <p:sp>
            <p:nvSpPr>
              <p:cNvPr id="2" name="TextBox 1"/>
              <p:cNvSpPr txBox="1"/>
              <p:nvPr/>
            </p:nvSpPr>
            <p:spPr>
              <a:xfrm>
                <a:off x="5508104" y="4878993"/>
                <a:ext cx="3241721" cy="531749"/>
              </a:xfrm>
              <a:prstGeom prst="rect">
                <a:avLst/>
              </a:prstGeom>
              <a:noFill/>
            </p:spPr>
            <p:txBody>
              <a:bodyPr wrap="none" lIns="0" tIns="0" rIns="0" bIns="0" rtlCol="0">
                <a:spAutoFit/>
              </a:bodyPr>
              <a:lstStyle/>
              <a:p>
                <a14:m>
                  <m:oMath xmlns:m="http://schemas.openxmlformats.org/officeDocument/2006/math">
                    <m:r>
                      <a:rPr lang="en-GB" sz="2400" b="1" i="1" smtClean="0">
                        <a:latin typeface="Cambria Math" panose="02040503050406030204" pitchFamily="18" charset="0"/>
                      </a:rPr>
                      <m:t>𝑼</m:t>
                    </m:r>
                    <m:r>
                      <a:rPr lang="en-GB" sz="2400" b="1" i="1" smtClean="0">
                        <a:latin typeface="Cambria Math" panose="02040503050406030204" pitchFamily="18" charset="0"/>
                      </a:rPr>
                      <m:t>=</m:t>
                    </m:r>
                    <m:f>
                      <m:fPr>
                        <m:ctrlPr>
                          <a:rPr lang="en-GB" sz="2400" b="1" i="1" smtClean="0">
                            <a:latin typeface="Cambria Math" panose="02040503050406030204" pitchFamily="18" charset="0"/>
                          </a:rPr>
                        </m:ctrlPr>
                      </m:fPr>
                      <m:num>
                        <m:r>
                          <a:rPr lang="en-GB" sz="2400" b="1" i="1" smtClean="0">
                            <a:latin typeface="Cambria Math" panose="02040503050406030204" pitchFamily="18" charset="0"/>
                          </a:rPr>
                          <m:t>𝟏</m:t>
                        </m:r>
                      </m:num>
                      <m:den>
                        <m:r>
                          <a:rPr lang="en-GB" sz="2400" b="1" i="1" smtClean="0">
                            <a:latin typeface="Cambria Math" panose="02040503050406030204" pitchFamily="18" charset="0"/>
                          </a:rPr>
                          <m:t>𝑹</m:t>
                        </m:r>
                      </m:den>
                    </m:f>
                    <m:r>
                      <a:rPr lang="en-US" sz="2400" b="1" i="1" smtClean="0">
                        <a:latin typeface="Cambria Math" panose="02040503050406030204" pitchFamily="18" charset="0"/>
                      </a:rPr>
                      <m:t>=</m:t>
                    </m:r>
                    <m:r>
                      <a:rPr lang="en-US" sz="2400" b="1" i="1" smtClean="0">
                        <a:latin typeface="Cambria Math" panose="02040503050406030204" pitchFamily="18" charset="0"/>
                      </a:rPr>
                      <m:t>𝟐</m:t>
                    </m:r>
                    <m:r>
                      <a:rPr lang="en-US" sz="2400" b="1" i="1" smtClean="0">
                        <a:latin typeface="Cambria Math" panose="02040503050406030204" pitchFamily="18" charset="0"/>
                      </a:rPr>
                      <m:t>.</m:t>
                    </m:r>
                    <m:r>
                      <a:rPr lang="en-US" sz="2400" b="1" i="1" smtClean="0">
                        <a:latin typeface="Cambria Math" panose="02040503050406030204" pitchFamily="18" charset="0"/>
                      </a:rPr>
                      <m:t>𝟎𝟒𝟗𝟐</m:t>
                    </m:r>
                    <m:r>
                      <a:rPr lang="en-US" sz="2400" b="1" i="0" smtClean="0">
                        <a:latin typeface="Cambria Math" panose="02040503050406030204" pitchFamily="18" charset="0"/>
                      </a:rPr>
                      <m:t> </m:t>
                    </m:r>
                    <m:r>
                      <a:rPr lang="en-US" sz="2400" b="1" i="0" smtClean="0">
                        <a:latin typeface="Cambria Math" panose="02040503050406030204" pitchFamily="18" charset="0"/>
                      </a:rPr>
                      <m:t>𝐖</m:t>
                    </m:r>
                    <m:r>
                      <a:rPr lang="en-US" sz="2400" b="1" i="0" smtClean="0">
                        <a:latin typeface="Cambria Math" panose="02040503050406030204" pitchFamily="18" charset="0"/>
                      </a:rPr>
                      <m:t>/</m:t>
                    </m:r>
                  </m:oMath>
                </a14:m>
                <a:r>
                  <a:rPr lang="en-GB" sz="2400" b="1" dirty="0" smtClean="0"/>
                  <a:t>m</a:t>
                </a:r>
                <a:r>
                  <a:rPr lang="en-GB" sz="2400" b="1" baseline="30000" dirty="0" smtClean="0"/>
                  <a:t>2</a:t>
                </a:r>
                <a:r>
                  <a:rPr lang="en-GB" sz="2400" b="1" dirty="0" smtClean="0"/>
                  <a:t>K</a:t>
                </a:r>
                <a:endParaRPr lang="en-GB" sz="2400" b="1" dirty="0"/>
              </a:p>
            </p:txBody>
          </p:sp>
        </mc:Choice>
        <mc:Fallback xmlns="">
          <p:sp>
            <p:nvSpPr>
              <p:cNvPr id="2" name="TextBox 1"/>
              <p:cNvSpPr txBox="1">
                <a:spLocks noRot="1" noChangeAspect="1" noMove="1" noResize="1" noEditPoints="1" noAdjustHandles="1" noChangeArrowheads="1" noChangeShapeType="1" noTextEdit="1"/>
              </p:cNvSpPr>
              <p:nvPr/>
            </p:nvSpPr>
            <p:spPr>
              <a:xfrm>
                <a:off x="5508104" y="4878993"/>
                <a:ext cx="3241721" cy="531749"/>
              </a:xfrm>
              <a:prstGeom prst="rect">
                <a:avLst/>
              </a:prstGeom>
              <a:blipFill rotWithShape="0">
                <a:blip r:embed="rId2"/>
                <a:stretch>
                  <a:fillRect t="-1136" r="-5273" b="-19318"/>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 name="TextBox 4"/>
              <p:cNvSpPr txBox="1"/>
              <p:nvPr/>
            </p:nvSpPr>
            <p:spPr>
              <a:xfrm>
                <a:off x="5004048" y="3967488"/>
                <a:ext cx="4118435"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𝑅</m:t>
                      </m:r>
                      <m:r>
                        <a:rPr lang="en-GB" b="0" i="1" smtClean="0">
                          <a:latin typeface="Cambria Math" panose="02040503050406030204" pitchFamily="18" charset="0"/>
                        </a:rPr>
                        <m:t>=0.0400+0.416</m:t>
                      </m:r>
                      <m:r>
                        <a:rPr lang="en-US" b="0" i="1" smtClean="0">
                          <a:latin typeface="Cambria Math" panose="02040503050406030204" pitchFamily="18" charset="0"/>
                        </a:rPr>
                        <m:t>7+0.0313=0.4880</m:t>
                      </m:r>
                    </m:oMath>
                  </m:oMathPara>
                </a14:m>
                <a:endParaRPr lang="en-GB" dirty="0"/>
              </a:p>
            </p:txBody>
          </p:sp>
        </mc:Choice>
        <mc:Fallback xmlns="">
          <p:sp>
            <p:nvSpPr>
              <p:cNvPr id="5" name="TextBox 4"/>
              <p:cNvSpPr txBox="1">
                <a:spLocks noRot="1" noChangeAspect="1" noMove="1" noResize="1" noEditPoints="1" noAdjustHandles="1" noChangeArrowheads="1" noChangeShapeType="1" noTextEdit="1"/>
              </p:cNvSpPr>
              <p:nvPr/>
            </p:nvSpPr>
            <p:spPr>
              <a:xfrm>
                <a:off x="5004048" y="3967488"/>
                <a:ext cx="4118435" cy="276999"/>
              </a:xfrm>
              <a:prstGeom prst="rect">
                <a:avLst/>
              </a:prstGeom>
              <a:blipFill rotWithShape="0">
                <a:blip r:embed="rId3"/>
                <a:stretch>
                  <a:fillRect l="-889" r="-1037" b="-6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TextBox 5"/>
              <p:cNvSpPr txBox="1"/>
              <p:nvPr/>
            </p:nvSpPr>
            <p:spPr>
              <a:xfrm>
                <a:off x="899592" y="3346415"/>
                <a:ext cx="2775247" cy="393441"/>
              </a:xfrm>
              <a:prstGeom prst="rect">
                <a:avLst/>
              </a:prstGeom>
              <a:noFill/>
            </p:spPr>
            <p:txBody>
              <a:bodyPr wrap="none" lIns="0" tIns="0" rIns="0" bIns="0" rtlCol="0">
                <a:spAutoFit/>
              </a:bodyPr>
              <a:lstStyle/>
              <a:p>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US" b="0" i="1" smtClean="0">
                            <a:latin typeface="Cambria Math" panose="02040503050406030204" pitchFamily="18" charset="0"/>
                          </a:rPr>
                          <m:t>𝑝𝑙𝑎𝑠𝑡𝑒𝑟𝑖𝑛𝑔</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 </m:t>
                        </m:r>
                        <m:r>
                          <a:rPr lang="en-US" b="0" i="1" smtClean="0">
                            <a:latin typeface="Cambria Math" panose="02040503050406030204" pitchFamily="18" charset="0"/>
                          </a:rPr>
                          <m:t>0.020</m:t>
                        </m:r>
                      </m:num>
                      <m:den>
                        <m:r>
                          <a:rPr lang="en-US" b="0" i="1" smtClean="0">
                            <a:latin typeface="Cambria Math" panose="02040503050406030204" pitchFamily="18" charset="0"/>
                          </a:rPr>
                          <m:t>0.50</m:t>
                        </m:r>
                      </m:den>
                    </m:f>
                    <m:r>
                      <a:rPr lang="en-US" b="0" i="1" smtClean="0">
                        <a:latin typeface="Cambria Math" panose="02040503050406030204" pitchFamily="18" charset="0"/>
                      </a:rPr>
                      <m:t>=0.04</m:t>
                    </m:r>
                  </m:oMath>
                </a14:m>
                <a:r>
                  <a:rPr lang="en-GB" dirty="0" smtClean="0">
                    <a:latin typeface="Arial" panose="020B0604020202020204" pitchFamily="34" charset="0"/>
                    <a:cs typeface="Arial" panose="020B0604020202020204" pitchFamily="34" charset="0"/>
                  </a:rPr>
                  <a:t>00</a:t>
                </a:r>
                <a:endParaRPr lang="en-GB" dirty="0">
                  <a:latin typeface="Arial" panose="020B0604020202020204" pitchFamily="34" charset="0"/>
                  <a:cs typeface="Arial" panose="020B0604020202020204" pitchFamily="34" charset="0"/>
                </a:endParaRPr>
              </a:p>
            </p:txBody>
          </p:sp>
        </mc:Choice>
        <mc:Fallback xmlns="">
          <p:sp>
            <p:nvSpPr>
              <p:cNvPr id="6" name="TextBox 5"/>
              <p:cNvSpPr txBox="1">
                <a:spLocks noRot="1" noChangeAspect="1" noMove="1" noResize="1" noEditPoints="1" noAdjustHandles="1" noChangeArrowheads="1" noChangeShapeType="1" noTextEdit="1"/>
              </p:cNvSpPr>
              <p:nvPr/>
            </p:nvSpPr>
            <p:spPr>
              <a:xfrm>
                <a:off x="899592" y="3346415"/>
                <a:ext cx="2775247" cy="393441"/>
              </a:xfrm>
              <a:prstGeom prst="rect">
                <a:avLst/>
              </a:prstGeom>
              <a:blipFill rotWithShape="0">
                <a:blip r:embed="rId4"/>
                <a:stretch>
                  <a:fillRect l="-3077" t="-6250" r="-5055" b="-20313"/>
                </a:stretch>
              </a:blipFill>
            </p:spPr>
            <p:txBody>
              <a:bodyPr/>
              <a:lstStyle/>
              <a:p>
                <a:r>
                  <a:rPr lang="en-GB">
                    <a:noFill/>
                  </a:rPr>
                  <a:t> </a:t>
                </a:r>
              </a:p>
            </p:txBody>
          </p:sp>
        </mc:Fallback>
      </mc:AlternateContent>
      <p:sp>
        <p:nvSpPr>
          <p:cNvPr id="4" name="TextBox 3"/>
          <p:cNvSpPr txBox="1"/>
          <p:nvPr/>
        </p:nvSpPr>
        <p:spPr>
          <a:xfrm>
            <a:off x="899592" y="1700808"/>
            <a:ext cx="7416824" cy="1754326"/>
          </a:xfrm>
          <a:prstGeom prst="rect">
            <a:avLst/>
          </a:prstGeom>
          <a:noFill/>
        </p:spPr>
        <p:txBody>
          <a:bodyPr wrap="square" rtlCol="0">
            <a:spAutoFit/>
          </a:bodyPr>
          <a:lstStyle/>
          <a:p>
            <a:r>
              <a:rPr lang="en-US" dirty="0" smtClean="0"/>
              <a:t>Calculate the thermal transmittance of a wall formed by the following layers:</a:t>
            </a:r>
          </a:p>
          <a:p>
            <a:endParaRPr lang="en-US" dirty="0"/>
          </a:p>
          <a:p>
            <a:r>
              <a:rPr lang="en-US" dirty="0" smtClean="0"/>
              <a:t>Plastering. 20mm. </a:t>
            </a:r>
            <a:r>
              <a:rPr lang="el-GR" dirty="0" smtClean="0"/>
              <a:t>λ</a:t>
            </a:r>
            <a:r>
              <a:rPr lang="en-US" dirty="0" smtClean="0"/>
              <a:t>=0.50W/</a:t>
            </a:r>
            <a:r>
              <a:rPr lang="en-US" dirty="0" err="1" smtClean="0"/>
              <a:t>mK</a:t>
            </a:r>
            <a:endParaRPr lang="en-US" dirty="0" smtClean="0"/>
          </a:p>
          <a:p>
            <a:r>
              <a:rPr lang="en-US" dirty="0" smtClean="0"/>
              <a:t>Brick Masonry. 500mm. </a:t>
            </a:r>
            <a:r>
              <a:rPr lang="el-GR" dirty="0"/>
              <a:t>λ</a:t>
            </a:r>
            <a:r>
              <a:rPr lang="en-US" dirty="0" smtClean="0"/>
              <a:t>=1.2W/</a:t>
            </a:r>
            <a:r>
              <a:rPr lang="en-US" dirty="0" err="1" smtClean="0"/>
              <a:t>mK</a:t>
            </a:r>
            <a:endParaRPr lang="en-US" dirty="0" smtClean="0"/>
          </a:p>
          <a:p>
            <a:r>
              <a:rPr lang="en-US" dirty="0" smtClean="0"/>
              <a:t>Mortar render. 25mm. </a:t>
            </a:r>
            <a:r>
              <a:rPr lang="el-GR" dirty="0"/>
              <a:t>λ</a:t>
            </a:r>
            <a:r>
              <a:rPr lang="en-US" dirty="0" smtClean="0"/>
              <a:t>=0.80W/</a:t>
            </a:r>
            <a:r>
              <a:rPr lang="en-US" dirty="0" err="1" smtClean="0"/>
              <a:t>mK</a:t>
            </a:r>
            <a:endParaRPr lang="en-US" dirty="0"/>
          </a:p>
          <a:p>
            <a:endParaRPr lang="en-GB" dirty="0"/>
          </a:p>
        </p:txBody>
      </p:sp>
      <mc:AlternateContent xmlns:mc="http://schemas.openxmlformats.org/markup-compatibility/2006" xmlns:a14="http://schemas.microsoft.com/office/drawing/2010/main">
        <mc:Choice Requires="a14">
          <p:sp>
            <p:nvSpPr>
              <p:cNvPr id="13" name="TextBox 12"/>
              <p:cNvSpPr txBox="1"/>
              <p:nvPr/>
            </p:nvSpPr>
            <p:spPr>
              <a:xfrm>
                <a:off x="899592" y="4293096"/>
                <a:ext cx="2864630" cy="52597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US" b="0" i="1" smtClean="0">
                              <a:latin typeface="Cambria Math" panose="02040503050406030204" pitchFamily="18" charset="0"/>
                            </a:rPr>
                            <m:t>𝑚𝑎𝑠𝑜𝑛𝑟𝑦</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 </m:t>
                          </m:r>
                          <m:r>
                            <a:rPr lang="en-US" b="0" i="1" smtClean="0">
                              <a:latin typeface="Cambria Math" panose="02040503050406030204" pitchFamily="18" charset="0"/>
                            </a:rPr>
                            <m:t>0.500</m:t>
                          </m:r>
                        </m:num>
                        <m:den>
                          <m:r>
                            <a:rPr lang="en-US" b="0" i="1" smtClean="0">
                              <a:latin typeface="Cambria Math" panose="02040503050406030204" pitchFamily="18" charset="0"/>
                            </a:rPr>
                            <m:t>1.20</m:t>
                          </m:r>
                        </m:den>
                      </m:f>
                      <m:r>
                        <a:rPr lang="en-US" b="0" i="1" smtClean="0">
                          <a:latin typeface="Cambria Math" panose="02040503050406030204" pitchFamily="18" charset="0"/>
                        </a:rPr>
                        <m:t>=0.4167</m:t>
                      </m:r>
                    </m:oMath>
                  </m:oMathPara>
                </a14:m>
                <a:endParaRPr lang="en-GB" dirty="0">
                  <a:latin typeface="Arial" panose="020B0604020202020204" pitchFamily="34" charset="0"/>
                  <a:cs typeface="Arial" panose="020B0604020202020204" pitchFamily="34" charset="0"/>
                </a:endParaRPr>
              </a:p>
            </p:txBody>
          </p:sp>
        </mc:Choice>
        <mc:Fallback xmlns="">
          <p:sp>
            <p:nvSpPr>
              <p:cNvPr id="13" name="TextBox 12"/>
              <p:cNvSpPr txBox="1">
                <a:spLocks noRot="1" noChangeAspect="1" noMove="1" noResize="1" noEditPoints="1" noAdjustHandles="1" noChangeArrowheads="1" noChangeShapeType="1" noTextEdit="1"/>
              </p:cNvSpPr>
              <p:nvPr/>
            </p:nvSpPr>
            <p:spPr>
              <a:xfrm>
                <a:off x="899592" y="4293096"/>
                <a:ext cx="2864630" cy="525978"/>
              </a:xfrm>
              <a:prstGeom prst="rect">
                <a:avLst/>
              </a:prstGeom>
              <a:blipFill rotWithShape="0">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p:cNvSpPr txBox="1"/>
              <p:nvPr/>
            </p:nvSpPr>
            <p:spPr>
              <a:xfrm>
                <a:off x="899616" y="5371724"/>
                <a:ext cx="2529219" cy="397481"/>
              </a:xfrm>
              <a:prstGeom prst="rect">
                <a:avLst/>
              </a:prstGeom>
              <a:noFill/>
            </p:spPr>
            <p:txBody>
              <a:bodyPr wrap="none" lIns="0" tIns="0" rIns="0" bIns="0" rtlCol="0">
                <a:spAutoFit/>
              </a:bodyPr>
              <a:lstStyle/>
              <a:p>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US" b="0" i="1" smtClean="0">
                            <a:latin typeface="Cambria Math" panose="02040503050406030204" pitchFamily="18" charset="0"/>
                          </a:rPr>
                          <m:t>𝑚𝑜𝑟𝑡𝑎𝑟</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 </m:t>
                        </m:r>
                        <m:r>
                          <a:rPr lang="en-US" b="0" i="1" smtClean="0">
                            <a:latin typeface="Cambria Math" panose="02040503050406030204" pitchFamily="18" charset="0"/>
                          </a:rPr>
                          <m:t>0.025</m:t>
                        </m:r>
                      </m:num>
                      <m:den>
                        <m:r>
                          <a:rPr lang="en-US" b="0" i="1" smtClean="0">
                            <a:latin typeface="Cambria Math" panose="02040503050406030204" pitchFamily="18" charset="0"/>
                          </a:rPr>
                          <m:t>0.80</m:t>
                        </m:r>
                      </m:den>
                    </m:f>
                    <m:r>
                      <a:rPr lang="en-US" b="0" i="1" smtClean="0">
                        <a:latin typeface="Cambria Math" panose="02040503050406030204" pitchFamily="18" charset="0"/>
                      </a:rPr>
                      <m:t>=0.</m:t>
                    </m:r>
                  </m:oMath>
                </a14:m>
                <a:r>
                  <a:rPr lang="en-GB" dirty="0" smtClean="0">
                    <a:latin typeface="Arial" panose="020B0604020202020204" pitchFamily="34" charset="0"/>
                    <a:cs typeface="Arial" panose="020B0604020202020204" pitchFamily="34" charset="0"/>
                  </a:rPr>
                  <a:t>0313</a:t>
                </a:r>
                <a:endParaRPr lang="en-GB" dirty="0">
                  <a:latin typeface="Arial" panose="020B0604020202020204" pitchFamily="34" charset="0"/>
                  <a:cs typeface="Arial" panose="020B0604020202020204" pitchFamily="34" charset="0"/>
                </a:endParaRPr>
              </a:p>
            </p:txBody>
          </p:sp>
        </mc:Choice>
        <mc:Fallback xmlns="">
          <p:sp>
            <p:nvSpPr>
              <p:cNvPr id="14" name="TextBox 13"/>
              <p:cNvSpPr txBox="1">
                <a:spLocks noRot="1" noChangeAspect="1" noMove="1" noResize="1" noEditPoints="1" noAdjustHandles="1" noChangeArrowheads="1" noChangeShapeType="1" noTextEdit="1"/>
              </p:cNvSpPr>
              <p:nvPr/>
            </p:nvSpPr>
            <p:spPr>
              <a:xfrm>
                <a:off x="899616" y="5371724"/>
                <a:ext cx="2529219" cy="397481"/>
              </a:xfrm>
              <a:prstGeom prst="rect">
                <a:avLst/>
              </a:prstGeom>
              <a:blipFill rotWithShape="0">
                <a:blip r:embed="rId6"/>
                <a:stretch>
                  <a:fillRect l="-3382" t="-6154" r="-5072" b="-20000"/>
                </a:stretch>
              </a:blipFill>
            </p:spPr>
            <p:txBody>
              <a:bodyPr/>
              <a:lstStyle/>
              <a:p>
                <a:r>
                  <a:rPr lang="en-GB">
                    <a:noFill/>
                  </a:rPr>
                  <a:t> </a:t>
                </a:r>
              </a:p>
            </p:txBody>
          </p:sp>
        </mc:Fallback>
      </mc:AlternateContent>
      <p:grpSp>
        <p:nvGrpSpPr>
          <p:cNvPr id="15" name="Group 3"/>
          <p:cNvGrpSpPr/>
          <p:nvPr/>
        </p:nvGrpSpPr>
        <p:grpSpPr>
          <a:xfrm>
            <a:off x="1149" y="66530"/>
            <a:ext cx="9035406" cy="683568"/>
            <a:chOff x="1149" y="66530"/>
            <a:chExt cx="9035406" cy="683568"/>
          </a:xfrm>
        </p:grpSpPr>
        <p:pic>
          <p:nvPicPr>
            <p:cNvPr id="16" name="Picture 1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9" name="Picture 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83922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683998" y="754068"/>
            <a:ext cx="6336704" cy="461665"/>
          </a:xfrm>
          <a:prstGeom prst="rect">
            <a:avLst/>
          </a:prstGeom>
          <a:noFill/>
        </p:spPr>
        <p:txBody>
          <a:bodyPr wrap="square" rtlCol="0">
            <a:spAutoFit/>
          </a:bodyPr>
          <a:lstStyle/>
          <a:p>
            <a:r>
              <a:rPr lang="en-GB" sz="2400" b="1" dirty="0" smtClean="0"/>
              <a:t>Thermal transmittance (U-value)</a:t>
            </a:r>
            <a:endParaRPr lang="en-GB" sz="2400" b="1"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aphicFrame>
        <p:nvGraphicFramePr>
          <p:cNvPr id="2" name="Table 1"/>
          <p:cNvGraphicFramePr>
            <a:graphicFrameLocks noGrp="1"/>
          </p:cNvGraphicFramePr>
          <p:nvPr>
            <p:extLst>
              <p:ext uri="{D42A27DB-BD31-4B8C-83A1-F6EECF244321}">
                <p14:modId xmlns:p14="http://schemas.microsoft.com/office/powerpoint/2010/main" val="376635314"/>
              </p:ext>
            </p:extLst>
          </p:nvPr>
        </p:nvGraphicFramePr>
        <p:xfrm>
          <a:off x="1475656" y="1992781"/>
          <a:ext cx="5832648" cy="4550267"/>
        </p:xfrm>
        <a:graphic>
          <a:graphicData uri="http://schemas.openxmlformats.org/drawingml/2006/table">
            <a:tbl>
              <a:tblPr/>
              <a:tblGrid>
                <a:gridCol w="3168352">
                  <a:extLst>
                    <a:ext uri="{9D8B030D-6E8A-4147-A177-3AD203B41FA5}">
                      <a16:colId xmlns:a16="http://schemas.microsoft.com/office/drawing/2014/main" val="20000"/>
                    </a:ext>
                  </a:extLst>
                </a:gridCol>
                <a:gridCol w="2664296">
                  <a:extLst>
                    <a:ext uri="{9D8B030D-6E8A-4147-A177-3AD203B41FA5}">
                      <a16:colId xmlns:a16="http://schemas.microsoft.com/office/drawing/2014/main" val="20001"/>
                    </a:ext>
                  </a:extLst>
                </a:gridCol>
              </a:tblGrid>
              <a:tr h="393562">
                <a:tc>
                  <a:txBody>
                    <a:bodyPr/>
                    <a:lstStyle/>
                    <a:p>
                      <a:pPr fontAlgn="t" latinLnBrk="0"/>
                      <a:r>
                        <a:rPr lang="en-GB" sz="1700" u="none" strike="noStrike" dirty="0">
                          <a:solidFill>
                            <a:schemeClr val="tx1"/>
                          </a:solidFill>
                          <a:effectLst/>
                        </a:rPr>
                        <a:t>Roof</a:t>
                      </a:r>
                      <a:endParaRPr lang="en-GB" sz="1700" dirty="0">
                        <a:solidFill>
                          <a:schemeClr val="tx1"/>
                        </a:solidFill>
                        <a:effectLst/>
                      </a:endParaRP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700" dirty="0">
                          <a:effectLst/>
                        </a:rPr>
                        <a:t>0.2 W/(m^2K)</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93562">
                <a:tc>
                  <a:txBody>
                    <a:bodyPr/>
                    <a:lstStyle/>
                    <a:p>
                      <a:pPr fontAlgn="t" latinLnBrk="0"/>
                      <a:r>
                        <a:rPr lang="en-GB" sz="1700" u="none" strike="noStrike" dirty="0">
                          <a:solidFill>
                            <a:schemeClr val="tx1"/>
                          </a:solidFill>
                          <a:effectLst/>
                        </a:rPr>
                        <a:t>Wall</a:t>
                      </a:r>
                      <a:endParaRPr lang="en-GB" sz="1700" dirty="0">
                        <a:solidFill>
                          <a:schemeClr val="tx1"/>
                        </a:solidFill>
                        <a:effectLst/>
                      </a:endParaRP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700">
                          <a:effectLst/>
                        </a:rPr>
                        <a:t>0.3 W/(m^2K)</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93562">
                <a:tc>
                  <a:txBody>
                    <a:bodyPr/>
                    <a:lstStyle/>
                    <a:p>
                      <a:pPr fontAlgn="t" latinLnBrk="0"/>
                      <a:r>
                        <a:rPr lang="en-GB" sz="1700" u="none" strike="noStrike" dirty="0">
                          <a:solidFill>
                            <a:schemeClr val="tx1"/>
                          </a:solidFill>
                          <a:effectLst/>
                        </a:rPr>
                        <a:t>Floor</a:t>
                      </a:r>
                      <a:endParaRPr lang="en-GB" sz="1700" dirty="0">
                        <a:solidFill>
                          <a:schemeClr val="tx1"/>
                        </a:solidFill>
                        <a:effectLst/>
                      </a:endParaRP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700" dirty="0">
                          <a:effectLst/>
                        </a:rPr>
                        <a:t>0.25 W/(m^2K)</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393562">
                <a:tc>
                  <a:txBody>
                    <a:bodyPr/>
                    <a:lstStyle/>
                    <a:p>
                      <a:pPr fontAlgn="t" latinLnBrk="0"/>
                      <a:r>
                        <a:rPr lang="en-GB" sz="1700" u="none" strike="noStrike" dirty="0">
                          <a:solidFill>
                            <a:schemeClr val="tx1"/>
                          </a:solidFill>
                          <a:effectLst/>
                        </a:rPr>
                        <a:t>Party wall</a:t>
                      </a:r>
                      <a:endParaRPr lang="en-GB" sz="1700" dirty="0">
                        <a:solidFill>
                          <a:schemeClr val="tx1"/>
                        </a:solidFill>
                        <a:effectLst/>
                      </a:endParaRP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700">
                          <a:effectLst/>
                        </a:rPr>
                        <a:t>0.2 W/(m^2K)</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46566">
                <a:tc>
                  <a:txBody>
                    <a:bodyPr/>
                    <a:lstStyle/>
                    <a:p>
                      <a:pPr fontAlgn="t" latinLnBrk="0"/>
                      <a:r>
                        <a:rPr lang="en-GB" sz="1700" dirty="0">
                          <a:solidFill>
                            <a:schemeClr val="tx1"/>
                          </a:solidFill>
                          <a:effectLst/>
                        </a:rPr>
                        <a:t>Swimming pool basin</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700">
                          <a:effectLst/>
                        </a:rPr>
                        <a:t>0.25 W/(m^2K)</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1658583">
                <a:tc>
                  <a:txBody>
                    <a:bodyPr/>
                    <a:lstStyle/>
                    <a:p>
                      <a:pPr fontAlgn="t" latinLnBrk="0"/>
                      <a:r>
                        <a:rPr lang="en-GB" sz="1700" u="none" strike="noStrike" dirty="0">
                          <a:solidFill>
                            <a:schemeClr val="tx1"/>
                          </a:solidFill>
                          <a:effectLst/>
                        </a:rPr>
                        <a:t>Windows</a:t>
                      </a:r>
                      <a:r>
                        <a:rPr lang="en-GB" sz="1700" dirty="0">
                          <a:solidFill>
                            <a:schemeClr val="tx1"/>
                          </a:solidFill>
                          <a:effectLst/>
                        </a:rPr>
                        <a:t>, </a:t>
                      </a:r>
                      <a:r>
                        <a:rPr lang="en-GB" sz="1700" u="none" strike="noStrike" dirty="0">
                          <a:solidFill>
                            <a:schemeClr val="tx1"/>
                          </a:solidFill>
                          <a:effectLst/>
                        </a:rPr>
                        <a:t>roof windows</a:t>
                      </a:r>
                      <a:r>
                        <a:rPr lang="en-GB" sz="1700" dirty="0">
                          <a:solidFill>
                            <a:schemeClr val="tx1"/>
                          </a:solidFill>
                          <a:effectLst/>
                        </a:rPr>
                        <a:t>, glazed </a:t>
                      </a:r>
                      <a:r>
                        <a:rPr lang="en-GB" sz="1700" u="none" strike="noStrike" dirty="0">
                          <a:solidFill>
                            <a:schemeClr val="tx1"/>
                          </a:solidFill>
                          <a:effectLst/>
                        </a:rPr>
                        <a:t>roof</a:t>
                      </a:r>
                      <a:r>
                        <a:rPr lang="en-GB" sz="1700" dirty="0">
                          <a:solidFill>
                            <a:schemeClr val="tx1"/>
                          </a:solidFill>
                          <a:effectLst/>
                        </a:rPr>
                        <a:t>-</a:t>
                      </a:r>
                      <a:r>
                        <a:rPr lang="en-GB" sz="1700" u="none" strike="noStrike" dirty="0">
                          <a:solidFill>
                            <a:schemeClr val="tx1"/>
                          </a:solidFill>
                          <a:effectLst/>
                        </a:rPr>
                        <a:t>lights</a:t>
                      </a:r>
                      <a:r>
                        <a:rPr lang="en-GB" sz="1700" dirty="0">
                          <a:solidFill>
                            <a:schemeClr val="tx1"/>
                          </a:solidFill>
                          <a:effectLst/>
                        </a:rPr>
                        <a:t>, </a:t>
                      </a:r>
                      <a:r>
                        <a:rPr lang="en-GB" sz="1700" u="none" strike="noStrike" dirty="0">
                          <a:solidFill>
                            <a:schemeClr val="tx1"/>
                          </a:solidFill>
                          <a:effectLst/>
                        </a:rPr>
                        <a:t>curtain walling</a:t>
                      </a:r>
                      <a:r>
                        <a:rPr lang="en-GB" sz="1700" dirty="0">
                          <a:solidFill>
                            <a:schemeClr val="tx1"/>
                          </a:solidFill>
                          <a:effectLst/>
                        </a:rPr>
                        <a:t> and pedestrian </a:t>
                      </a:r>
                      <a:r>
                        <a:rPr lang="en-GB" sz="1700" u="none" strike="noStrike" dirty="0">
                          <a:solidFill>
                            <a:schemeClr val="tx1"/>
                          </a:solidFill>
                          <a:effectLst/>
                        </a:rPr>
                        <a:t>doors</a:t>
                      </a:r>
                      <a:endParaRPr lang="en-GB" sz="1700" dirty="0">
                        <a:solidFill>
                          <a:schemeClr val="tx1"/>
                        </a:solidFill>
                        <a:effectLst/>
                      </a:endParaRP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700" dirty="0">
                          <a:effectLst/>
                        </a:rPr>
                        <a:t>2.0 W/(m^2K)</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646566">
                <a:tc>
                  <a:txBody>
                    <a:bodyPr/>
                    <a:lstStyle/>
                    <a:p>
                      <a:pPr fontAlgn="t" latinLnBrk="0"/>
                      <a:r>
                        <a:rPr lang="en-GB" sz="1700" u="none" strike="noStrike" dirty="0">
                          <a:solidFill>
                            <a:schemeClr val="tx1"/>
                          </a:solidFill>
                          <a:effectLst/>
                        </a:rPr>
                        <a:t>Air permeability</a:t>
                      </a:r>
                      <a:endParaRPr lang="en-GB" sz="1700" dirty="0">
                        <a:solidFill>
                          <a:schemeClr val="tx1"/>
                        </a:solidFill>
                        <a:effectLst/>
                      </a:endParaRP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700" dirty="0">
                          <a:effectLst/>
                        </a:rPr>
                        <a:t>10.0 m^3/(h.m^2) at 50 Pa</a:t>
                      </a:r>
                    </a:p>
                  </a:txBody>
                  <a:tcPr marL="70279" marR="70279" marT="70279" marB="70279">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3" name="Rectangle 1"/>
          <p:cNvSpPr>
            <a:spLocks noChangeArrowheads="1"/>
          </p:cNvSpPr>
          <p:nvPr/>
        </p:nvSpPr>
        <p:spPr bwMode="auto">
          <a:xfrm>
            <a:off x="712622" y="1323640"/>
            <a:ext cx="3863503"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chemeClr val="accent1"/>
                </a:solidFill>
                <a:effectLst/>
                <a:latin typeface="Arial" panose="020B0604020202020204" pitchFamily="34" charset="0"/>
                <a:cs typeface="Arial" panose="020B0604020202020204" pitchFamily="34" charset="0"/>
              </a:rPr>
              <a:t>L1A, new </a:t>
            </a:r>
            <a:r>
              <a:rPr kumimoji="0" lang="en-US" altLang="en-US" b="1" i="0" strike="noStrike" cap="none" normalizeH="0" baseline="0" dirty="0" smtClean="0">
                <a:ln>
                  <a:noFill/>
                </a:ln>
                <a:solidFill>
                  <a:schemeClr val="accent1"/>
                </a:solidFill>
                <a:effectLst/>
                <a:latin typeface="Arial" panose="020B0604020202020204" pitchFamily="34" charset="0"/>
                <a:cs typeface="Arial" panose="020B0604020202020204" pitchFamily="34" charset="0"/>
              </a:rPr>
              <a:t>dwellings</a:t>
            </a:r>
            <a:r>
              <a:rPr kumimoji="0" lang="en-US" altLang="en-US" b="1" i="0" u="none" strike="noStrike" cap="none" normalizeH="0" baseline="0" dirty="0" smtClean="0">
                <a:ln>
                  <a:noFill/>
                </a:ln>
                <a:solidFill>
                  <a:schemeClr val="accent1"/>
                </a:solidFill>
                <a:effectLst/>
                <a:latin typeface="Arial" panose="020B0604020202020204" pitchFamily="34" charset="0"/>
                <a:cs typeface="Arial" panose="020B0604020202020204" pitchFamily="34" charset="0"/>
              </a:rPr>
              <a:t>, 2013 edition</a:t>
            </a:r>
          </a:p>
        </p:txBody>
      </p:sp>
    </p:spTree>
    <p:extLst>
      <p:ext uri="{BB962C8B-B14F-4D97-AF65-F5344CB8AC3E}">
        <p14:creationId xmlns:p14="http://schemas.microsoft.com/office/powerpoint/2010/main" val="20458076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683998" y="754068"/>
            <a:ext cx="6336704" cy="461665"/>
          </a:xfrm>
          <a:prstGeom prst="rect">
            <a:avLst/>
          </a:prstGeom>
          <a:noFill/>
        </p:spPr>
        <p:txBody>
          <a:bodyPr wrap="square" rtlCol="0">
            <a:spAutoFit/>
          </a:bodyPr>
          <a:lstStyle/>
          <a:p>
            <a:r>
              <a:rPr lang="en-GB" sz="2400" b="1" dirty="0" smtClean="0"/>
              <a:t>Thermal transmittance (U-value)</a:t>
            </a:r>
            <a:endParaRPr lang="en-GB" sz="2400" b="1"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aphicFrame>
        <p:nvGraphicFramePr>
          <p:cNvPr id="4" name="Table 3"/>
          <p:cNvGraphicFramePr>
            <a:graphicFrameLocks noGrp="1"/>
          </p:cNvGraphicFramePr>
          <p:nvPr>
            <p:extLst>
              <p:ext uri="{D42A27DB-BD31-4B8C-83A1-F6EECF244321}">
                <p14:modId xmlns:p14="http://schemas.microsoft.com/office/powerpoint/2010/main" val="3855251759"/>
              </p:ext>
            </p:extLst>
          </p:nvPr>
        </p:nvGraphicFramePr>
        <p:xfrm>
          <a:off x="1331640" y="1940932"/>
          <a:ext cx="6480722" cy="4758579"/>
        </p:xfrm>
        <a:graphic>
          <a:graphicData uri="http://schemas.openxmlformats.org/drawingml/2006/table">
            <a:tbl>
              <a:tblPr/>
              <a:tblGrid>
                <a:gridCol w="3685821">
                  <a:extLst>
                    <a:ext uri="{9D8B030D-6E8A-4147-A177-3AD203B41FA5}">
                      <a16:colId xmlns:a16="http://schemas.microsoft.com/office/drawing/2014/main" val="20000"/>
                    </a:ext>
                  </a:extLst>
                </a:gridCol>
                <a:gridCol w="2794901">
                  <a:extLst>
                    <a:ext uri="{9D8B030D-6E8A-4147-A177-3AD203B41FA5}">
                      <a16:colId xmlns:a16="http://schemas.microsoft.com/office/drawing/2014/main" val="20001"/>
                    </a:ext>
                  </a:extLst>
                </a:gridCol>
              </a:tblGrid>
              <a:tr h="306104">
                <a:tc>
                  <a:txBody>
                    <a:bodyPr/>
                    <a:lstStyle/>
                    <a:p>
                      <a:pPr fontAlgn="t" latinLnBrk="0"/>
                      <a:r>
                        <a:rPr lang="en-GB" sz="1800" u="none" strike="noStrike" dirty="0">
                          <a:solidFill>
                            <a:schemeClr val="tx1"/>
                          </a:solidFill>
                          <a:effectLst/>
                        </a:rPr>
                        <a:t>Roof</a:t>
                      </a:r>
                      <a:endParaRPr lang="en-GB" sz="1800" dirty="0">
                        <a:solidFill>
                          <a:schemeClr val="tx1"/>
                        </a:solidFill>
                        <a:effectLst/>
                      </a:endParaRP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effectLst/>
                        </a:rPr>
                        <a:t>0.25 W/(</a:t>
                      </a:r>
                      <a:r>
                        <a:rPr lang="en-GB" sz="1800" dirty="0" smtClean="0">
                          <a:effectLst/>
                        </a:rPr>
                        <a:t>m^2K</a:t>
                      </a:r>
                      <a:r>
                        <a:rPr lang="en-GB" sz="1800" dirty="0">
                          <a:effectLst/>
                        </a:rPr>
                        <a:t>)</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06104">
                <a:tc>
                  <a:txBody>
                    <a:bodyPr/>
                    <a:lstStyle/>
                    <a:p>
                      <a:pPr fontAlgn="t" latinLnBrk="0"/>
                      <a:r>
                        <a:rPr lang="en-GB" sz="1800" u="none" strike="noStrike" dirty="0">
                          <a:solidFill>
                            <a:schemeClr val="tx1"/>
                          </a:solidFill>
                          <a:effectLst/>
                        </a:rPr>
                        <a:t>Wall</a:t>
                      </a:r>
                      <a:endParaRPr lang="en-GB" sz="1800" dirty="0">
                        <a:solidFill>
                          <a:schemeClr val="tx1"/>
                        </a:solidFill>
                        <a:effectLst/>
                      </a:endParaRP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effectLst/>
                        </a:rPr>
                        <a:t>0.35 W/(m^2K)</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06104">
                <a:tc>
                  <a:txBody>
                    <a:bodyPr/>
                    <a:lstStyle/>
                    <a:p>
                      <a:pPr fontAlgn="t" latinLnBrk="0"/>
                      <a:r>
                        <a:rPr lang="en-GB" sz="1800" u="none" strike="noStrike" dirty="0">
                          <a:solidFill>
                            <a:schemeClr val="tx1"/>
                          </a:solidFill>
                          <a:effectLst/>
                        </a:rPr>
                        <a:t>Floor</a:t>
                      </a:r>
                      <a:endParaRPr lang="en-GB" sz="1800" dirty="0">
                        <a:solidFill>
                          <a:schemeClr val="tx1"/>
                        </a:solidFill>
                        <a:effectLst/>
                      </a:endParaRP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effectLst/>
                        </a:rPr>
                        <a:t>0.25 W/(m^2K)</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02885">
                <a:tc>
                  <a:txBody>
                    <a:bodyPr/>
                    <a:lstStyle/>
                    <a:p>
                      <a:pPr fontAlgn="t" latinLnBrk="0"/>
                      <a:r>
                        <a:rPr lang="en-GB" sz="1800" dirty="0">
                          <a:solidFill>
                            <a:schemeClr val="tx1"/>
                          </a:solidFill>
                          <a:effectLst/>
                        </a:rPr>
                        <a:t>Swimming pool basin</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effectLst/>
                        </a:rPr>
                        <a:t>0.25 W/(m^2K)</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093228">
                <a:tc>
                  <a:txBody>
                    <a:bodyPr/>
                    <a:lstStyle/>
                    <a:p>
                      <a:pPr fontAlgn="t" latinLnBrk="0"/>
                      <a:r>
                        <a:rPr lang="en-GB" sz="1800" u="none" strike="noStrike" dirty="0">
                          <a:solidFill>
                            <a:schemeClr val="tx1"/>
                          </a:solidFill>
                          <a:effectLst/>
                        </a:rPr>
                        <a:t>Windows</a:t>
                      </a:r>
                      <a:r>
                        <a:rPr lang="en-GB" sz="1800" dirty="0">
                          <a:solidFill>
                            <a:schemeClr val="tx1"/>
                          </a:solidFill>
                          <a:effectLst/>
                        </a:rPr>
                        <a:t>, </a:t>
                      </a:r>
                      <a:r>
                        <a:rPr lang="en-GB" sz="1800" u="none" strike="noStrike" dirty="0">
                          <a:solidFill>
                            <a:schemeClr val="tx1"/>
                          </a:solidFill>
                          <a:effectLst/>
                        </a:rPr>
                        <a:t>roof windows</a:t>
                      </a:r>
                      <a:r>
                        <a:rPr lang="en-GB" sz="1800" dirty="0">
                          <a:solidFill>
                            <a:schemeClr val="tx1"/>
                          </a:solidFill>
                          <a:effectLst/>
                        </a:rPr>
                        <a:t>, </a:t>
                      </a:r>
                      <a:r>
                        <a:rPr lang="en-GB" sz="1800" u="none" strike="noStrike" dirty="0">
                          <a:solidFill>
                            <a:schemeClr val="tx1"/>
                          </a:solidFill>
                          <a:effectLst/>
                        </a:rPr>
                        <a:t>roof</a:t>
                      </a:r>
                      <a:r>
                        <a:rPr lang="en-GB" sz="1800" dirty="0">
                          <a:solidFill>
                            <a:schemeClr val="tx1"/>
                          </a:solidFill>
                          <a:effectLst/>
                        </a:rPr>
                        <a:t>-</a:t>
                      </a:r>
                      <a:r>
                        <a:rPr lang="en-GB" sz="1800" u="none" strike="noStrike" dirty="0">
                          <a:solidFill>
                            <a:schemeClr val="tx1"/>
                          </a:solidFill>
                          <a:effectLst/>
                        </a:rPr>
                        <a:t>lights</a:t>
                      </a:r>
                      <a:r>
                        <a:rPr lang="en-GB" sz="1800" dirty="0">
                          <a:solidFill>
                            <a:schemeClr val="tx1"/>
                          </a:solidFill>
                          <a:effectLst/>
                        </a:rPr>
                        <a:t>, </a:t>
                      </a:r>
                      <a:r>
                        <a:rPr lang="en-GB" sz="1800" u="none" strike="noStrike" dirty="0">
                          <a:solidFill>
                            <a:schemeClr val="tx1"/>
                          </a:solidFill>
                          <a:effectLst/>
                        </a:rPr>
                        <a:t>curtain walling</a:t>
                      </a:r>
                      <a:r>
                        <a:rPr lang="en-GB" sz="1800" dirty="0">
                          <a:solidFill>
                            <a:schemeClr val="tx1"/>
                          </a:solidFill>
                          <a:effectLst/>
                        </a:rPr>
                        <a:t> and pedestrian </a:t>
                      </a:r>
                      <a:r>
                        <a:rPr lang="en-GB" sz="1800" u="none" strike="noStrike" dirty="0">
                          <a:solidFill>
                            <a:schemeClr val="tx1"/>
                          </a:solidFill>
                          <a:effectLst/>
                        </a:rPr>
                        <a:t>doors</a:t>
                      </a:r>
                      <a:endParaRPr lang="en-GB" sz="1800" dirty="0">
                        <a:solidFill>
                          <a:schemeClr val="tx1"/>
                        </a:solidFill>
                        <a:effectLst/>
                      </a:endParaRP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effectLst/>
                        </a:rPr>
                        <a:t>2.2 W/(m^2K)</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02885">
                <a:tc>
                  <a:txBody>
                    <a:bodyPr/>
                    <a:lstStyle/>
                    <a:p>
                      <a:pPr fontAlgn="t" latinLnBrk="0"/>
                      <a:r>
                        <a:rPr lang="en-GB" sz="1800" dirty="0">
                          <a:solidFill>
                            <a:schemeClr val="tx1"/>
                          </a:solidFill>
                          <a:effectLst/>
                        </a:rPr>
                        <a:t>Vehicle </a:t>
                      </a:r>
                      <a:r>
                        <a:rPr lang="en-GB" sz="1800" u="none" strike="noStrike" dirty="0">
                          <a:solidFill>
                            <a:schemeClr val="tx1"/>
                          </a:solidFill>
                          <a:effectLst/>
                        </a:rPr>
                        <a:t>access</a:t>
                      </a:r>
                      <a:r>
                        <a:rPr lang="en-GB" sz="1800" dirty="0">
                          <a:solidFill>
                            <a:schemeClr val="tx1"/>
                          </a:solidFill>
                          <a:effectLst/>
                        </a:rPr>
                        <a:t> and similar large </a:t>
                      </a:r>
                      <a:r>
                        <a:rPr lang="en-GB" sz="1800" u="none" strike="noStrike" dirty="0">
                          <a:solidFill>
                            <a:schemeClr val="tx1"/>
                          </a:solidFill>
                          <a:effectLst/>
                        </a:rPr>
                        <a:t>doors</a:t>
                      </a:r>
                      <a:endParaRPr lang="en-GB" sz="1800" dirty="0">
                        <a:solidFill>
                          <a:schemeClr val="tx1"/>
                        </a:solidFill>
                        <a:effectLst/>
                      </a:endParaRP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effectLst/>
                        </a:rPr>
                        <a:t>1.5 W/(m^2K)</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02885">
                <a:tc>
                  <a:txBody>
                    <a:bodyPr/>
                    <a:lstStyle/>
                    <a:p>
                      <a:pPr fontAlgn="t" latinLnBrk="0"/>
                      <a:r>
                        <a:rPr lang="en-GB" sz="1800" u="none" strike="noStrike" dirty="0">
                          <a:solidFill>
                            <a:schemeClr val="tx1"/>
                          </a:solidFill>
                          <a:effectLst/>
                        </a:rPr>
                        <a:t>High-usage entrance doors</a:t>
                      </a:r>
                      <a:endParaRPr lang="en-GB" sz="1800" dirty="0">
                        <a:solidFill>
                          <a:schemeClr val="tx1"/>
                        </a:solidFill>
                        <a:effectLst/>
                      </a:endParaRP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effectLst/>
                        </a:rPr>
                        <a:t>3.5 W/(m^2K)</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502885">
                <a:tc>
                  <a:txBody>
                    <a:bodyPr/>
                    <a:lstStyle/>
                    <a:p>
                      <a:pPr fontAlgn="t" latinLnBrk="0"/>
                      <a:r>
                        <a:rPr lang="en-GB" sz="1800" u="none" strike="noStrike" dirty="0">
                          <a:solidFill>
                            <a:schemeClr val="tx1"/>
                          </a:solidFill>
                          <a:effectLst/>
                        </a:rPr>
                        <a:t>Roof</a:t>
                      </a:r>
                      <a:r>
                        <a:rPr lang="en-GB" sz="1800" dirty="0">
                          <a:solidFill>
                            <a:schemeClr val="tx1"/>
                          </a:solidFill>
                          <a:effectLst/>
                        </a:rPr>
                        <a:t> ventilators (</a:t>
                      </a:r>
                      <a:r>
                        <a:rPr lang="en-GB" sz="1800" dirty="0" err="1">
                          <a:solidFill>
                            <a:schemeClr val="tx1"/>
                          </a:solidFill>
                          <a:effectLst/>
                        </a:rPr>
                        <a:t>inc.</a:t>
                      </a:r>
                      <a:r>
                        <a:rPr lang="en-GB" sz="1800" dirty="0">
                          <a:solidFill>
                            <a:schemeClr val="tx1"/>
                          </a:solidFill>
                          <a:effectLst/>
                        </a:rPr>
                        <a:t> </a:t>
                      </a:r>
                      <a:r>
                        <a:rPr lang="en-GB" sz="1800" u="none" strike="noStrike" dirty="0">
                          <a:solidFill>
                            <a:schemeClr val="tx1"/>
                          </a:solidFill>
                          <a:effectLst/>
                        </a:rPr>
                        <a:t>smoke</a:t>
                      </a:r>
                      <a:r>
                        <a:rPr lang="en-GB" sz="1800" dirty="0">
                          <a:solidFill>
                            <a:schemeClr val="tx1"/>
                          </a:solidFill>
                          <a:effectLst/>
                        </a:rPr>
                        <a:t> vents)</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effectLst/>
                        </a:rPr>
                        <a:t>3.5 W/(m^2K)</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502885">
                <a:tc>
                  <a:txBody>
                    <a:bodyPr/>
                    <a:lstStyle/>
                    <a:p>
                      <a:pPr fontAlgn="t" latinLnBrk="0"/>
                      <a:r>
                        <a:rPr lang="en-GB" sz="1800" u="none" strike="noStrike" dirty="0">
                          <a:solidFill>
                            <a:schemeClr val="tx1"/>
                          </a:solidFill>
                          <a:effectLst/>
                        </a:rPr>
                        <a:t>Air permeability</a:t>
                      </a:r>
                      <a:endParaRPr lang="en-GB" sz="1800" dirty="0">
                        <a:solidFill>
                          <a:schemeClr val="tx1"/>
                        </a:solidFill>
                        <a:effectLst/>
                      </a:endParaRP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effectLst/>
                        </a:rPr>
                        <a:t>10.0 m^3/(h.m^2) at 50 Pa</a:t>
                      </a:r>
                    </a:p>
                  </a:txBody>
                  <a:tcPr marL="54661" marR="54661" marT="54661" marB="54661">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5" name="Rectangle 1"/>
          <p:cNvSpPr>
            <a:spLocks noChangeArrowheads="1"/>
          </p:cNvSpPr>
          <p:nvPr/>
        </p:nvSpPr>
        <p:spPr bwMode="auto">
          <a:xfrm>
            <a:off x="683998" y="1323640"/>
            <a:ext cx="7416394"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chemeClr val="accent1"/>
                </a:solidFill>
                <a:effectLst/>
                <a:latin typeface="Arial" panose="020B0604020202020204" pitchFamily="34" charset="0"/>
                <a:cs typeface="Arial" panose="020B0604020202020204" pitchFamily="34" charset="0"/>
              </a:rPr>
              <a:t>L2A, new buildings other than dwellings, 2013 edition</a:t>
            </a:r>
          </a:p>
        </p:txBody>
      </p:sp>
    </p:spTree>
    <p:extLst>
      <p:ext uri="{BB962C8B-B14F-4D97-AF65-F5344CB8AC3E}">
        <p14:creationId xmlns:p14="http://schemas.microsoft.com/office/powerpoint/2010/main" val="39640095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683998" y="754068"/>
            <a:ext cx="6336704" cy="461665"/>
          </a:xfrm>
          <a:prstGeom prst="rect">
            <a:avLst/>
          </a:prstGeom>
          <a:noFill/>
        </p:spPr>
        <p:txBody>
          <a:bodyPr wrap="square" rtlCol="0">
            <a:spAutoFit/>
          </a:bodyPr>
          <a:lstStyle/>
          <a:p>
            <a:r>
              <a:rPr lang="en-GB" sz="2400" b="1" dirty="0" smtClean="0"/>
              <a:t>Thermal transmittance (U-value)</a:t>
            </a:r>
            <a:endParaRPr lang="en-GB" sz="2400" b="1"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aphicFrame>
        <p:nvGraphicFramePr>
          <p:cNvPr id="4" name="Table 3"/>
          <p:cNvGraphicFramePr>
            <a:graphicFrameLocks noGrp="1"/>
          </p:cNvGraphicFramePr>
          <p:nvPr>
            <p:extLst>
              <p:ext uri="{D42A27DB-BD31-4B8C-83A1-F6EECF244321}">
                <p14:modId xmlns:p14="http://schemas.microsoft.com/office/powerpoint/2010/main" val="3008631940"/>
              </p:ext>
            </p:extLst>
          </p:nvPr>
        </p:nvGraphicFramePr>
        <p:xfrm>
          <a:off x="683998" y="1987291"/>
          <a:ext cx="7924979" cy="4598746"/>
        </p:xfrm>
        <a:graphic>
          <a:graphicData uri="http://schemas.openxmlformats.org/drawingml/2006/table">
            <a:tbl>
              <a:tblPr/>
              <a:tblGrid>
                <a:gridCol w="2937806">
                  <a:extLst>
                    <a:ext uri="{9D8B030D-6E8A-4147-A177-3AD203B41FA5}">
                      <a16:colId xmlns:a16="http://schemas.microsoft.com/office/drawing/2014/main" val="20000"/>
                    </a:ext>
                  </a:extLst>
                </a:gridCol>
                <a:gridCol w="2250870">
                  <a:extLst>
                    <a:ext uri="{9D8B030D-6E8A-4147-A177-3AD203B41FA5}">
                      <a16:colId xmlns:a16="http://schemas.microsoft.com/office/drawing/2014/main" val="20001"/>
                    </a:ext>
                  </a:extLst>
                </a:gridCol>
                <a:gridCol w="2736303">
                  <a:extLst>
                    <a:ext uri="{9D8B030D-6E8A-4147-A177-3AD203B41FA5}">
                      <a16:colId xmlns:a16="http://schemas.microsoft.com/office/drawing/2014/main" val="20002"/>
                    </a:ext>
                  </a:extLst>
                </a:gridCol>
              </a:tblGrid>
              <a:tr h="473303">
                <a:tc>
                  <a:txBody>
                    <a:bodyPr/>
                    <a:lstStyle/>
                    <a:p>
                      <a:pPr fontAlgn="t" latinLnBrk="0"/>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b="1" dirty="0">
                          <a:solidFill>
                            <a:schemeClr val="tx1"/>
                          </a:solidFill>
                          <a:effectLst/>
                        </a:rPr>
                        <a:t>New </a:t>
                      </a:r>
                      <a:r>
                        <a:rPr lang="en-GB" sz="1800" b="1" u="none" strike="noStrike" dirty="0">
                          <a:solidFill>
                            <a:schemeClr val="tx1"/>
                          </a:solidFill>
                          <a:effectLst/>
                        </a:rPr>
                        <a:t>thermal elements</a:t>
                      </a:r>
                      <a:endParaRPr lang="en-GB" sz="1800" b="1"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b="1" dirty="0">
                          <a:solidFill>
                            <a:schemeClr val="tx1"/>
                          </a:solidFill>
                          <a:effectLst/>
                        </a:rPr>
                        <a:t>Retained </a:t>
                      </a:r>
                      <a:r>
                        <a:rPr lang="en-GB" sz="1800" b="1" u="none" strike="noStrike" dirty="0">
                          <a:solidFill>
                            <a:schemeClr val="tx1"/>
                          </a:solidFill>
                          <a:effectLst/>
                        </a:rPr>
                        <a:t>thermal elements</a:t>
                      </a:r>
                      <a:endParaRPr lang="en-GB" sz="1800" b="1"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40187">
                <a:tc>
                  <a:txBody>
                    <a:bodyPr/>
                    <a:lstStyle/>
                    <a:p>
                      <a:pPr fontAlgn="t" latinLnBrk="0"/>
                      <a:r>
                        <a:rPr lang="en-GB" sz="1800" u="none" strike="noStrike" dirty="0">
                          <a:solidFill>
                            <a:schemeClr val="tx1"/>
                          </a:solidFill>
                          <a:effectLst/>
                        </a:rPr>
                        <a:t>Wall</a:t>
                      </a:r>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0.28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endParaRPr lang="en-GB" sz="180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06420">
                <a:tc>
                  <a:txBody>
                    <a:bodyPr/>
                    <a:lstStyle/>
                    <a:p>
                      <a:pPr fontAlgn="t" latinLnBrk="0"/>
                      <a:r>
                        <a:rPr lang="en-GB" sz="1800" u="none" strike="noStrike" dirty="0">
                          <a:solidFill>
                            <a:schemeClr val="tx1"/>
                          </a:solidFill>
                          <a:effectLst/>
                        </a:rPr>
                        <a:t>Pitched roof</a:t>
                      </a:r>
                      <a:r>
                        <a:rPr lang="en-GB" sz="1800" dirty="0">
                          <a:solidFill>
                            <a:schemeClr val="tx1"/>
                          </a:solidFill>
                          <a:effectLst/>
                        </a:rPr>
                        <a:t> – </a:t>
                      </a:r>
                      <a:r>
                        <a:rPr lang="en-GB" sz="1800" u="none" strike="noStrike" dirty="0">
                          <a:solidFill>
                            <a:schemeClr val="tx1"/>
                          </a:solidFill>
                          <a:effectLst/>
                        </a:rPr>
                        <a:t>insulation</a:t>
                      </a:r>
                      <a:r>
                        <a:rPr lang="en-GB" sz="1800" dirty="0">
                          <a:solidFill>
                            <a:schemeClr val="tx1"/>
                          </a:solidFill>
                          <a:effectLst/>
                        </a:rPr>
                        <a:t> at </a:t>
                      </a:r>
                      <a:r>
                        <a:rPr lang="en-GB" sz="1800" u="none" strike="noStrike" dirty="0">
                          <a:solidFill>
                            <a:schemeClr val="tx1"/>
                          </a:solidFill>
                          <a:effectLst/>
                        </a:rPr>
                        <a:t>ceiling</a:t>
                      </a:r>
                      <a:r>
                        <a:rPr lang="en-GB" sz="1800" dirty="0">
                          <a:solidFill>
                            <a:schemeClr val="tx1"/>
                          </a:solidFill>
                          <a:effectLst/>
                        </a:rPr>
                        <a:t> </a:t>
                      </a:r>
                      <a:r>
                        <a:rPr lang="en-GB" sz="1800" u="none" strike="noStrike" dirty="0">
                          <a:solidFill>
                            <a:schemeClr val="tx1"/>
                          </a:solidFill>
                          <a:effectLst/>
                        </a:rPr>
                        <a:t>level</a:t>
                      </a:r>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0.16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0.16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06420">
                <a:tc>
                  <a:txBody>
                    <a:bodyPr/>
                    <a:lstStyle/>
                    <a:p>
                      <a:pPr fontAlgn="t" latinLnBrk="0"/>
                      <a:r>
                        <a:rPr lang="en-GB" sz="1800" u="none" strike="noStrike" dirty="0">
                          <a:solidFill>
                            <a:schemeClr val="tx1"/>
                          </a:solidFill>
                          <a:effectLst/>
                        </a:rPr>
                        <a:t>Pitched roof</a:t>
                      </a:r>
                      <a:r>
                        <a:rPr lang="en-GB" sz="1800" dirty="0">
                          <a:solidFill>
                            <a:schemeClr val="tx1"/>
                          </a:solidFill>
                          <a:effectLst/>
                        </a:rPr>
                        <a:t> – </a:t>
                      </a:r>
                      <a:r>
                        <a:rPr lang="en-GB" sz="1800" u="none" strike="noStrike" dirty="0">
                          <a:solidFill>
                            <a:schemeClr val="tx1"/>
                          </a:solidFill>
                          <a:effectLst/>
                        </a:rPr>
                        <a:t>insulation</a:t>
                      </a:r>
                      <a:r>
                        <a:rPr lang="en-GB" sz="1800" dirty="0">
                          <a:solidFill>
                            <a:schemeClr val="tx1"/>
                          </a:solidFill>
                          <a:effectLst/>
                        </a:rPr>
                        <a:t> at </a:t>
                      </a:r>
                      <a:r>
                        <a:rPr lang="en-GB" sz="1800" u="none" strike="noStrike" dirty="0">
                          <a:solidFill>
                            <a:schemeClr val="tx1"/>
                          </a:solidFill>
                          <a:effectLst/>
                        </a:rPr>
                        <a:t>rafter</a:t>
                      </a:r>
                      <a:r>
                        <a:rPr lang="en-GB" sz="1800" dirty="0">
                          <a:solidFill>
                            <a:schemeClr val="tx1"/>
                          </a:solidFill>
                          <a:effectLst/>
                        </a:rPr>
                        <a:t> </a:t>
                      </a:r>
                      <a:r>
                        <a:rPr lang="en-GB" sz="1800" u="none" strike="noStrike" dirty="0">
                          <a:solidFill>
                            <a:schemeClr val="tx1"/>
                          </a:solidFill>
                          <a:effectLst/>
                        </a:rPr>
                        <a:t>level</a:t>
                      </a:r>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0.18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0.18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39536">
                <a:tc>
                  <a:txBody>
                    <a:bodyPr/>
                    <a:lstStyle/>
                    <a:p>
                      <a:pPr fontAlgn="t" latinLnBrk="0"/>
                      <a:r>
                        <a:rPr lang="en-GB" sz="1800" u="none" strike="noStrike" dirty="0">
                          <a:solidFill>
                            <a:schemeClr val="tx1"/>
                          </a:solidFill>
                          <a:effectLst/>
                        </a:rPr>
                        <a:t>Flat roof</a:t>
                      </a:r>
                      <a:r>
                        <a:rPr lang="en-GB" sz="1800" dirty="0">
                          <a:solidFill>
                            <a:schemeClr val="tx1"/>
                          </a:solidFill>
                          <a:effectLst/>
                        </a:rPr>
                        <a:t> or </a:t>
                      </a:r>
                      <a:r>
                        <a:rPr lang="en-GB" sz="1800" u="none" strike="noStrike" dirty="0">
                          <a:solidFill>
                            <a:schemeClr val="tx1"/>
                          </a:solidFill>
                          <a:effectLst/>
                        </a:rPr>
                        <a:t>roof</a:t>
                      </a:r>
                      <a:r>
                        <a:rPr lang="en-GB" sz="1800" dirty="0">
                          <a:solidFill>
                            <a:schemeClr val="tx1"/>
                          </a:solidFill>
                          <a:effectLst/>
                        </a:rPr>
                        <a:t> with integral </a:t>
                      </a:r>
                      <a:r>
                        <a:rPr lang="en-GB" sz="1800" u="none" strike="noStrike" dirty="0">
                          <a:solidFill>
                            <a:schemeClr val="tx1"/>
                          </a:solidFill>
                          <a:effectLst/>
                        </a:rPr>
                        <a:t>insulation</a:t>
                      </a:r>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solidFill>
                            <a:schemeClr val="tx1"/>
                          </a:solidFill>
                          <a:effectLst/>
                        </a:rPr>
                        <a:t>0.18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0.18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340187">
                <a:tc>
                  <a:txBody>
                    <a:bodyPr/>
                    <a:lstStyle/>
                    <a:p>
                      <a:pPr fontAlgn="t" latinLnBrk="0"/>
                      <a:r>
                        <a:rPr lang="en-GB" sz="1800" u="none" strike="noStrike" dirty="0">
                          <a:solidFill>
                            <a:schemeClr val="tx1"/>
                          </a:solidFill>
                          <a:effectLst/>
                        </a:rPr>
                        <a:t>Floors</a:t>
                      </a:r>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solidFill>
                            <a:schemeClr val="tx1"/>
                          </a:solidFill>
                          <a:effectLst/>
                        </a:rPr>
                        <a:t>0.22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0.25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40187">
                <a:tc>
                  <a:txBody>
                    <a:bodyPr/>
                    <a:lstStyle/>
                    <a:p>
                      <a:pPr fontAlgn="t" latinLnBrk="0"/>
                      <a:r>
                        <a:rPr lang="en-GB" sz="1800">
                          <a:solidFill>
                            <a:schemeClr val="tx1"/>
                          </a:solidFill>
                          <a:effectLst/>
                        </a:rPr>
                        <a:t>Swimming Pool basin</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solidFill>
                            <a:schemeClr val="tx1"/>
                          </a:solidFill>
                          <a:effectLst/>
                        </a:rPr>
                        <a:t>0.25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endParaRPr lang="en-GB" sz="180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73303">
                <a:tc>
                  <a:txBody>
                    <a:bodyPr/>
                    <a:lstStyle/>
                    <a:p>
                      <a:pPr fontAlgn="t" latinLnBrk="0"/>
                      <a:r>
                        <a:rPr lang="en-GB" sz="1800" u="none" strike="noStrike" dirty="0">
                          <a:solidFill>
                            <a:schemeClr val="tx1"/>
                          </a:solidFill>
                          <a:effectLst/>
                        </a:rPr>
                        <a:t>Wall</a:t>
                      </a:r>
                      <a:r>
                        <a:rPr lang="en-GB" sz="1800" dirty="0">
                          <a:solidFill>
                            <a:schemeClr val="tx1"/>
                          </a:solidFill>
                          <a:effectLst/>
                        </a:rPr>
                        <a:t> – cavity </a:t>
                      </a:r>
                      <a:r>
                        <a:rPr lang="en-GB" sz="1800" u="none" strike="noStrike" dirty="0">
                          <a:solidFill>
                            <a:schemeClr val="tx1"/>
                          </a:solidFill>
                          <a:effectLst/>
                        </a:rPr>
                        <a:t>insulation</a:t>
                      </a:r>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a:solidFill>
                            <a:schemeClr val="tx1"/>
                          </a:solidFill>
                          <a:effectLst/>
                        </a:rPr>
                        <a:t>0.55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606420">
                <a:tc>
                  <a:txBody>
                    <a:bodyPr/>
                    <a:lstStyle/>
                    <a:p>
                      <a:pPr fontAlgn="t" latinLnBrk="0"/>
                      <a:r>
                        <a:rPr lang="en-GB" sz="1800" u="none" strike="noStrike" dirty="0">
                          <a:solidFill>
                            <a:schemeClr val="tx1"/>
                          </a:solidFill>
                          <a:effectLst/>
                        </a:rPr>
                        <a:t>Wall</a:t>
                      </a:r>
                      <a:r>
                        <a:rPr lang="en-GB" sz="1800" dirty="0">
                          <a:solidFill>
                            <a:schemeClr val="tx1"/>
                          </a:solidFill>
                          <a:effectLst/>
                        </a:rPr>
                        <a:t> – external or internal </a:t>
                      </a:r>
                      <a:r>
                        <a:rPr lang="en-GB" sz="1800" u="none" strike="noStrike" dirty="0">
                          <a:solidFill>
                            <a:schemeClr val="tx1"/>
                          </a:solidFill>
                          <a:effectLst/>
                        </a:rPr>
                        <a:t>insulation</a:t>
                      </a:r>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endParaRPr lang="en-GB" sz="1800" dirty="0">
                        <a:solidFill>
                          <a:schemeClr val="tx1"/>
                        </a:solidFill>
                        <a:effectLst/>
                      </a:endParaRP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tc>
                  <a:txBody>
                    <a:bodyPr/>
                    <a:lstStyle/>
                    <a:p>
                      <a:pPr fontAlgn="t" latinLnBrk="0"/>
                      <a:r>
                        <a:rPr lang="en-GB" sz="1800" dirty="0">
                          <a:solidFill>
                            <a:schemeClr val="tx1"/>
                          </a:solidFill>
                          <a:effectLst/>
                        </a:rPr>
                        <a:t>0.30 W/(m^2K)</a:t>
                      </a:r>
                    </a:p>
                  </a:txBody>
                  <a:tcPr marL="36977" marR="36977" marT="36977" marB="36977">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5" name="Rectangle 1"/>
          <p:cNvSpPr>
            <a:spLocks noChangeArrowheads="1"/>
          </p:cNvSpPr>
          <p:nvPr/>
        </p:nvSpPr>
        <p:spPr bwMode="auto">
          <a:xfrm>
            <a:off x="683998" y="1248909"/>
            <a:ext cx="6988874"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chemeClr val="accent1"/>
                </a:solidFill>
                <a:effectLst/>
                <a:latin typeface="Arial" panose="020B0604020202020204" pitchFamily="34" charset="0"/>
                <a:cs typeface="Arial" panose="020B0604020202020204" pitchFamily="34" charset="0"/>
              </a:rPr>
              <a:t>L1B and L2B, existing dwellings and existing buildings other than dwellings, 2010 editions</a:t>
            </a:r>
          </a:p>
        </p:txBody>
      </p:sp>
    </p:spTree>
    <p:extLst>
      <p:ext uri="{BB962C8B-B14F-4D97-AF65-F5344CB8AC3E}">
        <p14:creationId xmlns:p14="http://schemas.microsoft.com/office/powerpoint/2010/main" val="30261120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3"/>
          <p:cNvGrpSpPr/>
          <p:nvPr/>
        </p:nvGrpSpPr>
        <p:grpSpPr>
          <a:xfrm>
            <a:off x="1149" y="66530"/>
            <a:ext cx="9035406" cy="683568"/>
            <a:chOff x="1149" y="66530"/>
            <a:chExt cx="9035406" cy="683568"/>
          </a:xfrm>
        </p:grpSpPr>
        <p:pic>
          <p:nvPicPr>
            <p:cNvPr id="16" name="Picture 1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Rectangle 2"/>
          <p:cNvSpPr/>
          <p:nvPr/>
        </p:nvSpPr>
        <p:spPr>
          <a:xfrm>
            <a:off x="683998" y="1700808"/>
            <a:ext cx="7632848" cy="2031325"/>
          </a:xfrm>
          <a:prstGeom prst="rect">
            <a:avLst/>
          </a:prstGeom>
        </p:spPr>
        <p:txBody>
          <a:bodyPr wrap="square">
            <a:spAutoFit/>
          </a:bodyPr>
          <a:lstStyle/>
          <a:p>
            <a:r>
              <a:rPr lang="en-GB" dirty="0" smtClean="0">
                <a:latin typeface="Arial" panose="020B0604020202020204" pitchFamily="34" charset="0"/>
              </a:rPr>
              <a:t>The</a:t>
            </a:r>
            <a:r>
              <a:rPr lang="en-GB" dirty="0">
                <a:latin typeface="Arial" panose="020B0604020202020204" pitchFamily="34" charset="0"/>
              </a:rPr>
              <a:t> specification for the notional domestic building referred to in Part L1A has considerably lower values, for example</a:t>
            </a:r>
            <a:r>
              <a:rPr lang="en-GB" dirty="0" smtClean="0">
                <a:latin typeface="Arial" panose="020B0604020202020204" pitchFamily="34" charset="0"/>
              </a:rPr>
              <a:t>:</a:t>
            </a:r>
          </a:p>
          <a:p>
            <a:endParaRPr lang="en-GB" dirty="0">
              <a:latin typeface="Arial" panose="020B0604020202020204" pitchFamily="34" charset="0"/>
            </a:endParaRPr>
          </a:p>
          <a:p>
            <a:pPr>
              <a:buFont typeface="Arial" panose="020B0604020202020204" pitchFamily="34" charset="0"/>
              <a:buChar char="•"/>
            </a:pPr>
            <a:r>
              <a:rPr lang="en-GB" dirty="0">
                <a:latin typeface="Arial" panose="020B0604020202020204" pitchFamily="34" charset="0"/>
              </a:rPr>
              <a:t>External wall: 0.18 W/m²K.</a:t>
            </a:r>
          </a:p>
          <a:p>
            <a:pPr>
              <a:buFont typeface="Arial" panose="020B0604020202020204" pitchFamily="34" charset="0"/>
              <a:buChar char="•"/>
            </a:pPr>
            <a:r>
              <a:rPr lang="en-GB" dirty="0">
                <a:latin typeface="Arial" panose="020B0604020202020204" pitchFamily="34" charset="0"/>
              </a:rPr>
              <a:t>Floor: 0.13 W/m²K.</a:t>
            </a:r>
          </a:p>
          <a:p>
            <a:pPr>
              <a:buFont typeface="Arial" panose="020B0604020202020204" pitchFamily="34" charset="0"/>
              <a:buChar char="•"/>
            </a:pPr>
            <a:r>
              <a:rPr lang="en-GB" dirty="0">
                <a:latin typeface="Arial" panose="020B0604020202020204" pitchFamily="34" charset="0"/>
              </a:rPr>
              <a:t>Roofs: 0.13 W/m²K.</a:t>
            </a:r>
          </a:p>
          <a:p>
            <a:pPr>
              <a:buFont typeface="Arial" panose="020B0604020202020204" pitchFamily="34" charset="0"/>
              <a:buChar char="•"/>
            </a:pPr>
            <a:r>
              <a:rPr lang="en-GB" dirty="0">
                <a:latin typeface="Arial" panose="020B0604020202020204" pitchFamily="34" charset="0"/>
              </a:rPr>
              <a:t>Windows, roof windows, glazed rooflights and glazed doors: 1.4 W/m²K.</a:t>
            </a:r>
            <a:endParaRPr lang="en-GB" b="0" i="0" dirty="0">
              <a:effectLst/>
              <a:latin typeface="Arial" panose="020B0604020202020204" pitchFamily="34" charset="0"/>
            </a:endParaRPr>
          </a:p>
        </p:txBody>
      </p:sp>
    </p:spTree>
    <p:extLst>
      <p:ext uri="{BB962C8B-B14F-4D97-AF65-F5344CB8AC3E}">
        <p14:creationId xmlns:p14="http://schemas.microsoft.com/office/powerpoint/2010/main" val="490214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3"/>
          <p:cNvGrpSpPr/>
          <p:nvPr/>
        </p:nvGrpSpPr>
        <p:grpSpPr>
          <a:xfrm>
            <a:off x="1149" y="66530"/>
            <a:ext cx="9035406" cy="683568"/>
            <a:chOff x="1149" y="66530"/>
            <a:chExt cx="9035406" cy="683568"/>
          </a:xfrm>
        </p:grpSpPr>
        <p:pic>
          <p:nvPicPr>
            <p:cNvPr id="16" name="Picture 1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Rectangle 2"/>
          <p:cNvSpPr/>
          <p:nvPr/>
        </p:nvSpPr>
        <p:spPr>
          <a:xfrm>
            <a:off x="683998" y="1124744"/>
            <a:ext cx="7632848" cy="369332"/>
          </a:xfrm>
          <a:prstGeom prst="rect">
            <a:avLst/>
          </a:prstGeom>
        </p:spPr>
        <p:txBody>
          <a:bodyPr wrap="square">
            <a:spAutoFit/>
          </a:bodyPr>
          <a:lstStyle/>
          <a:p>
            <a:r>
              <a:rPr lang="en-US" b="1" dirty="0" smtClean="0">
                <a:latin typeface="Arial" panose="020B0604020202020204" pitchFamily="34" charset="0"/>
              </a:rPr>
              <a:t>RESISTANCE OF AIR LAYERS (BRE 443)</a:t>
            </a:r>
            <a:endParaRPr lang="en-GB" b="1" i="0" dirty="0">
              <a:effectLst/>
              <a:latin typeface="Arial" panose="020B0604020202020204" pitchFamily="34" charset="0"/>
            </a:endParaRPr>
          </a:p>
        </p:txBody>
      </p:sp>
      <p:sp>
        <p:nvSpPr>
          <p:cNvPr id="2" name="TextBox 1"/>
          <p:cNvSpPr txBox="1"/>
          <p:nvPr/>
        </p:nvSpPr>
        <p:spPr>
          <a:xfrm>
            <a:off x="683998" y="1916832"/>
            <a:ext cx="7704426" cy="4801314"/>
          </a:xfrm>
          <a:prstGeom prst="rect">
            <a:avLst/>
          </a:prstGeom>
          <a:noFill/>
        </p:spPr>
        <p:txBody>
          <a:bodyPr wrap="square" rtlCol="0">
            <a:spAutoFit/>
          </a:bodyPr>
          <a:lstStyle/>
          <a:p>
            <a:r>
              <a:rPr lang="en-US" dirty="0" smtClean="0"/>
              <a:t>Airspace which thickness is less than one tenth of width or height</a:t>
            </a:r>
          </a:p>
          <a:p>
            <a:endParaRPr lang="en-US" dirty="0" smtClean="0"/>
          </a:p>
          <a:p>
            <a:r>
              <a:rPr lang="en-US" b="1" dirty="0" smtClean="0">
                <a:solidFill>
                  <a:schemeClr val="accent1"/>
                </a:solidFill>
              </a:rPr>
              <a:t>Unventilated airspaces</a:t>
            </a:r>
          </a:p>
          <a:p>
            <a:pPr marL="285750" indent="-285750">
              <a:buFontTx/>
              <a:buChar char="-"/>
            </a:pPr>
            <a:r>
              <a:rPr lang="en-US" dirty="0" smtClean="0"/>
              <a:t>Normal (high) emissivity: 0.18 m</a:t>
            </a:r>
            <a:r>
              <a:rPr lang="en-US" baseline="30000" dirty="0" smtClean="0"/>
              <a:t>2</a:t>
            </a:r>
            <a:r>
              <a:rPr lang="en-US" dirty="0" smtClean="0"/>
              <a:t>K/W</a:t>
            </a:r>
          </a:p>
          <a:p>
            <a:pPr marL="285750" indent="-285750">
              <a:buFontTx/>
              <a:buChar char="-"/>
            </a:pPr>
            <a:r>
              <a:rPr lang="en-US" dirty="0" smtClean="0"/>
              <a:t>Low emissivity:</a:t>
            </a:r>
          </a:p>
          <a:p>
            <a:pPr marL="742950" lvl="1" indent="-285750">
              <a:buFontTx/>
              <a:buChar char="-"/>
            </a:pPr>
            <a:r>
              <a:rPr lang="en-US" dirty="0" smtClean="0"/>
              <a:t>Heat flow horizontal (wall applications): 0.44 m</a:t>
            </a:r>
            <a:r>
              <a:rPr lang="en-US" baseline="30000" dirty="0" smtClean="0"/>
              <a:t>2</a:t>
            </a:r>
            <a:r>
              <a:rPr lang="en-US" dirty="0" smtClean="0"/>
              <a:t>K/W</a:t>
            </a:r>
          </a:p>
          <a:p>
            <a:pPr marL="742950" lvl="1" indent="-285750">
              <a:buFontTx/>
              <a:buChar char="-"/>
            </a:pPr>
            <a:r>
              <a:rPr lang="en-US" dirty="0" smtClean="0"/>
              <a:t>Heat flow upwards (roof applications): 0.34 m</a:t>
            </a:r>
            <a:r>
              <a:rPr lang="en-US" baseline="30000" dirty="0" smtClean="0"/>
              <a:t>2</a:t>
            </a:r>
            <a:r>
              <a:rPr lang="en-US" dirty="0" smtClean="0"/>
              <a:t>K/W</a:t>
            </a:r>
          </a:p>
          <a:p>
            <a:pPr marL="742950" lvl="1" indent="-285750">
              <a:buFontTx/>
              <a:buChar char="-"/>
            </a:pPr>
            <a:r>
              <a:rPr lang="en-US" dirty="0" smtClean="0"/>
              <a:t>Heat flow downwards (floor applications): 0.50 m</a:t>
            </a:r>
            <a:r>
              <a:rPr lang="en-US" baseline="30000" dirty="0" smtClean="0"/>
              <a:t>2</a:t>
            </a:r>
            <a:r>
              <a:rPr lang="en-US" dirty="0" smtClean="0"/>
              <a:t>K/W</a:t>
            </a:r>
          </a:p>
          <a:p>
            <a:endParaRPr lang="en-US" dirty="0"/>
          </a:p>
          <a:p>
            <a:r>
              <a:rPr lang="en-US" b="1" dirty="0" smtClean="0">
                <a:solidFill>
                  <a:schemeClr val="accent1"/>
                </a:solidFill>
              </a:rPr>
              <a:t>Ventilated airspaces</a:t>
            </a:r>
          </a:p>
          <a:p>
            <a:pPr marL="285750" indent="-285750">
              <a:buFontTx/>
              <a:buChar char="-"/>
            </a:pPr>
            <a:r>
              <a:rPr lang="en-US" dirty="0" smtClean="0"/>
              <a:t>High- emissivity surface</a:t>
            </a:r>
          </a:p>
          <a:p>
            <a:pPr marL="742950" lvl="1" indent="-285750">
              <a:buFontTx/>
              <a:buChar char="-"/>
            </a:pPr>
            <a:r>
              <a:rPr lang="en-US" dirty="0" smtClean="0"/>
              <a:t>Heat flow horizontal (wall applications): 0.13</a:t>
            </a:r>
          </a:p>
          <a:p>
            <a:pPr marL="742950" lvl="1" indent="-285750">
              <a:buFontTx/>
              <a:buChar char="-"/>
            </a:pPr>
            <a:r>
              <a:rPr lang="en-US" dirty="0" smtClean="0"/>
              <a:t>Heat flow upwards (roof applications): 0.10</a:t>
            </a:r>
          </a:p>
          <a:p>
            <a:pPr marL="285750" indent="-285750">
              <a:buFontTx/>
              <a:buChar char="-"/>
            </a:pPr>
            <a:r>
              <a:rPr lang="en-US" dirty="0" smtClean="0"/>
              <a:t>Low emissivity surface</a:t>
            </a:r>
          </a:p>
          <a:p>
            <a:pPr marL="742950" lvl="1" indent="-285750">
              <a:buFontTx/>
              <a:buChar char="-"/>
            </a:pPr>
            <a:r>
              <a:rPr lang="en-US" dirty="0"/>
              <a:t>Heat flow horizontal (wall applications): </a:t>
            </a:r>
            <a:r>
              <a:rPr lang="en-US" dirty="0" smtClean="0"/>
              <a:t>0.29</a:t>
            </a:r>
            <a:endParaRPr lang="en-US" dirty="0"/>
          </a:p>
          <a:p>
            <a:pPr marL="742950" lvl="1" indent="-285750">
              <a:buFontTx/>
              <a:buChar char="-"/>
            </a:pPr>
            <a:r>
              <a:rPr lang="en-US" dirty="0"/>
              <a:t>Heat flow upwards (roof applications): </a:t>
            </a:r>
            <a:r>
              <a:rPr lang="en-US" dirty="0" smtClean="0"/>
              <a:t>0.17</a:t>
            </a:r>
            <a:endParaRPr lang="en-US" dirty="0"/>
          </a:p>
          <a:p>
            <a:pPr marL="742950" lvl="1" indent="-285750">
              <a:buFontTx/>
              <a:buChar char="-"/>
            </a:pPr>
            <a:endParaRPr lang="en-US" dirty="0" smtClean="0"/>
          </a:p>
        </p:txBody>
      </p:sp>
    </p:spTree>
    <p:extLst>
      <p:ext uri="{BB962C8B-B14F-4D97-AF65-F5344CB8AC3E}">
        <p14:creationId xmlns:p14="http://schemas.microsoft.com/office/powerpoint/2010/main" val="974842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1331640" y="2636912"/>
            <a:ext cx="6336704" cy="646331"/>
          </a:xfrm>
          <a:prstGeom prst="rect">
            <a:avLst/>
          </a:prstGeom>
          <a:noFill/>
        </p:spPr>
        <p:txBody>
          <a:bodyPr wrap="square" rtlCol="0">
            <a:spAutoFit/>
          </a:bodyPr>
          <a:lstStyle/>
          <a:p>
            <a:pPr algn="ctr"/>
            <a:r>
              <a:rPr lang="en-GB" sz="3600" b="1" dirty="0" smtClean="0"/>
              <a:t>Solve exercises in class</a:t>
            </a:r>
            <a:endParaRPr lang="en-GB" sz="3600" b="1" dirty="0"/>
          </a:p>
        </p:txBody>
      </p:sp>
      <p:grpSp>
        <p:nvGrpSpPr>
          <p:cNvPr id="15" name="Group 3"/>
          <p:cNvGrpSpPr/>
          <p:nvPr/>
        </p:nvGrpSpPr>
        <p:grpSpPr>
          <a:xfrm>
            <a:off x="1149" y="66530"/>
            <a:ext cx="9035406" cy="683568"/>
            <a:chOff x="1149" y="66530"/>
            <a:chExt cx="9035406" cy="683568"/>
          </a:xfrm>
        </p:grpSpPr>
        <p:pic>
          <p:nvPicPr>
            <p:cNvPr id="16" name="Picture 1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29938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a:t>Materials, Classification and Characteristics</a:t>
            </a:r>
          </a:p>
        </p:txBody>
      </p:sp>
      <p:sp>
        <p:nvSpPr>
          <p:cNvPr id="2" name="Title 1"/>
          <p:cNvSpPr>
            <a:spLocks noGrp="1"/>
          </p:cNvSpPr>
          <p:nvPr>
            <p:ph type="ctrTitle"/>
          </p:nvPr>
        </p:nvSpPr>
        <p:spPr/>
        <p:txBody>
          <a:bodyPr/>
          <a:lstStyle/>
          <a:p>
            <a:r>
              <a:rPr lang="en-US" dirty="0"/>
              <a:t>Insulation</a:t>
            </a:r>
          </a:p>
        </p:txBody>
      </p:sp>
    </p:spTree>
    <p:extLst>
      <p:ext uri="{BB962C8B-B14F-4D97-AF65-F5344CB8AC3E}">
        <p14:creationId xmlns:p14="http://schemas.microsoft.com/office/powerpoint/2010/main" val="1080490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7F4E9FD-D85E-4CDA-ADC7-F061C6657C46}"/>
              </a:ext>
            </a:extLst>
          </p:cNvPr>
          <p:cNvSpPr>
            <a:spLocks noGrp="1"/>
          </p:cNvSpPr>
          <p:nvPr>
            <p:ph idx="1"/>
          </p:nvPr>
        </p:nvSpPr>
        <p:spPr/>
        <p:txBody>
          <a:bodyPr>
            <a:normAutofit fontScale="85000" lnSpcReduction="10000"/>
          </a:bodyPr>
          <a:lstStyle/>
          <a:p>
            <a:r>
              <a:rPr lang="en-US" dirty="0"/>
              <a:t>Thermal Conductivity (</a:t>
            </a:r>
            <a:r>
              <a:rPr lang="el-GR" dirty="0"/>
              <a:t>λ</a:t>
            </a:r>
            <a:r>
              <a:rPr lang="en-US" dirty="0"/>
              <a:t>)</a:t>
            </a:r>
          </a:p>
          <a:p>
            <a:pPr lvl="1"/>
            <a:r>
              <a:rPr lang="en-US" dirty="0"/>
              <a:t>The ease with which heat can move through a material </a:t>
            </a:r>
          </a:p>
          <a:p>
            <a:r>
              <a:rPr lang="en-US" dirty="0"/>
              <a:t>Thermal Resistance (R)</a:t>
            </a:r>
          </a:p>
          <a:p>
            <a:pPr lvl="1"/>
            <a:r>
              <a:rPr lang="en-US" dirty="0"/>
              <a:t>Connects the conductivity with the depth of the material </a:t>
            </a:r>
          </a:p>
          <a:p>
            <a:pPr lvl="1"/>
            <a:r>
              <a:rPr lang="en-US" dirty="0"/>
              <a:t>Resistance per unit area (m</a:t>
            </a:r>
            <a:r>
              <a:rPr lang="en-US" baseline="30000" dirty="0"/>
              <a:t>2</a:t>
            </a:r>
            <a:r>
              <a:rPr lang="en-US" dirty="0"/>
              <a:t>K/W)</a:t>
            </a:r>
          </a:p>
          <a:p>
            <a:pPr lvl="1"/>
            <a:r>
              <a:rPr lang="en-US" dirty="0"/>
              <a:t>Higher resistance = better insulator</a:t>
            </a:r>
          </a:p>
          <a:p>
            <a:r>
              <a:rPr lang="en-US" dirty="0"/>
              <a:t>Specific Heat Capacity</a:t>
            </a:r>
          </a:p>
          <a:p>
            <a:pPr lvl="1"/>
            <a:r>
              <a:rPr lang="en-US" dirty="0"/>
              <a:t>The amount of heat need to raise the temperature of 1kg of material by 1K (or 1ºC)</a:t>
            </a:r>
          </a:p>
          <a:p>
            <a:pPr lvl="1"/>
            <a:r>
              <a:rPr lang="en-US" dirty="0"/>
              <a:t>Higher the capacity = better insulator</a:t>
            </a:r>
          </a:p>
        </p:txBody>
      </p:sp>
      <p:sp>
        <p:nvSpPr>
          <p:cNvPr id="3" name="Title 2">
            <a:extLst>
              <a:ext uri="{FF2B5EF4-FFF2-40B4-BE49-F238E27FC236}">
                <a16:creationId xmlns:a16="http://schemas.microsoft.com/office/drawing/2014/main" id="{AFDF260B-DAAA-4F6B-A881-F771CFDEA827}"/>
              </a:ext>
            </a:extLst>
          </p:cNvPr>
          <p:cNvSpPr>
            <a:spLocks noGrp="1"/>
          </p:cNvSpPr>
          <p:nvPr>
            <p:ph type="title"/>
          </p:nvPr>
        </p:nvSpPr>
        <p:spPr/>
        <p:txBody>
          <a:bodyPr>
            <a:normAutofit/>
          </a:bodyPr>
          <a:lstStyle/>
          <a:p>
            <a:r>
              <a:rPr lang="en-US" dirty="0"/>
              <a:t>Characteristics</a:t>
            </a:r>
          </a:p>
        </p:txBody>
      </p:sp>
    </p:spTree>
    <p:extLst>
      <p:ext uri="{BB962C8B-B14F-4D97-AF65-F5344CB8AC3E}">
        <p14:creationId xmlns:p14="http://schemas.microsoft.com/office/powerpoint/2010/main" val="1349414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2A71D32-F0A4-4EA6-B8E9-28B17EA6C794}"/>
              </a:ext>
            </a:extLst>
          </p:cNvPr>
          <p:cNvSpPr>
            <a:spLocks noGrp="1"/>
          </p:cNvSpPr>
          <p:nvPr>
            <p:ph idx="1"/>
          </p:nvPr>
        </p:nvSpPr>
        <p:spPr/>
        <p:txBody>
          <a:bodyPr>
            <a:normAutofit fontScale="77500" lnSpcReduction="20000"/>
          </a:bodyPr>
          <a:lstStyle/>
          <a:p>
            <a:r>
              <a:rPr lang="en-US" dirty="0"/>
              <a:t>Density</a:t>
            </a:r>
          </a:p>
          <a:p>
            <a:pPr lvl="1"/>
            <a:r>
              <a:rPr lang="en-US" dirty="0"/>
              <a:t>The mass per unit volume in kg/m</a:t>
            </a:r>
            <a:r>
              <a:rPr lang="en-US" baseline="30000" dirty="0"/>
              <a:t>2</a:t>
            </a:r>
            <a:endParaRPr lang="en-US" dirty="0"/>
          </a:p>
          <a:p>
            <a:r>
              <a:rPr lang="en-US" dirty="0"/>
              <a:t>Thermal Diffusivity</a:t>
            </a:r>
          </a:p>
          <a:p>
            <a:pPr lvl="1"/>
            <a:r>
              <a:rPr lang="en-US" dirty="0"/>
              <a:t>The ability of a material to conduct thermal energy relative to its ability to store thermal energy</a:t>
            </a:r>
          </a:p>
          <a:p>
            <a:pPr lvl="1"/>
            <a:r>
              <a:rPr lang="en-US" dirty="0"/>
              <a:t>Low thermal diffusivity = better insulator</a:t>
            </a:r>
          </a:p>
          <a:p>
            <a:pPr lvl="1"/>
            <a:r>
              <a:rPr lang="en-US" dirty="0"/>
              <a:t>Thermal diffusivity (mm</a:t>
            </a:r>
            <a:r>
              <a:rPr lang="en-US" baseline="30000" dirty="0"/>
              <a:t>2</a:t>
            </a:r>
            <a:r>
              <a:rPr lang="en-US" dirty="0"/>
              <a:t>/s) = Thermal conductivity / Density x Specific Heat Capacity</a:t>
            </a:r>
          </a:p>
          <a:p>
            <a:r>
              <a:rPr lang="en-US" dirty="0"/>
              <a:t>Vapour Permeability</a:t>
            </a:r>
          </a:p>
          <a:p>
            <a:pPr lvl="1"/>
            <a:r>
              <a:rPr lang="en-US" dirty="0"/>
              <a:t>The extent to which a material allows the passage of water through it</a:t>
            </a:r>
          </a:p>
          <a:p>
            <a:pPr lvl="1"/>
            <a:r>
              <a:rPr lang="en-US" dirty="0"/>
              <a:t>Usually characterised at Vapour </a:t>
            </a:r>
            <a:r>
              <a:rPr lang="en-GB" dirty="0"/>
              <a:t>Permeable</a:t>
            </a:r>
            <a:r>
              <a:rPr lang="en-US" dirty="0"/>
              <a:t> or Non-Vapour Permeable</a:t>
            </a:r>
          </a:p>
        </p:txBody>
      </p:sp>
      <p:sp>
        <p:nvSpPr>
          <p:cNvPr id="3" name="Title 2">
            <a:extLst>
              <a:ext uri="{FF2B5EF4-FFF2-40B4-BE49-F238E27FC236}">
                <a16:creationId xmlns:a16="http://schemas.microsoft.com/office/drawing/2014/main" id="{D85B7FA0-CF1B-4C00-B0DD-8E003AA5B2A5}"/>
              </a:ext>
            </a:extLst>
          </p:cNvPr>
          <p:cNvSpPr>
            <a:spLocks noGrp="1"/>
          </p:cNvSpPr>
          <p:nvPr>
            <p:ph type="title"/>
          </p:nvPr>
        </p:nvSpPr>
        <p:spPr/>
        <p:txBody>
          <a:bodyPr/>
          <a:lstStyle/>
          <a:p>
            <a:r>
              <a:rPr lang="en-US" smtClean="0"/>
              <a:t>Characteristics</a:t>
            </a:r>
            <a:endParaRPr lang="en-US" dirty="0"/>
          </a:p>
        </p:txBody>
      </p:sp>
    </p:spTree>
    <p:extLst>
      <p:ext uri="{BB962C8B-B14F-4D97-AF65-F5344CB8AC3E}">
        <p14:creationId xmlns:p14="http://schemas.microsoft.com/office/powerpoint/2010/main" val="3906857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84D8197-DE3E-44E0-A4EC-645960FAB111}"/>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0.038</a:t>
                      </a:r>
                    </a:p>
                  </a:txBody>
                  <a:tcPr marL="68580" marR="68580" marT="34290" marB="34290"/>
                </a:tc>
                <a:extLst>
                  <a:ext uri="{0D108BD9-81ED-4DB2-BD59-A6C34878D82A}">
                    <a16:rowId xmlns:a16="http://schemas.microsoft.com/office/drawing/2014/main" val="292841815"/>
                  </a:ext>
                </a:extLst>
              </a:tr>
              <a:tr h="446111">
                <a:tc>
                  <a:txBody>
                    <a:bodyPr/>
                    <a:lstStyle/>
                    <a:p>
                      <a:r>
                        <a:rPr lang="en-GB" sz="2100" b="0" dirty="0"/>
                        <a:t>Thermal Resistance</a:t>
                      </a:r>
                    </a:p>
                  </a:txBody>
                  <a:tcPr marL="68580" marR="68580" marT="34290" marB="34290"/>
                </a:tc>
                <a:tc>
                  <a:txBody>
                    <a:bodyPr/>
                    <a:lstStyle/>
                    <a:p>
                      <a:r>
                        <a:rPr lang="en-GB" sz="2100" b="0" dirty="0"/>
                        <a:t>2.5-2.6</a:t>
                      </a:r>
                    </a:p>
                  </a:txBody>
                  <a:tcPr marL="68580" marR="68580" marT="34290" marB="34290"/>
                </a:tc>
                <a:extLst>
                  <a:ext uri="{0D108BD9-81ED-4DB2-BD59-A6C34878D82A}">
                    <a16:rowId xmlns:a16="http://schemas.microsoft.com/office/drawing/2014/main" val="2261976119"/>
                  </a:ext>
                </a:extLst>
              </a:tr>
              <a:tr h="446111">
                <a:tc>
                  <a:txBody>
                    <a:bodyPr/>
                    <a:lstStyle/>
                    <a:p>
                      <a:r>
                        <a:rPr lang="en-GB" sz="2100" b="0" dirty="0"/>
                        <a:t>Specific Heat Capacity</a:t>
                      </a:r>
                    </a:p>
                  </a:txBody>
                  <a:tcPr marL="68580" marR="68580" marT="34290" marB="34290"/>
                </a:tc>
                <a:tc>
                  <a:txBody>
                    <a:bodyPr/>
                    <a:lstStyle/>
                    <a:p>
                      <a:r>
                        <a:rPr lang="en-GB" sz="2100" b="0" dirty="0"/>
                        <a:t>2100</a:t>
                      </a:r>
                    </a:p>
                  </a:txBody>
                  <a:tcPr marL="68580" marR="68580" marT="34290" marB="34290"/>
                </a:tc>
                <a:extLst>
                  <a:ext uri="{0D108BD9-81ED-4DB2-BD59-A6C34878D82A}">
                    <a16:rowId xmlns:a16="http://schemas.microsoft.com/office/drawing/2014/main" val="3895992013"/>
                  </a:ext>
                </a:extLst>
              </a:tr>
              <a:tr h="446111">
                <a:tc>
                  <a:txBody>
                    <a:bodyPr/>
                    <a:lstStyle/>
                    <a:p>
                      <a:r>
                        <a:rPr lang="en-GB" sz="2100" b="0" dirty="0"/>
                        <a:t>Density</a:t>
                      </a:r>
                    </a:p>
                  </a:txBody>
                  <a:tcPr marL="68580" marR="68580" marT="34290" marB="34290"/>
                </a:tc>
                <a:tc>
                  <a:txBody>
                    <a:bodyPr/>
                    <a:lstStyle/>
                    <a:p>
                      <a:r>
                        <a:rPr lang="en-GB" sz="2100" b="0" dirty="0"/>
                        <a:t>50-160</a:t>
                      </a:r>
                    </a:p>
                  </a:txBody>
                  <a:tcPr marL="68580" marR="68580" marT="34290" marB="34290"/>
                </a:tc>
                <a:extLst>
                  <a:ext uri="{0D108BD9-81ED-4DB2-BD59-A6C34878D82A}">
                    <a16:rowId xmlns:a16="http://schemas.microsoft.com/office/drawing/2014/main" val="2284665173"/>
                  </a:ext>
                </a:extLst>
              </a:tr>
              <a:tr h="446111">
                <a:tc>
                  <a:txBody>
                    <a:bodyPr/>
                    <a:lstStyle/>
                    <a:p>
                      <a:r>
                        <a:rPr lang="en-GB" sz="2100" b="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b="0" dirty="0"/>
                        <a:t>Embodied Energy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981928569"/>
                  </a:ext>
                </a:extLst>
              </a:tr>
              <a:tr h="446111">
                <a:tc>
                  <a:txBody>
                    <a:bodyPr/>
                    <a:lstStyle/>
                    <a:p>
                      <a:r>
                        <a:rPr lang="en-GB" sz="2100" b="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sp>
        <p:nvSpPr>
          <p:cNvPr id="3" name="Title 2">
            <a:extLst>
              <a:ext uri="{FF2B5EF4-FFF2-40B4-BE49-F238E27FC236}">
                <a16:creationId xmlns:a16="http://schemas.microsoft.com/office/drawing/2014/main" id="{0C319CE4-900E-4016-B9C3-F44D1A073732}"/>
              </a:ext>
            </a:extLst>
          </p:cNvPr>
          <p:cNvSpPr>
            <a:spLocks noGrp="1"/>
          </p:cNvSpPr>
          <p:nvPr>
            <p:ph type="title"/>
          </p:nvPr>
        </p:nvSpPr>
        <p:spPr/>
        <p:txBody>
          <a:bodyPr/>
          <a:lstStyle/>
          <a:p>
            <a:pPr algn="l"/>
            <a:r>
              <a:rPr lang="en-GB" dirty="0"/>
              <a:t>Wood Fibre</a:t>
            </a:r>
          </a:p>
        </p:txBody>
      </p:sp>
      <p:pic>
        <p:nvPicPr>
          <p:cNvPr id="10242" name="Picture 2" descr="Image result for wood fib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404664"/>
            <a:ext cx="4775175" cy="1618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7034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9D7A77-9D84-4A1E-A4F6-E4BC032A755E}"/>
              </a:ext>
            </a:extLst>
          </p:cNvPr>
          <p:cNvSpPr>
            <a:spLocks noGrp="1"/>
          </p:cNvSpPr>
          <p:nvPr>
            <p:ph type="title"/>
          </p:nvPr>
        </p:nvSpPr>
        <p:spPr/>
        <p:txBody>
          <a:bodyPr/>
          <a:lstStyle/>
          <a:p>
            <a:pPr algn="l"/>
            <a:r>
              <a:rPr lang="en-GB" dirty="0"/>
              <a:t>Cellulose</a:t>
            </a:r>
          </a:p>
        </p:txBody>
      </p:sp>
      <p:graphicFrame>
        <p:nvGraphicFramePr>
          <p:cNvPr id="4" name="Content Placeholder 3">
            <a:extLst>
              <a:ext uri="{FF2B5EF4-FFF2-40B4-BE49-F238E27FC236}">
                <a16:creationId xmlns:a16="http://schemas.microsoft.com/office/drawing/2014/main" id="{F7987D61-0B10-45F2-ABA3-57C6EF9D0416}"/>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0.035-0.040</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2.632</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2020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27-65</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0.45</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pic>
        <p:nvPicPr>
          <p:cNvPr id="11266" name="Picture 2" descr="Image result for cellulose insul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302102"/>
            <a:ext cx="5424413" cy="1695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711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4F5BD0-624D-42A3-807C-8263C379BF99}"/>
              </a:ext>
            </a:extLst>
          </p:cNvPr>
          <p:cNvSpPr>
            <a:spLocks noGrp="1"/>
          </p:cNvSpPr>
          <p:nvPr>
            <p:ph type="title"/>
          </p:nvPr>
        </p:nvSpPr>
        <p:spPr/>
        <p:txBody>
          <a:bodyPr/>
          <a:lstStyle/>
          <a:p>
            <a:pPr algn="l"/>
            <a:r>
              <a:rPr lang="en-GB" dirty="0"/>
              <a:t>Wool</a:t>
            </a:r>
          </a:p>
        </p:txBody>
      </p:sp>
      <p:graphicFrame>
        <p:nvGraphicFramePr>
          <p:cNvPr id="4" name="Content Placeholder 3">
            <a:extLst>
              <a:ext uri="{FF2B5EF4-FFF2-40B4-BE49-F238E27FC236}">
                <a16:creationId xmlns:a16="http://schemas.microsoft.com/office/drawing/2014/main" id="{4F976962-A00F-4FBE-AED6-6826FC3D2E2B}"/>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0.038</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2.63</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1800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23</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6</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pic>
        <p:nvPicPr>
          <p:cNvPr id="12290" name="Picture 2" descr="Image result for wool ins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2200" y="116632"/>
            <a:ext cx="2022104" cy="2022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1059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FD502D-CF36-4005-998E-574CBD6BE35D}"/>
              </a:ext>
            </a:extLst>
          </p:cNvPr>
          <p:cNvSpPr>
            <a:spLocks noGrp="1"/>
          </p:cNvSpPr>
          <p:nvPr>
            <p:ph type="title"/>
          </p:nvPr>
        </p:nvSpPr>
        <p:spPr/>
        <p:txBody>
          <a:bodyPr/>
          <a:lstStyle/>
          <a:p>
            <a:pPr algn="l"/>
            <a:r>
              <a:rPr lang="en-GB" dirty="0"/>
              <a:t>Hemp</a:t>
            </a:r>
          </a:p>
        </p:txBody>
      </p:sp>
      <p:graphicFrame>
        <p:nvGraphicFramePr>
          <p:cNvPr id="4" name="Content Placeholder 3">
            <a:extLst>
              <a:ext uri="{FF2B5EF4-FFF2-40B4-BE49-F238E27FC236}">
                <a16:creationId xmlns:a16="http://schemas.microsoft.com/office/drawing/2014/main" id="{F558F35F-56C4-42B2-80FD-C795D37BAF11}"/>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0.039-0.040</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2.5</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2300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25-38</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10</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pic>
        <p:nvPicPr>
          <p:cNvPr id="13314" name="Picture 2" descr="Image result for hemp ins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188640"/>
            <a:ext cx="3222839"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779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22C837-0730-415B-B045-7773CE06A214}"/>
              </a:ext>
            </a:extLst>
          </p:cNvPr>
          <p:cNvSpPr>
            <a:spLocks noGrp="1"/>
          </p:cNvSpPr>
          <p:nvPr>
            <p:ph type="title"/>
          </p:nvPr>
        </p:nvSpPr>
        <p:spPr/>
        <p:txBody>
          <a:bodyPr/>
          <a:lstStyle/>
          <a:p>
            <a:pPr algn="l"/>
            <a:r>
              <a:rPr lang="en-GB" dirty="0"/>
              <a:t>Hempcrete</a:t>
            </a:r>
          </a:p>
        </p:txBody>
      </p:sp>
      <p:graphicFrame>
        <p:nvGraphicFramePr>
          <p:cNvPr id="4" name="Content Placeholder 3">
            <a:extLst>
              <a:ext uri="{FF2B5EF4-FFF2-40B4-BE49-F238E27FC236}">
                <a16:creationId xmlns:a16="http://schemas.microsoft.com/office/drawing/2014/main" id="{655BCCB7-662C-4410-A817-6C902CCB6469}"/>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0.06</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1.429</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1500-1700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275</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1.5</a:t>
                      </a:r>
                      <a:r>
                        <a:rPr lang="en-GB" sz="2100" b="0" baseline="0" dirty="0"/>
                        <a:t>x10</a:t>
                      </a:r>
                      <a:r>
                        <a:rPr lang="en-GB" sz="2100" b="0" baseline="30000" dirty="0"/>
                        <a:t>-7</a:t>
                      </a:r>
                      <a:endParaRPr lang="en-GB" sz="2100" b="0" dirty="0"/>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pic>
        <p:nvPicPr>
          <p:cNvPr id="14338" name="Picture 2" descr="Image result for hempcret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8104" y="116632"/>
            <a:ext cx="3024336" cy="2016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4899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B2EF75-187F-4540-ABAC-DC8EE7601E51}"/>
              </a:ext>
            </a:extLst>
          </p:cNvPr>
          <p:cNvSpPr>
            <a:spLocks noGrp="1"/>
          </p:cNvSpPr>
          <p:nvPr>
            <p:ph type="title"/>
          </p:nvPr>
        </p:nvSpPr>
        <p:spPr/>
        <p:txBody>
          <a:bodyPr/>
          <a:lstStyle/>
          <a:p>
            <a:pPr algn="l"/>
            <a:r>
              <a:rPr lang="en-GB" dirty="0"/>
              <a:t>Cellular Glass</a:t>
            </a:r>
          </a:p>
        </p:txBody>
      </p:sp>
      <p:graphicFrame>
        <p:nvGraphicFramePr>
          <p:cNvPr id="4" name="Content Placeholder 3">
            <a:extLst>
              <a:ext uri="{FF2B5EF4-FFF2-40B4-BE49-F238E27FC236}">
                <a16:creationId xmlns:a16="http://schemas.microsoft.com/office/drawing/2014/main" id="{3CF39E28-F15E-4498-ACB4-7CC2415B4569}"/>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0.041</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1000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115</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4.2x10</a:t>
                      </a:r>
                      <a:r>
                        <a:rPr lang="en-GB" sz="2100" b="0" baseline="30000" dirty="0"/>
                        <a:t>-7</a:t>
                      </a:r>
                      <a:endParaRPr lang="en-GB" sz="2100" b="0" dirty="0"/>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No</a:t>
                      </a:r>
                    </a:p>
                  </a:txBody>
                  <a:tcPr marL="68580" marR="68580" marT="34290" marB="34290"/>
                </a:tc>
                <a:extLst>
                  <a:ext uri="{0D108BD9-81ED-4DB2-BD59-A6C34878D82A}">
                    <a16:rowId xmlns:a16="http://schemas.microsoft.com/office/drawing/2014/main" val="1556830422"/>
                  </a:ext>
                </a:extLst>
              </a:tr>
            </a:tbl>
          </a:graphicData>
        </a:graphic>
      </p:graphicFrame>
      <p:pic>
        <p:nvPicPr>
          <p:cNvPr id="15362" name="Picture 2" descr="Image result for cellular gla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0604" y="198756"/>
            <a:ext cx="4082132" cy="1954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0198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E0D95E3-2A64-4781-AD10-8B266FED3D9B}"/>
              </a:ext>
            </a:extLst>
          </p:cNvPr>
          <p:cNvSpPr>
            <a:spLocks noGrp="1"/>
          </p:cNvSpPr>
          <p:nvPr>
            <p:ph type="title"/>
          </p:nvPr>
        </p:nvSpPr>
        <p:spPr/>
        <p:txBody>
          <a:bodyPr/>
          <a:lstStyle/>
          <a:p>
            <a:pPr algn="l"/>
            <a:r>
              <a:rPr lang="en-GB" dirty="0"/>
              <a:t>Straw</a:t>
            </a:r>
          </a:p>
        </p:txBody>
      </p:sp>
      <p:graphicFrame>
        <p:nvGraphicFramePr>
          <p:cNvPr id="4" name="Content Placeholder 3">
            <a:extLst>
              <a:ext uri="{FF2B5EF4-FFF2-40B4-BE49-F238E27FC236}">
                <a16:creationId xmlns:a16="http://schemas.microsoft.com/office/drawing/2014/main" id="{78673EE4-12E0-4F4B-BD84-13968BC8A9E5}"/>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0.08</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4.37 at 350mm</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Unavailable</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110-130</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Unavailable</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0.91</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pic>
        <p:nvPicPr>
          <p:cNvPr id="16386" name="Picture 2" descr="Image result for straw ins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206758"/>
            <a:ext cx="3963393" cy="1868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151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68928D-71DA-4C52-859D-64E24FBBF8DE}"/>
              </a:ext>
            </a:extLst>
          </p:cNvPr>
          <p:cNvSpPr>
            <a:spLocks noGrp="1"/>
          </p:cNvSpPr>
          <p:nvPr>
            <p:ph type="title"/>
          </p:nvPr>
        </p:nvSpPr>
        <p:spPr/>
        <p:txBody>
          <a:bodyPr/>
          <a:lstStyle/>
          <a:p>
            <a:pPr algn="l"/>
            <a:r>
              <a:rPr lang="en-GB" dirty="0"/>
              <a:t>Glass Mineral Wool</a:t>
            </a:r>
          </a:p>
        </p:txBody>
      </p:sp>
      <p:graphicFrame>
        <p:nvGraphicFramePr>
          <p:cNvPr id="4" name="Content Placeholder 3">
            <a:extLst>
              <a:ext uri="{FF2B5EF4-FFF2-40B4-BE49-F238E27FC236}">
                <a16:creationId xmlns:a16="http://schemas.microsoft.com/office/drawing/2014/main" id="{4F98AA27-896A-4E8D-BF4F-F2ADB410698B}"/>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0.035</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2.85</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1030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c. 20</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0.0000016</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26</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pic>
        <p:nvPicPr>
          <p:cNvPr id="5" name="Picture 19" descr="A picture containing sitting, seat, indoor, furniture&#10;&#10;Description generated with high confidence"/>
          <p:cNvPicPr>
            <a:picLocks noChangeAspect="1"/>
          </p:cNvPicPr>
          <p:nvPr/>
        </p:nvPicPr>
        <p:blipFill>
          <a:blip r:embed="rId2"/>
          <a:stretch>
            <a:fillRect/>
          </a:stretch>
        </p:blipFill>
        <p:spPr>
          <a:xfrm>
            <a:off x="5220072" y="116632"/>
            <a:ext cx="3312368" cy="2008818"/>
          </a:xfrm>
          <a:prstGeom prst="rect">
            <a:avLst/>
          </a:prstGeom>
          <a:noFill/>
          <a:ln cap="flat">
            <a:noFill/>
          </a:ln>
        </p:spPr>
      </p:pic>
    </p:spTree>
    <p:extLst>
      <p:ext uri="{BB962C8B-B14F-4D97-AF65-F5344CB8AC3E}">
        <p14:creationId xmlns:p14="http://schemas.microsoft.com/office/powerpoint/2010/main" val="11309636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46B2B9-2CD8-4606-A7EB-B767C7AC9294}"/>
              </a:ext>
            </a:extLst>
          </p:cNvPr>
          <p:cNvSpPr>
            <a:spLocks noGrp="1"/>
          </p:cNvSpPr>
          <p:nvPr>
            <p:ph type="title"/>
          </p:nvPr>
        </p:nvSpPr>
        <p:spPr/>
        <p:txBody>
          <a:bodyPr/>
          <a:lstStyle/>
          <a:p>
            <a:pPr algn="l"/>
            <a:r>
              <a:rPr lang="en-GB" dirty="0"/>
              <a:t>Rock Mineral Wool</a:t>
            </a:r>
          </a:p>
        </p:txBody>
      </p:sp>
      <p:graphicFrame>
        <p:nvGraphicFramePr>
          <p:cNvPr id="4" name="Content Placeholder 3">
            <a:extLst>
              <a:ext uri="{FF2B5EF4-FFF2-40B4-BE49-F238E27FC236}">
                <a16:creationId xmlns:a16="http://schemas.microsoft.com/office/drawing/2014/main" id="{15721590-C6A8-4751-B3B9-69533B985E91}"/>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0.032-0.044</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2.7-2.85</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Yes</a:t>
                      </a:r>
                    </a:p>
                  </a:txBody>
                  <a:tcPr marL="68580" marR="68580" marT="34290" marB="34290"/>
                </a:tc>
                <a:extLst>
                  <a:ext uri="{0D108BD9-81ED-4DB2-BD59-A6C34878D82A}">
                    <a16:rowId xmlns:a16="http://schemas.microsoft.com/office/drawing/2014/main" val="1556830422"/>
                  </a:ext>
                </a:extLst>
              </a:tr>
            </a:tbl>
          </a:graphicData>
        </a:graphic>
      </p:graphicFrame>
      <p:pic>
        <p:nvPicPr>
          <p:cNvPr id="5" name="Picture 15" descr="A picture containing cheese, food, indoor, sitting&#10;&#10;Description generated with high confidence"/>
          <p:cNvPicPr>
            <a:picLocks noChangeAspect="1"/>
          </p:cNvPicPr>
          <p:nvPr/>
        </p:nvPicPr>
        <p:blipFill>
          <a:blip r:embed="rId2"/>
          <a:stretch>
            <a:fillRect/>
          </a:stretch>
        </p:blipFill>
        <p:spPr>
          <a:xfrm>
            <a:off x="5364088" y="116632"/>
            <a:ext cx="3139038" cy="2092688"/>
          </a:xfrm>
          <a:prstGeom prst="rect">
            <a:avLst/>
          </a:prstGeom>
          <a:noFill/>
          <a:ln cap="flat">
            <a:noFill/>
          </a:ln>
        </p:spPr>
      </p:pic>
    </p:spTree>
    <p:extLst>
      <p:ext uri="{BB962C8B-B14F-4D97-AF65-F5344CB8AC3E}">
        <p14:creationId xmlns:p14="http://schemas.microsoft.com/office/powerpoint/2010/main" val="34309393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A0AE4C-8547-4B35-BE3D-9C58122F31A7}"/>
              </a:ext>
            </a:extLst>
          </p:cNvPr>
          <p:cNvSpPr>
            <a:spLocks noGrp="1"/>
          </p:cNvSpPr>
          <p:nvPr>
            <p:ph type="title"/>
          </p:nvPr>
        </p:nvSpPr>
        <p:spPr/>
        <p:txBody>
          <a:bodyPr/>
          <a:lstStyle/>
          <a:p>
            <a:pPr algn="l"/>
            <a:r>
              <a:rPr lang="en-GB" dirty="0"/>
              <a:t>Phenolic Foam</a:t>
            </a:r>
          </a:p>
        </p:txBody>
      </p:sp>
      <p:graphicFrame>
        <p:nvGraphicFramePr>
          <p:cNvPr id="4" name="Content Placeholder 3">
            <a:extLst>
              <a:ext uri="{FF2B5EF4-FFF2-40B4-BE49-F238E27FC236}">
                <a16:creationId xmlns:a16="http://schemas.microsoft.com/office/drawing/2014/main" id="{7E068420-B7C1-4E46-9E0F-E12E61EB4432}"/>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0.020</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5.00</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35</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No</a:t>
                      </a:r>
                    </a:p>
                  </a:txBody>
                  <a:tcPr marL="68580" marR="68580" marT="34290" marB="34290"/>
                </a:tc>
                <a:extLst>
                  <a:ext uri="{0D108BD9-81ED-4DB2-BD59-A6C34878D82A}">
                    <a16:rowId xmlns:a16="http://schemas.microsoft.com/office/drawing/2014/main" val="1556830422"/>
                  </a:ext>
                </a:extLst>
              </a:tr>
            </a:tbl>
          </a:graphicData>
        </a:graphic>
      </p:graphicFrame>
      <p:pic>
        <p:nvPicPr>
          <p:cNvPr id="4098" name="Picture 2" descr="Image result for phenolic fo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274956"/>
            <a:ext cx="2661032" cy="1781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3974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F5898AB-946A-4A5E-B932-079B839EF339}"/>
              </a:ext>
            </a:extLst>
          </p:cNvPr>
          <p:cNvSpPr>
            <a:spLocks noGrp="1"/>
          </p:cNvSpPr>
          <p:nvPr>
            <p:ph type="title"/>
          </p:nvPr>
        </p:nvSpPr>
        <p:spPr/>
        <p:txBody>
          <a:bodyPr/>
          <a:lstStyle/>
          <a:p>
            <a:pPr algn="l"/>
            <a:r>
              <a:rPr lang="en-GB" dirty="0"/>
              <a:t>Polyurethane Foam</a:t>
            </a:r>
          </a:p>
        </p:txBody>
      </p:sp>
      <p:graphicFrame>
        <p:nvGraphicFramePr>
          <p:cNvPr id="4" name="Content Placeholder 3">
            <a:extLst>
              <a:ext uri="{FF2B5EF4-FFF2-40B4-BE49-F238E27FC236}">
                <a16:creationId xmlns:a16="http://schemas.microsoft.com/office/drawing/2014/main" id="{0DCF7ED7-E669-4CC5-B2AC-18BAF2C1C4CB}"/>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0.023-0.026</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4.50</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30-40</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101</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No</a:t>
                      </a:r>
                    </a:p>
                  </a:txBody>
                  <a:tcPr marL="68580" marR="68580" marT="34290" marB="34290"/>
                </a:tc>
                <a:extLst>
                  <a:ext uri="{0D108BD9-81ED-4DB2-BD59-A6C34878D82A}">
                    <a16:rowId xmlns:a16="http://schemas.microsoft.com/office/drawing/2014/main" val="1556830422"/>
                  </a:ext>
                </a:extLst>
              </a:tr>
            </a:tbl>
          </a:graphicData>
        </a:graphic>
      </p:graphicFrame>
      <p:pic>
        <p:nvPicPr>
          <p:cNvPr id="5124" name="Picture 4" descr="Image result for polyurethane foam"/>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168276"/>
            <a:ext cx="2706952" cy="2030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59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5371F0-A4DE-4230-85EF-2C0D11FD89E0}"/>
              </a:ext>
            </a:extLst>
          </p:cNvPr>
          <p:cNvSpPr>
            <a:spLocks noGrp="1"/>
          </p:cNvSpPr>
          <p:nvPr>
            <p:ph type="title"/>
          </p:nvPr>
        </p:nvSpPr>
        <p:spPr/>
        <p:txBody>
          <a:bodyPr>
            <a:normAutofit fontScale="90000"/>
          </a:bodyPr>
          <a:lstStyle/>
          <a:p>
            <a:pPr algn="l"/>
            <a:r>
              <a:rPr lang="en-GB" dirty="0"/>
              <a:t>Low Density </a:t>
            </a:r>
            <a:r>
              <a:rPr lang="en-GB" dirty="0" smtClean="0"/>
              <a:t/>
            </a:r>
            <a:br>
              <a:rPr lang="en-GB" dirty="0" smtClean="0"/>
            </a:br>
            <a:r>
              <a:rPr lang="en-GB" dirty="0" smtClean="0"/>
              <a:t>Polyurethane </a:t>
            </a:r>
            <a:r>
              <a:rPr lang="en-GB" dirty="0"/>
              <a:t>Foam </a:t>
            </a:r>
          </a:p>
        </p:txBody>
      </p:sp>
      <p:graphicFrame>
        <p:nvGraphicFramePr>
          <p:cNvPr id="4" name="Content Placeholder 3">
            <a:extLst>
              <a:ext uri="{FF2B5EF4-FFF2-40B4-BE49-F238E27FC236}">
                <a16:creationId xmlns:a16="http://schemas.microsoft.com/office/drawing/2014/main" id="{9E9AE7D7-6BBC-40DC-A6E3-BD84165418AC}"/>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0.039</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7.5-8.3</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No</a:t>
                      </a:r>
                    </a:p>
                  </a:txBody>
                  <a:tcPr marL="68580" marR="68580" marT="34290" marB="34290"/>
                </a:tc>
                <a:extLst>
                  <a:ext uri="{0D108BD9-81ED-4DB2-BD59-A6C34878D82A}">
                    <a16:rowId xmlns:a16="http://schemas.microsoft.com/office/drawing/2014/main" val="1556830422"/>
                  </a:ext>
                </a:extLst>
              </a:tr>
            </a:tbl>
          </a:graphicData>
        </a:graphic>
      </p:graphicFrame>
      <p:pic>
        <p:nvPicPr>
          <p:cNvPr id="6146" name="Picture 2" descr="Image result for low density polyurethane fo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3089" y="115529"/>
            <a:ext cx="2749351" cy="2057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2147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573FFD-4B7B-4584-8BB7-3937200724ED}"/>
              </a:ext>
            </a:extLst>
          </p:cNvPr>
          <p:cNvSpPr>
            <a:spLocks noGrp="1"/>
          </p:cNvSpPr>
          <p:nvPr>
            <p:ph type="title"/>
          </p:nvPr>
        </p:nvSpPr>
        <p:spPr/>
        <p:txBody>
          <a:bodyPr/>
          <a:lstStyle/>
          <a:p>
            <a:pPr algn="l"/>
            <a:r>
              <a:rPr lang="en-GB" dirty="0"/>
              <a:t>Expanded Polystyrene</a:t>
            </a:r>
          </a:p>
        </p:txBody>
      </p:sp>
      <p:graphicFrame>
        <p:nvGraphicFramePr>
          <p:cNvPr id="4" name="Content Placeholder 3">
            <a:extLst>
              <a:ext uri="{FF2B5EF4-FFF2-40B4-BE49-F238E27FC236}">
                <a16:creationId xmlns:a16="http://schemas.microsoft.com/office/drawing/2014/main" id="{5EEA7FBF-36B9-463D-837E-0AE0291014D8}"/>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0.034-0.038</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3.52</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1300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15-30</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Unavailable</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88.60</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No</a:t>
                      </a:r>
                    </a:p>
                  </a:txBody>
                  <a:tcPr marL="68580" marR="68580" marT="34290" marB="34290"/>
                </a:tc>
                <a:extLst>
                  <a:ext uri="{0D108BD9-81ED-4DB2-BD59-A6C34878D82A}">
                    <a16:rowId xmlns:a16="http://schemas.microsoft.com/office/drawing/2014/main" val="1556830422"/>
                  </a:ext>
                </a:extLst>
              </a:tr>
            </a:tbl>
          </a:graphicData>
        </a:graphic>
      </p:graphicFrame>
      <p:pic>
        <p:nvPicPr>
          <p:cNvPr id="7170" name="Picture 2" descr="Image result for expanded polystyre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116632"/>
            <a:ext cx="2664296" cy="1996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2015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560117D-E5A4-4D28-A251-595E8362D4C5}"/>
              </a:ext>
            </a:extLst>
          </p:cNvPr>
          <p:cNvSpPr>
            <a:spLocks noGrp="1"/>
          </p:cNvSpPr>
          <p:nvPr>
            <p:ph type="title"/>
          </p:nvPr>
        </p:nvSpPr>
        <p:spPr/>
        <p:txBody>
          <a:bodyPr/>
          <a:lstStyle/>
          <a:p>
            <a:pPr algn="l"/>
            <a:r>
              <a:rPr lang="en-GB" dirty="0"/>
              <a:t>Extruded Polystyrene</a:t>
            </a:r>
          </a:p>
        </p:txBody>
      </p:sp>
      <p:graphicFrame>
        <p:nvGraphicFramePr>
          <p:cNvPr id="4" name="Content Placeholder 3">
            <a:extLst>
              <a:ext uri="{FF2B5EF4-FFF2-40B4-BE49-F238E27FC236}">
                <a16:creationId xmlns:a16="http://schemas.microsoft.com/office/drawing/2014/main" id="{4849486F-35E0-45F4-A531-206AA5344A57}"/>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0.033-0.035</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3</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20-40</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n/a</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88.6</a:t>
                      </a:r>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No</a:t>
                      </a:r>
                    </a:p>
                  </a:txBody>
                  <a:tcPr marL="68580" marR="68580" marT="34290" marB="34290"/>
                </a:tc>
                <a:extLst>
                  <a:ext uri="{0D108BD9-81ED-4DB2-BD59-A6C34878D82A}">
                    <a16:rowId xmlns:a16="http://schemas.microsoft.com/office/drawing/2014/main" val="1556830422"/>
                  </a:ext>
                </a:extLst>
              </a:tr>
            </a:tbl>
          </a:graphicData>
        </a:graphic>
      </p:graphicFrame>
      <p:pic>
        <p:nvPicPr>
          <p:cNvPr id="8194" name="Picture 2" descr="Image result for extruded polystyre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16632"/>
            <a:ext cx="2931840" cy="2087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18399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FC1D96F-428A-4E81-840B-912EBB691EC6}"/>
              </a:ext>
            </a:extLst>
          </p:cNvPr>
          <p:cNvSpPr>
            <a:spLocks noGrp="1"/>
          </p:cNvSpPr>
          <p:nvPr>
            <p:ph type="title"/>
          </p:nvPr>
        </p:nvSpPr>
        <p:spPr/>
        <p:txBody>
          <a:bodyPr/>
          <a:lstStyle/>
          <a:p>
            <a:pPr algn="l"/>
            <a:r>
              <a:rPr lang="en-GB" dirty="0"/>
              <a:t>Aerogel</a:t>
            </a:r>
          </a:p>
        </p:txBody>
      </p:sp>
      <p:graphicFrame>
        <p:nvGraphicFramePr>
          <p:cNvPr id="4" name="Content Placeholder 3">
            <a:extLst>
              <a:ext uri="{FF2B5EF4-FFF2-40B4-BE49-F238E27FC236}">
                <a16:creationId xmlns:a16="http://schemas.microsoft.com/office/drawing/2014/main" id="{B4D927DC-F71F-4A02-A54D-A7D19621B32A}"/>
              </a:ext>
            </a:extLst>
          </p:cNvPr>
          <p:cNvGraphicFramePr>
            <a:graphicFrameLocks noGrp="1"/>
          </p:cNvGraphicFramePr>
          <p:nvPr>
            <p:ph idx="1"/>
            <p:extLst/>
          </p:nvPr>
        </p:nvGraphicFramePr>
        <p:xfrm>
          <a:off x="628650" y="2226468"/>
          <a:ext cx="7886700" cy="3122777"/>
        </p:xfrm>
        <a:graphic>
          <a:graphicData uri="http://schemas.openxmlformats.org/drawingml/2006/table">
            <a:tbl>
              <a:tblPr firstRow="1" bandRow="1">
                <a:tableStyleId>{C083E6E3-FA7D-4D7B-A595-EF9225AFEA82}</a:tableStyleId>
              </a:tblPr>
              <a:tblGrid>
                <a:gridCol w="3943350">
                  <a:extLst>
                    <a:ext uri="{9D8B030D-6E8A-4147-A177-3AD203B41FA5}">
                      <a16:colId xmlns:a16="http://schemas.microsoft.com/office/drawing/2014/main" val="240619898"/>
                    </a:ext>
                  </a:extLst>
                </a:gridCol>
                <a:gridCol w="3943350">
                  <a:extLst>
                    <a:ext uri="{9D8B030D-6E8A-4147-A177-3AD203B41FA5}">
                      <a16:colId xmlns:a16="http://schemas.microsoft.com/office/drawing/2014/main" val="4163409436"/>
                    </a:ext>
                  </a:extLst>
                </a:gridCol>
              </a:tblGrid>
              <a:tr h="446111">
                <a:tc>
                  <a:txBody>
                    <a:bodyPr/>
                    <a:lstStyle/>
                    <a:p>
                      <a:r>
                        <a:rPr lang="en-GB" sz="2100" b="0" dirty="0"/>
                        <a:t>Thermal Conductivity</a:t>
                      </a:r>
                    </a:p>
                  </a:txBody>
                  <a:tcPr marL="68580" marR="68580" marT="34290" marB="34290"/>
                </a:tc>
                <a:tc>
                  <a:txBody>
                    <a:bodyPr/>
                    <a:lstStyle/>
                    <a:p>
                      <a:r>
                        <a:rPr lang="en-GB" sz="2100" b="0" dirty="0"/>
                        <a:t>0.014</a:t>
                      </a:r>
                    </a:p>
                  </a:txBody>
                  <a:tcPr marL="68580" marR="68580" marT="34290" marB="34290"/>
                </a:tc>
                <a:extLst>
                  <a:ext uri="{0D108BD9-81ED-4DB2-BD59-A6C34878D82A}">
                    <a16:rowId xmlns:a16="http://schemas.microsoft.com/office/drawing/2014/main" val="292841815"/>
                  </a:ext>
                </a:extLst>
              </a:tr>
              <a:tr h="446111">
                <a:tc>
                  <a:txBody>
                    <a:bodyPr/>
                    <a:lstStyle/>
                    <a:p>
                      <a:r>
                        <a:rPr lang="en-GB" sz="2100" dirty="0"/>
                        <a:t>Thermal Resistance</a:t>
                      </a:r>
                    </a:p>
                  </a:txBody>
                  <a:tcPr marL="68580" marR="68580" marT="34290" marB="34290"/>
                </a:tc>
                <a:tc>
                  <a:txBody>
                    <a:bodyPr/>
                    <a:lstStyle/>
                    <a:p>
                      <a:r>
                        <a:rPr lang="en-GB" sz="2100" b="0" dirty="0"/>
                        <a:t>3.8 for 50mm</a:t>
                      </a:r>
                    </a:p>
                  </a:txBody>
                  <a:tcPr marL="68580" marR="68580" marT="34290" marB="34290"/>
                </a:tc>
                <a:extLst>
                  <a:ext uri="{0D108BD9-81ED-4DB2-BD59-A6C34878D82A}">
                    <a16:rowId xmlns:a16="http://schemas.microsoft.com/office/drawing/2014/main" val="2261976119"/>
                  </a:ext>
                </a:extLst>
              </a:tr>
              <a:tr h="446111">
                <a:tc>
                  <a:txBody>
                    <a:bodyPr/>
                    <a:lstStyle/>
                    <a:p>
                      <a:r>
                        <a:rPr lang="en-GB" sz="2100" dirty="0"/>
                        <a:t>Specific Heat Capacity</a:t>
                      </a:r>
                    </a:p>
                  </a:txBody>
                  <a:tcPr marL="68580" marR="68580" marT="34290" marB="34290"/>
                </a:tc>
                <a:tc>
                  <a:txBody>
                    <a:bodyPr/>
                    <a:lstStyle/>
                    <a:p>
                      <a:r>
                        <a:rPr lang="en-GB" sz="2100" b="0" dirty="0"/>
                        <a:t>1000</a:t>
                      </a:r>
                    </a:p>
                  </a:txBody>
                  <a:tcPr marL="68580" marR="68580" marT="34290" marB="34290"/>
                </a:tc>
                <a:extLst>
                  <a:ext uri="{0D108BD9-81ED-4DB2-BD59-A6C34878D82A}">
                    <a16:rowId xmlns:a16="http://schemas.microsoft.com/office/drawing/2014/main" val="3895992013"/>
                  </a:ext>
                </a:extLst>
              </a:tr>
              <a:tr h="446111">
                <a:tc>
                  <a:txBody>
                    <a:bodyPr/>
                    <a:lstStyle/>
                    <a:p>
                      <a:r>
                        <a:rPr lang="en-GB" sz="2100" dirty="0"/>
                        <a:t>Density</a:t>
                      </a:r>
                    </a:p>
                  </a:txBody>
                  <a:tcPr marL="68580" marR="68580" marT="34290" marB="34290"/>
                </a:tc>
                <a:tc>
                  <a:txBody>
                    <a:bodyPr/>
                    <a:lstStyle/>
                    <a:p>
                      <a:r>
                        <a:rPr lang="en-GB" sz="2100" b="0" dirty="0"/>
                        <a:t>150</a:t>
                      </a:r>
                    </a:p>
                  </a:txBody>
                  <a:tcPr marL="68580" marR="68580" marT="34290" marB="34290"/>
                </a:tc>
                <a:extLst>
                  <a:ext uri="{0D108BD9-81ED-4DB2-BD59-A6C34878D82A}">
                    <a16:rowId xmlns:a16="http://schemas.microsoft.com/office/drawing/2014/main" val="2284665173"/>
                  </a:ext>
                </a:extLst>
              </a:tr>
              <a:tr h="446111">
                <a:tc>
                  <a:txBody>
                    <a:bodyPr/>
                    <a:lstStyle/>
                    <a:p>
                      <a:r>
                        <a:rPr lang="en-GB" sz="2100" dirty="0"/>
                        <a:t>Thermal Diffusivity</a:t>
                      </a:r>
                    </a:p>
                  </a:txBody>
                  <a:tcPr marL="68580" marR="68580" marT="34290" marB="34290"/>
                </a:tc>
                <a:tc>
                  <a:txBody>
                    <a:bodyPr/>
                    <a:lstStyle/>
                    <a:p>
                      <a:r>
                        <a:rPr lang="en-GB" sz="2100" b="0" dirty="0"/>
                        <a:t>Unavailable</a:t>
                      </a:r>
                    </a:p>
                  </a:txBody>
                  <a:tcPr marL="68580" marR="68580" marT="34290" marB="34290"/>
                </a:tc>
                <a:extLst>
                  <a:ext uri="{0D108BD9-81ED-4DB2-BD59-A6C34878D82A}">
                    <a16:rowId xmlns:a16="http://schemas.microsoft.com/office/drawing/2014/main" val="4069652815"/>
                  </a:ext>
                </a:extLst>
              </a:tr>
              <a:tr h="446111">
                <a:tc>
                  <a:txBody>
                    <a:bodyPr/>
                    <a:lstStyle/>
                    <a:p>
                      <a:r>
                        <a:rPr lang="en-GB" sz="2100" dirty="0"/>
                        <a:t>Embodied Energy</a:t>
                      </a:r>
                    </a:p>
                  </a:txBody>
                  <a:tcPr marL="68580" marR="68580" marT="34290" marB="34290"/>
                </a:tc>
                <a:tc>
                  <a:txBody>
                    <a:bodyPr/>
                    <a:lstStyle/>
                    <a:p>
                      <a:r>
                        <a:rPr lang="en-GB" sz="2100" b="0" dirty="0"/>
                        <a:t>5.4kg / CO</a:t>
                      </a:r>
                      <a:r>
                        <a:rPr lang="en-GB" sz="2100" b="0" baseline="-25000" dirty="0"/>
                        <a:t>2</a:t>
                      </a:r>
                      <a:r>
                        <a:rPr lang="en-GB" sz="2100" b="0" baseline="0" dirty="0"/>
                        <a:t> per m</a:t>
                      </a:r>
                      <a:r>
                        <a:rPr lang="en-GB" sz="2100" b="0" baseline="30000" dirty="0"/>
                        <a:t>2</a:t>
                      </a:r>
                      <a:endParaRPr lang="en-GB" sz="2100" b="0" dirty="0"/>
                    </a:p>
                  </a:txBody>
                  <a:tcPr marL="68580" marR="68580" marT="34290" marB="34290"/>
                </a:tc>
                <a:extLst>
                  <a:ext uri="{0D108BD9-81ED-4DB2-BD59-A6C34878D82A}">
                    <a16:rowId xmlns:a16="http://schemas.microsoft.com/office/drawing/2014/main" val="3981928569"/>
                  </a:ext>
                </a:extLst>
              </a:tr>
              <a:tr h="446111">
                <a:tc>
                  <a:txBody>
                    <a:bodyPr/>
                    <a:lstStyle/>
                    <a:p>
                      <a:r>
                        <a:rPr lang="en-GB" sz="2100" dirty="0"/>
                        <a:t>Vapour Permeable</a:t>
                      </a:r>
                    </a:p>
                  </a:txBody>
                  <a:tcPr marL="68580" marR="68580" marT="34290" marB="34290"/>
                </a:tc>
                <a:tc>
                  <a:txBody>
                    <a:bodyPr/>
                    <a:lstStyle/>
                    <a:p>
                      <a:r>
                        <a:rPr lang="en-GB" sz="2100" b="0" dirty="0"/>
                        <a:t>No</a:t>
                      </a:r>
                    </a:p>
                  </a:txBody>
                  <a:tcPr marL="68580" marR="68580" marT="34290" marB="34290"/>
                </a:tc>
                <a:extLst>
                  <a:ext uri="{0D108BD9-81ED-4DB2-BD59-A6C34878D82A}">
                    <a16:rowId xmlns:a16="http://schemas.microsoft.com/office/drawing/2014/main" val="1556830422"/>
                  </a:ext>
                </a:extLst>
              </a:tr>
            </a:tbl>
          </a:graphicData>
        </a:graphic>
      </p:graphicFrame>
      <p:pic>
        <p:nvPicPr>
          <p:cNvPr id="9218" name="Picture 2" descr="Image result for aerog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83516"/>
            <a:ext cx="3631059" cy="2043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34542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27584" y="1242021"/>
            <a:ext cx="6408712" cy="523220"/>
          </a:xfrm>
          <a:prstGeom prst="rect">
            <a:avLst/>
          </a:prstGeom>
          <a:noFill/>
        </p:spPr>
        <p:txBody>
          <a:bodyPr wrap="square" rtlCol="0">
            <a:spAutoFit/>
          </a:bodyPr>
          <a:lstStyle/>
          <a:p>
            <a:r>
              <a:rPr lang="en-GB" sz="2800" b="1" dirty="0" smtClean="0"/>
              <a:t>Thermal properties</a:t>
            </a:r>
            <a:endParaRPr lang="en-GB" sz="2800" b="1" dirty="0"/>
          </a:p>
        </p:txBody>
      </p:sp>
      <p:sp>
        <p:nvSpPr>
          <p:cNvPr id="13" name="12 CuadroTexto"/>
          <p:cNvSpPr txBox="1"/>
          <p:nvPr/>
        </p:nvSpPr>
        <p:spPr>
          <a:xfrm>
            <a:off x="1367499" y="2636912"/>
            <a:ext cx="6984776" cy="3046988"/>
          </a:xfrm>
          <a:prstGeom prst="rect">
            <a:avLst/>
          </a:prstGeom>
          <a:noFill/>
        </p:spPr>
        <p:txBody>
          <a:bodyPr wrap="square" rtlCol="0">
            <a:spAutoFit/>
          </a:bodyPr>
          <a:lstStyle/>
          <a:p>
            <a:r>
              <a:rPr lang="en-GB" sz="2400" b="1" dirty="0" smtClean="0">
                <a:solidFill>
                  <a:schemeClr val="accent1"/>
                </a:solidFill>
              </a:rPr>
              <a:t>Heat transfer</a:t>
            </a:r>
          </a:p>
          <a:p>
            <a:pPr marL="800100" lvl="1" indent="-342900">
              <a:buFont typeface="Arial" panose="020B0604020202020204" pitchFamily="34" charset="0"/>
              <a:buChar char="•"/>
            </a:pPr>
            <a:r>
              <a:rPr lang="en-GB" sz="2400" dirty="0" smtClean="0"/>
              <a:t>Thermal conductivity</a:t>
            </a:r>
          </a:p>
          <a:p>
            <a:pPr marL="800100" lvl="1" indent="-342900">
              <a:buFont typeface="Arial" panose="020B0604020202020204" pitchFamily="34" charset="0"/>
              <a:buChar char="•"/>
            </a:pPr>
            <a:r>
              <a:rPr lang="en-GB" sz="2400" dirty="0" smtClean="0"/>
              <a:t>Resistance</a:t>
            </a:r>
          </a:p>
          <a:p>
            <a:pPr marL="800100" lvl="1" indent="-342900">
              <a:buFont typeface="Arial" panose="020B0604020202020204" pitchFamily="34" charset="0"/>
              <a:buChar char="•"/>
            </a:pPr>
            <a:r>
              <a:rPr lang="en-GB" sz="2400" dirty="0" smtClean="0"/>
              <a:t>Transmittance</a:t>
            </a:r>
            <a:endParaRPr lang="en-GB" sz="2400" dirty="0"/>
          </a:p>
          <a:p>
            <a:endParaRPr lang="en-GB" sz="2400" dirty="0" smtClean="0"/>
          </a:p>
          <a:p>
            <a:r>
              <a:rPr lang="en-GB" sz="2400" b="1" dirty="0" smtClean="0">
                <a:solidFill>
                  <a:schemeClr val="accent1"/>
                </a:solidFill>
              </a:rPr>
              <a:t>Heat storage</a:t>
            </a:r>
          </a:p>
          <a:p>
            <a:pPr marL="800100" lvl="1" indent="-342900">
              <a:buFont typeface="Arial" panose="020B0604020202020204" pitchFamily="34" charset="0"/>
              <a:buChar char="•"/>
            </a:pPr>
            <a:r>
              <a:rPr lang="en-GB" sz="2400" dirty="0" smtClean="0"/>
              <a:t>Specific heat</a:t>
            </a:r>
          </a:p>
          <a:p>
            <a:pPr marL="800100" lvl="1" indent="-342900">
              <a:buFont typeface="Arial" panose="020B0604020202020204" pitchFamily="34" charset="0"/>
              <a:buChar char="•"/>
            </a:pPr>
            <a:r>
              <a:rPr lang="en-GB" sz="2400" dirty="0" smtClean="0"/>
              <a:t>Thermal mass</a:t>
            </a:r>
            <a:endParaRPr lang="en-GB" sz="2400"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7937532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755576" y="1556792"/>
            <a:ext cx="6408712" cy="461665"/>
          </a:xfrm>
          <a:prstGeom prst="rect">
            <a:avLst/>
          </a:prstGeom>
          <a:noFill/>
        </p:spPr>
        <p:txBody>
          <a:bodyPr wrap="square" rtlCol="0">
            <a:spAutoFit/>
          </a:bodyPr>
          <a:lstStyle/>
          <a:p>
            <a:r>
              <a:rPr lang="en-GB" sz="2400" b="1" dirty="0" smtClean="0"/>
              <a:t>Specific heat</a:t>
            </a:r>
            <a:endParaRPr lang="en-GB" sz="2400" b="1" dirty="0"/>
          </a:p>
        </p:txBody>
      </p:sp>
      <p:sp>
        <p:nvSpPr>
          <p:cNvPr id="13" name="12 CuadroTexto"/>
          <p:cNvSpPr txBox="1"/>
          <p:nvPr/>
        </p:nvSpPr>
        <p:spPr>
          <a:xfrm>
            <a:off x="1115616" y="2852936"/>
            <a:ext cx="6984776" cy="2554545"/>
          </a:xfrm>
          <a:prstGeom prst="rect">
            <a:avLst/>
          </a:prstGeom>
          <a:noFill/>
        </p:spPr>
        <p:txBody>
          <a:bodyPr wrap="square" rtlCol="0">
            <a:spAutoFit/>
          </a:bodyPr>
          <a:lstStyle/>
          <a:p>
            <a:r>
              <a:rPr lang="en-GB" sz="2000" dirty="0" smtClean="0"/>
              <a:t>Energy needed to increase one substance unit in one temperature unit (J/kg K) </a:t>
            </a:r>
          </a:p>
          <a:p>
            <a:endParaRPr lang="en-GB" sz="2000" dirty="0" smtClean="0"/>
          </a:p>
          <a:p>
            <a:r>
              <a:rPr lang="en-GB" sz="2000" dirty="0" smtClean="0"/>
              <a:t>Will depend on the difficulty to heat the material </a:t>
            </a:r>
          </a:p>
          <a:p>
            <a:endParaRPr lang="en-GB" sz="2000" dirty="0" smtClean="0"/>
          </a:p>
          <a:p>
            <a:r>
              <a:rPr lang="en-GB" sz="2000" dirty="0" smtClean="0"/>
              <a:t>The bigger specific heat, the bigger need of heat contribution</a:t>
            </a:r>
          </a:p>
          <a:p>
            <a:endParaRPr lang="en-GB" sz="2000" dirty="0" smtClean="0"/>
          </a:p>
          <a:p>
            <a:r>
              <a:rPr lang="en-GB" sz="2000" dirty="0" smtClean="0"/>
              <a:t>Mg requires 8 times more energy than </a:t>
            </a:r>
            <a:r>
              <a:rPr lang="en-GB" sz="2000" dirty="0" err="1" smtClean="0"/>
              <a:t>Pb</a:t>
            </a:r>
            <a:endParaRPr lang="en-GB" sz="2000"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2210983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755576" y="1556792"/>
            <a:ext cx="6408712" cy="461665"/>
          </a:xfrm>
          <a:prstGeom prst="rect">
            <a:avLst/>
          </a:prstGeom>
          <a:noFill/>
        </p:spPr>
        <p:txBody>
          <a:bodyPr wrap="square" rtlCol="0">
            <a:spAutoFit/>
          </a:bodyPr>
          <a:lstStyle/>
          <a:p>
            <a:r>
              <a:rPr lang="en-GB" sz="2400" b="1" dirty="0" smtClean="0"/>
              <a:t>Specific heat</a:t>
            </a:r>
            <a:endParaRPr lang="en-GB" sz="2400" b="1" dirty="0"/>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p:cNvSpPr/>
          <p:nvPr/>
        </p:nvSpPr>
        <p:spPr>
          <a:xfrm>
            <a:off x="1331640" y="2276872"/>
            <a:ext cx="4572000" cy="3693319"/>
          </a:xfrm>
          <a:prstGeom prst="rect">
            <a:avLst/>
          </a:prstGeom>
        </p:spPr>
        <p:txBody>
          <a:bodyPr>
            <a:spAutoFit/>
          </a:bodyPr>
          <a:lstStyle/>
          <a:p>
            <a:pPr>
              <a:buFont typeface="Arial" panose="020B0604020202020204" pitchFamily="34" charset="0"/>
              <a:buChar char="•"/>
            </a:pPr>
            <a:r>
              <a:rPr lang="en-GB" dirty="0" err="1">
                <a:solidFill>
                  <a:srgbClr val="000000"/>
                </a:solidFill>
                <a:latin typeface="Arial" panose="020B0604020202020204" pitchFamily="34" charset="0"/>
              </a:rPr>
              <a:t>Aluminum</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902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000000"/>
                </a:solidFill>
                <a:latin typeface="Arial" panose="020B0604020202020204" pitchFamily="34" charset="0"/>
              </a:rPr>
              <a:t>Copper </a:t>
            </a:r>
            <a:r>
              <a:rPr lang="en-GB" dirty="0" smtClean="0">
                <a:solidFill>
                  <a:srgbClr val="000000"/>
                </a:solidFill>
                <a:latin typeface="Arial" panose="020B0604020202020204" pitchFamily="34" charset="0"/>
              </a:rPr>
              <a:t>		385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000000"/>
                </a:solidFill>
                <a:latin typeface="Arial" panose="020B0604020202020204" pitchFamily="34" charset="0"/>
              </a:rPr>
              <a:t>Gold </a:t>
            </a:r>
            <a:r>
              <a:rPr lang="en-GB" dirty="0" smtClean="0">
                <a:solidFill>
                  <a:srgbClr val="000000"/>
                </a:solidFill>
                <a:latin typeface="Arial" panose="020B0604020202020204" pitchFamily="34" charset="0"/>
              </a:rPr>
              <a:t>		129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1A0DAB"/>
                </a:solidFill>
                <a:latin typeface="Arial" panose="020B0604020202020204" pitchFamily="34" charset="0"/>
              </a:rPr>
              <a:t>Iron</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450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000000"/>
                </a:solidFill>
                <a:latin typeface="Arial" panose="020B0604020202020204" pitchFamily="34" charset="0"/>
              </a:rPr>
              <a:t>Lead </a:t>
            </a:r>
            <a:r>
              <a:rPr lang="en-GB" dirty="0" smtClean="0">
                <a:solidFill>
                  <a:srgbClr val="000000"/>
                </a:solidFill>
                <a:latin typeface="Arial" panose="020B0604020202020204" pitchFamily="34" charset="0"/>
              </a:rPr>
              <a:t>		128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err="1">
                <a:solidFill>
                  <a:srgbClr val="000000"/>
                </a:solidFill>
                <a:latin typeface="Arial" panose="020B0604020202020204" pitchFamily="34" charset="0"/>
              </a:rPr>
              <a:t>NaCl</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864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000000"/>
                </a:solidFill>
                <a:latin typeface="Arial" panose="020B0604020202020204" pitchFamily="34" charset="0"/>
              </a:rPr>
              <a:t>Oxygen </a:t>
            </a:r>
            <a:r>
              <a:rPr lang="en-GB" dirty="0" smtClean="0">
                <a:solidFill>
                  <a:srgbClr val="000000"/>
                </a:solidFill>
                <a:latin typeface="Arial" panose="020B0604020202020204" pitchFamily="34" charset="0"/>
              </a:rPr>
              <a:t>	918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1A0DAB"/>
                </a:solidFill>
                <a:latin typeface="Arial" panose="020B0604020202020204" pitchFamily="34" charset="0"/>
              </a:rPr>
              <a:t>Water</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4181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1A0DAB"/>
                </a:solidFill>
                <a:latin typeface="Arial" panose="020B0604020202020204" pitchFamily="34" charset="0"/>
              </a:rPr>
              <a:t>Brick</a:t>
            </a:r>
            <a:r>
              <a:rPr lang="en-GB" dirty="0">
                <a:solidFill>
                  <a:srgbClr val="000000"/>
                </a:solidFill>
                <a:latin typeface="Arial" panose="020B0604020202020204" pitchFamily="34" charset="0"/>
              </a:rPr>
              <a:t> / block: </a:t>
            </a:r>
            <a:r>
              <a:rPr lang="en-GB" dirty="0" smtClean="0">
                <a:solidFill>
                  <a:srgbClr val="000000"/>
                </a:solidFill>
                <a:latin typeface="Arial" panose="020B0604020202020204" pitchFamily="34" charset="0"/>
              </a:rPr>
              <a:t>	840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1A0DAB"/>
                </a:solidFill>
                <a:latin typeface="Arial" panose="020B0604020202020204" pitchFamily="34" charset="0"/>
              </a:rPr>
              <a:t>Concrete</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880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1A0DAB"/>
                </a:solidFill>
                <a:latin typeface="Arial" panose="020B0604020202020204" pitchFamily="34" charset="0"/>
              </a:rPr>
              <a:t>Marble</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880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1A0DAB"/>
                </a:solidFill>
                <a:latin typeface="Arial" panose="020B0604020202020204" pitchFamily="34" charset="0"/>
              </a:rPr>
              <a:t>Steel</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480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dirty="0">
              <a:solidFill>
                <a:srgbClr val="000000"/>
              </a:solidFill>
              <a:latin typeface="Arial" panose="020B0604020202020204" pitchFamily="34" charset="0"/>
            </a:endParaRPr>
          </a:p>
          <a:p>
            <a:pPr>
              <a:buFont typeface="Arial" panose="020B0604020202020204" pitchFamily="34" charset="0"/>
              <a:buChar char="•"/>
            </a:pPr>
            <a:r>
              <a:rPr lang="en-GB" dirty="0">
                <a:solidFill>
                  <a:srgbClr val="1A0DAB"/>
                </a:solidFill>
                <a:latin typeface="Arial" panose="020B0604020202020204" pitchFamily="34" charset="0"/>
              </a:rPr>
              <a:t>Timber</a:t>
            </a:r>
            <a:r>
              <a:rPr lang="en-GB" dirty="0">
                <a:solidFill>
                  <a:srgbClr val="000000"/>
                </a:solidFill>
                <a:latin typeface="Arial" panose="020B0604020202020204" pitchFamily="34" charset="0"/>
              </a:rPr>
              <a:t>: </a:t>
            </a:r>
            <a:r>
              <a:rPr lang="en-GB" dirty="0" smtClean="0">
                <a:solidFill>
                  <a:srgbClr val="000000"/>
                </a:solidFill>
                <a:latin typeface="Arial" panose="020B0604020202020204" pitchFamily="34" charset="0"/>
              </a:rPr>
              <a:t>	             1200 </a:t>
            </a:r>
            <a:r>
              <a:rPr lang="en-GB" dirty="0">
                <a:solidFill>
                  <a:srgbClr val="000000"/>
                </a:solidFill>
                <a:latin typeface="Arial" panose="020B0604020202020204" pitchFamily="34" charset="0"/>
              </a:rPr>
              <a:t>J/</a:t>
            </a:r>
            <a:r>
              <a:rPr lang="en-GB" dirty="0" err="1">
                <a:solidFill>
                  <a:srgbClr val="000000"/>
                </a:solidFill>
                <a:latin typeface="Arial" panose="020B0604020202020204" pitchFamily="34" charset="0"/>
              </a:rPr>
              <a:t>kg°C</a:t>
            </a:r>
            <a:endParaRPr lang="en-GB" b="0" i="0" dirty="0">
              <a:solidFill>
                <a:srgbClr val="000000"/>
              </a:solidFill>
              <a:effectLst/>
              <a:latin typeface="Arial" panose="020B0604020202020204" pitchFamily="34" charset="0"/>
            </a:endParaRPr>
          </a:p>
        </p:txBody>
      </p:sp>
      <p:sp>
        <p:nvSpPr>
          <p:cNvPr id="3" name="TextBox 2"/>
          <p:cNvSpPr txBox="1"/>
          <p:nvPr/>
        </p:nvSpPr>
        <p:spPr>
          <a:xfrm>
            <a:off x="4859887" y="3573016"/>
            <a:ext cx="3672553" cy="400110"/>
          </a:xfrm>
          <a:prstGeom prst="rect">
            <a:avLst/>
          </a:prstGeom>
          <a:noFill/>
        </p:spPr>
        <p:txBody>
          <a:bodyPr wrap="square" rtlCol="0">
            <a:spAutoFit/>
          </a:bodyPr>
          <a:lstStyle/>
          <a:p>
            <a:r>
              <a:rPr lang="en-GB" sz="2000" dirty="0"/>
              <a:t>×</a:t>
            </a:r>
            <a:r>
              <a:rPr lang="en-GB" sz="2000" dirty="0" smtClean="0"/>
              <a:t>10</a:t>
            </a:r>
            <a:r>
              <a:rPr lang="en-GB" sz="2000" baseline="30000" dirty="0" smtClean="0"/>
              <a:t>-3</a:t>
            </a:r>
            <a:r>
              <a:rPr lang="en-GB" sz="2000" dirty="0" smtClean="0"/>
              <a:t> to convert to KJ/</a:t>
            </a:r>
            <a:r>
              <a:rPr lang="en-GB" sz="2000" dirty="0" err="1" smtClean="0"/>
              <a:t>kgK</a:t>
            </a:r>
            <a:endParaRPr lang="en-GB" sz="2000" dirty="0"/>
          </a:p>
        </p:txBody>
      </p:sp>
    </p:spTree>
    <p:extLst>
      <p:ext uri="{BB962C8B-B14F-4D97-AF65-F5344CB8AC3E}">
        <p14:creationId xmlns:p14="http://schemas.microsoft.com/office/powerpoint/2010/main" val="33680429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99592" y="1052736"/>
            <a:ext cx="7128792" cy="461665"/>
          </a:xfrm>
          <a:prstGeom prst="rect">
            <a:avLst/>
          </a:prstGeom>
          <a:noFill/>
        </p:spPr>
        <p:txBody>
          <a:bodyPr wrap="square" rtlCol="0">
            <a:spAutoFit/>
          </a:bodyPr>
          <a:lstStyle/>
          <a:p>
            <a:r>
              <a:rPr lang="en-GB" sz="2400" b="1" dirty="0" smtClean="0"/>
              <a:t>Thermal mass</a:t>
            </a:r>
            <a:endParaRPr lang="en-GB" sz="2400" b="1" dirty="0"/>
          </a:p>
        </p:txBody>
      </p:sp>
      <p:sp>
        <p:nvSpPr>
          <p:cNvPr id="13" name="12 CuadroTexto"/>
          <p:cNvSpPr txBox="1"/>
          <p:nvPr/>
        </p:nvSpPr>
        <p:spPr>
          <a:xfrm>
            <a:off x="1115616" y="1916832"/>
            <a:ext cx="6696744" cy="2862322"/>
          </a:xfrm>
          <a:prstGeom prst="rect">
            <a:avLst/>
          </a:prstGeom>
          <a:noFill/>
        </p:spPr>
        <p:txBody>
          <a:bodyPr wrap="square" rtlCol="0">
            <a:spAutoFit/>
          </a:bodyPr>
          <a:lstStyle/>
          <a:p>
            <a:r>
              <a:rPr lang="en-GB" sz="2000" dirty="0" smtClean="0"/>
              <a:t>Ability of a material to absorb and retain heat.</a:t>
            </a:r>
          </a:p>
          <a:p>
            <a:r>
              <a:rPr lang="en-GB" sz="2000" dirty="0" smtClean="0"/>
              <a:t>Slow rate of heating and losing heat</a:t>
            </a:r>
          </a:p>
          <a:p>
            <a:endParaRPr lang="en-GB" sz="2000" dirty="0" smtClean="0"/>
          </a:p>
          <a:p>
            <a:r>
              <a:rPr lang="en-GB" sz="2000" dirty="0" smtClean="0"/>
              <a:t>It depends on:</a:t>
            </a:r>
          </a:p>
          <a:p>
            <a:endParaRPr lang="en-GB" sz="2000" dirty="0" smtClean="0"/>
          </a:p>
          <a:p>
            <a:pPr>
              <a:buFont typeface="Arial" pitchFamily="34" charset="0"/>
              <a:buChar char="•"/>
            </a:pPr>
            <a:endParaRPr lang="en-GB" sz="2000" dirty="0" smtClean="0"/>
          </a:p>
          <a:p>
            <a:pPr>
              <a:buFont typeface="Arial" pitchFamily="34" charset="0"/>
              <a:buChar char="•"/>
            </a:pPr>
            <a:r>
              <a:rPr lang="en-GB" sz="2000" dirty="0" smtClean="0"/>
              <a:t>Density (the higher the better</a:t>
            </a:r>
          </a:p>
          <a:p>
            <a:pPr>
              <a:buFont typeface="Arial" pitchFamily="34" charset="0"/>
              <a:buChar char="•"/>
            </a:pPr>
            <a:r>
              <a:rPr lang="en-GB" sz="2000" dirty="0" smtClean="0"/>
              <a:t>Specific heat (the higher the better)</a:t>
            </a:r>
          </a:p>
          <a:p>
            <a:pPr>
              <a:buFont typeface="Arial" pitchFamily="34" charset="0"/>
              <a:buChar char="•"/>
            </a:pPr>
            <a:r>
              <a:rPr lang="en-GB" sz="2000" dirty="0" smtClean="0"/>
              <a:t>Thermal conductivity (the smaller the better)</a:t>
            </a:r>
            <a:endParaRPr lang="en-GB" sz="2000" dirty="0"/>
          </a:p>
        </p:txBody>
      </p:sp>
      <mc:AlternateContent xmlns:mc="http://schemas.openxmlformats.org/markup-compatibility/2006" xmlns:a14="http://schemas.microsoft.com/office/drawing/2010/main">
        <mc:Choice Requires="a14">
          <p:sp>
            <p:nvSpPr>
              <p:cNvPr id="2" name="TextBox 1"/>
              <p:cNvSpPr txBox="1"/>
              <p:nvPr/>
            </p:nvSpPr>
            <p:spPr>
              <a:xfrm>
                <a:off x="2123728" y="5517232"/>
                <a:ext cx="1257780" cy="36933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400" b="1" i="1" smtClean="0">
                          <a:latin typeface="Cambria Math" panose="02040503050406030204" pitchFamily="18" charset="0"/>
                        </a:rPr>
                        <m:t>𝑸</m:t>
                      </m:r>
                      <m:r>
                        <a:rPr lang="en-GB" sz="2400" b="1" i="1" smtClean="0">
                          <a:latin typeface="Cambria Math" panose="02040503050406030204" pitchFamily="18" charset="0"/>
                        </a:rPr>
                        <m:t>=</m:t>
                      </m:r>
                      <m:r>
                        <a:rPr lang="en-GB" sz="2400" b="1" i="1" smtClean="0">
                          <a:latin typeface="Cambria Math" panose="02040503050406030204" pitchFamily="18" charset="0"/>
                        </a:rPr>
                        <m:t>𝒌</m:t>
                      </m:r>
                      <m:r>
                        <a:rPr lang="en-GB" sz="2400" b="1" i="1">
                          <a:latin typeface="Cambria Math" panose="02040503050406030204" pitchFamily="18" charset="0"/>
                          <a:ea typeface="Cambria Math" panose="02040503050406030204" pitchFamily="18" charset="0"/>
                        </a:rPr>
                        <m:t>∆</m:t>
                      </m:r>
                      <m:r>
                        <a:rPr lang="en-GB" sz="2400" b="1" i="1" smtClean="0">
                          <a:latin typeface="Cambria Math" panose="02040503050406030204" pitchFamily="18" charset="0"/>
                          <a:ea typeface="Cambria Math" panose="02040503050406030204" pitchFamily="18" charset="0"/>
                        </a:rPr>
                        <m:t>𝑻</m:t>
                      </m:r>
                    </m:oMath>
                  </m:oMathPara>
                </a14:m>
                <a:endParaRPr lang="en-GB" sz="2400" b="1" dirty="0"/>
              </a:p>
            </p:txBody>
          </p:sp>
        </mc:Choice>
        <mc:Fallback xmlns="">
          <p:sp>
            <p:nvSpPr>
              <p:cNvPr id="2" name="TextBox 1"/>
              <p:cNvSpPr txBox="1">
                <a:spLocks noRot="1" noChangeAspect="1" noMove="1" noResize="1" noEditPoints="1" noAdjustHandles="1" noChangeArrowheads="1" noChangeShapeType="1" noTextEdit="1"/>
              </p:cNvSpPr>
              <p:nvPr/>
            </p:nvSpPr>
            <p:spPr>
              <a:xfrm>
                <a:off x="2123728" y="5517232"/>
                <a:ext cx="1257780" cy="369332"/>
              </a:xfrm>
              <a:prstGeom prst="rect">
                <a:avLst/>
              </a:prstGeom>
              <a:blipFill>
                <a:blip r:embed="rId2"/>
                <a:stretch>
                  <a:fillRect l="-7246" r="-5314" b="-27869"/>
                </a:stretch>
              </a:blipFill>
            </p:spPr>
            <p:txBody>
              <a:bodyPr/>
              <a:lstStyle/>
              <a:p>
                <a:r>
                  <a:rPr lang="en-GB">
                    <a:noFill/>
                  </a:rPr>
                  <a:t> </a:t>
                </a:r>
              </a:p>
            </p:txBody>
          </p:sp>
        </mc:Fallback>
      </mc:AlternateContent>
      <p:sp>
        <p:nvSpPr>
          <p:cNvPr id="3" name="TextBox 2"/>
          <p:cNvSpPr txBox="1"/>
          <p:nvPr/>
        </p:nvSpPr>
        <p:spPr>
          <a:xfrm>
            <a:off x="4283968" y="5301208"/>
            <a:ext cx="4464496" cy="923330"/>
          </a:xfrm>
          <a:prstGeom prst="rect">
            <a:avLst/>
          </a:prstGeom>
          <a:noFill/>
        </p:spPr>
        <p:txBody>
          <a:bodyPr wrap="square" rtlCol="0">
            <a:spAutoFit/>
          </a:bodyPr>
          <a:lstStyle/>
          <a:p>
            <a:r>
              <a:rPr lang="en-GB" dirty="0" smtClean="0"/>
              <a:t>Q = Thermal energy</a:t>
            </a:r>
          </a:p>
          <a:p>
            <a:r>
              <a:rPr lang="en-GB" dirty="0" smtClean="0"/>
              <a:t>k = Thermal mass of the body (kappa value)</a:t>
            </a:r>
          </a:p>
          <a:p>
            <a:r>
              <a:rPr lang="en-GB" dirty="0" smtClean="0"/>
              <a:t>∆T = Change in temperature</a:t>
            </a:r>
            <a:endParaRPr lang="en-GB" dirty="0"/>
          </a:p>
        </p:txBody>
      </p:sp>
      <p:sp>
        <p:nvSpPr>
          <p:cNvPr id="11" name="TextBox 10"/>
          <p:cNvSpPr txBox="1"/>
          <p:nvPr/>
        </p:nvSpPr>
        <p:spPr>
          <a:xfrm>
            <a:off x="6660232" y="3207749"/>
            <a:ext cx="2088232" cy="400110"/>
          </a:xfrm>
          <a:prstGeom prst="rect">
            <a:avLst/>
          </a:prstGeom>
          <a:noFill/>
        </p:spPr>
        <p:txBody>
          <a:bodyPr wrap="square" rtlCol="0">
            <a:spAutoFit/>
          </a:bodyPr>
          <a:lstStyle/>
          <a:p>
            <a:r>
              <a:rPr lang="en-GB" sz="2000" dirty="0" smtClean="0"/>
              <a:t>Units in </a:t>
            </a:r>
            <a:r>
              <a:rPr lang="en-GB" sz="2000" b="1" dirty="0" smtClean="0">
                <a:solidFill>
                  <a:srgbClr val="C00000"/>
                </a:solidFill>
              </a:rPr>
              <a:t>J/kg</a:t>
            </a:r>
            <a:endParaRPr lang="en-GB" sz="2000" b="1" dirty="0">
              <a:solidFill>
                <a:srgbClr val="C00000"/>
              </a:solidFill>
            </a:endParaRPr>
          </a:p>
        </p:txBody>
      </p:sp>
      <p:grpSp>
        <p:nvGrpSpPr>
          <p:cNvPr id="15" name="Group 3"/>
          <p:cNvGrpSpPr/>
          <p:nvPr/>
        </p:nvGrpSpPr>
        <p:grpSpPr>
          <a:xfrm>
            <a:off x="1149" y="66530"/>
            <a:ext cx="9035406" cy="683568"/>
            <a:chOff x="1149" y="66530"/>
            <a:chExt cx="9035406" cy="683568"/>
          </a:xfrm>
        </p:grpSpPr>
        <p:pic>
          <p:nvPicPr>
            <p:cNvPr id="20" name="Picture 1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2"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4553741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99592" y="1052736"/>
            <a:ext cx="7128792" cy="461665"/>
          </a:xfrm>
          <a:prstGeom prst="rect">
            <a:avLst/>
          </a:prstGeom>
          <a:noFill/>
        </p:spPr>
        <p:txBody>
          <a:bodyPr wrap="square" rtlCol="0">
            <a:spAutoFit/>
          </a:bodyPr>
          <a:lstStyle/>
          <a:p>
            <a:r>
              <a:rPr lang="en-GB" sz="2400" b="1" dirty="0" smtClean="0"/>
              <a:t>Heat capacity or Kappa value (k) per unit area</a:t>
            </a:r>
            <a:endParaRPr lang="en-GB" sz="2400" b="1" dirty="0"/>
          </a:p>
        </p:txBody>
      </p:sp>
      <p:sp>
        <p:nvSpPr>
          <p:cNvPr id="13" name="12 CuadroTexto"/>
          <p:cNvSpPr txBox="1"/>
          <p:nvPr/>
        </p:nvSpPr>
        <p:spPr>
          <a:xfrm>
            <a:off x="5436096" y="2064373"/>
            <a:ext cx="2304256" cy="400110"/>
          </a:xfrm>
          <a:prstGeom prst="rect">
            <a:avLst/>
          </a:prstGeom>
          <a:noFill/>
        </p:spPr>
        <p:txBody>
          <a:bodyPr wrap="square" rtlCol="0">
            <a:spAutoFit/>
          </a:bodyPr>
          <a:lstStyle/>
          <a:p>
            <a:r>
              <a:rPr lang="en-GB" sz="2000" dirty="0" smtClean="0"/>
              <a:t>Units kJ/m</a:t>
            </a:r>
            <a:r>
              <a:rPr lang="en-GB" sz="2000" baseline="30000" dirty="0" smtClean="0"/>
              <a:t>2</a:t>
            </a:r>
            <a:r>
              <a:rPr lang="en-GB" sz="2000" dirty="0" smtClean="0"/>
              <a:t>K</a:t>
            </a:r>
            <a:endParaRPr lang="en-GB" sz="2000" dirty="0"/>
          </a:p>
        </p:txBody>
      </p:sp>
      <mc:AlternateContent xmlns:mc="http://schemas.openxmlformats.org/markup-compatibility/2006" xmlns:a14="http://schemas.microsoft.com/office/drawing/2010/main">
        <mc:Choice Requires="a14">
          <p:sp>
            <p:nvSpPr>
              <p:cNvPr id="2" name="TextBox 1"/>
              <p:cNvSpPr txBox="1"/>
              <p:nvPr/>
            </p:nvSpPr>
            <p:spPr>
              <a:xfrm>
                <a:off x="922793" y="2068289"/>
                <a:ext cx="3160160" cy="369332"/>
              </a:xfrm>
              <a:prstGeom prst="rect">
                <a:avLst/>
              </a:prstGeom>
              <a:noFill/>
            </p:spPr>
            <p:txBody>
              <a:bodyPr wrap="none" lIns="0" tIns="0" rIns="0" bIns="0" rtlCol="0">
                <a:spAutoFit/>
              </a:bodyPr>
              <a:lstStyle/>
              <a:p>
                <a:r>
                  <a:rPr lang="en-GB" sz="2400" b="1" dirty="0" smtClean="0"/>
                  <a:t>k</a:t>
                </a:r>
                <a14:m>
                  <m:oMath xmlns:m="http://schemas.openxmlformats.org/officeDocument/2006/math">
                    <m:r>
                      <a:rPr lang="en-GB" sz="2400" b="1" i="1" smtClean="0">
                        <a:latin typeface="Cambria Math" panose="02040503050406030204" pitchFamily="18" charset="0"/>
                      </a:rPr>
                      <m:t>=</m:t>
                    </m:r>
                  </m:oMath>
                </a14:m>
                <a:r>
                  <a:rPr lang="en-GB" sz="2400" b="1" dirty="0"/>
                  <a:t>1</a:t>
                </a:r>
                <a:r>
                  <a:rPr lang="en-GB" sz="2400" b="1" dirty="0" smtClean="0"/>
                  <a:t>0</a:t>
                </a:r>
                <a:r>
                  <a:rPr lang="en-GB" sz="2400" b="1" baseline="30000" dirty="0" smtClean="0"/>
                  <a:t>-6</a:t>
                </a:r>
                <a14:m>
                  <m:oMath xmlns:m="http://schemas.openxmlformats.org/officeDocument/2006/math">
                    <m:r>
                      <a:rPr lang="en-GB" sz="2400" b="1" i="1" smtClean="0">
                        <a:latin typeface="Cambria Math" panose="02040503050406030204" pitchFamily="18" charset="0"/>
                      </a:rPr>
                      <m:t>×Ʃ(</m:t>
                    </m:r>
                    <m:r>
                      <a:rPr lang="en-GB" sz="2400" b="1" i="1" smtClean="0">
                        <a:latin typeface="Cambria Math" panose="02040503050406030204" pitchFamily="18" charset="0"/>
                      </a:rPr>
                      <m:t>𝒅𝒋</m:t>
                    </m:r>
                    <m:r>
                      <a:rPr lang="en-GB" sz="2400" b="1" i="1" smtClean="0">
                        <a:latin typeface="Cambria Math" panose="02040503050406030204" pitchFamily="18" charset="0"/>
                      </a:rPr>
                      <m:t>×</m:t>
                    </m:r>
                    <m:r>
                      <a:rPr lang="en-GB" sz="2400" b="1" i="1" smtClean="0">
                        <a:latin typeface="Cambria Math" panose="02040503050406030204" pitchFamily="18" charset="0"/>
                      </a:rPr>
                      <m:t>𝒓𝒋</m:t>
                    </m:r>
                    <m:r>
                      <a:rPr lang="en-GB" sz="2400" b="1" i="1" smtClean="0">
                        <a:latin typeface="Cambria Math" panose="02040503050406030204" pitchFamily="18" charset="0"/>
                      </a:rPr>
                      <m:t>×</m:t>
                    </m:r>
                    <m:r>
                      <a:rPr lang="en-GB" sz="2400" b="1" i="1" smtClean="0">
                        <a:latin typeface="Cambria Math" panose="02040503050406030204" pitchFamily="18" charset="0"/>
                      </a:rPr>
                      <m:t>𝒄𝒋</m:t>
                    </m:r>
                    <m:r>
                      <a:rPr lang="en-GB" sz="2400" b="1" i="1" smtClean="0">
                        <a:latin typeface="Cambria Math" panose="02040503050406030204" pitchFamily="18" charset="0"/>
                      </a:rPr>
                      <m:t>)</m:t>
                    </m:r>
                  </m:oMath>
                </a14:m>
                <a:endParaRPr lang="en-GB" sz="2400" b="1" dirty="0"/>
              </a:p>
            </p:txBody>
          </p:sp>
        </mc:Choice>
        <mc:Fallback xmlns="">
          <p:sp>
            <p:nvSpPr>
              <p:cNvPr id="2" name="TextBox 1"/>
              <p:cNvSpPr txBox="1">
                <a:spLocks noRot="1" noChangeAspect="1" noMove="1" noResize="1" noEditPoints="1" noAdjustHandles="1" noChangeArrowheads="1" noChangeShapeType="1" noTextEdit="1"/>
              </p:cNvSpPr>
              <p:nvPr/>
            </p:nvSpPr>
            <p:spPr>
              <a:xfrm>
                <a:off x="922793" y="2068289"/>
                <a:ext cx="3160160" cy="369332"/>
              </a:xfrm>
              <a:prstGeom prst="rect">
                <a:avLst/>
              </a:prstGeom>
              <a:blipFill>
                <a:blip r:embed="rId2"/>
                <a:stretch>
                  <a:fillRect l="-5780" t="-24590" r="-3468" b="-49180"/>
                </a:stretch>
              </a:blipFill>
            </p:spPr>
            <p:txBody>
              <a:bodyPr/>
              <a:lstStyle/>
              <a:p>
                <a:r>
                  <a:rPr lang="en-GB">
                    <a:noFill/>
                  </a:rPr>
                  <a:t> </a:t>
                </a:r>
              </a:p>
            </p:txBody>
          </p:sp>
        </mc:Fallback>
      </mc:AlternateContent>
      <p:sp>
        <p:nvSpPr>
          <p:cNvPr id="3" name="TextBox 2"/>
          <p:cNvSpPr txBox="1"/>
          <p:nvPr/>
        </p:nvSpPr>
        <p:spPr>
          <a:xfrm>
            <a:off x="4548508" y="2727415"/>
            <a:ext cx="4464496" cy="1015663"/>
          </a:xfrm>
          <a:prstGeom prst="rect">
            <a:avLst/>
          </a:prstGeom>
          <a:noFill/>
        </p:spPr>
        <p:txBody>
          <a:bodyPr wrap="square" rtlCol="0">
            <a:spAutoFit/>
          </a:bodyPr>
          <a:lstStyle/>
          <a:p>
            <a:r>
              <a:rPr lang="en-GB" sz="2000" dirty="0" err="1" smtClean="0"/>
              <a:t>dj</a:t>
            </a:r>
            <a:r>
              <a:rPr lang="en-GB" sz="2000" dirty="0" smtClean="0"/>
              <a:t>: Thickness of layer (mm)</a:t>
            </a:r>
          </a:p>
          <a:p>
            <a:r>
              <a:rPr lang="en-GB" sz="2000" dirty="0" err="1" smtClean="0"/>
              <a:t>rj</a:t>
            </a:r>
            <a:r>
              <a:rPr lang="en-GB" sz="2000" dirty="0" smtClean="0"/>
              <a:t>: Density of layer (kg/m3)</a:t>
            </a:r>
          </a:p>
          <a:p>
            <a:r>
              <a:rPr lang="en-GB" sz="2000" dirty="0" err="1" smtClean="0"/>
              <a:t>cj</a:t>
            </a:r>
            <a:r>
              <a:rPr lang="en-GB" sz="2000" dirty="0" smtClean="0"/>
              <a:t>: Specific heat capacity of layer (J/</a:t>
            </a:r>
            <a:r>
              <a:rPr lang="en-GB" sz="2000" dirty="0" err="1" smtClean="0"/>
              <a:t>kgK</a:t>
            </a:r>
            <a:r>
              <a:rPr lang="en-GB" sz="2000" dirty="0" smtClean="0"/>
              <a:t>)</a:t>
            </a:r>
            <a:endParaRPr lang="en-GB" sz="2000" dirty="0"/>
          </a:p>
        </p:txBody>
      </p:sp>
      <p:grpSp>
        <p:nvGrpSpPr>
          <p:cNvPr id="15" name="Group 3"/>
          <p:cNvGrpSpPr/>
          <p:nvPr/>
        </p:nvGrpSpPr>
        <p:grpSpPr>
          <a:xfrm>
            <a:off x="1149" y="66530"/>
            <a:ext cx="9035406" cy="683568"/>
            <a:chOff x="1149" y="66530"/>
            <a:chExt cx="9035406" cy="683568"/>
          </a:xfrm>
        </p:grpSpPr>
        <p:pic>
          <p:nvPicPr>
            <p:cNvPr id="20" name="Picture 1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2"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4" name="Rectangle 3"/>
          <p:cNvSpPr/>
          <p:nvPr/>
        </p:nvSpPr>
        <p:spPr>
          <a:xfrm>
            <a:off x="737682" y="4006011"/>
            <a:ext cx="8244409" cy="2031325"/>
          </a:xfrm>
          <a:prstGeom prst="rect">
            <a:avLst/>
          </a:prstGeom>
        </p:spPr>
        <p:txBody>
          <a:bodyPr wrap="square">
            <a:spAutoFit/>
          </a:bodyPr>
          <a:lstStyle/>
          <a:p>
            <a:r>
              <a:rPr lang="en-GB" dirty="0">
                <a:latin typeface="Arial" panose="020B0604020202020204" pitchFamily="34" charset="0"/>
              </a:rPr>
              <a:t>where:</a:t>
            </a:r>
          </a:p>
          <a:p>
            <a:r>
              <a:rPr lang="en-GB" dirty="0">
                <a:latin typeface="Arial" panose="020B0604020202020204" pitchFamily="34" charset="0"/>
              </a:rPr>
              <a:t>The calculation is over all layers in the element, starting at the inside surface and stopping at whichever of the following conditions is encountered first (which may mean part way through a layer):</a:t>
            </a:r>
          </a:p>
          <a:p>
            <a:pPr>
              <a:buFont typeface="Arial" panose="020B0604020202020204" pitchFamily="34" charset="0"/>
              <a:buChar char="•"/>
            </a:pPr>
            <a:r>
              <a:rPr lang="en-GB" dirty="0">
                <a:latin typeface="Arial" panose="020B0604020202020204" pitchFamily="34" charset="0"/>
              </a:rPr>
              <a:t>The total thickness of the layers exceeds 100mm</a:t>
            </a:r>
          </a:p>
          <a:p>
            <a:pPr>
              <a:buFont typeface="Arial" panose="020B0604020202020204" pitchFamily="34" charset="0"/>
              <a:buChar char="•"/>
            </a:pPr>
            <a:r>
              <a:rPr lang="en-GB" dirty="0">
                <a:latin typeface="Arial" panose="020B0604020202020204" pitchFamily="34" charset="0"/>
              </a:rPr>
              <a:t>The mid point of the construction is reached</a:t>
            </a:r>
          </a:p>
          <a:p>
            <a:pPr>
              <a:buFont typeface="Arial" panose="020B0604020202020204" pitchFamily="34" charset="0"/>
              <a:buChar char="•"/>
            </a:pPr>
            <a:r>
              <a:rPr lang="en-GB" dirty="0">
                <a:latin typeface="Arial" panose="020B0604020202020204" pitchFamily="34" charset="0"/>
              </a:rPr>
              <a:t>An insulation layer is reached (defined as thermal conductivity &lt;= 0.08 W/</a:t>
            </a:r>
            <a:r>
              <a:rPr lang="en-GB" dirty="0" err="1">
                <a:latin typeface="Arial" panose="020B0604020202020204" pitchFamily="34" charset="0"/>
              </a:rPr>
              <a:t>mK</a:t>
            </a:r>
            <a:r>
              <a:rPr lang="en-GB" dirty="0">
                <a:latin typeface="Arial" panose="020B0604020202020204" pitchFamily="34" charset="0"/>
              </a:rPr>
              <a:t>);</a:t>
            </a:r>
            <a:endParaRPr lang="en-GB" b="0" i="0" dirty="0">
              <a:effectLst/>
              <a:latin typeface="Arial" panose="020B0604020202020204" pitchFamily="34" charset="0"/>
            </a:endParaRPr>
          </a:p>
        </p:txBody>
      </p:sp>
      <p:sp>
        <p:nvSpPr>
          <p:cNvPr id="5" name="TextBox 4"/>
          <p:cNvSpPr txBox="1"/>
          <p:nvPr/>
        </p:nvSpPr>
        <p:spPr>
          <a:xfrm>
            <a:off x="4644008" y="1420055"/>
            <a:ext cx="2232248" cy="369332"/>
          </a:xfrm>
          <a:prstGeom prst="rect">
            <a:avLst/>
          </a:prstGeom>
          <a:noFill/>
        </p:spPr>
        <p:txBody>
          <a:bodyPr wrap="square" rtlCol="0">
            <a:spAutoFit/>
          </a:bodyPr>
          <a:lstStyle/>
          <a:p>
            <a:r>
              <a:rPr lang="en-GB" dirty="0" smtClean="0"/>
              <a:t>(also K-factor or </a:t>
            </a:r>
            <a:r>
              <a:rPr lang="el-GR" dirty="0" smtClean="0"/>
              <a:t>λ</a:t>
            </a:r>
            <a:r>
              <a:rPr lang="en-GB" dirty="0" smtClean="0"/>
              <a:t>)</a:t>
            </a:r>
            <a:endParaRPr lang="en-GB" dirty="0"/>
          </a:p>
        </p:txBody>
      </p:sp>
    </p:spTree>
    <p:extLst>
      <p:ext uri="{BB962C8B-B14F-4D97-AF65-F5344CB8AC3E}">
        <p14:creationId xmlns:p14="http://schemas.microsoft.com/office/powerpoint/2010/main" val="21667378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4572000" y="670272"/>
            <a:ext cx="3960440" cy="6063198"/>
          </a:xfrm>
          <a:prstGeom prst="rect">
            <a:avLst/>
          </a:prstGeom>
          <a:noFill/>
        </p:spPr>
        <p:txBody>
          <a:bodyPr wrap="square" rtlCol="0">
            <a:spAutoFit/>
          </a:bodyPr>
          <a:lstStyle/>
          <a:p>
            <a:r>
              <a:rPr lang="en-GB" sz="2000" dirty="0" smtClean="0"/>
              <a:t>Thermal mass works by:</a:t>
            </a:r>
          </a:p>
          <a:p>
            <a:pPr marL="342900" indent="-342900">
              <a:buFont typeface="Arial" panose="020B0604020202020204" pitchFamily="34" charset="0"/>
              <a:buChar char="•"/>
            </a:pPr>
            <a:r>
              <a:rPr lang="en-GB" sz="2000" dirty="0" smtClean="0"/>
              <a:t>absorbing heat when the sun radiates</a:t>
            </a:r>
          </a:p>
          <a:p>
            <a:pPr marL="342900" indent="-342900">
              <a:buFont typeface="Arial" panose="020B0604020202020204" pitchFamily="34" charset="0"/>
              <a:buChar char="•"/>
            </a:pPr>
            <a:r>
              <a:rPr lang="en-GB" sz="2000" dirty="0" smtClean="0"/>
              <a:t>re-radiating it back as temperature drops</a:t>
            </a:r>
          </a:p>
          <a:p>
            <a:pPr marL="342900" indent="-342900">
              <a:buFont typeface="Arial" panose="020B0604020202020204" pitchFamily="34" charset="0"/>
              <a:buChar char="•"/>
            </a:pPr>
            <a:endParaRPr lang="en-GB" sz="2000" dirty="0" smtClean="0"/>
          </a:p>
          <a:p>
            <a:endParaRPr lang="en-GB" sz="2000" dirty="0" smtClean="0"/>
          </a:p>
          <a:p>
            <a:r>
              <a:rPr lang="en-GB" sz="2000" dirty="0" smtClean="0"/>
              <a:t>Passive design uses thermal mass to keep a more constant temperature inside</a:t>
            </a:r>
          </a:p>
          <a:p>
            <a:endParaRPr lang="en-GB" sz="2000" dirty="0" smtClean="0"/>
          </a:p>
          <a:p>
            <a:r>
              <a:rPr lang="en-GB" sz="2000" dirty="0" smtClean="0"/>
              <a:t>Materials with high thermal mass:</a:t>
            </a:r>
          </a:p>
          <a:p>
            <a:pPr marL="342900" indent="-342900">
              <a:buFont typeface="Arial" panose="020B0604020202020204" pitchFamily="34" charset="0"/>
              <a:buChar char="•"/>
            </a:pPr>
            <a:r>
              <a:rPr lang="en-GB" dirty="0" smtClean="0"/>
              <a:t>Concrete</a:t>
            </a:r>
          </a:p>
          <a:p>
            <a:pPr marL="342900" indent="-342900">
              <a:buFont typeface="Arial" panose="020B0604020202020204" pitchFamily="34" charset="0"/>
              <a:buChar char="•"/>
            </a:pPr>
            <a:r>
              <a:rPr lang="en-GB" dirty="0" smtClean="0"/>
              <a:t>Stone</a:t>
            </a:r>
          </a:p>
          <a:p>
            <a:pPr marL="342900" indent="-342900">
              <a:buFont typeface="Arial" panose="020B0604020202020204" pitchFamily="34" charset="0"/>
              <a:buChar char="•"/>
            </a:pPr>
            <a:r>
              <a:rPr lang="en-GB" dirty="0" smtClean="0"/>
              <a:t>Brick </a:t>
            </a:r>
          </a:p>
          <a:p>
            <a:pPr marL="342900" indent="-342900">
              <a:buFont typeface="Arial" panose="020B0604020202020204" pitchFamily="34" charset="0"/>
              <a:buChar char="•"/>
            </a:pPr>
            <a:r>
              <a:rPr lang="en-GB" dirty="0" smtClean="0"/>
              <a:t>Earth</a:t>
            </a:r>
          </a:p>
          <a:p>
            <a:pPr marL="342900" indent="-342900">
              <a:buFont typeface="Arial" panose="020B0604020202020204" pitchFamily="34" charset="0"/>
              <a:buChar char="•"/>
            </a:pPr>
            <a:r>
              <a:rPr lang="en-GB" dirty="0" smtClean="0"/>
              <a:t>Water</a:t>
            </a:r>
          </a:p>
          <a:p>
            <a:pPr marL="342900" indent="-342900">
              <a:buFont typeface="Arial" panose="020B0604020202020204" pitchFamily="34" charset="0"/>
              <a:buChar char="•"/>
            </a:pPr>
            <a:endParaRPr lang="en-GB" dirty="0" smtClean="0"/>
          </a:p>
          <a:p>
            <a:r>
              <a:rPr lang="en-GB" sz="2000" dirty="0" smtClean="0"/>
              <a:t>Low density materials are not good to work with thermal mass</a:t>
            </a:r>
          </a:p>
        </p:txBody>
      </p:sp>
      <p:pic>
        <p:nvPicPr>
          <p:cNvPr id="13" name="Picture 5" descr="P3200151"/>
          <p:cNvPicPr>
            <a:picLocks noChangeAspect="1" noChangeArrowheads="1"/>
          </p:cNvPicPr>
          <p:nvPr/>
        </p:nvPicPr>
        <p:blipFill>
          <a:blip r:embed="rId2" cstate="print"/>
          <a:srcRect/>
          <a:stretch>
            <a:fillRect/>
          </a:stretch>
        </p:blipFill>
        <p:spPr bwMode="auto">
          <a:xfrm>
            <a:off x="250825" y="981075"/>
            <a:ext cx="4033838" cy="5380038"/>
          </a:xfrm>
          <a:prstGeom prst="rect">
            <a:avLst/>
          </a:prstGeom>
          <a:noFill/>
        </p:spPr>
      </p:pic>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7968591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1043608" y="1844824"/>
            <a:ext cx="7056784" cy="2708434"/>
          </a:xfrm>
          <a:prstGeom prst="rect">
            <a:avLst/>
          </a:prstGeom>
          <a:noFill/>
        </p:spPr>
        <p:txBody>
          <a:bodyPr wrap="square" rtlCol="0">
            <a:spAutoFit/>
          </a:bodyPr>
          <a:lstStyle/>
          <a:p>
            <a:pPr>
              <a:spcBef>
                <a:spcPts val="600"/>
              </a:spcBef>
              <a:spcAft>
                <a:spcPts val="600"/>
              </a:spcAft>
            </a:pPr>
            <a:r>
              <a:rPr lang="en-GB" sz="2000" b="1" dirty="0" smtClean="0"/>
              <a:t>Requirements for materials to work with thermal mass: </a:t>
            </a:r>
          </a:p>
          <a:p>
            <a:pPr lvl="1">
              <a:spcBef>
                <a:spcPts val="600"/>
              </a:spcBef>
              <a:spcAft>
                <a:spcPts val="600"/>
              </a:spcAft>
              <a:buFont typeface="Arial" pitchFamily="34" charset="0"/>
              <a:buChar char="•"/>
            </a:pPr>
            <a:r>
              <a:rPr lang="en-GB" sz="2000" dirty="0" smtClean="0"/>
              <a:t>High specific heat</a:t>
            </a:r>
          </a:p>
          <a:p>
            <a:pPr lvl="1">
              <a:spcBef>
                <a:spcPts val="600"/>
              </a:spcBef>
              <a:spcAft>
                <a:spcPts val="600"/>
              </a:spcAft>
              <a:buFont typeface="Arial" pitchFamily="34" charset="0"/>
              <a:buChar char="•"/>
            </a:pPr>
            <a:r>
              <a:rPr lang="en-GB" sz="2000" dirty="0" smtClean="0"/>
              <a:t>Big mass</a:t>
            </a:r>
          </a:p>
          <a:p>
            <a:pPr lvl="1">
              <a:spcBef>
                <a:spcPts val="600"/>
              </a:spcBef>
              <a:spcAft>
                <a:spcPts val="600"/>
              </a:spcAft>
              <a:buFont typeface="Arial" pitchFamily="34" charset="0"/>
              <a:buChar char="•"/>
            </a:pPr>
            <a:r>
              <a:rPr lang="en-GB" sz="2000" dirty="0" smtClean="0"/>
              <a:t>Low thermal conductivity </a:t>
            </a:r>
          </a:p>
          <a:p>
            <a:pPr lvl="1">
              <a:spcBef>
                <a:spcPts val="600"/>
              </a:spcBef>
              <a:spcAft>
                <a:spcPts val="600"/>
              </a:spcAft>
              <a:buFont typeface="Arial" pitchFamily="34" charset="0"/>
              <a:buChar char="•"/>
            </a:pPr>
            <a:r>
              <a:rPr lang="en-GB" sz="2000" dirty="0" smtClean="0"/>
              <a:t>Dark colours</a:t>
            </a:r>
          </a:p>
          <a:p>
            <a:pPr>
              <a:spcBef>
                <a:spcPts val="600"/>
              </a:spcBef>
              <a:spcAft>
                <a:spcPts val="600"/>
              </a:spcAft>
              <a:buFont typeface="Arial" pitchFamily="34" charset="0"/>
              <a:buChar char="•"/>
            </a:pPr>
            <a:endParaRPr lang="en-GB" sz="2000" dirty="0" smtClean="0"/>
          </a:p>
        </p:txBody>
      </p:sp>
      <p:grpSp>
        <p:nvGrpSpPr>
          <p:cNvPr id="8" name="Group 3"/>
          <p:cNvGrpSpPr/>
          <p:nvPr/>
        </p:nvGrpSpPr>
        <p:grpSpPr>
          <a:xfrm>
            <a:off x="1149" y="66530"/>
            <a:ext cx="9035406" cy="683568"/>
            <a:chOff x="1149" y="66530"/>
            <a:chExt cx="9035406" cy="683568"/>
          </a:xfrm>
        </p:grpSpPr>
        <p:pic>
          <p:nvPicPr>
            <p:cNvPr id="9" name="Picture 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9999275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7716" y="4005064"/>
            <a:ext cx="5225828" cy="2612914"/>
          </a:xfrm>
          <a:prstGeom prst="rect">
            <a:avLst/>
          </a:prstGeom>
        </p:spPr>
      </p:pic>
      <p:pic>
        <p:nvPicPr>
          <p:cNvPr id="29702" name="Picture 6" descr="http://www.arqhys.com/arquitectura/imagenes/Adobe.jpg"/>
          <p:cNvPicPr>
            <a:picLocks noChangeAspect="1" noChangeArrowheads="1"/>
          </p:cNvPicPr>
          <p:nvPr/>
        </p:nvPicPr>
        <p:blipFill>
          <a:blip r:embed="rId3" cstate="print"/>
          <a:srcRect/>
          <a:stretch>
            <a:fillRect/>
          </a:stretch>
        </p:blipFill>
        <p:spPr bwMode="auto">
          <a:xfrm>
            <a:off x="4427984" y="978907"/>
            <a:ext cx="4276725" cy="3200401"/>
          </a:xfrm>
          <a:prstGeom prst="rect">
            <a:avLst/>
          </a:prstGeom>
          <a:noFill/>
        </p:spPr>
      </p:pic>
      <p:pic>
        <p:nvPicPr>
          <p:cNvPr id="29700" name="Picture 4" descr="http://www.ecohabitar.org/articulos/art_bioconstruccion/imagenes/piedra.jpg"/>
          <p:cNvPicPr>
            <a:picLocks noChangeAspect="1" noChangeArrowheads="1"/>
          </p:cNvPicPr>
          <p:nvPr/>
        </p:nvPicPr>
        <p:blipFill>
          <a:blip r:embed="rId4" cstate="print"/>
          <a:srcRect/>
          <a:stretch>
            <a:fillRect/>
          </a:stretch>
        </p:blipFill>
        <p:spPr bwMode="auto">
          <a:xfrm>
            <a:off x="251520" y="908720"/>
            <a:ext cx="3240360" cy="3240360"/>
          </a:xfrm>
          <a:prstGeom prst="rect">
            <a:avLst/>
          </a:prstGeom>
          <a:noFill/>
        </p:spPr>
      </p:pic>
      <p:grpSp>
        <p:nvGrpSpPr>
          <p:cNvPr id="10" name="Group 3"/>
          <p:cNvGrpSpPr/>
          <p:nvPr/>
        </p:nvGrpSpPr>
        <p:grpSpPr>
          <a:xfrm>
            <a:off x="1149" y="66530"/>
            <a:ext cx="9035406" cy="683568"/>
            <a:chOff x="1149" y="66530"/>
            <a:chExt cx="9035406" cy="683568"/>
          </a:xfrm>
        </p:grpSpPr>
        <p:pic>
          <p:nvPicPr>
            <p:cNvPr id="11" name="Picture 1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4"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2816278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516" t="3540" r="1287" b="4440"/>
          <a:stretch/>
        </p:blipFill>
        <p:spPr>
          <a:xfrm>
            <a:off x="1907703" y="1268761"/>
            <a:ext cx="5112569" cy="187220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0823" y="3591363"/>
            <a:ext cx="5099034" cy="2878063"/>
          </a:xfrm>
          <a:prstGeom prst="rect">
            <a:avLst/>
          </a:prstGeom>
        </p:spPr>
      </p:pic>
      <p:grpSp>
        <p:nvGrpSpPr>
          <p:cNvPr id="10" name="Group 3"/>
          <p:cNvGrpSpPr/>
          <p:nvPr/>
        </p:nvGrpSpPr>
        <p:grpSpPr>
          <a:xfrm>
            <a:off x="1149" y="66530"/>
            <a:ext cx="9035406" cy="683568"/>
            <a:chOff x="1149" y="66530"/>
            <a:chExt cx="9035406" cy="683568"/>
          </a:xfrm>
        </p:grpSpPr>
        <p:pic>
          <p:nvPicPr>
            <p:cNvPr id="11"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4"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099920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052736"/>
            <a:ext cx="7870885" cy="5184576"/>
          </a:xfrm>
          <a:prstGeom prst="rect">
            <a:avLst/>
          </a:prstGeom>
        </p:spPr>
      </p:pic>
      <p:grpSp>
        <p:nvGrpSpPr>
          <p:cNvPr id="10" name="Group 3"/>
          <p:cNvGrpSpPr/>
          <p:nvPr/>
        </p:nvGrpSpPr>
        <p:grpSpPr>
          <a:xfrm>
            <a:off x="1149" y="66530"/>
            <a:ext cx="9035406" cy="683568"/>
            <a:chOff x="1149" y="66530"/>
            <a:chExt cx="9035406" cy="683568"/>
          </a:xfrm>
        </p:grpSpPr>
        <p:pic>
          <p:nvPicPr>
            <p:cNvPr id="11" name="Picture 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4"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84426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3928" y="3573016"/>
            <a:ext cx="4752528" cy="2851517"/>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7" y="2420888"/>
            <a:ext cx="3799043" cy="2203445"/>
          </a:xfrm>
          <a:prstGeom prst="rect">
            <a:avLst/>
          </a:prstGeom>
        </p:spPr>
      </p:pic>
      <p:sp>
        <p:nvSpPr>
          <p:cNvPr id="6" name="TextBox 5"/>
          <p:cNvSpPr txBox="1"/>
          <p:nvPr/>
        </p:nvSpPr>
        <p:spPr>
          <a:xfrm>
            <a:off x="539552" y="1268760"/>
            <a:ext cx="3528392" cy="461665"/>
          </a:xfrm>
          <a:prstGeom prst="rect">
            <a:avLst/>
          </a:prstGeom>
          <a:noFill/>
        </p:spPr>
        <p:txBody>
          <a:bodyPr wrap="square" rtlCol="0">
            <a:spAutoFit/>
          </a:bodyPr>
          <a:lstStyle/>
          <a:p>
            <a:r>
              <a:rPr lang="en-GB" sz="2400" b="1" dirty="0" smtClean="0"/>
              <a:t>Internal thermal mass</a:t>
            </a:r>
            <a:endParaRPr lang="en-GB" sz="2400" b="1" dirty="0"/>
          </a:p>
        </p:txBody>
      </p:sp>
      <p:grpSp>
        <p:nvGrpSpPr>
          <p:cNvPr id="12" name="Group 3"/>
          <p:cNvGrpSpPr/>
          <p:nvPr/>
        </p:nvGrpSpPr>
        <p:grpSpPr>
          <a:xfrm>
            <a:off x="1149" y="66530"/>
            <a:ext cx="9035406" cy="683568"/>
            <a:chOff x="1149" y="66530"/>
            <a:chExt cx="9035406" cy="683568"/>
          </a:xfrm>
        </p:grpSpPr>
        <p:pic>
          <p:nvPicPr>
            <p:cNvPr id="13" name="Picture 1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6"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6421748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nercia térmica"/>
          <p:cNvPicPr>
            <a:picLocks noChangeAspect="1" noChangeArrowheads="1"/>
          </p:cNvPicPr>
          <p:nvPr/>
        </p:nvPicPr>
        <p:blipFill rotWithShape="1">
          <a:blip r:embed="rId2" cstate="print"/>
          <a:srcRect l="3791" t="5046" r="3340" b="4114"/>
          <a:stretch/>
        </p:blipFill>
        <p:spPr bwMode="auto">
          <a:xfrm>
            <a:off x="5292080" y="1339180"/>
            <a:ext cx="3528392" cy="2592288"/>
          </a:xfrm>
          <a:prstGeom prst="rect">
            <a:avLst/>
          </a:prstGeom>
          <a:noFill/>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2635324"/>
            <a:ext cx="4949267" cy="3673996"/>
          </a:xfrm>
          <a:prstGeom prst="rect">
            <a:avLst/>
          </a:prstGeom>
        </p:spPr>
      </p:pic>
      <p:sp>
        <p:nvSpPr>
          <p:cNvPr id="7" name="TextBox 6"/>
          <p:cNvSpPr txBox="1"/>
          <p:nvPr/>
        </p:nvSpPr>
        <p:spPr>
          <a:xfrm>
            <a:off x="539552" y="1268760"/>
            <a:ext cx="3528392" cy="461665"/>
          </a:xfrm>
          <a:prstGeom prst="rect">
            <a:avLst/>
          </a:prstGeom>
          <a:noFill/>
        </p:spPr>
        <p:txBody>
          <a:bodyPr wrap="square" rtlCol="0">
            <a:spAutoFit/>
          </a:bodyPr>
          <a:lstStyle/>
          <a:p>
            <a:r>
              <a:rPr lang="en-GB" sz="2400" b="1" dirty="0" smtClean="0"/>
              <a:t>Internal thermal mass</a:t>
            </a:r>
            <a:endParaRPr lang="en-GB" sz="2400" b="1" dirty="0"/>
          </a:p>
        </p:txBody>
      </p:sp>
      <p:grpSp>
        <p:nvGrpSpPr>
          <p:cNvPr id="13" name="Group 3"/>
          <p:cNvGrpSpPr/>
          <p:nvPr/>
        </p:nvGrpSpPr>
        <p:grpSpPr>
          <a:xfrm>
            <a:off x="1149" y="66530"/>
            <a:ext cx="9035406" cy="683568"/>
            <a:chOff x="1149" y="66530"/>
            <a:chExt cx="9035406" cy="683568"/>
          </a:xfrm>
        </p:grpSpPr>
        <p:pic>
          <p:nvPicPr>
            <p:cNvPr id="14"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9987619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39552" y="1268760"/>
            <a:ext cx="3528392" cy="461665"/>
          </a:xfrm>
          <a:prstGeom prst="rect">
            <a:avLst/>
          </a:prstGeom>
          <a:noFill/>
        </p:spPr>
        <p:txBody>
          <a:bodyPr wrap="square" rtlCol="0">
            <a:spAutoFit/>
          </a:bodyPr>
          <a:lstStyle/>
          <a:p>
            <a:r>
              <a:rPr lang="en-GB" sz="2400" b="1" dirty="0" smtClean="0"/>
              <a:t>Water wall mass</a:t>
            </a:r>
            <a:endParaRPr lang="en-GB" sz="24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302" y="2892426"/>
            <a:ext cx="6319261" cy="3734683"/>
          </a:xfrm>
          <a:prstGeom prst="rect">
            <a:avLst/>
          </a:prstGeom>
        </p:spPr>
      </p:pic>
      <p:pic>
        <p:nvPicPr>
          <p:cNvPr id="7" name="Picture 7" descr="Tema+3+lam+19"/>
          <p:cNvPicPr>
            <a:picLocks noChangeAspect="1" noChangeArrowheads="1"/>
          </p:cNvPicPr>
          <p:nvPr/>
        </p:nvPicPr>
        <p:blipFill>
          <a:blip r:embed="rId3" cstate="print"/>
          <a:srcRect l="10634" t="40543" r="13794" b="36749"/>
          <a:stretch>
            <a:fillRect/>
          </a:stretch>
        </p:blipFill>
        <p:spPr bwMode="auto">
          <a:xfrm>
            <a:off x="4427984" y="1027014"/>
            <a:ext cx="4321159" cy="1809254"/>
          </a:xfrm>
          <a:prstGeom prst="rect">
            <a:avLst/>
          </a:prstGeom>
          <a:noFill/>
        </p:spPr>
      </p:pic>
      <p:grpSp>
        <p:nvGrpSpPr>
          <p:cNvPr id="13" name="Group 3"/>
          <p:cNvGrpSpPr/>
          <p:nvPr/>
        </p:nvGrpSpPr>
        <p:grpSpPr>
          <a:xfrm>
            <a:off x="1149" y="66530"/>
            <a:ext cx="9035406" cy="683568"/>
            <a:chOff x="1149" y="66530"/>
            <a:chExt cx="9035406" cy="683568"/>
          </a:xfrm>
        </p:grpSpPr>
        <p:pic>
          <p:nvPicPr>
            <p:cNvPr id="14"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855045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4"/>
          <p:cNvSpPr txBox="1">
            <a:spLocks noChangeArrowheads="1"/>
          </p:cNvSpPr>
          <p:nvPr/>
        </p:nvSpPr>
        <p:spPr bwMode="auto">
          <a:xfrm>
            <a:off x="395288" y="5373688"/>
            <a:ext cx="3744912" cy="854075"/>
          </a:xfrm>
          <a:prstGeom prst="rect">
            <a:avLst/>
          </a:prstGeom>
          <a:noFill/>
          <a:ln w="9525">
            <a:noFill/>
            <a:miter lim="800000"/>
            <a:headEnd/>
            <a:tailEnd/>
          </a:ln>
          <a:effectLst/>
        </p:spPr>
        <p:txBody>
          <a:bodyPr>
            <a:spAutoFit/>
          </a:bodyPr>
          <a:lstStyle/>
          <a:p>
            <a:pPr>
              <a:spcBef>
                <a:spcPct val="50000"/>
              </a:spcBef>
            </a:pPr>
            <a:r>
              <a:rPr lang="en-GB" sz="2000" b="1" dirty="0" smtClean="0"/>
              <a:t>TECNOSOL</a:t>
            </a:r>
          </a:p>
          <a:p>
            <a:pPr>
              <a:spcBef>
                <a:spcPct val="50000"/>
              </a:spcBef>
            </a:pPr>
            <a:r>
              <a:rPr lang="en-GB" sz="2000" b="1" dirty="0" smtClean="0"/>
              <a:t>Heating solar system </a:t>
            </a:r>
            <a:endParaRPr lang="en-GB" sz="2000" b="1" dirty="0"/>
          </a:p>
        </p:txBody>
      </p:sp>
      <p:pic>
        <p:nvPicPr>
          <p:cNvPr id="13" name="Picture 5" descr="tecn041A"/>
          <p:cNvPicPr>
            <a:picLocks noChangeAspect="1" noChangeArrowheads="1"/>
          </p:cNvPicPr>
          <p:nvPr/>
        </p:nvPicPr>
        <p:blipFill>
          <a:blip r:embed="rId2" cstate="print"/>
          <a:srcRect/>
          <a:stretch>
            <a:fillRect/>
          </a:stretch>
        </p:blipFill>
        <p:spPr bwMode="auto">
          <a:xfrm>
            <a:off x="323850" y="1052513"/>
            <a:ext cx="4895850" cy="3679825"/>
          </a:xfrm>
          <a:prstGeom prst="rect">
            <a:avLst/>
          </a:prstGeom>
          <a:noFill/>
        </p:spPr>
      </p:pic>
      <p:pic>
        <p:nvPicPr>
          <p:cNvPr id="14" name="Picture 6" descr="CPC0001"/>
          <p:cNvPicPr>
            <a:picLocks noChangeAspect="1" noChangeArrowheads="1"/>
          </p:cNvPicPr>
          <p:nvPr/>
        </p:nvPicPr>
        <p:blipFill>
          <a:blip r:embed="rId3" cstate="print"/>
          <a:srcRect/>
          <a:stretch>
            <a:fillRect/>
          </a:stretch>
        </p:blipFill>
        <p:spPr bwMode="auto">
          <a:xfrm>
            <a:off x="4859338" y="3165475"/>
            <a:ext cx="4032250" cy="2976563"/>
          </a:xfrm>
          <a:prstGeom prst="rect">
            <a:avLst/>
          </a:prstGeom>
          <a:noFill/>
        </p:spPr>
      </p:pic>
      <p:grpSp>
        <p:nvGrpSpPr>
          <p:cNvPr id="10" name="Group 3"/>
          <p:cNvGrpSpPr/>
          <p:nvPr/>
        </p:nvGrpSpPr>
        <p:grpSpPr>
          <a:xfrm>
            <a:off x="1149" y="66530"/>
            <a:ext cx="9035406" cy="683568"/>
            <a:chOff x="1149" y="66530"/>
            <a:chExt cx="9035406" cy="683568"/>
          </a:xfrm>
        </p:grpSpPr>
        <p:pic>
          <p:nvPicPr>
            <p:cNvPr id="11"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2"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4061432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4"/>
          <p:cNvSpPr txBox="1">
            <a:spLocks noChangeArrowheads="1"/>
          </p:cNvSpPr>
          <p:nvPr/>
        </p:nvSpPr>
        <p:spPr bwMode="auto">
          <a:xfrm>
            <a:off x="323528" y="980728"/>
            <a:ext cx="3744912" cy="400110"/>
          </a:xfrm>
          <a:prstGeom prst="rect">
            <a:avLst/>
          </a:prstGeom>
          <a:noFill/>
          <a:ln w="9525">
            <a:noFill/>
            <a:miter lim="800000"/>
            <a:headEnd/>
            <a:tailEnd/>
          </a:ln>
          <a:effectLst/>
        </p:spPr>
        <p:txBody>
          <a:bodyPr>
            <a:spAutoFit/>
          </a:bodyPr>
          <a:lstStyle/>
          <a:p>
            <a:pPr>
              <a:spcBef>
                <a:spcPct val="50000"/>
              </a:spcBef>
            </a:pPr>
            <a:r>
              <a:rPr lang="en-GB" sz="2000" b="1" dirty="0" err="1" smtClean="0"/>
              <a:t>Trombe</a:t>
            </a:r>
            <a:r>
              <a:rPr lang="en-GB" sz="2000" b="1" dirty="0" smtClean="0"/>
              <a:t> Wall system</a:t>
            </a:r>
            <a:endParaRPr lang="en-GB" sz="20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693" y="2108293"/>
            <a:ext cx="4545813" cy="354118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2132856"/>
            <a:ext cx="3809524" cy="3492063"/>
          </a:xfrm>
          <a:prstGeom prst="rect">
            <a:avLst/>
          </a:prstGeom>
        </p:spPr>
      </p:pic>
      <p:grpSp>
        <p:nvGrpSpPr>
          <p:cNvPr id="13" name="Group 3"/>
          <p:cNvGrpSpPr/>
          <p:nvPr/>
        </p:nvGrpSpPr>
        <p:grpSpPr>
          <a:xfrm>
            <a:off x="1149" y="66530"/>
            <a:ext cx="9035406" cy="683568"/>
            <a:chOff x="1149" y="66530"/>
            <a:chExt cx="9035406" cy="683568"/>
          </a:xfrm>
        </p:grpSpPr>
        <p:pic>
          <p:nvPicPr>
            <p:cNvPr id="14"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3682998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4"/>
          <p:cNvSpPr txBox="1">
            <a:spLocks noChangeArrowheads="1"/>
          </p:cNvSpPr>
          <p:nvPr/>
        </p:nvSpPr>
        <p:spPr bwMode="auto">
          <a:xfrm>
            <a:off x="323528" y="980728"/>
            <a:ext cx="3744912" cy="400110"/>
          </a:xfrm>
          <a:prstGeom prst="rect">
            <a:avLst/>
          </a:prstGeom>
          <a:noFill/>
          <a:ln w="9525">
            <a:noFill/>
            <a:miter lim="800000"/>
            <a:headEnd/>
            <a:tailEnd/>
          </a:ln>
          <a:effectLst/>
        </p:spPr>
        <p:txBody>
          <a:bodyPr>
            <a:spAutoFit/>
          </a:bodyPr>
          <a:lstStyle/>
          <a:p>
            <a:pPr>
              <a:spcBef>
                <a:spcPct val="50000"/>
              </a:spcBef>
            </a:pPr>
            <a:r>
              <a:rPr lang="en-GB" sz="2000" b="1" dirty="0" err="1" smtClean="0"/>
              <a:t>Trombe</a:t>
            </a:r>
            <a:r>
              <a:rPr lang="en-GB" sz="2000" b="1" dirty="0" smtClean="0"/>
              <a:t> Wall system</a:t>
            </a:r>
            <a:endParaRPr lang="en-GB" sz="20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4048" y="1180783"/>
            <a:ext cx="3919615" cy="549478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444" y="1556792"/>
            <a:ext cx="3862524" cy="5078504"/>
          </a:xfrm>
          <a:prstGeom prst="rect">
            <a:avLst/>
          </a:prstGeom>
        </p:spPr>
      </p:pic>
      <p:grpSp>
        <p:nvGrpSpPr>
          <p:cNvPr id="13" name="Group 3"/>
          <p:cNvGrpSpPr/>
          <p:nvPr/>
        </p:nvGrpSpPr>
        <p:grpSpPr>
          <a:xfrm>
            <a:off x="1149" y="66530"/>
            <a:ext cx="9035406" cy="683568"/>
            <a:chOff x="1149" y="66530"/>
            <a:chExt cx="9035406" cy="683568"/>
          </a:xfrm>
        </p:grpSpPr>
        <p:pic>
          <p:nvPicPr>
            <p:cNvPr id="14"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107935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4"/>
          <p:cNvSpPr txBox="1">
            <a:spLocks noChangeArrowheads="1"/>
          </p:cNvSpPr>
          <p:nvPr/>
        </p:nvSpPr>
        <p:spPr bwMode="auto">
          <a:xfrm>
            <a:off x="323528" y="980728"/>
            <a:ext cx="3744912" cy="400110"/>
          </a:xfrm>
          <a:prstGeom prst="rect">
            <a:avLst/>
          </a:prstGeom>
          <a:noFill/>
          <a:ln w="9525">
            <a:noFill/>
            <a:miter lim="800000"/>
            <a:headEnd/>
            <a:tailEnd/>
          </a:ln>
          <a:effectLst/>
        </p:spPr>
        <p:txBody>
          <a:bodyPr>
            <a:spAutoFit/>
          </a:bodyPr>
          <a:lstStyle/>
          <a:p>
            <a:pPr>
              <a:spcBef>
                <a:spcPct val="50000"/>
              </a:spcBef>
            </a:pPr>
            <a:r>
              <a:rPr lang="en-GB" sz="2000" b="1" dirty="0" err="1" smtClean="0"/>
              <a:t>Trombe</a:t>
            </a:r>
            <a:r>
              <a:rPr lang="en-GB" sz="2000" b="1" dirty="0" smtClean="0"/>
              <a:t> Wall system</a:t>
            </a:r>
            <a:endParaRPr lang="en-GB" sz="2000" b="1"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7584" y="1556792"/>
            <a:ext cx="7452320" cy="4968213"/>
          </a:xfrm>
          <a:prstGeom prst="rect">
            <a:avLst/>
          </a:prstGeom>
        </p:spPr>
      </p:pic>
      <p:grpSp>
        <p:nvGrpSpPr>
          <p:cNvPr id="11" name="Group 3"/>
          <p:cNvGrpSpPr/>
          <p:nvPr/>
        </p:nvGrpSpPr>
        <p:grpSpPr>
          <a:xfrm>
            <a:off x="1149" y="66530"/>
            <a:ext cx="9035406" cy="683568"/>
            <a:chOff x="1149" y="66530"/>
            <a:chExt cx="9035406" cy="683568"/>
          </a:xfrm>
        </p:grpSpPr>
        <p:pic>
          <p:nvPicPr>
            <p:cNvPr id="13" name="Picture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16"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5899369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Pag03_13E"/>
          <p:cNvPicPr>
            <a:picLocks noChangeAspect="1" noChangeArrowheads="1"/>
          </p:cNvPicPr>
          <p:nvPr/>
        </p:nvPicPr>
        <p:blipFill>
          <a:blip r:embed="rId2" cstate="print"/>
          <a:srcRect l="9941" t="5144" b="2544"/>
          <a:stretch>
            <a:fillRect/>
          </a:stretch>
        </p:blipFill>
        <p:spPr bwMode="auto">
          <a:xfrm>
            <a:off x="5004048" y="836712"/>
            <a:ext cx="3308369" cy="5472707"/>
          </a:xfrm>
          <a:prstGeom prst="rect">
            <a:avLst/>
          </a:prstGeom>
          <a:noFill/>
          <a:ln w="9525">
            <a:noFill/>
            <a:miter lim="800000"/>
            <a:headEnd/>
            <a:tailEnd/>
          </a:ln>
        </p:spPr>
      </p:pic>
      <p:pic>
        <p:nvPicPr>
          <p:cNvPr id="13" name="Picture 5" descr="Bloque29"/>
          <p:cNvPicPr>
            <a:picLocks noChangeAspect="1" noChangeArrowheads="1"/>
          </p:cNvPicPr>
          <p:nvPr/>
        </p:nvPicPr>
        <p:blipFill>
          <a:blip r:embed="rId3" cstate="print"/>
          <a:srcRect t="53439" r="17569"/>
          <a:stretch>
            <a:fillRect/>
          </a:stretch>
        </p:blipFill>
        <p:spPr bwMode="auto">
          <a:xfrm>
            <a:off x="251520" y="3140968"/>
            <a:ext cx="4608513" cy="2590800"/>
          </a:xfrm>
          <a:prstGeom prst="rect">
            <a:avLst/>
          </a:prstGeom>
          <a:noFill/>
        </p:spPr>
      </p:pic>
      <p:sp>
        <p:nvSpPr>
          <p:cNvPr id="14" name="13 CuadroTexto"/>
          <p:cNvSpPr txBox="1"/>
          <p:nvPr/>
        </p:nvSpPr>
        <p:spPr>
          <a:xfrm>
            <a:off x="395536" y="1556792"/>
            <a:ext cx="4176464" cy="830997"/>
          </a:xfrm>
          <a:prstGeom prst="rect">
            <a:avLst/>
          </a:prstGeom>
          <a:noFill/>
        </p:spPr>
        <p:txBody>
          <a:bodyPr wrap="square" rtlCol="0">
            <a:spAutoFit/>
          </a:bodyPr>
          <a:lstStyle/>
          <a:p>
            <a:r>
              <a:rPr lang="en-GB" sz="2400" b="1" dirty="0" smtClean="0"/>
              <a:t>How multilayer systems work with thermal mass </a:t>
            </a:r>
          </a:p>
        </p:txBody>
      </p:sp>
      <p:sp>
        <p:nvSpPr>
          <p:cNvPr id="2" name="TextBox 1"/>
          <p:cNvSpPr txBox="1"/>
          <p:nvPr/>
        </p:nvSpPr>
        <p:spPr>
          <a:xfrm>
            <a:off x="5004047" y="2817802"/>
            <a:ext cx="3308369" cy="646331"/>
          </a:xfrm>
          <a:prstGeom prst="rect">
            <a:avLst/>
          </a:prstGeom>
          <a:solidFill>
            <a:schemeClr val="bg1"/>
          </a:solidFill>
        </p:spPr>
        <p:txBody>
          <a:bodyPr wrap="square" rtlCol="0">
            <a:spAutoFit/>
          </a:bodyPr>
          <a:lstStyle/>
          <a:p>
            <a:r>
              <a:rPr lang="en-GB" dirty="0" smtClean="0"/>
              <a:t> </a:t>
            </a:r>
            <a:r>
              <a:rPr lang="en-GB" b="1" dirty="0" smtClean="0">
                <a:solidFill>
                  <a:srgbClr val="C00000"/>
                </a:solidFill>
              </a:rPr>
              <a:t>Interior         Wall           Exterior</a:t>
            </a:r>
          </a:p>
          <a:p>
            <a:r>
              <a:rPr lang="en-GB" dirty="0" smtClean="0"/>
              <a:t>Temperature changes in 24 hours</a:t>
            </a:r>
            <a:endParaRPr lang="en-GB" dirty="0"/>
          </a:p>
        </p:txBody>
      </p:sp>
      <p:sp>
        <p:nvSpPr>
          <p:cNvPr id="15" name="TextBox 14"/>
          <p:cNvSpPr txBox="1"/>
          <p:nvPr/>
        </p:nvSpPr>
        <p:spPr>
          <a:xfrm>
            <a:off x="5030998" y="5663088"/>
            <a:ext cx="3308369" cy="646331"/>
          </a:xfrm>
          <a:prstGeom prst="rect">
            <a:avLst/>
          </a:prstGeom>
          <a:solidFill>
            <a:schemeClr val="bg1"/>
          </a:solidFill>
        </p:spPr>
        <p:txBody>
          <a:bodyPr wrap="square" rtlCol="0">
            <a:spAutoFit/>
          </a:bodyPr>
          <a:lstStyle/>
          <a:p>
            <a:r>
              <a:rPr lang="en-GB" dirty="0" smtClean="0"/>
              <a:t> </a:t>
            </a:r>
            <a:r>
              <a:rPr lang="en-GB" b="1" dirty="0" smtClean="0">
                <a:solidFill>
                  <a:srgbClr val="C00000"/>
                </a:solidFill>
              </a:rPr>
              <a:t>Interior         Wall           Exterior</a:t>
            </a:r>
          </a:p>
          <a:p>
            <a:r>
              <a:rPr lang="en-GB" dirty="0" smtClean="0"/>
              <a:t>Temperature changes in 24 hours</a:t>
            </a:r>
            <a:endParaRPr lang="en-GB" dirty="0"/>
          </a:p>
        </p:txBody>
      </p:sp>
      <p:grpSp>
        <p:nvGrpSpPr>
          <p:cNvPr id="16" name="Group 3"/>
          <p:cNvGrpSpPr/>
          <p:nvPr/>
        </p:nvGrpSpPr>
        <p:grpSpPr>
          <a:xfrm>
            <a:off x="1149" y="66530"/>
            <a:ext cx="9035406" cy="683568"/>
            <a:chOff x="1149" y="66530"/>
            <a:chExt cx="9035406" cy="683568"/>
          </a:xfrm>
        </p:grpSpPr>
        <p:pic>
          <p:nvPicPr>
            <p:cNvPr id="22" name="Picture 2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3"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5"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4339892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arqhys.com/articulos/imagenes/Estucturas%20Casa%20cueva.jpg"/>
          <p:cNvPicPr>
            <a:picLocks noChangeAspect="1" noChangeArrowheads="1"/>
          </p:cNvPicPr>
          <p:nvPr/>
        </p:nvPicPr>
        <p:blipFill>
          <a:blip r:embed="rId2" cstate="print"/>
          <a:srcRect r="11020"/>
          <a:stretch>
            <a:fillRect/>
          </a:stretch>
        </p:blipFill>
        <p:spPr bwMode="auto">
          <a:xfrm>
            <a:off x="0" y="-27384"/>
            <a:ext cx="9144000" cy="6858000"/>
          </a:xfrm>
          <a:prstGeom prst="rect">
            <a:avLst/>
          </a:prstGeom>
          <a:noFill/>
        </p:spPr>
      </p:pic>
      <p:sp>
        <p:nvSpPr>
          <p:cNvPr id="12" name="11 CuadroTexto"/>
          <p:cNvSpPr txBox="1"/>
          <p:nvPr/>
        </p:nvSpPr>
        <p:spPr>
          <a:xfrm>
            <a:off x="2123728" y="1772816"/>
            <a:ext cx="6048672" cy="584775"/>
          </a:xfrm>
          <a:prstGeom prst="rect">
            <a:avLst/>
          </a:prstGeom>
          <a:noFill/>
        </p:spPr>
        <p:txBody>
          <a:bodyPr wrap="square" rtlCol="0">
            <a:spAutoFit/>
          </a:bodyPr>
          <a:lstStyle/>
          <a:p>
            <a:r>
              <a:rPr lang="es-ES_tradnl" sz="3200" b="1" dirty="0" smtClean="0"/>
              <a:t>EARTH THERMAL MASS</a:t>
            </a:r>
            <a:endParaRPr lang="es-ES" sz="3200" b="1" dirty="0"/>
          </a:p>
        </p:txBody>
      </p:sp>
    </p:spTree>
    <p:extLst>
      <p:ext uri="{BB962C8B-B14F-4D97-AF65-F5344CB8AC3E}">
        <p14:creationId xmlns:p14="http://schemas.microsoft.com/office/powerpoint/2010/main" val="34716567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755576" y="1877196"/>
            <a:ext cx="7560840" cy="1015663"/>
          </a:xfrm>
          <a:prstGeom prst="rect">
            <a:avLst/>
          </a:prstGeom>
          <a:noFill/>
        </p:spPr>
        <p:txBody>
          <a:bodyPr wrap="square" rtlCol="0">
            <a:spAutoFit/>
          </a:bodyPr>
          <a:lstStyle/>
          <a:p>
            <a:r>
              <a:rPr lang="en-GB" sz="2000" dirty="0" smtClean="0"/>
              <a:t>Earth keeps a constant temperature during the whole year about 15 ºC.</a:t>
            </a:r>
          </a:p>
          <a:p>
            <a:endParaRPr lang="en-GB" sz="2000" dirty="0" smtClean="0"/>
          </a:p>
          <a:p>
            <a:r>
              <a:rPr lang="en-GB" sz="2000" dirty="0" smtClean="0"/>
              <a:t>This temperature can be used in winter as well as in summer.</a:t>
            </a:r>
            <a:endParaRPr lang="en-GB" sz="2000" dirty="0"/>
          </a:p>
        </p:txBody>
      </p:sp>
      <p:pic>
        <p:nvPicPr>
          <p:cNvPr id="66562" name="Picture 2" descr="http://www.universaldeco.es/wp-content/14.jpg"/>
          <p:cNvPicPr>
            <a:picLocks noChangeAspect="1" noChangeArrowheads="1"/>
          </p:cNvPicPr>
          <p:nvPr/>
        </p:nvPicPr>
        <p:blipFill>
          <a:blip r:embed="rId2" cstate="print"/>
          <a:srcRect/>
          <a:stretch>
            <a:fillRect/>
          </a:stretch>
        </p:blipFill>
        <p:spPr bwMode="auto">
          <a:xfrm>
            <a:off x="683568" y="3325808"/>
            <a:ext cx="7704856" cy="2831536"/>
          </a:xfrm>
          <a:prstGeom prst="rect">
            <a:avLst/>
          </a:prstGeom>
          <a:noFill/>
        </p:spPr>
      </p:pic>
      <p:sp>
        <p:nvSpPr>
          <p:cNvPr id="2" name="TextBox 1"/>
          <p:cNvSpPr txBox="1"/>
          <p:nvPr/>
        </p:nvSpPr>
        <p:spPr>
          <a:xfrm>
            <a:off x="683568" y="1052736"/>
            <a:ext cx="3240360" cy="461665"/>
          </a:xfrm>
          <a:prstGeom prst="rect">
            <a:avLst/>
          </a:prstGeom>
          <a:noFill/>
        </p:spPr>
        <p:txBody>
          <a:bodyPr wrap="square" rtlCol="0">
            <a:spAutoFit/>
          </a:bodyPr>
          <a:lstStyle/>
          <a:p>
            <a:r>
              <a:rPr lang="en-GB" sz="2400" b="1" dirty="0" smtClean="0"/>
              <a:t>Earth Thermal mass</a:t>
            </a:r>
            <a:endParaRPr lang="en-GB" sz="2400" b="1" dirty="0"/>
          </a:p>
        </p:txBody>
      </p:sp>
      <p:grpSp>
        <p:nvGrpSpPr>
          <p:cNvPr id="10" name="Group 3"/>
          <p:cNvGrpSpPr/>
          <p:nvPr/>
        </p:nvGrpSpPr>
        <p:grpSpPr>
          <a:xfrm>
            <a:off x="1149" y="66530"/>
            <a:ext cx="9035406" cy="683568"/>
            <a:chOff x="1149" y="66530"/>
            <a:chExt cx="9035406" cy="683568"/>
          </a:xfrm>
        </p:grpSpPr>
        <p:pic>
          <p:nvPicPr>
            <p:cNvPr id="11" name="Picture 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71753088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026" y="1916832"/>
            <a:ext cx="5997581" cy="3888432"/>
          </a:xfrm>
          <a:prstGeom prst="rect">
            <a:avLst/>
          </a:prstGeom>
        </p:spPr>
      </p:pic>
      <p:sp>
        <p:nvSpPr>
          <p:cNvPr id="3" name="TextBox 2"/>
          <p:cNvSpPr txBox="1"/>
          <p:nvPr/>
        </p:nvSpPr>
        <p:spPr>
          <a:xfrm>
            <a:off x="6835211" y="4405126"/>
            <a:ext cx="1080120" cy="461665"/>
          </a:xfrm>
          <a:prstGeom prst="rect">
            <a:avLst/>
          </a:prstGeom>
          <a:noFill/>
          <a:scene3d>
            <a:camera prst="orthographicFront">
              <a:rot lat="0" lon="0" rev="4200000"/>
            </a:camera>
            <a:lightRig rig="threePt" dir="t"/>
          </a:scene3d>
        </p:spPr>
        <p:txBody>
          <a:bodyPr wrap="square" rtlCol="0">
            <a:spAutoFit/>
          </a:bodyPr>
          <a:lstStyle/>
          <a:p>
            <a:r>
              <a:rPr lang="en-GB" sz="2400" b="1" dirty="0" smtClean="0"/>
              <a:t>SOUTH</a:t>
            </a:r>
            <a:endParaRPr lang="en-GB" sz="2400" b="1" dirty="0"/>
          </a:p>
        </p:txBody>
      </p:sp>
      <p:sp>
        <p:nvSpPr>
          <p:cNvPr id="11" name="Right Arrow 10"/>
          <p:cNvSpPr/>
          <p:nvPr/>
        </p:nvSpPr>
        <p:spPr>
          <a:xfrm>
            <a:off x="7663303" y="4581128"/>
            <a:ext cx="504056" cy="504056"/>
          </a:xfrm>
          <a:prstGeom prst="rightArrow">
            <a:avLst/>
          </a:prstGeom>
          <a:scene3d>
            <a:camera prst="orthographicFront">
              <a:rot lat="0" lon="0" rev="20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683568" y="1052736"/>
            <a:ext cx="3240360" cy="461665"/>
          </a:xfrm>
          <a:prstGeom prst="rect">
            <a:avLst/>
          </a:prstGeom>
          <a:noFill/>
        </p:spPr>
        <p:txBody>
          <a:bodyPr wrap="square" rtlCol="0">
            <a:spAutoFit/>
          </a:bodyPr>
          <a:lstStyle/>
          <a:p>
            <a:r>
              <a:rPr lang="en-GB" sz="2400" b="1" dirty="0" smtClean="0"/>
              <a:t>Earth Thermal mass</a:t>
            </a:r>
            <a:endParaRPr lang="en-GB" sz="2400" b="1" dirty="0"/>
          </a:p>
        </p:txBody>
      </p:sp>
      <p:grpSp>
        <p:nvGrpSpPr>
          <p:cNvPr id="12" name="Group 3"/>
          <p:cNvGrpSpPr/>
          <p:nvPr/>
        </p:nvGrpSpPr>
        <p:grpSpPr>
          <a:xfrm>
            <a:off x="1149" y="66530"/>
            <a:ext cx="9035406" cy="683568"/>
            <a:chOff x="1149" y="66530"/>
            <a:chExt cx="9035406" cy="683568"/>
          </a:xfrm>
        </p:grpSpPr>
        <p:pic>
          <p:nvPicPr>
            <p:cNvPr id="13" name="Picture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2"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7083983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farm4.static.flickr.com/3499/4050567947_bc60170ff7.jpg"/>
          <p:cNvPicPr>
            <a:picLocks noChangeAspect="1" noChangeArrowheads="1"/>
          </p:cNvPicPr>
          <p:nvPr/>
        </p:nvPicPr>
        <p:blipFill>
          <a:blip r:embed="rId2" cstate="print"/>
          <a:srcRect/>
          <a:stretch>
            <a:fillRect/>
          </a:stretch>
        </p:blipFill>
        <p:spPr bwMode="auto">
          <a:xfrm>
            <a:off x="467544" y="1628800"/>
            <a:ext cx="3308703" cy="4968552"/>
          </a:xfrm>
          <a:prstGeom prst="rect">
            <a:avLst/>
          </a:prstGeom>
          <a:noFill/>
        </p:spPr>
      </p:pic>
      <p:sp>
        <p:nvSpPr>
          <p:cNvPr id="12" name="11 CuadroTexto"/>
          <p:cNvSpPr txBox="1"/>
          <p:nvPr/>
        </p:nvSpPr>
        <p:spPr>
          <a:xfrm>
            <a:off x="4355976" y="5301208"/>
            <a:ext cx="4176464" cy="400110"/>
          </a:xfrm>
          <a:prstGeom prst="rect">
            <a:avLst/>
          </a:prstGeom>
          <a:noFill/>
        </p:spPr>
        <p:txBody>
          <a:bodyPr wrap="square" rtlCol="0">
            <a:spAutoFit/>
          </a:bodyPr>
          <a:lstStyle/>
          <a:p>
            <a:r>
              <a:rPr lang="en-GB" sz="2000" dirty="0" smtClean="0"/>
              <a:t>Constant temperature during all year</a:t>
            </a:r>
            <a:endParaRPr lang="en-GB" sz="2000" dirty="0"/>
          </a:p>
        </p:txBody>
      </p:sp>
      <p:pic>
        <p:nvPicPr>
          <p:cNvPr id="61444" name="Picture 4" descr="http://www.arkinetia.com/_recursos/Articulos/Images/Arkinetia_Bernardes___Jacobsen_Arquitetura___Brasil_Residencia_DN___S_o_Paulo_qqqARTID0000000286-IMG001_r655.jpg"/>
          <p:cNvPicPr>
            <a:picLocks noChangeAspect="1" noChangeArrowheads="1"/>
          </p:cNvPicPr>
          <p:nvPr/>
        </p:nvPicPr>
        <p:blipFill>
          <a:blip r:embed="rId3" cstate="print"/>
          <a:srcRect/>
          <a:stretch>
            <a:fillRect/>
          </a:stretch>
        </p:blipFill>
        <p:spPr bwMode="auto">
          <a:xfrm>
            <a:off x="4095750" y="1340768"/>
            <a:ext cx="5048250" cy="2419351"/>
          </a:xfrm>
          <a:prstGeom prst="rect">
            <a:avLst/>
          </a:prstGeom>
          <a:noFill/>
        </p:spPr>
      </p:pic>
      <p:sp>
        <p:nvSpPr>
          <p:cNvPr id="19" name="TextBox 18"/>
          <p:cNvSpPr txBox="1"/>
          <p:nvPr/>
        </p:nvSpPr>
        <p:spPr>
          <a:xfrm>
            <a:off x="683568" y="1052736"/>
            <a:ext cx="3240360" cy="461665"/>
          </a:xfrm>
          <a:prstGeom prst="rect">
            <a:avLst/>
          </a:prstGeom>
          <a:noFill/>
        </p:spPr>
        <p:txBody>
          <a:bodyPr wrap="square" rtlCol="0">
            <a:spAutoFit/>
          </a:bodyPr>
          <a:lstStyle/>
          <a:p>
            <a:r>
              <a:rPr lang="en-GB" sz="2400" b="1" dirty="0" smtClean="0"/>
              <a:t>Earth Thermal mass</a:t>
            </a:r>
            <a:endParaRPr lang="en-GB" sz="2400" b="1" dirty="0"/>
          </a:p>
        </p:txBody>
      </p:sp>
      <p:grpSp>
        <p:nvGrpSpPr>
          <p:cNvPr id="11" name="Group 3"/>
          <p:cNvGrpSpPr/>
          <p:nvPr/>
        </p:nvGrpSpPr>
        <p:grpSpPr>
          <a:xfrm>
            <a:off x="1149" y="66530"/>
            <a:ext cx="9035406" cy="683568"/>
            <a:chOff x="1149" y="66530"/>
            <a:chExt cx="9035406" cy="683568"/>
          </a:xfrm>
        </p:grpSpPr>
        <p:pic>
          <p:nvPicPr>
            <p:cNvPr id="14"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2"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253218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http://imagensubir.infojardin.com/sube/images/bfi1251103202r.png"/>
          <p:cNvPicPr>
            <a:picLocks noChangeAspect="1" noChangeArrowheads="1"/>
          </p:cNvPicPr>
          <p:nvPr/>
        </p:nvPicPr>
        <p:blipFill>
          <a:blip r:embed="rId2" cstate="print"/>
          <a:srcRect/>
          <a:stretch>
            <a:fillRect/>
          </a:stretch>
        </p:blipFill>
        <p:spPr bwMode="auto">
          <a:xfrm>
            <a:off x="1331640" y="1817039"/>
            <a:ext cx="6480720" cy="4462440"/>
          </a:xfrm>
          <a:prstGeom prst="rect">
            <a:avLst/>
          </a:prstGeom>
          <a:noFill/>
        </p:spPr>
      </p:pic>
      <p:sp>
        <p:nvSpPr>
          <p:cNvPr id="2" name="TextBox 1"/>
          <p:cNvSpPr txBox="1"/>
          <p:nvPr/>
        </p:nvSpPr>
        <p:spPr>
          <a:xfrm>
            <a:off x="2735796" y="5733256"/>
            <a:ext cx="3672408" cy="400110"/>
          </a:xfrm>
          <a:prstGeom prst="rect">
            <a:avLst/>
          </a:prstGeom>
          <a:solidFill>
            <a:schemeClr val="bg1"/>
          </a:solidFill>
        </p:spPr>
        <p:txBody>
          <a:bodyPr wrap="square" rtlCol="0">
            <a:spAutoFit/>
          </a:bodyPr>
          <a:lstStyle/>
          <a:p>
            <a:pPr algn="ctr"/>
            <a:r>
              <a:rPr lang="en-GB" sz="2000" b="1" dirty="0" smtClean="0"/>
              <a:t>Heat exchange with the earth</a:t>
            </a:r>
            <a:endParaRPr lang="en-GB" sz="2000" b="1" dirty="0"/>
          </a:p>
        </p:txBody>
      </p:sp>
      <p:sp>
        <p:nvSpPr>
          <p:cNvPr id="17" name="TextBox 16"/>
          <p:cNvSpPr txBox="1"/>
          <p:nvPr/>
        </p:nvSpPr>
        <p:spPr>
          <a:xfrm>
            <a:off x="683568" y="1052736"/>
            <a:ext cx="3240360" cy="461665"/>
          </a:xfrm>
          <a:prstGeom prst="rect">
            <a:avLst/>
          </a:prstGeom>
          <a:noFill/>
        </p:spPr>
        <p:txBody>
          <a:bodyPr wrap="square" rtlCol="0">
            <a:spAutoFit/>
          </a:bodyPr>
          <a:lstStyle/>
          <a:p>
            <a:r>
              <a:rPr lang="en-GB" sz="2400" b="1" dirty="0" smtClean="0"/>
              <a:t>Earth Thermal mass</a:t>
            </a:r>
            <a:endParaRPr lang="en-GB" sz="2400" b="1" dirty="0"/>
          </a:p>
        </p:txBody>
      </p:sp>
      <p:grpSp>
        <p:nvGrpSpPr>
          <p:cNvPr id="10" name="Group 3"/>
          <p:cNvGrpSpPr/>
          <p:nvPr/>
        </p:nvGrpSpPr>
        <p:grpSpPr>
          <a:xfrm>
            <a:off x="1149" y="66530"/>
            <a:ext cx="9035406" cy="683568"/>
            <a:chOff x="1149" y="66530"/>
            <a:chExt cx="9035406" cy="683568"/>
          </a:xfrm>
        </p:grpSpPr>
        <p:pic>
          <p:nvPicPr>
            <p:cNvPr id="11" name="Picture 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5325929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683568" y="1052736"/>
            <a:ext cx="3240360" cy="461665"/>
          </a:xfrm>
          <a:prstGeom prst="rect">
            <a:avLst/>
          </a:prstGeom>
          <a:noFill/>
        </p:spPr>
        <p:txBody>
          <a:bodyPr wrap="square" rtlCol="0">
            <a:spAutoFit/>
          </a:bodyPr>
          <a:lstStyle/>
          <a:p>
            <a:r>
              <a:rPr lang="en-GB" sz="2400" b="1" dirty="0" smtClean="0"/>
              <a:t>Exercise 1</a:t>
            </a:r>
            <a:endParaRPr lang="en-GB" sz="2400" b="1" dirty="0"/>
          </a:p>
        </p:txBody>
      </p:sp>
      <p:sp>
        <p:nvSpPr>
          <p:cNvPr id="3" name="TextBox 2"/>
          <p:cNvSpPr txBox="1"/>
          <p:nvPr/>
        </p:nvSpPr>
        <p:spPr>
          <a:xfrm>
            <a:off x="1043608" y="2201940"/>
            <a:ext cx="6912768" cy="707886"/>
          </a:xfrm>
          <a:prstGeom prst="rect">
            <a:avLst/>
          </a:prstGeom>
          <a:noFill/>
        </p:spPr>
        <p:txBody>
          <a:bodyPr wrap="square" rtlCol="0">
            <a:spAutoFit/>
          </a:bodyPr>
          <a:lstStyle/>
          <a:p>
            <a:r>
              <a:rPr lang="en-GB" sz="2000" b="1" dirty="0" smtClean="0"/>
              <a:t>What recommendations would you do for the construction of a dwelling so that it will work by thermal mass?</a:t>
            </a:r>
          </a:p>
        </p:txBody>
      </p:sp>
      <p:sp>
        <p:nvSpPr>
          <p:cNvPr id="4" name="TextBox 3"/>
          <p:cNvSpPr txBox="1"/>
          <p:nvPr/>
        </p:nvSpPr>
        <p:spPr>
          <a:xfrm>
            <a:off x="1368285" y="3356992"/>
            <a:ext cx="2051587" cy="400110"/>
          </a:xfrm>
          <a:prstGeom prst="rect">
            <a:avLst/>
          </a:prstGeom>
          <a:noFill/>
        </p:spPr>
        <p:txBody>
          <a:bodyPr wrap="square" rtlCol="0">
            <a:spAutoFit/>
          </a:bodyPr>
          <a:lstStyle/>
          <a:p>
            <a:pPr marL="285750" indent="-285750">
              <a:buFontTx/>
              <a:buChar char="-"/>
            </a:pPr>
            <a:r>
              <a:rPr lang="en-GB" sz="2000" b="1" dirty="0" smtClean="0"/>
              <a:t>Materials</a:t>
            </a:r>
          </a:p>
        </p:txBody>
      </p:sp>
      <p:sp>
        <p:nvSpPr>
          <p:cNvPr id="18" name="TextBox 17"/>
          <p:cNvSpPr txBox="1"/>
          <p:nvPr/>
        </p:nvSpPr>
        <p:spPr>
          <a:xfrm>
            <a:off x="1368284" y="4004213"/>
            <a:ext cx="2051587" cy="400110"/>
          </a:xfrm>
          <a:prstGeom prst="rect">
            <a:avLst/>
          </a:prstGeom>
          <a:noFill/>
        </p:spPr>
        <p:txBody>
          <a:bodyPr wrap="square" rtlCol="0">
            <a:spAutoFit/>
          </a:bodyPr>
          <a:lstStyle/>
          <a:p>
            <a:pPr marL="285750" indent="-285750">
              <a:buFontTx/>
              <a:buChar char="-"/>
            </a:pPr>
            <a:r>
              <a:rPr lang="en-GB" sz="2000" b="1" dirty="0" smtClean="0"/>
              <a:t>Orientation</a:t>
            </a:r>
          </a:p>
        </p:txBody>
      </p:sp>
      <p:sp>
        <p:nvSpPr>
          <p:cNvPr id="19" name="TextBox 18"/>
          <p:cNvSpPr txBox="1"/>
          <p:nvPr/>
        </p:nvSpPr>
        <p:spPr>
          <a:xfrm>
            <a:off x="1368283" y="4651434"/>
            <a:ext cx="2051587" cy="400110"/>
          </a:xfrm>
          <a:prstGeom prst="rect">
            <a:avLst/>
          </a:prstGeom>
          <a:noFill/>
        </p:spPr>
        <p:txBody>
          <a:bodyPr wrap="square" rtlCol="0">
            <a:spAutoFit/>
          </a:bodyPr>
          <a:lstStyle/>
          <a:p>
            <a:pPr marL="285750" indent="-285750">
              <a:buFontTx/>
              <a:buChar char="-"/>
            </a:pPr>
            <a:r>
              <a:rPr lang="en-GB" sz="2000" b="1" dirty="0" smtClean="0"/>
              <a:t>Design</a:t>
            </a:r>
          </a:p>
        </p:txBody>
      </p:sp>
      <p:sp>
        <p:nvSpPr>
          <p:cNvPr id="20" name="TextBox 19"/>
          <p:cNvSpPr txBox="1"/>
          <p:nvPr/>
        </p:nvSpPr>
        <p:spPr>
          <a:xfrm>
            <a:off x="1368282" y="5298655"/>
            <a:ext cx="2051587" cy="400110"/>
          </a:xfrm>
          <a:prstGeom prst="rect">
            <a:avLst/>
          </a:prstGeom>
          <a:noFill/>
        </p:spPr>
        <p:txBody>
          <a:bodyPr wrap="square" rtlCol="0">
            <a:spAutoFit/>
          </a:bodyPr>
          <a:lstStyle/>
          <a:p>
            <a:pPr marL="285750" indent="-285750">
              <a:buFontTx/>
              <a:buChar char="-"/>
            </a:pPr>
            <a:r>
              <a:rPr lang="en-GB" sz="2000" b="1" dirty="0" smtClean="0"/>
              <a:t>Envelope</a:t>
            </a:r>
          </a:p>
        </p:txBody>
      </p:sp>
      <p:sp>
        <p:nvSpPr>
          <p:cNvPr id="21" name="TextBox 20"/>
          <p:cNvSpPr txBox="1"/>
          <p:nvPr/>
        </p:nvSpPr>
        <p:spPr>
          <a:xfrm>
            <a:off x="1368281" y="5945876"/>
            <a:ext cx="2483639" cy="400110"/>
          </a:xfrm>
          <a:prstGeom prst="rect">
            <a:avLst/>
          </a:prstGeom>
          <a:noFill/>
        </p:spPr>
        <p:txBody>
          <a:bodyPr wrap="square" rtlCol="0">
            <a:spAutoFit/>
          </a:bodyPr>
          <a:lstStyle/>
          <a:p>
            <a:pPr marL="285750" indent="-285750">
              <a:buFontTx/>
              <a:buChar char="-"/>
            </a:pPr>
            <a:r>
              <a:rPr lang="en-GB" sz="2000" b="1" dirty="0" smtClean="0"/>
              <a:t>Heating systems</a:t>
            </a:r>
          </a:p>
        </p:txBody>
      </p:sp>
      <p:grpSp>
        <p:nvGrpSpPr>
          <p:cNvPr id="22" name="Group 3"/>
          <p:cNvGrpSpPr/>
          <p:nvPr/>
        </p:nvGrpSpPr>
        <p:grpSpPr>
          <a:xfrm>
            <a:off x="1149" y="66530"/>
            <a:ext cx="9035406" cy="683568"/>
            <a:chOff x="1149" y="66530"/>
            <a:chExt cx="9035406" cy="683568"/>
          </a:xfrm>
        </p:grpSpPr>
        <p:pic>
          <p:nvPicPr>
            <p:cNvPr id="23" name="Picture 2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5"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THERMAL PROPERTIES</a:t>
              </a:r>
              <a:endParaRPr lang="en-GB" sz="1400" b="1" dirty="0">
                <a:solidFill>
                  <a:srgbClr val="0070C0"/>
                </a:solidFill>
              </a:endParaRPr>
            </a:p>
          </p:txBody>
        </p:sp>
        <p:pic>
          <p:nvPicPr>
            <p:cNvPr id="2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3798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1000"/>
                                        <p:tgtEl>
                                          <p:spTgt spid="19"/>
                                        </p:tgtEl>
                                      </p:cBhvr>
                                    </p:animEffect>
                                    <p:anim calcmode="lin" valueType="num">
                                      <p:cBhvr>
                                        <p:cTn id="22" dur="1000" fill="hold"/>
                                        <p:tgtEl>
                                          <p:spTgt spid="19"/>
                                        </p:tgtEl>
                                        <p:attrNameLst>
                                          <p:attrName>ppt_x</p:attrName>
                                        </p:attrNameLst>
                                      </p:cBhvr>
                                      <p:tavLst>
                                        <p:tav tm="0">
                                          <p:val>
                                            <p:strVal val="#ppt_x"/>
                                          </p:val>
                                        </p:tav>
                                        <p:tav tm="100000">
                                          <p:val>
                                            <p:strVal val="#ppt_x"/>
                                          </p:val>
                                        </p:tav>
                                      </p:tavLst>
                                    </p:anim>
                                    <p:anim calcmode="lin" valueType="num">
                                      <p:cBhvr>
                                        <p:cTn id="2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fade">
                                      <p:cBhvr>
                                        <p:cTn id="28" dur="1000"/>
                                        <p:tgtEl>
                                          <p:spTgt spid="20"/>
                                        </p:tgtEl>
                                      </p:cBhvr>
                                    </p:animEffect>
                                    <p:anim calcmode="lin" valueType="num">
                                      <p:cBhvr>
                                        <p:cTn id="29" dur="1000" fill="hold"/>
                                        <p:tgtEl>
                                          <p:spTgt spid="20"/>
                                        </p:tgtEl>
                                        <p:attrNameLst>
                                          <p:attrName>ppt_x</p:attrName>
                                        </p:attrNameLst>
                                      </p:cBhvr>
                                      <p:tavLst>
                                        <p:tav tm="0">
                                          <p:val>
                                            <p:strVal val="#ppt_x"/>
                                          </p:val>
                                        </p:tav>
                                        <p:tav tm="100000">
                                          <p:val>
                                            <p:strVal val="#ppt_x"/>
                                          </p:val>
                                        </p:tav>
                                      </p:tavLst>
                                    </p:anim>
                                    <p:anim calcmode="lin" valueType="num">
                                      <p:cBhvr>
                                        <p:cTn id="3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1000"/>
                                        <p:tgtEl>
                                          <p:spTgt spid="21"/>
                                        </p:tgtEl>
                                      </p:cBhvr>
                                    </p:animEffect>
                                    <p:anim calcmode="lin" valueType="num">
                                      <p:cBhvr>
                                        <p:cTn id="36" dur="1000" fill="hold"/>
                                        <p:tgtEl>
                                          <p:spTgt spid="21"/>
                                        </p:tgtEl>
                                        <p:attrNameLst>
                                          <p:attrName>ppt_x</p:attrName>
                                        </p:attrNameLst>
                                      </p:cBhvr>
                                      <p:tavLst>
                                        <p:tav tm="0">
                                          <p:val>
                                            <p:strVal val="#ppt_x"/>
                                          </p:val>
                                        </p:tav>
                                        <p:tav tm="100000">
                                          <p:val>
                                            <p:strVal val="#ppt_x"/>
                                          </p:val>
                                        </p:tav>
                                      </p:tavLst>
                                    </p:anim>
                                    <p:anim calcmode="lin" valueType="num">
                                      <p:cBhvr>
                                        <p:cTn id="3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8" grpId="0"/>
      <p:bldP spid="19" grpId="0"/>
      <p:bldP spid="20" grpId="0"/>
      <p:bldP spid="21" grpId="0"/>
    </p:bld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6224b611f5ffe386836a465907514dbe">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81d96693cf7985b39159bafc1c2bab6e"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50D7588-CD40-4DB4-B133-9C5F28998A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2FC33B-0D2F-47A1-81A6-E849F371AAC1}">
  <ds:schemaRefs>
    <ds:schemaRef ds:uri="http://schemas.microsoft.com/sharepoint/v3/contenttype/forms"/>
  </ds:schemaRefs>
</ds:datastoreItem>
</file>

<file path=customXml/itemProps3.xml><?xml version="1.0" encoding="utf-8"?>
<ds:datastoreItem xmlns:ds="http://schemas.openxmlformats.org/officeDocument/2006/customXml" ds:itemID="{E35EE035-B66D-479E-B5D1-52512E003197}">
  <ds:schemaRef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purl.org/dc/terms/"/>
    <ds:schemaRef ds:uri="http://purl.org/dc/dcmitype/"/>
    <ds:schemaRef ds:uri="9c361958-d63d-4444-9986-5debd40b8faa"/>
    <ds:schemaRef ds:uri="http://schemas.openxmlformats.org/package/2006/metadata/core-properties"/>
    <ds:schemaRef ds:uri="d6763200-d287-43bd-9663-450c381dd6d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1126</TotalTime>
  <Words>1738</Words>
  <Application>Microsoft Office PowerPoint</Application>
  <PresentationFormat>On-screen Show (4:3)</PresentationFormat>
  <Paragraphs>557</Paragraphs>
  <Slides>59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59</vt:i4>
      </vt:variant>
    </vt:vector>
  </HeadingPairs>
  <TitlesOfParts>
    <vt:vector size="63" baseType="lpstr">
      <vt:lpstr>Arial</vt:lpstr>
      <vt:lpstr>Calibri</vt:lpstr>
      <vt:lpstr>Cambria Math</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Insulation</vt:lpstr>
      <vt:lpstr>Characteristics</vt:lpstr>
      <vt:lpstr>Characteristics</vt:lpstr>
      <vt:lpstr>Wood Fibre</vt:lpstr>
      <vt:lpstr>Cellulose</vt:lpstr>
      <vt:lpstr>Wool</vt:lpstr>
      <vt:lpstr>Hemp</vt:lpstr>
      <vt:lpstr>Hempcrete</vt:lpstr>
      <vt:lpstr>Cellular Glass</vt:lpstr>
      <vt:lpstr>Straw</vt:lpstr>
      <vt:lpstr>Glass Mineral Wool</vt:lpstr>
      <vt:lpstr>Rock Mineral Wool</vt:lpstr>
      <vt:lpstr>Phenolic Foam</vt:lpstr>
      <vt:lpstr>Polyurethane Foam</vt:lpstr>
      <vt:lpstr>Low Density  Polyurethane Foam </vt:lpstr>
      <vt:lpstr>Expanded Polystyrene</vt:lpstr>
      <vt:lpstr>Extruded Polystyrene</vt:lpstr>
      <vt:lpstr>Aerogel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54</cp:revision>
  <dcterms:created xsi:type="dcterms:W3CDTF">2011-03-05T10:46:55Z</dcterms:created>
  <dcterms:modified xsi:type="dcterms:W3CDTF">2019-09-27T09:06:17Z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ies>
</file>