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4630400" cy="8229600"/>
  <p:notesSz cx="8229600" cy="14630400"/>
  <p:embeddedFontLst>
    <p:embeddedFont>
      <p:font typeface="Platypi Medium" pitchFamily="2" charset="0"/>
      <p:regular r:id="rId9"/>
    </p:embeddedFont>
    <p:embeddedFont>
      <p:font typeface="Source Serif 4" panose="02040503040405020204" pitchFamily="18" charset="0"/>
      <p:regular r:id="rId1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55" d="100"/>
          <a:sy n="55" d="100"/>
        </p:scale>
        <p:origin x="65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 /><Relationship Id="rId13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presProps" Target="presProps.xml" /><Relationship Id="rId5" Type="http://schemas.openxmlformats.org/officeDocument/2006/relationships/slide" Target="slides/slide4.xml" /><Relationship Id="rId10" Type="http://schemas.openxmlformats.org/officeDocument/2006/relationships/font" Target="fonts/font2.fntdata" /><Relationship Id="rId4" Type="http://schemas.openxmlformats.org/officeDocument/2006/relationships/slide" Target="slides/slide3.xml" /><Relationship Id="rId9" Type="http://schemas.openxmlformats.org/officeDocument/2006/relationships/font" Target="fonts/font1.fntdata" /><Relationship Id="rId14" Type="http://schemas.openxmlformats.org/officeDocument/2006/relationships/tableStyles" Target="tableStyle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600742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hyperlink" Target="https://gamma.app/?utm_source=made-with-gamma" TargetMode="External" /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hyperlink" Target="https://gamma.app/?utm_source=made-with-gamma" TargetMode="External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hyperlink" Target="https://gamma.app/?utm_source=made-with-gamma" TargetMode="External" /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hyperlink" Target="https://gamma.app/?utm_source=made-with-gamma" TargetMode="External" /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hyperlink" Target="https://gamma.app/?utm_source=made-with-gamma" TargetMode="External" /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hyperlink" Target="https://gamma.app/?utm_source=made-with-gamma" TargetMode="External" /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7F3F0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7F3F0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7F3F0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7F3F0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7F3F0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7F3F0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5" Type="http://schemas.openxmlformats.org/officeDocument/2006/relationships/slideLayout" Target="../slideLayouts/slideLayout5.xml" /><Relationship Id="rId4" Type="http://schemas.openxmlformats.org/officeDocument/2006/relationships/slideLayout" Target="../slideLayouts/slideLayout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3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4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5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6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36/bmjopen-2014-006615" TargetMode="External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7.xml" /><Relationship Id="rId4" Type="http://schemas.openxmlformats.org/officeDocument/2006/relationships/hyperlink" Target="https://doi.org/10.1136/bmjhci-2019-10006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2697242"/>
            <a:ext cx="7556421" cy="2835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201B18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Impact of Limited Digital Literacy on Care Efficiency at Sunrise Residential Care Home</a:t>
            </a:r>
            <a:endParaRPr lang="en-US" sz="44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214438"/>
            <a:ext cx="130428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201B18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Overview of Digital Literacy Challenges at Sunrise</a:t>
            </a:r>
            <a:endParaRPr lang="en-US" sz="4450" dirty="0"/>
          </a:p>
        </p:txBody>
      </p:sp>
      <p:sp>
        <p:nvSpPr>
          <p:cNvPr id="3" name="Shape 1"/>
          <p:cNvSpPr/>
          <p:nvPr/>
        </p:nvSpPr>
        <p:spPr>
          <a:xfrm>
            <a:off x="793790" y="3085624"/>
            <a:ext cx="6407944" cy="2032754"/>
          </a:xfrm>
          <a:prstGeom prst="roundRect">
            <a:avLst>
              <a:gd name="adj" fmla="val 1674"/>
            </a:avLst>
          </a:prstGeom>
          <a:solidFill>
            <a:srgbClr val="F9F7F7"/>
          </a:solidFill>
          <a:ln/>
        </p:spPr>
      </p:sp>
      <p:sp>
        <p:nvSpPr>
          <p:cNvPr id="4" name="Text 2"/>
          <p:cNvSpPr/>
          <p:nvPr/>
        </p:nvSpPr>
        <p:spPr>
          <a:xfrm>
            <a:off x="1020604" y="3312438"/>
            <a:ext cx="2914174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04C49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Limited Digital Skills</a:t>
            </a:r>
            <a:endParaRPr lang="en-US" sz="2200" dirty="0"/>
          </a:p>
        </p:txBody>
      </p:sp>
      <p:sp>
        <p:nvSpPr>
          <p:cNvPr id="5" name="Text 3"/>
          <p:cNvSpPr/>
          <p:nvPr/>
        </p:nvSpPr>
        <p:spPr>
          <a:xfrm>
            <a:off x="1020604" y="3802856"/>
            <a:ext cx="5954316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Staff's limited digital skills hinder effective use of Microsoft 365 tools at Sunrise (Kuek &amp; Hakkennes, 2020).</a:t>
            </a:r>
            <a:endParaRPr lang="en-US" sz="1750" dirty="0"/>
          </a:p>
        </p:txBody>
      </p:sp>
      <p:sp>
        <p:nvSpPr>
          <p:cNvPr id="6" name="Shape 4"/>
          <p:cNvSpPr/>
          <p:nvPr/>
        </p:nvSpPr>
        <p:spPr>
          <a:xfrm>
            <a:off x="7428548" y="3085624"/>
            <a:ext cx="6408063" cy="2032754"/>
          </a:xfrm>
          <a:prstGeom prst="roundRect">
            <a:avLst>
              <a:gd name="adj" fmla="val 1674"/>
            </a:avLst>
          </a:prstGeom>
          <a:solidFill>
            <a:srgbClr val="F9F7F7"/>
          </a:solidFill>
          <a:ln/>
        </p:spPr>
      </p:sp>
      <p:sp>
        <p:nvSpPr>
          <p:cNvPr id="7" name="Text 5"/>
          <p:cNvSpPr/>
          <p:nvPr/>
        </p:nvSpPr>
        <p:spPr>
          <a:xfrm>
            <a:off x="7655362" y="3312438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04C49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Interface Struggles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7655362" y="3802856"/>
            <a:ext cx="5954435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Older care workers struggle with digital interfaces for resident documentation at Sunrise (Mather &amp; Cummings, 2019).</a:t>
            </a:r>
            <a:endParaRPr lang="en-US" sz="1750" dirty="0"/>
          </a:p>
        </p:txBody>
      </p:sp>
      <p:sp>
        <p:nvSpPr>
          <p:cNvPr id="9" name="Shape 7"/>
          <p:cNvSpPr/>
          <p:nvPr/>
        </p:nvSpPr>
        <p:spPr>
          <a:xfrm>
            <a:off x="793790" y="5345192"/>
            <a:ext cx="6407944" cy="1669852"/>
          </a:xfrm>
          <a:prstGeom prst="roundRect">
            <a:avLst>
              <a:gd name="adj" fmla="val 2038"/>
            </a:avLst>
          </a:prstGeom>
          <a:solidFill>
            <a:srgbClr val="F9F7F7"/>
          </a:solidFill>
          <a:ln/>
        </p:spPr>
      </p:sp>
      <p:sp>
        <p:nvSpPr>
          <p:cNvPr id="10" name="Text 8"/>
          <p:cNvSpPr/>
          <p:nvPr/>
        </p:nvSpPr>
        <p:spPr>
          <a:xfrm>
            <a:off x="1020604" y="5572006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04C49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Slow Adoption</a:t>
            </a:r>
            <a:endParaRPr lang="en-US" sz="2200" dirty="0"/>
          </a:p>
        </p:txBody>
      </p:sp>
      <p:sp>
        <p:nvSpPr>
          <p:cNvPr id="11" name="Text 9"/>
          <p:cNvSpPr/>
          <p:nvPr/>
        </p:nvSpPr>
        <p:spPr>
          <a:xfrm>
            <a:off x="1020604" y="6062424"/>
            <a:ext cx="5954316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Low digital literacy slows adoption of electronic health records in dementia care settings (Kruse et al., 2015).</a:t>
            </a:r>
            <a:endParaRPr lang="en-US" sz="1750" dirty="0"/>
          </a:p>
        </p:txBody>
      </p:sp>
      <p:sp>
        <p:nvSpPr>
          <p:cNvPr id="12" name="Shape 10"/>
          <p:cNvSpPr/>
          <p:nvPr/>
        </p:nvSpPr>
        <p:spPr>
          <a:xfrm>
            <a:off x="7428548" y="5345192"/>
            <a:ext cx="6408063" cy="1669852"/>
          </a:xfrm>
          <a:prstGeom prst="roundRect">
            <a:avLst>
              <a:gd name="adj" fmla="val 2038"/>
            </a:avLst>
          </a:prstGeom>
          <a:solidFill>
            <a:srgbClr val="F9F7F7"/>
          </a:solidFill>
          <a:ln/>
        </p:spPr>
      </p:sp>
      <p:sp>
        <p:nvSpPr>
          <p:cNvPr id="13" name="Text 11"/>
          <p:cNvSpPr/>
          <p:nvPr/>
        </p:nvSpPr>
        <p:spPr>
          <a:xfrm>
            <a:off x="7655362" y="5572006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04C49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Reduced Confidence</a:t>
            </a:r>
            <a:endParaRPr lang="en-US" sz="2200" dirty="0"/>
          </a:p>
        </p:txBody>
      </p:sp>
      <p:sp>
        <p:nvSpPr>
          <p:cNvPr id="14" name="Text 12"/>
          <p:cNvSpPr/>
          <p:nvPr/>
        </p:nvSpPr>
        <p:spPr>
          <a:xfrm>
            <a:off x="7655362" y="6062424"/>
            <a:ext cx="5954435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Lack of confidence in digital tools reduces operational efficiency at Sunrise care home (Topol, 2019).</a:t>
            </a:r>
            <a:endParaRPr lang="en-US" sz="17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84371" y="539591"/>
            <a:ext cx="7775258" cy="1222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800"/>
              </a:lnSpc>
              <a:buNone/>
            </a:pPr>
            <a:r>
              <a:rPr lang="en-US" sz="3800" dirty="0">
                <a:solidFill>
                  <a:srgbClr val="201B18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Effects on Care Delivery in Resident Support</a:t>
            </a:r>
            <a:endParaRPr lang="en-US" sz="3800" dirty="0"/>
          </a:p>
        </p:txBody>
      </p:sp>
      <p:sp>
        <p:nvSpPr>
          <p:cNvPr id="4" name="Shape 1"/>
          <p:cNvSpPr/>
          <p:nvPr/>
        </p:nvSpPr>
        <p:spPr>
          <a:xfrm>
            <a:off x="684371" y="2054900"/>
            <a:ext cx="439936" cy="439936"/>
          </a:xfrm>
          <a:prstGeom prst="roundRect">
            <a:avLst>
              <a:gd name="adj" fmla="val 6668"/>
            </a:avLst>
          </a:prstGeom>
          <a:solidFill>
            <a:srgbClr val="F9F7F7"/>
          </a:solidFill>
          <a:ln/>
        </p:spPr>
      </p:sp>
      <p:sp>
        <p:nvSpPr>
          <p:cNvPr id="5" name="Text 2"/>
          <p:cNvSpPr/>
          <p:nvPr/>
        </p:nvSpPr>
        <p:spPr>
          <a:xfrm>
            <a:off x="1319808" y="2122051"/>
            <a:ext cx="2446377" cy="3055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dirty="0">
                <a:solidFill>
                  <a:srgbClr val="504C49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Delayed Data Access</a:t>
            </a:r>
            <a:endParaRPr lang="en-US" sz="1900" dirty="0"/>
          </a:p>
        </p:txBody>
      </p:sp>
      <p:sp>
        <p:nvSpPr>
          <p:cNvPr id="6" name="Text 3"/>
          <p:cNvSpPr/>
          <p:nvPr/>
        </p:nvSpPr>
        <p:spPr>
          <a:xfrm>
            <a:off x="1319808" y="2544842"/>
            <a:ext cx="7139821" cy="625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50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Poor digital skills delay access to resident data, risking untimely care at Sunrise (Tegegne et al., 2023).</a:t>
            </a:r>
            <a:endParaRPr lang="en-US" sz="1500" dirty="0"/>
          </a:p>
        </p:txBody>
      </p:sp>
      <p:sp>
        <p:nvSpPr>
          <p:cNvPr id="7" name="Shape 4"/>
          <p:cNvSpPr/>
          <p:nvPr/>
        </p:nvSpPr>
        <p:spPr>
          <a:xfrm>
            <a:off x="684371" y="3561398"/>
            <a:ext cx="439936" cy="439936"/>
          </a:xfrm>
          <a:prstGeom prst="roundRect">
            <a:avLst>
              <a:gd name="adj" fmla="val 6668"/>
            </a:avLst>
          </a:prstGeom>
          <a:solidFill>
            <a:srgbClr val="F9F7F7"/>
          </a:solidFill>
          <a:ln/>
        </p:spPr>
      </p:sp>
      <p:sp>
        <p:nvSpPr>
          <p:cNvPr id="8" name="Text 5"/>
          <p:cNvSpPr/>
          <p:nvPr/>
        </p:nvSpPr>
        <p:spPr>
          <a:xfrm>
            <a:off x="1319808" y="3628549"/>
            <a:ext cx="2444353" cy="3055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dirty="0">
                <a:solidFill>
                  <a:srgbClr val="504C49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Medication Errors</a:t>
            </a:r>
            <a:endParaRPr lang="en-US" sz="1900" dirty="0"/>
          </a:p>
        </p:txBody>
      </p:sp>
      <p:sp>
        <p:nvSpPr>
          <p:cNvPr id="9" name="Text 6"/>
          <p:cNvSpPr/>
          <p:nvPr/>
        </p:nvSpPr>
        <p:spPr>
          <a:xfrm>
            <a:off x="1319808" y="4051340"/>
            <a:ext cx="7139821" cy="625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50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Nurses' unfamiliarity with app-based tools causes medication errors in Sunrise care processes (Kruse et al., 2018).</a:t>
            </a:r>
            <a:endParaRPr lang="en-US" sz="1500" dirty="0"/>
          </a:p>
        </p:txBody>
      </p:sp>
      <p:sp>
        <p:nvSpPr>
          <p:cNvPr id="10" name="Shape 7"/>
          <p:cNvSpPr/>
          <p:nvPr/>
        </p:nvSpPr>
        <p:spPr>
          <a:xfrm>
            <a:off x="684371" y="5067895"/>
            <a:ext cx="439936" cy="439936"/>
          </a:xfrm>
          <a:prstGeom prst="roundRect">
            <a:avLst>
              <a:gd name="adj" fmla="val 6668"/>
            </a:avLst>
          </a:prstGeom>
          <a:solidFill>
            <a:srgbClr val="F9F7F7"/>
          </a:solidFill>
          <a:ln/>
        </p:spPr>
      </p:sp>
      <p:sp>
        <p:nvSpPr>
          <p:cNvPr id="11" name="Text 8"/>
          <p:cNvSpPr/>
          <p:nvPr/>
        </p:nvSpPr>
        <p:spPr>
          <a:xfrm>
            <a:off x="1319808" y="5135047"/>
            <a:ext cx="2444353" cy="3055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dirty="0">
                <a:solidFill>
                  <a:srgbClr val="504C49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Increased Fall Risks</a:t>
            </a:r>
            <a:endParaRPr lang="en-US" sz="1900" dirty="0"/>
          </a:p>
        </p:txBody>
      </p:sp>
      <p:sp>
        <p:nvSpPr>
          <p:cNvPr id="12" name="Text 9"/>
          <p:cNvSpPr/>
          <p:nvPr/>
        </p:nvSpPr>
        <p:spPr>
          <a:xfrm>
            <a:off x="1319808" y="5557838"/>
            <a:ext cx="7139821" cy="625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50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Limited literacy reduces use of digital mobility aids, increasing resident fall risks (Mather &amp; Cummings, 2019).</a:t>
            </a:r>
            <a:endParaRPr lang="en-US" sz="1500" dirty="0"/>
          </a:p>
        </p:txBody>
      </p:sp>
      <p:sp>
        <p:nvSpPr>
          <p:cNvPr id="13" name="Shape 10"/>
          <p:cNvSpPr/>
          <p:nvPr/>
        </p:nvSpPr>
        <p:spPr>
          <a:xfrm>
            <a:off x="684371" y="6574393"/>
            <a:ext cx="439936" cy="439936"/>
          </a:xfrm>
          <a:prstGeom prst="roundRect">
            <a:avLst>
              <a:gd name="adj" fmla="val 6668"/>
            </a:avLst>
          </a:prstGeom>
          <a:solidFill>
            <a:srgbClr val="F9F7F7"/>
          </a:solidFill>
          <a:ln/>
        </p:spPr>
      </p:sp>
      <p:sp>
        <p:nvSpPr>
          <p:cNvPr id="14" name="Text 11"/>
          <p:cNvSpPr/>
          <p:nvPr/>
        </p:nvSpPr>
        <p:spPr>
          <a:xfrm>
            <a:off x="1319808" y="6641544"/>
            <a:ext cx="3761065" cy="3055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dirty="0">
                <a:solidFill>
                  <a:srgbClr val="504C49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Extended Documentation Time</a:t>
            </a:r>
            <a:endParaRPr lang="en-US" sz="1900" dirty="0"/>
          </a:p>
        </p:txBody>
      </p:sp>
      <p:sp>
        <p:nvSpPr>
          <p:cNvPr id="15" name="Text 12"/>
          <p:cNvSpPr/>
          <p:nvPr/>
        </p:nvSpPr>
        <p:spPr>
          <a:xfrm>
            <a:off x="1319808" y="7064335"/>
            <a:ext cx="7139821" cy="625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50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Digital inexperience extends documentation time, diverting staff from direct care at Sunrise (Topol, 2019).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982867"/>
            <a:ext cx="11743849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201B18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Barriers to Effective Staff Communication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3258622"/>
            <a:ext cx="4593908" cy="425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650" dirty="0">
                <a:solidFill>
                  <a:srgbClr val="3E2513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Communication Challenges</a:t>
            </a:r>
            <a:endParaRPr lang="en-US" sz="2650" dirty="0"/>
          </a:p>
        </p:txBody>
      </p:sp>
      <p:sp>
        <p:nvSpPr>
          <p:cNvPr id="4" name="Text 2"/>
          <p:cNvSpPr/>
          <p:nvPr/>
        </p:nvSpPr>
        <p:spPr>
          <a:xfrm>
            <a:off x="793790" y="3910727"/>
            <a:ext cx="624470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Low digital skills impair secure email use for shift handovers at Sunrise care (Burgess &amp; Honey, 2022).</a:t>
            </a:r>
            <a:endParaRPr lang="en-US" sz="1750" dirty="0"/>
          </a:p>
        </p:txBody>
      </p:sp>
      <p:sp>
        <p:nvSpPr>
          <p:cNvPr id="5" name="Text 3"/>
          <p:cNvSpPr/>
          <p:nvPr/>
        </p:nvSpPr>
        <p:spPr>
          <a:xfrm>
            <a:off x="793790" y="4715828"/>
            <a:ext cx="6244709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Staff avoid video calls due to digital unfamiliarity, limiting Sunrise's remote consultations (Kuek &amp; Hakkennes, 2020).</a:t>
            </a:r>
            <a:endParaRPr lang="en-US" sz="1750" dirty="0"/>
          </a:p>
        </p:txBody>
      </p:sp>
      <p:sp>
        <p:nvSpPr>
          <p:cNvPr id="6" name="Text 4"/>
          <p:cNvSpPr/>
          <p:nvPr/>
        </p:nvSpPr>
        <p:spPr>
          <a:xfrm>
            <a:off x="7599521" y="3258622"/>
            <a:ext cx="4566761" cy="425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650" dirty="0">
                <a:solidFill>
                  <a:srgbClr val="3E2513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Information Sharing Issues</a:t>
            </a:r>
            <a:endParaRPr lang="en-US" sz="2650" dirty="0"/>
          </a:p>
        </p:txBody>
      </p:sp>
      <p:sp>
        <p:nvSpPr>
          <p:cNvPr id="7" name="Text 5"/>
          <p:cNvSpPr/>
          <p:nvPr/>
        </p:nvSpPr>
        <p:spPr>
          <a:xfrm>
            <a:off x="7599521" y="3910727"/>
            <a:ext cx="6244709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Inability to share digital files disrupts resident condition updates among Sunrise teams (Tegegne et al., 2023).</a:t>
            </a:r>
            <a:endParaRPr lang="en-US" sz="1750" dirty="0"/>
          </a:p>
        </p:txBody>
      </p:sp>
      <p:sp>
        <p:nvSpPr>
          <p:cNvPr id="8" name="Text 6"/>
          <p:cNvSpPr/>
          <p:nvPr/>
        </p:nvSpPr>
        <p:spPr>
          <a:xfrm>
            <a:off x="7599521" y="5078730"/>
            <a:ext cx="6244709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Digital illiteracy causes communication gaps, eroding trust in Sunrise's interdisciplinary exchanges (Kruse et al., 2015).</a:t>
            </a:r>
            <a:endParaRPr lang="en-US" sz="17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96635" y="705564"/>
            <a:ext cx="11270337" cy="6218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dirty="0">
                <a:solidFill>
                  <a:srgbClr val="201B18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Challenges in Teamworking and Collaboration</a:t>
            </a:r>
            <a:endParaRPr lang="en-US" sz="3900" dirty="0"/>
          </a:p>
        </p:txBody>
      </p:sp>
      <p:sp>
        <p:nvSpPr>
          <p:cNvPr id="3" name="Shape 1"/>
          <p:cNvSpPr/>
          <p:nvPr/>
        </p:nvSpPr>
        <p:spPr>
          <a:xfrm>
            <a:off x="696635" y="1725454"/>
            <a:ext cx="6519029" cy="1511022"/>
          </a:xfrm>
          <a:prstGeom prst="roundRect">
            <a:avLst>
              <a:gd name="adj" fmla="val 1976"/>
            </a:avLst>
          </a:prstGeom>
          <a:solidFill>
            <a:srgbClr val="FFFFFF"/>
          </a:solidFill>
          <a:ln w="22860">
            <a:solidFill>
              <a:srgbClr val="D8D4D4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918448" y="1947267"/>
            <a:ext cx="3395067" cy="3109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504C49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Collaborative Editing Issues</a:t>
            </a:r>
            <a:endParaRPr lang="en-US" sz="1950" dirty="0"/>
          </a:p>
        </p:txBody>
      </p:sp>
      <p:sp>
        <p:nvSpPr>
          <p:cNvPr id="5" name="Text 3"/>
          <p:cNvSpPr/>
          <p:nvPr/>
        </p:nvSpPr>
        <p:spPr>
          <a:xfrm>
            <a:off x="918448" y="2377678"/>
            <a:ext cx="6075402" cy="6369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Limited skills hinder collaborative care plan editing on OneDrive at Sunrise home (Topol, 2019).</a:t>
            </a:r>
            <a:endParaRPr lang="en-US" sz="1550" dirty="0"/>
          </a:p>
        </p:txBody>
      </p:sp>
      <p:sp>
        <p:nvSpPr>
          <p:cNvPr id="6" name="Shape 4"/>
          <p:cNvSpPr/>
          <p:nvPr/>
        </p:nvSpPr>
        <p:spPr>
          <a:xfrm>
            <a:off x="7414617" y="1725454"/>
            <a:ext cx="6519148" cy="1511022"/>
          </a:xfrm>
          <a:prstGeom prst="roundRect">
            <a:avLst>
              <a:gd name="adj" fmla="val 1976"/>
            </a:avLst>
          </a:prstGeom>
          <a:solidFill>
            <a:srgbClr val="FFFFFF"/>
          </a:solidFill>
          <a:ln w="22860">
            <a:solidFill>
              <a:srgbClr val="D8D4D4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7636431" y="1947267"/>
            <a:ext cx="3312081" cy="3109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504C49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Virtual Meeting Disruption</a:t>
            </a:r>
            <a:endParaRPr lang="en-US" sz="1950" dirty="0"/>
          </a:p>
        </p:txBody>
      </p:sp>
      <p:sp>
        <p:nvSpPr>
          <p:cNvPr id="8" name="Text 6"/>
          <p:cNvSpPr/>
          <p:nvPr/>
        </p:nvSpPr>
        <p:spPr>
          <a:xfrm>
            <a:off x="7636431" y="2377678"/>
            <a:ext cx="6075521" cy="6369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Staff resistance to MS Teams disrupts virtual meetings and resource sharing at Sunrise (Burgess &amp; Honey, 2022).</a:t>
            </a:r>
            <a:endParaRPr lang="en-US" sz="1550" dirty="0"/>
          </a:p>
        </p:txBody>
      </p:sp>
      <p:sp>
        <p:nvSpPr>
          <p:cNvPr id="9" name="Shape 7"/>
          <p:cNvSpPr/>
          <p:nvPr/>
        </p:nvSpPr>
        <p:spPr>
          <a:xfrm>
            <a:off x="696635" y="3435429"/>
            <a:ext cx="6519029" cy="1511022"/>
          </a:xfrm>
          <a:prstGeom prst="roundRect">
            <a:avLst>
              <a:gd name="adj" fmla="val 1976"/>
            </a:avLst>
          </a:prstGeom>
          <a:solidFill>
            <a:srgbClr val="FFFFFF"/>
          </a:solidFill>
          <a:ln w="22860">
            <a:solidFill>
              <a:srgbClr val="D8D4D4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918448" y="3657243"/>
            <a:ext cx="2488049" cy="3109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504C49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Team Dependency</a:t>
            </a:r>
            <a:endParaRPr lang="en-US" sz="1950" dirty="0"/>
          </a:p>
        </p:txBody>
      </p:sp>
      <p:sp>
        <p:nvSpPr>
          <p:cNvPr id="11" name="Text 9"/>
          <p:cNvSpPr/>
          <p:nvPr/>
        </p:nvSpPr>
        <p:spPr>
          <a:xfrm>
            <a:off x="918448" y="4087654"/>
            <a:ext cx="6075402" cy="6369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Uneven digital literacy creates dependency on tech-savvy staff, straining Sunrise team dynamics (Kuek &amp; Hakkennes, 2020).</a:t>
            </a:r>
            <a:endParaRPr lang="en-US" sz="1550" dirty="0"/>
          </a:p>
        </p:txBody>
      </p:sp>
      <p:sp>
        <p:nvSpPr>
          <p:cNvPr id="12" name="Shape 10"/>
          <p:cNvSpPr/>
          <p:nvPr/>
        </p:nvSpPr>
        <p:spPr>
          <a:xfrm>
            <a:off x="7414617" y="3435429"/>
            <a:ext cx="6519148" cy="1511022"/>
          </a:xfrm>
          <a:prstGeom prst="roundRect">
            <a:avLst>
              <a:gd name="adj" fmla="val 1976"/>
            </a:avLst>
          </a:prstGeom>
          <a:solidFill>
            <a:srgbClr val="FFFFFF"/>
          </a:solidFill>
          <a:ln w="22860">
            <a:solidFill>
              <a:srgbClr val="D8D4D4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7636431" y="3657243"/>
            <a:ext cx="2488049" cy="3109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504C49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Reduced Efficiency</a:t>
            </a:r>
            <a:endParaRPr lang="en-US" sz="1950" dirty="0"/>
          </a:p>
        </p:txBody>
      </p:sp>
      <p:sp>
        <p:nvSpPr>
          <p:cNvPr id="14" name="Text 12"/>
          <p:cNvSpPr/>
          <p:nvPr/>
        </p:nvSpPr>
        <p:spPr>
          <a:xfrm>
            <a:off x="7636431" y="4087654"/>
            <a:ext cx="6075521" cy="6369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Poor digital alignment reduces efficiency in dementia care team strategies at Sunrise (Mather &amp; Cummings, 2019).</a:t>
            </a:r>
            <a:endParaRPr lang="en-US" sz="1550" dirty="0"/>
          </a:p>
        </p:txBody>
      </p:sp>
      <p:sp>
        <p:nvSpPr>
          <p:cNvPr id="15" name="Text 13"/>
          <p:cNvSpPr/>
          <p:nvPr/>
        </p:nvSpPr>
        <p:spPr>
          <a:xfrm>
            <a:off x="696635" y="5244941"/>
            <a:ext cx="9209961" cy="4976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900"/>
              </a:lnSpc>
              <a:buNone/>
            </a:pPr>
            <a:r>
              <a:rPr lang="en-US" sz="3100" dirty="0">
                <a:solidFill>
                  <a:srgbClr val="3E2513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Broader Implications and Mitigation Strategies</a:t>
            </a:r>
            <a:endParaRPr lang="en-US" sz="3100" dirty="0"/>
          </a:p>
        </p:txBody>
      </p:sp>
      <p:sp>
        <p:nvSpPr>
          <p:cNvPr id="16" name="Text 14"/>
          <p:cNvSpPr/>
          <p:nvPr/>
        </p:nvSpPr>
        <p:spPr>
          <a:xfrm>
            <a:off x="696635" y="6041112"/>
            <a:ext cx="13237131" cy="3184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00"/>
              </a:lnSpc>
              <a:buSzPct val="100000"/>
              <a:buChar char="•"/>
            </a:pPr>
            <a:r>
              <a:rPr lang="en-US" sz="15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Low digital literacy increases burnout risks among Sunrise staff adapting to technologies (Tegegne et al., 2023).</a:t>
            </a:r>
            <a:endParaRPr lang="en-US" sz="1550" dirty="0"/>
          </a:p>
        </p:txBody>
      </p:sp>
      <p:sp>
        <p:nvSpPr>
          <p:cNvPr id="17" name="Text 15"/>
          <p:cNvSpPr/>
          <p:nvPr/>
        </p:nvSpPr>
        <p:spPr>
          <a:xfrm>
            <a:off x="696635" y="6429256"/>
            <a:ext cx="13237131" cy="3184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00"/>
              </a:lnSpc>
              <a:buSzPct val="100000"/>
              <a:buChar char="•"/>
            </a:pPr>
            <a:r>
              <a:rPr lang="en-US" sz="15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Digital errors may violate resident confidentiality standards in Sunrise's record handling (Kruse et al., 2018).</a:t>
            </a:r>
            <a:endParaRPr lang="en-US" sz="1550" dirty="0"/>
          </a:p>
        </p:txBody>
      </p:sp>
      <p:sp>
        <p:nvSpPr>
          <p:cNvPr id="18" name="Text 16"/>
          <p:cNvSpPr/>
          <p:nvPr/>
        </p:nvSpPr>
        <p:spPr>
          <a:xfrm>
            <a:off x="696635" y="6817400"/>
            <a:ext cx="13237131" cy="3184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00"/>
              </a:lnSpc>
              <a:buSzPct val="100000"/>
              <a:buChar char="•"/>
            </a:pPr>
            <a:r>
              <a:rPr lang="en-US" sz="15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Targeted training can bridge digital literacy gaps, improving Sunrise's care and teamwork (Burgess &amp; Honey, 2022).</a:t>
            </a:r>
            <a:endParaRPr lang="en-US" sz="1550" dirty="0"/>
          </a:p>
        </p:txBody>
      </p:sp>
      <p:sp>
        <p:nvSpPr>
          <p:cNvPr id="19" name="Text 17"/>
          <p:cNvSpPr/>
          <p:nvPr/>
        </p:nvSpPr>
        <p:spPr>
          <a:xfrm>
            <a:off x="696635" y="7205543"/>
            <a:ext cx="13237131" cy="3184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00"/>
              </a:lnSpc>
              <a:buSzPct val="100000"/>
              <a:buChar char="•"/>
            </a:pPr>
            <a:r>
              <a:rPr lang="en-US" sz="15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Ongoing digital education fosters resilient Sunrise teams, optimising communication and care delivery (Topol, 2019).</a:t>
            </a:r>
            <a:endParaRPr lang="en-US" sz="15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3415" y="617458"/>
            <a:ext cx="4667607" cy="5834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550"/>
              </a:lnSpc>
              <a:buNone/>
            </a:pPr>
            <a:r>
              <a:rPr lang="en-US" sz="3650" dirty="0">
                <a:solidFill>
                  <a:srgbClr val="201B18"/>
                </a:solidFill>
                <a:latin typeface="Platypi Medium" pitchFamily="34" charset="0"/>
                <a:ea typeface="Platypi Medium" pitchFamily="34" charset="-122"/>
                <a:cs typeface="Platypi Medium" pitchFamily="34" charset="-120"/>
              </a:rPr>
              <a:t>References</a:t>
            </a:r>
            <a:endParaRPr lang="en-US" sz="3650" dirty="0"/>
          </a:p>
        </p:txBody>
      </p:sp>
      <p:sp>
        <p:nvSpPr>
          <p:cNvPr id="3" name="Text 1"/>
          <p:cNvSpPr/>
          <p:nvPr/>
        </p:nvSpPr>
        <p:spPr>
          <a:xfrm>
            <a:off x="653415" y="1574244"/>
            <a:ext cx="13323570" cy="597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Burgess, J.M. and Honey, M., 2022. Nurse leaders enabling nurses to adopt digital health: Results of an integrative literature review. Nursing Praxis in Aotearoa New Zealand, 38(3).</a:t>
            </a:r>
            <a:endParaRPr lang="en-US" sz="1450" dirty="0"/>
          </a:p>
        </p:txBody>
      </p:sp>
      <p:sp>
        <p:nvSpPr>
          <p:cNvPr id="4" name="Text 2"/>
          <p:cNvSpPr/>
          <p:nvPr/>
        </p:nvSpPr>
        <p:spPr>
          <a:xfrm>
            <a:off x="653415" y="2381488"/>
            <a:ext cx="13323570" cy="597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Kruse, C.S., Mileski, M., Alaytsev, V., Carol, E. and Williams, A., 2015. Adoption factors associated with electronic health record among long-term care facilities: a systematic review. BMJ open, 5(1), p.e006615. </a:t>
            </a:r>
            <a:r>
              <a:rPr lang="en-US" sz="1450" u="sng" dirty="0">
                <a:solidFill>
                  <a:srgbClr val="3E2513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https://doi.org/10.1136/bmjopen-2014-006615</a:t>
            </a:r>
            <a:endParaRPr lang="en-US" sz="1450" dirty="0"/>
          </a:p>
        </p:txBody>
      </p:sp>
      <p:sp>
        <p:nvSpPr>
          <p:cNvPr id="5" name="Text 3"/>
          <p:cNvSpPr/>
          <p:nvPr/>
        </p:nvSpPr>
        <p:spPr>
          <a:xfrm>
            <a:off x="653415" y="3188732"/>
            <a:ext cx="13323570" cy="597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Kuek, A. and Hakkennes, S., 2020. Healthcare staff digital literacy levels and their attitudes towards information systems. Health informatics journal, 26(1), pp.592-612. https://doi.org/10.1177/1460458219839613</a:t>
            </a:r>
            <a:endParaRPr lang="en-US" sz="1450" dirty="0"/>
          </a:p>
        </p:txBody>
      </p:sp>
      <p:sp>
        <p:nvSpPr>
          <p:cNvPr id="6" name="Text 4"/>
          <p:cNvSpPr/>
          <p:nvPr/>
        </p:nvSpPr>
        <p:spPr>
          <a:xfrm>
            <a:off x="653415" y="3995976"/>
            <a:ext cx="13323570" cy="597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Mather, C.A. and Cummings, E., 2019. Developing and sustaining digital professionalism: a model for assessing readiness of healthcare environments and capability of nurses. BMJ health &amp; care informatics, 26(1), p.e100062. </a:t>
            </a:r>
            <a:r>
              <a:rPr lang="en-US" sz="1450" u="sng" dirty="0">
                <a:solidFill>
                  <a:srgbClr val="3E2513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https://doi.org/10.1136/bmjhci-2019-100062</a:t>
            </a:r>
            <a:endParaRPr lang="en-US" sz="1450" dirty="0"/>
          </a:p>
        </p:txBody>
      </p:sp>
      <p:sp>
        <p:nvSpPr>
          <p:cNvPr id="7" name="Text 5"/>
          <p:cNvSpPr/>
          <p:nvPr/>
        </p:nvSpPr>
        <p:spPr>
          <a:xfrm>
            <a:off x="653415" y="4803219"/>
            <a:ext cx="13323570" cy="8958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Tegegne, M.D., Tilahun, B., Mamuye, A., Kerie, H., Nurhussien, F., Zemen, E., Mebratu, A., Sisay, G., Getachew, R., Gebeyehu, H. and Seyoum, A., 2023. Digital literacy level and associated factors among health professionals in a referral and teaching hospital: an implication for future digital health systems implementation. Frontiers in Public Health, 11, p.1130894. https://doi.org/10.3389/fpubh.2023.1130894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653415" y="5909072"/>
            <a:ext cx="13323570" cy="8958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Tegegne, M.D., Tilahun, B., Mamuye, A., Kerie, H., Nurhussien, F., Zemen, E., Mebratu, A., Sisay, G., Getachew, R., Gebeyehu, H. and Seyoum, A., 2023. Digital literacy level and associated factors among health professionals in a referral and teaching hospital: an implication for future digital health systems implementation. Frontiers in Public Health, 11, p.1130894.</a:t>
            </a:r>
            <a:endParaRPr lang="en-US" sz="1450" dirty="0"/>
          </a:p>
        </p:txBody>
      </p:sp>
      <p:sp>
        <p:nvSpPr>
          <p:cNvPr id="9" name="Text 7"/>
          <p:cNvSpPr/>
          <p:nvPr/>
        </p:nvSpPr>
        <p:spPr>
          <a:xfrm>
            <a:off x="653415" y="7014924"/>
            <a:ext cx="13323570" cy="597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504C49"/>
                </a:solidFill>
                <a:latin typeface="Source Serif 4" pitchFamily="34" charset="0"/>
                <a:ea typeface="Source Serif 4" pitchFamily="34" charset="-122"/>
                <a:cs typeface="Source Serif 4" pitchFamily="34" charset="-120"/>
              </a:rPr>
              <a:t>Topol, E. (2019). Preparing the healthcare workforce to deliver the digital future. Health Education England. https://topol.hee.nhs.uk/wp-content/uploads/HEE-Topol-Review-2019.pdf</a:t>
            </a:r>
            <a:endParaRPr lang="en-US" sz="14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878</Words>
  <Application>Microsoft Office PowerPoint</Application>
  <PresentationFormat>Custom</PresentationFormat>
  <Paragraphs>54</Paragraphs>
  <Slides>6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HP DRAGON FLY X360</dc:creator>
  <cp:lastModifiedBy>Osadolor Edenene (2507561)</cp:lastModifiedBy>
  <cp:revision>4</cp:revision>
  <dcterms:created xsi:type="dcterms:W3CDTF">2025-10-04T09:42:13Z</dcterms:created>
  <dcterms:modified xsi:type="dcterms:W3CDTF">2025-10-08T15:36:02Z</dcterms:modified>
</cp:coreProperties>
</file>