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8" r:id="rId2"/>
    <p:sldId id="259" r:id="rId3"/>
    <p:sldId id="260" r:id="rId4"/>
    <p:sldId id="256" r:id="rId5"/>
    <p:sldId id="265" r:id="rId6"/>
    <p:sldId id="261" r:id="rId7"/>
    <p:sldId id="262" r:id="rId8"/>
    <p:sldId id="263" r:id="rId9"/>
    <p:sldId id="264" r:id="rId10"/>
    <p:sldId id="25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8" autoAdjust="0"/>
    <p:restoredTop sz="94660"/>
  </p:normalViewPr>
  <p:slideViewPr>
    <p:cSldViewPr snapToGrid="0">
      <p:cViewPr varScale="1">
        <p:scale>
          <a:sx n="65" d="100"/>
          <a:sy n="65" d="100"/>
        </p:scale>
        <p:origin x="90" y="4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1/8/2018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learning-theories.com/maslows-hierarchy-of-need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4400" b="1" dirty="0"/>
              <a:t>ECAY4002</a:t>
            </a:r>
          </a:p>
          <a:p>
            <a:pPr marL="0" indent="0" algn="ctr">
              <a:buNone/>
            </a:pPr>
            <a:endParaRPr lang="en-GB" sz="4400" b="1" dirty="0"/>
          </a:p>
          <a:p>
            <a:pPr marL="0" indent="0" algn="ctr">
              <a:buNone/>
            </a:pPr>
            <a:r>
              <a:rPr lang="en-GB" sz="4400" b="1" dirty="0"/>
              <a:t>Melissa Shore</a:t>
            </a:r>
          </a:p>
          <a:p>
            <a:pPr marL="0" indent="0" algn="ctr">
              <a:buNone/>
            </a:pPr>
            <a:r>
              <a:rPr lang="en-GB" sz="4400" b="1" dirty="0"/>
              <a:t>1601036</a:t>
            </a:r>
          </a:p>
        </p:txBody>
      </p:sp>
    </p:spTree>
    <p:extLst>
      <p:ext uri="{BB962C8B-B14F-4D97-AF65-F5344CB8AC3E}">
        <p14:creationId xmlns:p14="http://schemas.microsoft.com/office/powerpoint/2010/main" val="22053839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1713" y="898360"/>
            <a:ext cx="8596668" cy="5752604"/>
          </a:xfrm>
        </p:spPr>
        <p:txBody>
          <a:bodyPr>
            <a:normAutofit fontScale="92500" lnSpcReduction="10000"/>
          </a:bodyPr>
          <a:lstStyle/>
          <a:p>
            <a:pPr marL="0" indent="0" algn="ctr">
              <a:buNone/>
            </a:pPr>
            <a:r>
              <a:rPr lang="en-GB" sz="4000" dirty="0"/>
              <a:t>Thank you coming today…</a:t>
            </a:r>
          </a:p>
          <a:p>
            <a:pPr marL="0" indent="0" algn="ctr">
              <a:buNone/>
            </a:pPr>
            <a:endParaRPr lang="en-GB" sz="4000" dirty="0"/>
          </a:p>
          <a:p>
            <a:pPr marL="0" indent="0" algn="ctr">
              <a:buNone/>
            </a:pPr>
            <a:endParaRPr lang="en-GB" sz="4000" dirty="0"/>
          </a:p>
          <a:p>
            <a:pPr marL="0" indent="0" algn="ctr">
              <a:buNone/>
            </a:pPr>
            <a:r>
              <a:rPr lang="en-GB" sz="4000" dirty="0"/>
              <a:t>Describe how you, as the advocate, would ensure that ‘your client’s voice’ is heard at a Multi-Disciplinary Team meeting.</a:t>
            </a:r>
          </a:p>
          <a:p>
            <a:pPr marL="0" indent="0" algn="ctr">
              <a:buNone/>
            </a:pPr>
            <a:endParaRPr lang="en-GB" sz="4000" dirty="0"/>
          </a:p>
          <a:p>
            <a:pPr marL="0" indent="0" algn="ctr">
              <a:buNone/>
            </a:pPr>
            <a:r>
              <a:rPr lang="en-GB" sz="4000" dirty="0"/>
              <a:t> </a:t>
            </a:r>
          </a:p>
        </p:txBody>
      </p:sp>
    </p:spTree>
    <p:extLst>
      <p:ext uri="{BB962C8B-B14F-4D97-AF65-F5344CB8AC3E}">
        <p14:creationId xmlns:p14="http://schemas.microsoft.com/office/powerpoint/2010/main" val="8830655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Pre-meeting </a:t>
            </a:r>
          </a:p>
        </p:txBody>
      </p:sp>
      <p:sp>
        <p:nvSpPr>
          <p:cNvPr id="3" name="Content Placeholder 2"/>
          <p:cNvSpPr>
            <a:spLocks noGrp="1"/>
          </p:cNvSpPr>
          <p:nvPr>
            <p:ph idx="1"/>
          </p:nvPr>
        </p:nvSpPr>
        <p:spPr>
          <a:xfrm>
            <a:off x="677333" y="2160589"/>
            <a:ext cx="9735027" cy="4136972"/>
          </a:xfrm>
        </p:spPr>
        <p:txBody>
          <a:bodyPr>
            <a:normAutofit fontScale="92500" lnSpcReduction="10000"/>
          </a:bodyPr>
          <a:lstStyle/>
          <a:p>
            <a:pPr marL="0" indent="0">
              <a:buNone/>
            </a:pPr>
            <a:r>
              <a:rPr lang="en-GB" dirty="0"/>
              <a:t>Prior to the team meeting I would ensure that I had gathered all the information required in order to represent and support my client for the best possible outcome that they are happy with. I will make sure their basic needs are met in line with </a:t>
            </a:r>
            <a:r>
              <a:rPr lang="en-GB" dirty="0" err="1"/>
              <a:t>Maslows</a:t>
            </a:r>
            <a:r>
              <a:rPr lang="en-GB" dirty="0"/>
              <a:t> theory hierarchy of needs. </a:t>
            </a:r>
          </a:p>
          <a:p>
            <a:pPr>
              <a:buFontTx/>
              <a:buChar char="-"/>
            </a:pPr>
            <a:r>
              <a:rPr lang="en-GB" dirty="0"/>
              <a:t>Why is my client here?</a:t>
            </a:r>
          </a:p>
          <a:p>
            <a:pPr>
              <a:buFontTx/>
              <a:buChar char="-"/>
            </a:pPr>
            <a:r>
              <a:rPr lang="en-GB" dirty="0"/>
              <a:t>What does my client want?</a:t>
            </a:r>
          </a:p>
          <a:p>
            <a:pPr marL="0" indent="0">
              <a:buNone/>
            </a:pPr>
            <a:r>
              <a:rPr lang="en-GB" dirty="0"/>
              <a:t>     What are their needs?</a:t>
            </a:r>
          </a:p>
          <a:p>
            <a:pPr>
              <a:buFontTx/>
              <a:buChar char="-"/>
            </a:pPr>
            <a:r>
              <a:rPr lang="en-GB" dirty="0"/>
              <a:t>-What is their back ground?</a:t>
            </a:r>
          </a:p>
          <a:p>
            <a:pPr>
              <a:buFontTx/>
              <a:buChar char="-"/>
            </a:pPr>
            <a:r>
              <a:rPr lang="en-GB" dirty="0" err="1"/>
              <a:t>Eg</a:t>
            </a:r>
            <a:r>
              <a:rPr lang="en-GB" dirty="0"/>
              <a:t> financial situation, children, mental and physical health </a:t>
            </a:r>
          </a:p>
          <a:p>
            <a:pPr>
              <a:buFontTx/>
              <a:buChar char="-"/>
            </a:pPr>
            <a:endParaRPr lang="en-GB" dirty="0"/>
          </a:p>
          <a:p>
            <a:pPr>
              <a:buFontTx/>
              <a:buChar char="-"/>
            </a:pPr>
            <a:r>
              <a:rPr lang="en-GB" dirty="0"/>
              <a:t>                                                                                                         learning-theories</a:t>
            </a:r>
          </a:p>
          <a:p>
            <a:pPr>
              <a:buFontTx/>
              <a:buChar char="-"/>
            </a:pPr>
            <a:endParaRPr lang="en-GB" dirty="0"/>
          </a:p>
          <a:p>
            <a:pPr>
              <a:buFontTx/>
              <a:buChar char="-"/>
            </a:pPr>
            <a:r>
              <a:rPr lang="en-GB" dirty="0"/>
              <a:t>                                                                                        </a:t>
            </a:r>
          </a:p>
          <a:p>
            <a:pPr>
              <a:buFontTx/>
              <a:buChar char="-"/>
            </a:pPr>
            <a:endParaRPr lang="en-GB" dirty="0"/>
          </a:p>
        </p:txBody>
      </p:sp>
    </p:spTree>
    <p:extLst>
      <p:ext uri="{BB962C8B-B14F-4D97-AF65-F5344CB8AC3E}">
        <p14:creationId xmlns:p14="http://schemas.microsoft.com/office/powerpoint/2010/main" val="17033427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236209"/>
            <a:ext cx="7766936" cy="1646302"/>
          </a:xfrm>
        </p:spPr>
        <p:txBody>
          <a:bodyPr/>
          <a:lstStyle/>
          <a:p>
            <a:pPr algn="ctr"/>
            <a:r>
              <a:rPr lang="en-GB" b="1" dirty="0"/>
              <a:t>What is an advocate?</a:t>
            </a:r>
            <a:br>
              <a:rPr lang="en-GB" b="1"/>
            </a:br>
            <a:endParaRPr lang="en-GB" b="1" dirty="0"/>
          </a:p>
        </p:txBody>
      </p:sp>
      <p:sp>
        <p:nvSpPr>
          <p:cNvPr id="3" name="Rectangle 2">
            <a:extLst>
              <a:ext uri="{FF2B5EF4-FFF2-40B4-BE49-F238E27FC236}">
                <a16:creationId xmlns:a16="http://schemas.microsoft.com/office/drawing/2014/main" id="{9E6CB631-C460-4081-A0D5-5BDDEABEF2E3}"/>
              </a:ext>
            </a:extLst>
          </p:cNvPr>
          <p:cNvSpPr/>
          <p:nvPr/>
        </p:nvSpPr>
        <p:spPr>
          <a:xfrm>
            <a:off x="1507067" y="1705462"/>
            <a:ext cx="9099973" cy="5078313"/>
          </a:xfrm>
          <a:prstGeom prst="rect">
            <a:avLst/>
          </a:prstGeom>
        </p:spPr>
        <p:txBody>
          <a:bodyPr wrap="square">
            <a:spAutoFit/>
          </a:bodyPr>
          <a:lstStyle/>
          <a:p>
            <a:r>
              <a:rPr lang="en-GB" dirty="0"/>
              <a:t>Advocacy means different things to different people </a:t>
            </a:r>
          </a:p>
          <a:p>
            <a:endParaRPr lang="en-GB" dirty="0"/>
          </a:p>
          <a:p>
            <a:r>
              <a:rPr lang="en-GB" dirty="0"/>
              <a:t>Brandon, 1995 defines it as:</a:t>
            </a:r>
          </a:p>
          <a:p>
            <a:pPr marL="285750" indent="-285750">
              <a:buFontTx/>
              <a:buChar char="-"/>
            </a:pPr>
            <a:r>
              <a:rPr lang="en-GB" dirty="0"/>
              <a:t>a devise to influence the balance of the needs/rights of the group in favour of the needs/rights of individuals, especially those on the social margins</a:t>
            </a:r>
          </a:p>
          <a:p>
            <a:pPr marL="285750" indent="-285750">
              <a:buFontTx/>
              <a:buChar char="-"/>
            </a:pPr>
            <a:endParaRPr lang="en-GB" dirty="0"/>
          </a:p>
          <a:p>
            <a:pPr marL="285750" indent="-285750">
              <a:buFontTx/>
              <a:buChar char="-"/>
            </a:pPr>
            <a:r>
              <a:rPr lang="en-GB" dirty="0"/>
              <a:t>For me this means giving a voice to someone who cant speak for themselves. This maybe a temporary period of time. An advocate will enable someone to move from oppression to self advocacy. </a:t>
            </a:r>
          </a:p>
          <a:p>
            <a:endParaRPr lang="en-GB" dirty="0"/>
          </a:p>
          <a:p>
            <a:endParaRPr lang="en-GB" dirty="0"/>
          </a:p>
          <a:p>
            <a:endParaRPr lang="en-GB" dirty="0"/>
          </a:p>
          <a:p>
            <a:endParaRPr lang="en-GB" dirty="0"/>
          </a:p>
          <a:p>
            <a:r>
              <a:rPr lang="en-GB" dirty="0"/>
              <a:t>                                                                    (Brandon,1995 cited in Bateman,2000)</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209352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5F54B2-ED42-4C34-9412-2BC49A733A3B}"/>
              </a:ext>
            </a:extLst>
          </p:cNvPr>
          <p:cNvSpPr txBox="1"/>
          <p:nvPr/>
        </p:nvSpPr>
        <p:spPr>
          <a:xfrm>
            <a:off x="969264" y="896112"/>
            <a:ext cx="9729216" cy="5909310"/>
          </a:xfrm>
          <a:prstGeom prst="rect">
            <a:avLst/>
          </a:prstGeom>
          <a:noFill/>
        </p:spPr>
        <p:txBody>
          <a:bodyPr wrap="square" rtlCol="0">
            <a:spAutoFit/>
          </a:bodyPr>
          <a:lstStyle/>
          <a:p>
            <a:endParaRPr lang="en-GB" dirty="0"/>
          </a:p>
          <a:p>
            <a:r>
              <a:rPr lang="en-GB" dirty="0"/>
              <a:t>Advocacy charter 2014</a:t>
            </a:r>
          </a:p>
          <a:p>
            <a:r>
              <a:rPr lang="en-GB" dirty="0"/>
              <a:t>States that :</a:t>
            </a:r>
          </a:p>
          <a:p>
            <a:endParaRPr lang="en-GB" dirty="0"/>
          </a:p>
          <a:p>
            <a:r>
              <a:rPr lang="en-GB" dirty="0"/>
              <a:t>- People are entitled to control their own lives. </a:t>
            </a:r>
          </a:p>
          <a:p>
            <a:endParaRPr lang="en-GB" dirty="0"/>
          </a:p>
          <a:p>
            <a:pPr marL="285750" indent="-285750">
              <a:buFontTx/>
              <a:buChar char="-"/>
            </a:pPr>
            <a:r>
              <a:rPr lang="en-GB" dirty="0"/>
              <a:t>Where their ability to exercise choice or represent their own interests is limited.</a:t>
            </a:r>
          </a:p>
          <a:p>
            <a:pPr marL="285750" indent="-285750">
              <a:buFontTx/>
              <a:buChar char="-"/>
            </a:pPr>
            <a:endParaRPr lang="en-GB" dirty="0"/>
          </a:p>
          <a:p>
            <a:r>
              <a:rPr lang="en-GB" dirty="0"/>
              <a:t>- Independent advocates can help ensure that an individual’s rights are upheld and that views, wishes and needs are heard, respected and acted upon.</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                                             (advocacy, code of practice, revised addition, 2014)</a:t>
            </a:r>
          </a:p>
        </p:txBody>
      </p:sp>
    </p:spTree>
    <p:extLst>
      <p:ext uri="{BB962C8B-B14F-4D97-AF65-F5344CB8AC3E}">
        <p14:creationId xmlns:p14="http://schemas.microsoft.com/office/powerpoint/2010/main" val="11400669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9" y="3256547"/>
            <a:ext cx="4541581" cy="1320800"/>
          </a:xfrm>
        </p:spPr>
        <p:txBody>
          <a:bodyPr/>
          <a:lstStyle/>
          <a:p>
            <a:r>
              <a:rPr lang="en-GB" dirty="0"/>
              <a:t>	</a:t>
            </a:r>
          </a:p>
        </p:txBody>
      </p:sp>
      <p:sp>
        <p:nvSpPr>
          <p:cNvPr id="4" name="Content Placeholder 3">
            <a:extLst>
              <a:ext uri="{FF2B5EF4-FFF2-40B4-BE49-F238E27FC236}">
                <a16:creationId xmlns:a16="http://schemas.microsoft.com/office/drawing/2014/main" id="{3BDC35AA-EC29-4658-9462-14887EB9FD1F}"/>
              </a:ext>
            </a:extLst>
          </p:cNvPr>
          <p:cNvSpPr>
            <a:spLocks noGrp="1"/>
          </p:cNvSpPr>
          <p:nvPr>
            <p:ph idx="1"/>
          </p:nvPr>
        </p:nvSpPr>
        <p:spPr/>
        <p:txBody>
          <a:bodyPr/>
          <a:lstStyle/>
          <a:p>
            <a:pPr marL="0" indent="0">
              <a:buNone/>
            </a:pPr>
            <a:r>
              <a:rPr lang="en-GB" b="1" dirty="0"/>
              <a:t>Who will be in the team meeting?</a:t>
            </a:r>
          </a:p>
          <a:p>
            <a:pPr marL="0" indent="0">
              <a:buNone/>
            </a:pPr>
            <a:r>
              <a:rPr lang="en-GB" b="1" dirty="0"/>
              <a:t>     depending on the client these people may be involved</a:t>
            </a:r>
          </a:p>
          <a:p>
            <a:r>
              <a:rPr lang="en-GB" dirty="0"/>
              <a:t>Probation officers</a:t>
            </a:r>
          </a:p>
          <a:p>
            <a:r>
              <a:rPr lang="en-GB" dirty="0"/>
              <a:t>Social services</a:t>
            </a:r>
          </a:p>
          <a:p>
            <a:r>
              <a:rPr lang="en-GB" dirty="0"/>
              <a:t>Head teacher</a:t>
            </a:r>
          </a:p>
          <a:p>
            <a:r>
              <a:rPr lang="en-GB" dirty="0"/>
              <a:t>Health visitors</a:t>
            </a:r>
          </a:p>
          <a:p>
            <a:r>
              <a:rPr lang="en-GB" dirty="0"/>
              <a:t>Police officers</a:t>
            </a:r>
          </a:p>
          <a:p>
            <a:r>
              <a:rPr lang="en-GB" dirty="0"/>
              <a:t>Council housing officer</a:t>
            </a:r>
          </a:p>
          <a:p>
            <a:r>
              <a:rPr lang="en-GB" dirty="0"/>
              <a:t>Counsellor </a:t>
            </a:r>
          </a:p>
          <a:p>
            <a:endParaRPr lang="en-GB" dirty="0"/>
          </a:p>
        </p:txBody>
      </p:sp>
    </p:spTree>
    <p:extLst>
      <p:ext uri="{BB962C8B-B14F-4D97-AF65-F5344CB8AC3E}">
        <p14:creationId xmlns:p14="http://schemas.microsoft.com/office/powerpoint/2010/main" val="3025455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Theory </a:t>
            </a:r>
            <a:br>
              <a:rPr lang="en-GB" dirty="0"/>
            </a:br>
            <a:br>
              <a:rPr lang="en-GB" dirty="0"/>
            </a:br>
            <a:r>
              <a:rPr lang="en-GB" sz="2700" dirty="0">
                <a:solidFill>
                  <a:schemeClr val="tx1"/>
                </a:solidFill>
              </a:rPr>
              <a:t>Before entering the meeting </a:t>
            </a:r>
            <a:r>
              <a:rPr lang="en-GB" sz="2700" dirty="0" err="1">
                <a:solidFill>
                  <a:schemeClr val="tx1"/>
                </a:solidFill>
              </a:rPr>
              <a:t>im</a:t>
            </a:r>
            <a:r>
              <a:rPr lang="en-GB" sz="2700" dirty="0">
                <a:solidFill>
                  <a:schemeClr val="tx1"/>
                </a:solidFill>
              </a:rPr>
              <a:t> going to be thinking of </a:t>
            </a:r>
            <a:r>
              <a:rPr lang="en-GB" sz="2700" dirty="0" err="1">
                <a:solidFill>
                  <a:schemeClr val="tx1"/>
                </a:solidFill>
              </a:rPr>
              <a:t>thompsons</a:t>
            </a:r>
            <a:r>
              <a:rPr lang="en-GB" sz="2700" dirty="0">
                <a:solidFill>
                  <a:schemeClr val="tx1"/>
                </a:solidFill>
              </a:rPr>
              <a:t> model of oppression and how anti oppressive practice seeks to challenge discrimination and oppression in society. By this I mean ensuring others (social worker with a prejudice) personal views are not considered in the meeting </a:t>
            </a:r>
            <a:br>
              <a:rPr lang="en-GB" dirty="0"/>
            </a:br>
            <a:br>
              <a:rPr lang="en-GB" dirty="0"/>
            </a:br>
            <a:r>
              <a:rPr lang="en-GB" dirty="0"/>
              <a:t>“</a:t>
            </a:r>
            <a:r>
              <a:rPr lang="en-GB" sz="2700" dirty="0">
                <a:solidFill>
                  <a:schemeClr val="tx1"/>
                </a:solidFill>
              </a:rPr>
              <a:t>Thompsons model of oppression </a:t>
            </a:r>
            <a:br>
              <a:rPr lang="en-GB" sz="2700" dirty="0">
                <a:solidFill>
                  <a:schemeClr val="tx1"/>
                </a:solidFill>
              </a:rPr>
            </a:br>
            <a:r>
              <a:rPr lang="en-GB" sz="2700" dirty="0">
                <a:solidFill>
                  <a:schemeClr val="tx1"/>
                </a:solidFill>
              </a:rPr>
              <a:t>negative and demeaning exercise of power.</a:t>
            </a:r>
            <a:br>
              <a:rPr lang="en-GB" sz="2700" dirty="0">
                <a:solidFill>
                  <a:schemeClr val="tx1"/>
                </a:solidFill>
              </a:rPr>
            </a:br>
            <a:r>
              <a:rPr lang="en-GB" sz="2700" dirty="0">
                <a:solidFill>
                  <a:schemeClr val="tx1"/>
                </a:solidFill>
              </a:rPr>
              <a:t>often involves disregarding the rights of an individual or group and is thus a denial of citizenship”</a:t>
            </a:r>
            <a:br>
              <a:rPr lang="en-GB" dirty="0">
                <a:solidFill>
                  <a:schemeClr val="tx1"/>
                </a:solidFill>
              </a:rPr>
            </a:br>
            <a:br>
              <a:rPr lang="en-GB" dirty="0">
                <a:solidFill>
                  <a:schemeClr val="tx1"/>
                </a:solidFill>
              </a:rPr>
            </a:br>
            <a:br>
              <a:rPr lang="en-GB" dirty="0">
                <a:solidFill>
                  <a:schemeClr val="tx1"/>
                </a:solidFill>
              </a:rPr>
            </a:br>
            <a:br>
              <a:rPr lang="en-GB" dirty="0">
                <a:solidFill>
                  <a:schemeClr val="tx1"/>
                </a:solidFill>
              </a:rPr>
            </a:br>
            <a:br>
              <a:rPr lang="en-GB" dirty="0">
                <a:solidFill>
                  <a:schemeClr val="tx1"/>
                </a:solidFill>
              </a:rPr>
            </a:br>
            <a:r>
              <a:rPr lang="en-GB" dirty="0">
                <a:solidFill>
                  <a:schemeClr val="tx1"/>
                </a:solidFill>
              </a:rPr>
              <a:t>                                              </a:t>
            </a:r>
          </a:p>
        </p:txBody>
      </p:sp>
      <p:sp>
        <p:nvSpPr>
          <p:cNvPr id="3" name="Content Placeholder 2"/>
          <p:cNvSpPr>
            <a:spLocks noGrp="1"/>
          </p:cNvSpPr>
          <p:nvPr>
            <p:ph idx="1"/>
          </p:nvPr>
        </p:nvSpPr>
        <p:spPr>
          <a:xfrm>
            <a:off x="8480323" y="2330245"/>
            <a:ext cx="2492477" cy="4114800"/>
          </a:xfrm>
        </p:spPr>
        <p:txBody>
          <a:bodyPr>
            <a:normAutofit/>
          </a:bodyPr>
          <a:lstStyle/>
          <a:p>
            <a:pPr marL="0" indent="0">
              <a:buNone/>
            </a:pPr>
            <a:endParaRPr lang="en-GB" sz="2000" dirty="0"/>
          </a:p>
          <a:p>
            <a:pPr marL="0" indent="0">
              <a:buNone/>
            </a:pPr>
            <a:endParaRPr lang="en-GB" dirty="0"/>
          </a:p>
          <a:p>
            <a:pPr marL="0" indent="0" algn="r">
              <a:buNone/>
            </a:pPr>
            <a:endParaRPr lang="en-GB" dirty="0"/>
          </a:p>
          <a:p>
            <a:pPr marL="0" indent="0" algn="r">
              <a:buNone/>
            </a:pPr>
            <a:endParaRPr lang="en-GB" dirty="0"/>
          </a:p>
          <a:p>
            <a:pPr marL="0" indent="0" algn="r">
              <a:buNone/>
            </a:pPr>
            <a:endParaRPr lang="en-GB" dirty="0"/>
          </a:p>
          <a:p>
            <a:pPr marL="0" indent="0" algn="r">
              <a:buNone/>
            </a:pPr>
            <a:endParaRPr lang="en-GB" dirty="0"/>
          </a:p>
          <a:p>
            <a:pPr marL="0" indent="0" algn="r">
              <a:buNone/>
            </a:pPr>
            <a:endParaRPr lang="en-GB" dirty="0"/>
          </a:p>
          <a:p>
            <a:pPr marL="0" indent="0" algn="r">
              <a:buNone/>
            </a:pPr>
            <a:endParaRPr lang="en-GB" dirty="0"/>
          </a:p>
          <a:p>
            <a:pPr marL="0" indent="0" algn="r">
              <a:buNone/>
            </a:pPr>
            <a:r>
              <a:rPr lang="en-GB" dirty="0"/>
              <a:t>Thompson (2006: 40) </a:t>
            </a:r>
          </a:p>
        </p:txBody>
      </p:sp>
    </p:spTree>
    <p:extLst>
      <p:ext uri="{BB962C8B-B14F-4D97-AF65-F5344CB8AC3E}">
        <p14:creationId xmlns:p14="http://schemas.microsoft.com/office/powerpoint/2010/main" val="2684938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a:xfrm>
            <a:off x="677334" y="2144547"/>
            <a:ext cx="8596668" cy="3880773"/>
          </a:xfrm>
        </p:spPr>
        <p:txBody>
          <a:bodyPr/>
          <a:lstStyle/>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95923122-CCD2-4136-89A1-EEE0A468CD07}"/>
              </a:ext>
            </a:extLst>
          </p:cNvPr>
          <p:cNvSpPr txBox="1"/>
          <p:nvPr/>
        </p:nvSpPr>
        <p:spPr>
          <a:xfrm>
            <a:off x="677334" y="1474839"/>
            <a:ext cx="10369208" cy="4524315"/>
          </a:xfrm>
          <a:prstGeom prst="rect">
            <a:avLst/>
          </a:prstGeom>
          <a:noFill/>
        </p:spPr>
        <p:txBody>
          <a:bodyPr wrap="square" rtlCol="0">
            <a:spAutoFit/>
          </a:bodyPr>
          <a:lstStyle/>
          <a:p>
            <a:pPr marL="285750" indent="-285750">
              <a:buFontTx/>
              <a:buChar char="-"/>
            </a:pPr>
            <a:r>
              <a:rPr lang="en-GB" dirty="0"/>
              <a:t>In the meeting I would introduce myself and my client </a:t>
            </a:r>
          </a:p>
          <a:p>
            <a:pPr marL="285750" indent="-285750">
              <a:buFontTx/>
              <a:buChar char="-"/>
            </a:pPr>
            <a:r>
              <a:rPr lang="en-GB" dirty="0"/>
              <a:t>Inform the </a:t>
            </a:r>
            <a:r>
              <a:rPr lang="en-GB" dirty="0" err="1"/>
              <a:t>muliti</a:t>
            </a:r>
            <a:r>
              <a:rPr lang="en-GB" dirty="0"/>
              <a:t> </a:t>
            </a:r>
            <a:r>
              <a:rPr lang="en-GB" dirty="0" err="1"/>
              <a:t>disapinary</a:t>
            </a:r>
            <a:r>
              <a:rPr lang="en-GB" dirty="0"/>
              <a:t> team what my client would like out of the meeting</a:t>
            </a:r>
          </a:p>
          <a:p>
            <a:pPr marL="285750" indent="-285750">
              <a:buFontTx/>
              <a:buChar char="-"/>
            </a:pPr>
            <a:r>
              <a:rPr lang="en-GB" dirty="0"/>
              <a:t>I would present my evidence </a:t>
            </a:r>
            <a:r>
              <a:rPr lang="en-GB" dirty="0" err="1"/>
              <a:t>eg</a:t>
            </a:r>
            <a:r>
              <a:rPr lang="en-GB" dirty="0"/>
              <a:t> photographic evidence, financial bank statement, if needed social services documents, school report, police reports and any other information that is </a:t>
            </a:r>
            <a:r>
              <a:rPr lang="en-GB" dirty="0" err="1"/>
              <a:t>relivant</a:t>
            </a:r>
            <a:r>
              <a:rPr lang="en-GB" dirty="0"/>
              <a:t>. </a:t>
            </a:r>
          </a:p>
          <a:p>
            <a:pPr marL="285750" indent="-285750">
              <a:buFontTx/>
              <a:buChar char="-"/>
            </a:pPr>
            <a:r>
              <a:rPr lang="en-GB" dirty="0"/>
              <a:t>I’m aware that the other organisations might refer to policies such as Every Child Matters (2003) Children’s Act (1989) Mental Health Act (2007) Social Services and Well-being (Wales) Act (2014)</a:t>
            </a:r>
          </a:p>
          <a:p>
            <a:pPr marL="285750" indent="-285750">
              <a:buFontTx/>
              <a:buChar char="-"/>
            </a:pPr>
            <a:r>
              <a:rPr lang="en-GB" dirty="0"/>
              <a:t>I would listen to what the other agencies were saying and what they would like the outcome to be.</a:t>
            </a:r>
          </a:p>
          <a:p>
            <a:pPr marL="285750" indent="-285750">
              <a:buFontTx/>
              <a:buChar char="-"/>
            </a:pPr>
            <a:r>
              <a:rPr lang="en-GB" dirty="0"/>
              <a:t>If my client or myself thought what they were saying was incorrect or inaccurate we would question what they were saying.</a:t>
            </a:r>
          </a:p>
          <a:p>
            <a:pPr marL="285750" indent="-285750">
              <a:buFontTx/>
              <a:buChar char="-"/>
            </a:pPr>
            <a:r>
              <a:rPr lang="en-GB" dirty="0"/>
              <a:t> Throughout the meeting I would take notes and keep my client in the conversation and ask if they are happy or do they have any questions they would like to add and ask.</a:t>
            </a:r>
          </a:p>
          <a:p>
            <a:pPr marL="285750" indent="-285750">
              <a:buFontTx/>
              <a:buChar char="-"/>
            </a:pPr>
            <a:r>
              <a:rPr lang="en-GB" dirty="0"/>
              <a:t>Ensure my client is clear on what will be happening and what is planned and if they need to do anything else. </a:t>
            </a:r>
          </a:p>
        </p:txBody>
      </p:sp>
    </p:spTree>
    <p:extLst>
      <p:ext uri="{BB962C8B-B14F-4D97-AF65-F5344CB8AC3E}">
        <p14:creationId xmlns:p14="http://schemas.microsoft.com/office/powerpoint/2010/main" val="536904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800" dirty="0"/>
              <a:t>To conclude my aim as an advocate is to give my client a voice during a time where they may be </a:t>
            </a:r>
            <a:r>
              <a:rPr lang="en-GB" sz="4800" dirty="0" err="1"/>
              <a:t>vunerable</a:t>
            </a:r>
            <a:r>
              <a:rPr lang="en-GB" sz="4800" dirty="0"/>
              <a:t> and hopefully get them from oppression to self advocacy and empowerment </a:t>
            </a:r>
          </a:p>
        </p:txBody>
      </p:sp>
      <p:sp>
        <p:nvSpPr>
          <p:cNvPr id="3" name="Content Placeholder 2"/>
          <p:cNvSpPr>
            <a:spLocks noGrp="1"/>
          </p:cNvSpPr>
          <p:nvPr>
            <p:ph idx="1"/>
          </p:nvPr>
        </p:nvSpPr>
        <p:spPr>
          <a:xfrm>
            <a:off x="677334" y="609601"/>
            <a:ext cx="8466666" cy="5431762"/>
          </a:xfrm>
        </p:spPr>
        <p:txBody>
          <a:bodyPr>
            <a:normAutofit/>
          </a:bodyPr>
          <a:lstStyle/>
          <a:p>
            <a:pPr marL="0" indent="0" algn="ctr">
              <a:buNone/>
            </a:pPr>
            <a:endParaRPr lang="en-GB" sz="8000" dirty="0">
              <a:solidFill>
                <a:schemeClr val="tx1"/>
              </a:solidFill>
            </a:endParaRPr>
          </a:p>
        </p:txBody>
      </p:sp>
    </p:spTree>
    <p:extLst>
      <p:ext uri="{BB962C8B-B14F-4D97-AF65-F5344CB8AC3E}">
        <p14:creationId xmlns:p14="http://schemas.microsoft.com/office/powerpoint/2010/main" val="3492019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5670" y="272715"/>
            <a:ext cx="8468332" cy="689811"/>
          </a:xfrm>
        </p:spPr>
        <p:txBody>
          <a:bodyPr>
            <a:normAutofit/>
          </a:bodyPr>
          <a:lstStyle/>
          <a:p>
            <a:r>
              <a:rPr lang="en-GB" dirty="0"/>
              <a:t>References</a:t>
            </a:r>
          </a:p>
        </p:txBody>
      </p:sp>
      <p:sp>
        <p:nvSpPr>
          <p:cNvPr id="3" name="Content Placeholder 2"/>
          <p:cNvSpPr>
            <a:spLocks noGrp="1"/>
          </p:cNvSpPr>
          <p:nvPr>
            <p:ph idx="1"/>
          </p:nvPr>
        </p:nvSpPr>
        <p:spPr>
          <a:xfrm>
            <a:off x="677334" y="1171074"/>
            <a:ext cx="8596668" cy="5686925"/>
          </a:xfrm>
        </p:spPr>
        <p:txBody>
          <a:bodyPr/>
          <a:lstStyle/>
          <a:p>
            <a:pPr marL="0" indent="0">
              <a:buNone/>
            </a:pPr>
            <a:r>
              <a:rPr lang="en-GB" dirty="0"/>
              <a:t>Bateman, N. (2000) Advocacy Skills for Health and Social Care Professionals. London, UK: Jessica Kingsley Publishers.</a:t>
            </a:r>
          </a:p>
          <a:p>
            <a:pPr marL="0" indent="0">
              <a:buNone/>
            </a:pPr>
            <a:r>
              <a:rPr lang="en-GB" dirty="0"/>
              <a:t> </a:t>
            </a:r>
            <a:r>
              <a:rPr lang="en-GB" dirty="0">
                <a:hlinkClick r:id="rId2"/>
              </a:rPr>
              <a:t>https://www.learning-theories.com/maslows-hierarchy-of-needs.html</a:t>
            </a:r>
            <a:endParaRPr lang="en-GB" dirty="0"/>
          </a:p>
          <a:p>
            <a:pPr marL="0" indent="0">
              <a:buNone/>
            </a:pPr>
            <a:r>
              <a:rPr lang="en-GB" dirty="0"/>
              <a:t>http://www.qualityadvocacy.org.uk/wp-content/uploads/2014/03/Code-of-Practice.pdf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7209612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Facet</Template>
  <TotalTime>13274</TotalTime>
  <Words>617</Words>
  <Application>Microsoft Office PowerPoint</Application>
  <PresentationFormat>Widescreen</PresentationFormat>
  <Paragraphs>96</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Trebuchet MS</vt:lpstr>
      <vt:lpstr>Wingdings 3</vt:lpstr>
      <vt:lpstr>Facet</vt:lpstr>
      <vt:lpstr>PowerPoint Presentation</vt:lpstr>
      <vt:lpstr>PowerPoint Presentation</vt:lpstr>
      <vt:lpstr>Pre-meeting </vt:lpstr>
      <vt:lpstr>What is an advocate? </vt:lpstr>
      <vt:lpstr>PowerPoint Presentation</vt:lpstr>
      <vt:lpstr> </vt:lpstr>
      <vt:lpstr>Theory   Before entering the meeting im going to be thinking of thompsons model of oppression and how anti oppressive practice seeks to challenge discrimination and oppression in society. By this I mean ensuring others (social worker with a prejudice) personal views are not considered in the meeting   “Thompsons model of oppression  negative and demeaning exercise of power. often involves disregarding the rights of an individual or group and is thus a denial of citizenship”                                                   </vt:lpstr>
      <vt:lpstr>Conclusion</vt:lpstr>
      <vt:lpstr>To conclude my aim as an advocate is to give my client a voice during a time where they may be vunerable and hopefully get them from oppression to self advocacy and empowerment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DEVISION</dc:title>
  <dc:creator>Melissa Shore (1601036)</dc:creator>
  <cp:lastModifiedBy>Melissa Shore (1601036)</cp:lastModifiedBy>
  <cp:revision>31</cp:revision>
  <dcterms:created xsi:type="dcterms:W3CDTF">2017-03-04T15:44:05Z</dcterms:created>
  <dcterms:modified xsi:type="dcterms:W3CDTF">2018-01-12T10:42:43Z</dcterms:modified>
</cp:coreProperties>
</file>