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24" r:id="rId1"/>
    <p:sldMasterId id="2147483737" r:id="rId2"/>
  </p:sldMasterIdLst>
  <p:notesMasterIdLst>
    <p:notesMasterId r:id="rId64"/>
  </p:notesMasterIdLst>
  <p:sldIdLst>
    <p:sldId id="313" r:id="rId3"/>
    <p:sldId id="256" r:id="rId4"/>
    <p:sldId id="1430" r:id="rId5"/>
    <p:sldId id="4978" r:id="rId6"/>
    <p:sldId id="4972" r:id="rId7"/>
    <p:sldId id="259" r:id="rId8"/>
    <p:sldId id="4975" r:id="rId9"/>
    <p:sldId id="4993" r:id="rId10"/>
    <p:sldId id="4967" r:id="rId11"/>
    <p:sldId id="1445" r:id="rId12"/>
    <p:sldId id="4957" r:id="rId13"/>
    <p:sldId id="4996" r:id="rId14"/>
    <p:sldId id="4968" r:id="rId15"/>
    <p:sldId id="1479" r:id="rId16"/>
    <p:sldId id="4970" r:id="rId17"/>
    <p:sldId id="275" r:id="rId18"/>
    <p:sldId id="263" r:id="rId19"/>
    <p:sldId id="1472" r:id="rId20"/>
    <p:sldId id="1470" r:id="rId21"/>
    <p:sldId id="4994" r:id="rId22"/>
    <p:sldId id="264" r:id="rId23"/>
    <p:sldId id="4945" r:id="rId24"/>
    <p:sldId id="1474" r:id="rId25"/>
    <p:sldId id="4953" r:id="rId26"/>
    <p:sldId id="4963" r:id="rId27"/>
    <p:sldId id="4964" r:id="rId28"/>
    <p:sldId id="4947" r:id="rId29"/>
    <p:sldId id="4982" r:id="rId30"/>
    <p:sldId id="265" r:id="rId31"/>
    <p:sldId id="4984" r:id="rId32"/>
    <p:sldId id="4985" r:id="rId33"/>
    <p:sldId id="266" r:id="rId34"/>
    <p:sldId id="4954" r:id="rId35"/>
    <p:sldId id="4949" r:id="rId36"/>
    <p:sldId id="1455" r:id="rId37"/>
    <p:sldId id="4979" r:id="rId38"/>
    <p:sldId id="4990" r:id="rId39"/>
    <p:sldId id="267" r:id="rId40"/>
    <p:sldId id="4980" r:id="rId41"/>
    <p:sldId id="4965" r:id="rId42"/>
    <p:sldId id="4992" r:id="rId43"/>
    <p:sldId id="268" r:id="rId44"/>
    <p:sldId id="269" r:id="rId45"/>
    <p:sldId id="4959" r:id="rId46"/>
    <p:sldId id="270" r:id="rId47"/>
    <p:sldId id="4998" r:id="rId48"/>
    <p:sldId id="4999" r:id="rId49"/>
    <p:sldId id="4986" r:id="rId50"/>
    <p:sldId id="271" r:id="rId51"/>
    <p:sldId id="4989" r:id="rId52"/>
    <p:sldId id="347" r:id="rId53"/>
    <p:sldId id="4961" r:id="rId54"/>
    <p:sldId id="4997" r:id="rId55"/>
    <p:sldId id="272" r:id="rId56"/>
    <p:sldId id="273" r:id="rId57"/>
    <p:sldId id="274" r:id="rId58"/>
    <p:sldId id="260" r:id="rId59"/>
    <p:sldId id="1462" r:id="rId60"/>
    <p:sldId id="290" r:id="rId61"/>
    <p:sldId id="276" r:id="rId62"/>
    <p:sldId id="279" r:id="rId63"/>
  </p:sldIdLst>
  <p:sldSz cx="12192000" cy="6858000"/>
  <p:notesSz cx="6858000" cy="9144000"/>
  <p:embeddedFontLst>
    <p:embeddedFont>
      <p:font typeface="Cambria" panose="02040503050406030204" pitchFamily="18" charset="0"/>
      <p:regular r:id="rId65"/>
      <p:bold r:id="rId66"/>
      <p:italic r:id="rId67"/>
      <p:boldItalic r:id="rId6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0284E5-F883-95E0-46A5-5311E39875D2}" name="Josephine Chen-Wilson" initials="JC" userId="S::j.chen-wilson@uwtsd.ac.uk::593cd63a-7d28-4625-9289-ed4ccf0879c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DADEFD-DF46-4403-A32D-18B5CDABC839}" v="14" dt="2026-02-04T08:50:43.839"/>
    <p1510:client id="{B867D13B-F8E0-42DB-8EC1-630758B9CE4B}" v="72" dt="2026-02-03T12:44:43.491"/>
    <p1510:client id="{DA58AA2D-469A-4EEE-BA3A-7EF7630083CF}" v="11" dt="2026-02-03T16:00:05.4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81326" autoAdjust="0"/>
  </p:normalViewPr>
  <p:slideViewPr>
    <p:cSldViewPr snapToGrid="0">
      <p:cViewPr varScale="1">
        <p:scale>
          <a:sx n="59" d="100"/>
          <a:sy n="59" d="100"/>
        </p:scale>
        <p:origin x="1526" y="274"/>
      </p:cViewPr>
      <p:guideLst/>
    </p:cSldViewPr>
  </p:slideViewPr>
  <p:outlineViewPr>
    <p:cViewPr>
      <p:scale>
        <a:sx n="20" d="100"/>
        <a:sy n="20" d="100"/>
      </p:scale>
      <p:origin x="0" y="-937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font" Target="fonts/font4.fntdata"/><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font" Target="fonts/font2.fntdata"/><Relationship Id="rId74" Type="http://schemas.microsoft.com/office/2018/10/relationships/authors" Target="author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notesMaster" Target="notesMasters/notesMaster1.xml"/><Relationship Id="rId69"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font" Target="fonts/font3.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font" Target="fonts/font1.fntdata"/><Relationship Id="rId73"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71"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14.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5.png"/><Relationship Id="rId7" Type="http://schemas.openxmlformats.org/officeDocument/2006/relationships/image" Target="../media/image69.png"/><Relationship Id="rId12" Type="http://schemas.openxmlformats.org/officeDocument/2006/relationships/image" Target="../media/image74.sv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11" Type="http://schemas.openxmlformats.org/officeDocument/2006/relationships/image" Target="../media/image73.png"/><Relationship Id="rId5" Type="http://schemas.openxmlformats.org/officeDocument/2006/relationships/image" Target="../media/image67.png"/><Relationship Id="rId10" Type="http://schemas.openxmlformats.org/officeDocument/2006/relationships/image" Target="../media/image72.svg"/><Relationship Id="rId4" Type="http://schemas.openxmlformats.org/officeDocument/2006/relationships/image" Target="../media/image66.svg"/><Relationship Id="rId9" Type="http://schemas.openxmlformats.org/officeDocument/2006/relationships/image" Target="../media/image71.png"/></Relationships>
</file>

<file path=ppt/diagrams/_rels/data15.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83.png"/><Relationship Id="rId7" Type="http://schemas.openxmlformats.org/officeDocument/2006/relationships/image" Target="../media/image87.png"/><Relationship Id="rId12" Type="http://schemas.openxmlformats.org/officeDocument/2006/relationships/image" Target="../media/image92.sv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11" Type="http://schemas.openxmlformats.org/officeDocument/2006/relationships/image" Target="../media/image91.png"/><Relationship Id="rId5" Type="http://schemas.openxmlformats.org/officeDocument/2006/relationships/image" Target="../media/image85.png"/><Relationship Id="rId10" Type="http://schemas.openxmlformats.org/officeDocument/2006/relationships/image" Target="../media/image90.svg"/><Relationship Id="rId4" Type="http://schemas.openxmlformats.org/officeDocument/2006/relationships/image" Target="../media/image84.svg"/><Relationship Id="rId9" Type="http://schemas.openxmlformats.org/officeDocument/2006/relationships/image" Target="../media/image8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5.png"/><Relationship Id="rId7" Type="http://schemas.openxmlformats.org/officeDocument/2006/relationships/image" Target="../media/image69.png"/><Relationship Id="rId12" Type="http://schemas.openxmlformats.org/officeDocument/2006/relationships/image" Target="../media/image74.sv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11" Type="http://schemas.openxmlformats.org/officeDocument/2006/relationships/image" Target="../media/image73.png"/><Relationship Id="rId5" Type="http://schemas.openxmlformats.org/officeDocument/2006/relationships/image" Target="../media/image67.png"/><Relationship Id="rId10" Type="http://schemas.openxmlformats.org/officeDocument/2006/relationships/image" Target="../media/image72.svg"/><Relationship Id="rId4" Type="http://schemas.openxmlformats.org/officeDocument/2006/relationships/image" Target="../media/image66.svg"/><Relationship Id="rId9" Type="http://schemas.openxmlformats.org/officeDocument/2006/relationships/image" Target="../media/image71.png"/></Relationships>
</file>

<file path=ppt/diagrams/_rels/drawing15.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83.png"/><Relationship Id="rId7" Type="http://schemas.openxmlformats.org/officeDocument/2006/relationships/image" Target="../media/image87.png"/><Relationship Id="rId12" Type="http://schemas.openxmlformats.org/officeDocument/2006/relationships/image" Target="../media/image92.sv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11" Type="http://schemas.openxmlformats.org/officeDocument/2006/relationships/image" Target="../media/image91.png"/><Relationship Id="rId5" Type="http://schemas.openxmlformats.org/officeDocument/2006/relationships/image" Target="../media/image85.png"/><Relationship Id="rId10" Type="http://schemas.openxmlformats.org/officeDocument/2006/relationships/image" Target="../media/image90.svg"/><Relationship Id="rId4" Type="http://schemas.openxmlformats.org/officeDocument/2006/relationships/image" Target="../media/image84.svg"/><Relationship Id="rId9" Type="http://schemas.openxmlformats.org/officeDocument/2006/relationships/image" Target="../media/image8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97FE5F-D9D4-4C2B-A1F7-BDC52A53DF9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F80F833-A657-4A1B-AF7B-2940EE69C308}">
      <dgm:prSet/>
      <dgm:spPr/>
      <dgm:t>
        <a:bodyPr/>
        <a:lstStyle/>
        <a:p>
          <a:pPr>
            <a:lnSpc>
              <a:spcPct val="100000"/>
            </a:lnSpc>
          </a:pPr>
          <a:r>
            <a:rPr lang="en-GB"/>
            <a:t>Poor MH impacts productivity and employment</a:t>
          </a:r>
          <a:endParaRPr lang="en-US"/>
        </a:p>
      </dgm:t>
    </dgm:pt>
    <dgm:pt modelId="{44560FD9-C283-43F7-8471-EC07C95C8BA5}" type="parTrans" cxnId="{45B1ADFC-BD65-4EC9-A2F6-042D7A4FA5C8}">
      <dgm:prSet/>
      <dgm:spPr/>
      <dgm:t>
        <a:bodyPr/>
        <a:lstStyle/>
        <a:p>
          <a:endParaRPr lang="en-US"/>
        </a:p>
      </dgm:t>
    </dgm:pt>
    <dgm:pt modelId="{450CA358-B71F-45D0-B578-211B1552DB77}" type="sibTrans" cxnId="{45B1ADFC-BD65-4EC9-A2F6-042D7A4FA5C8}">
      <dgm:prSet/>
      <dgm:spPr/>
      <dgm:t>
        <a:bodyPr/>
        <a:lstStyle/>
        <a:p>
          <a:endParaRPr lang="en-US"/>
        </a:p>
      </dgm:t>
    </dgm:pt>
    <dgm:pt modelId="{7B767A04-B19A-4130-AF43-C6E544DAC858}">
      <dgm:prSet/>
      <dgm:spPr/>
      <dgm:t>
        <a:bodyPr/>
        <a:lstStyle/>
        <a:p>
          <a:pPr>
            <a:lnSpc>
              <a:spcPct val="100000"/>
            </a:lnSpc>
          </a:pPr>
          <a:r>
            <a:rPr lang="en-GB"/>
            <a:t>Demand rose post‑pandemic; complexity &amp; waits increased</a:t>
          </a:r>
          <a:endParaRPr lang="en-US"/>
        </a:p>
      </dgm:t>
    </dgm:pt>
    <dgm:pt modelId="{C3CCBEE3-F36F-4A02-9578-DECF4C48E161}" type="parTrans" cxnId="{B51C43A0-70F7-4576-861A-5B37E2578221}">
      <dgm:prSet/>
      <dgm:spPr/>
      <dgm:t>
        <a:bodyPr/>
        <a:lstStyle/>
        <a:p>
          <a:endParaRPr lang="en-US"/>
        </a:p>
      </dgm:t>
    </dgm:pt>
    <dgm:pt modelId="{F1F6798F-BE4F-4C54-90C7-8F90FDBC2C84}" type="sibTrans" cxnId="{B51C43A0-70F7-4576-861A-5B37E2578221}">
      <dgm:prSet/>
      <dgm:spPr/>
      <dgm:t>
        <a:bodyPr/>
        <a:lstStyle/>
        <a:p>
          <a:endParaRPr lang="en-US"/>
        </a:p>
      </dgm:t>
    </dgm:pt>
    <dgm:pt modelId="{807E7AEB-E4E7-4A47-83C0-3BBF4B23B071}">
      <dgm:prSet/>
      <dgm:spPr/>
      <dgm:t>
        <a:bodyPr/>
        <a:lstStyle/>
        <a:p>
          <a:pPr>
            <a:lnSpc>
              <a:spcPct val="100000"/>
            </a:lnSpc>
          </a:pPr>
          <a:r>
            <a:rPr lang="en-GB"/>
            <a:t>Integrated, prevention‑focused services improve outcomes</a:t>
          </a:r>
          <a:endParaRPr lang="en-US"/>
        </a:p>
      </dgm:t>
    </dgm:pt>
    <dgm:pt modelId="{AB6BEE41-0B9C-463B-913C-54BA09DD298B}" type="parTrans" cxnId="{6FC9DA6E-BFD2-4481-8942-EFEC27DE475E}">
      <dgm:prSet/>
      <dgm:spPr/>
      <dgm:t>
        <a:bodyPr/>
        <a:lstStyle/>
        <a:p>
          <a:endParaRPr lang="en-US"/>
        </a:p>
      </dgm:t>
    </dgm:pt>
    <dgm:pt modelId="{DF94A999-3EDF-4150-89A6-03B1B3B6CB6E}" type="sibTrans" cxnId="{6FC9DA6E-BFD2-4481-8942-EFEC27DE475E}">
      <dgm:prSet/>
      <dgm:spPr/>
      <dgm:t>
        <a:bodyPr/>
        <a:lstStyle/>
        <a:p>
          <a:endParaRPr lang="en-US"/>
        </a:p>
      </dgm:t>
    </dgm:pt>
    <dgm:pt modelId="{D2BC9A4D-A153-4E10-9B48-896AE856C2B2}" type="pres">
      <dgm:prSet presAssocID="{0597FE5F-D9D4-4C2B-A1F7-BDC52A53DF9D}" presName="root" presStyleCnt="0">
        <dgm:presLayoutVars>
          <dgm:dir/>
          <dgm:resizeHandles val="exact"/>
        </dgm:presLayoutVars>
      </dgm:prSet>
      <dgm:spPr/>
    </dgm:pt>
    <dgm:pt modelId="{3527687E-4E71-4F41-8756-650ABB01D637}" type="pres">
      <dgm:prSet presAssocID="{CF80F833-A657-4A1B-AF7B-2940EE69C308}" presName="compNode" presStyleCnt="0"/>
      <dgm:spPr/>
    </dgm:pt>
    <dgm:pt modelId="{318B8D69-7E55-47D5-A90B-B88B4EE7D7AF}" type="pres">
      <dgm:prSet presAssocID="{CF80F833-A657-4A1B-AF7B-2940EE69C308}" presName="bgRect" presStyleLbl="bgShp" presStyleIdx="0" presStyleCnt="3"/>
      <dgm:spPr/>
    </dgm:pt>
    <dgm:pt modelId="{8D2C6E0F-46B4-4DA9-8984-1D1A8D81C1B1}" type="pres">
      <dgm:prSet presAssocID="{CF80F833-A657-4A1B-AF7B-2940EE69C3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wnward trend"/>
        </a:ext>
      </dgm:extLst>
    </dgm:pt>
    <dgm:pt modelId="{499523C5-F00A-48B4-8FA7-65A55750E73D}" type="pres">
      <dgm:prSet presAssocID="{CF80F833-A657-4A1B-AF7B-2940EE69C308}" presName="spaceRect" presStyleCnt="0"/>
      <dgm:spPr/>
    </dgm:pt>
    <dgm:pt modelId="{D09EC391-9D9A-4D05-B084-8623FD229741}" type="pres">
      <dgm:prSet presAssocID="{CF80F833-A657-4A1B-AF7B-2940EE69C308}" presName="parTx" presStyleLbl="revTx" presStyleIdx="0" presStyleCnt="3">
        <dgm:presLayoutVars>
          <dgm:chMax val="0"/>
          <dgm:chPref val="0"/>
        </dgm:presLayoutVars>
      </dgm:prSet>
      <dgm:spPr/>
    </dgm:pt>
    <dgm:pt modelId="{0ED0E88A-98BD-4F7E-88CD-9D3ABAD47BB5}" type="pres">
      <dgm:prSet presAssocID="{450CA358-B71F-45D0-B578-211B1552DB77}" presName="sibTrans" presStyleCnt="0"/>
      <dgm:spPr/>
    </dgm:pt>
    <dgm:pt modelId="{D299FB1B-31E7-4815-8E5F-DA92A0B97FD6}" type="pres">
      <dgm:prSet presAssocID="{7B767A04-B19A-4130-AF43-C6E544DAC858}" presName="compNode" presStyleCnt="0"/>
      <dgm:spPr/>
    </dgm:pt>
    <dgm:pt modelId="{382E46E8-E1B1-44AD-A65B-1B854089C6E4}" type="pres">
      <dgm:prSet presAssocID="{7B767A04-B19A-4130-AF43-C6E544DAC858}" presName="bgRect" presStyleLbl="bgShp" presStyleIdx="1" presStyleCnt="3"/>
      <dgm:spPr/>
    </dgm:pt>
    <dgm:pt modelId="{48443C2F-08AA-41B1-8F9A-681970974095}" type="pres">
      <dgm:prSet presAssocID="{7B767A04-B19A-4130-AF43-C6E544DAC8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E29DCF99-0242-40E5-8B21-C1A558377D7C}" type="pres">
      <dgm:prSet presAssocID="{7B767A04-B19A-4130-AF43-C6E544DAC858}" presName="spaceRect" presStyleCnt="0"/>
      <dgm:spPr/>
    </dgm:pt>
    <dgm:pt modelId="{6250B4DB-2C7F-4CF7-9581-DB5927C5E493}" type="pres">
      <dgm:prSet presAssocID="{7B767A04-B19A-4130-AF43-C6E544DAC858}" presName="parTx" presStyleLbl="revTx" presStyleIdx="1" presStyleCnt="3">
        <dgm:presLayoutVars>
          <dgm:chMax val="0"/>
          <dgm:chPref val="0"/>
        </dgm:presLayoutVars>
      </dgm:prSet>
      <dgm:spPr/>
    </dgm:pt>
    <dgm:pt modelId="{0115FF5D-057B-437F-9DB1-FADEA822DA65}" type="pres">
      <dgm:prSet presAssocID="{F1F6798F-BE4F-4C54-90C7-8F90FDBC2C84}" presName="sibTrans" presStyleCnt="0"/>
      <dgm:spPr/>
    </dgm:pt>
    <dgm:pt modelId="{411620D6-1F66-4767-9063-837F6C2D3E40}" type="pres">
      <dgm:prSet presAssocID="{807E7AEB-E4E7-4A47-83C0-3BBF4B23B071}" presName="compNode" presStyleCnt="0"/>
      <dgm:spPr/>
    </dgm:pt>
    <dgm:pt modelId="{3EAA5ECC-E97A-4EAE-9BD8-383735EE6DF9}" type="pres">
      <dgm:prSet presAssocID="{807E7AEB-E4E7-4A47-83C0-3BBF4B23B071}" presName="bgRect" presStyleLbl="bgShp" presStyleIdx="2" presStyleCnt="3"/>
      <dgm:spPr/>
    </dgm:pt>
    <dgm:pt modelId="{5462114F-90CF-4ED3-98D8-C337799B90F7}" type="pres">
      <dgm:prSet presAssocID="{807E7AEB-E4E7-4A47-83C0-3BBF4B23B0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5BC05BF7-127A-4453-BF81-E33213011E50}" type="pres">
      <dgm:prSet presAssocID="{807E7AEB-E4E7-4A47-83C0-3BBF4B23B071}" presName="spaceRect" presStyleCnt="0"/>
      <dgm:spPr/>
    </dgm:pt>
    <dgm:pt modelId="{6AD0B561-E835-42C1-91F4-07FEF83139FB}" type="pres">
      <dgm:prSet presAssocID="{807E7AEB-E4E7-4A47-83C0-3BBF4B23B071}" presName="parTx" presStyleLbl="revTx" presStyleIdx="2" presStyleCnt="3">
        <dgm:presLayoutVars>
          <dgm:chMax val="0"/>
          <dgm:chPref val="0"/>
        </dgm:presLayoutVars>
      </dgm:prSet>
      <dgm:spPr/>
    </dgm:pt>
  </dgm:ptLst>
  <dgm:cxnLst>
    <dgm:cxn modelId="{20BAB55F-CCF6-4885-86C4-F04588C9900D}" type="presOf" srcId="{CF80F833-A657-4A1B-AF7B-2940EE69C308}" destId="{D09EC391-9D9A-4D05-B084-8623FD229741}" srcOrd="0" destOrd="0" presId="urn:microsoft.com/office/officeart/2018/2/layout/IconVerticalSolidList"/>
    <dgm:cxn modelId="{6FC9DA6E-BFD2-4481-8942-EFEC27DE475E}" srcId="{0597FE5F-D9D4-4C2B-A1F7-BDC52A53DF9D}" destId="{807E7AEB-E4E7-4A47-83C0-3BBF4B23B071}" srcOrd="2" destOrd="0" parTransId="{AB6BEE41-0B9C-463B-913C-54BA09DD298B}" sibTransId="{DF94A999-3EDF-4150-89A6-03B1B3B6CB6E}"/>
    <dgm:cxn modelId="{9491E290-429B-467A-B16D-284D266C9A04}" type="presOf" srcId="{7B767A04-B19A-4130-AF43-C6E544DAC858}" destId="{6250B4DB-2C7F-4CF7-9581-DB5927C5E493}" srcOrd="0" destOrd="0" presId="urn:microsoft.com/office/officeart/2018/2/layout/IconVerticalSolidList"/>
    <dgm:cxn modelId="{B51C43A0-70F7-4576-861A-5B37E2578221}" srcId="{0597FE5F-D9D4-4C2B-A1F7-BDC52A53DF9D}" destId="{7B767A04-B19A-4130-AF43-C6E544DAC858}" srcOrd="1" destOrd="0" parTransId="{C3CCBEE3-F36F-4A02-9578-DECF4C48E161}" sibTransId="{F1F6798F-BE4F-4C54-90C7-8F90FDBC2C84}"/>
    <dgm:cxn modelId="{3EDA0DAF-F237-48E0-9539-3AD0A6058467}" type="presOf" srcId="{0597FE5F-D9D4-4C2B-A1F7-BDC52A53DF9D}" destId="{D2BC9A4D-A153-4E10-9B48-896AE856C2B2}" srcOrd="0" destOrd="0" presId="urn:microsoft.com/office/officeart/2018/2/layout/IconVerticalSolidList"/>
    <dgm:cxn modelId="{BC1C07C1-3CC7-47F8-B6F4-450FAC3BEBC8}" type="presOf" srcId="{807E7AEB-E4E7-4A47-83C0-3BBF4B23B071}" destId="{6AD0B561-E835-42C1-91F4-07FEF83139FB}" srcOrd="0" destOrd="0" presId="urn:microsoft.com/office/officeart/2018/2/layout/IconVerticalSolidList"/>
    <dgm:cxn modelId="{45B1ADFC-BD65-4EC9-A2F6-042D7A4FA5C8}" srcId="{0597FE5F-D9D4-4C2B-A1F7-BDC52A53DF9D}" destId="{CF80F833-A657-4A1B-AF7B-2940EE69C308}" srcOrd="0" destOrd="0" parTransId="{44560FD9-C283-43F7-8471-EC07C95C8BA5}" sibTransId="{450CA358-B71F-45D0-B578-211B1552DB77}"/>
    <dgm:cxn modelId="{09D13F5F-91B9-4180-A47A-AD3D9A73451B}" type="presParOf" srcId="{D2BC9A4D-A153-4E10-9B48-896AE856C2B2}" destId="{3527687E-4E71-4F41-8756-650ABB01D637}" srcOrd="0" destOrd="0" presId="urn:microsoft.com/office/officeart/2018/2/layout/IconVerticalSolidList"/>
    <dgm:cxn modelId="{8AE2D76B-BF26-4C57-BD15-F8B4E6AFF574}" type="presParOf" srcId="{3527687E-4E71-4F41-8756-650ABB01D637}" destId="{318B8D69-7E55-47D5-A90B-B88B4EE7D7AF}" srcOrd="0" destOrd="0" presId="urn:microsoft.com/office/officeart/2018/2/layout/IconVerticalSolidList"/>
    <dgm:cxn modelId="{C4E793CE-8F2F-4203-95AF-F3E090C92E7A}" type="presParOf" srcId="{3527687E-4E71-4F41-8756-650ABB01D637}" destId="{8D2C6E0F-46B4-4DA9-8984-1D1A8D81C1B1}" srcOrd="1" destOrd="0" presId="urn:microsoft.com/office/officeart/2018/2/layout/IconVerticalSolidList"/>
    <dgm:cxn modelId="{6E99D2AE-8021-4BD3-8A16-4DB9450A1417}" type="presParOf" srcId="{3527687E-4E71-4F41-8756-650ABB01D637}" destId="{499523C5-F00A-48B4-8FA7-65A55750E73D}" srcOrd="2" destOrd="0" presId="urn:microsoft.com/office/officeart/2018/2/layout/IconVerticalSolidList"/>
    <dgm:cxn modelId="{5DF274AB-E666-4CD6-8FBF-31DD0A6BB555}" type="presParOf" srcId="{3527687E-4E71-4F41-8756-650ABB01D637}" destId="{D09EC391-9D9A-4D05-B084-8623FD229741}" srcOrd="3" destOrd="0" presId="urn:microsoft.com/office/officeart/2018/2/layout/IconVerticalSolidList"/>
    <dgm:cxn modelId="{4EF3A2F3-91DB-4C97-B3CF-200CC14A83CC}" type="presParOf" srcId="{D2BC9A4D-A153-4E10-9B48-896AE856C2B2}" destId="{0ED0E88A-98BD-4F7E-88CD-9D3ABAD47BB5}" srcOrd="1" destOrd="0" presId="urn:microsoft.com/office/officeart/2018/2/layout/IconVerticalSolidList"/>
    <dgm:cxn modelId="{8AA55744-FF8C-4503-B8AA-80701E5B64D5}" type="presParOf" srcId="{D2BC9A4D-A153-4E10-9B48-896AE856C2B2}" destId="{D299FB1B-31E7-4815-8E5F-DA92A0B97FD6}" srcOrd="2" destOrd="0" presId="urn:microsoft.com/office/officeart/2018/2/layout/IconVerticalSolidList"/>
    <dgm:cxn modelId="{CE528342-4AE9-45DC-B0D4-76FAA8C95950}" type="presParOf" srcId="{D299FB1B-31E7-4815-8E5F-DA92A0B97FD6}" destId="{382E46E8-E1B1-44AD-A65B-1B854089C6E4}" srcOrd="0" destOrd="0" presId="urn:microsoft.com/office/officeart/2018/2/layout/IconVerticalSolidList"/>
    <dgm:cxn modelId="{E3D5E395-5DA0-4086-9784-ABCA4F99AD88}" type="presParOf" srcId="{D299FB1B-31E7-4815-8E5F-DA92A0B97FD6}" destId="{48443C2F-08AA-41B1-8F9A-681970974095}" srcOrd="1" destOrd="0" presId="urn:microsoft.com/office/officeart/2018/2/layout/IconVerticalSolidList"/>
    <dgm:cxn modelId="{9D37B2DD-4962-4CFD-876A-479D7A06F4BF}" type="presParOf" srcId="{D299FB1B-31E7-4815-8E5F-DA92A0B97FD6}" destId="{E29DCF99-0242-40E5-8B21-C1A558377D7C}" srcOrd="2" destOrd="0" presId="urn:microsoft.com/office/officeart/2018/2/layout/IconVerticalSolidList"/>
    <dgm:cxn modelId="{FD955338-D4D1-428A-9282-9B3EAE3F499F}" type="presParOf" srcId="{D299FB1B-31E7-4815-8E5F-DA92A0B97FD6}" destId="{6250B4DB-2C7F-4CF7-9581-DB5927C5E493}" srcOrd="3" destOrd="0" presId="urn:microsoft.com/office/officeart/2018/2/layout/IconVerticalSolidList"/>
    <dgm:cxn modelId="{16072BAB-CFDA-4CDC-87EF-7AA07092C39E}" type="presParOf" srcId="{D2BC9A4D-A153-4E10-9B48-896AE856C2B2}" destId="{0115FF5D-057B-437F-9DB1-FADEA822DA65}" srcOrd="3" destOrd="0" presId="urn:microsoft.com/office/officeart/2018/2/layout/IconVerticalSolidList"/>
    <dgm:cxn modelId="{32E31595-E7E7-4D4C-822D-01B253B70E15}" type="presParOf" srcId="{D2BC9A4D-A153-4E10-9B48-896AE856C2B2}" destId="{411620D6-1F66-4767-9063-837F6C2D3E40}" srcOrd="4" destOrd="0" presId="urn:microsoft.com/office/officeart/2018/2/layout/IconVerticalSolidList"/>
    <dgm:cxn modelId="{22F5E311-0040-436C-B64F-23F0F9232941}" type="presParOf" srcId="{411620D6-1F66-4767-9063-837F6C2D3E40}" destId="{3EAA5ECC-E97A-4EAE-9BD8-383735EE6DF9}" srcOrd="0" destOrd="0" presId="urn:microsoft.com/office/officeart/2018/2/layout/IconVerticalSolidList"/>
    <dgm:cxn modelId="{C39AE7DE-8EB2-46C6-B7C5-47CDAC3C6086}" type="presParOf" srcId="{411620D6-1F66-4767-9063-837F6C2D3E40}" destId="{5462114F-90CF-4ED3-98D8-C337799B90F7}" srcOrd="1" destOrd="0" presId="urn:microsoft.com/office/officeart/2018/2/layout/IconVerticalSolidList"/>
    <dgm:cxn modelId="{254EB4B1-0B32-4325-B2EF-5E19892DF19E}" type="presParOf" srcId="{411620D6-1F66-4767-9063-837F6C2D3E40}" destId="{5BC05BF7-127A-4453-BF81-E33213011E50}" srcOrd="2" destOrd="0" presId="urn:microsoft.com/office/officeart/2018/2/layout/IconVerticalSolidList"/>
    <dgm:cxn modelId="{03BA6A44-384A-4778-98C8-A801C46DC84A}" type="presParOf" srcId="{411620D6-1F66-4767-9063-837F6C2D3E40}" destId="{6AD0B561-E835-42C1-91F4-07FEF83139F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5AA440-BD8A-491C-841F-480BA2ABAD02}"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9D25B586-8216-4FAB-8C2D-1AEAE8623ED2}">
      <dgm:prSet/>
      <dgm:spPr/>
      <dgm:t>
        <a:bodyPr/>
        <a:lstStyle/>
        <a:p>
          <a:r>
            <a:rPr lang="en-US" dirty="0"/>
            <a:t>Vastly improved access to talking therapies through training of new staff. Stigma has reduced as a result (?)</a:t>
          </a:r>
        </a:p>
      </dgm:t>
    </dgm:pt>
    <dgm:pt modelId="{345ED005-D090-4E59-9B03-52CBC1DBA2E7}" type="parTrans" cxnId="{2C18BE01-13BF-4774-8238-BADE9BE7875B}">
      <dgm:prSet/>
      <dgm:spPr/>
      <dgm:t>
        <a:bodyPr/>
        <a:lstStyle/>
        <a:p>
          <a:endParaRPr lang="en-US"/>
        </a:p>
      </dgm:t>
    </dgm:pt>
    <dgm:pt modelId="{02A54159-5775-4DAF-BC4F-CE50CC81218D}" type="sibTrans" cxnId="{2C18BE01-13BF-4774-8238-BADE9BE7875B}">
      <dgm:prSet/>
      <dgm:spPr/>
      <dgm:t>
        <a:bodyPr/>
        <a:lstStyle/>
        <a:p>
          <a:endParaRPr lang="en-US"/>
        </a:p>
      </dgm:t>
    </dgm:pt>
    <dgm:pt modelId="{3146836E-93EF-42CF-8B31-61A77684A551}">
      <dgm:prSet/>
      <dgm:spPr/>
      <dgm:t>
        <a:bodyPr/>
        <a:lstStyle/>
        <a:p>
          <a:r>
            <a:rPr lang="en-GB" b="0" i="0" dirty="0"/>
            <a:t>Mental health now given the same priority as physical health.</a:t>
          </a:r>
          <a:endParaRPr lang="en-US" dirty="0"/>
        </a:p>
      </dgm:t>
    </dgm:pt>
    <dgm:pt modelId="{8DB52CC7-1E5E-4324-9703-C55BE02683E5}" type="parTrans" cxnId="{A4077197-2CAB-41AB-8F2F-BE519693B1E4}">
      <dgm:prSet/>
      <dgm:spPr/>
      <dgm:t>
        <a:bodyPr/>
        <a:lstStyle/>
        <a:p>
          <a:endParaRPr lang="en-US"/>
        </a:p>
      </dgm:t>
    </dgm:pt>
    <dgm:pt modelId="{4EFA05AE-F680-438C-AC25-D2D2EA92CCD0}" type="sibTrans" cxnId="{A4077197-2CAB-41AB-8F2F-BE519693B1E4}">
      <dgm:prSet/>
      <dgm:spPr/>
      <dgm:t>
        <a:bodyPr/>
        <a:lstStyle/>
        <a:p>
          <a:endParaRPr lang="en-US"/>
        </a:p>
      </dgm:t>
    </dgm:pt>
    <dgm:pt modelId="{CE9AE74F-BA0D-4F54-AA32-0FB1AB754C5A}">
      <dgm:prSet/>
      <dgm:spPr/>
      <dgm:t>
        <a:bodyPr/>
        <a:lstStyle/>
        <a:p>
          <a:r>
            <a:rPr lang="en-GB" b="0" i="0" dirty="0"/>
            <a:t>Ongoing efforts to further improve quality and access.</a:t>
          </a:r>
          <a:endParaRPr lang="en-US" dirty="0"/>
        </a:p>
      </dgm:t>
    </dgm:pt>
    <dgm:pt modelId="{E090C25C-9AFD-4444-9BA0-7C62889F8EBF}" type="parTrans" cxnId="{CF5A805A-688B-432A-97F6-635E13F6EB81}">
      <dgm:prSet/>
      <dgm:spPr/>
      <dgm:t>
        <a:bodyPr/>
        <a:lstStyle/>
        <a:p>
          <a:endParaRPr lang="en-US"/>
        </a:p>
      </dgm:t>
    </dgm:pt>
    <dgm:pt modelId="{82D9BD95-D4C4-4005-A5DE-14C40517FADA}" type="sibTrans" cxnId="{CF5A805A-688B-432A-97F6-635E13F6EB81}">
      <dgm:prSet/>
      <dgm:spPr/>
      <dgm:t>
        <a:bodyPr/>
        <a:lstStyle/>
        <a:p>
          <a:endParaRPr lang="en-US"/>
        </a:p>
      </dgm:t>
    </dgm:pt>
    <dgm:pt modelId="{9F5BC8F2-DDB8-475F-AE64-5428EF170782}" type="pres">
      <dgm:prSet presAssocID="{385AA440-BD8A-491C-841F-480BA2ABAD02}" presName="root" presStyleCnt="0">
        <dgm:presLayoutVars>
          <dgm:dir/>
          <dgm:resizeHandles val="exact"/>
        </dgm:presLayoutVars>
      </dgm:prSet>
      <dgm:spPr/>
    </dgm:pt>
    <dgm:pt modelId="{233B5E69-D974-422E-9A8F-3FEA63DA7DCE}" type="pres">
      <dgm:prSet presAssocID="{9D25B586-8216-4FAB-8C2D-1AEAE8623ED2}" presName="compNode" presStyleCnt="0"/>
      <dgm:spPr/>
    </dgm:pt>
    <dgm:pt modelId="{039012BA-E2D9-4270-A433-A58F8FFCE3D0}" type="pres">
      <dgm:prSet presAssocID="{9D25B586-8216-4FAB-8C2D-1AEAE8623ED2}" presName="bgRect" presStyleLbl="bgShp" presStyleIdx="0" presStyleCnt="3"/>
      <dgm:spPr/>
    </dgm:pt>
    <dgm:pt modelId="{3BA6FB3A-8E08-40A3-A0AB-C21EEDCFA6B8}" type="pres">
      <dgm:prSet presAssocID="{9D25B586-8216-4FAB-8C2D-1AEAE8623E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5495A95-A8A8-4B62-8DF8-AD02C4C69F8B}" type="pres">
      <dgm:prSet presAssocID="{9D25B586-8216-4FAB-8C2D-1AEAE8623ED2}" presName="spaceRect" presStyleCnt="0"/>
      <dgm:spPr/>
    </dgm:pt>
    <dgm:pt modelId="{7C29CF92-DBF6-4E62-8A61-2E83BB72F939}" type="pres">
      <dgm:prSet presAssocID="{9D25B586-8216-4FAB-8C2D-1AEAE8623ED2}" presName="parTx" presStyleLbl="revTx" presStyleIdx="0" presStyleCnt="3">
        <dgm:presLayoutVars>
          <dgm:chMax val="0"/>
          <dgm:chPref val="0"/>
        </dgm:presLayoutVars>
      </dgm:prSet>
      <dgm:spPr/>
    </dgm:pt>
    <dgm:pt modelId="{1BC3BAB1-6044-43BF-BC5B-BEF15E2283B5}" type="pres">
      <dgm:prSet presAssocID="{02A54159-5775-4DAF-BC4F-CE50CC81218D}" presName="sibTrans" presStyleCnt="0"/>
      <dgm:spPr/>
    </dgm:pt>
    <dgm:pt modelId="{66A5C8C1-A68C-47B6-9923-A58A4F938554}" type="pres">
      <dgm:prSet presAssocID="{3146836E-93EF-42CF-8B31-61A77684A551}" presName="compNode" presStyleCnt="0"/>
      <dgm:spPr/>
    </dgm:pt>
    <dgm:pt modelId="{AF54A480-A710-4AE9-A43F-0B2CA92B6498}" type="pres">
      <dgm:prSet presAssocID="{3146836E-93EF-42CF-8B31-61A77684A551}" presName="bgRect" presStyleLbl="bgShp" presStyleIdx="1" presStyleCnt="3"/>
      <dgm:spPr/>
    </dgm:pt>
    <dgm:pt modelId="{ECDDADB6-054B-45AF-91AD-D7C0D7256DEC}" type="pres">
      <dgm:prSet presAssocID="{3146836E-93EF-42CF-8B31-61A77684A5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3EC3FFDA-96FF-40FE-9ADD-1840789E596D}" type="pres">
      <dgm:prSet presAssocID="{3146836E-93EF-42CF-8B31-61A77684A551}" presName="spaceRect" presStyleCnt="0"/>
      <dgm:spPr/>
    </dgm:pt>
    <dgm:pt modelId="{3C1C734D-42EB-40AB-88B8-08B687D56D2E}" type="pres">
      <dgm:prSet presAssocID="{3146836E-93EF-42CF-8B31-61A77684A551}" presName="parTx" presStyleLbl="revTx" presStyleIdx="1" presStyleCnt="3">
        <dgm:presLayoutVars>
          <dgm:chMax val="0"/>
          <dgm:chPref val="0"/>
        </dgm:presLayoutVars>
      </dgm:prSet>
      <dgm:spPr/>
    </dgm:pt>
    <dgm:pt modelId="{9CEED1A1-99B4-446D-A09E-B57C3356C6D6}" type="pres">
      <dgm:prSet presAssocID="{4EFA05AE-F680-438C-AC25-D2D2EA92CCD0}" presName="sibTrans" presStyleCnt="0"/>
      <dgm:spPr/>
    </dgm:pt>
    <dgm:pt modelId="{E24114E1-A9DB-4605-A23E-5BDF5398F32C}" type="pres">
      <dgm:prSet presAssocID="{CE9AE74F-BA0D-4F54-AA32-0FB1AB754C5A}" presName="compNode" presStyleCnt="0"/>
      <dgm:spPr/>
    </dgm:pt>
    <dgm:pt modelId="{9AE75041-A4A2-4E2C-A76E-1EE2103F3093}" type="pres">
      <dgm:prSet presAssocID="{CE9AE74F-BA0D-4F54-AA32-0FB1AB754C5A}" presName="bgRect" presStyleLbl="bgShp" presStyleIdx="2" presStyleCnt="3"/>
      <dgm:spPr/>
    </dgm:pt>
    <dgm:pt modelId="{5FF10EB0-9825-4712-A197-51273B40A128}" type="pres">
      <dgm:prSet presAssocID="{CE9AE74F-BA0D-4F54-AA32-0FB1AB754C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B1F5AD1-D799-4A87-BA6D-349FE51F4D3D}" type="pres">
      <dgm:prSet presAssocID="{CE9AE74F-BA0D-4F54-AA32-0FB1AB754C5A}" presName="spaceRect" presStyleCnt="0"/>
      <dgm:spPr/>
    </dgm:pt>
    <dgm:pt modelId="{406A9C7B-E462-4AF5-B155-6773BD4CC0C7}" type="pres">
      <dgm:prSet presAssocID="{CE9AE74F-BA0D-4F54-AA32-0FB1AB754C5A}" presName="parTx" presStyleLbl="revTx" presStyleIdx="2" presStyleCnt="3">
        <dgm:presLayoutVars>
          <dgm:chMax val="0"/>
          <dgm:chPref val="0"/>
        </dgm:presLayoutVars>
      </dgm:prSet>
      <dgm:spPr/>
    </dgm:pt>
  </dgm:ptLst>
  <dgm:cxnLst>
    <dgm:cxn modelId="{2C18BE01-13BF-4774-8238-BADE9BE7875B}" srcId="{385AA440-BD8A-491C-841F-480BA2ABAD02}" destId="{9D25B586-8216-4FAB-8C2D-1AEAE8623ED2}" srcOrd="0" destOrd="0" parTransId="{345ED005-D090-4E59-9B03-52CBC1DBA2E7}" sibTransId="{02A54159-5775-4DAF-BC4F-CE50CC81218D}"/>
    <dgm:cxn modelId="{F2D6A260-218C-47AA-B194-8F7DCDD601C5}" type="presOf" srcId="{9D25B586-8216-4FAB-8C2D-1AEAE8623ED2}" destId="{7C29CF92-DBF6-4E62-8A61-2E83BB72F939}" srcOrd="0" destOrd="0" presId="urn:microsoft.com/office/officeart/2018/2/layout/IconVerticalSolidList"/>
    <dgm:cxn modelId="{A0D3A773-AC08-43C5-9CF6-03A8A003D1BA}" type="presOf" srcId="{3146836E-93EF-42CF-8B31-61A77684A551}" destId="{3C1C734D-42EB-40AB-88B8-08B687D56D2E}" srcOrd="0" destOrd="0" presId="urn:microsoft.com/office/officeart/2018/2/layout/IconVerticalSolidList"/>
    <dgm:cxn modelId="{CF5A805A-688B-432A-97F6-635E13F6EB81}" srcId="{385AA440-BD8A-491C-841F-480BA2ABAD02}" destId="{CE9AE74F-BA0D-4F54-AA32-0FB1AB754C5A}" srcOrd="2" destOrd="0" parTransId="{E090C25C-9AFD-4444-9BA0-7C62889F8EBF}" sibTransId="{82D9BD95-D4C4-4005-A5DE-14C40517FADA}"/>
    <dgm:cxn modelId="{A4077197-2CAB-41AB-8F2F-BE519693B1E4}" srcId="{385AA440-BD8A-491C-841F-480BA2ABAD02}" destId="{3146836E-93EF-42CF-8B31-61A77684A551}" srcOrd="1" destOrd="0" parTransId="{8DB52CC7-1E5E-4324-9703-C55BE02683E5}" sibTransId="{4EFA05AE-F680-438C-AC25-D2D2EA92CCD0}"/>
    <dgm:cxn modelId="{D3D90DF2-62F1-47F7-8946-3662935EB9D1}" type="presOf" srcId="{385AA440-BD8A-491C-841F-480BA2ABAD02}" destId="{9F5BC8F2-DDB8-475F-AE64-5428EF170782}" srcOrd="0" destOrd="0" presId="urn:microsoft.com/office/officeart/2018/2/layout/IconVerticalSolidList"/>
    <dgm:cxn modelId="{1D5D99F5-5E9D-4062-B347-D3C9112C04ED}" type="presOf" srcId="{CE9AE74F-BA0D-4F54-AA32-0FB1AB754C5A}" destId="{406A9C7B-E462-4AF5-B155-6773BD4CC0C7}" srcOrd="0" destOrd="0" presId="urn:microsoft.com/office/officeart/2018/2/layout/IconVerticalSolidList"/>
    <dgm:cxn modelId="{E07DD51B-8B19-46DE-95B5-0E6BAF4A3412}" type="presParOf" srcId="{9F5BC8F2-DDB8-475F-AE64-5428EF170782}" destId="{233B5E69-D974-422E-9A8F-3FEA63DA7DCE}" srcOrd="0" destOrd="0" presId="urn:microsoft.com/office/officeart/2018/2/layout/IconVerticalSolidList"/>
    <dgm:cxn modelId="{6AADC1C9-58A0-4670-9DFA-CDB8137112AE}" type="presParOf" srcId="{233B5E69-D974-422E-9A8F-3FEA63DA7DCE}" destId="{039012BA-E2D9-4270-A433-A58F8FFCE3D0}" srcOrd="0" destOrd="0" presId="urn:microsoft.com/office/officeart/2018/2/layout/IconVerticalSolidList"/>
    <dgm:cxn modelId="{D89EB0C5-2C7D-45CF-8356-589918054492}" type="presParOf" srcId="{233B5E69-D974-422E-9A8F-3FEA63DA7DCE}" destId="{3BA6FB3A-8E08-40A3-A0AB-C21EEDCFA6B8}" srcOrd="1" destOrd="0" presId="urn:microsoft.com/office/officeart/2018/2/layout/IconVerticalSolidList"/>
    <dgm:cxn modelId="{6F9DC865-89B2-41CB-852E-65BA128C1920}" type="presParOf" srcId="{233B5E69-D974-422E-9A8F-3FEA63DA7DCE}" destId="{15495A95-A8A8-4B62-8DF8-AD02C4C69F8B}" srcOrd="2" destOrd="0" presId="urn:microsoft.com/office/officeart/2018/2/layout/IconVerticalSolidList"/>
    <dgm:cxn modelId="{127FFA0D-339C-48BA-A0F2-3F7CC207D623}" type="presParOf" srcId="{233B5E69-D974-422E-9A8F-3FEA63DA7DCE}" destId="{7C29CF92-DBF6-4E62-8A61-2E83BB72F939}" srcOrd="3" destOrd="0" presId="urn:microsoft.com/office/officeart/2018/2/layout/IconVerticalSolidList"/>
    <dgm:cxn modelId="{4F360BB4-C9AA-4C39-AAD8-2AB4FB11DB6D}" type="presParOf" srcId="{9F5BC8F2-DDB8-475F-AE64-5428EF170782}" destId="{1BC3BAB1-6044-43BF-BC5B-BEF15E2283B5}" srcOrd="1" destOrd="0" presId="urn:microsoft.com/office/officeart/2018/2/layout/IconVerticalSolidList"/>
    <dgm:cxn modelId="{894B5E6C-1259-4DAB-90E7-B766129A6D25}" type="presParOf" srcId="{9F5BC8F2-DDB8-475F-AE64-5428EF170782}" destId="{66A5C8C1-A68C-47B6-9923-A58A4F938554}" srcOrd="2" destOrd="0" presId="urn:microsoft.com/office/officeart/2018/2/layout/IconVerticalSolidList"/>
    <dgm:cxn modelId="{3DF32EFC-A9FE-4B27-84AB-15B6256C7EF9}" type="presParOf" srcId="{66A5C8C1-A68C-47B6-9923-A58A4F938554}" destId="{AF54A480-A710-4AE9-A43F-0B2CA92B6498}" srcOrd="0" destOrd="0" presId="urn:microsoft.com/office/officeart/2018/2/layout/IconVerticalSolidList"/>
    <dgm:cxn modelId="{5477725D-173E-4EE6-977B-CE15C4C996C5}" type="presParOf" srcId="{66A5C8C1-A68C-47B6-9923-A58A4F938554}" destId="{ECDDADB6-054B-45AF-91AD-D7C0D7256DEC}" srcOrd="1" destOrd="0" presId="urn:microsoft.com/office/officeart/2018/2/layout/IconVerticalSolidList"/>
    <dgm:cxn modelId="{5B4BEF64-A40E-4F24-AC14-E6A121334D30}" type="presParOf" srcId="{66A5C8C1-A68C-47B6-9923-A58A4F938554}" destId="{3EC3FFDA-96FF-40FE-9ADD-1840789E596D}" srcOrd="2" destOrd="0" presId="urn:microsoft.com/office/officeart/2018/2/layout/IconVerticalSolidList"/>
    <dgm:cxn modelId="{45E3327A-4186-4B2F-8349-BA541A2DEC3D}" type="presParOf" srcId="{66A5C8C1-A68C-47B6-9923-A58A4F938554}" destId="{3C1C734D-42EB-40AB-88B8-08B687D56D2E}" srcOrd="3" destOrd="0" presId="urn:microsoft.com/office/officeart/2018/2/layout/IconVerticalSolidList"/>
    <dgm:cxn modelId="{3495F2A9-7DAF-4889-83BD-10A4933EE96F}" type="presParOf" srcId="{9F5BC8F2-DDB8-475F-AE64-5428EF170782}" destId="{9CEED1A1-99B4-446D-A09E-B57C3356C6D6}" srcOrd="3" destOrd="0" presId="urn:microsoft.com/office/officeart/2018/2/layout/IconVerticalSolidList"/>
    <dgm:cxn modelId="{D9FB02B8-7470-4715-A52B-F29D52C27622}" type="presParOf" srcId="{9F5BC8F2-DDB8-475F-AE64-5428EF170782}" destId="{E24114E1-A9DB-4605-A23E-5BDF5398F32C}" srcOrd="4" destOrd="0" presId="urn:microsoft.com/office/officeart/2018/2/layout/IconVerticalSolidList"/>
    <dgm:cxn modelId="{4207C0E0-EE44-4B18-A537-893A6377E4F2}" type="presParOf" srcId="{E24114E1-A9DB-4605-A23E-5BDF5398F32C}" destId="{9AE75041-A4A2-4E2C-A76E-1EE2103F3093}" srcOrd="0" destOrd="0" presId="urn:microsoft.com/office/officeart/2018/2/layout/IconVerticalSolidList"/>
    <dgm:cxn modelId="{5D394FC1-ACFB-4A49-B465-A0BB7C2D9C9A}" type="presParOf" srcId="{E24114E1-A9DB-4605-A23E-5BDF5398F32C}" destId="{5FF10EB0-9825-4712-A197-51273B40A128}" srcOrd="1" destOrd="0" presId="urn:microsoft.com/office/officeart/2018/2/layout/IconVerticalSolidList"/>
    <dgm:cxn modelId="{40CA9812-BC1C-437E-91D9-24A9609124E5}" type="presParOf" srcId="{E24114E1-A9DB-4605-A23E-5BDF5398F32C}" destId="{3B1F5AD1-D799-4A87-BA6D-349FE51F4D3D}" srcOrd="2" destOrd="0" presId="urn:microsoft.com/office/officeart/2018/2/layout/IconVerticalSolidList"/>
    <dgm:cxn modelId="{FB504956-9253-4ECA-A995-D05D5D82DE6C}" type="presParOf" srcId="{E24114E1-A9DB-4605-A23E-5BDF5398F32C}" destId="{406A9C7B-E462-4AF5-B155-6773BD4CC0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802145-D068-470C-AC37-1EED3373568C}"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GB"/>
        </a:p>
      </dgm:t>
    </dgm:pt>
    <dgm:pt modelId="{0D9C7C16-916E-4AF3-AEF9-D3E6DC2D447E}">
      <dgm:prSet/>
      <dgm:spPr/>
      <dgm:t>
        <a:bodyPr/>
        <a:lstStyle/>
        <a:p>
          <a:r>
            <a:rPr lang="en-GB" b="1" i="0" dirty="0"/>
            <a:t>Primary Care Services</a:t>
          </a:r>
          <a:r>
            <a:rPr lang="en-GB" b="0" i="0" dirty="0"/>
            <a:t>: Provided by GPs, including initial assessments and referrals. </a:t>
          </a:r>
          <a:endParaRPr lang="en-GB" dirty="0"/>
        </a:p>
      </dgm:t>
    </dgm:pt>
    <dgm:pt modelId="{B000C9AE-96A6-45E3-8E6A-49D4C810EF00}" type="parTrans" cxnId="{0847185F-45E1-4AE2-BA60-9298FAD83A37}">
      <dgm:prSet/>
      <dgm:spPr/>
      <dgm:t>
        <a:bodyPr/>
        <a:lstStyle/>
        <a:p>
          <a:endParaRPr lang="en-GB"/>
        </a:p>
      </dgm:t>
    </dgm:pt>
    <dgm:pt modelId="{3903A4BE-04CA-4489-A6EF-810DB2ECAFF0}" type="sibTrans" cxnId="{0847185F-45E1-4AE2-BA60-9298FAD83A37}">
      <dgm:prSet/>
      <dgm:spPr/>
      <dgm:t>
        <a:bodyPr/>
        <a:lstStyle/>
        <a:p>
          <a:endParaRPr lang="en-GB"/>
        </a:p>
      </dgm:t>
    </dgm:pt>
    <dgm:pt modelId="{B0F04D11-719D-44D0-B097-4244C6F86F3E}">
      <dgm:prSet/>
      <dgm:spPr/>
      <dgm:t>
        <a:bodyPr/>
        <a:lstStyle/>
        <a:p>
          <a:r>
            <a:rPr lang="en-GB" b="1" i="0"/>
            <a:t>Secondary Care Services</a:t>
          </a:r>
          <a:r>
            <a:rPr lang="en-GB" b="0" i="0"/>
            <a:t>: Specialist services such as community mental health teams, crisis resolution teams, and inpatient care. </a:t>
          </a:r>
          <a:endParaRPr lang="en-GB"/>
        </a:p>
      </dgm:t>
    </dgm:pt>
    <dgm:pt modelId="{9DE5422F-74B2-442B-A7B1-4D9FB5EB3B55}" type="parTrans" cxnId="{E13F7778-315A-436D-A579-43BC246A9859}">
      <dgm:prSet/>
      <dgm:spPr/>
      <dgm:t>
        <a:bodyPr/>
        <a:lstStyle/>
        <a:p>
          <a:endParaRPr lang="en-GB"/>
        </a:p>
      </dgm:t>
    </dgm:pt>
    <dgm:pt modelId="{45676384-91A3-4566-AB39-78FA5D8E43AA}" type="sibTrans" cxnId="{E13F7778-315A-436D-A579-43BC246A9859}">
      <dgm:prSet/>
      <dgm:spPr/>
      <dgm:t>
        <a:bodyPr/>
        <a:lstStyle/>
        <a:p>
          <a:endParaRPr lang="en-GB"/>
        </a:p>
      </dgm:t>
    </dgm:pt>
    <dgm:pt modelId="{4FB58534-338A-4AE0-9E93-DCD904304C26}">
      <dgm:prSet/>
      <dgm:spPr/>
      <dgm:t>
        <a:bodyPr/>
        <a:lstStyle/>
        <a:p>
          <a:r>
            <a:rPr lang="en-GB" b="1" i="0"/>
            <a:t>Tertiary Care Services</a:t>
          </a:r>
          <a:r>
            <a:rPr lang="en-GB" b="0" i="0"/>
            <a:t>: Highly specialised services for severe and complex mental health conditions</a:t>
          </a:r>
          <a:endParaRPr lang="en-GB"/>
        </a:p>
      </dgm:t>
    </dgm:pt>
    <dgm:pt modelId="{1C16D419-1E0A-496A-B381-72BA18BF5484}" type="parTrans" cxnId="{F2B05017-4B64-4BB8-8609-99FCF9CE48DB}">
      <dgm:prSet/>
      <dgm:spPr/>
      <dgm:t>
        <a:bodyPr/>
        <a:lstStyle/>
        <a:p>
          <a:endParaRPr lang="en-GB"/>
        </a:p>
      </dgm:t>
    </dgm:pt>
    <dgm:pt modelId="{6B1E927A-706E-4EFB-8811-8A7541DD5108}" type="sibTrans" cxnId="{F2B05017-4B64-4BB8-8609-99FCF9CE48DB}">
      <dgm:prSet/>
      <dgm:spPr/>
      <dgm:t>
        <a:bodyPr/>
        <a:lstStyle/>
        <a:p>
          <a:endParaRPr lang="en-GB"/>
        </a:p>
      </dgm:t>
    </dgm:pt>
    <dgm:pt modelId="{085A32B2-5243-4AD0-9482-E7F567B1D3D6}" type="pres">
      <dgm:prSet presAssocID="{07802145-D068-470C-AC37-1EED3373568C}" presName="Name0" presStyleCnt="0">
        <dgm:presLayoutVars>
          <dgm:dir/>
          <dgm:resizeHandles val="exact"/>
        </dgm:presLayoutVars>
      </dgm:prSet>
      <dgm:spPr/>
    </dgm:pt>
    <dgm:pt modelId="{F5023DF2-7494-4A56-B349-3DEDE505F768}" type="pres">
      <dgm:prSet presAssocID="{0D9C7C16-916E-4AF3-AEF9-D3E6DC2D447E}" presName="composite" presStyleCnt="0"/>
      <dgm:spPr/>
    </dgm:pt>
    <dgm:pt modelId="{086FF8BA-FF52-4404-BE39-7ED2E5AD0375}" type="pres">
      <dgm:prSet presAssocID="{0D9C7C16-916E-4AF3-AEF9-D3E6DC2D447E}" presName="imagSh" presStyleLbl="b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t="-6000" b="-6000"/>
          </a:stretch>
        </a:blipFill>
      </dgm:spPr>
      <dgm:extLst>
        <a:ext uri="{E40237B7-FDA0-4F09-8148-C483321AD2D9}">
          <dgm14:cNvPr xmlns:dgm14="http://schemas.microsoft.com/office/drawing/2010/diagram" id="0" name="" descr="Doctor male with solid fill"/>
        </a:ext>
      </dgm:extLst>
    </dgm:pt>
    <dgm:pt modelId="{CDC677A1-5CE0-468B-9379-4D64BE9952DF}" type="pres">
      <dgm:prSet presAssocID="{0D9C7C16-916E-4AF3-AEF9-D3E6DC2D447E}" presName="txNode" presStyleLbl="node1" presStyleIdx="0" presStyleCnt="3">
        <dgm:presLayoutVars>
          <dgm:bulletEnabled val="1"/>
        </dgm:presLayoutVars>
      </dgm:prSet>
      <dgm:spPr/>
    </dgm:pt>
    <dgm:pt modelId="{08D076D1-D9D8-497B-9BD9-7742E6F38650}" type="pres">
      <dgm:prSet presAssocID="{3903A4BE-04CA-4489-A6EF-810DB2ECAFF0}" presName="sibTrans" presStyleLbl="sibTrans2D1" presStyleIdx="0" presStyleCnt="2"/>
      <dgm:spPr/>
    </dgm:pt>
    <dgm:pt modelId="{B6BDEE6A-0FCA-4802-AC1C-F35D4F0EC709}" type="pres">
      <dgm:prSet presAssocID="{3903A4BE-04CA-4489-A6EF-810DB2ECAFF0}" presName="connTx" presStyleLbl="sibTrans2D1" presStyleIdx="0" presStyleCnt="2"/>
      <dgm:spPr/>
    </dgm:pt>
    <dgm:pt modelId="{8AFD661B-BEE8-49D5-B2D3-7DAC34E0D12D}" type="pres">
      <dgm:prSet presAssocID="{B0F04D11-719D-44D0-B097-4244C6F86F3E}" presName="composite" presStyleCnt="0"/>
      <dgm:spPr/>
    </dgm:pt>
    <dgm:pt modelId="{4ACABF47-D3B9-4420-9E30-414F3993E2F4}" type="pres">
      <dgm:prSet presAssocID="{B0F04D11-719D-44D0-B097-4244C6F86F3E}" presName="imagSh" presStyleLbl="b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t="-6000" b="-6000"/>
          </a:stretch>
        </a:blipFill>
      </dgm:spPr>
      <dgm:extLst>
        <a:ext uri="{E40237B7-FDA0-4F09-8148-C483321AD2D9}">
          <dgm14:cNvPr xmlns:dgm14="http://schemas.microsoft.com/office/drawing/2010/diagram" id="0" name="" descr="Hospital with solid fill"/>
        </a:ext>
      </dgm:extLst>
    </dgm:pt>
    <dgm:pt modelId="{28F39D47-8D63-4070-994C-4027133397B7}" type="pres">
      <dgm:prSet presAssocID="{B0F04D11-719D-44D0-B097-4244C6F86F3E}" presName="txNode" presStyleLbl="node1" presStyleIdx="1" presStyleCnt="3">
        <dgm:presLayoutVars>
          <dgm:bulletEnabled val="1"/>
        </dgm:presLayoutVars>
      </dgm:prSet>
      <dgm:spPr/>
    </dgm:pt>
    <dgm:pt modelId="{8051DAA0-2D17-4F75-B984-7A92FA3C08D2}" type="pres">
      <dgm:prSet presAssocID="{45676384-91A3-4566-AB39-78FA5D8E43AA}" presName="sibTrans" presStyleLbl="sibTrans2D1" presStyleIdx="1" presStyleCnt="2"/>
      <dgm:spPr/>
    </dgm:pt>
    <dgm:pt modelId="{40FDB072-8073-48EE-99D1-39980CE7178D}" type="pres">
      <dgm:prSet presAssocID="{45676384-91A3-4566-AB39-78FA5D8E43AA}" presName="connTx" presStyleLbl="sibTrans2D1" presStyleIdx="1" presStyleCnt="2"/>
      <dgm:spPr/>
    </dgm:pt>
    <dgm:pt modelId="{F6AE90E1-5207-43F9-9297-A48175D9E2B0}" type="pres">
      <dgm:prSet presAssocID="{4FB58534-338A-4AE0-9E93-DCD904304C26}" presName="composite" presStyleCnt="0"/>
      <dgm:spPr/>
    </dgm:pt>
    <dgm:pt modelId="{A037675C-24D8-4396-98EE-657EBDDBDE0C}" type="pres">
      <dgm:prSet presAssocID="{4FB58534-338A-4AE0-9E93-DCD904304C26}" presName="imagSh" presStyleLbl="b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t="-6000" b="-6000"/>
          </a:stretch>
        </a:blipFill>
      </dgm:spPr>
      <dgm:extLst>
        <a:ext uri="{E40237B7-FDA0-4F09-8148-C483321AD2D9}">
          <dgm14:cNvPr xmlns:dgm14="http://schemas.microsoft.com/office/drawing/2010/diagram" id="0" name="" descr="Home with solid fill"/>
        </a:ext>
      </dgm:extLst>
    </dgm:pt>
    <dgm:pt modelId="{6BCDF3A0-2CC3-46E2-BC33-D6C531D17D10}" type="pres">
      <dgm:prSet presAssocID="{4FB58534-338A-4AE0-9E93-DCD904304C26}" presName="txNode" presStyleLbl="node1" presStyleIdx="2" presStyleCnt="3">
        <dgm:presLayoutVars>
          <dgm:bulletEnabled val="1"/>
        </dgm:presLayoutVars>
      </dgm:prSet>
      <dgm:spPr/>
    </dgm:pt>
  </dgm:ptLst>
  <dgm:cxnLst>
    <dgm:cxn modelId="{87F9D507-CE29-4CD1-8284-6BA9C67EC9C0}" type="presOf" srcId="{07802145-D068-470C-AC37-1EED3373568C}" destId="{085A32B2-5243-4AD0-9482-E7F567B1D3D6}" srcOrd="0" destOrd="0" presId="urn:microsoft.com/office/officeart/2005/8/layout/hProcess10"/>
    <dgm:cxn modelId="{844FA209-71F4-41B1-8CAF-6D2544801BAB}" type="presOf" srcId="{4FB58534-338A-4AE0-9E93-DCD904304C26}" destId="{6BCDF3A0-2CC3-46E2-BC33-D6C531D17D10}" srcOrd="0" destOrd="0" presId="urn:microsoft.com/office/officeart/2005/8/layout/hProcess10"/>
    <dgm:cxn modelId="{CAE3FF12-2958-488E-8631-69E35A1F81E9}" type="presOf" srcId="{B0F04D11-719D-44D0-B097-4244C6F86F3E}" destId="{28F39D47-8D63-4070-994C-4027133397B7}" srcOrd="0" destOrd="0" presId="urn:microsoft.com/office/officeart/2005/8/layout/hProcess10"/>
    <dgm:cxn modelId="{F2B05017-4B64-4BB8-8609-99FCF9CE48DB}" srcId="{07802145-D068-470C-AC37-1EED3373568C}" destId="{4FB58534-338A-4AE0-9E93-DCD904304C26}" srcOrd="2" destOrd="0" parTransId="{1C16D419-1E0A-496A-B381-72BA18BF5484}" sibTransId="{6B1E927A-706E-4EFB-8811-8A7541DD5108}"/>
    <dgm:cxn modelId="{C3FB4532-4651-4C70-B748-ED46C762B3BD}" type="presOf" srcId="{0D9C7C16-916E-4AF3-AEF9-D3E6DC2D447E}" destId="{CDC677A1-5CE0-468B-9379-4D64BE9952DF}" srcOrd="0" destOrd="0" presId="urn:microsoft.com/office/officeart/2005/8/layout/hProcess10"/>
    <dgm:cxn modelId="{0847185F-45E1-4AE2-BA60-9298FAD83A37}" srcId="{07802145-D068-470C-AC37-1EED3373568C}" destId="{0D9C7C16-916E-4AF3-AEF9-D3E6DC2D447E}" srcOrd="0" destOrd="0" parTransId="{B000C9AE-96A6-45E3-8E6A-49D4C810EF00}" sibTransId="{3903A4BE-04CA-4489-A6EF-810DB2ECAFF0}"/>
    <dgm:cxn modelId="{7D9E744C-1C84-411E-960B-F6955B5B75EE}" type="presOf" srcId="{45676384-91A3-4566-AB39-78FA5D8E43AA}" destId="{8051DAA0-2D17-4F75-B984-7A92FA3C08D2}" srcOrd="0" destOrd="0" presId="urn:microsoft.com/office/officeart/2005/8/layout/hProcess10"/>
    <dgm:cxn modelId="{E13F7778-315A-436D-A579-43BC246A9859}" srcId="{07802145-D068-470C-AC37-1EED3373568C}" destId="{B0F04D11-719D-44D0-B097-4244C6F86F3E}" srcOrd="1" destOrd="0" parTransId="{9DE5422F-74B2-442B-A7B1-4D9FB5EB3B55}" sibTransId="{45676384-91A3-4566-AB39-78FA5D8E43AA}"/>
    <dgm:cxn modelId="{C9CB6D89-BD22-4B78-9752-85BFD4BBE9A6}" type="presOf" srcId="{45676384-91A3-4566-AB39-78FA5D8E43AA}" destId="{40FDB072-8073-48EE-99D1-39980CE7178D}" srcOrd="1" destOrd="0" presId="urn:microsoft.com/office/officeart/2005/8/layout/hProcess10"/>
    <dgm:cxn modelId="{872026B5-64E3-41D1-9741-4BB32E7A1476}" type="presOf" srcId="{3903A4BE-04CA-4489-A6EF-810DB2ECAFF0}" destId="{B6BDEE6A-0FCA-4802-AC1C-F35D4F0EC709}" srcOrd="1" destOrd="0" presId="urn:microsoft.com/office/officeart/2005/8/layout/hProcess10"/>
    <dgm:cxn modelId="{9C4D81D3-440A-43F8-BBB2-DFF56D7C02C1}" type="presOf" srcId="{3903A4BE-04CA-4489-A6EF-810DB2ECAFF0}" destId="{08D076D1-D9D8-497B-9BD9-7742E6F38650}" srcOrd="0" destOrd="0" presId="urn:microsoft.com/office/officeart/2005/8/layout/hProcess10"/>
    <dgm:cxn modelId="{1D3FF957-A9FD-4521-B1BC-E4F1C6C730B7}" type="presParOf" srcId="{085A32B2-5243-4AD0-9482-E7F567B1D3D6}" destId="{F5023DF2-7494-4A56-B349-3DEDE505F768}" srcOrd="0" destOrd="0" presId="urn:microsoft.com/office/officeart/2005/8/layout/hProcess10"/>
    <dgm:cxn modelId="{2F408C73-0649-4D0A-91E3-00A6D78471F3}" type="presParOf" srcId="{F5023DF2-7494-4A56-B349-3DEDE505F768}" destId="{086FF8BA-FF52-4404-BE39-7ED2E5AD0375}" srcOrd="0" destOrd="0" presId="urn:microsoft.com/office/officeart/2005/8/layout/hProcess10"/>
    <dgm:cxn modelId="{38E8CAED-0DA8-410B-8FDA-68504A61A174}" type="presParOf" srcId="{F5023DF2-7494-4A56-B349-3DEDE505F768}" destId="{CDC677A1-5CE0-468B-9379-4D64BE9952DF}" srcOrd="1" destOrd="0" presId="urn:microsoft.com/office/officeart/2005/8/layout/hProcess10"/>
    <dgm:cxn modelId="{9B5DC104-7B9B-4CA4-BF30-A82D2EA75585}" type="presParOf" srcId="{085A32B2-5243-4AD0-9482-E7F567B1D3D6}" destId="{08D076D1-D9D8-497B-9BD9-7742E6F38650}" srcOrd="1" destOrd="0" presId="urn:microsoft.com/office/officeart/2005/8/layout/hProcess10"/>
    <dgm:cxn modelId="{3E3E0659-2C60-4EBC-A705-2F01D31C6C60}" type="presParOf" srcId="{08D076D1-D9D8-497B-9BD9-7742E6F38650}" destId="{B6BDEE6A-0FCA-4802-AC1C-F35D4F0EC709}" srcOrd="0" destOrd="0" presId="urn:microsoft.com/office/officeart/2005/8/layout/hProcess10"/>
    <dgm:cxn modelId="{3BE8B7E9-67C2-4C97-BF14-442BAD44C6B3}" type="presParOf" srcId="{085A32B2-5243-4AD0-9482-E7F567B1D3D6}" destId="{8AFD661B-BEE8-49D5-B2D3-7DAC34E0D12D}" srcOrd="2" destOrd="0" presId="urn:microsoft.com/office/officeart/2005/8/layout/hProcess10"/>
    <dgm:cxn modelId="{E2C6E8E3-4FB6-47F3-9BAB-3EEC507E0C31}" type="presParOf" srcId="{8AFD661B-BEE8-49D5-B2D3-7DAC34E0D12D}" destId="{4ACABF47-D3B9-4420-9E30-414F3993E2F4}" srcOrd="0" destOrd="0" presId="urn:microsoft.com/office/officeart/2005/8/layout/hProcess10"/>
    <dgm:cxn modelId="{9E934559-38C7-4B64-82E4-5B907692714C}" type="presParOf" srcId="{8AFD661B-BEE8-49D5-B2D3-7DAC34E0D12D}" destId="{28F39D47-8D63-4070-994C-4027133397B7}" srcOrd="1" destOrd="0" presId="urn:microsoft.com/office/officeart/2005/8/layout/hProcess10"/>
    <dgm:cxn modelId="{5F54D6BA-693F-45E6-B191-941CB4BAFC24}" type="presParOf" srcId="{085A32B2-5243-4AD0-9482-E7F567B1D3D6}" destId="{8051DAA0-2D17-4F75-B984-7A92FA3C08D2}" srcOrd="3" destOrd="0" presId="urn:microsoft.com/office/officeart/2005/8/layout/hProcess10"/>
    <dgm:cxn modelId="{01B549BD-AA92-4BA6-906C-1DF69CFBB51B}" type="presParOf" srcId="{8051DAA0-2D17-4F75-B984-7A92FA3C08D2}" destId="{40FDB072-8073-48EE-99D1-39980CE7178D}" srcOrd="0" destOrd="0" presId="urn:microsoft.com/office/officeart/2005/8/layout/hProcess10"/>
    <dgm:cxn modelId="{A3813649-852F-4802-AB2A-63CBB4DDD44A}" type="presParOf" srcId="{085A32B2-5243-4AD0-9482-E7F567B1D3D6}" destId="{F6AE90E1-5207-43F9-9297-A48175D9E2B0}" srcOrd="4" destOrd="0" presId="urn:microsoft.com/office/officeart/2005/8/layout/hProcess10"/>
    <dgm:cxn modelId="{37F6187C-F0D7-48CC-B87E-ADEA5E2AF1F6}" type="presParOf" srcId="{F6AE90E1-5207-43F9-9297-A48175D9E2B0}" destId="{A037675C-24D8-4396-98EE-657EBDDBDE0C}" srcOrd="0" destOrd="0" presId="urn:microsoft.com/office/officeart/2005/8/layout/hProcess10"/>
    <dgm:cxn modelId="{685D22B5-B291-48F1-885D-A54A263C05B1}" type="presParOf" srcId="{F6AE90E1-5207-43F9-9297-A48175D9E2B0}" destId="{6BCDF3A0-2CC3-46E2-BC33-D6C531D17D10}"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2A57B9-B524-4C77-9A36-3CC6012CCFE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95D29DD-6DF3-456D-9B63-BB9F245E97B8}">
      <dgm:prSet/>
      <dgm:spPr/>
      <dgm:t>
        <a:bodyPr/>
        <a:lstStyle/>
        <a:p>
          <a:pPr>
            <a:lnSpc>
              <a:spcPct val="100000"/>
            </a:lnSpc>
          </a:pPr>
          <a:r>
            <a:rPr lang="en-GB"/>
            <a:t>Referrals: 1.83 million (+4% YoY)</a:t>
          </a:r>
          <a:endParaRPr lang="en-US"/>
        </a:p>
      </dgm:t>
    </dgm:pt>
    <dgm:pt modelId="{11690034-76CB-4396-8C18-B3A74B696E2F}" type="parTrans" cxnId="{9458599C-6C66-4E95-9B21-F8C5C2A8C0A5}">
      <dgm:prSet/>
      <dgm:spPr/>
      <dgm:t>
        <a:bodyPr/>
        <a:lstStyle/>
        <a:p>
          <a:endParaRPr lang="en-US"/>
        </a:p>
      </dgm:t>
    </dgm:pt>
    <dgm:pt modelId="{A4ADA1E6-EF80-4AC7-AB0A-DCF7011AA1AD}" type="sibTrans" cxnId="{9458599C-6C66-4E95-9B21-F8C5C2A8C0A5}">
      <dgm:prSet/>
      <dgm:spPr/>
      <dgm:t>
        <a:bodyPr/>
        <a:lstStyle/>
        <a:p>
          <a:endParaRPr lang="en-US"/>
        </a:p>
      </dgm:t>
    </dgm:pt>
    <dgm:pt modelId="{146854A5-72AA-4ED8-B8B1-7F713822FC49}">
      <dgm:prSet/>
      <dgm:spPr/>
      <dgm:t>
        <a:bodyPr/>
        <a:lstStyle/>
        <a:p>
          <a:pPr>
            <a:lnSpc>
              <a:spcPct val="100000"/>
            </a:lnSpc>
          </a:pPr>
          <a:r>
            <a:rPr lang="en-GB"/>
            <a:t>Waits: 90.5% started treatment within 6 weeks</a:t>
          </a:r>
          <a:endParaRPr lang="en-US"/>
        </a:p>
      </dgm:t>
    </dgm:pt>
    <dgm:pt modelId="{9B435E97-DA99-4D43-9669-78FE5ACF48A6}" type="parTrans" cxnId="{8F666CA8-8EF3-4A97-82D5-B5AAF5C1FC08}">
      <dgm:prSet/>
      <dgm:spPr/>
      <dgm:t>
        <a:bodyPr/>
        <a:lstStyle/>
        <a:p>
          <a:endParaRPr lang="en-US"/>
        </a:p>
      </dgm:t>
    </dgm:pt>
    <dgm:pt modelId="{AAC3DBD5-781F-481D-879F-B4D1CC152226}" type="sibTrans" cxnId="{8F666CA8-8EF3-4A97-82D5-B5AAF5C1FC08}">
      <dgm:prSet/>
      <dgm:spPr/>
      <dgm:t>
        <a:bodyPr/>
        <a:lstStyle/>
        <a:p>
          <a:endParaRPr lang="en-US"/>
        </a:p>
      </dgm:t>
    </dgm:pt>
    <dgm:pt modelId="{FD65F1AD-6E6C-4CBE-9375-DFDB6C71B164}">
      <dgm:prSet/>
      <dgm:spPr/>
      <dgm:t>
        <a:bodyPr/>
        <a:lstStyle/>
        <a:p>
          <a:pPr>
            <a:lnSpc>
              <a:spcPct val="100000"/>
            </a:lnSpc>
          </a:pPr>
          <a:r>
            <a:rPr lang="en-GB"/>
            <a:t>Recovery: 50.1%; Avg. 8.2 sessions</a:t>
          </a:r>
          <a:endParaRPr lang="en-US"/>
        </a:p>
      </dgm:t>
    </dgm:pt>
    <dgm:pt modelId="{0C6B90CA-1289-4F71-BB21-8460DF0F3353}" type="parTrans" cxnId="{06367D29-87F0-4553-BE18-AF66F6F1D19C}">
      <dgm:prSet/>
      <dgm:spPr/>
      <dgm:t>
        <a:bodyPr/>
        <a:lstStyle/>
        <a:p>
          <a:endParaRPr lang="en-US"/>
        </a:p>
      </dgm:t>
    </dgm:pt>
    <dgm:pt modelId="{EA8FF83E-35FC-49F8-BEF5-2DEA6B0BC125}" type="sibTrans" cxnId="{06367D29-87F0-4553-BE18-AF66F6F1D19C}">
      <dgm:prSet/>
      <dgm:spPr/>
      <dgm:t>
        <a:bodyPr/>
        <a:lstStyle/>
        <a:p>
          <a:endParaRPr lang="en-US"/>
        </a:p>
      </dgm:t>
    </dgm:pt>
    <dgm:pt modelId="{04EE67A6-A61A-4304-AB6B-6B96E01C059E}">
      <dgm:prSet/>
      <dgm:spPr/>
      <dgm:t>
        <a:bodyPr/>
        <a:lstStyle/>
        <a:p>
          <a:pPr>
            <a:lnSpc>
              <a:spcPct val="100000"/>
            </a:lnSpc>
          </a:pPr>
          <a:r>
            <a:rPr lang="en-GB"/>
            <a:t>Internet‑enabled therapy sessions declined vs 22/23</a:t>
          </a:r>
          <a:endParaRPr lang="en-US"/>
        </a:p>
      </dgm:t>
    </dgm:pt>
    <dgm:pt modelId="{B8A49763-75AB-487A-A29E-8976873C157A}" type="parTrans" cxnId="{39A913D9-056A-4E0F-8BE3-4F98A4873E4E}">
      <dgm:prSet/>
      <dgm:spPr/>
      <dgm:t>
        <a:bodyPr/>
        <a:lstStyle/>
        <a:p>
          <a:endParaRPr lang="en-US"/>
        </a:p>
      </dgm:t>
    </dgm:pt>
    <dgm:pt modelId="{D1BEC5D8-C942-4EB6-BD95-CA42B4BB2F91}" type="sibTrans" cxnId="{39A913D9-056A-4E0F-8BE3-4F98A4873E4E}">
      <dgm:prSet/>
      <dgm:spPr/>
      <dgm:t>
        <a:bodyPr/>
        <a:lstStyle/>
        <a:p>
          <a:endParaRPr lang="en-US"/>
        </a:p>
      </dgm:t>
    </dgm:pt>
    <dgm:pt modelId="{661082E3-2102-4782-A15B-05A40249A879}" type="pres">
      <dgm:prSet presAssocID="{072A57B9-B524-4C77-9A36-3CC6012CCFEF}" presName="root" presStyleCnt="0">
        <dgm:presLayoutVars>
          <dgm:dir/>
          <dgm:resizeHandles val="exact"/>
        </dgm:presLayoutVars>
      </dgm:prSet>
      <dgm:spPr/>
    </dgm:pt>
    <dgm:pt modelId="{7EA13B4C-8C0E-4BD7-8C61-88368CAE5564}" type="pres">
      <dgm:prSet presAssocID="{F95D29DD-6DF3-456D-9B63-BB9F245E97B8}" presName="compNode" presStyleCnt="0"/>
      <dgm:spPr/>
    </dgm:pt>
    <dgm:pt modelId="{4CBF6765-A5E3-43CA-9D33-02774EB9ED74}" type="pres">
      <dgm:prSet presAssocID="{F95D29DD-6DF3-456D-9B63-BB9F245E97B8}" presName="bgRect" presStyleLbl="bgShp" presStyleIdx="0" presStyleCnt="4"/>
      <dgm:spPr/>
    </dgm:pt>
    <dgm:pt modelId="{FDC098B0-8790-4392-9558-C651956CA95E}" type="pres">
      <dgm:prSet presAssocID="{F95D29DD-6DF3-456D-9B63-BB9F245E97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B48098A1-F63D-4598-8189-2CF0616434D9}" type="pres">
      <dgm:prSet presAssocID="{F95D29DD-6DF3-456D-9B63-BB9F245E97B8}" presName="spaceRect" presStyleCnt="0"/>
      <dgm:spPr/>
    </dgm:pt>
    <dgm:pt modelId="{F6FF5D30-B9DA-4439-B166-13F58D54770F}" type="pres">
      <dgm:prSet presAssocID="{F95D29DD-6DF3-456D-9B63-BB9F245E97B8}" presName="parTx" presStyleLbl="revTx" presStyleIdx="0" presStyleCnt="4">
        <dgm:presLayoutVars>
          <dgm:chMax val="0"/>
          <dgm:chPref val="0"/>
        </dgm:presLayoutVars>
      </dgm:prSet>
      <dgm:spPr/>
    </dgm:pt>
    <dgm:pt modelId="{DA6CFF34-1B23-4F81-8773-ABE8A40B8565}" type="pres">
      <dgm:prSet presAssocID="{A4ADA1E6-EF80-4AC7-AB0A-DCF7011AA1AD}" presName="sibTrans" presStyleCnt="0"/>
      <dgm:spPr/>
    </dgm:pt>
    <dgm:pt modelId="{27689A7A-7EED-4865-AD13-B8DB2CA3DD9F}" type="pres">
      <dgm:prSet presAssocID="{146854A5-72AA-4ED8-B8B1-7F713822FC49}" presName="compNode" presStyleCnt="0"/>
      <dgm:spPr/>
    </dgm:pt>
    <dgm:pt modelId="{B113C3AD-34DF-4EF4-8CFF-69440CB676D8}" type="pres">
      <dgm:prSet presAssocID="{146854A5-72AA-4ED8-B8B1-7F713822FC49}" presName="bgRect" presStyleLbl="bgShp" presStyleIdx="1" presStyleCnt="4"/>
      <dgm:spPr/>
    </dgm:pt>
    <dgm:pt modelId="{7AB13D61-7B01-49B7-9AAC-0D534BB86AE6}" type="pres">
      <dgm:prSet presAssocID="{146854A5-72AA-4ED8-B8B1-7F713822FC4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B0D762D7-9DB8-430D-9B75-90291360691D}" type="pres">
      <dgm:prSet presAssocID="{146854A5-72AA-4ED8-B8B1-7F713822FC49}" presName="spaceRect" presStyleCnt="0"/>
      <dgm:spPr/>
    </dgm:pt>
    <dgm:pt modelId="{33C57AFB-466D-4BF3-AA8F-C2053FF570E6}" type="pres">
      <dgm:prSet presAssocID="{146854A5-72AA-4ED8-B8B1-7F713822FC49}" presName="parTx" presStyleLbl="revTx" presStyleIdx="1" presStyleCnt="4">
        <dgm:presLayoutVars>
          <dgm:chMax val="0"/>
          <dgm:chPref val="0"/>
        </dgm:presLayoutVars>
      </dgm:prSet>
      <dgm:spPr/>
    </dgm:pt>
    <dgm:pt modelId="{5F8A016D-B94B-4814-B91D-F6CD07CF0A5C}" type="pres">
      <dgm:prSet presAssocID="{AAC3DBD5-781F-481D-879F-B4D1CC152226}" presName="sibTrans" presStyleCnt="0"/>
      <dgm:spPr/>
    </dgm:pt>
    <dgm:pt modelId="{1BE92C5C-6F87-404E-B72E-9CE17485F9A8}" type="pres">
      <dgm:prSet presAssocID="{FD65F1AD-6E6C-4CBE-9375-DFDB6C71B164}" presName="compNode" presStyleCnt="0"/>
      <dgm:spPr/>
    </dgm:pt>
    <dgm:pt modelId="{5E33D719-5E72-4DB3-A109-F88295746B71}" type="pres">
      <dgm:prSet presAssocID="{FD65F1AD-6E6C-4CBE-9375-DFDB6C71B164}" presName="bgRect" presStyleLbl="bgShp" presStyleIdx="2" presStyleCnt="4"/>
      <dgm:spPr/>
    </dgm:pt>
    <dgm:pt modelId="{BB590479-ADC2-4DD0-9338-B12451F47B07}" type="pres">
      <dgm:prSet presAssocID="{FD65F1AD-6E6C-4CBE-9375-DFDB6C71B1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ingle gear"/>
        </a:ext>
      </dgm:extLst>
    </dgm:pt>
    <dgm:pt modelId="{12324F8E-4A02-4E80-988D-113EB2D419A6}" type="pres">
      <dgm:prSet presAssocID="{FD65F1AD-6E6C-4CBE-9375-DFDB6C71B164}" presName="spaceRect" presStyleCnt="0"/>
      <dgm:spPr/>
    </dgm:pt>
    <dgm:pt modelId="{BBCCC26E-7653-491B-A75B-1AAB7E962289}" type="pres">
      <dgm:prSet presAssocID="{FD65F1AD-6E6C-4CBE-9375-DFDB6C71B164}" presName="parTx" presStyleLbl="revTx" presStyleIdx="2" presStyleCnt="4">
        <dgm:presLayoutVars>
          <dgm:chMax val="0"/>
          <dgm:chPref val="0"/>
        </dgm:presLayoutVars>
      </dgm:prSet>
      <dgm:spPr/>
    </dgm:pt>
    <dgm:pt modelId="{0CC366A9-AF05-4A0A-9CF1-51F778E980D4}" type="pres">
      <dgm:prSet presAssocID="{EA8FF83E-35FC-49F8-BEF5-2DEA6B0BC125}" presName="sibTrans" presStyleCnt="0"/>
      <dgm:spPr/>
    </dgm:pt>
    <dgm:pt modelId="{232A59BF-DC8B-4B2F-83C5-AFF6D5ED9CF2}" type="pres">
      <dgm:prSet presAssocID="{04EE67A6-A61A-4304-AB6B-6B96E01C059E}" presName="compNode" presStyleCnt="0"/>
      <dgm:spPr/>
    </dgm:pt>
    <dgm:pt modelId="{0D424884-3214-40B5-A03B-E98DE3691FD0}" type="pres">
      <dgm:prSet presAssocID="{04EE67A6-A61A-4304-AB6B-6B96E01C059E}" presName="bgRect" presStyleLbl="bgShp" presStyleIdx="3" presStyleCnt="4"/>
      <dgm:spPr/>
    </dgm:pt>
    <dgm:pt modelId="{4194280C-ABB7-48FE-8FB3-14A59777766D}" type="pres">
      <dgm:prSet presAssocID="{04EE67A6-A61A-4304-AB6B-6B96E01C059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owser Window"/>
        </a:ext>
      </dgm:extLst>
    </dgm:pt>
    <dgm:pt modelId="{118913F8-332B-4B04-91A5-5113BD570F56}" type="pres">
      <dgm:prSet presAssocID="{04EE67A6-A61A-4304-AB6B-6B96E01C059E}" presName="spaceRect" presStyleCnt="0"/>
      <dgm:spPr/>
    </dgm:pt>
    <dgm:pt modelId="{BFFC70E7-D0E2-415D-800C-CA261BA6F7F6}" type="pres">
      <dgm:prSet presAssocID="{04EE67A6-A61A-4304-AB6B-6B96E01C059E}" presName="parTx" presStyleLbl="revTx" presStyleIdx="3" presStyleCnt="4">
        <dgm:presLayoutVars>
          <dgm:chMax val="0"/>
          <dgm:chPref val="0"/>
        </dgm:presLayoutVars>
      </dgm:prSet>
      <dgm:spPr/>
    </dgm:pt>
  </dgm:ptLst>
  <dgm:cxnLst>
    <dgm:cxn modelId="{9D954418-7642-4ACD-A0C0-AEBAF89B8EE0}" type="presOf" srcId="{04EE67A6-A61A-4304-AB6B-6B96E01C059E}" destId="{BFFC70E7-D0E2-415D-800C-CA261BA6F7F6}" srcOrd="0" destOrd="0" presId="urn:microsoft.com/office/officeart/2018/2/layout/IconVerticalSolidList"/>
    <dgm:cxn modelId="{06367D29-87F0-4553-BE18-AF66F6F1D19C}" srcId="{072A57B9-B524-4C77-9A36-3CC6012CCFEF}" destId="{FD65F1AD-6E6C-4CBE-9375-DFDB6C71B164}" srcOrd="2" destOrd="0" parTransId="{0C6B90CA-1289-4F71-BB21-8460DF0F3353}" sibTransId="{EA8FF83E-35FC-49F8-BEF5-2DEA6B0BC125}"/>
    <dgm:cxn modelId="{1E424C64-638F-4A05-B37E-782F5D15E98B}" type="presOf" srcId="{072A57B9-B524-4C77-9A36-3CC6012CCFEF}" destId="{661082E3-2102-4782-A15B-05A40249A879}" srcOrd="0" destOrd="0" presId="urn:microsoft.com/office/officeart/2018/2/layout/IconVerticalSolidList"/>
    <dgm:cxn modelId="{1E913B6F-1FEC-4330-A7B8-B2961D29BB73}" type="presOf" srcId="{FD65F1AD-6E6C-4CBE-9375-DFDB6C71B164}" destId="{BBCCC26E-7653-491B-A75B-1AAB7E962289}" srcOrd="0" destOrd="0" presId="urn:microsoft.com/office/officeart/2018/2/layout/IconVerticalSolidList"/>
    <dgm:cxn modelId="{B0519390-8AC6-4F1A-B191-D3A1FFF13D7B}" type="presOf" srcId="{F95D29DD-6DF3-456D-9B63-BB9F245E97B8}" destId="{F6FF5D30-B9DA-4439-B166-13F58D54770F}" srcOrd="0" destOrd="0" presId="urn:microsoft.com/office/officeart/2018/2/layout/IconVerticalSolidList"/>
    <dgm:cxn modelId="{9458599C-6C66-4E95-9B21-F8C5C2A8C0A5}" srcId="{072A57B9-B524-4C77-9A36-3CC6012CCFEF}" destId="{F95D29DD-6DF3-456D-9B63-BB9F245E97B8}" srcOrd="0" destOrd="0" parTransId="{11690034-76CB-4396-8C18-B3A74B696E2F}" sibTransId="{A4ADA1E6-EF80-4AC7-AB0A-DCF7011AA1AD}"/>
    <dgm:cxn modelId="{8F666CA8-8EF3-4A97-82D5-B5AAF5C1FC08}" srcId="{072A57B9-B524-4C77-9A36-3CC6012CCFEF}" destId="{146854A5-72AA-4ED8-B8B1-7F713822FC49}" srcOrd="1" destOrd="0" parTransId="{9B435E97-DA99-4D43-9669-78FE5ACF48A6}" sibTransId="{AAC3DBD5-781F-481D-879F-B4D1CC152226}"/>
    <dgm:cxn modelId="{39A913D9-056A-4E0F-8BE3-4F98A4873E4E}" srcId="{072A57B9-B524-4C77-9A36-3CC6012CCFEF}" destId="{04EE67A6-A61A-4304-AB6B-6B96E01C059E}" srcOrd="3" destOrd="0" parTransId="{B8A49763-75AB-487A-A29E-8976873C157A}" sibTransId="{D1BEC5D8-C942-4EB6-BD95-CA42B4BB2F91}"/>
    <dgm:cxn modelId="{BA0790D9-B25F-424A-AEFB-12CBCFD3A87E}" type="presOf" srcId="{146854A5-72AA-4ED8-B8B1-7F713822FC49}" destId="{33C57AFB-466D-4BF3-AA8F-C2053FF570E6}" srcOrd="0" destOrd="0" presId="urn:microsoft.com/office/officeart/2018/2/layout/IconVerticalSolidList"/>
    <dgm:cxn modelId="{19469605-16C5-46DB-99A7-AFD801A9C65A}" type="presParOf" srcId="{661082E3-2102-4782-A15B-05A40249A879}" destId="{7EA13B4C-8C0E-4BD7-8C61-88368CAE5564}" srcOrd="0" destOrd="0" presId="urn:microsoft.com/office/officeart/2018/2/layout/IconVerticalSolidList"/>
    <dgm:cxn modelId="{70F72DF1-FEFC-4BAB-8CBC-C3E469D1871D}" type="presParOf" srcId="{7EA13B4C-8C0E-4BD7-8C61-88368CAE5564}" destId="{4CBF6765-A5E3-43CA-9D33-02774EB9ED74}" srcOrd="0" destOrd="0" presId="urn:microsoft.com/office/officeart/2018/2/layout/IconVerticalSolidList"/>
    <dgm:cxn modelId="{D8C9465B-409F-4551-8743-DB68D723F938}" type="presParOf" srcId="{7EA13B4C-8C0E-4BD7-8C61-88368CAE5564}" destId="{FDC098B0-8790-4392-9558-C651956CA95E}" srcOrd="1" destOrd="0" presId="urn:microsoft.com/office/officeart/2018/2/layout/IconVerticalSolidList"/>
    <dgm:cxn modelId="{F074AAA8-99AB-4D0F-83AB-10B40A66B083}" type="presParOf" srcId="{7EA13B4C-8C0E-4BD7-8C61-88368CAE5564}" destId="{B48098A1-F63D-4598-8189-2CF0616434D9}" srcOrd="2" destOrd="0" presId="urn:microsoft.com/office/officeart/2018/2/layout/IconVerticalSolidList"/>
    <dgm:cxn modelId="{5784673E-E3D9-4475-83BE-E9626190D212}" type="presParOf" srcId="{7EA13B4C-8C0E-4BD7-8C61-88368CAE5564}" destId="{F6FF5D30-B9DA-4439-B166-13F58D54770F}" srcOrd="3" destOrd="0" presId="urn:microsoft.com/office/officeart/2018/2/layout/IconVerticalSolidList"/>
    <dgm:cxn modelId="{CB1AA7FD-DA63-4506-BB4A-587DFC737852}" type="presParOf" srcId="{661082E3-2102-4782-A15B-05A40249A879}" destId="{DA6CFF34-1B23-4F81-8773-ABE8A40B8565}" srcOrd="1" destOrd="0" presId="urn:microsoft.com/office/officeart/2018/2/layout/IconVerticalSolidList"/>
    <dgm:cxn modelId="{764D6F42-6D50-4905-AE26-56989DA78D9D}" type="presParOf" srcId="{661082E3-2102-4782-A15B-05A40249A879}" destId="{27689A7A-7EED-4865-AD13-B8DB2CA3DD9F}" srcOrd="2" destOrd="0" presId="urn:microsoft.com/office/officeart/2018/2/layout/IconVerticalSolidList"/>
    <dgm:cxn modelId="{5E847B63-36B9-4FD6-8E02-8F20820A88AD}" type="presParOf" srcId="{27689A7A-7EED-4865-AD13-B8DB2CA3DD9F}" destId="{B113C3AD-34DF-4EF4-8CFF-69440CB676D8}" srcOrd="0" destOrd="0" presId="urn:microsoft.com/office/officeart/2018/2/layout/IconVerticalSolidList"/>
    <dgm:cxn modelId="{93132A8A-BFC4-45E1-998F-6FB9538797DB}" type="presParOf" srcId="{27689A7A-7EED-4865-AD13-B8DB2CA3DD9F}" destId="{7AB13D61-7B01-49B7-9AAC-0D534BB86AE6}" srcOrd="1" destOrd="0" presId="urn:microsoft.com/office/officeart/2018/2/layout/IconVerticalSolidList"/>
    <dgm:cxn modelId="{2FAD0CEC-0495-4F05-89D3-C5874675A333}" type="presParOf" srcId="{27689A7A-7EED-4865-AD13-B8DB2CA3DD9F}" destId="{B0D762D7-9DB8-430D-9B75-90291360691D}" srcOrd="2" destOrd="0" presId="urn:microsoft.com/office/officeart/2018/2/layout/IconVerticalSolidList"/>
    <dgm:cxn modelId="{2807912D-748A-4B07-A5CD-113F18865731}" type="presParOf" srcId="{27689A7A-7EED-4865-AD13-B8DB2CA3DD9F}" destId="{33C57AFB-466D-4BF3-AA8F-C2053FF570E6}" srcOrd="3" destOrd="0" presId="urn:microsoft.com/office/officeart/2018/2/layout/IconVerticalSolidList"/>
    <dgm:cxn modelId="{F8FE5DE2-C3E7-4BBA-AF0C-12CE8DC7738D}" type="presParOf" srcId="{661082E3-2102-4782-A15B-05A40249A879}" destId="{5F8A016D-B94B-4814-B91D-F6CD07CF0A5C}" srcOrd="3" destOrd="0" presId="urn:microsoft.com/office/officeart/2018/2/layout/IconVerticalSolidList"/>
    <dgm:cxn modelId="{E3BAB9DC-D92C-4C1A-8E2C-71151848C56B}" type="presParOf" srcId="{661082E3-2102-4782-A15B-05A40249A879}" destId="{1BE92C5C-6F87-404E-B72E-9CE17485F9A8}" srcOrd="4" destOrd="0" presId="urn:microsoft.com/office/officeart/2018/2/layout/IconVerticalSolidList"/>
    <dgm:cxn modelId="{30504734-D408-4901-873E-8970EAFF5D56}" type="presParOf" srcId="{1BE92C5C-6F87-404E-B72E-9CE17485F9A8}" destId="{5E33D719-5E72-4DB3-A109-F88295746B71}" srcOrd="0" destOrd="0" presId="urn:microsoft.com/office/officeart/2018/2/layout/IconVerticalSolidList"/>
    <dgm:cxn modelId="{C6E82FBD-A2F5-48F5-B47D-203278B23F5D}" type="presParOf" srcId="{1BE92C5C-6F87-404E-B72E-9CE17485F9A8}" destId="{BB590479-ADC2-4DD0-9338-B12451F47B07}" srcOrd="1" destOrd="0" presId="urn:microsoft.com/office/officeart/2018/2/layout/IconVerticalSolidList"/>
    <dgm:cxn modelId="{7DD5EB61-C51B-454E-AB5F-C356DED9CD7D}" type="presParOf" srcId="{1BE92C5C-6F87-404E-B72E-9CE17485F9A8}" destId="{12324F8E-4A02-4E80-988D-113EB2D419A6}" srcOrd="2" destOrd="0" presId="urn:microsoft.com/office/officeart/2018/2/layout/IconVerticalSolidList"/>
    <dgm:cxn modelId="{5C9594DD-9206-483F-86A2-C4CF3FB9A4E0}" type="presParOf" srcId="{1BE92C5C-6F87-404E-B72E-9CE17485F9A8}" destId="{BBCCC26E-7653-491B-A75B-1AAB7E962289}" srcOrd="3" destOrd="0" presId="urn:microsoft.com/office/officeart/2018/2/layout/IconVerticalSolidList"/>
    <dgm:cxn modelId="{570092BD-CAE3-46DB-837C-0BE79084031A}" type="presParOf" srcId="{661082E3-2102-4782-A15B-05A40249A879}" destId="{0CC366A9-AF05-4A0A-9CF1-51F778E980D4}" srcOrd="5" destOrd="0" presId="urn:microsoft.com/office/officeart/2018/2/layout/IconVerticalSolidList"/>
    <dgm:cxn modelId="{91895497-F0C5-4C2A-AB6E-12B930A2083D}" type="presParOf" srcId="{661082E3-2102-4782-A15B-05A40249A879}" destId="{232A59BF-DC8B-4B2F-83C5-AFF6D5ED9CF2}" srcOrd="6" destOrd="0" presId="urn:microsoft.com/office/officeart/2018/2/layout/IconVerticalSolidList"/>
    <dgm:cxn modelId="{6D7AE702-037D-4A86-8339-51551BA38EE4}" type="presParOf" srcId="{232A59BF-DC8B-4B2F-83C5-AFF6D5ED9CF2}" destId="{0D424884-3214-40B5-A03B-E98DE3691FD0}" srcOrd="0" destOrd="0" presId="urn:microsoft.com/office/officeart/2018/2/layout/IconVerticalSolidList"/>
    <dgm:cxn modelId="{1618D5A9-EB2D-4A97-9BB9-6ECF759B73A8}" type="presParOf" srcId="{232A59BF-DC8B-4B2F-83C5-AFF6D5ED9CF2}" destId="{4194280C-ABB7-48FE-8FB3-14A59777766D}" srcOrd="1" destOrd="0" presId="urn:microsoft.com/office/officeart/2018/2/layout/IconVerticalSolidList"/>
    <dgm:cxn modelId="{205D9B00-61B2-45AA-87A7-D8DA4EACFF27}" type="presParOf" srcId="{232A59BF-DC8B-4B2F-83C5-AFF6D5ED9CF2}" destId="{118913F8-332B-4B04-91A5-5113BD570F56}" srcOrd="2" destOrd="0" presId="urn:microsoft.com/office/officeart/2018/2/layout/IconVerticalSolidList"/>
    <dgm:cxn modelId="{2FE3C3B0-D20C-4B7D-926B-74B77A108DAC}" type="presParOf" srcId="{232A59BF-DC8B-4B2F-83C5-AFF6D5ED9CF2}" destId="{BFFC70E7-D0E2-415D-800C-CA261BA6F7F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4A3443-BA9E-48F4-8989-149FA999D41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A36C379-21FB-41AE-AFB0-B27AD70857D2}">
      <dgm:prSet/>
      <dgm:spPr/>
      <dgm:t>
        <a:bodyPr/>
        <a:lstStyle/>
        <a:p>
          <a:r>
            <a:rPr lang="en-GB" b="0" i="0"/>
            <a:t>depression</a:t>
          </a:r>
          <a:endParaRPr lang="en-US"/>
        </a:p>
      </dgm:t>
    </dgm:pt>
    <dgm:pt modelId="{B016C656-64AF-446A-9FEB-A3FD7D91FF7F}" type="parTrans" cxnId="{399E5D1C-E74D-4ED0-B0E3-52D853ECB328}">
      <dgm:prSet/>
      <dgm:spPr/>
      <dgm:t>
        <a:bodyPr/>
        <a:lstStyle/>
        <a:p>
          <a:endParaRPr lang="en-US"/>
        </a:p>
      </dgm:t>
    </dgm:pt>
    <dgm:pt modelId="{A5AB2DA5-A4C6-4EC2-A15C-B35FC7E1A2A6}" type="sibTrans" cxnId="{399E5D1C-E74D-4ED0-B0E3-52D853ECB328}">
      <dgm:prSet/>
      <dgm:spPr/>
      <dgm:t>
        <a:bodyPr/>
        <a:lstStyle/>
        <a:p>
          <a:endParaRPr lang="en-US"/>
        </a:p>
      </dgm:t>
    </dgm:pt>
    <dgm:pt modelId="{D863A117-F4E9-472A-8784-4E1DF8C9D558}">
      <dgm:prSet/>
      <dgm:spPr/>
      <dgm:t>
        <a:bodyPr/>
        <a:lstStyle/>
        <a:p>
          <a:r>
            <a:rPr lang="en-GB" b="0" i="0"/>
            <a:t>generalised anxiety disorder (GAD)</a:t>
          </a:r>
          <a:endParaRPr lang="en-US"/>
        </a:p>
      </dgm:t>
    </dgm:pt>
    <dgm:pt modelId="{0730BDC0-CE02-4459-A2A5-9A8DEC270327}" type="parTrans" cxnId="{7BA4B98D-46F4-4AE3-9F4E-31EF397ED018}">
      <dgm:prSet/>
      <dgm:spPr/>
      <dgm:t>
        <a:bodyPr/>
        <a:lstStyle/>
        <a:p>
          <a:endParaRPr lang="en-US"/>
        </a:p>
      </dgm:t>
    </dgm:pt>
    <dgm:pt modelId="{4F5F236F-4994-4378-BF74-F7133B59C3B5}" type="sibTrans" cxnId="{7BA4B98D-46F4-4AE3-9F4E-31EF397ED018}">
      <dgm:prSet/>
      <dgm:spPr/>
      <dgm:t>
        <a:bodyPr/>
        <a:lstStyle/>
        <a:p>
          <a:endParaRPr lang="en-US"/>
        </a:p>
      </dgm:t>
    </dgm:pt>
    <dgm:pt modelId="{C9688E2D-58AB-4023-9D56-7B8BE4C85E13}">
      <dgm:prSet/>
      <dgm:spPr/>
      <dgm:t>
        <a:bodyPr/>
        <a:lstStyle/>
        <a:p>
          <a:r>
            <a:rPr lang="en-GB" b="0" i="0"/>
            <a:t>health anxiety</a:t>
          </a:r>
          <a:endParaRPr lang="en-US"/>
        </a:p>
      </dgm:t>
    </dgm:pt>
    <dgm:pt modelId="{05E55926-9430-4EA0-A3BB-5E1DE3AF1DB0}" type="parTrans" cxnId="{55ADAC42-0CCD-4388-9D4C-A9F03183B727}">
      <dgm:prSet/>
      <dgm:spPr/>
      <dgm:t>
        <a:bodyPr/>
        <a:lstStyle/>
        <a:p>
          <a:endParaRPr lang="en-US"/>
        </a:p>
      </dgm:t>
    </dgm:pt>
    <dgm:pt modelId="{98B29241-802F-4597-85AD-F9CB39D165F6}" type="sibTrans" cxnId="{55ADAC42-0CCD-4388-9D4C-A9F03183B727}">
      <dgm:prSet/>
      <dgm:spPr/>
      <dgm:t>
        <a:bodyPr/>
        <a:lstStyle/>
        <a:p>
          <a:endParaRPr lang="en-US"/>
        </a:p>
      </dgm:t>
    </dgm:pt>
    <dgm:pt modelId="{C0EE2E59-E6ED-494D-9792-3BAF06723F32}">
      <dgm:prSet/>
      <dgm:spPr/>
      <dgm:t>
        <a:bodyPr/>
        <a:lstStyle/>
        <a:p>
          <a:r>
            <a:rPr lang="en-GB" b="0" i="0"/>
            <a:t>mixed depression and anxiety</a:t>
          </a:r>
          <a:endParaRPr lang="en-US"/>
        </a:p>
      </dgm:t>
    </dgm:pt>
    <dgm:pt modelId="{1C77FCF0-4AC4-4894-9083-4F35A63760B8}" type="parTrans" cxnId="{1FE59173-8F56-43B5-913D-F5AB7C0B1463}">
      <dgm:prSet/>
      <dgm:spPr/>
      <dgm:t>
        <a:bodyPr/>
        <a:lstStyle/>
        <a:p>
          <a:endParaRPr lang="en-US"/>
        </a:p>
      </dgm:t>
    </dgm:pt>
    <dgm:pt modelId="{65C34E47-C9FA-4AEC-BD69-658B64DE9649}" type="sibTrans" cxnId="{1FE59173-8F56-43B5-913D-F5AB7C0B1463}">
      <dgm:prSet/>
      <dgm:spPr/>
      <dgm:t>
        <a:bodyPr/>
        <a:lstStyle/>
        <a:p>
          <a:endParaRPr lang="en-US"/>
        </a:p>
      </dgm:t>
    </dgm:pt>
    <dgm:pt modelId="{D9F185CE-8D8B-465C-9BC6-7A2A06A99838}">
      <dgm:prSet/>
      <dgm:spPr/>
      <dgm:t>
        <a:bodyPr/>
        <a:lstStyle/>
        <a:p>
          <a:r>
            <a:rPr lang="en-GB" b="0" i="0"/>
            <a:t>obsessive-compulsive disorder (OCD)</a:t>
          </a:r>
          <a:endParaRPr lang="en-US"/>
        </a:p>
      </dgm:t>
    </dgm:pt>
    <dgm:pt modelId="{64AD63C9-F540-400D-86F9-855A24D34D29}" type="parTrans" cxnId="{3AAC9667-41E0-4A5D-87B8-3BED8427B285}">
      <dgm:prSet/>
      <dgm:spPr/>
      <dgm:t>
        <a:bodyPr/>
        <a:lstStyle/>
        <a:p>
          <a:endParaRPr lang="en-US"/>
        </a:p>
      </dgm:t>
    </dgm:pt>
    <dgm:pt modelId="{747DDD76-5C8F-4352-9C5F-FCDFB77D61E4}" type="sibTrans" cxnId="{3AAC9667-41E0-4A5D-87B8-3BED8427B285}">
      <dgm:prSet/>
      <dgm:spPr/>
      <dgm:t>
        <a:bodyPr/>
        <a:lstStyle/>
        <a:p>
          <a:endParaRPr lang="en-US"/>
        </a:p>
      </dgm:t>
    </dgm:pt>
    <dgm:pt modelId="{BD46B5A0-7B10-4BC5-89E8-D2EFF8212BC0}">
      <dgm:prSet/>
      <dgm:spPr/>
      <dgm:t>
        <a:bodyPr/>
        <a:lstStyle/>
        <a:p>
          <a:r>
            <a:rPr lang="en-GB" b="0" i="0"/>
            <a:t>panic disorder</a:t>
          </a:r>
          <a:endParaRPr lang="en-US"/>
        </a:p>
      </dgm:t>
    </dgm:pt>
    <dgm:pt modelId="{BE72EDC7-0B61-4235-ADDE-408589FBFDB3}" type="parTrans" cxnId="{B04C45E8-B3EB-4F34-BCD8-CC2AB6436A51}">
      <dgm:prSet/>
      <dgm:spPr/>
      <dgm:t>
        <a:bodyPr/>
        <a:lstStyle/>
        <a:p>
          <a:endParaRPr lang="en-US"/>
        </a:p>
      </dgm:t>
    </dgm:pt>
    <dgm:pt modelId="{CA697FB3-F1CF-434F-AFE5-A77AFC7E2543}" type="sibTrans" cxnId="{B04C45E8-B3EB-4F34-BCD8-CC2AB6436A51}">
      <dgm:prSet/>
      <dgm:spPr/>
      <dgm:t>
        <a:bodyPr/>
        <a:lstStyle/>
        <a:p>
          <a:endParaRPr lang="en-US"/>
        </a:p>
      </dgm:t>
    </dgm:pt>
    <dgm:pt modelId="{0E069A0D-3B20-4DEE-A58B-47AF1D813299}">
      <dgm:prSet/>
      <dgm:spPr/>
      <dgm:t>
        <a:bodyPr/>
        <a:lstStyle/>
        <a:p>
          <a:r>
            <a:rPr lang="en-GB" b="0" i="0"/>
            <a:t>Post-traumatic Stress Disorder (PTSD)</a:t>
          </a:r>
          <a:endParaRPr lang="en-US"/>
        </a:p>
      </dgm:t>
    </dgm:pt>
    <dgm:pt modelId="{BD82C61C-1E6D-4EA4-845F-CB01BC6CD626}" type="parTrans" cxnId="{162EE019-A21E-4366-9CAB-E73E009CAFF9}">
      <dgm:prSet/>
      <dgm:spPr/>
      <dgm:t>
        <a:bodyPr/>
        <a:lstStyle/>
        <a:p>
          <a:endParaRPr lang="en-US"/>
        </a:p>
      </dgm:t>
    </dgm:pt>
    <dgm:pt modelId="{4A925084-5D11-4C2A-8931-C600B41E4EAF}" type="sibTrans" cxnId="{162EE019-A21E-4366-9CAB-E73E009CAFF9}">
      <dgm:prSet/>
      <dgm:spPr/>
      <dgm:t>
        <a:bodyPr/>
        <a:lstStyle/>
        <a:p>
          <a:endParaRPr lang="en-US"/>
        </a:p>
      </dgm:t>
    </dgm:pt>
    <dgm:pt modelId="{228E6FFF-0965-4EB5-A85C-C77A0B566307}">
      <dgm:prSet/>
      <dgm:spPr/>
      <dgm:t>
        <a:bodyPr/>
        <a:lstStyle/>
        <a:p>
          <a:r>
            <a:rPr lang="en-GB" b="0" i="0"/>
            <a:t>social anxiety disorder</a:t>
          </a:r>
          <a:endParaRPr lang="en-US"/>
        </a:p>
      </dgm:t>
    </dgm:pt>
    <dgm:pt modelId="{7F8A22B1-9A66-4F13-862F-944A64B7BBE6}" type="parTrans" cxnId="{A7CD5213-D709-470F-9F3C-B301EE81DE72}">
      <dgm:prSet/>
      <dgm:spPr/>
      <dgm:t>
        <a:bodyPr/>
        <a:lstStyle/>
        <a:p>
          <a:endParaRPr lang="en-US"/>
        </a:p>
      </dgm:t>
    </dgm:pt>
    <dgm:pt modelId="{5505B206-B7FD-4FA3-A067-3E80F3CA737B}" type="sibTrans" cxnId="{A7CD5213-D709-470F-9F3C-B301EE81DE72}">
      <dgm:prSet/>
      <dgm:spPr/>
      <dgm:t>
        <a:bodyPr/>
        <a:lstStyle/>
        <a:p>
          <a:endParaRPr lang="en-US"/>
        </a:p>
      </dgm:t>
    </dgm:pt>
    <dgm:pt modelId="{B9926FCD-76EA-4207-85C4-1A152FE7FBF7}">
      <dgm:prSet/>
      <dgm:spPr/>
      <dgm:t>
        <a:bodyPr/>
        <a:lstStyle/>
        <a:p>
          <a:r>
            <a:rPr lang="en-GB" b="0" i="0"/>
            <a:t>agoraphobia</a:t>
          </a:r>
          <a:endParaRPr lang="en-US"/>
        </a:p>
      </dgm:t>
    </dgm:pt>
    <dgm:pt modelId="{3284D8DA-8741-4900-9E0F-1BCB71CF37F2}" type="parTrans" cxnId="{3254D10A-852D-4732-86B9-14A7049651D9}">
      <dgm:prSet/>
      <dgm:spPr/>
      <dgm:t>
        <a:bodyPr/>
        <a:lstStyle/>
        <a:p>
          <a:endParaRPr lang="en-US"/>
        </a:p>
      </dgm:t>
    </dgm:pt>
    <dgm:pt modelId="{D4B98981-8B23-43B2-B84F-F6DA34056241}" type="sibTrans" cxnId="{3254D10A-852D-4732-86B9-14A7049651D9}">
      <dgm:prSet/>
      <dgm:spPr/>
      <dgm:t>
        <a:bodyPr/>
        <a:lstStyle/>
        <a:p>
          <a:endParaRPr lang="en-US"/>
        </a:p>
      </dgm:t>
    </dgm:pt>
    <dgm:pt modelId="{F9B6F4BA-B9C4-4C06-AEEA-A183BFC60BD0}">
      <dgm:prSet/>
      <dgm:spPr/>
      <dgm:t>
        <a:bodyPr/>
        <a:lstStyle/>
        <a:p>
          <a:r>
            <a:rPr lang="en-GB" b="0" i="0"/>
            <a:t>body dysmorphic disorder (BDD)</a:t>
          </a:r>
          <a:endParaRPr lang="en-US"/>
        </a:p>
      </dgm:t>
    </dgm:pt>
    <dgm:pt modelId="{3512184A-03C0-4242-9398-EC112BB2B212}" type="parTrans" cxnId="{4B4820A2-F577-4B69-8BB8-B2CDD40357BB}">
      <dgm:prSet/>
      <dgm:spPr/>
      <dgm:t>
        <a:bodyPr/>
        <a:lstStyle/>
        <a:p>
          <a:endParaRPr lang="en-US"/>
        </a:p>
      </dgm:t>
    </dgm:pt>
    <dgm:pt modelId="{3F9E9278-3AE7-41FB-B399-63F71E6BE83C}" type="sibTrans" cxnId="{4B4820A2-F577-4B69-8BB8-B2CDD40357BB}">
      <dgm:prSet/>
      <dgm:spPr/>
      <dgm:t>
        <a:bodyPr/>
        <a:lstStyle/>
        <a:p>
          <a:endParaRPr lang="en-US"/>
        </a:p>
      </dgm:t>
    </dgm:pt>
    <dgm:pt modelId="{4434D29B-54E1-44DD-B322-C95B6B8E30BC}">
      <dgm:prSet/>
      <dgm:spPr/>
      <dgm:t>
        <a:bodyPr/>
        <a:lstStyle/>
        <a:p>
          <a:r>
            <a:rPr lang="en-GB" b="0" i="0"/>
            <a:t>specific phobias (such as heights, flying, spiders).</a:t>
          </a:r>
          <a:endParaRPr lang="en-US"/>
        </a:p>
      </dgm:t>
    </dgm:pt>
    <dgm:pt modelId="{7A755E9A-810B-47D5-80B9-EA9F24DC8F23}" type="parTrans" cxnId="{6CEB6CB1-AFF5-4C31-B871-15D25648FF4C}">
      <dgm:prSet/>
      <dgm:spPr/>
      <dgm:t>
        <a:bodyPr/>
        <a:lstStyle/>
        <a:p>
          <a:endParaRPr lang="en-US"/>
        </a:p>
      </dgm:t>
    </dgm:pt>
    <dgm:pt modelId="{71296721-EA1E-4067-8699-D6A23BE58DA2}" type="sibTrans" cxnId="{6CEB6CB1-AFF5-4C31-B871-15D25648FF4C}">
      <dgm:prSet/>
      <dgm:spPr/>
      <dgm:t>
        <a:bodyPr/>
        <a:lstStyle/>
        <a:p>
          <a:endParaRPr lang="en-US"/>
        </a:p>
      </dgm:t>
    </dgm:pt>
    <dgm:pt modelId="{86348CC9-94A8-4783-B6BD-837000ABD3C6}" type="pres">
      <dgm:prSet presAssocID="{104A3443-BA9E-48F4-8989-149FA999D41F}" presName="vert0" presStyleCnt="0">
        <dgm:presLayoutVars>
          <dgm:dir/>
          <dgm:animOne val="branch"/>
          <dgm:animLvl val="lvl"/>
        </dgm:presLayoutVars>
      </dgm:prSet>
      <dgm:spPr/>
    </dgm:pt>
    <dgm:pt modelId="{0A3F2E1D-F7DA-4285-8D66-0D8CF6BA536F}" type="pres">
      <dgm:prSet presAssocID="{CA36C379-21FB-41AE-AFB0-B27AD70857D2}" presName="thickLine" presStyleLbl="alignNode1" presStyleIdx="0" presStyleCnt="11"/>
      <dgm:spPr/>
    </dgm:pt>
    <dgm:pt modelId="{97183971-AD36-4831-A3A8-662B402E067D}" type="pres">
      <dgm:prSet presAssocID="{CA36C379-21FB-41AE-AFB0-B27AD70857D2}" presName="horz1" presStyleCnt="0"/>
      <dgm:spPr/>
    </dgm:pt>
    <dgm:pt modelId="{201F5A0F-7462-4B82-B9FA-7D87CA394980}" type="pres">
      <dgm:prSet presAssocID="{CA36C379-21FB-41AE-AFB0-B27AD70857D2}" presName="tx1" presStyleLbl="revTx" presStyleIdx="0" presStyleCnt="11"/>
      <dgm:spPr/>
    </dgm:pt>
    <dgm:pt modelId="{2A38BAD4-1E0F-4819-BEAF-E5B563285098}" type="pres">
      <dgm:prSet presAssocID="{CA36C379-21FB-41AE-AFB0-B27AD70857D2}" presName="vert1" presStyleCnt="0"/>
      <dgm:spPr/>
    </dgm:pt>
    <dgm:pt modelId="{92511D0E-CEAC-4298-9182-39359E4C6707}" type="pres">
      <dgm:prSet presAssocID="{D863A117-F4E9-472A-8784-4E1DF8C9D558}" presName="thickLine" presStyleLbl="alignNode1" presStyleIdx="1" presStyleCnt="11"/>
      <dgm:spPr/>
    </dgm:pt>
    <dgm:pt modelId="{0579511B-5906-42DB-BC85-56FB233D9D7B}" type="pres">
      <dgm:prSet presAssocID="{D863A117-F4E9-472A-8784-4E1DF8C9D558}" presName="horz1" presStyleCnt="0"/>
      <dgm:spPr/>
    </dgm:pt>
    <dgm:pt modelId="{029D521B-9587-404F-B054-A1958E93F071}" type="pres">
      <dgm:prSet presAssocID="{D863A117-F4E9-472A-8784-4E1DF8C9D558}" presName="tx1" presStyleLbl="revTx" presStyleIdx="1" presStyleCnt="11"/>
      <dgm:spPr/>
    </dgm:pt>
    <dgm:pt modelId="{DD55E4E1-75F5-47E3-9122-5131E6710D3D}" type="pres">
      <dgm:prSet presAssocID="{D863A117-F4E9-472A-8784-4E1DF8C9D558}" presName="vert1" presStyleCnt="0"/>
      <dgm:spPr/>
    </dgm:pt>
    <dgm:pt modelId="{90D88963-BEB9-4357-A5C8-E1B8DE1E9F39}" type="pres">
      <dgm:prSet presAssocID="{C9688E2D-58AB-4023-9D56-7B8BE4C85E13}" presName="thickLine" presStyleLbl="alignNode1" presStyleIdx="2" presStyleCnt="11"/>
      <dgm:spPr/>
    </dgm:pt>
    <dgm:pt modelId="{065A7F4D-6957-489A-99B7-B053153762B8}" type="pres">
      <dgm:prSet presAssocID="{C9688E2D-58AB-4023-9D56-7B8BE4C85E13}" presName="horz1" presStyleCnt="0"/>
      <dgm:spPr/>
    </dgm:pt>
    <dgm:pt modelId="{A6FEB5F4-9951-40E6-95DE-BC53C8A3195D}" type="pres">
      <dgm:prSet presAssocID="{C9688E2D-58AB-4023-9D56-7B8BE4C85E13}" presName="tx1" presStyleLbl="revTx" presStyleIdx="2" presStyleCnt="11"/>
      <dgm:spPr/>
    </dgm:pt>
    <dgm:pt modelId="{70E4C658-9BCA-48C9-B8AA-B3ED271AC29C}" type="pres">
      <dgm:prSet presAssocID="{C9688E2D-58AB-4023-9D56-7B8BE4C85E13}" presName="vert1" presStyleCnt="0"/>
      <dgm:spPr/>
    </dgm:pt>
    <dgm:pt modelId="{9FA414A4-F06D-4FAC-8302-0F0944A545D0}" type="pres">
      <dgm:prSet presAssocID="{C0EE2E59-E6ED-494D-9792-3BAF06723F32}" presName="thickLine" presStyleLbl="alignNode1" presStyleIdx="3" presStyleCnt="11"/>
      <dgm:spPr/>
    </dgm:pt>
    <dgm:pt modelId="{E878CDAD-CD80-40D0-8D5F-C97C9F04DB33}" type="pres">
      <dgm:prSet presAssocID="{C0EE2E59-E6ED-494D-9792-3BAF06723F32}" presName="horz1" presStyleCnt="0"/>
      <dgm:spPr/>
    </dgm:pt>
    <dgm:pt modelId="{45DF9D7F-D112-45EB-BD74-4F3D4102AA10}" type="pres">
      <dgm:prSet presAssocID="{C0EE2E59-E6ED-494D-9792-3BAF06723F32}" presName="tx1" presStyleLbl="revTx" presStyleIdx="3" presStyleCnt="11"/>
      <dgm:spPr/>
    </dgm:pt>
    <dgm:pt modelId="{6BDEB87D-72E9-4B90-ACD7-EC0024697062}" type="pres">
      <dgm:prSet presAssocID="{C0EE2E59-E6ED-494D-9792-3BAF06723F32}" presName="vert1" presStyleCnt="0"/>
      <dgm:spPr/>
    </dgm:pt>
    <dgm:pt modelId="{EB9F1ECB-2899-4AB5-961D-F5F51B065ED9}" type="pres">
      <dgm:prSet presAssocID="{D9F185CE-8D8B-465C-9BC6-7A2A06A99838}" presName="thickLine" presStyleLbl="alignNode1" presStyleIdx="4" presStyleCnt="11"/>
      <dgm:spPr/>
    </dgm:pt>
    <dgm:pt modelId="{77389AC9-3C88-4F8A-A54E-CDB9E9E321E6}" type="pres">
      <dgm:prSet presAssocID="{D9F185CE-8D8B-465C-9BC6-7A2A06A99838}" presName="horz1" presStyleCnt="0"/>
      <dgm:spPr/>
    </dgm:pt>
    <dgm:pt modelId="{F01877F7-EBE1-4737-97ED-B0156E0BAA1C}" type="pres">
      <dgm:prSet presAssocID="{D9F185CE-8D8B-465C-9BC6-7A2A06A99838}" presName="tx1" presStyleLbl="revTx" presStyleIdx="4" presStyleCnt="11"/>
      <dgm:spPr/>
    </dgm:pt>
    <dgm:pt modelId="{F30F1C53-2DB3-43D1-A951-505D0CD867BF}" type="pres">
      <dgm:prSet presAssocID="{D9F185CE-8D8B-465C-9BC6-7A2A06A99838}" presName="vert1" presStyleCnt="0"/>
      <dgm:spPr/>
    </dgm:pt>
    <dgm:pt modelId="{6BF68730-42BE-4047-8EDF-18AFC7386315}" type="pres">
      <dgm:prSet presAssocID="{BD46B5A0-7B10-4BC5-89E8-D2EFF8212BC0}" presName="thickLine" presStyleLbl="alignNode1" presStyleIdx="5" presStyleCnt="11"/>
      <dgm:spPr/>
    </dgm:pt>
    <dgm:pt modelId="{54C33246-F1D3-47E2-BFC6-CEAAF89B023E}" type="pres">
      <dgm:prSet presAssocID="{BD46B5A0-7B10-4BC5-89E8-D2EFF8212BC0}" presName="horz1" presStyleCnt="0"/>
      <dgm:spPr/>
    </dgm:pt>
    <dgm:pt modelId="{760F593B-4256-4899-96E0-13AB43B2F7B6}" type="pres">
      <dgm:prSet presAssocID="{BD46B5A0-7B10-4BC5-89E8-D2EFF8212BC0}" presName="tx1" presStyleLbl="revTx" presStyleIdx="5" presStyleCnt="11"/>
      <dgm:spPr/>
    </dgm:pt>
    <dgm:pt modelId="{39B1A0A4-CAAE-4CEA-A1D4-B0CDA1EF1DB2}" type="pres">
      <dgm:prSet presAssocID="{BD46B5A0-7B10-4BC5-89E8-D2EFF8212BC0}" presName="vert1" presStyleCnt="0"/>
      <dgm:spPr/>
    </dgm:pt>
    <dgm:pt modelId="{CB8BEA59-CDBC-4F66-A42E-891CB0E6D4E2}" type="pres">
      <dgm:prSet presAssocID="{0E069A0D-3B20-4DEE-A58B-47AF1D813299}" presName="thickLine" presStyleLbl="alignNode1" presStyleIdx="6" presStyleCnt="11"/>
      <dgm:spPr/>
    </dgm:pt>
    <dgm:pt modelId="{5F45691E-322A-4BD1-AB5B-42A8A6AB9485}" type="pres">
      <dgm:prSet presAssocID="{0E069A0D-3B20-4DEE-A58B-47AF1D813299}" presName="horz1" presStyleCnt="0"/>
      <dgm:spPr/>
    </dgm:pt>
    <dgm:pt modelId="{5CC64220-9DF7-497E-AEF5-F83192C0564B}" type="pres">
      <dgm:prSet presAssocID="{0E069A0D-3B20-4DEE-A58B-47AF1D813299}" presName="tx1" presStyleLbl="revTx" presStyleIdx="6" presStyleCnt="11"/>
      <dgm:spPr/>
    </dgm:pt>
    <dgm:pt modelId="{A978F609-425C-4D40-A8F6-4C2BDE91FFD6}" type="pres">
      <dgm:prSet presAssocID="{0E069A0D-3B20-4DEE-A58B-47AF1D813299}" presName="vert1" presStyleCnt="0"/>
      <dgm:spPr/>
    </dgm:pt>
    <dgm:pt modelId="{65E6EC44-53F1-46F4-BF52-453BEB07A830}" type="pres">
      <dgm:prSet presAssocID="{228E6FFF-0965-4EB5-A85C-C77A0B566307}" presName="thickLine" presStyleLbl="alignNode1" presStyleIdx="7" presStyleCnt="11"/>
      <dgm:spPr/>
    </dgm:pt>
    <dgm:pt modelId="{70223204-6D2C-40A6-968D-F0DC997444F7}" type="pres">
      <dgm:prSet presAssocID="{228E6FFF-0965-4EB5-A85C-C77A0B566307}" presName="horz1" presStyleCnt="0"/>
      <dgm:spPr/>
    </dgm:pt>
    <dgm:pt modelId="{6629F96B-FF65-4C7E-A52D-2A34DF02A85F}" type="pres">
      <dgm:prSet presAssocID="{228E6FFF-0965-4EB5-A85C-C77A0B566307}" presName="tx1" presStyleLbl="revTx" presStyleIdx="7" presStyleCnt="11"/>
      <dgm:spPr/>
    </dgm:pt>
    <dgm:pt modelId="{4AFF1F9E-1A11-4CF4-90EE-D594C3BB3586}" type="pres">
      <dgm:prSet presAssocID="{228E6FFF-0965-4EB5-A85C-C77A0B566307}" presName="vert1" presStyleCnt="0"/>
      <dgm:spPr/>
    </dgm:pt>
    <dgm:pt modelId="{F5A5834A-C80F-463B-BEE3-13F70F77E1A8}" type="pres">
      <dgm:prSet presAssocID="{B9926FCD-76EA-4207-85C4-1A152FE7FBF7}" presName="thickLine" presStyleLbl="alignNode1" presStyleIdx="8" presStyleCnt="11"/>
      <dgm:spPr/>
    </dgm:pt>
    <dgm:pt modelId="{43AB64B0-3B1D-4AC5-87E0-5E5BC10681BE}" type="pres">
      <dgm:prSet presAssocID="{B9926FCD-76EA-4207-85C4-1A152FE7FBF7}" presName="horz1" presStyleCnt="0"/>
      <dgm:spPr/>
    </dgm:pt>
    <dgm:pt modelId="{54FD3B4A-1515-4B17-B061-8D9426DC5839}" type="pres">
      <dgm:prSet presAssocID="{B9926FCD-76EA-4207-85C4-1A152FE7FBF7}" presName="tx1" presStyleLbl="revTx" presStyleIdx="8" presStyleCnt="11"/>
      <dgm:spPr/>
    </dgm:pt>
    <dgm:pt modelId="{DFE14F9F-D26E-498C-8409-5CC68E8F9A3B}" type="pres">
      <dgm:prSet presAssocID="{B9926FCD-76EA-4207-85C4-1A152FE7FBF7}" presName="vert1" presStyleCnt="0"/>
      <dgm:spPr/>
    </dgm:pt>
    <dgm:pt modelId="{78807C39-4E4C-4FAE-8B2E-19FCFA8439CE}" type="pres">
      <dgm:prSet presAssocID="{F9B6F4BA-B9C4-4C06-AEEA-A183BFC60BD0}" presName="thickLine" presStyleLbl="alignNode1" presStyleIdx="9" presStyleCnt="11"/>
      <dgm:spPr/>
    </dgm:pt>
    <dgm:pt modelId="{7E1E9470-D612-471A-97E4-78104D37AD81}" type="pres">
      <dgm:prSet presAssocID="{F9B6F4BA-B9C4-4C06-AEEA-A183BFC60BD0}" presName="horz1" presStyleCnt="0"/>
      <dgm:spPr/>
    </dgm:pt>
    <dgm:pt modelId="{DD5F12FF-D703-4E3D-A5EE-20B9A2E5991C}" type="pres">
      <dgm:prSet presAssocID="{F9B6F4BA-B9C4-4C06-AEEA-A183BFC60BD0}" presName="tx1" presStyleLbl="revTx" presStyleIdx="9" presStyleCnt="11"/>
      <dgm:spPr/>
    </dgm:pt>
    <dgm:pt modelId="{5B447FE7-3B24-43A3-A650-741F00FAB130}" type="pres">
      <dgm:prSet presAssocID="{F9B6F4BA-B9C4-4C06-AEEA-A183BFC60BD0}" presName="vert1" presStyleCnt="0"/>
      <dgm:spPr/>
    </dgm:pt>
    <dgm:pt modelId="{22E212AE-3B0D-4D78-BF23-3B008195FEC2}" type="pres">
      <dgm:prSet presAssocID="{4434D29B-54E1-44DD-B322-C95B6B8E30BC}" presName="thickLine" presStyleLbl="alignNode1" presStyleIdx="10" presStyleCnt="11"/>
      <dgm:spPr/>
    </dgm:pt>
    <dgm:pt modelId="{34D5CF16-BC44-48FC-83B9-4C31C3F5761B}" type="pres">
      <dgm:prSet presAssocID="{4434D29B-54E1-44DD-B322-C95B6B8E30BC}" presName="horz1" presStyleCnt="0"/>
      <dgm:spPr/>
    </dgm:pt>
    <dgm:pt modelId="{91B69C5B-0B56-43A6-8F24-4FE06C26E6C4}" type="pres">
      <dgm:prSet presAssocID="{4434D29B-54E1-44DD-B322-C95B6B8E30BC}" presName="tx1" presStyleLbl="revTx" presStyleIdx="10" presStyleCnt="11"/>
      <dgm:spPr/>
    </dgm:pt>
    <dgm:pt modelId="{B2393EC4-9210-4B2E-8ED0-B7F0D25E3787}" type="pres">
      <dgm:prSet presAssocID="{4434D29B-54E1-44DD-B322-C95B6B8E30BC}" presName="vert1" presStyleCnt="0"/>
      <dgm:spPr/>
    </dgm:pt>
  </dgm:ptLst>
  <dgm:cxnLst>
    <dgm:cxn modelId="{0A58CA01-56D5-423F-8110-FD4394BAE5E0}" type="presOf" srcId="{B9926FCD-76EA-4207-85C4-1A152FE7FBF7}" destId="{54FD3B4A-1515-4B17-B061-8D9426DC5839}" srcOrd="0" destOrd="0" presId="urn:microsoft.com/office/officeart/2008/layout/LinedList"/>
    <dgm:cxn modelId="{15638202-05CD-405E-8A5C-65B96EC54A4B}" type="presOf" srcId="{F9B6F4BA-B9C4-4C06-AEEA-A183BFC60BD0}" destId="{DD5F12FF-D703-4E3D-A5EE-20B9A2E5991C}" srcOrd="0" destOrd="0" presId="urn:microsoft.com/office/officeart/2008/layout/LinedList"/>
    <dgm:cxn modelId="{3254D10A-852D-4732-86B9-14A7049651D9}" srcId="{104A3443-BA9E-48F4-8989-149FA999D41F}" destId="{B9926FCD-76EA-4207-85C4-1A152FE7FBF7}" srcOrd="8" destOrd="0" parTransId="{3284D8DA-8741-4900-9E0F-1BCB71CF37F2}" sibTransId="{D4B98981-8B23-43B2-B84F-F6DA34056241}"/>
    <dgm:cxn modelId="{A7CD5213-D709-470F-9F3C-B301EE81DE72}" srcId="{104A3443-BA9E-48F4-8989-149FA999D41F}" destId="{228E6FFF-0965-4EB5-A85C-C77A0B566307}" srcOrd="7" destOrd="0" parTransId="{7F8A22B1-9A66-4F13-862F-944A64B7BBE6}" sibTransId="{5505B206-B7FD-4FA3-A067-3E80F3CA737B}"/>
    <dgm:cxn modelId="{162EE019-A21E-4366-9CAB-E73E009CAFF9}" srcId="{104A3443-BA9E-48F4-8989-149FA999D41F}" destId="{0E069A0D-3B20-4DEE-A58B-47AF1D813299}" srcOrd="6" destOrd="0" parTransId="{BD82C61C-1E6D-4EA4-845F-CB01BC6CD626}" sibTransId="{4A925084-5D11-4C2A-8931-C600B41E4EAF}"/>
    <dgm:cxn modelId="{399E5D1C-E74D-4ED0-B0E3-52D853ECB328}" srcId="{104A3443-BA9E-48F4-8989-149FA999D41F}" destId="{CA36C379-21FB-41AE-AFB0-B27AD70857D2}" srcOrd="0" destOrd="0" parTransId="{B016C656-64AF-446A-9FEB-A3FD7D91FF7F}" sibTransId="{A5AB2DA5-A4C6-4EC2-A15C-B35FC7E1A2A6}"/>
    <dgm:cxn modelId="{C9D34C2E-EC4E-49B8-AB29-CEC1357F1697}" type="presOf" srcId="{104A3443-BA9E-48F4-8989-149FA999D41F}" destId="{86348CC9-94A8-4783-B6BD-837000ABD3C6}" srcOrd="0" destOrd="0" presId="urn:microsoft.com/office/officeart/2008/layout/LinedList"/>
    <dgm:cxn modelId="{AF32D632-84B0-420B-82DD-FB5F032F6B0E}" type="presOf" srcId="{D9F185CE-8D8B-465C-9BC6-7A2A06A99838}" destId="{F01877F7-EBE1-4737-97ED-B0156E0BAA1C}" srcOrd="0" destOrd="0" presId="urn:microsoft.com/office/officeart/2008/layout/LinedList"/>
    <dgm:cxn modelId="{64B73E39-5751-4D63-8EC4-3F1B83608AE9}" type="presOf" srcId="{D863A117-F4E9-472A-8784-4E1DF8C9D558}" destId="{029D521B-9587-404F-B054-A1958E93F071}" srcOrd="0" destOrd="0" presId="urn:microsoft.com/office/officeart/2008/layout/LinedList"/>
    <dgm:cxn modelId="{55ADAC42-0CCD-4388-9D4C-A9F03183B727}" srcId="{104A3443-BA9E-48F4-8989-149FA999D41F}" destId="{C9688E2D-58AB-4023-9D56-7B8BE4C85E13}" srcOrd="2" destOrd="0" parTransId="{05E55926-9430-4EA0-A3BB-5E1DE3AF1DB0}" sibTransId="{98B29241-802F-4597-85AD-F9CB39D165F6}"/>
    <dgm:cxn modelId="{3AAC9667-41E0-4A5D-87B8-3BED8427B285}" srcId="{104A3443-BA9E-48F4-8989-149FA999D41F}" destId="{D9F185CE-8D8B-465C-9BC6-7A2A06A99838}" srcOrd="4" destOrd="0" parTransId="{64AD63C9-F540-400D-86F9-855A24D34D29}" sibTransId="{747DDD76-5C8F-4352-9C5F-FCDFB77D61E4}"/>
    <dgm:cxn modelId="{D668CF47-E332-45BC-AED7-DE4145E33C7F}" type="presOf" srcId="{CA36C379-21FB-41AE-AFB0-B27AD70857D2}" destId="{201F5A0F-7462-4B82-B9FA-7D87CA394980}" srcOrd="0" destOrd="0" presId="urn:microsoft.com/office/officeart/2008/layout/LinedList"/>
    <dgm:cxn modelId="{1FE59173-8F56-43B5-913D-F5AB7C0B1463}" srcId="{104A3443-BA9E-48F4-8989-149FA999D41F}" destId="{C0EE2E59-E6ED-494D-9792-3BAF06723F32}" srcOrd="3" destOrd="0" parTransId="{1C77FCF0-4AC4-4894-9083-4F35A63760B8}" sibTransId="{65C34E47-C9FA-4AEC-BD69-658B64DE9649}"/>
    <dgm:cxn modelId="{7BA4B98D-46F4-4AE3-9F4E-31EF397ED018}" srcId="{104A3443-BA9E-48F4-8989-149FA999D41F}" destId="{D863A117-F4E9-472A-8784-4E1DF8C9D558}" srcOrd="1" destOrd="0" parTransId="{0730BDC0-CE02-4459-A2A5-9A8DEC270327}" sibTransId="{4F5F236F-4994-4378-BF74-F7133B59C3B5}"/>
    <dgm:cxn modelId="{C7052C9A-180E-4057-8BA7-50B3A945B010}" type="presOf" srcId="{228E6FFF-0965-4EB5-A85C-C77A0B566307}" destId="{6629F96B-FF65-4C7E-A52D-2A34DF02A85F}" srcOrd="0" destOrd="0" presId="urn:microsoft.com/office/officeart/2008/layout/LinedList"/>
    <dgm:cxn modelId="{4B4820A2-F577-4B69-8BB8-B2CDD40357BB}" srcId="{104A3443-BA9E-48F4-8989-149FA999D41F}" destId="{F9B6F4BA-B9C4-4C06-AEEA-A183BFC60BD0}" srcOrd="9" destOrd="0" parTransId="{3512184A-03C0-4242-9398-EC112BB2B212}" sibTransId="{3F9E9278-3AE7-41FB-B399-63F71E6BE83C}"/>
    <dgm:cxn modelId="{6CEB6CB1-AFF5-4C31-B871-15D25648FF4C}" srcId="{104A3443-BA9E-48F4-8989-149FA999D41F}" destId="{4434D29B-54E1-44DD-B322-C95B6B8E30BC}" srcOrd="10" destOrd="0" parTransId="{7A755E9A-810B-47D5-80B9-EA9F24DC8F23}" sibTransId="{71296721-EA1E-4067-8699-D6A23BE58DA2}"/>
    <dgm:cxn modelId="{C6EFA0D5-4F90-4BCF-8FC0-055DAB6BFA51}" type="presOf" srcId="{0E069A0D-3B20-4DEE-A58B-47AF1D813299}" destId="{5CC64220-9DF7-497E-AEF5-F83192C0564B}" srcOrd="0" destOrd="0" presId="urn:microsoft.com/office/officeart/2008/layout/LinedList"/>
    <dgm:cxn modelId="{3D6FADD6-3A7D-430E-9382-75BEBD249104}" type="presOf" srcId="{C0EE2E59-E6ED-494D-9792-3BAF06723F32}" destId="{45DF9D7F-D112-45EB-BD74-4F3D4102AA10}" srcOrd="0" destOrd="0" presId="urn:microsoft.com/office/officeart/2008/layout/LinedList"/>
    <dgm:cxn modelId="{86F150D8-9B26-44AE-8299-4524DEBBC2F6}" type="presOf" srcId="{C9688E2D-58AB-4023-9D56-7B8BE4C85E13}" destId="{A6FEB5F4-9951-40E6-95DE-BC53C8A3195D}" srcOrd="0" destOrd="0" presId="urn:microsoft.com/office/officeart/2008/layout/LinedList"/>
    <dgm:cxn modelId="{62B2B4DF-600A-4D7A-9A17-F86E6BBDA777}" type="presOf" srcId="{BD46B5A0-7B10-4BC5-89E8-D2EFF8212BC0}" destId="{760F593B-4256-4899-96E0-13AB43B2F7B6}" srcOrd="0" destOrd="0" presId="urn:microsoft.com/office/officeart/2008/layout/LinedList"/>
    <dgm:cxn modelId="{B04C45E8-B3EB-4F34-BCD8-CC2AB6436A51}" srcId="{104A3443-BA9E-48F4-8989-149FA999D41F}" destId="{BD46B5A0-7B10-4BC5-89E8-D2EFF8212BC0}" srcOrd="5" destOrd="0" parTransId="{BE72EDC7-0B61-4235-ADDE-408589FBFDB3}" sibTransId="{CA697FB3-F1CF-434F-AFE5-A77AFC7E2543}"/>
    <dgm:cxn modelId="{A5A227F4-6BA0-48B9-AFCF-DF472DE20F4B}" type="presOf" srcId="{4434D29B-54E1-44DD-B322-C95B6B8E30BC}" destId="{91B69C5B-0B56-43A6-8F24-4FE06C26E6C4}" srcOrd="0" destOrd="0" presId="urn:microsoft.com/office/officeart/2008/layout/LinedList"/>
    <dgm:cxn modelId="{074C3169-3A6F-42CF-B91F-F5468CF4B54A}" type="presParOf" srcId="{86348CC9-94A8-4783-B6BD-837000ABD3C6}" destId="{0A3F2E1D-F7DA-4285-8D66-0D8CF6BA536F}" srcOrd="0" destOrd="0" presId="urn:microsoft.com/office/officeart/2008/layout/LinedList"/>
    <dgm:cxn modelId="{BEE71038-8DC8-48D3-994E-A20B052AD30C}" type="presParOf" srcId="{86348CC9-94A8-4783-B6BD-837000ABD3C6}" destId="{97183971-AD36-4831-A3A8-662B402E067D}" srcOrd="1" destOrd="0" presId="urn:microsoft.com/office/officeart/2008/layout/LinedList"/>
    <dgm:cxn modelId="{3637DF8D-2509-44E4-B5F0-B094C4A88595}" type="presParOf" srcId="{97183971-AD36-4831-A3A8-662B402E067D}" destId="{201F5A0F-7462-4B82-B9FA-7D87CA394980}" srcOrd="0" destOrd="0" presId="urn:microsoft.com/office/officeart/2008/layout/LinedList"/>
    <dgm:cxn modelId="{229EBD94-5548-4FA6-9D7A-B4A51834F629}" type="presParOf" srcId="{97183971-AD36-4831-A3A8-662B402E067D}" destId="{2A38BAD4-1E0F-4819-BEAF-E5B563285098}" srcOrd="1" destOrd="0" presId="urn:microsoft.com/office/officeart/2008/layout/LinedList"/>
    <dgm:cxn modelId="{933942A3-7121-45CA-AD32-B52BCAAF2E10}" type="presParOf" srcId="{86348CC9-94A8-4783-B6BD-837000ABD3C6}" destId="{92511D0E-CEAC-4298-9182-39359E4C6707}" srcOrd="2" destOrd="0" presId="urn:microsoft.com/office/officeart/2008/layout/LinedList"/>
    <dgm:cxn modelId="{988AB328-E409-4B20-92CC-DA14723FF0BE}" type="presParOf" srcId="{86348CC9-94A8-4783-B6BD-837000ABD3C6}" destId="{0579511B-5906-42DB-BC85-56FB233D9D7B}" srcOrd="3" destOrd="0" presId="urn:microsoft.com/office/officeart/2008/layout/LinedList"/>
    <dgm:cxn modelId="{CABF07C6-702A-44A2-B982-27476C67C178}" type="presParOf" srcId="{0579511B-5906-42DB-BC85-56FB233D9D7B}" destId="{029D521B-9587-404F-B054-A1958E93F071}" srcOrd="0" destOrd="0" presId="urn:microsoft.com/office/officeart/2008/layout/LinedList"/>
    <dgm:cxn modelId="{CDBC6C62-6B78-4241-9B2F-F6A3948D3A13}" type="presParOf" srcId="{0579511B-5906-42DB-BC85-56FB233D9D7B}" destId="{DD55E4E1-75F5-47E3-9122-5131E6710D3D}" srcOrd="1" destOrd="0" presId="urn:microsoft.com/office/officeart/2008/layout/LinedList"/>
    <dgm:cxn modelId="{5776312F-2554-4F0C-B55B-3E80E641B2C9}" type="presParOf" srcId="{86348CC9-94A8-4783-B6BD-837000ABD3C6}" destId="{90D88963-BEB9-4357-A5C8-E1B8DE1E9F39}" srcOrd="4" destOrd="0" presId="urn:microsoft.com/office/officeart/2008/layout/LinedList"/>
    <dgm:cxn modelId="{77C57876-BF28-47BB-9FF1-91665CD9747B}" type="presParOf" srcId="{86348CC9-94A8-4783-B6BD-837000ABD3C6}" destId="{065A7F4D-6957-489A-99B7-B053153762B8}" srcOrd="5" destOrd="0" presId="urn:microsoft.com/office/officeart/2008/layout/LinedList"/>
    <dgm:cxn modelId="{3D640D7B-8963-4A38-A93B-2E47D789107C}" type="presParOf" srcId="{065A7F4D-6957-489A-99B7-B053153762B8}" destId="{A6FEB5F4-9951-40E6-95DE-BC53C8A3195D}" srcOrd="0" destOrd="0" presId="urn:microsoft.com/office/officeart/2008/layout/LinedList"/>
    <dgm:cxn modelId="{D7EDD911-F8E4-4EB9-8A42-E2CB3CFF0FBA}" type="presParOf" srcId="{065A7F4D-6957-489A-99B7-B053153762B8}" destId="{70E4C658-9BCA-48C9-B8AA-B3ED271AC29C}" srcOrd="1" destOrd="0" presId="urn:microsoft.com/office/officeart/2008/layout/LinedList"/>
    <dgm:cxn modelId="{8AC7714D-FF2D-4621-A318-C2FD3A54AC4A}" type="presParOf" srcId="{86348CC9-94A8-4783-B6BD-837000ABD3C6}" destId="{9FA414A4-F06D-4FAC-8302-0F0944A545D0}" srcOrd="6" destOrd="0" presId="urn:microsoft.com/office/officeart/2008/layout/LinedList"/>
    <dgm:cxn modelId="{A4592013-86E3-4C86-A3EC-0A16F4BEDA87}" type="presParOf" srcId="{86348CC9-94A8-4783-B6BD-837000ABD3C6}" destId="{E878CDAD-CD80-40D0-8D5F-C97C9F04DB33}" srcOrd="7" destOrd="0" presId="urn:microsoft.com/office/officeart/2008/layout/LinedList"/>
    <dgm:cxn modelId="{164C82B2-938D-4AE5-84DE-448A5098FE63}" type="presParOf" srcId="{E878CDAD-CD80-40D0-8D5F-C97C9F04DB33}" destId="{45DF9D7F-D112-45EB-BD74-4F3D4102AA10}" srcOrd="0" destOrd="0" presId="urn:microsoft.com/office/officeart/2008/layout/LinedList"/>
    <dgm:cxn modelId="{FD33A58E-BD0D-4052-9340-8E52423CB117}" type="presParOf" srcId="{E878CDAD-CD80-40D0-8D5F-C97C9F04DB33}" destId="{6BDEB87D-72E9-4B90-ACD7-EC0024697062}" srcOrd="1" destOrd="0" presId="urn:microsoft.com/office/officeart/2008/layout/LinedList"/>
    <dgm:cxn modelId="{88A4A299-B7F1-45CA-90FE-3650EA8EF77F}" type="presParOf" srcId="{86348CC9-94A8-4783-B6BD-837000ABD3C6}" destId="{EB9F1ECB-2899-4AB5-961D-F5F51B065ED9}" srcOrd="8" destOrd="0" presId="urn:microsoft.com/office/officeart/2008/layout/LinedList"/>
    <dgm:cxn modelId="{40F65ED7-96BE-41E2-96D4-74966E4A864D}" type="presParOf" srcId="{86348CC9-94A8-4783-B6BD-837000ABD3C6}" destId="{77389AC9-3C88-4F8A-A54E-CDB9E9E321E6}" srcOrd="9" destOrd="0" presId="urn:microsoft.com/office/officeart/2008/layout/LinedList"/>
    <dgm:cxn modelId="{7EAAF490-9245-417B-8392-522EF320FBA8}" type="presParOf" srcId="{77389AC9-3C88-4F8A-A54E-CDB9E9E321E6}" destId="{F01877F7-EBE1-4737-97ED-B0156E0BAA1C}" srcOrd="0" destOrd="0" presId="urn:microsoft.com/office/officeart/2008/layout/LinedList"/>
    <dgm:cxn modelId="{B2B935CE-98F3-4D56-A9DF-95B54A9E24DB}" type="presParOf" srcId="{77389AC9-3C88-4F8A-A54E-CDB9E9E321E6}" destId="{F30F1C53-2DB3-43D1-A951-505D0CD867BF}" srcOrd="1" destOrd="0" presId="urn:microsoft.com/office/officeart/2008/layout/LinedList"/>
    <dgm:cxn modelId="{3CCC0B9D-C3A2-4EF5-8693-0FFAB622E03F}" type="presParOf" srcId="{86348CC9-94A8-4783-B6BD-837000ABD3C6}" destId="{6BF68730-42BE-4047-8EDF-18AFC7386315}" srcOrd="10" destOrd="0" presId="urn:microsoft.com/office/officeart/2008/layout/LinedList"/>
    <dgm:cxn modelId="{3E65AFB8-62F6-42C8-AFED-B6DDF770BB54}" type="presParOf" srcId="{86348CC9-94A8-4783-B6BD-837000ABD3C6}" destId="{54C33246-F1D3-47E2-BFC6-CEAAF89B023E}" srcOrd="11" destOrd="0" presId="urn:microsoft.com/office/officeart/2008/layout/LinedList"/>
    <dgm:cxn modelId="{254E62A3-FE56-40C2-9AE0-79088DCAB722}" type="presParOf" srcId="{54C33246-F1D3-47E2-BFC6-CEAAF89B023E}" destId="{760F593B-4256-4899-96E0-13AB43B2F7B6}" srcOrd="0" destOrd="0" presId="urn:microsoft.com/office/officeart/2008/layout/LinedList"/>
    <dgm:cxn modelId="{A334852B-E639-4723-A8DB-ECF9F206F944}" type="presParOf" srcId="{54C33246-F1D3-47E2-BFC6-CEAAF89B023E}" destId="{39B1A0A4-CAAE-4CEA-A1D4-B0CDA1EF1DB2}" srcOrd="1" destOrd="0" presId="urn:microsoft.com/office/officeart/2008/layout/LinedList"/>
    <dgm:cxn modelId="{E614C190-EAD9-4A96-A1D6-FA1F63B169F2}" type="presParOf" srcId="{86348CC9-94A8-4783-B6BD-837000ABD3C6}" destId="{CB8BEA59-CDBC-4F66-A42E-891CB0E6D4E2}" srcOrd="12" destOrd="0" presId="urn:microsoft.com/office/officeart/2008/layout/LinedList"/>
    <dgm:cxn modelId="{7FDCEA19-B6A3-4E6B-A16E-5C315E122E9F}" type="presParOf" srcId="{86348CC9-94A8-4783-B6BD-837000ABD3C6}" destId="{5F45691E-322A-4BD1-AB5B-42A8A6AB9485}" srcOrd="13" destOrd="0" presId="urn:microsoft.com/office/officeart/2008/layout/LinedList"/>
    <dgm:cxn modelId="{FFF621CB-CEBC-4BD3-92FE-14BBA980DF10}" type="presParOf" srcId="{5F45691E-322A-4BD1-AB5B-42A8A6AB9485}" destId="{5CC64220-9DF7-497E-AEF5-F83192C0564B}" srcOrd="0" destOrd="0" presId="urn:microsoft.com/office/officeart/2008/layout/LinedList"/>
    <dgm:cxn modelId="{9D516A41-87BD-4E14-AAA8-0E59199AC4D3}" type="presParOf" srcId="{5F45691E-322A-4BD1-AB5B-42A8A6AB9485}" destId="{A978F609-425C-4D40-A8F6-4C2BDE91FFD6}" srcOrd="1" destOrd="0" presId="urn:microsoft.com/office/officeart/2008/layout/LinedList"/>
    <dgm:cxn modelId="{D25DBB1B-A1A2-4939-95AA-AD3E1BF22A56}" type="presParOf" srcId="{86348CC9-94A8-4783-B6BD-837000ABD3C6}" destId="{65E6EC44-53F1-46F4-BF52-453BEB07A830}" srcOrd="14" destOrd="0" presId="urn:microsoft.com/office/officeart/2008/layout/LinedList"/>
    <dgm:cxn modelId="{3AD02E3E-4083-464B-9A1B-DFC51A28E856}" type="presParOf" srcId="{86348CC9-94A8-4783-B6BD-837000ABD3C6}" destId="{70223204-6D2C-40A6-968D-F0DC997444F7}" srcOrd="15" destOrd="0" presId="urn:microsoft.com/office/officeart/2008/layout/LinedList"/>
    <dgm:cxn modelId="{28E2B0AF-495F-4505-9B2A-82EFEA3755A0}" type="presParOf" srcId="{70223204-6D2C-40A6-968D-F0DC997444F7}" destId="{6629F96B-FF65-4C7E-A52D-2A34DF02A85F}" srcOrd="0" destOrd="0" presId="urn:microsoft.com/office/officeart/2008/layout/LinedList"/>
    <dgm:cxn modelId="{9881832C-6630-420A-B659-D8FDE3E78DCA}" type="presParOf" srcId="{70223204-6D2C-40A6-968D-F0DC997444F7}" destId="{4AFF1F9E-1A11-4CF4-90EE-D594C3BB3586}" srcOrd="1" destOrd="0" presId="urn:microsoft.com/office/officeart/2008/layout/LinedList"/>
    <dgm:cxn modelId="{91EB3EB4-5BF5-42E0-BBAD-BA1E42098B3E}" type="presParOf" srcId="{86348CC9-94A8-4783-B6BD-837000ABD3C6}" destId="{F5A5834A-C80F-463B-BEE3-13F70F77E1A8}" srcOrd="16" destOrd="0" presId="urn:microsoft.com/office/officeart/2008/layout/LinedList"/>
    <dgm:cxn modelId="{C131A1CB-0868-4121-96FE-961FC58343AB}" type="presParOf" srcId="{86348CC9-94A8-4783-B6BD-837000ABD3C6}" destId="{43AB64B0-3B1D-4AC5-87E0-5E5BC10681BE}" srcOrd="17" destOrd="0" presId="urn:microsoft.com/office/officeart/2008/layout/LinedList"/>
    <dgm:cxn modelId="{6EDCBF5F-C783-4C2A-B98A-EC6AFFA5C2E6}" type="presParOf" srcId="{43AB64B0-3B1D-4AC5-87E0-5E5BC10681BE}" destId="{54FD3B4A-1515-4B17-B061-8D9426DC5839}" srcOrd="0" destOrd="0" presId="urn:microsoft.com/office/officeart/2008/layout/LinedList"/>
    <dgm:cxn modelId="{5FEA974A-8C40-43C4-9E3F-BB4D9068E366}" type="presParOf" srcId="{43AB64B0-3B1D-4AC5-87E0-5E5BC10681BE}" destId="{DFE14F9F-D26E-498C-8409-5CC68E8F9A3B}" srcOrd="1" destOrd="0" presId="urn:microsoft.com/office/officeart/2008/layout/LinedList"/>
    <dgm:cxn modelId="{29D02F68-61DA-428B-98D7-88BF93BAC10B}" type="presParOf" srcId="{86348CC9-94A8-4783-B6BD-837000ABD3C6}" destId="{78807C39-4E4C-4FAE-8B2E-19FCFA8439CE}" srcOrd="18" destOrd="0" presId="urn:microsoft.com/office/officeart/2008/layout/LinedList"/>
    <dgm:cxn modelId="{8B599523-47EE-4092-92BA-F6038B157256}" type="presParOf" srcId="{86348CC9-94A8-4783-B6BD-837000ABD3C6}" destId="{7E1E9470-D612-471A-97E4-78104D37AD81}" srcOrd="19" destOrd="0" presId="urn:microsoft.com/office/officeart/2008/layout/LinedList"/>
    <dgm:cxn modelId="{CA087B05-D80B-49EC-A18B-5D78BAB1C095}" type="presParOf" srcId="{7E1E9470-D612-471A-97E4-78104D37AD81}" destId="{DD5F12FF-D703-4E3D-A5EE-20B9A2E5991C}" srcOrd="0" destOrd="0" presId="urn:microsoft.com/office/officeart/2008/layout/LinedList"/>
    <dgm:cxn modelId="{392DB253-0C20-4D2B-8BDC-54A5A4E41C38}" type="presParOf" srcId="{7E1E9470-D612-471A-97E4-78104D37AD81}" destId="{5B447FE7-3B24-43A3-A650-741F00FAB130}" srcOrd="1" destOrd="0" presId="urn:microsoft.com/office/officeart/2008/layout/LinedList"/>
    <dgm:cxn modelId="{E567FC2A-36B5-4C76-8C99-3BCC24711EB5}" type="presParOf" srcId="{86348CC9-94A8-4783-B6BD-837000ABD3C6}" destId="{22E212AE-3B0D-4D78-BF23-3B008195FEC2}" srcOrd="20" destOrd="0" presId="urn:microsoft.com/office/officeart/2008/layout/LinedList"/>
    <dgm:cxn modelId="{EF85ED94-AF97-46AB-867A-94F3237846D3}" type="presParOf" srcId="{86348CC9-94A8-4783-B6BD-837000ABD3C6}" destId="{34D5CF16-BC44-48FC-83B9-4C31C3F5761B}" srcOrd="21" destOrd="0" presId="urn:microsoft.com/office/officeart/2008/layout/LinedList"/>
    <dgm:cxn modelId="{B975425C-2E26-4021-BC12-2F08A263A1DC}" type="presParOf" srcId="{34D5CF16-BC44-48FC-83B9-4C31C3F5761B}" destId="{91B69C5B-0B56-43A6-8F24-4FE06C26E6C4}" srcOrd="0" destOrd="0" presId="urn:microsoft.com/office/officeart/2008/layout/LinedList"/>
    <dgm:cxn modelId="{743F2C86-922A-4221-A614-F2FA73205943}" type="presParOf" srcId="{34D5CF16-BC44-48FC-83B9-4C31C3F5761B}" destId="{B2393EC4-9210-4B2E-8ED0-B7F0D25E37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8EDD6C-197D-462A-B1C3-77DC03252A88}"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F46FFF4-E46E-4E4C-B8A7-6862A332E9F0}">
      <dgm:prSet/>
      <dgm:spPr>
        <a:effectLst>
          <a:softEdge rad="0"/>
        </a:effectLst>
      </dgm:spPr>
      <dgm:t>
        <a:bodyPr/>
        <a:lstStyle/>
        <a:p>
          <a:pPr>
            <a:lnSpc>
              <a:spcPct val="100000"/>
            </a:lnSpc>
          </a:pPr>
          <a:r>
            <a:rPr lang="en-GB" b="0" i="0" dirty="0"/>
            <a:t>Talking therapies are provided in different ways, including:</a:t>
          </a:r>
          <a:endParaRPr lang="en-US" dirty="0"/>
        </a:p>
      </dgm:t>
    </dgm:pt>
    <dgm:pt modelId="{537451DC-D5F5-4AAC-BF49-B28D3A423BEA}" type="parTrans" cxnId="{D4DDF6C8-03B4-4CFB-BBCD-C9639BEFB506}">
      <dgm:prSet/>
      <dgm:spPr/>
      <dgm:t>
        <a:bodyPr/>
        <a:lstStyle/>
        <a:p>
          <a:endParaRPr lang="en-US"/>
        </a:p>
      </dgm:t>
    </dgm:pt>
    <dgm:pt modelId="{D2D0F650-39D0-4459-8ADA-3A1AF462C374}" type="sibTrans" cxnId="{D4DDF6C8-03B4-4CFB-BBCD-C9639BEFB506}">
      <dgm:prSet/>
      <dgm:spPr/>
      <dgm:t>
        <a:bodyPr/>
        <a:lstStyle/>
        <a:p>
          <a:endParaRPr lang="en-US"/>
        </a:p>
      </dgm:t>
    </dgm:pt>
    <dgm:pt modelId="{CEA4A339-5BAC-471A-8BE3-658D9D9D52D2}">
      <dgm:prSet/>
      <dgm:spPr/>
      <dgm:t>
        <a:bodyPr/>
        <a:lstStyle/>
        <a:p>
          <a:pPr>
            <a:lnSpc>
              <a:spcPct val="100000"/>
            </a:lnSpc>
          </a:pPr>
          <a:r>
            <a:rPr lang="en-GB" b="0" i="0"/>
            <a:t>using a self-help workbook or online content with the support of a therapist</a:t>
          </a:r>
          <a:endParaRPr lang="en-US"/>
        </a:p>
      </dgm:t>
    </dgm:pt>
    <dgm:pt modelId="{510CD504-DE26-4CF3-A9CB-B1428002837C}" type="parTrans" cxnId="{BC8F45B2-15C6-4A32-A43C-721DA863F49E}">
      <dgm:prSet/>
      <dgm:spPr/>
      <dgm:t>
        <a:bodyPr/>
        <a:lstStyle/>
        <a:p>
          <a:endParaRPr lang="en-US"/>
        </a:p>
      </dgm:t>
    </dgm:pt>
    <dgm:pt modelId="{A2687C64-012C-4339-9083-033D1000B5CF}" type="sibTrans" cxnId="{BC8F45B2-15C6-4A32-A43C-721DA863F49E}">
      <dgm:prSet/>
      <dgm:spPr/>
      <dgm:t>
        <a:bodyPr/>
        <a:lstStyle/>
        <a:p>
          <a:endParaRPr lang="en-US"/>
        </a:p>
      </dgm:t>
    </dgm:pt>
    <dgm:pt modelId="{308712DE-3C00-4A23-91E5-17A32386E6EB}">
      <dgm:prSet/>
      <dgm:spPr/>
      <dgm:t>
        <a:bodyPr/>
        <a:lstStyle/>
        <a:p>
          <a:pPr>
            <a:lnSpc>
              <a:spcPct val="100000"/>
            </a:lnSpc>
          </a:pPr>
          <a:r>
            <a:rPr lang="en-GB" b="0" i="0"/>
            <a:t>one-to-one in person, by phone, or via video such as MSTeams.</a:t>
          </a:r>
          <a:endParaRPr lang="en-US"/>
        </a:p>
      </dgm:t>
    </dgm:pt>
    <dgm:pt modelId="{D6486622-33EE-4FBB-A155-A1CB618ADE9A}" type="parTrans" cxnId="{49F38FA7-E134-4BB9-B77C-358AFABCE051}">
      <dgm:prSet/>
      <dgm:spPr/>
      <dgm:t>
        <a:bodyPr/>
        <a:lstStyle/>
        <a:p>
          <a:endParaRPr lang="en-US"/>
        </a:p>
      </dgm:t>
    </dgm:pt>
    <dgm:pt modelId="{FA6C5697-D931-422C-B9CA-D782528A01AC}" type="sibTrans" cxnId="{49F38FA7-E134-4BB9-B77C-358AFABCE051}">
      <dgm:prSet/>
      <dgm:spPr/>
      <dgm:t>
        <a:bodyPr/>
        <a:lstStyle/>
        <a:p>
          <a:endParaRPr lang="en-US"/>
        </a:p>
      </dgm:t>
    </dgm:pt>
    <dgm:pt modelId="{4B506F44-CBE2-4DE4-8675-807D84DA9BC2}">
      <dgm:prSet/>
      <dgm:spPr/>
      <dgm:t>
        <a:bodyPr/>
        <a:lstStyle/>
        <a:p>
          <a:pPr>
            <a:lnSpc>
              <a:spcPct val="100000"/>
            </a:lnSpc>
          </a:pPr>
          <a:r>
            <a:rPr lang="en-GB" b="0" i="0"/>
            <a:t>in a group.</a:t>
          </a:r>
          <a:endParaRPr lang="en-US"/>
        </a:p>
      </dgm:t>
    </dgm:pt>
    <dgm:pt modelId="{419598D2-0FA1-436C-BABA-B111F458C8D4}" type="parTrans" cxnId="{F701CA5D-829C-474F-85F7-A8A5E8EC54A5}">
      <dgm:prSet/>
      <dgm:spPr/>
      <dgm:t>
        <a:bodyPr/>
        <a:lstStyle/>
        <a:p>
          <a:endParaRPr lang="en-US"/>
        </a:p>
      </dgm:t>
    </dgm:pt>
    <dgm:pt modelId="{1575FC38-7355-46D2-B220-C413E768C4EB}" type="sibTrans" cxnId="{F701CA5D-829C-474F-85F7-A8A5E8EC54A5}">
      <dgm:prSet/>
      <dgm:spPr/>
      <dgm:t>
        <a:bodyPr/>
        <a:lstStyle/>
        <a:p>
          <a:endParaRPr lang="en-US"/>
        </a:p>
      </dgm:t>
    </dgm:pt>
    <dgm:pt modelId="{A3B43A3F-86F3-4AD0-B5FF-F336749BF09C}" type="pres">
      <dgm:prSet presAssocID="{FF8EDD6C-197D-462A-B1C3-77DC03252A88}" presName="root" presStyleCnt="0">
        <dgm:presLayoutVars>
          <dgm:dir/>
          <dgm:resizeHandles val="exact"/>
        </dgm:presLayoutVars>
      </dgm:prSet>
      <dgm:spPr/>
    </dgm:pt>
    <dgm:pt modelId="{46AFC36C-2605-4545-9E90-EC5CD5894D2F}" type="pres">
      <dgm:prSet presAssocID="{CF46FFF4-E46E-4E4C-B8A7-6862A332E9F0}" presName="compNode" presStyleCnt="0"/>
      <dgm:spPr/>
    </dgm:pt>
    <dgm:pt modelId="{978FD1C2-7591-40B4-B788-74C9FF796638}" type="pres">
      <dgm:prSet presAssocID="{CF46FFF4-E46E-4E4C-B8A7-6862A332E9F0}" presName="bgRect" presStyleLbl="bgShp" presStyleIdx="0" presStyleCnt="4" custLinFactNeighborX="-9639" custLinFactNeighborY="910"/>
      <dgm:spPr>
        <a:solidFill>
          <a:schemeClr val="bg1"/>
        </a:solidFill>
        <a:ln>
          <a:solidFill>
            <a:schemeClr val="bg1"/>
          </a:solidFill>
        </a:ln>
      </dgm:spPr>
    </dgm:pt>
    <dgm:pt modelId="{808B86B7-9C8A-4A22-BD2C-F2D6722FA99E}" type="pres">
      <dgm:prSet presAssocID="{CF46FFF4-E46E-4E4C-B8A7-6862A332E9F0}" presName="iconRect" presStyleLbl="node1" presStyleIdx="0" presStyleCnt="4"/>
      <dgm:spPr>
        <a:solidFill>
          <a:schemeClr val="bg1"/>
        </a:solidFill>
        <a:ln>
          <a:noFill/>
        </a:ln>
      </dgm:spPr>
    </dgm:pt>
    <dgm:pt modelId="{A867CAD7-2367-4979-88AB-63369FF61340}" type="pres">
      <dgm:prSet presAssocID="{CF46FFF4-E46E-4E4C-B8A7-6862A332E9F0}" presName="spaceRect" presStyleCnt="0"/>
      <dgm:spPr/>
    </dgm:pt>
    <dgm:pt modelId="{A108B045-F97C-446C-92C5-1BABAC29B45D}" type="pres">
      <dgm:prSet presAssocID="{CF46FFF4-E46E-4E4C-B8A7-6862A332E9F0}" presName="parTx" presStyleLbl="revTx" presStyleIdx="0" presStyleCnt="4" custScaleX="122604">
        <dgm:presLayoutVars>
          <dgm:chMax val="0"/>
          <dgm:chPref val="0"/>
        </dgm:presLayoutVars>
      </dgm:prSet>
      <dgm:spPr/>
    </dgm:pt>
    <dgm:pt modelId="{BB228E10-7036-4D28-B2E5-C9746D391FC1}" type="pres">
      <dgm:prSet presAssocID="{D2D0F650-39D0-4459-8ADA-3A1AF462C374}" presName="sibTrans" presStyleCnt="0"/>
      <dgm:spPr/>
    </dgm:pt>
    <dgm:pt modelId="{D563079F-481E-4E35-AF5B-C570ECA2FBC6}" type="pres">
      <dgm:prSet presAssocID="{CEA4A339-5BAC-471A-8BE3-658D9D9D52D2}" presName="compNode" presStyleCnt="0"/>
      <dgm:spPr/>
    </dgm:pt>
    <dgm:pt modelId="{18D4EF77-F0C7-4B1E-8BF6-DDD9927DD518}" type="pres">
      <dgm:prSet presAssocID="{CEA4A339-5BAC-471A-8BE3-658D9D9D52D2}" presName="bgRect" presStyleLbl="bgShp" presStyleIdx="1" presStyleCnt="4"/>
      <dgm:spPr/>
    </dgm:pt>
    <dgm:pt modelId="{7D44A5D8-7707-4AB8-B966-C373D46FE718}" type="pres">
      <dgm:prSet presAssocID="{CEA4A339-5BAC-471A-8BE3-658D9D9D52D2}"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18453F0-1377-4BE8-BDF6-3B0734731A61}" type="pres">
      <dgm:prSet presAssocID="{CEA4A339-5BAC-471A-8BE3-658D9D9D52D2}" presName="spaceRect" presStyleCnt="0"/>
      <dgm:spPr/>
    </dgm:pt>
    <dgm:pt modelId="{4495BC9F-9206-4CFF-B662-16652FD62941}" type="pres">
      <dgm:prSet presAssocID="{CEA4A339-5BAC-471A-8BE3-658D9D9D52D2}" presName="parTx" presStyleLbl="revTx" presStyleIdx="1" presStyleCnt="4">
        <dgm:presLayoutVars>
          <dgm:chMax val="0"/>
          <dgm:chPref val="0"/>
        </dgm:presLayoutVars>
      </dgm:prSet>
      <dgm:spPr/>
    </dgm:pt>
    <dgm:pt modelId="{BBC9B7E5-CB29-40C6-9F50-73D216F02720}" type="pres">
      <dgm:prSet presAssocID="{A2687C64-012C-4339-9083-033D1000B5CF}" presName="sibTrans" presStyleCnt="0"/>
      <dgm:spPr/>
    </dgm:pt>
    <dgm:pt modelId="{958C5CDC-4757-416D-8449-909DD25A0B17}" type="pres">
      <dgm:prSet presAssocID="{308712DE-3C00-4A23-91E5-17A32386E6EB}" presName="compNode" presStyleCnt="0"/>
      <dgm:spPr/>
    </dgm:pt>
    <dgm:pt modelId="{D6D8AB37-CB30-4BA0-B761-6356084AA503}" type="pres">
      <dgm:prSet presAssocID="{308712DE-3C00-4A23-91E5-17A32386E6EB}" presName="bgRect" presStyleLbl="bgShp" presStyleIdx="2" presStyleCnt="4"/>
      <dgm:spPr/>
    </dgm:pt>
    <dgm:pt modelId="{EF986908-E591-4A86-B794-22A25174D3B1}" type="pres">
      <dgm:prSet presAssocID="{308712DE-3C00-4A23-91E5-17A32386E6EB}"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D6F90A68-7607-4D28-A408-A6469A3500BB}" type="pres">
      <dgm:prSet presAssocID="{308712DE-3C00-4A23-91E5-17A32386E6EB}" presName="spaceRect" presStyleCnt="0"/>
      <dgm:spPr/>
    </dgm:pt>
    <dgm:pt modelId="{EB0B21C1-A6A3-4EEE-8923-0C62A0735648}" type="pres">
      <dgm:prSet presAssocID="{308712DE-3C00-4A23-91E5-17A32386E6EB}" presName="parTx" presStyleLbl="revTx" presStyleIdx="2" presStyleCnt="4">
        <dgm:presLayoutVars>
          <dgm:chMax val="0"/>
          <dgm:chPref val="0"/>
        </dgm:presLayoutVars>
      </dgm:prSet>
      <dgm:spPr/>
    </dgm:pt>
    <dgm:pt modelId="{31F747CB-D55D-4EEA-ADB5-0224A3CE8140}" type="pres">
      <dgm:prSet presAssocID="{FA6C5697-D931-422C-B9CA-D782528A01AC}" presName="sibTrans" presStyleCnt="0"/>
      <dgm:spPr/>
    </dgm:pt>
    <dgm:pt modelId="{F78CC1E5-473B-4BBB-B6FD-DDF205C2E70E}" type="pres">
      <dgm:prSet presAssocID="{4B506F44-CBE2-4DE4-8675-807D84DA9BC2}" presName="compNode" presStyleCnt="0"/>
      <dgm:spPr/>
    </dgm:pt>
    <dgm:pt modelId="{7EBC03EC-4874-434E-86B0-C9FAEC377753}" type="pres">
      <dgm:prSet presAssocID="{4B506F44-CBE2-4DE4-8675-807D84DA9BC2}" presName="bgRect" presStyleLbl="bgShp" presStyleIdx="3" presStyleCnt="4"/>
      <dgm:spPr/>
    </dgm:pt>
    <dgm:pt modelId="{5A08FD98-D36C-4718-91A5-2770C390E005}" type="pres">
      <dgm:prSet presAssocID="{4B506F44-CBE2-4DE4-8675-807D84DA9BC2}"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F0B4293-15F2-46AD-9177-E3905CAEA8EC}" type="pres">
      <dgm:prSet presAssocID="{4B506F44-CBE2-4DE4-8675-807D84DA9BC2}" presName="spaceRect" presStyleCnt="0"/>
      <dgm:spPr/>
    </dgm:pt>
    <dgm:pt modelId="{9180FFA1-8A79-4DE8-8995-654F0D7AE0BD}" type="pres">
      <dgm:prSet presAssocID="{4B506F44-CBE2-4DE4-8675-807D84DA9BC2}" presName="parTx" presStyleLbl="revTx" presStyleIdx="3" presStyleCnt="4">
        <dgm:presLayoutVars>
          <dgm:chMax val="0"/>
          <dgm:chPref val="0"/>
        </dgm:presLayoutVars>
      </dgm:prSet>
      <dgm:spPr/>
    </dgm:pt>
  </dgm:ptLst>
  <dgm:cxnLst>
    <dgm:cxn modelId="{4144050A-7D2C-4493-8E5C-16D308D22BED}" type="presOf" srcId="{CF46FFF4-E46E-4E4C-B8A7-6862A332E9F0}" destId="{A108B045-F97C-446C-92C5-1BABAC29B45D}" srcOrd="0" destOrd="0" presId="urn:microsoft.com/office/officeart/2018/2/layout/IconVerticalSolidList"/>
    <dgm:cxn modelId="{3BF5E82E-6C7C-4CEE-99D1-7DDAEC33A133}" type="presOf" srcId="{CEA4A339-5BAC-471A-8BE3-658D9D9D52D2}" destId="{4495BC9F-9206-4CFF-B662-16652FD62941}" srcOrd="0" destOrd="0" presId="urn:microsoft.com/office/officeart/2018/2/layout/IconVerticalSolidList"/>
    <dgm:cxn modelId="{F701CA5D-829C-474F-85F7-A8A5E8EC54A5}" srcId="{FF8EDD6C-197D-462A-B1C3-77DC03252A88}" destId="{4B506F44-CBE2-4DE4-8675-807D84DA9BC2}" srcOrd="3" destOrd="0" parTransId="{419598D2-0FA1-436C-BABA-B111F458C8D4}" sibTransId="{1575FC38-7355-46D2-B220-C413E768C4EB}"/>
    <dgm:cxn modelId="{247DB457-144A-4DA7-B7FD-925005CD4DB2}" type="presOf" srcId="{4B506F44-CBE2-4DE4-8675-807D84DA9BC2}" destId="{9180FFA1-8A79-4DE8-8995-654F0D7AE0BD}" srcOrd="0" destOrd="0" presId="urn:microsoft.com/office/officeart/2018/2/layout/IconVerticalSolidList"/>
    <dgm:cxn modelId="{49F38FA7-E134-4BB9-B77C-358AFABCE051}" srcId="{FF8EDD6C-197D-462A-B1C3-77DC03252A88}" destId="{308712DE-3C00-4A23-91E5-17A32386E6EB}" srcOrd="2" destOrd="0" parTransId="{D6486622-33EE-4FBB-A155-A1CB618ADE9A}" sibTransId="{FA6C5697-D931-422C-B9CA-D782528A01AC}"/>
    <dgm:cxn modelId="{BC8F45B2-15C6-4A32-A43C-721DA863F49E}" srcId="{FF8EDD6C-197D-462A-B1C3-77DC03252A88}" destId="{CEA4A339-5BAC-471A-8BE3-658D9D9D52D2}" srcOrd="1" destOrd="0" parTransId="{510CD504-DE26-4CF3-A9CB-B1428002837C}" sibTransId="{A2687C64-012C-4339-9083-033D1000B5CF}"/>
    <dgm:cxn modelId="{F22567B5-68CB-4F90-BDDF-F0E9690C9B44}" type="presOf" srcId="{308712DE-3C00-4A23-91E5-17A32386E6EB}" destId="{EB0B21C1-A6A3-4EEE-8923-0C62A0735648}" srcOrd="0" destOrd="0" presId="urn:microsoft.com/office/officeart/2018/2/layout/IconVerticalSolidList"/>
    <dgm:cxn modelId="{BE1D25C7-6FCA-4653-9941-FFC25992F7F7}" type="presOf" srcId="{FF8EDD6C-197D-462A-B1C3-77DC03252A88}" destId="{A3B43A3F-86F3-4AD0-B5FF-F336749BF09C}" srcOrd="0" destOrd="0" presId="urn:microsoft.com/office/officeart/2018/2/layout/IconVerticalSolidList"/>
    <dgm:cxn modelId="{D4DDF6C8-03B4-4CFB-BBCD-C9639BEFB506}" srcId="{FF8EDD6C-197D-462A-B1C3-77DC03252A88}" destId="{CF46FFF4-E46E-4E4C-B8A7-6862A332E9F0}" srcOrd="0" destOrd="0" parTransId="{537451DC-D5F5-4AAC-BF49-B28D3A423BEA}" sibTransId="{D2D0F650-39D0-4459-8ADA-3A1AF462C374}"/>
    <dgm:cxn modelId="{E99327F0-D9C2-4334-B7D4-7391A7CECE31}" type="presParOf" srcId="{A3B43A3F-86F3-4AD0-B5FF-F336749BF09C}" destId="{46AFC36C-2605-4545-9E90-EC5CD5894D2F}" srcOrd="0" destOrd="0" presId="urn:microsoft.com/office/officeart/2018/2/layout/IconVerticalSolidList"/>
    <dgm:cxn modelId="{D7C0A87D-725D-4FFF-9BC8-3A1278E5AE0F}" type="presParOf" srcId="{46AFC36C-2605-4545-9E90-EC5CD5894D2F}" destId="{978FD1C2-7591-40B4-B788-74C9FF796638}" srcOrd="0" destOrd="0" presId="urn:microsoft.com/office/officeart/2018/2/layout/IconVerticalSolidList"/>
    <dgm:cxn modelId="{2988CCA8-F7EB-4685-87B3-A108CC60B0DC}" type="presParOf" srcId="{46AFC36C-2605-4545-9E90-EC5CD5894D2F}" destId="{808B86B7-9C8A-4A22-BD2C-F2D6722FA99E}" srcOrd="1" destOrd="0" presId="urn:microsoft.com/office/officeart/2018/2/layout/IconVerticalSolidList"/>
    <dgm:cxn modelId="{EC43A181-1BFD-4F27-8AA0-EC16CDFB3C2D}" type="presParOf" srcId="{46AFC36C-2605-4545-9E90-EC5CD5894D2F}" destId="{A867CAD7-2367-4979-88AB-63369FF61340}" srcOrd="2" destOrd="0" presId="urn:microsoft.com/office/officeart/2018/2/layout/IconVerticalSolidList"/>
    <dgm:cxn modelId="{9CD94E56-CDCD-4DFE-9C9F-35BFD323D6E7}" type="presParOf" srcId="{46AFC36C-2605-4545-9E90-EC5CD5894D2F}" destId="{A108B045-F97C-446C-92C5-1BABAC29B45D}" srcOrd="3" destOrd="0" presId="urn:microsoft.com/office/officeart/2018/2/layout/IconVerticalSolidList"/>
    <dgm:cxn modelId="{20CDF8D8-5374-4CA5-A5BD-239FFF847C56}" type="presParOf" srcId="{A3B43A3F-86F3-4AD0-B5FF-F336749BF09C}" destId="{BB228E10-7036-4D28-B2E5-C9746D391FC1}" srcOrd="1" destOrd="0" presId="urn:microsoft.com/office/officeart/2018/2/layout/IconVerticalSolidList"/>
    <dgm:cxn modelId="{017D1B05-4961-4833-A7AA-64B31421A740}" type="presParOf" srcId="{A3B43A3F-86F3-4AD0-B5FF-F336749BF09C}" destId="{D563079F-481E-4E35-AF5B-C570ECA2FBC6}" srcOrd="2" destOrd="0" presId="urn:microsoft.com/office/officeart/2018/2/layout/IconVerticalSolidList"/>
    <dgm:cxn modelId="{88EFBF5A-4BF7-417D-B1E7-D24368530B6B}" type="presParOf" srcId="{D563079F-481E-4E35-AF5B-C570ECA2FBC6}" destId="{18D4EF77-F0C7-4B1E-8BF6-DDD9927DD518}" srcOrd="0" destOrd="0" presId="urn:microsoft.com/office/officeart/2018/2/layout/IconVerticalSolidList"/>
    <dgm:cxn modelId="{A85067F8-A951-49CD-B0E9-F529228C6DA3}" type="presParOf" srcId="{D563079F-481E-4E35-AF5B-C570ECA2FBC6}" destId="{7D44A5D8-7707-4AB8-B966-C373D46FE718}" srcOrd="1" destOrd="0" presId="urn:microsoft.com/office/officeart/2018/2/layout/IconVerticalSolidList"/>
    <dgm:cxn modelId="{4F10EA7C-D51B-431A-886B-7B234CEB0301}" type="presParOf" srcId="{D563079F-481E-4E35-AF5B-C570ECA2FBC6}" destId="{D18453F0-1377-4BE8-BDF6-3B0734731A61}" srcOrd="2" destOrd="0" presId="urn:microsoft.com/office/officeart/2018/2/layout/IconVerticalSolidList"/>
    <dgm:cxn modelId="{CE274411-B1ED-42B3-8500-84CDB834C85F}" type="presParOf" srcId="{D563079F-481E-4E35-AF5B-C570ECA2FBC6}" destId="{4495BC9F-9206-4CFF-B662-16652FD62941}" srcOrd="3" destOrd="0" presId="urn:microsoft.com/office/officeart/2018/2/layout/IconVerticalSolidList"/>
    <dgm:cxn modelId="{5BB703D2-84A5-4BD6-A66D-CE6D3B4457D4}" type="presParOf" srcId="{A3B43A3F-86F3-4AD0-B5FF-F336749BF09C}" destId="{BBC9B7E5-CB29-40C6-9F50-73D216F02720}" srcOrd="3" destOrd="0" presId="urn:microsoft.com/office/officeart/2018/2/layout/IconVerticalSolidList"/>
    <dgm:cxn modelId="{FF30B7B3-60E1-4268-A8BF-54D3EFC41A79}" type="presParOf" srcId="{A3B43A3F-86F3-4AD0-B5FF-F336749BF09C}" destId="{958C5CDC-4757-416D-8449-909DD25A0B17}" srcOrd="4" destOrd="0" presId="urn:microsoft.com/office/officeart/2018/2/layout/IconVerticalSolidList"/>
    <dgm:cxn modelId="{0AABB6A2-F7FA-4022-8506-85C8D91EE93D}" type="presParOf" srcId="{958C5CDC-4757-416D-8449-909DD25A0B17}" destId="{D6D8AB37-CB30-4BA0-B761-6356084AA503}" srcOrd="0" destOrd="0" presId="urn:microsoft.com/office/officeart/2018/2/layout/IconVerticalSolidList"/>
    <dgm:cxn modelId="{4943ECDB-B012-40A8-BFCB-13E8A085CF0F}" type="presParOf" srcId="{958C5CDC-4757-416D-8449-909DD25A0B17}" destId="{EF986908-E591-4A86-B794-22A25174D3B1}" srcOrd="1" destOrd="0" presId="urn:microsoft.com/office/officeart/2018/2/layout/IconVerticalSolidList"/>
    <dgm:cxn modelId="{9CAF23A1-92F0-47B1-A2DC-D763CBA6166F}" type="presParOf" srcId="{958C5CDC-4757-416D-8449-909DD25A0B17}" destId="{D6F90A68-7607-4D28-A408-A6469A3500BB}" srcOrd="2" destOrd="0" presId="urn:microsoft.com/office/officeart/2018/2/layout/IconVerticalSolidList"/>
    <dgm:cxn modelId="{10C45360-EA45-48FF-80D9-5F083F7B9884}" type="presParOf" srcId="{958C5CDC-4757-416D-8449-909DD25A0B17}" destId="{EB0B21C1-A6A3-4EEE-8923-0C62A0735648}" srcOrd="3" destOrd="0" presId="urn:microsoft.com/office/officeart/2018/2/layout/IconVerticalSolidList"/>
    <dgm:cxn modelId="{5BE47B63-31D8-4A45-9723-F22A3F58014E}" type="presParOf" srcId="{A3B43A3F-86F3-4AD0-B5FF-F336749BF09C}" destId="{31F747CB-D55D-4EEA-ADB5-0224A3CE8140}" srcOrd="5" destOrd="0" presId="urn:microsoft.com/office/officeart/2018/2/layout/IconVerticalSolidList"/>
    <dgm:cxn modelId="{8D16E3A9-4153-47FB-A8F1-166D5ABA3EED}" type="presParOf" srcId="{A3B43A3F-86F3-4AD0-B5FF-F336749BF09C}" destId="{F78CC1E5-473B-4BBB-B6FD-DDF205C2E70E}" srcOrd="6" destOrd="0" presId="urn:microsoft.com/office/officeart/2018/2/layout/IconVerticalSolidList"/>
    <dgm:cxn modelId="{290C6A88-5DBD-4D2B-AB9A-9AA6B89FB418}" type="presParOf" srcId="{F78CC1E5-473B-4BBB-B6FD-DDF205C2E70E}" destId="{7EBC03EC-4874-434E-86B0-C9FAEC377753}" srcOrd="0" destOrd="0" presId="urn:microsoft.com/office/officeart/2018/2/layout/IconVerticalSolidList"/>
    <dgm:cxn modelId="{43618297-741D-4C42-8B2C-D559DA3C2128}" type="presParOf" srcId="{F78CC1E5-473B-4BBB-B6FD-DDF205C2E70E}" destId="{5A08FD98-D36C-4718-91A5-2770C390E005}" srcOrd="1" destOrd="0" presId="urn:microsoft.com/office/officeart/2018/2/layout/IconVerticalSolidList"/>
    <dgm:cxn modelId="{31B824E1-4519-411E-AA7D-B94BCA0DC935}" type="presParOf" srcId="{F78CC1E5-473B-4BBB-B6FD-DDF205C2E70E}" destId="{4F0B4293-15F2-46AD-9177-E3905CAEA8EC}" srcOrd="2" destOrd="0" presId="urn:microsoft.com/office/officeart/2018/2/layout/IconVerticalSolidList"/>
    <dgm:cxn modelId="{EFAA467D-782A-4D32-866D-D3B60CCBA93D}" type="presParOf" srcId="{F78CC1E5-473B-4BBB-B6FD-DDF205C2E70E}" destId="{9180FFA1-8A79-4DE8-8995-654F0D7AE0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09BF65-B62B-42E5-B457-1CE718D1318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5B5A932-C6E7-4070-B7E1-D3BE49089B6D}">
      <dgm:prSet/>
      <dgm:spPr/>
      <dgm:t>
        <a:bodyPr/>
        <a:lstStyle/>
        <a:p>
          <a:r>
            <a:rPr lang="en-US"/>
            <a:t>Rising demand; long waits; complexity managed in community</a:t>
          </a:r>
        </a:p>
      </dgm:t>
    </dgm:pt>
    <dgm:pt modelId="{4147BA6E-4D7D-424A-81DF-4B2FFDA8034F}" type="parTrans" cxnId="{3178E89B-7096-47F1-BC93-39611C1B6CEC}">
      <dgm:prSet/>
      <dgm:spPr/>
      <dgm:t>
        <a:bodyPr/>
        <a:lstStyle/>
        <a:p>
          <a:endParaRPr lang="en-US"/>
        </a:p>
      </dgm:t>
    </dgm:pt>
    <dgm:pt modelId="{28825652-FDAA-4AC2-928A-CC0E872CE472}" type="sibTrans" cxnId="{3178E89B-7096-47F1-BC93-39611C1B6CEC}">
      <dgm:prSet/>
      <dgm:spPr/>
      <dgm:t>
        <a:bodyPr/>
        <a:lstStyle/>
        <a:p>
          <a:endParaRPr lang="en-US"/>
        </a:p>
      </dgm:t>
    </dgm:pt>
    <dgm:pt modelId="{A13551B1-6E7C-4363-9EAC-431182CAEEAF}">
      <dgm:prSet/>
      <dgm:spPr/>
      <dgm:t>
        <a:bodyPr/>
        <a:lstStyle/>
        <a:p>
          <a:r>
            <a:rPr lang="en-US"/>
            <a:t>Workforce burnout; commissioning variation by ICS</a:t>
          </a:r>
        </a:p>
      </dgm:t>
    </dgm:pt>
    <dgm:pt modelId="{6119F334-729C-44DB-A3E9-78279CDF9285}" type="parTrans" cxnId="{A4078340-9CEA-46CB-A847-68D06F70D4C6}">
      <dgm:prSet/>
      <dgm:spPr/>
      <dgm:t>
        <a:bodyPr/>
        <a:lstStyle/>
        <a:p>
          <a:endParaRPr lang="en-US"/>
        </a:p>
      </dgm:t>
    </dgm:pt>
    <dgm:pt modelId="{2F81DAE9-8A1F-4F88-AC8D-203CED82D86D}" type="sibTrans" cxnId="{A4078340-9CEA-46CB-A847-68D06F70D4C6}">
      <dgm:prSet/>
      <dgm:spPr/>
      <dgm:t>
        <a:bodyPr/>
        <a:lstStyle/>
        <a:p>
          <a:endParaRPr lang="en-US"/>
        </a:p>
      </dgm:t>
    </dgm:pt>
    <dgm:pt modelId="{D2E0F61B-3DBD-4D33-9210-92734891C483}">
      <dgm:prSet/>
      <dgm:spPr/>
      <dgm:t>
        <a:bodyPr/>
        <a:lstStyle/>
        <a:p>
          <a:r>
            <a:rPr lang="en-US"/>
            <a:t>Inequalities by deprivation/ethnicity; women ≈66% of TTAD referrals</a:t>
          </a:r>
        </a:p>
      </dgm:t>
    </dgm:pt>
    <dgm:pt modelId="{90FC16A6-0684-4716-8873-C1B98ECFAFB3}" type="parTrans" cxnId="{95C827EB-55B7-4AF7-81D1-C5DCAF872F4F}">
      <dgm:prSet/>
      <dgm:spPr/>
      <dgm:t>
        <a:bodyPr/>
        <a:lstStyle/>
        <a:p>
          <a:endParaRPr lang="en-US"/>
        </a:p>
      </dgm:t>
    </dgm:pt>
    <dgm:pt modelId="{672B14CB-F672-4C07-8B34-D7D2BEE0881B}" type="sibTrans" cxnId="{95C827EB-55B7-4AF7-81D1-C5DCAF872F4F}">
      <dgm:prSet/>
      <dgm:spPr/>
      <dgm:t>
        <a:bodyPr/>
        <a:lstStyle/>
        <a:p>
          <a:endParaRPr lang="en-US"/>
        </a:p>
      </dgm:t>
    </dgm:pt>
    <dgm:pt modelId="{B92F2F68-A373-48EA-AFEF-9033DCFB66DE}" type="pres">
      <dgm:prSet presAssocID="{E109BF65-B62B-42E5-B457-1CE718D1318B}" presName="hierChild1" presStyleCnt="0">
        <dgm:presLayoutVars>
          <dgm:chPref val="1"/>
          <dgm:dir/>
          <dgm:animOne val="branch"/>
          <dgm:animLvl val="lvl"/>
          <dgm:resizeHandles/>
        </dgm:presLayoutVars>
      </dgm:prSet>
      <dgm:spPr/>
    </dgm:pt>
    <dgm:pt modelId="{6852ED45-3E7F-40CC-AC87-0EF1DB0EBDEF}" type="pres">
      <dgm:prSet presAssocID="{45B5A932-C6E7-4070-B7E1-D3BE49089B6D}" presName="hierRoot1" presStyleCnt="0"/>
      <dgm:spPr/>
    </dgm:pt>
    <dgm:pt modelId="{5BCC7BFE-54EE-47CE-B31B-03488E8265DC}" type="pres">
      <dgm:prSet presAssocID="{45B5A932-C6E7-4070-B7E1-D3BE49089B6D}" presName="composite" presStyleCnt="0"/>
      <dgm:spPr/>
    </dgm:pt>
    <dgm:pt modelId="{A4DBCB25-0D6B-4021-AE69-375C0E3CF02E}" type="pres">
      <dgm:prSet presAssocID="{45B5A932-C6E7-4070-B7E1-D3BE49089B6D}" presName="background" presStyleLbl="node0" presStyleIdx="0" presStyleCnt="3"/>
      <dgm:spPr/>
    </dgm:pt>
    <dgm:pt modelId="{58EA251E-759C-416A-8891-4DAF003CB417}" type="pres">
      <dgm:prSet presAssocID="{45B5A932-C6E7-4070-B7E1-D3BE49089B6D}" presName="text" presStyleLbl="fgAcc0" presStyleIdx="0" presStyleCnt="3">
        <dgm:presLayoutVars>
          <dgm:chPref val="3"/>
        </dgm:presLayoutVars>
      </dgm:prSet>
      <dgm:spPr/>
    </dgm:pt>
    <dgm:pt modelId="{F4856A5B-CAEB-40DD-819B-3D6749B02D66}" type="pres">
      <dgm:prSet presAssocID="{45B5A932-C6E7-4070-B7E1-D3BE49089B6D}" presName="hierChild2" presStyleCnt="0"/>
      <dgm:spPr/>
    </dgm:pt>
    <dgm:pt modelId="{46DA1CE0-340F-42C2-A890-2628CE6F8214}" type="pres">
      <dgm:prSet presAssocID="{A13551B1-6E7C-4363-9EAC-431182CAEEAF}" presName="hierRoot1" presStyleCnt="0"/>
      <dgm:spPr/>
    </dgm:pt>
    <dgm:pt modelId="{E0D9E696-83AF-4704-8EF0-3DDDF3C2F621}" type="pres">
      <dgm:prSet presAssocID="{A13551B1-6E7C-4363-9EAC-431182CAEEAF}" presName="composite" presStyleCnt="0"/>
      <dgm:spPr/>
    </dgm:pt>
    <dgm:pt modelId="{858FCB13-1ED1-4E43-B3CF-DCA967BE4D9B}" type="pres">
      <dgm:prSet presAssocID="{A13551B1-6E7C-4363-9EAC-431182CAEEAF}" presName="background" presStyleLbl="node0" presStyleIdx="1" presStyleCnt="3"/>
      <dgm:spPr/>
    </dgm:pt>
    <dgm:pt modelId="{2B12868C-9935-44D1-9691-5704F33BC528}" type="pres">
      <dgm:prSet presAssocID="{A13551B1-6E7C-4363-9EAC-431182CAEEAF}" presName="text" presStyleLbl="fgAcc0" presStyleIdx="1" presStyleCnt="3">
        <dgm:presLayoutVars>
          <dgm:chPref val="3"/>
        </dgm:presLayoutVars>
      </dgm:prSet>
      <dgm:spPr/>
    </dgm:pt>
    <dgm:pt modelId="{DA8D7294-AF2D-4BA1-A97F-A4A108969D5C}" type="pres">
      <dgm:prSet presAssocID="{A13551B1-6E7C-4363-9EAC-431182CAEEAF}" presName="hierChild2" presStyleCnt="0"/>
      <dgm:spPr/>
    </dgm:pt>
    <dgm:pt modelId="{5A800618-619D-4B62-8900-A296DC80B556}" type="pres">
      <dgm:prSet presAssocID="{D2E0F61B-3DBD-4D33-9210-92734891C483}" presName="hierRoot1" presStyleCnt="0"/>
      <dgm:spPr/>
    </dgm:pt>
    <dgm:pt modelId="{CA0E335E-CEB8-4D32-8191-128BB5F2EC98}" type="pres">
      <dgm:prSet presAssocID="{D2E0F61B-3DBD-4D33-9210-92734891C483}" presName="composite" presStyleCnt="0"/>
      <dgm:spPr/>
    </dgm:pt>
    <dgm:pt modelId="{E7B82CFB-6A9D-401C-A54B-3F11204FB174}" type="pres">
      <dgm:prSet presAssocID="{D2E0F61B-3DBD-4D33-9210-92734891C483}" presName="background" presStyleLbl="node0" presStyleIdx="2" presStyleCnt="3"/>
      <dgm:spPr/>
    </dgm:pt>
    <dgm:pt modelId="{9F826929-C936-41CB-B1CE-9C7AEBCD0D09}" type="pres">
      <dgm:prSet presAssocID="{D2E0F61B-3DBD-4D33-9210-92734891C483}" presName="text" presStyleLbl="fgAcc0" presStyleIdx="2" presStyleCnt="3">
        <dgm:presLayoutVars>
          <dgm:chPref val="3"/>
        </dgm:presLayoutVars>
      </dgm:prSet>
      <dgm:spPr/>
    </dgm:pt>
    <dgm:pt modelId="{60EF8F2C-DA91-476E-9730-42C14F07A365}" type="pres">
      <dgm:prSet presAssocID="{D2E0F61B-3DBD-4D33-9210-92734891C483}" presName="hierChild2" presStyleCnt="0"/>
      <dgm:spPr/>
    </dgm:pt>
  </dgm:ptLst>
  <dgm:cxnLst>
    <dgm:cxn modelId="{3BE2ED1B-7834-4890-AE6F-7D19F916D853}" type="presOf" srcId="{A13551B1-6E7C-4363-9EAC-431182CAEEAF}" destId="{2B12868C-9935-44D1-9691-5704F33BC528}" srcOrd="0" destOrd="0" presId="urn:microsoft.com/office/officeart/2005/8/layout/hierarchy1"/>
    <dgm:cxn modelId="{A4078340-9CEA-46CB-A847-68D06F70D4C6}" srcId="{E109BF65-B62B-42E5-B457-1CE718D1318B}" destId="{A13551B1-6E7C-4363-9EAC-431182CAEEAF}" srcOrd="1" destOrd="0" parTransId="{6119F334-729C-44DB-A3E9-78279CDF9285}" sibTransId="{2F81DAE9-8A1F-4F88-AC8D-203CED82D86D}"/>
    <dgm:cxn modelId="{ED870A58-71EB-4AD0-9617-104FB9A849F4}" type="presOf" srcId="{D2E0F61B-3DBD-4D33-9210-92734891C483}" destId="{9F826929-C936-41CB-B1CE-9C7AEBCD0D09}" srcOrd="0" destOrd="0" presId="urn:microsoft.com/office/officeart/2005/8/layout/hierarchy1"/>
    <dgm:cxn modelId="{3178E89B-7096-47F1-BC93-39611C1B6CEC}" srcId="{E109BF65-B62B-42E5-B457-1CE718D1318B}" destId="{45B5A932-C6E7-4070-B7E1-D3BE49089B6D}" srcOrd="0" destOrd="0" parTransId="{4147BA6E-4D7D-424A-81DF-4B2FFDA8034F}" sibTransId="{28825652-FDAA-4AC2-928A-CC0E872CE472}"/>
    <dgm:cxn modelId="{C41032A3-8AF1-431C-8EA4-9645F0A62760}" type="presOf" srcId="{E109BF65-B62B-42E5-B457-1CE718D1318B}" destId="{B92F2F68-A373-48EA-AFEF-9033DCFB66DE}" srcOrd="0" destOrd="0" presId="urn:microsoft.com/office/officeart/2005/8/layout/hierarchy1"/>
    <dgm:cxn modelId="{95C827EB-55B7-4AF7-81D1-C5DCAF872F4F}" srcId="{E109BF65-B62B-42E5-B457-1CE718D1318B}" destId="{D2E0F61B-3DBD-4D33-9210-92734891C483}" srcOrd="2" destOrd="0" parTransId="{90FC16A6-0684-4716-8873-C1B98ECFAFB3}" sibTransId="{672B14CB-F672-4C07-8B34-D7D2BEE0881B}"/>
    <dgm:cxn modelId="{481619ED-4210-4E0A-84EB-275C5ABEDADB}" type="presOf" srcId="{45B5A932-C6E7-4070-B7E1-D3BE49089B6D}" destId="{58EA251E-759C-416A-8891-4DAF003CB417}" srcOrd="0" destOrd="0" presId="urn:microsoft.com/office/officeart/2005/8/layout/hierarchy1"/>
    <dgm:cxn modelId="{8C6509E8-D98E-4AF2-BF1D-FAF23BAE6E72}" type="presParOf" srcId="{B92F2F68-A373-48EA-AFEF-9033DCFB66DE}" destId="{6852ED45-3E7F-40CC-AC87-0EF1DB0EBDEF}" srcOrd="0" destOrd="0" presId="urn:microsoft.com/office/officeart/2005/8/layout/hierarchy1"/>
    <dgm:cxn modelId="{22DF4ED2-E0C7-4C5F-9A97-68529490FE31}" type="presParOf" srcId="{6852ED45-3E7F-40CC-AC87-0EF1DB0EBDEF}" destId="{5BCC7BFE-54EE-47CE-B31B-03488E8265DC}" srcOrd="0" destOrd="0" presId="urn:microsoft.com/office/officeart/2005/8/layout/hierarchy1"/>
    <dgm:cxn modelId="{828B32E1-7B8E-434F-A2F2-53420BDAB66C}" type="presParOf" srcId="{5BCC7BFE-54EE-47CE-B31B-03488E8265DC}" destId="{A4DBCB25-0D6B-4021-AE69-375C0E3CF02E}" srcOrd="0" destOrd="0" presId="urn:microsoft.com/office/officeart/2005/8/layout/hierarchy1"/>
    <dgm:cxn modelId="{E4262FE3-2B57-4CF3-AA1A-AD4D37F9CDFF}" type="presParOf" srcId="{5BCC7BFE-54EE-47CE-B31B-03488E8265DC}" destId="{58EA251E-759C-416A-8891-4DAF003CB417}" srcOrd="1" destOrd="0" presId="urn:microsoft.com/office/officeart/2005/8/layout/hierarchy1"/>
    <dgm:cxn modelId="{D8BA3C92-CD1F-4B28-BDED-8369DC0FF28C}" type="presParOf" srcId="{6852ED45-3E7F-40CC-AC87-0EF1DB0EBDEF}" destId="{F4856A5B-CAEB-40DD-819B-3D6749B02D66}" srcOrd="1" destOrd="0" presId="urn:microsoft.com/office/officeart/2005/8/layout/hierarchy1"/>
    <dgm:cxn modelId="{328F8230-B77F-43EA-9151-4D771442F936}" type="presParOf" srcId="{B92F2F68-A373-48EA-AFEF-9033DCFB66DE}" destId="{46DA1CE0-340F-42C2-A890-2628CE6F8214}" srcOrd="1" destOrd="0" presId="urn:microsoft.com/office/officeart/2005/8/layout/hierarchy1"/>
    <dgm:cxn modelId="{94C5ADDB-0894-460B-BD79-4F85A93FE619}" type="presParOf" srcId="{46DA1CE0-340F-42C2-A890-2628CE6F8214}" destId="{E0D9E696-83AF-4704-8EF0-3DDDF3C2F621}" srcOrd="0" destOrd="0" presId="urn:microsoft.com/office/officeart/2005/8/layout/hierarchy1"/>
    <dgm:cxn modelId="{F2B5F594-4447-473C-AF2A-78999FAE7766}" type="presParOf" srcId="{E0D9E696-83AF-4704-8EF0-3DDDF3C2F621}" destId="{858FCB13-1ED1-4E43-B3CF-DCA967BE4D9B}" srcOrd="0" destOrd="0" presId="urn:microsoft.com/office/officeart/2005/8/layout/hierarchy1"/>
    <dgm:cxn modelId="{0F246AB0-C7C5-4EF6-A799-AABDD0C4F55E}" type="presParOf" srcId="{E0D9E696-83AF-4704-8EF0-3DDDF3C2F621}" destId="{2B12868C-9935-44D1-9691-5704F33BC528}" srcOrd="1" destOrd="0" presId="urn:microsoft.com/office/officeart/2005/8/layout/hierarchy1"/>
    <dgm:cxn modelId="{E113F83E-85AE-4206-ADCE-D4723B8E915E}" type="presParOf" srcId="{46DA1CE0-340F-42C2-A890-2628CE6F8214}" destId="{DA8D7294-AF2D-4BA1-A97F-A4A108969D5C}" srcOrd="1" destOrd="0" presId="urn:microsoft.com/office/officeart/2005/8/layout/hierarchy1"/>
    <dgm:cxn modelId="{8F23CBC6-D35A-4A08-85B5-5E45583DC467}" type="presParOf" srcId="{B92F2F68-A373-48EA-AFEF-9033DCFB66DE}" destId="{5A800618-619D-4B62-8900-A296DC80B556}" srcOrd="2" destOrd="0" presId="urn:microsoft.com/office/officeart/2005/8/layout/hierarchy1"/>
    <dgm:cxn modelId="{928B7C8F-A5AA-458C-A6FF-C04F0A004ED8}" type="presParOf" srcId="{5A800618-619D-4B62-8900-A296DC80B556}" destId="{CA0E335E-CEB8-4D32-8191-128BB5F2EC98}" srcOrd="0" destOrd="0" presId="urn:microsoft.com/office/officeart/2005/8/layout/hierarchy1"/>
    <dgm:cxn modelId="{23404BD0-C74F-43B9-A979-F0EE566949AB}" type="presParOf" srcId="{CA0E335E-CEB8-4D32-8191-128BB5F2EC98}" destId="{E7B82CFB-6A9D-401C-A54B-3F11204FB174}" srcOrd="0" destOrd="0" presId="urn:microsoft.com/office/officeart/2005/8/layout/hierarchy1"/>
    <dgm:cxn modelId="{0BD8D8E4-C4AB-4BDE-BD2E-F7B856319BF7}" type="presParOf" srcId="{CA0E335E-CEB8-4D32-8191-128BB5F2EC98}" destId="{9F826929-C936-41CB-B1CE-9C7AEBCD0D09}" srcOrd="1" destOrd="0" presId="urn:microsoft.com/office/officeart/2005/8/layout/hierarchy1"/>
    <dgm:cxn modelId="{425C7E05-69BA-4931-80A0-7B74B4F3DA19}" type="presParOf" srcId="{5A800618-619D-4B62-8900-A296DC80B556}" destId="{60EF8F2C-DA91-476E-9730-42C14F07A36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83CD6C1-D71D-41D1-9E00-BC7C276B55C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9F762C8-81A2-430F-BEAC-774CB5ABB8F8}">
      <dgm:prSet/>
      <dgm:spPr/>
      <dgm:t>
        <a:bodyPr/>
        <a:lstStyle/>
        <a:p>
          <a:r>
            <a:rPr lang="en-GB"/>
            <a:t>Access to services – inequalities, service barriers such as wait times and provision of treatments, regional differences</a:t>
          </a:r>
          <a:endParaRPr lang="en-US"/>
        </a:p>
      </dgm:t>
    </dgm:pt>
    <dgm:pt modelId="{BD22FFD8-8969-4F0A-BB79-6EEE48281973}" type="parTrans" cxnId="{341142A9-3B6C-492F-AA87-98BD2A71EBD2}">
      <dgm:prSet/>
      <dgm:spPr/>
      <dgm:t>
        <a:bodyPr/>
        <a:lstStyle/>
        <a:p>
          <a:endParaRPr lang="en-US"/>
        </a:p>
      </dgm:t>
    </dgm:pt>
    <dgm:pt modelId="{F55969D1-D7EB-46A6-9792-9967674391FB}" type="sibTrans" cxnId="{341142A9-3B6C-492F-AA87-98BD2A71EBD2}">
      <dgm:prSet/>
      <dgm:spPr/>
      <dgm:t>
        <a:bodyPr/>
        <a:lstStyle/>
        <a:p>
          <a:endParaRPr lang="en-US"/>
        </a:p>
      </dgm:t>
    </dgm:pt>
    <dgm:pt modelId="{43F85666-2B50-474E-BAE8-10CC39A165B3}">
      <dgm:prSet/>
      <dgm:spPr/>
      <dgm:t>
        <a:bodyPr/>
        <a:lstStyle/>
        <a:p>
          <a:r>
            <a:rPr lang="en-GB"/>
            <a:t>Shortages of trained staff</a:t>
          </a:r>
          <a:endParaRPr lang="en-US"/>
        </a:p>
      </dgm:t>
    </dgm:pt>
    <dgm:pt modelId="{0AF631A1-20D9-4B8D-A141-6BB6C2D07A01}" type="parTrans" cxnId="{1F568435-DA66-4E76-B39D-44ABFB5FBE0E}">
      <dgm:prSet/>
      <dgm:spPr/>
      <dgm:t>
        <a:bodyPr/>
        <a:lstStyle/>
        <a:p>
          <a:endParaRPr lang="en-US"/>
        </a:p>
      </dgm:t>
    </dgm:pt>
    <dgm:pt modelId="{C893E94D-D3C0-4DBC-9DC1-458D22B20EA4}" type="sibTrans" cxnId="{1F568435-DA66-4E76-B39D-44ABFB5FBE0E}">
      <dgm:prSet/>
      <dgm:spPr/>
      <dgm:t>
        <a:bodyPr/>
        <a:lstStyle/>
        <a:p>
          <a:endParaRPr lang="en-US"/>
        </a:p>
      </dgm:t>
    </dgm:pt>
    <dgm:pt modelId="{7DDE57C7-392C-4A37-9A84-016171341099}">
      <dgm:prSet/>
      <dgm:spPr/>
      <dgm:t>
        <a:bodyPr/>
        <a:lstStyle/>
        <a:p>
          <a:r>
            <a:rPr lang="en-GB"/>
            <a:t>Evidence-based services need good quality evidence to improve. How do we assess what ‘good outcome’ means?</a:t>
          </a:r>
          <a:endParaRPr lang="en-US"/>
        </a:p>
      </dgm:t>
    </dgm:pt>
    <dgm:pt modelId="{32281E3A-19AA-42D8-A8F5-8A96B0ACB919}" type="parTrans" cxnId="{68B85FB1-02F8-4F4D-A0D2-362BA641099E}">
      <dgm:prSet/>
      <dgm:spPr/>
      <dgm:t>
        <a:bodyPr/>
        <a:lstStyle/>
        <a:p>
          <a:endParaRPr lang="en-US"/>
        </a:p>
      </dgm:t>
    </dgm:pt>
    <dgm:pt modelId="{51662511-9895-4707-9E24-8D8EE7FABE33}" type="sibTrans" cxnId="{68B85FB1-02F8-4F4D-A0D2-362BA641099E}">
      <dgm:prSet/>
      <dgm:spPr/>
      <dgm:t>
        <a:bodyPr/>
        <a:lstStyle/>
        <a:p>
          <a:endParaRPr lang="en-US"/>
        </a:p>
      </dgm:t>
    </dgm:pt>
    <dgm:pt modelId="{552E3832-CB95-48EB-8363-7EBED9EB0083}">
      <dgm:prSet/>
      <dgm:spPr/>
      <dgm:t>
        <a:bodyPr/>
        <a:lstStyle/>
        <a:p>
          <a:r>
            <a:rPr lang="en-GB"/>
            <a:t>Money</a:t>
          </a:r>
          <a:endParaRPr lang="en-US"/>
        </a:p>
      </dgm:t>
    </dgm:pt>
    <dgm:pt modelId="{639D1907-8D8D-49BF-A995-27C0B985B165}" type="parTrans" cxnId="{AF0783B6-1BE5-460F-8FB2-FB8F18B3451E}">
      <dgm:prSet/>
      <dgm:spPr/>
      <dgm:t>
        <a:bodyPr/>
        <a:lstStyle/>
        <a:p>
          <a:endParaRPr lang="en-US"/>
        </a:p>
      </dgm:t>
    </dgm:pt>
    <dgm:pt modelId="{4A23F7B4-8E7C-4FED-9482-53F12E052F55}" type="sibTrans" cxnId="{AF0783B6-1BE5-460F-8FB2-FB8F18B3451E}">
      <dgm:prSet/>
      <dgm:spPr/>
      <dgm:t>
        <a:bodyPr/>
        <a:lstStyle/>
        <a:p>
          <a:endParaRPr lang="en-US"/>
        </a:p>
      </dgm:t>
    </dgm:pt>
    <dgm:pt modelId="{134C9E3D-AB1F-44CD-8216-749ED30CAFEB}">
      <dgm:prSet/>
      <dgm:spPr/>
      <dgm:t>
        <a:bodyPr/>
        <a:lstStyle/>
        <a:p>
          <a:r>
            <a:rPr lang="en-GB"/>
            <a:t>Impact of the Covid19 pandemic</a:t>
          </a:r>
          <a:endParaRPr lang="en-US"/>
        </a:p>
      </dgm:t>
    </dgm:pt>
    <dgm:pt modelId="{B6FD367E-09E1-46D2-8F2D-E7AE1EF617A1}" type="parTrans" cxnId="{C06C3A52-329E-4AF7-AA4D-6F172183DE1E}">
      <dgm:prSet/>
      <dgm:spPr/>
      <dgm:t>
        <a:bodyPr/>
        <a:lstStyle/>
        <a:p>
          <a:endParaRPr lang="en-US"/>
        </a:p>
      </dgm:t>
    </dgm:pt>
    <dgm:pt modelId="{5ABA6B6B-D85C-4D68-A9B2-D7F657FEC7D5}" type="sibTrans" cxnId="{C06C3A52-329E-4AF7-AA4D-6F172183DE1E}">
      <dgm:prSet/>
      <dgm:spPr/>
      <dgm:t>
        <a:bodyPr/>
        <a:lstStyle/>
        <a:p>
          <a:endParaRPr lang="en-US"/>
        </a:p>
      </dgm:t>
    </dgm:pt>
    <dgm:pt modelId="{8E174542-062D-41A1-BB52-58B018857538}">
      <dgm:prSet/>
      <dgm:spPr/>
      <dgm:t>
        <a:bodyPr/>
        <a:lstStyle/>
        <a:p>
          <a:r>
            <a:rPr lang="en-GB"/>
            <a:t>Demand for mental health services grows every year. </a:t>
          </a:r>
          <a:endParaRPr lang="en-US"/>
        </a:p>
      </dgm:t>
    </dgm:pt>
    <dgm:pt modelId="{75FD2A41-616C-4636-B1E5-DB2B43E11E50}" type="parTrans" cxnId="{21095AB6-2687-4E7C-A013-E3EC5B51A62A}">
      <dgm:prSet/>
      <dgm:spPr/>
      <dgm:t>
        <a:bodyPr/>
        <a:lstStyle/>
        <a:p>
          <a:endParaRPr lang="en-US"/>
        </a:p>
      </dgm:t>
    </dgm:pt>
    <dgm:pt modelId="{D417DCF0-AA9E-4D76-9E44-73AE7AA9169D}" type="sibTrans" cxnId="{21095AB6-2687-4E7C-A013-E3EC5B51A62A}">
      <dgm:prSet/>
      <dgm:spPr/>
      <dgm:t>
        <a:bodyPr/>
        <a:lstStyle/>
        <a:p>
          <a:endParaRPr lang="en-US"/>
        </a:p>
      </dgm:t>
    </dgm:pt>
    <dgm:pt modelId="{4166B15B-EA60-4F75-9D02-BD823DCA2D0C}" type="pres">
      <dgm:prSet presAssocID="{883CD6C1-D71D-41D1-9E00-BC7C276B55C8}" presName="linear" presStyleCnt="0">
        <dgm:presLayoutVars>
          <dgm:animLvl val="lvl"/>
          <dgm:resizeHandles val="exact"/>
        </dgm:presLayoutVars>
      </dgm:prSet>
      <dgm:spPr/>
    </dgm:pt>
    <dgm:pt modelId="{409A81BC-1443-4526-9C31-988F2145833A}" type="pres">
      <dgm:prSet presAssocID="{D9F762C8-81A2-430F-BEAC-774CB5ABB8F8}" presName="parentText" presStyleLbl="node1" presStyleIdx="0" presStyleCnt="6">
        <dgm:presLayoutVars>
          <dgm:chMax val="0"/>
          <dgm:bulletEnabled val="1"/>
        </dgm:presLayoutVars>
      </dgm:prSet>
      <dgm:spPr/>
    </dgm:pt>
    <dgm:pt modelId="{37D4DBC6-58E7-4FEE-BBD9-5FAC1B0EA5A8}" type="pres">
      <dgm:prSet presAssocID="{F55969D1-D7EB-46A6-9792-9967674391FB}" presName="spacer" presStyleCnt="0"/>
      <dgm:spPr/>
    </dgm:pt>
    <dgm:pt modelId="{C04460F0-582D-452B-855C-96605BF4CE1D}" type="pres">
      <dgm:prSet presAssocID="{43F85666-2B50-474E-BAE8-10CC39A165B3}" presName="parentText" presStyleLbl="node1" presStyleIdx="1" presStyleCnt="6">
        <dgm:presLayoutVars>
          <dgm:chMax val="0"/>
          <dgm:bulletEnabled val="1"/>
        </dgm:presLayoutVars>
      </dgm:prSet>
      <dgm:spPr/>
    </dgm:pt>
    <dgm:pt modelId="{B9C1E662-AFE4-49DD-BE61-575896996207}" type="pres">
      <dgm:prSet presAssocID="{C893E94D-D3C0-4DBC-9DC1-458D22B20EA4}" presName="spacer" presStyleCnt="0"/>
      <dgm:spPr/>
    </dgm:pt>
    <dgm:pt modelId="{AC9AE6D8-50DD-44F2-9848-8FF12A91B9C4}" type="pres">
      <dgm:prSet presAssocID="{7DDE57C7-392C-4A37-9A84-016171341099}" presName="parentText" presStyleLbl="node1" presStyleIdx="2" presStyleCnt="6">
        <dgm:presLayoutVars>
          <dgm:chMax val="0"/>
          <dgm:bulletEnabled val="1"/>
        </dgm:presLayoutVars>
      </dgm:prSet>
      <dgm:spPr/>
    </dgm:pt>
    <dgm:pt modelId="{00544F9F-EAFD-4189-BB33-27A40AEBDAFF}" type="pres">
      <dgm:prSet presAssocID="{51662511-9895-4707-9E24-8D8EE7FABE33}" presName="spacer" presStyleCnt="0"/>
      <dgm:spPr/>
    </dgm:pt>
    <dgm:pt modelId="{8B2ACD88-1C49-4F86-97CD-3B97DAD21110}" type="pres">
      <dgm:prSet presAssocID="{552E3832-CB95-48EB-8363-7EBED9EB0083}" presName="parentText" presStyleLbl="node1" presStyleIdx="3" presStyleCnt="6">
        <dgm:presLayoutVars>
          <dgm:chMax val="0"/>
          <dgm:bulletEnabled val="1"/>
        </dgm:presLayoutVars>
      </dgm:prSet>
      <dgm:spPr/>
    </dgm:pt>
    <dgm:pt modelId="{26CF60BF-8A5E-46B8-8F2B-A865EEAAD63F}" type="pres">
      <dgm:prSet presAssocID="{4A23F7B4-8E7C-4FED-9482-53F12E052F55}" presName="spacer" presStyleCnt="0"/>
      <dgm:spPr/>
    </dgm:pt>
    <dgm:pt modelId="{9AE2D879-47D1-4424-BDCB-5BC491ACDC31}" type="pres">
      <dgm:prSet presAssocID="{134C9E3D-AB1F-44CD-8216-749ED30CAFEB}" presName="parentText" presStyleLbl="node1" presStyleIdx="4" presStyleCnt="6">
        <dgm:presLayoutVars>
          <dgm:chMax val="0"/>
          <dgm:bulletEnabled val="1"/>
        </dgm:presLayoutVars>
      </dgm:prSet>
      <dgm:spPr/>
    </dgm:pt>
    <dgm:pt modelId="{FEBF37F8-1E80-4BD6-82A8-D9A57599B750}" type="pres">
      <dgm:prSet presAssocID="{5ABA6B6B-D85C-4D68-A9B2-D7F657FEC7D5}" presName="spacer" presStyleCnt="0"/>
      <dgm:spPr/>
    </dgm:pt>
    <dgm:pt modelId="{7B781F15-BBB7-489D-8658-5FC29A75A8F5}" type="pres">
      <dgm:prSet presAssocID="{8E174542-062D-41A1-BB52-58B018857538}" presName="parentText" presStyleLbl="node1" presStyleIdx="5" presStyleCnt="6">
        <dgm:presLayoutVars>
          <dgm:chMax val="0"/>
          <dgm:bulletEnabled val="1"/>
        </dgm:presLayoutVars>
      </dgm:prSet>
      <dgm:spPr/>
    </dgm:pt>
  </dgm:ptLst>
  <dgm:cxnLst>
    <dgm:cxn modelId="{A8FC8002-8B15-4C62-8F9A-20A0CE3278CE}" type="presOf" srcId="{43F85666-2B50-474E-BAE8-10CC39A165B3}" destId="{C04460F0-582D-452B-855C-96605BF4CE1D}" srcOrd="0" destOrd="0" presId="urn:microsoft.com/office/officeart/2005/8/layout/vList2"/>
    <dgm:cxn modelId="{0A789408-6AD8-4729-9BDC-E56DF8CA512E}" type="presOf" srcId="{8E174542-062D-41A1-BB52-58B018857538}" destId="{7B781F15-BBB7-489D-8658-5FC29A75A8F5}" srcOrd="0" destOrd="0" presId="urn:microsoft.com/office/officeart/2005/8/layout/vList2"/>
    <dgm:cxn modelId="{A9509712-6121-41D5-8E59-137E7D0495EF}" type="presOf" srcId="{883CD6C1-D71D-41D1-9E00-BC7C276B55C8}" destId="{4166B15B-EA60-4F75-9D02-BD823DCA2D0C}" srcOrd="0" destOrd="0" presId="urn:microsoft.com/office/officeart/2005/8/layout/vList2"/>
    <dgm:cxn modelId="{C3932B15-4559-4F06-BFBF-38EC44CA7F3A}" type="presOf" srcId="{134C9E3D-AB1F-44CD-8216-749ED30CAFEB}" destId="{9AE2D879-47D1-4424-BDCB-5BC491ACDC31}" srcOrd="0" destOrd="0" presId="urn:microsoft.com/office/officeart/2005/8/layout/vList2"/>
    <dgm:cxn modelId="{1F568435-DA66-4E76-B39D-44ABFB5FBE0E}" srcId="{883CD6C1-D71D-41D1-9E00-BC7C276B55C8}" destId="{43F85666-2B50-474E-BAE8-10CC39A165B3}" srcOrd="1" destOrd="0" parTransId="{0AF631A1-20D9-4B8D-A141-6BB6C2D07A01}" sibTransId="{C893E94D-D3C0-4DBC-9DC1-458D22B20EA4}"/>
    <dgm:cxn modelId="{AC9F5F6D-3463-4FEF-8EC5-4024D2227B7E}" type="presOf" srcId="{7DDE57C7-392C-4A37-9A84-016171341099}" destId="{AC9AE6D8-50DD-44F2-9848-8FF12A91B9C4}" srcOrd="0" destOrd="0" presId="urn:microsoft.com/office/officeart/2005/8/layout/vList2"/>
    <dgm:cxn modelId="{AF04CB4F-AACE-4697-A7C9-E0B3211FF903}" type="presOf" srcId="{D9F762C8-81A2-430F-BEAC-774CB5ABB8F8}" destId="{409A81BC-1443-4526-9C31-988F2145833A}" srcOrd="0" destOrd="0" presId="urn:microsoft.com/office/officeart/2005/8/layout/vList2"/>
    <dgm:cxn modelId="{C06C3A52-329E-4AF7-AA4D-6F172183DE1E}" srcId="{883CD6C1-D71D-41D1-9E00-BC7C276B55C8}" destId="{134C9E3D-AB1F-44CD-8216-749ED30CAFEB}" srcOrd="4" destOrd="0" parTransId="{B6FD367E-09E1-46D2-8F2D-E7AE1EF617A1}" sibTransId="{5ABA6B6B-D85C-4D68-A9B2-D7F657FEC7D5}"/>
    <dgm:cxn modelId="{2AADDA7E-6D3C-485F-B803-F6F2CD023509}" type="presOf" srcId="{552E3832-CB95-48EB-8363-7EBED9EB0083}" destId="{8B2ACD88-1C49-4F86-97CD-3B97DAD21110}" srcOrd="0" destOrd="0" presId="urn:microsoft.com/office/officeart/2005/8/layout/vList2"/>
    <dgm:cxn modelId="{341142A9-3B6C-492F-AA87-98BD2A71EBD2}" srcId="{883CD6C1-D71D-41D1-9E00-BC7C276B55C8}" destId="{D9F762C8-81A2-430F-BEAC-774CB5ABB8F8}" srcOrd="0" destOrd="0" parTransId="{BD22FFD8-8969-4F0A-BB79-6EEE48281973}" sibTransId="{F55969D1-D7EB-46A6-9792-9967674391FB}"/>
    <dgm:cxn modelId="{68B85FB1-02F8-4F4D-A0D2-362BA641099E}" srcId="{883CD6C1-D71D-41D1-9E00-BC7C276B55C8}" destId="{7DDE57C7-392C-4A37-9A84-016171341099}" srcOrd="2" destOrd="0" parTransId="{32281E3A-19AA-42D8-A8F5-8A96B0ACB919}" sibTransId="{51662511-9895-4707-9E24-8D8EE7FABE33}"/>
    <dgm:cxn modelId="{21095AB6-2687-4E7C-A013-E3EC5B51A62A}" srcId="{883CD6C1-D71D-41D1-9E00-BC7C276B55C8}" destId="{8E174542-062D-41A1-BB52-58B018857538}" srcOrd="5" destOrd="0" parTransId="{75FD2A41-616C-4636-B1E5-DB2B43E11E50}" sibTransId="{D417DCF0-AA9E-4D76-9E44-73AE7AA9169D}"/>
    <dgm:cxn modelId="{AF0783B6-1BE5-460F-8FB2-FB8F18B3451E}" srcId="{883CD6C1-D71D-41D1-9E00-BC7C276B55C8}" destId="{552E3832-CB95-48EB-8363-7EBED9EB0083}" srcOrd="3" destOrd="0" parTransId="{639D1907-8D8D-49BF-A995-27C0B985B165}" sibTransId="{4A23F7B4-8E7C-4FED-9482-53F12E052F55}"/>
    <dgm:cxn modelId="{A9397822-5A05-41DC-8F4F-83B7AC89C333}" type="presParOf" srcId="{4166B15B-EA60-4F75-9D02-BD823DCA2D0C}" destId="{409A81BC-1443-4526-9C31-988F2145833A}" srcOrd="0" destOrd="0" presId="urn:microsoft.com/office/officeart/2005/8/layout/vList2"/>
    <dgm:cxn modelId="{215D1CDF-F886-4D51-822F-4BAAF9DB448F}" type="presParOf" srcId="{4166B15B-EA60-4F75-9D02-BD823DCA2D0C}" destId="{37D4DBC6-58E7-4FEE-BBD9-5FAC1B0EA5A8}" srcOrd="1" destOrd="0" presId="urn:microsoft.com/office/officeart/2005/8/layout/vList2"/>
    <dgm:cxn modelId="{4C7F5496-FF49-4DBD-9212-F717A0617109}" type="presParOf" srcId="{4166B15B-EA60-4F75-9D02-BD823DCA2D0C}" destId="{C04460F0-582D-452B-855C-96605BF4CE1D}" srcOrd="2" destOrd="0" presId="urn:microsoft.com/office/officeart/2005/8/layout/vList2"/>
    <dgm:cxn modelId="{A3E71DA6-BBF8-4177-AFE6-E9A4BF1D6899}" type="presParOf" srcId="{4166B15B-EA60-4F75-9D02-BD823DCA2D0C}" destId="{B9C1E662-AFE4-49DD-BE61-575896996207}" srcOrd="3" destOrd="0" presId="urn:microsoft.com/office/officeart/2005/8/layout/vList2"/>
    <dgm:cxn modelId="{A35CD803-68FD-4501-A3E6-B79E7160C9B6}" type="presParOf" srcId="{4166B15B-EA60-4F75-9D02-BD823DCA2D0C}" destId="{AC9AE6D8-50DD-44F2-9848-8FF12A91B9C4}" srcOrd="4" destOrd="0" presId="urn:microsoft.com/office/officeart/2005/8/layout/vList2"/>
    <dgm:cxn modelId="{DEC7AEC5-5077-4B42-A091-44FAB54B80A5}" type="presParOf" srcId="{4166B15B-EA60-4F75-9D02-BD823DCA2D0C}" destId="{00544F9F-EAFD-4189-BB33-27A40AEBDAFF}" srcOrd="5" destOrd="0" presId="urn:microsoft.com/office/officeart/2005/8/layout/vList2"/>
    <dgm:cxn modelId="{56A176B4-BD94-4549-942C-0EC850EE1FF2}" type="presParOf" srcId="{4166B15B-EA60-4F75-9D02-BD823DCA2D0C}" destId="{8B2ACD88-1C49-4F86-97CD-3B97DAD21110}" srcOrd="6" destOrd="0" presId="urn:microsoft.com/office/officeart/2005/8/layout/vList2"/>
    <dgm:cxn modelId="{269D4E46-296F-4B3A-B615-10FC8A875DC7}" type="presParOf" srcId="{4166B15B-EA60-4F75-9D02-BD823DCA2D0C}" destId="{26CF60BF-8A5E-46B8-8F2B-A865EEAAD63F}" srcOrd="7" destOrd="0" presId="urn:microsoft.com/office/officeart/2005/8/layout/vList2"/>
    <dgm:cxn modelId="{5781A957-132A-4BC4-8338-0F4C5F4B32C1}" type="presParOf" srcId="{4166B15B-EA60-4F75-9D02-BD823DCA2D0C}" destId="{9AE2D879-47D1-4424-BDCB-5BC491ACDC31}" srcOrd="8" destOrd="0" presId="urn:microsoft.com/office/officeart/2005/8/layout/vList2"/>
    <dgm:cxn modelId="{5A9DB970-BDE1-4D7A-835D-8BE693C9AD8C}" type="presParOf" srcId="{4166B15B-EA60-4F75-9D02-BD823DCA2D0C}" destId="{FEBF37F8-1E80-4BD6-82A8-D9A57599B750}" srcOrd="9" destOrd="0" presId="urn:microsoft.com/office/officeart/2005/8/layout/vList2"/>
    <dgm:cxn modelId="{07DB2B46-386D-4B09-816E-1DC0510C661F}" type="presParOf" srcId="{4166B15B-EA60-4F75-9D02-BD823DCA2D0C}" destId="{7B781F15-BBB7-489D-8658-5FC29A75A8F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480CA43-30AD-4E9C-8D10-D835913F4349}" type="doc">
      <dgm:prSet loTypeId="urn:microsoft.com/office/officeart/2005/8/layout/vList5" loCatId="list" qsTypeId="urn:microsoft.com/office/officeart/2005/8/quickstyle/simple5" qsCatId="simple" csTypeId="urn:microsoft.com/office/officeart/2005/8/colors/accent1_2" csCatId="accent1"/>
      <dgm:spPr/>
      <dgm:t>
        <a:bodyPr/>
        <a:lstStyle/>
        <a:p>
          <a:endParaRPr lang="en-US"/>
        </a:p>
      </dgm:t>
    </dgm:pt>
    <dgm:pt modelId="{C69D9AEA-4A1A-4E4E-B397-BDC44E6352C1}">
      <dgm:prSet/>
      <dgm:spPr/>
      <dgm:t>
        <a:bodyPr/>
        <a:lstStyle/>
        <a:p>
          <a:r>
            <a:rPr lang="en-US"/>
            <a:t>Core: depressed mood/anhedonia ≥2 weeks, most of day, nearly every day</a:t>
          </a:r>
        </a:p>
      </dgm:t>
    </dgm:pt>
    <dgm:pt modelId="{571BFADC-850C-4C64-915C-25BE7690F3BA}" type="parTrans" cxnId="{BFA83EA9-B0AF-4534-991A-256062267D3B}">
      <dgm:prSet/>
      <dgm:spPr/>
      <dgm:t>
        <a:bodyPr/>
        <a:lstStyle/>
        <a:p>
          <a:endParaRPr lang="en-US"/>
        </a:p>
      </dgm:t>
    </dgm:pt>
    <dgm:pt modelId="{B0DECEBF-1790-4ADA-99B9-AE23EE8443DA}" type="sibTrans" cxnId="{BFA83EA9-B0AF-4534-991A-256062267D3B}">
      <dgm:prSet/>
      <dgm:spPr/>
      <dgm:t>
        <a:bodyPr/>
        <a:lstStyle/>
        <a:p>
          <a:endParaRPr lang="en-US"/>
        </a:p>
      </dgm:t>
    </dgm:pt>
    <dgm:pt modelId="{B47BD015-C8AF-40D0-8B9C-898699CEC85A}">
      <dgm:prSet/>
      <dgm:spPr/>
      <dgm:t>
        <a:bodyPr/>
        <a:lstStyle/>
        <a:p>
          <a:r>
            <a:rPr lang="en-US"/>
            <a:t>Functional impairment; associated symptoms (sleep, appetite, energy, concentration, guilt)</a:t>
          </a:r>
        </a:p>
      </dgm:t>
    </dgm:pt>
    <dgm:pt modelId="{45F360E0-B88B-47B1-A5ED-AED5C78B72ED}" type="parTrans" cxnId="{AB8530BA-49E9-4285-BC11-3FD4C7075AE5}">
      <dgm:prSet/>
      <dgm:spPr/>
      <dgm:t>
        <a:bodyPr/>
        <a:lstStyle/>
        <a:p>
          <a:endParaRPr lang="en-US"/>
        </a:p>
      </dgm:t>
    </dgm:pt>
    <dgm:pt modelId="{851EBB61-F2D8-4BEB-BA3E-8D672E7C773D}" type="sibTrans" cxnId="{AB8530BA-49E9-4285-BC11-3FD4C7075AE5}">
      <dgm:prSet/>
      <dgm:spPr/>
      <dgm:t>
        <a:bodyPr/>
        <a:lstStyle/>
        <a:p>
          <a:endParaRPr lang="en-US"/>
        </a:p>
      </dgm:t>
    </dgm:pt>
    <dgm:pt modelId="{9798A9F2-D4DE-40BF-BE57-29A0C4B3D909}">
      <dgm:prSet/>
      <dgm:spPr/>
      <dgm:t>
        <a:bodyPr/>
        <a:lstStyle/>
        <a:p>
          <a:r>
            <a:rPr lang="en-US"/>
            <a:t>DSM‑5: ≥5 symptoms including mood or anhedonia</a:t>
          </a:r>
        </a:p>
      </dgm:t>
    </dgm:pt>
    <dgm:pt modelId="{C483FC48-7E39-4F22-A380-80F431D9540A}" type="parTrans" cxnId="{4BF6BF69-AB29-403F-B20C-F996369397CC}">
      <dgm:prSet/>
      <dgm:spPr/>
      <dgm:t>
        <a:bodyPr/>
        <a:lstStyle/>
        <a:p>
          <a:endParaRPr lang="en-US"/>
        </a:p>
      </dgm:t>
    </dgm:pt>
    <dgm:pt modelId="{9B1B9D36-897F-4FA1-BC03-7A9DEB8454AA}" type="sibTrans" cxnId="{4BF6BF69-AB29-403F-B20C-F996369397CC}">
      <dgm:prSet/>
      <dgm:spPr/>
      <dgm:t>
        <a:bodyPr/>
        <a:lstStyle/>
        <a:p>
          <a:endParaRPr lang="en-US"/>
        </a:p>
      </dgm:t>
    </dgm:pt>
    <dgm:pt modelId="{F8A10888-DC0E-4073-A14F-0633332BD578}" type="pres">
      <dgm:prSet presAssocID="{4480CA43-30AD-4E9C-8D10-D835913F4349}" presName="Name0" presStyleCnt="0">
        <dgm:presLayoutVars>
          <dgm:dir/>
          <dgm:animLvl val="lvl"/>
          <dgm:resizeHandles val="exact"/>
        </dgm:presLayoutVars>
      </dgm:prSet>
      <dgm:spPr/>
    </dgm:pt>
    <dgm:pt modelId="{676B797D-97D5-4137-B4EA-48372F7E60F5}" type="pres">
      <dgm:prSet presAssocID="{C69D9AEA-4A1A-4E4E-B397-BDC44E6352C1}" presName="linNode" presStyleCnt="0"/>
      <dgm:spPr/>
    </dgm:pt>
    <dgm:pt modelId="{0DE4EF1D-C3B1-41BF-A5EA-EC85677109E7}" type="pres">
      <dgm:prSet presAssocID="{C69D9AEA-4A1A-4E4E-B397-BDC44E6352C1}" presName="parentText" presStyleLbl="node1" presStyleIdx="0" presStyleCnt="3">
        <dgm:presLayoutVars>
          <dgm:chMax val="1"/>
          <dgm:bulletEnabled val="1"/>
        </dgm:presLayoutVars>
      </dgm:prSet>
      <dgm:spPr/>
    </dgm:pt>
    <dgm:pt modelId="{0DFC1810-2E51-42B1-92A3-72C3494C41FA}" type="pres">
      <dgm:prSet presAssocID="{B0DECEBF-1790-4ADA-99B9-AE23EE8443DA}" presName="sp" presStyleCnt="0"/>
      <dgm:spPr/>
    </dgm:pt>
    <dgm:pt modelId="{BE7003DA-23F8-4105-A0A4-CA209E8D127D}" type="pres">
      <dgm:prSet presAssocID="{B47BD015-C8AF-40D0-8B9C-898699CEC85A}" presName="linNode" presStyleCnt="0"/>
      <dgm:spPr/>
    </dgm:pt>
    <dgm:pt modelId="{59810143-220C-48DF-A2FA-57864C2655E0}" type="pres">
      <dgm:prSet presAssocID="{B47BD015-C8AF-40D0-8B9C-898699CEC85A}" presName="parentText" presStyleLbl="node1" presStyleIdx="1" presStyleCnt="3">
        <dgm:presLayoutVars>
          <dgm:chMax val="1"/>
          <dgm:bulletEnabled val="1"/>
        </dgm:presLayoutVars>
      </dgm:prSet>
      <dgm:spPr/>
    </dgm:pt>
    <dgm:pt modelId="{0D1F262E-972D-4B03-A667-2440BFACDC07}" type="pres">
      <dgm:prSet presAssocID="{851EBB61-F2D8-4BEB-BA3E-8D672E7C773D}" presName="sp" presStyleCnt="0"/>
      <dgm:spPr/>
    </dgm:pt>
    <dgm:pt modelId="{935F3CE7-3364-45A9-B90B-7F268E7967D4}" type="pres">
      <dgm:prSet presAssocID="{9798A9F2-D4DE-40BF-BE57-29A0C4B3D909}" presName="linNode" presStyleCnt="0"/>
      <dgm:spPr/>
    </dgm:pt>
    <dgm:pt modelId="{30303B3F-AA34-4806-9950-3AB23E316770}" type="pres">
      <dgm:prSet presAssocID="{9798A9F2-D4DE-40BF-BE57-29A0C4B3D909}" presName="parentText" presStyleLbl="node1" presStyleIdx="2" presStyleCnt="3">
        <dgm:presLayoutVars>
          <dgm:chMax val="1"/>
          <dgm:bulletEnabled val="1"/>
        </dgm:presLayoutVars>
      </dgm:prSet>
      <dgm:spPr/>
    </dgm:pt>
  </dgm:ptLst>
  <dgm:cxnLst>
    <dgm:cxn modelId="{2EF11F3A-3846-43CF-9FAF-E143D6424E57}" type="presOf" srcId="{9798A9F2-D4DE-40BF-BE57-29A0C4B3D909}" destId="{30303B3F-AA34-4806-9950-3AB23E316770}" srcOrd="0" destOrd="0" presId="urn:microsoft.com/office/officeart/2005/8/layout/vList5"/>
    <dgm:cxn modelId="{05FC9D46-C692-42B9-83CB-3F97F14BE55A}" type="presOf" srcId="{4480CA43-30AD-4E9C-8D10-D835913F4349}" destId="{F8A10888-DC0E-4073-A14F-0633332BD578}" srcOrd="0" destOrd="0" presId="urn:microsoft.com/office/officeart/2005/8/layout/vList5"/>
    <dgm:cxn modelId="{4BF6BF69-AB29-403F-B20C-F996369397CC}" srcId="{4480CA43-30AD-4E9C-8D10-D835913F4349}" destId="{9798A9F2-D4DE-40BF-BE57-29A0C4B3D909}" srcOrd="2" destOrd="0" parTransId="{C483FC48-7E39-4F22-A380-80F431D9540A}" sibTransId="{9B1B9D36-897F-4FA1-BC03-7A9DEB8454AA}"/>
    <dgm:cxn modelId="{BFA83EA9-B0AF-4534-991A-256062267D3B}" srcId="{4480CA43-30AD-4E9C-8D10-D835913F4349}" destId="{C69D9AEA-4A1A-4E4E-B397-BDC44E6352C1}" srcOrd="0" destOrd="0" parTransId="{571BFADC-850C-4C64-915C-25BE7690F3BA}" sibTransId="{B0DECEBF-1790-4ADA-99B9-AE23EE8443DA}"/>
    <dgm:cxn modelId="{AB8530BA-49E9-4285-BC11-3FD4C7075AE5}" srcId="{4480CA43-30AD-4E9C-8D10-D835913F4349}" destId="{B47BD015-C8AF-40D0-8B9C-898699CEC85A}" srcOrd="1" destOrd="0" parTransId="{45F360E0-B88B-47B1-A5ED-AED5C78B72ED}" sibTransId="{851EBB61-F2D8-4BEB-BA3E-8D672E7C773D}"/>
    <dgm:cxn modelId="{A813B0C1-5562-4E99-857E-0289535758D2}" type="presOf" srcId="{B47BD015-C8AF-40D0-8B9C-898699CEC85A}" destId="{59810143-220C-48DF-A2FA-57864C2655E0}" srcOrd="0" destOrd="0" presId="urn:microsoft.com/office/officeart/2005/8/layout/vList5"/>
    <dgm:cxn modelId="{8A7B9EFD-5FDA-4EFE-AB33-D69406629C3A}" type="presOf" srcId="{C69D9AEA-4A1A-4E4E-B397-BDC44E6352C1}" destId="{0DE4EF1D-C3B1-41BF-A5EA-EC85677109E7}" srcOrd="0" destOrd="0" presId="urn:microsoft.com/office/officeart/2005/8/layout/vList5"/>
    <dgm:cxn modelId="{024F5A5D-28F4-4980-BD55-1A024B57B7D5}" type="presParOf" srcId="{F8A10888-DC0E-4073-A14F-0633332BD578}" destId="{676B797D-97D5-4137-B4EA-48372F7E60F5}" srcOrd="0" destOrd="0" presId="urn:microsoft.com/office/officeart/2005/8/layout/vList5"/>
    <dgm:cxn modelId="{77838AFC-842A-437F-802D-92387CCAC6AF}" type="presParOf" srcId="{676B797D-97D5-4137-B4EA-48372F7E60F5}" destId="{0DE4EF1D-C3B1-41BF-A5EA-EC85677109E7}" srcOrd="0" destOrd="0" presId="urn:microsoft.com/office/officeart/2005/8/layout/vList5"/>
    <dgm:cxn modelId="{24D5D85E-C983-4E2F-A8A2-24C5EB0A793E}" type="presParOf" srcId="{F8A10888-DC0E-4073-A14F-0633332BD578}" destId="{0DFC1810-2E51-42B1-92A3-72C3494C41FA}" srcOrd="1" destOrd="0" presId="urn:microsoft.com/office/officeart/2005/8/layout/vList5"/>
    <dgm:cxn modelId="{A659551D-EC35-45AE-B6E4-44119329A318}" type="presParOf" srcId="{F8A10888-DC0E-4073-A14F-0633332BD578}" destId="{BE7003DA-23F8-4105-A0A4-CA209E8D127D}" srcOrd="2" destOrd="0" presId="urn:microsoft.com/office/officeart/2005/8/layout/vList5"/>
    <dgm:cxn modelId="{767FBBA4-D1A9-4B6B-88D0-785E3C109ED4}" type="presParOf" srcId="{BE7003DA-23F8-4105-A0A4-CA209E8D127D}" destId="{59810143-220C-48DF-A2FA-57864C2655E0}" srcOrd="0" destOrd="0" presId="urn:microsoft.com/office/officeart/2005/8/layout/vList5"/>
    <dgm:cxn modelId="{7A61C779-DAC8-4D42-814C-07C05D40F846}" type="presParOf" srcId="{F8A10888-DC0E-4073-A14F-0633332BD578}" destId="{0D1F262E-972D-4B03-A667-2440BFACDC07}" srcOrd="3" destOrd="0" presId="urn:microsoft.com/office/officeart/2005/8/layout/vList5"/>
    <dgm:cxn modelId="{D14FF126-ECED-4F93-827A-3854A9C9D14F}" type="presParOf" srcId="{F8A10888-DC0E-4073-A14F-0633332BD578}" destId="{935F3CE7-3364-45A9-B90B-7F268E7967D4}" srcOrd="4" destOrd="0" presId="urn:microsoft.com/office/officeart/2005/8/layout/vList5"/>
    <dgm:cxn modelId="{D4929F28-19C9-4384-845D-67FEE48B25BA}" type="presParOf" srcId="{935F3CE7-3364-45A9-B90B-7F268E7967D4}" destId="{30303B3F-AA34-4806-9950-3AB23E316770}"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E8E4E2-9045-46C1-BACE-AF01034D547F}"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72CB6F09-7A78-47CF-9557-50FC3DF6D58E}">
      <dgm:prSet custT="1"/>
      <dgm:spPr/>
      <dgm:t>
        <a:bodyPr/>
        <a:lstStyle/>
        <a:p>
          <a:r>
            <a:rPr lang="en-GB" sz="1700" b="0" i="0"/>
            <a:t>Depressive disorder, or depression, is a common mental health condition that can happen to anyone. It is characterized by a low mood or loss of pleasure or interest in activities for long periods of time.</a:t>
          </a:r>
          <a:br>
            <a:rPr lang="en-GB" sz="1700" b="0" i="0"/>
          </a:br>
          <a:endParaRPr lang="en-US" sz="1700"/>
        </a:p>
      </dgm:t>
    </dgm:pt>
    <dgm:pt modelId="{02D8E01E-A6A0-45E2-A16F-B770D1133104}" type="parTrans" cxnId="{4ACDB33A-D8D3-4D66-8428-CCA6502D61CD}">
      <dgm:prSet/>
      <dgm:spPr/>
      <dgm:t>
        <a:bodyPr/>
        <a:lstStyle/>
        <a:p>
          <a:endParaRPr lang="en-US"/>
        </a:p>
      </dgm:t>
    </dgm:pt>
    <dgm:pt modelId="{0FD3A62E-695C-4C14-9D10-12B57D44A980}" type="sibTrans" cxnId="{4ACDB33A-D8D3-4D66-8428-CCA6502D61CD}">
      <dgm:prSet/>
      <dgm:spPr/>
      <dgm:t>
        <a:bodyPr/>
        <a:lstStyle/>
        <a:p>
          <a:endParaRPr lang="en-US"/>
        </a:p>
      </dgm:t>
    </dgm:pt>
    <dgm:pt modelId="{54DE516D-DB9A-4F57-8268-2DEBC4ED9903}">
      <dgm:prSet custT="1"/>
      <dgm:spPr/>
      <dgm:t>
        <a:bodyPr/>
        <a:lstStyle/>
        <a:p>
          <a:r>
            <a:rPr lang="en-GB" sz="1700" b="0" i="0" dirty="0"/>
            <a:t>This is different from regular mood changes and feelings about everyday life. Depressive episodes last most of the day, nearly every day, for at least two weeks. People with depression may experience disturbed sleep and changes to their appetite. They may have feelings of low self-worth, thoughts about dying and hopelessness about the future. Tiredness and poor concentration are also common.</a:t>
          </a:r>
          <a:br>
            <a:rPr lang="en-GB" sz="1700" b="0" i="0" dirty="0"/>
          </a:br>
          <a:endParaRPr lang="en-US" sz="1700" dirty="0"/>
        </a:p>
      </dgm:t>
    </dgm:pt>
    <dgm:pt modelId="{1B18EBB6-6DA2-4967-B0C9-5E34668E7BC5}" type="parTrans" cxnId="{428A55A0-8F1F-44E6-8A65-6F29BAFA7DE7}">
      <dgm:prSet/>
      <dgm:spPr/>
      <dgm:t>
        <a:bodyPr/>
        <a:lstStyle/>
        <a:p>
          <a:endParaRPr lang="en-US"/>
        </a:p>
      </dgm:t>
    </dgm:pt>
    <dgm:pt modelId="{8C317D5F-95EA-4F89-AAC3-AD304BF251CE}" type="sibTrans" cxnId="{428A55A0-8F1F-44E6-8A65-6F29BAFA7DE7}">
      <dgm:prSet/>
      <dgm:spPr/>
      <dgm:t>
        <a:bodyPr/>
        <a:lstStyle/>
        <a:p>
          <a:endParaRPr lang="en-US"/>
        </a:p>
      </dgm:t>
    </dgm:pt>
    <dgm:pt modelId="{73457163-7D42-43CF-8E9B-06BE80D8880D}">
      <dgm:prSet custT="1"/>
      <dgm:spPr/>
      <dgm:t>
        <a:bodyPr/>
        <a:lstStyle/>
        <a:p>
          <a:r>
            <a:rPr lang="en-GB" sz="1700" b="0" i="0" dirty="0"/>
            <a:t>People who have lived through abuse, severe losses or other adverse events are more likely to develop depression. Problems at school and work can also result in depression.</a:t>
          </a:r>
          <a:endParaRPr lang="en-US" sz="1700" dirty="0"/>
        </a:p>
      </dgm:t>
    </dgm:pt>
    <dgm:pt modelId="{C85EC851-7E36-47F7-BA33-B61F9AD71D92}" type="parTrans" cxnId="{20AF49FA-E034-4756-93AE-E0C3A91A0495}">
      <dgm:prSet/>
      <dgm:spPr/>
      <dgm:t>
        <a:bodyPr/>
        <a:lstStyle/>
        <a:p>
          <a:endParaRPr lang="en-US"/>
        </a:p>
      </dgm:t>
    </dgm:pt>
    <dgm:pt modelId="{F02D0996-D097-4A93-AFE3-D60D22165E9E}" type="sibTrans" cxnId="{20AF49FA-E034-4756-93AE-E0C3A91A0495}">
      <dgm:prSet/>
      <dgm:spPr/>
      <dgm:t>
        <a:bodyPr/>
        <a:lstStyle/>
        <a:p>
          <a:endParaRPr lang="en-US"/>
        </a:p>
      </dgm:t>
    </dgm:pt>
    <dgm:pt modelId="{593D7240-9116-40E9-8A1C-27BDE1B2768D}">
      <dgm:prSet custT="1"/>
      <dgm:spPr/>
      <dgm:t>
        <a:bodyPr/>
        <a:lstStyle/>
        <a:p>
          <a:r>
            <a:rPr lang="en-GB" sz="1700" b="0" i="0" dirty="0"/>
            <a:t>Prevention programmes have been shown to reduce depression. There are also effective psychological treatments and medications for depression. However, these are often absent or inaccessible, especially in low- and middle-income countries. It is estimated that more than 75% of people experiencing mental disorders in low- and middle-income countries receive no treatment.</a:t>
          </a:r>
          <a:endParaRPr lang="en-US" sz="1700" dirty="0"/>
        </a:p>
      </dgm:t>
    </dgm:pt>
    <dgm:pt modelId="{55EC2E23-B795-428F-9179-19BA516C0A7E}" type="parTrans" cxnId="{5526AF6D-2E90-4CDD-BE71-F664D0FF9CEC}">
      <dgm:prSet/>
      <dgm:spPr/>
      <dgm:t>
        <a:bodyPr/>
        <a:lstStyle/>
        <a:p>
          <a:endParaRPr lang="en-US"/>
        </a:p>
      </dgm:t>
    </dgm:pt>
    <dgm:pt modelId="{17E7FEE8-8BCD-4DDC-B6C9-06C07735FACA}" type="sibTrans" cxnId="{5526AF6D-2E90-4CDD-BE71-F664D0FF9CEC}">
      <dgm:prSet/>
      <dgm:spPr/>
      <dgm:t>
        <a:bodyPr/>
        <a:lstStyle/>
        <a:p>
          <a:endParaRPr lang="en-US"/>
        </a:p>
      </dgm:t>
    </dgm:pt>
    <dgm:pt modelId="{476586E4-9BC5-42CF-9AC9-8DF817864A51}" type="pres">
      <dgm:prSet presAssocID="{21E8E4E2-9045-46C1-BACE-AF01034D547F}" presName="Name0" presStyleCnt="0">
        <dgm:presLayoutVars>
          <dgm:dir/>
          <dgm:resizeHandles val="exact"/>
        </dgm:presLayoutVars>
      </dgm:prSet>
      <dgm:spPr/>
    </dgm:pt>
    <dgm:pt modelId="{ABAB998B-3650-4E57-8F3D-572DB016D331}" type="pres">
      <dgm:prSet presAssocID="{72CB6F09-7A78-47CF-9557-50FC3DF6D58E}" presName="node" presStyleLbl="node1" presStyleIdx="0" presStyleCnt="7">
        <dgm:presLayoutVars>
          <dgm:bulletEnabled val="1"/>
        </dgm:presLayoutVars>
      </dgm:prSet>
      <dgm:spPr/>
    </dgm:pt>
    <dgm:pt modelId="{705EBA98-DD22-4142-B433-547CE80A6155}" type="pres">
      <dgm:prSet presAssocID="{0FD3A62E-695C-4C14-9D10-12B57D44A980}" presName="sibTransSpacerBeforeConnector" presStyleCnt="0"/>
      <dgm:spPr/>
    </dgm:pt>
    <dgm:pt modelId="{B4B41600-5E30-42C5-88CD-EEEDEEB90FCA}" type="pres">
      <dgm:prSet presAssocID="{0FD3A62E-695C-4C14-9D10-12B57D44A980}" presName="sibTrans" presStyleLbl="node1" presStyleIdx="1" presStyleCnt="7"/>
      <dgm:spPr/>
    </dgm:pt>
    <dgm:pt modelId="{81D4AE39-6DA3-479A-91ED-EFC588C12785}" type="pres">
      <dgm:prSet presAssocID="{0FD3A62E-695C-4C14-9D10-12B57D44A980}" presName="sibTransSpacerAfterConnector" presStyleCnt="0"/>
      <dgm:spPr/>
    </dgm:pt>
    <dgm:pt modelId="{693F60C5-F0BF-4A7D-AF4C-D7ADA692AAD3}" type="pres">
      <dgm:prSet presAssocID="{54DE516D-DB9A-4F57-8268-2DEBC4ED9903}" presName="node" presStyleLbl="node1" presStyleIdx="2" presStyleCnt="7">
        <dgm:presLayoutVars>
          <dgm:bulletEnabled val="1"/>
        </dgm:presLayoutVars>
      </dgm:prSet>
      <dgm:spPr/>
    </dgm:pt>
    <dgm:pt modelId="{678052F6-581F-401B-AE84-286031B9358A}" type="pres">
      <dgm:prSet presAssocID="{8C317D5F-95EA-4F89-AAC3-AD304BF251CE}" presName="sibTransSpacerBeforeConnector" presStyleCnt="0"/>
      <dgm:spPr/>
    </dgm:pt>
    <dgm:pt modelId="{C303A7A6-5C81-4A34-9E38-2AD2C3FE6F79}" type="pres">
      <dgm:prSet presAssocID="{8C317D5F-95EA-4F89-AAC3-AD304BF251CE}" presName="sibTrans" presStyleLbl="node1" presStyleIdx="3" presStyleCnt="7"/>
      <dgm:spPr/>
    </dgm:pt>
    <dgm:pt modelId="{A795B546-5415-432C-B1D4-95CDB68FBDDA}" type="pres">
      <dgm:prSet presAssocID="{8C317D5F-95EA-4F89-AAC3-AD304BF251CE}" presName="sibTransSpacerAfterConnector" presStyleCnt="0"/>
      <dgm:spPr/>
    </dgm:pt>
    <dgm:pt modelId="{DB536B26-6F35-4AF0-91B2-3797DAABE6C6}" type="pres">
      <dgm:prSet presAssocID="{73457163-7D42-43CF-8E9B-06BE80D8880D}" presName="node" presStyleLbl="node1" presStyleIdx="4" presStyleCnt="7">
        <dgm:presLayoutVars>
          <dgm:bulletEnabled val="1"/>
        </dgm:presLayoutVars>
      </dgm:prSet>
      <dgm:spPr/>
    </dgm:pt>
    <dgm:pt modelId="{52D71F1C-03FF-4498-8EEA-6A937B0597E0}" type="pres">
      <dgm:prSet presAssocID="{F02D0996-D097-4A93-AFE3-D60D22165E9E}" presName="sibTransSpacerBeforeConnector" presStyleCnt="0"/>
      <dgm:spPr/>
    </dgm:pt>
    <dgm:pt modelId="{F3872B3D-3A92-4524-A827-B06C2AA3D3DE}" type="pres">
      <dgm:prSet presAssocID="{F02D0996-D097-4A93-AFE3-D60D22165E9E}" presName="sibTrans" presStyleLbl="node1" presStyleIdx="5" presStyleCnt="7"/>
      <dgm:spPr/>
    </dgm:pt>
    <dgm:pt modelId="{FE8F3521-49AD-4FAA-881E-BD5829497357}" type="pres">
      <dgm:prSet presAssocID="{F02D0996-D097-4A93-AFE3-D60D22165E9E}" presName="sibTransSpacerAfterConnector" presStyleCnt="0"/>
      <dgm:spPr/>
    </dgm:pt>
    <dgm:pt modelId="{9D81769E-299D-4869-88D3-DC75230E110F}" type="pres">
      <dgm:prSet presAssocID="{593D7240-9116-40E9-8A1C-27BDE1B2768D}" presName="node" presStyleLbl="node1" presStyleIdx="6" presStyleCnt="7">
        <dgm:presLayoutVars>
          <dgm:bulletEnabled val="1"/>
        </dgm:presLayoutVars>
      </dgm:prSet>
      <dgm:spPr/>
    </dgm:pt>
  </dgm:ptLst>
  <dgm:cxnLst>
    <dgm:cxn modelId="{1974B91B-30C4-4653-93BA-86CE87ACF9B4}" type="presOf" srcId="{8C317D5F-95EA-4F89-AAC3-AD304BF251CE}" destId="{C303A7A6-5C81-4A34-9E38-2AD2C3FE6F79}" srcOrd="0" destOrd="0" presId="urn:microsoft.com/office/officeart/2016/7/layout/BasicProcessNew"/>
    <dgm:cxn modelId="{0D0BC226-5FD2-4064-96AD-B727420A58DA}" type="presOf" srcId="{21E8E4E2-9045-46C1-BACE-AF01034D547F}" destId="{476586E4-9BC5-42CF-9AC9-8DF817864A51}" srcOrd="0" destOrd="0" presId="urn:microsoft.com/office/officeart/2016/7/layout/BasicProcessNew"/>
    <dgm:cxn modelId="{4ACDB33A-D8D3-4D66-8428-CCA6502D61CD}" srcId="{21E8E4E2-9045-46C1-BACE-AF01034D547F}" destId="{72CB6F09-7A78-47CF-9557-50FC3DF6D58E}" srcOrd="0" destOrd="0" parTransId="{02D8E01E-A6A0-45E2-A16F-B770D1133104}" sibTransId="{0FD3A62E-695C-4C14-9D10-12B57D44A980}"/>
    <dgm:cxn modelId="{5526AF6D-2E90-4CDD-BE71-F664D0FF9CEC}" srcId="{21E8E4E2-9045-46C1-BACE-AF01034D547F}" destId="{593D7240-9116-40E9-8A1C-27BDE1B2768D}" srcOrd="3" destOrd="0" parTransId="{55EC2E23-B795-428F-9179-19BA516C0A7E}" sibTransId="{17E7FEE8-8BCD-4DDC-B6C9-06C07735FACA}"/>
    <dgm:cxn modelId="{2B97194E-3F2B-45E1-BAE6-C5EAC9081B34}" type="presOf" srcId="{73457163-7D42-43CF-8E9B-06BE80D8880D}" destId="{DB536B26-6F35-4AF0-91B2-3797DAABE6C6}" srcOrd="0" destOrd="0" presId="urn:microsoft.com/office/officeart/2016/7/layout/BasicProcessNew"/>
    <dgm:cxn modelId="{352B5C9D-743F-4BAE-AF10-D6C823706E85}" type="presOf" srcId="{593D7240-9116-40E9-8A1C-27BDE1B2768D}" destId="{9D81769E-299D-4869-88D3-DC75230E110F}" srcOrd="0" destOrd="0" presId="urn:microsoft.com/office/officeart/2016/7/layout/BasicProcessNew"/>
    <dgm:cxn modelId="{428A55A0-8F1F-44E6-8A65-6F29BAFA7DE7}" srcId="{21E8E4E2-9045-46C1-BACE-AF01034D547F}" destId="{54DE516D-DB9A-4F57-8268-2DEBC4ED9903}" srcOrd="1" destOrd="0" parTransId="{1B18EBB6-6DA2-4967-B0C9-5E34668E7BC5}" sibTransId="{8C317D5F-95EA-4F89-AAC3-AD304BF251CE}"/>
    <dgm:cxn modelId="{3AA6F5B0-8917-490D-8E2C-BA57716F4634}" type="presOf" srcId="{0FD3A62E-695C-4C14-9D10-12B57D44A980}" destId="{B4B41600-5E30-42C5-88CD-EEEDEEB90FCA}" srcOrd="0" destOrd="0" presId="urn:microsoft.com/office/officeart/2016/7/layout/BasicProcessNew"/>
    <dgm:cxn modelId="{C56587DB-E38B-45C7-9BBB-7071A09D4ECE}" type="presOf" srcId="{F02D0996-D097-4A93-AFE3-D60D22165E9E}" destId="{F3872B3D-3A92-4524-A827-B06C2AA3D3DE}" srcOrd="0" destOrd="0" presId="urn:microsoft.com/office/officeart/2016/7/layout/BasicProcessNew"/>
    <dgm:cxn modelId="{61C5FCF6-0C9D-4192-AED7-C9D514D2E496}" type="presOf" srcId="{54DE516D-DB9A-4F57-8268-2DEBC4ED9903}" destId="{693F60C5-F0BF-4A7D-AF4C-D7ADA692AAD3}" srcOrd="0" destOrd="0" presId="urn:microsoft.com/office/officeart/2016/7/layout/BasicProcessNew"/>
    <dgm:cxn modelId="{1431BEF9-0598-40C1-82AB-C610CD5C0419}" type="presOf" srcId="{72CB6F09-7A78-47CF-9557-50FC3DF6D58E}" destId="{ABAB998B-3650-4E57-8F3D-572DB016D331}" srcOrd="0" destOrd="0" presId="urn:microsoft.com/office/officeart/2016/7/layout/BasicProcessNew"/>
    <dgm:cxn modelId="{20AF49FA-E034-4756-93AE-E0C3A91A0495}" srcId="{21E8E4E2-9045-46C1-BACE-AF01034D547F}" destId="{73457163-7D42-43CF-8E9B-06BE80D8880D}" srcOrd="2" destOrd="0" parTransId="{C85EC851-7E36-47F7-BA33-B61F9AD71D92}" sibTransId="{F02D0996-D097-4A93-AFE3-D60D22165E9E}"/>
    <dgm:cxn modelId="{B8FFC2A6-A548-405A-B206-D44DD2EEB740}" type="presParOf" srcId="{476586E4-9BC5-42CF-9AC9-8DF817864A51}" destId="{ABAB998B-3650-4E57-8F3D-572DB016D331}" srcOrd="0" destOrd="0" presId="urn:microsoft.com/office/officeart/2016/7/layout/BasicProcessNew"/>
    <dgm:cxn modelId="{425C7F0D-73EB-4F0F-9088-93BF2E6F5603}" type="presParOf" srcId="{476586E4-9BC5-42CF-9AC9-8DF817864A51}" destId="{705EBA98-DD22-4142-B433-547CE80A6155}" srcOrd="1" destOrd="0" presId="urn:microsoft.com/office/officeart/2016/7/layout/BasicProcessNew"/>
    <dgm:cxn modelId="{3ECA437D-BE44-43C5-B82E-F9685CC35EC2}" type="presParOf" srcId="{476586E4-9BC5-42CF-9AC9-8DF817864A51}" destId="{B4B41600-5E30-42C5-88CD-EEEDEEB90FCA}" srcOrd="2" destOrd="0" presId="urn:microsoft.com/office/officeart/2016/7/layout/BasicProcessNew"/>
    <dgm:cxn modelId="{616313C0-66E0-431C-93FC-0DE444F9979F}" type="presParOf" srcId="{476586E4-9BC5-42CF-9AC9-8DF817864A51}" destId="{81D4AE39-6DA3-479A-91ED-EFC588C12785}" srcOrd="3" destOrd="0" presId="urn:microsoft.com/office/officeart/2016/7/layout/BasicProcessNew"/>
    <dgm:cxn modelId="{08A70195-3E86-4704-918B-1E27F202C130}" type="presParOf" srcId="{476586E4-9BC5-42CF-9AC9-8DF817864A51}" destId="{693F60C5-F0BF-4A7D-AF4C-D7ADA692AAD3}" srcOrd="4" destOrd="0" presId="urn:microsoft.com/office/officeart/2016/7/layout/BasicProcessNew"/>
    <dgm:cxn modelId="{1CD21F79-E0A8-4D39-8E28-2D430A8A72B7}" type="presParOf" srcId="{476586E4-9BC5-42CF-9AC9-8DF817864A51}" destId="{678052F6-581F-401B-AE84-286031B9358A}" srcOrd="5" destOrd="0" presId="urn:microsoft.com/office/officeart/2016/7/layout/BasicProcessNew"/>
    <dgm:cxn modelId="{720DCB63-643F-4131-87F3-DF5619FDD464}" type="presParOf" srcId="{476586E4-9BC5-42CF-9AC9-8DF817864A51}" destId="{C303A7A6-5C81-4A34-9E38-2AD2C3FE6F79}" srcOrd="6" destOrd="0" presId="urn:microsoft.com/office/officeart/2016/7/layout/BasicProcessNew"/>
    <dgm:cxn modelId="{69552047-A968-4779-9498-7DD35D39CEF6}" type="presParOf" srcId="{476586E4-9BC5-42CF-9AC9-8DF817864A51}" destId="{A795B546-5415-432C-B1D4-95CDB68FBDDA}" srcOrd="7" destOrd="0" presId="urn:microsoft.com/office/officeart/2016/7/layout/BasicProcessNew"/>
    <dgm:cxn modelId="{7B840FFA-4C76-4296-91C1-3ED7FD8FBE71}" type="presParOf" srcId="{476586E4-9BC5-42CF-9AC9-8DF817864A51}" destId="{DB536B26-6F35-4AF0-91B2-3797DAABE6C6}" srcOrd="8" destOrd="0" presId="urn:microsoft.com/office/officeart/2016/7/layout/BasicProcessNew"/>
    <dgm:cxn modelId="{B3F8322C-EC0A-42F3-AEFD-96E1F1E8D96D}" type="presParOf" srcId="{476586E4-9BC5-42CF-9AC9-8DF817864A51}" destId="{52D71F1C-03FF-4498-8EEA-6A937B0597E0}" srcOrd="9" destOrd="0" presId="urn:microsoft.com/office/officeart/2016/7/layout/BasicProcessNew"/>
    <dgm:cxn modelId="{4B773AA2-BFF4-45EB-AD14-AFDF6EF966ED}" type="presParOf" srcId="{476586E4-9BC5-42CF-9AC9-8DF817864A51}" destId="{F3872B3D-3A92-4524-A827-B06C2AA3D3DE}" srcOrd="10" destOrd="0" presId="urn:microsoft.com/office/officeart/2016/7/layout/BasicProcessNew"/>
    <dgm:cxn modelId="{22656CD5-A067-43E6-AD4D-D5A3BF4CE0C4}" type="presParOf" srcId="{476586E4-9BC5-42CF-9AC9-8DF817864A51}" destId="{FE8F3521-49AD-4FAA-881E-BD5829497357}" srcOrd="11" destOrd="0" presId="urn:microsoft.com/office/officeart/2016/7/layout/BasicProcessNew"/>
    <dgm:cxn modelId="{A69064D8-DD1F-4CCC-B526-C3E2BF971C18}" type="presParOf" srcId="{476586E4-9BC5-42CF-9AC9-8DF817864A51}" destId="{9D81769E-299D-4869-88D3-DC75230E110F}"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E4EC03-9D84-4DB4-9F90-D966BCA7B1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71F2829-A8DA-41F7-BD80-21B7177BC3EC}">
      <dgm:prSet/>
      <dgm:spPr/>
      <dgm:t>
        <a:bodyPr/>
        <a:lstStyle/>
        <a:p>
          <a:r>
            <a:rPr lang="en-US" b="0" i="0" baseline="0" dirty="0"/>
            <a:t>Several psychological theories explain depression. Here are some of the main ones:</a:t>
          </a:r>
          <a:endParaRPr lang="en-US" dirty="0"/>
        </a:p>
      </dgm:t>
    </dgm:pt>
    <dgm:pt modelId="{CE49E3C7-E0E8-432D-BE55-DBC74C3CC513}" type="parTrans" cxnId="{95A2071D-17AC-4359-B1C4-721D35CB26E9}">
      <dgm:prSet/>
      <dgm:spPr/>
      <dgm:t>
        <a:bodyPr/>
        <a:lstStyle/>
        <a:p>
          <a:endParaRPr lang="en-US"/>
        </a:p>
      </dgm:t>
    </dgm:pt>
    <dgm:pt modelId="{53BEF833-4306-4BC9-9FCF-044346B34FBB}" type="sibTrans" cxnId="{95A2071D-17AC-4359-B1C4-721D35CB26E9}">
      <dgm:prSet/>
      <dgm:spPr/>
      <dgm:t>
        <a:bodyPr/>
        <a:lstStyle/>
        <a:p>
          <a:endParaRPr lang="en-US"/>
        </a:p>
      </dgm:t>
    </dgm:pt>
    <dgm:pt modelId="{0C132D28-09CB-4AB8-914C-0C0CA1022EA2}">
      <dgm:prSet/>
      <dgm:spPr/>
      <dgm:t>
        <a:bodyPr/>
        <a:lstStyle/>
        <a:p>
          <a:r>
            <a:rPr lang="en-US" b="1" i="0" baseline="0"/>
            <a:t>Behaviourist Theory</a:t>
          </a:r>
          <a:r>
            <a:rPr lang="en-US" b="0" i="0" baseline="0"/>
            <a:t>:</a:t>
          </a:r>
          <a:endParaRPr lang="en-US"/>
        </a:p>
      </dgm:t>
    </dgm:pt>
    <dgm:pt modelId="{22028593-61EA-411B-BDBC-B8E7E62665A9}" type="parTrans" cxnId="{55B7D8F2-9612-4889-B9BF-5816FE65E734}">
      <dgm:prSet/>
      <dgm:spPr/>
      <dgm:t>
        <a:bodyPr/>
        <a:lstStyle/>
        <a:p>
          <a:endParaRPr lang="en-US"/>
        </a:p>
      </dgm:t>
    </dgm:pt>
    <dgm:pt modelId="{D9DCADA8-2B56-4630-A757-FDEA53DBC2BB}" type="sibTrans" cxnId="{55B7D8F2-9612-4889-B9BF-5816FE65E734}">
      <dgm:prSet/>
      <dgm:spPr/>
      <dgm:t>
        <a:bodyPr/>
        <a:lstStyle/>
        <a:p>
          <a:endParaRPr lang="en-US"/>
        </a:p>
      </dgm:t>
    </dgm:pt>
    <dgm:pt modelId="{8C75CB9E-CEB8-4D3A-856A-952C331953F8}">
      <dgm:prSet/>
      <dgm:spPr/>
      <dgm:t>
        <a:bodyPr/>
        <a:lstStyle/>
        <a:p>
          <a:r>
            <a:rPr lang="en-US" b="1"/>
            <a:t>Classical Conditioning</a:t>
          </a:r>
          <a:r>
            <a:rPr lang="en-US"/>
            <a:t>: Depression is learned through associating certain stimuli with negative emotional states</a:t>
          </a:r>
          <a:r>
            <a:rPr lang="en-US" b="0" i="0" baseline="0"/>
            <a:t>. </a:t>
          </a:r>
          <a:endParaRPr lang="en-US"/>
        </a:p>
      </dgm:t>
    </dgm:pt>
    <dgm:pt modelId="{F7AA4B10-A693-42F6-BF70-794E62ED9516}" type="parTrans" cxnId="{9531F156-BBE0-4D14-AD03-22B98256A0A6}">
      <dgm:prSet/>
      <dgm:spPr/>
      <dgm:t>
        <a:bodyPr/>
        <a:lstStyle/>
        <a:p>
          <a:endParaRPr lang="en-US"/>
        </a:p>
      </dgm:t>
    </dgm:pt>
    <dgm:pt modelId="{A900C124-7CDA-49DF-A3B1-A09CAD840A7F}" type="sibTrans" cxnId="{9531F156-BBE0-4D14-AD03-22B98256A0A6}">
      <dgm:prSet/>
      <dgm:spPr/>
      <dgm:t>
        <a:bodyPr/>
        <a:lstStyle/>
        <a:p>
          <a:endParaRPr lang="en-US"/>
        </a:p>
      </dgm:t>
    </dgm:pt>
    <dgm:pt modelId="{06CDD536-5F15-4059-9A4F-0E2930B82FAF}">
      <dgm:prSet/>
      <dgm:spPr/>
      <dgm:t>
        <a:bodyPr/>
        <a:lstStyle/>
        <a:p>
          <a:r>
            <a:rPr lang="en-US" b="1"/>
            <a:t>Operant Conditioning</a:t>
          </a:r>
          <a:r>
            <a:rPr lang="en-US"/>
            <a:t>: Depression is caused by the removal of positive reinforcement from the environment</a:t>
          </a:r>
          <a:r>
            <a:rPr lang="en-US" b="0" i="0" baseline="0"/>
            <a:t>. </a:t>
          </a:r>
          <a:r>
            <a:rPr lang="en-US"/>
            <a:t>For example, losing a job can reduce positive reinforcement from others, leading to depression</a:t>
          </a:r>
        </a:p>
      </dgm:t>
    </dgm:pt>
    <dgm:pt modelId="{7B392906-69DD-433A-905E-26FE351D96FE}" type="parTrans" cxnId="{540FB343-66E0-4578-8411-B17DF51A7BE2}">
      <dgm:prSet/>
      <dgm:spPr/>
      <dgm:t>
        <a:bodyPr/>
        <a:lstStyle/>
        <a:p>
          <a:endParaRPr lang="en-US"/>
        </a:p>
      </dgm:t>
    </dgm:pt>
    <dgm:pt modelId="{D12126DA-BEE0-48DB-8429-838AEBAB3489}" type="sibTrans" cxnId="{540FB343-66E0-4578-8411-B17DF51A7BE2}">
      <dgm:prSet/>
      <dgm:spPr/>
      <dgm:t>
        <a:bodyPr/>
        <a:lstStyle/>
        <a:p>
          <a:endParaRPr lang="en-US"/>
        </a:p>
      </dgm:t>
    </dgm:pt>
    <dgm:pt modelId="{61E82C5B-1D26-48AD-A3C7-79248B6AAB3C}">
      <dgm:prSet/>
      <dgm:spPr/>
      <dgm:t>
        <a:bodyPr/>
        <a:lstStyle/>
        <a:p>
          <a:r>
            <a:rPr lang="en-US" b="1" i="0" baseline="0"/>
            <a:t>Cognitive Theory</a:t>
          </a:r>
          <a:r>
            <a:rPr lang="en-US" b="0" i="0" baseline="0"/>
            <a:t>:</a:t>
          </a:r>
          <a:endParaRPr lang="en-US"/>
        </a:p>
      </dgm:t>
    </dgm:pt>
    <dgm:pt modelId="{B95B257C-EF11-4D97-9B3F-D8028D26D8E7}" type="parTrans" cxnId="{E92F8485-4FE6-4AE7-AE5B-10577190DB95}">
      <dgm:prSet/>
      <dgm:spPr/>
      <dgm:t>
        <a:bodyPr/>
        <a:lstStyle/>
        <a:p>
          <a:endParaRPr lang="en-US"/>
        </a:p>
      </dgm:t>
    </dgm:pt>
    <dgm:pt modelId="{3A856D1B-AB1D-4D46-A2AB-0DEE8A494A18}" type="sibTrans" cxnId="{E92F8485-4FE6-4AE7-AE5B-10577190DB95}">
      <dgm:prSet/>
      <dgm:spPr/>
      <dgm:t>
        <a:bodyPr/>
        <a:lstStyle/>
        <a:p>
          <a:endParaRPr lang="en-US"/>
        </a:p>
      </dgm:t>
    </dgm:pt>
    <dgm:pt modelId="{17B2C2AD-4027-4DC5-8C6E-77EAC657BC6B}">
      <dgm:prSet/>
      <dgm:spPr/>
      <dgm:t>
        <a:bodyPr/>
        <a:lstStyle/>
        <a:p>
          <a:r>
            <a:rPr lang="en-US" b="1"/>
            <a:t>Beck’s Cognitive Theory</a:t>
          </a:r>
          <a:r>
            <a:rPr lang="en-US"/>
            <a:t>: Aaron Beck proposed that depression is caused by negative thoughts and cognitive distortions</a:t>
          </a:r>
          <a:r>
            <a:rPr lang="en-US" b="0" i="0" baseline="0"/>
            <a:t>. </a:t>
          </a:r>
          <a:r>
            <a:rPr lang="en-US"/>
            <a:t>Individuals with depression tend to have a negative view of themselves, the world, and the future</a:t>
          </a:r>
          <a:r>
            <a:rPr lang="en-US" b="0" i="0" baseline="0"/>
            <a:t>. </a:t>
          </a:r>
          <a:endParaRPr lang="en-US"/>
        </a:p>
      </dgm:t>
    </dgm:pt>
    <dgm:pt modelId="{3B81B894-FBBE-4D9F-866A-F31616902482}" type="parTrans" cxnId="{3B231C4C-98C1-4FDD-8EA3-3F356913E9E5}">
      <dgm:prSet/>
      <dgm:spPr/>
      <dgm:t>
        <a:bodyPr/>
        <a:lstStyle/>
        <a:p>
          <a:endParaRPr lang="en-US"/>
        </a:p>
      </dgm:t>
    </dgm:pt>
    <dgm:pt modelId="{60E3F713-657A-4B4D-B8C1-D74411C44D4E}" type="sibTrans" cxnId="{3B231C4C-98C1-4FDD-8EA3-3F356913E9E5}">
      <dgm:prSet/>
      <dgm:spPr/>
      <dgm:t>
        <a:bodyPr/>
        <a:lstStyle/>
        <a:p>
          <a:endParaRPr lang="en-US"/>
        </a:p>
      </dgm:t>
    </dgm:pt>
    <dgm:pt modelId="{EE1478B8-4325-481A-AF9E-BDEFEBD59ABD}">
      <dgm:prSet/>
      <dgm:spPr/>
      <dgm:t>
        <a:bodyPr/>
        <a:lstStyle/>
        <a:p>
          <a:r>
            <a:rPr lang="en-US" b="1"/>
            <a:t>Learned Helplessness</a:t>
          </a:r>
          <a:r>
            <a:rPr lang="en-US"/>
            <a:t>: Martin Seligman suggested that depression results from a perceived lack of control over the outcome of situations</a:t>
          </a:r>
          <a:r>
            <a:rPr lang="en-US" b="0" i="0" baseline="0"/>
            <a:t>. </a:t>
          </a:r>
          <a:r>
            <a:rPr lang="en-US"/>
            <a:t>This leads to feelings of helplessness and hopelessness</a:t>
          </a:r>
          <a:r>
            <a:rPr lang="en-US" b="0" i="0" baseline="0"/>
            <a:t>. </a:t>
          </a:r>
          <a:endParaRPr lang="en-US"/>
        </a:p>
      </dgm:t>
    </dgm:pt>
    <dgm:pt modelId="{0FA60132-6FDD-4A19-A19B-E3273DCEABD4}" type="parTrans" cxnId="{D050092E-888D-4890-94C1-4FE56F32422D}">
      <dgm:prSet/>
      <dgm:spPr/>
      <dgm:t>
        <a:bodyPr/>
        <a:lstStyle/>
        <a:p>
          <a:endParaRPr lang="en-US"/>
        </a:p>
      </dgm:t>
    </dgm:pt>
    <dgm:pt modelId="{207387D1-B3E0-47F5-8272-1642741DB2A1}" type="sibTrans" cxnId="{D050092E-888D-4890-94C1-4FE56F32422D}">
      <dgm:prSet/>
      <dgm:spPr/>
      <dgm:t>
        <a:bodyPr/>
        <a:lstStyle/>
        <a:p>
          <a:endParaRPr lang="en-US"/>
        </a:p>
      </dgm:t>
    </dgm:pt>
    <dgm:pt modelId="{15B496AD-4D89-42A3-A936-CC966198A606}">
      <dgm:prSet/>
      <dgm:spPr/>
      <dgm:t>
        <a:bodyPr/>
        <a:lstStyle/>
        <a:p>
          <a:r>
            <a:rPr lang="en-GB"/>
            <a:t>These are the foundations of CBT – the ‘B’ and the ‘C’</a:t>
          </a:r>
          <a:endParaRPr lang="en-US"/>
        </a:p>
      </dgm:t>
    </dgm:pt>
    <dgm:pt modelId="{7229948F-DF1C-485B-B457-2E4FA29ADB8C}" type="parTrans" cxnId="{F35C8BD3-6AD9-4AA0-8279-5BDBEBED57D2}">
      <dgm:prSet/>
      <dgm:spPr/>
      <dgm:t>
        <a:bodyPr/>
        <a:lstStyle/>
        <a:p>
          <a:endParaRPr lang="en-US"/>
        </a:p>
      </dgm:t>
    </dgm:pt>
    <dgm:pt modelId="{BD51056C-54EA-440E-BE23-696C78128E02}" type="sibTrans" cxnId="{F35C8BD3-6AD9-4AA0-8279-5BDBEBED57D2}">
      <dgm:prSet/>
      <dgm:spPr/>
      <dgm:t>
        <a:bodyPr/>
        <a:lstStyle/>
        <a:p>
          <a:endParaRPr lang="en-US"/>
        </a:p>
      </dgm:t>
    </dgm:pt>
    <dgm:pt modelId="{78BCBE2E-4DDC-4585-B295-20C479F888F4}" type="pres">
      <dgm:prSet presAssocID="{48E4EC03-9D84-4DB4-9F90-D966BCA7B1CD}" presName="linear" presStyleCnt="0">
        <dgm:presLayoutVars>
          <dgm:animLvl val="lvl"/>
          <dgm:resizeHandles val="exact"/>
        </dgm:presLayoutVars>
      </dgm:prSet>
      <dgm:spPr/>
    </dgm:pt>
    <dgm:pt modelId="{5295D0AB-43EB-4AD7-8B59-7D65A614D19C}" type="pres">
      <dgm:prSet presAssocID="{071F2829-A8DA-41F7-BD80-21B7177BC3EC}" presName="parentText" presStyleLbl="node1" presStyleIdx="0" presStyleCnt="4">
        <dgm:presLayoutVars>
          <dgm:chMax val="0"/>
          <dgm:bulletEnabled val="1"/>
        </dgm:presLayoutVars>
      </dgm:prSet>
      <dgm:spPr/>
    </dgm:pt>
    <dgm:pt modelId="{5981020A-BF91-4D94-9847-EEF6DF393C83}" type="pres">
      <dgm:prSet presAssocID="{53BEF833-4306-4BC9-9FCF-044346B34FBB}" presName="spacer" presStyleCnt="0"/>
      <dgm:spPr/>
    </dgm:pt>
    <dgm:pt modelId="{39932F62-A43B-4CBE-B3C3-C3AA2E812900}" type="pres">
      <dgm:prSet presAssocID="{0C132D28-09CB-4AB8-914C-0C0CA1022EA2}" presName="parentText" presStyleLbl="node1" presStyleIdx="1" presStyleCnt="4">
        <dgm:presLayoutVars>
          <dgm:chMax val="0"/>
          <dgm:bulletEnabled val="1"/>
        </dgm:presLayoutVars>
      </dgm:prSet>
      <dgm:spPr/>
    </dgm:pt>
    <dgm:pt modelId="{BB893B3E-F8E8-47DF-8984-C3B8A1215B2B}" type="pres">
      <dgm:prSet presAssocID="{0C132D28-09CB-4AB8-914C-0C0CA1022EA2}" presName="childText" presStyleLbl="revTx" presStyleIdx="0" presStyleCnt="2">
        <dgm:presLayoutVars>
          <dgm:bulletEnabled val="1"/>
        </dgm:presLayoutVars>
      </dgm:prSet>
      <dgm:spPr/>
    </dgm:pt>
    <dgm:pt modelId="{2952B905-A283-4A98-B991-B5195DCE267D}" type="pres">
      <dgm:prSet presAssocID="{61E82C5B-1D26-48AD-A3C7-79248B6AAB3C}" presName="parentText" presStyleLbl="node1" presStyleIdx="2" presStyleCnt="4">
        <dgm:presLayoutVars>
          <dgm:chMax val="0"/>
          <dgm:bulletEnabled val="1"/>
        </dgm:presLayoutVars>
      </dgm:prSet>
      <dgm:spPr/>
    </dgm:pt>
    <dgm:pt modelId="{5A09619D-D19B-403A-9682-4BF32672FE49}" type="pres">
      <dgm:prSet presAssocID="{61E82C5B-1D26-48AD-A3C7-79248B6AAB3C}" presName="childText" presStyleLbl="revTx" presStyleIdx="1" presStyleCnt="2">
        <dgm:presLayoutVars>
          <dgm:bulletEnabled val="1"/>
        </dgm:presLayoutVars>
      </dgm:prSet>
      <dgm:spPr/>
    </dgm:pt>
    <dgm:pt modelId="{670F468E-E3FE-41EB-9C89-8755DE3CA075}" type="pres">
      <dgm:prSet presAssocID="{15B496AD-4D89-42A3-A936-CC966198A606}" presName="parentText" presStyleLbl="node1" presStyleIdx="3" presStyleCnt="4">
        <dgm:presLayoutVars>
          <dgm:chMax val="0"/>
          <dgm:bulletEnabled val="1"/>
        </dgm:presLayoutVars>
      </dgm:prSet>
      <dgm:spPr/>
    </dgm:pt>
  </dgm:ptLst>
  <dgm:cxnLst>
    <dgm:cxn modelId="{A4E3FA05-0276-45A7-817F-19FB5B437984}" type="presOf" srcId="{48E4EC03-9D84-4DB4-9F90-D966BCA7B1CD}" destId="{78BCBE2E-4DDC-4585-B295-20C479F888F4}" srcOrd="0" destOrd="0" presId="urn:microsoft.com/office/officeart/2005/8/layout/vList2"/>
    <dgm:cxn modelId="{95A2071D-17AC-4359-B1C4-721D35CB26E9}" srcId="{48E4EC03-9D84-4DB4-9F90-D966BCA7B1CD}" destId="{071F2829-A8DA-41F7-BD80-21B7177BC3EC}" srcOrd="0" destOrd="0" parTransId="{CE49E3C7-E0E8-432D-BE55-DBC74C3CC513}" sibTransId="{53BEF833-4306-4BC9-9FCF-044346B34FBB}"/>
    <dgm:cxn modelId="{D050092E-888D-4890-94C1-4FE56F32422D}" srcId="{61E82C5B-1D26-48AD-A3C7-79248B6AAB3C}" destId="{EE1478B8-4325-481A-AF9E-BDEFEBD59ABD}" srcOrd="1" destOrd="0" parTransId="{0FA60132-6FDD-4A19-A19B-E3273DCEABD4}" sibTransId="{207387D1-B3E0-47F5-8272-1642741DB2A1}"/>
    <dgm:cxn modelId="{B007A334-6029-4DAF-A5F9-AA411721DD8F}" type="presOf" srcId="{8C75CB9E-CEB8-4D3A-856A-952C331953F8}" destId="{BB893B3E-F8E8-47DF-8984-C3B8A1215B2B}" srcOrd="0" destOrd="0" presId="urn:microsoft.com/office/officeart/2005/8/layout/vList2"/>
    <dgm:cxn modelId="{540FB343-66E0-4578-8411-B17DF51A7BE2}" srcId="{0C132D28-09CB-4AB8-914C-0C0CA1022EA2}" destId="{06CDD536-5F15-4059-9A4F-0E2930B82FAF}" srcOrd="1" destOrd="0" parTransId="{7B392906-69DD-433A-905E-26FE351D96FE}" sibTransId="{D12126DA-BEE0-48DB-8429-838AEBAB3489}"/>
    <dgm:cxn modelId="{CF000766-33D5-4773-B4BA-E5413277F56C}" type="presOf" srcId="{61E82C5B-1D26-48AD-A3C7-79248B6AAB3C}" destId="{2952B905-A283-4A98-B991-B5195DCE267D}" srcOrd="0" destOrd="0" presId="urn:microsoft.com/office/officeart/2005/8/layout/vList2"/>
    <dgm:cxn modelId="{3B231C4C-98C1-4FDD-8EA3-3F356913E9E5}" srcId="{61E82C5B-1D26-48AD-A3C7-79248B6AAB3C}" destId="{17B2C2AD-4027-4DC5-8C6E-77EAC657BC6B}" srcOrd="0" destOrd="0" parTransId="{3B81B894-FBBE-4D9F-866A-F31616902482}" sibTransId="{60E3F713-657A-4B4D-B8C1-D74411C44D4E}"/>
    <dgm:cxn modelId="{9531F156-BBE0-4D14-AD03-22B98256A0A6}" srcId="{0C132D28-09CB-4AB8-914C-0C0CA1022EA2}" destId="{8C75CB9E-CEB8-4D3A-856A-952C331953F8}" srcOrd="0" destOrd="0" parTransId="{F7AA4B10-A693-42F6-BF70-794E62ED9516}" sibTransId="{A900C124-7CDA-49DF-A3B1-A09CAD840A7F}"/>
    <dgm:cxn modelId="{99374677-03F7-428E-8B82-277A7F36DB8E}" type="presOf" srcId="{15B496AD-4D89-42A3-A936-CC966198A606}" destId="{670F468E-E3FE-41EB-9C89-8755DE3CA075}" srcOrd="0" destOrd="0" presId="urn:microsoft.com/office/officeart/2005/8/layout/vList2"/>
    <dgm:cxn modelId="{E92F8485-4FE6-4AE7-AE5B-10577190DB95}" srcId="{48E4EC03-9D84-4DB4-9F90-D966BCA7B1CD}" destId="{61E82C5B-1D26-48AD-A3C7-79248B6AAB3C}" srcOrd="2" destOrd="0" parTransId="{B95B257C-EF11-4D97-9B3F-D8028D26D8E7}" sibTransId="{3A856D1B-AB1D-4D46-A2AB-0DEE8A494A18}"/>
    <dgm:cxn modelId="{9D8280AD-5270-4667-9609-7F451424D848}" type="presOf" srcId="{06CDD536-5F15-4059-9A4F-0E2930B82FAF}" destId="{BB893B3E-F8E8-47DF-8984-C3B8A1215B2B}" srcOrd="0" destOrd="1" presId="urn:microsoft.com/office/officeart/2005/8/layout/vList2"/>
    <dgm:cxn modelId="{9F5D64BB-899E-4599-AE98-A6CA3A8BE432}" type="presOf" srcId="{EE1478B8-4325-481A-AF9E-BDEFEBD59ABD}" destId="{5A09619D-D19B-403A-9682-4BF32672FE49}" srcOrd="0" destOrd="1" presId="urn:microsoft.com/office/officeart/2005/8/layout/vList2"/>
    <dgm:cxn modelId="{2ADF76BB-6559-42EC-845D-488E6A0CFB17}" type="presOf" srcId="{17B2C2AD-4027-4DC5-8C6E-77EAC657BC6B}" destId="{5A09619D-D19B-403A-9682-4BF32672FE49}" srcOrd="0" destOrd="0" presId="urn:microsoft.com/office/officeart/2005/8/layout/vList2"/>
    <dgm:cxn modelId="{F35C8BD3-6AD9-4AA0-8279-5BDBEBED57D2}" srcId="{48E4EC03-9D84-4DB4-9F90-D966BCA7B1CD}" destId="{15B496AD-4D89-42A3-A936-CC966198A606}" srcOrd="3" destOrd="0" parTransId="{7229948F-DF1C-485B-B457-2E4FA29ADB8C}" sibTransId="{BD51056C-54EA-440E-BE23-696C78128E02}"/>
    <dgm:cxn modelId="{C3D243DC-F056-40BD-9533-369E65683032}" type="presOf" srcId="{0C132D28-09CB-4AB8-914C-0C0CA1022EA2}" destId="{39932F62-A43B-4CBE-B3C3-C3AA2E812900}" srcOrd="0" destOrd="0" presId="urn:microsoft.com/office/officeart/2005/8/layout/vList2"/>
    <dgm:cxn modelId="{CF340DEA-ADD9-4995-A3D5-D2ED874293CF}" type="presOf" srcId="{071F2829-A8DA-41F7-BD80-21B7177BC3EC}" destId="{5295D0AB-43EB-4AD7-8B59-7D65A614D19C}" srcOrd="0" destOrd="0" presId="urn:microsoft.com/office/officeart/2005/8/layout/vList2"/>
    <dgm:cxn modelId="{55B7D8F2-9612-4889-B9BF-5816FE65E734}" srcId="{48E4EC03-9D84-4DB4-9F90-D966BCA7B1CD}" destId="{0C132D28-09CB-4AB8-914C-0C0CA1022EA2}" srcOrd="1" destOrd="0" parTransId="{22028593-61EA-411B-BDBC-B8E7E62665A9}" sibTransId="{D9DCADA8-2B56-4630-A757-FDEA53DBC2BB}"/>
    <dgm:cxn modelId="{79482045-998F-4FC3-AB11-436B1CBE2761}" type="presParOf" srcId="{78BCBE2E-4DDC-4585-B295-20C479F888F4}" destId="{5295D0AB-43EB-4AD7-8B59-7D65A614D19C}" srcOrd="0" destOrd="0" presId="urn:microsoft.com/office/officeart/2005/8/layout/vList2"/>
    <dgm:cxn modelId="{B384D7B5-435F-4168-8BE1-550FF3468C34}" type="presParOf" srcId="{78BCBE2E-4DDC-4585-B295-20C479F888F4}" destId="{5981020A-BF91-4D94-9847-EEF6DF393C83}" srcOrd="1" destOrd="0" presId="urn:microsoft.com/office/officeart/2005/8/layout/vList2"/>
    <dgm:cxn modelId="{D72406E9-3CE9-4471-BAF7-A7B1D8168BC9}" type="presParOf" srcId="{78BCBE2E-4DDC-4585-B295-20C479F888F4}" destId="{39932F62-A43B-4CBE-B3C3-C3AA2E812900}" srcOrd="2" destOrd="0" presId="urn:microsoft.com/office/officeart/2005/8/layout/vList2"/>
    <dgm:cxn modelId="{11976D9C-4F3E-423C-8F51-BB0C8597A636}" type="presParOf" srcId="{78BCBE2E-4DDC-4585-B295-20C479F888F4}" destId="{BB893B3E-F8E8-47DF-8984-C3B8A1215B2B}" srcOrd="3" destOrd="0" presId="urn:microsoft.com/office/officeart/2005/8/layout/vList2"/>
    <dgm:cxn modelId="{2486B704-7D00-473A-B84C-969FB4A8E727}" type="presParOf" srcId="{78BCBE2E-4DDC-4585-B295-20C479F888F4}" destId="{2952B905-A283-4A98-B991-B5195DCE267D}" srcOrd="4" destOrd="0" presId="urn:microsoft.com/office/officeart/2005/8/layout/vList2"/>
    <dgm:cxn modelId="{346DFA38-36A5-40F2-A199-2166C1FA2230}" type="presParOf" srcId="{78BCBE2E-4DDC-4585-B295-20C479F888F4}" destId="{5A09619D-D19B-403A-9682-4BF32672FE49}" srcOrd="5" destOrd="0" presId="urn:microsoft.com/office/officeart/2005/8/layout/vList2"/>
    <dgm:cxn modelId="{6FA3F1BC-A804-4E46-BCED-24E3D13DE67C}" type="presParOf" srcId="{78BCBE2E-4DDC-4585-B295-20C479F888F4}" destId="{670F468E-E3FE-41EB-9C89-8755DE3CA07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99BF69B-A33F-4162-B597-AFB280FDCD03}"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D48ACAFC-2B88-4F3B-A860-EF3976304485}">
      <dgm:prSet/>
      <dgm:spPr/>
      <dgm:t>
        <a:bodyPr/>
        <a:lstStyle/>
        <a:p>
          <a:pPr>
            <a:lnSpc>
              <a:spcPct val="100000"/>
            </a:lnSpc>
            <a:defRPr b="1"/>
          </a:pPr>
          <a:r>
            <a:rPr lang="en-US" b="1" i="0" baseline="0"/>
            <a:t>Psychodynamic Theory</a:t>
          </a:r>
          <a:r>
            <a:rPr lang="en-US" b="0" i="0" baseline="0"/>
            <a:t>:</a:t>
          </a:r>
          <a:endParaRPr lang="en-US"/>
        </a:p>
      </dgm:t>
    </dgm:pt>
    <dgm:pt modelId="{1F06F78D-6995-4A3F-A722-7243CF655B32}" type="parTrans" cxnId="{F44C724A-2F98-4D48-AA88-8F5FD9146993}">
      <dgm:prSet/>
      <dgm:spPr/>
      <dgm:t>
        <a:bodyPr/>
        <a:lstStyle/>
        <a:p>
          <a:endParaRPr lang="en-US"/>
        </a:p>
      </dgm:t>
    </dgm:pt>
    <dgm:pt modelId="{8109FDF0-166C-4A68-BF2B-8BF8CD57CA84}" type="sibTrans" cxnId="{F44C724A-2F98-4D48-AA88-8F5FD9146993}">
      <dgm:prSet/>
      <dgm:spPr/>
      <dgm:t>
        <a:bodyPr/>
        <a:lstStyle/>
        <a:p>
          <a:endParaRPr lang="en-US"/>
        </a:p>
      </dgm:t>
    </dgm:pt>
    <dgm:pt modelId="{D9B09930-8450-449F-9175-18043379FCFB}">
      <dgm:prSet custT="1"/>
      <dgm:spPr/>
      <dgm:t>
        <a:bodyPr/>
        <a:lstStyle/>
        <a:p>
          <a:pPr>
            <a:lnSpc>
              <a:spcPct val="100000"/>
            </a:lnSpc>
          </a:pPr>
          <a:r>
            <a:rPr lang="en-US" sz="1600" b="1" dirty="0"/>
            <a:t>Freud’s Theory</a:t>
          </a:r>
          <a:r>
            <a:rPr lang="en-US" sz="1600" dirty="0"/>
            <a:t>: Sigmund Freud believed that depression is caused by unresolved conflicts and unconscious processes from early childhood experiences</a:t>
          </a:r>
          <a:r>
            <a:rPr lang="en-US" sz="1600" b="0" i="0" baseline="0" dirty="0"/>
            <a:t>. </a:t>
          </a:r>
          <a:r>
            <a:rPr lang="en-US" sz="1600" dirty="0"/>
            <a:t>Depression is seen as anger turned inward</a:t>
          </a:r>
          <a:r>
            <a:rPr lang="en-US" sz="1600" b="0" i="0" baseline="0" dirty="0"/>
            <a:t>. </a:t>
          </a:r>
          <a:endParaRPr lang="en-US" sz="1600" dirty="0"/>
        </a:p>
      </dgm:t>
    </dgm:pt>
    <dgm:pt modelId="{5B3C42E6-072C-4203-9170-8C7FF271B173}" type="parTrans" cxnId="{3ECD6971-2CDD-4DCE-94DD-81DFD6699526}">
      <dgm:prSet/>
      <dgm:spPr/>
      <dgm:t>
        <a:bodyPr/>
        <a:lstStyle/>
        <a:p>
          <a:endParaRPr lang="en-US"/>
        </a:p>
      </dgm:t>
    </dgm:pt>
    <dgm:pt modelId="{72C25A66-11AA-4A27-843F-75F4EF142D6C}" type="sibTrans" cxnId="{3ECD6971-2CDD-4DCE-94DD-81DFD6699526}">
      <dgm:prSet/>
      <dgm:spPr/>
      <dgm:t>
        <a:bodyPr/>
        <a:lstStyle/>
        <a:p>
          <a:endParaRPr lang="en-US"/>
        </a:p>
      </dgm:t>
    </dgm:pt>
    <dgm:pt modelId="{402C3D9A-0A65-4C3E-8E6A-3608E83DEB71}">
      <dgm:prSet custT="1"/>
      <dgm:spPr/>
      <dgm:t>
        <a:bodyPr/>
        <a:lstStyle/>
        <a:p>
          <a:pPr>
            <a:lnSpc>
              <a:spcPct val="100000"/>
            </a:lnSpc>
          </a:pPr>
          <a:r>
            <a:rPr lang="en-US" sz="1600" b="1" dirty="0"/>
            <a:t>Object Relations Theory</a:t>
          </a:r>
          <a:r>
            <a:rPr lang="en-US" sz="1600" dirty="0"/>
            <a:t>: This theory focuses on the impact of early relationships with caregivers on the development of depression</a:t>
          </a:r>
          <a:r>
            <a:rPr lang="en-US" sz="1600" b="0" i="0" baseline="0" dirty="0"/>
            <a:t>. </a:t>
          </a:r>
          <a:r>
            <a:rPr lang="en-US" sz="1600" dirty="0"/>
            <a:t>Loss or rejection by a caregiver can lead to feelings of worthlessness and depression</a:t>
          </a:r>
          <a:r>
            <a:rPr lang="en-US" sz="1700" b="0" i="0" baseline="0" dirty="0"/>
            <a:t>. </a:t>
          </a:r>
          <a:endParaRPr lang="en-US" sz="1700" dirty="0"/>
        </a:p>
      </dgm:t>
    </dgm:pt>
    <dgm:pt modelId="{5C3AA7A1-2BF6-4DC3-9903-6B44EB1709E7}" type="parTrans" cxnId="{89A15595-4A8F-4983-9B99-5F29BA4B0960}">
      <dgm:prSet/>
      <dgm:spPr/>
      <dgm:t>
        <a:bodyPr/>
        <a:lstStyle/>
        <a:p>
          <a:endParaRPr lang="en-US"/>
        </a:p>
      </dgm:t>
    </dgm:pt>
    <dgm:pt modelId="{3D21215D-BDBB-420A-9739-DC697ECEF3C2}" type="sibTrans" cxnId="{89A15595-4A8F-4983-9B99-5F29BA4B0960}">
      <dgm:prSet/>
      <dgm:spPr/>
      <dgm:t>
        <a:bodyPr/>
        <a:lstStyle/>
        <a:p>
          <a:endParaRPr lang="en-US"/>
        </a:p>
      </dgm:t>
    </dgm:pt>
    <dgm:pt modelId="{70D99424-7459-486E-B7A8-DB9A734268D0}">
      <dgm:prSet/>
      <dgm:spPr/>
      <dgm:t>
        <a:bodyPr/>
        <a:lstStyle/>
        <a:p>
          <a:pPr>
            <a:lnSpc>
              <a:spcPct val="100000"/>
            </a:lnSpc>
            <a:defRPr b="1"/>
          </a:pPr>
          <a:r>
            <a:rPr lang="en-US" b="1" i="0" baseline="0"/>
            <a:t>Humanistic Theory</a:t>
          </a:r>
          <a:r>
            <a:rPr lang="en-US" b="0" i="0" baseline="0"/>
            <a:t>:</a:t>
          </a:r>
          <a:endParaRPr lang="en-US"/>
        </a:p>
      </dgm:t>
    </dgm:pt>
    <dgm:pt modelId="{7B973408-5FB2-4C5B-B0B8-32CEE230660C}" type="parTrans" cxnId="{09DBA771-B9EE-4DC8-9E83-676AE2E13E27}">
      <dgm:prSet/>
      <dgm:spPr/>
      <dgm:t>
        <a:bodyPr/>
        <a:lstStyle/>
        <a:p>
          <a:endParaRPr lang="en-US"/>
        </a:p>
      </dgm:t>
    </dgm:pt>
    <dgm:pt modelId="{ECAAB978-9EDF-4F47-86F0-56B82E0A7CB1}" type="sibTrans" cxnId="{09DBA771-B9EE-4DC8-9E83-676AE2E13E27}">
      <dgm:prSet/>
      <dgm:spPr/>
      <dgm:t>
        <a:bodyPr/>
        <a:lstStyle/>
        <a:p>
          <a:endParaRPr lang="en-US"/>
        </a:p>
      </dgm:t>
    </dgm:pt>
    <dgm:pt modelId="{E7F67374-3496-4D27-A6AE-184DD7DF714A}">
      <dgm:prSet/>
      <dgm:spPr/>
      <dgm:t>
        <a:bodyPr/>
        <a:lstStyle/>
        <a:p>
          <a:pPr>
            <a:lnSpc>
              <a:spcPct val="100000"/>
            </a:lnSpc>
          </a:pPr>
          <a:r>
            <a:rPr lang="en-US" b="1" dirty="0"/>
            <a:t>Maslow’s Hierarchy of Needs</a:t>
          </a:r>
          <a:r>
            <a:rPr lang="en-US" dirty="0"/>
            <a:t>: Abraham Maslow suggested that depression occurs when individuals are unable to meet their basic needs and achieve self-actualization</a:t>
          </a:r>
          <a:r>
            <a:rPr lang="en-US" b="0" i="0" baseline="0" dirty="0"/>
            <a:t>. </a:t>
          </a:r>
          <a:endParaRPr lang="en-US" dirty="0"/>
        </a:p>
      </dgm:t>
    </dgm:pt>
    <dgm:pt modelId="{20D856B5-E932-4EC7-B300-BA380C86413E}" type="parTrans" cxnId="{7037B2CC-633A-4A1E-A0A4-11F3A3D8D4A5}">
      <dgm:prSet/>
      <dgm:spPr/>
      <dgm:t>
        <a:bodyPr/>
        <a:lstStyle/>
        <a:p>
          <a:endParaRPr lang="en-US"/>
        </a:p>
      </dgm:t>
    </dgm:pt>
    <dgm:pt modelId="{7FB76DD6-439B-4852-83BE-0E30C9622E6A}" type="sibTrans" cxnId="{7037B2CC-633A-4A1E-A0A4-11F3A3D8D4A5}">
      <dgm:prSet/>
      <dgm:spPr/>
      <dgm:t>
        <a:bodyPr/>
        <a:lstStyle/>
        <a:p>
          <a:endParaRPr lang="en-US"/>
        </a:p>
      </dgm:t>
    </dgm:pt>
    <dgm:pt modelId="{503AB3F2-AE09-4020-BC77-B3F3C7FB3FCC}">
      <dgm:prSet/>
      <dgm:spPr/>
      <dgm:t>
        <a:bodyPr/>
        <a:lstStyle/>
        <a:p>
          <a:pPr>
            <a:lnSpc>
              <a:spcPct val="100000"/>
            </a:lnSpc>
          </a:pPr>
          <a:r>
            <a:rPr lang="en-US" b="1"/>
            <a:t>Rogers’ Person-Centered Theory</a:t>
          </a:r>
          <a:r>
            <a:rPr lang="en-US"/>
            <a:t>: Carl Rogers believed that depression results from a discrepancy between an individual’s self-concept and their ideal self</a:t>
          </a:r>
          <a:r>
            <a:rPr lang="en-US" b="0" i="0" baseline="0"/>
            <a:t>. </a:t>
          </a:r>
          <a:endParaRPr lang="en-US"/>
        </a:p>
      </dgm:t>
    </dgm:pt>
    <dgm:pt modelId="{EDCB2913-BEA6-4404-87C3-E6ACD6A75EA4}" type="parTrans" cxnId="{D481984A-405F-4A61-B27D-F324405D62E6}">
      <dgm:prSet/>
      <dgm:spPr/>
      <dgm:t>
        <a:bodyPr/>
        <a:lstStyle/>
        <a:p>
          <a:endParaRPr lang="en-US"/>
        </a:p>
      </dgm:t>
    </dgm:pt>
    <dgm:pt modelId="{B1C18C48-F28B-407D-9609-87642E1FBF42}" type="sibTrans" cxnId="{D481984A-405F-4A61-B27D-F324405D62E6}">
      <dgm:prSet/>
      <dgm:spPr/>
      <dgm:t>
        <a:bodyPr/>
        <a:lstStyle/>
        <a:p>
          <a:endParaRPr lang="en-US"/>
        </a:p>
      </dgm:t>
    </dgm:pt>
    <dgm:pt modelId="{4FF3724A-9DAB-4811-955B-AC98C1C69F3D}">
      <dgm:prSet/>
      <dgm:spPr/>
      <dgm:t>
        <a:bodyPr/>
        <a:lstStyle/>
        <a:p>
          <a:pPr>
            <a:lnSpc>
              <a:spcPct val="100000"/>
            </a:lnSpc>
            <a:defRPr b="1"/>
          </a:pPr>
          <a:r>
            <a:rPr lang="en-US" b="1" i="0" baseline="0"/>
            <a:t>Biopsychosocial Model</a:t>
          </a:r>
          <a:r>
            <a:rPr lang="en-US" b="0" i="0" baseline="0"/>
            <a:t>:</a:t>
          </a:r>
          <a:endParaRPr lang="en-US"/>
        </a:p>
      </dgm:t>
    </dgm:pt>
    <dgm:pt modelId="{42D5713B-5EF2-4148-963D-EB8F11058B87}" type="parTrans" cxnId="{99C34C2C-F708-4ABB-8506-BA85488CCA05}">
      <dgm:prSet/>
      <dgm:spPr/>
      <dgm:t>
        <a:bodyPr/>
        <a:lstStyle/>
        <a:p>
          <a:endParaRPr lang="en-US"/>
        </a:p>
      </dgm:t>
    </dgm:pt>
    <dgm:pt modelId="{6D70AB30-F3E6-4F28-B725-B6AA56E2EB05}" type="sibTrans" cxnId="{99C34C2C-F708-4ABB-8506-BA85488CCA05}">
      <dgm:prSet/>
      <dgm:spPr/>
      <dgm:t>
        <a:bodyPr/>
        <a:lstStyle/>
        <a:p>
          <a:endParaRPr lang="en-US"/>
        </a:p>
      </dgm:t>
    </dgm:pt>
    <dgm:pt modelId="{729BAE83-1B6C-497F-9BA3-66EC1374BB4D}">
      <dgm:prSet/>
      <dgm:spPr/>
      <dgm:t>
        <a:bodyPr/>
        <a:lstStyle/>
        <a:p>
          <a:pPr>
            <a:lnSpc>
              <a:spcPct val="100000"/>
            </a:lnSpc>
          </a:pPr>
          <a:r>
            <a:rPr lang="en-US"/>
            <a:t>This model integrates biological, psychological, and social factors in understanding depression</a:t>
          </a:r>
          <a:r>
            <a:rPr lang="en-US" b="0" i="0" baseline="0"/>
            <a:t>. </a:t>
          </a:r>
          <a:r>
            <a:rPr lang="en-US"/>
            <a:t>It recognizes that depression is influenced by genetic predisposition, brain chemistry, personality traits, and environmental stressors</a:t>
          </a:r>
          <a:r>
            <a:rPr lang="en-US" b="0" i="0" baseline="0"/>
            <a:t>. </a:t>
          </a:r>
          <a:endParaRPr lang="en-US"/>
        </a:p>
      </dgm:t>
    </dgm:pt>
    <dgm:pt modelId="{A198B2C0-0C54-4255-BBC4-8C44EF4E379D}" type="parTrans" cxnId="{C45EED88-EF06-4357-A59D-EE28E1481DC4}">
      <dgm:prSet/>
      <dgm:spPr/>
      <dgm:t>
        <a:bodyPr/>
        <a:lstStyle/>
        <a:p>
          <a:endParaRPr lang="en-US"/>
        </a:p>
      </dgm:t>
    </dgm:pt>
    <dgm:pt modelId="{69718C03-96A4-4B4D-B42D-D9AE678825D5}" type="sibTrans" cxnId="{C45EED88-EF06-4357-A59D-EE28E1481DC4}">
      <dgm:prSet/>
      <dgm:spPr/>
      <dgm:t>
        <a:bodyPr/>
        <a:lstStyle/>
        <a:p>
          <a:endParaRPr lang="en-US"/>
        </a:p>
      </dgm:t>
    </dgm:pt>
    <dgm:pt modelId="{8255FE8C-3F3D-4BA0-8658-B7DED3FE0124}" type="pres">
      <dgm:prSet presAssocID="{E99BF69B-A33F-4162-B597-AFB280FDCD03}" presName="root" presStyleCnt="0">
        <dgm:presLayoutVars>
          <dgm:dir/>
          <dgm:resizeHandles val="exact"/>
        </dgm:presLayoutVars>
      </dgm:prSet>
      <dgm:spPr/>
    </dgm:pt>
    <dgm:pt modelId="{D049A96C-A177-40B5-A403-1F3EEE4A12CB}" type="pres">
      <dgm:prSet presAssocID="{D48ACAFC-2B88-4F3B-A860-EF3976304485}" presName="compNode" presStyleCnt="0"/>
      <dgm:spPr/>
    </dgm:pt>
    <dgm:pt modelId="{E6793EA5-FA79-4AFA-B8B1-F0E97137DD0E}" type="pres">
      <dgm:prSet presAssocID="{D48ACAFC-2B88-4F3B-A860-EF39763044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DC2092CA-F028-43AF-9C8B-F3826AD7F73A}" type="pres">
      <dgm:prSet presAssocID="{D48ACAFC-2B88-4F3B-A860-EF3976304485}" presName="iconSpace" presStyleCnt="0"/>
      <dgm:spPr/>
    </dgm:pt>
    <dgm:pt modelId="{8164E131-FD1D-4285-A85F-2267756889E1}" type="pres">
      <dgm:prSet presAssocID="{D48ACAFC-2B88-4F3B-A860-EF3976304485}" presName="parTx" presStyleLbl="revTx" presStyleIdx="0" presStyleCnt="6">
        <dgm:presLayoutVars>
          <dgm:chMax val="0"/>
          <dgm:chPref val="0"/>
        </dgm:presLayoutVars>
      </dgm:prSet>
      <dgm:spPr/>
    </dgm:pt>
    <dgm:pt modelId="{60252134-7513-446D-954F-8B28C5984CD1}" type="pres">
      <dgm:prSet presAssocID="{D48ACAFC-2B88-4F3B-A860-EF3976304485}" presName="txSpace" presStyleCnt="0"/>
      <dgm:spPr/>
    </dgm:pt>
    <dgm:pt modelId="{626BE83F-37E4-4872-9C40-4A8F59520F30}" type="pres">
      <dgm:prSet presAssocID="{D48ACAFC-2B88-4F3B-A860-EF3976304485}" presName="desTx" presStyleLbl="revTx" presStyleIdx="1" presStyleCnt="6">
        <dgm:presLayoutVars/>
      </dgm:prSet>
      <dgm:spPr/>
    </dgm:pt>
    <dgm:pt modelId="{7853D091-2DCC-4027-8F06-882CC95650B2}" type="pres">
      <dgm:prSet presAssocID="{8109FDF0-166C-4A68-BF2B-8BF8CD57CA84}" presName="sibTrans" presStyleCnt="0"/>
      <dgm:spPr/>
    </dgm:pt>
    <dgm:pt modelId="{D6A9DAA1-29F6-4B7A-8570-71810A8DDD0F}" type="pres">
      <dgm:prSet presAssocID="{70D99424-7459-486E-B7A8-DB9A734268D0}" presName="compNode" presStyleCnt="0"/>
      <dgm:spPr/>
    </dgm:pt>
    <dgm:pt modelId="{78969EC1-0D94-47F2-AD0E-A7F3242F66D0}" type="pres">
      <dgm:prSet presAssocID="{70D99424-7459-486E-B7A8-DB9A734268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0EB64A5-5C33-4A07-B9DC-F070DBE8295E}" type="pres">
      <dgm:prSet presAssocID="{70D99424-7459-486E-B7A8-DB9A734268D0}" presName="iconSpace" presStyleCnt="0"/>
      <dgm:spPr/>
    </dgm:pt>
    <dgm:pt modelId="{F2677F82-3587-4A7B-BB39-91F83B3E3F94}" type="pres">
      <dgm:prSet presAssocID="{70D99424-7459-486E-B7A8-DB9A734268D0}" presName="parTx" presStyleLbl="revTx" presStyleIdx="2" presStyleCnt="6">
        <dgm:presLayoutVars>
          <dgm:chMax val="0"/>
          <dgm:chPref val="0"/>
        </dgm:presLayoutVars>
      </dgm:prSet>
      <dgm:spPr/>
    </dgm:pt>
    <dgm:pt modelId="{6411E961-F0F5-4101-85ED-E7D44DA9D7A9}" type="pres">
      <dgm:prSet presAssocID="{70D99424-7459-486E-B7A8-DB9A734268D0}" presName="txSpace" presStyleCnt="0"/>
      <dgm:spPr/>
    </dgm:pt>
    <dgm:pt modelId="{3DEF2EF7-0FBE-473C-B4B1-38C8418BDDC7}" type="pres">
      <dgm:prSet presAssocID="{70D99424-7459-486E-B7A8-DB9A734268D0}" presName="desTx" presStyleLbl="revTx" presStyleIdx="3" presStyleCnt="6">
        <dgm:presLayoutVars/>
      </dgm:prSet>
      <dgm:spPr/>
    </dgm:pt>
    <dgm:pt modelId="{8957B69B-E1F6-41DC-9D64-D96ADE971122}" type="pres">
      <dgm:prSet presAssocID="{ECAAB978-9EDF-4F47-86F0-56B82E0A7CB1}" presName="sibTrans" presStyleCnt="0"/>
      <dgm:spPr/>
    </dgm:pt>
    <dgm:pt modelId="{CB6D7AFD-3E1F-4F60-A6A1-CAF1F924C6BA}" type="pres">
      <dgm:prSet presAssocID="{4FF3724A-9DAB-4811-955B-AC98C1C69F3D}" presName="compNode" presStyleCnt="0"/>
      <dgm:spPr/>
    </dgm:pt>
    <dgm:pt modelId="{FF942CC9-6E0E-4F04-86ED-3F960DAD369F}" type="pres">
      <dgm:prSet presAssocID="{4FF3724A-9DAB-4811-955B-AC98C1C69F3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82FFDF75-E62E-4B91-8432-E94DC2C06BAE}" type="pres">
      <dgm:prSet presAssocID="{4FF3724A-9DAB-4811-955B-AC98C1C69F3D}" presName="iconSpace" presStyleCnt="0"/>
      <dgm:spPr/>
    </dgm:pt>
    <dgm:pt modelId="{99BFD29D-C58C-4A5D-A122-1E85512E7705}" type="pres">
      <dgm:prSet presAssocID="{4FF3724A-9DAB-4811-955B-AC98C1C69F3D}" presName="parTx" presStyleLbl="revTx" presStyleIdx="4" presStyleCnt="6">
        <dgm:presLayoutVars>
          <dgm:chMax val="0"/>
          <dgm:chPref val="0"/>
        </dgm:presLayoutVars>
      </dgm:prSet>
      <dgm:spPr/>
    </dgm:pt>
    <dgm:pt modelId="{96C2CB61-D136-44E2-8537-8A47C5CDF1B2}" type="pres">
      <dgm:prSet presAssocID="{4FF3724A-9DAB-4811-955B-AC98C1C69F3D}" presName="txSpace" presStyleCnt="0"/>
      <dgm:spPr/>
    </dgm:pt>
    <dgm:pt modelId="{AD0EDC13-8E45-4761-A22A-A9D54C66FA69}" type="pres">
      <dgm:prSet presAssocID="{4FF3724A-9DAB-4811-955B-AC98C1C69F3D}" presName="desTx" presStyleLbl="revTx" presStyleIdx="5" presStyleCnt="6">
        <dgm:presLayoutVars/>
      </dgm:prSet>
      <dgm:spPr/>
    </dgm:pt>
  </dgm:ptLst>
  <dgm:cxnLst>
    <dgm:cxn modelId="{B13A8C04-699D-430A-9891-83F951B7002F}" type="presOf" srcId="{4FF3724A-9DAB-4811-955B-AC98C1C69F3D}" destId="{99BFD29D-C58C-4A5D-A122-1E85512E7705}" srcOrd="0" destOrd="0" presId="urn:microsoft.com/office/officeart/2018/2/layout/IconLabelDescriptionList"/>
    <dgm:cxn modelId="{99C34C2C-F708-4ABB-8506-BA85488CCA05}" srcId="{E99BF69B-A33F-4162-B597-AFB280FDCD03}" destId="{4FF3724A-9DAB-4811-955B-AC98C1C69F3D}" srcOrd="2" destOrd="0" parTransId="{42D5713B-5EF2-4148-963D-EB8F11058B87}" sibTransId="{6D70AB30-F3E6-4F28-B725-B6AA56E2EB05}"/>
    <dgm:cxn modelId="{E0BCBC37-26D8-4614-8E4A-1A963315FEC6}" type="presOf" srcId="{D9B09930-8450-449F-9175-18043379FCFB}" destId="{626BE83F-37E4-4872-9C40-4A8F59520F30}" srcOrd="0" destOrd="0" presId="urn:microsoft.com/office/officeart/2018/2/layout/IconLabelDescriptionList"/>
    <dgm:cxn modelId="{91FBD85B-CC48-4F9D-8E0F-9642A0051E13}" type="presOf" srcId="{D48ACAFC-2B88-4F3B-A860-EF3976304485}" destId="{8164E131-FD1D-4285-A85F-2267756889E1}" srcOrd="0" destOrd="0" presId="urn:microsoft.com/office/officeart/2018/2/layout/IconLabelDescriptionList"/>
    <dgm:cxn modelId="{F44C724A-2F98-4D48-AA88-8F5FD9146993}" srcId="{E99BF69B-A33F-4162-B597-AFB280FDCD03}" destId="{D48ACAFC-2B88-4F3B-A860-EF3976304485}" srcOrd="0" destOrd="0" parTransId="{1F06F78D-6995-4A3F-A722-7243CF655B32}" sibTransId="{8109FDF0-166C-4A68-BF2B-8BF8CD57CA84}"/>
    <dgm:cxn modelId="{D481984A-405F-4A61-B27D-F324405D62E6}" srcId="{70D99424-7459-486E-B7A8-DB9A734268D0}" destId="{503AB3F2-AE09-4020-BC77-B3F3C7FB3FCC}" srcOrd="1" destOrd="0" parTransId="{EDCB2913-BEA6-4404-87C3-E6ACD6A75EA4}" sibTransId="{B1C18C48-F28B-407D-9609-87642E1FBF42}"/>
    <dgm:cxn modelId="{C3D4D14F-9131-4EAB-B1F4-9CFAC605598B}" type="presOf" srcId="{503AB3F2-AE09-4020-BC77-B3F3C7FB3FCC}" destId="{3DEF2EF7-0FBE-473C-B4B1-38C8418BDDC7}" srcOrd="0" destOrd="1" presId="urn:microsoft.com/office/officeart/2018/2/layout/IconLabelDescriptionList"/>
    <dgm:cxn modelId="{3ECD6971-2CDD-4DCE-94DD-81DFD6699526}" srcId="{D48ACAFC-2B88-4F3B-A860-EF3976304485}" destId="{D9B09930-8450-449F-9175-18043379FCFB}" srcOrd="0" destOrd="0" parTransId="{5B3C42E6-072C-4203-9170-8C7FF271B173}" sibTransId="{72C25A66-11AA-4A27-843F-75F4EF142D6C}"/>
    <dgm:cxn modelId="{09DBA771-B9EE-4DC8-9E83-676AE2E13E27}" srcId="{E99BF69B-A33F-4162-B597-AFB280FDCD03}" destId="{70D99424-7459-486E-B7A8-DB9A734268D0}" srcOrd="1" destOrd="0" parTransId="{7B973408-5FB2-4C5B-B0B8-32CEE230660C}" sibTransId="{ECAAB978-9EDF-4F47-86F0-56B82E0A7CB1}"/>
    <dgm:cxn modelId="{31FF5286-B07F-4AE7-B495-78F6FC133F64}" type="presOf" srcId="{E7F67374-3496-4D27-A6AE-184DD7DF714A}" destId="{3DEF2EF7-0FBE-473C-B4B1-38C8418BDDC7}" srcOrd="0" destOrd="0" presId="urn:microsoft.com/office/officeart/2018/2/layout/IconLabelDescriptionList"/>
    <dgm:cxn modelId="{C45EED88-EF06-4357-A59D-EE28E1481DC4}" srcId="{4FF3724A-9DAB-4811-955B-AC98C1C69F3D}" destId="{729BAE83-1B6C-497F-9BA3-66EC1374BB4D}" srcOrd="0" destOrd="0" parTransId="{A198B2C0-0C54-4255-BBC4-8C44EF4E379D}" sibTransId="{69718C03-96A4-4B4D-B42D-D9AE678825D5}"/>
    <dgm:cxn modelId="{81282F90-2562-432E-83D7-2D456F78DB55}" type="presOf" srcId="{70D99424-7459-486E-B7A8-DB9A734268D0}" destId="{F2677F82-3587-4A7B-BB39-91F83B3E3F94}" srcOrd="0" destOrd="0" presId="urn:microsoft.com/office/officeart/2018/2/layout/IconLabelDescriptionList"/>
    <dgm:cxn modelId="{6E258991-40DE-4A25-A3C3-B55AA6FFFC17}" type="presOf" srcId="{729BAE83-1B6C-497F-9BA3-66EC1374BB4D}" destId="{AD0EDC13-8E45-4761-A22A-A9D54C66FA69}" srcOrd="0" destOrd="0" presId="urn:microsoft.com/office/officeart/2018/2/layout/IconLabelDescriptionList"/>
    <dgm:cxn modelId="{89A15595-4A8F-4983-9B99-5F29BA4B0960}" srcId="{D48ACAFC-2B88-4F3B-A860-EF3976304485}" destId="{402C3D9A-0A65-4C3E-8E6A-3608E83DEB71}" srcOrd="1" destOrd="0" parTransId="{5C3AA7A1-2BF6-4DC3-9903-6B44EB1709E7}" sibTransId="{3D21215D-BDBB-420A-9739-DC697ECEF3C2}"/>
    <dgm:cxn modelId="{7037B2CC-633A-4A1E-A0A4-11F3A3D8D4A5}" srcId="{70D99424-7459-486E-B7A8-DB9A734268D0}" destId="{E7F67374-3496-4D27-A6AE-184DD7DF714A}" srcOrd="0" destOrd="0" parTransId="{20D856B5-E932-4EC7-B300-BA380C86413E}" sibTransId="{7FB76DD6-439B-4852-83BE-0E30C9622E6A}"/>
    <dgm:cxn modelId="{8B2103D9-FB1B-4CAA-A24D-CA50A1370344}" type="presOf" srcId="{E99BF69B-A33F-4162-B597-AFB280FDCD03}" destId="{8255FE8C-3F3D-4BA0-8658-B7DED3FE0124}" srcOrd="0" destOrd="0" presId="urn:microsoft.com/office/officeart/2018/2/layout/IconLabelDescriptionList"/>
    <dgm:cxn modelId="{917DEEEC-1C3A-4263-A226-766E185B70B2}" type="presOf" srcId="{402C3D9A-0A65-4C3E-8E6A-3608E83DEB71}" destId="{626BE83F-37E4-4872-9C40-4A8F59520F30}" srcOrd="0" destOrd="1" presId="urn:microsoft.com/office/officeart/2018/2/layout/IconLabelDescriptionList"/>
    <dgm:cxn modelId="{3C4D4F52-73F1-4C27-8B8B-8607A2130E61}" type="presParOf" srcId="{8255FE8C-3F3D-4BA0-8658-B7DED3FE0124}" destId="{D049A96C-A177-40B5-A403-1F3EEE4A12CB}" srcOrd="0" destOrd="0" presId="urn:microsoft.com/office/officeart/2018/2/layout/IconLabelDescriptionList"/>
    <dgm:cxn modelId="{5633BCFD-1C96-4B40-AB61-CE3BA0D7B888}" type="presParOf" srcId="{D049A96C-A177-40B5-A403-1F3EEE4A12CB}" destId="{E6793EA5-FA79-4AFA-B8B1-F0E97137DD0E}" srcOrd="0" destOrd="0" presId="urn:microsoft.com/office/officeart/2018/2/layout/IconLabelDescriptionList"/>
    <dgm:cxn modelId="{00D5C813-5FA1-4672-9A23-5A408497272D}" type="presParOf" srcId="{D049A96C-A177-40B5-A403-1F3EEE4A12CB}" destId="{DC2092CA-F028-43AF-9C8B-F3826AD7F73A}" srcOrd="1" destOrd="0" presId="urn:microsoft.com/office/officeart/2018/2/layout/IconLabelDescriptionList"/>
    <dgm:cxn modelId="{98DC1734-7749-4717-ABD5-D910E39C244B}" type="presParOf" srcId="{D049A96C-A177-40B5-A403-1F3EEE4A12CB}" destId="{8164E131-FD1D-4285-A85F-2267756889E1}" srcOrd="2" destOrd="0" presId="urn:microsoft.com/office/officeart/2018/2/layout/IconLabelDescriptionList"/>
    <dgm:cxn modelId="{44112C05-D58B-4432-B176-CE93B2E351C6}" type="presParOf" srcId="{D049A96C-A177-40B5-A403-1F3EEE4A12CB}" destId="{60252134-7513-446D-954F-8B28C5984CD1}" srcOrd="3" destOrd="0" presId="urn:microsoft.com/office/officeart/2018/2/layout/IconLabelDescriptionList"/>
    <dgm:cxn modelId="{2AF948E7-31EE-4CA0-9C19-3EB017D39B3C}" type="presParOf" srcId="{D049A96C-A177-40B5-A403-1F3EEE4A12CB}" destId="{626BE83F-37E4-4872-9C40-4A8F59520F30}" srcOrd="4" destOrd="0" presId="urn:microsoft.com/office/officeart/2018/2/layout/IconLabelDescriptionList"/>
    <dgm:cxn modelId="{6B8680CE-715D-46E5-947C-B3E5289A4AA6}" type="presParOf" srcId="{8255FE8C-3F3D-4BA0-8658-B7DED3FE0124}" destId="{7853D091-2DCC-4027-8F06-882CC95650B2}" srcOrd="1" destOrd="0" presId="urn:microsoft.com/office/officeart/2018/2/layout/IconLabelDescriptionList"/>
    <dgm:cxn modelId="{5DADDDDC-6226-45D4-9268-073ED752852C}" type="presParOf" srcId="{8255FE8C-3F3D-4BA0-8658-B7DED3FE0124}" destId="{D6A9DAA1-29F6-4B7A-8570-71810A8DDD0F}" srcOrd="2" destOrd="0" presId="urn:microsoft.com/office/officeart/2018/2/layout/IconLabelDescriptionList"/>
    <dgm:cxn modelId="{181F885B-7B45-485C-A223-5E6C08D998EE}" type="presParOf" srcId="{D6A9DAA1-29F6-4B7A-8570-71810A8DDD0F}" destId="{78969EC1-0D94-47F2-AD0E-A7F3242F66D0}" srcOrd="0" destOrd="0" presId="urn:microsoft.com/office/officeart/2018/2/layout/IconLabelDescriptionList"/>
    <dgm:cxn modelId="{F15F71F1-86AB-4F3E-A485-E57DBAE747C6}" type="presParOf" srcId="{D6A9DAA1-29F6-4B7A-8570-71810A8DDD0F}" destId="{30EB64A5-5C33-4A07-B9DC-F070DBE8295E}" srcOrd="1" destOrd="0" presId="urn:microsoft.com/office/officeart/2018/2/layout/IconLabelDescriptionList"/>
    <dgm:cxn modelId="{BB7AF233-D03E-4DDA-B13D-1B8781FE6F74}" type="presParOf" srcId="{D6A9DAA1-29F6-4B7A-8570-71810A8DDD0F}" destId="{F2677F82-3587-4A7B-BB39-91F83B3E3F94}" srcOrd="2" destOrd="0" presId="urn:microsoft.com/office/officeart/2018/2/layout/IconLabelDescriptionList"/>
    <dgm:cxn modelId="{FF658D0E-70A6-428D-ABAA-1C4B6957D73E}" type="presParOf" srcId="{D6A9DAA1-29F6-4B7A-8570-71810A8DDD0F}" destId="{6411E961-F0F5-4101-85ED-E7D44DA9D7A9}" srcOrd="3" destOrd="0" presId="urn:microsoft.com/office/officeart/2018/2/layout/IconLabelDescriptionList"/>
    <dgm:cxn modelId="{E5149A91-41C3-4CF0-B59B-CE595DEC9E22}" type="presParOf" srcId="{D6A9DAA1-29F6-4B7A-8570-71810A8DDD0F}" destId="{3DEF2EF7-0FBE-473C-B4B1-38C8418BDDC7}" srcOrd="4" destOrd="0" presId="urn:microsoft.com/office/officeart/2018/2/layout/IconLabelDescriptionList"/>
    <dgm:cxn modelId="{DACF86B4-0625-4CF7-A7AE-190B647EB9E7}" type="presParOf" srcId="{8255FE8C-3F3D-4BA0-8658-B7DED3FE0124}" destId="{8957B69B-E1F6-41DC-9D64-D96ADE971122}" srcOrd="3" destOrd="0" presId="urn:microsoft.com/office/officeart/2018/2/layout/IconLabelDescriptionList"/>
    <dgm:cxn modelId="{EC6569FF-3C36-4D8B-85F4-4F161E837E8A}" type="presParOf" srcId="{8255FE8C-3F3D-4BA0-8658-B7DED3FE0124}" destId="{CB6D7AFD-3E1F-4F60-A6A1-CAF1F924C6BA}" srcOrd="4" destOrd="0" presId="urn:microsoft.com/office/officeart/2018/2/layout/IconLabelDescriptionList"/>
    <dgm:cxn modelId="{F716842A-C966-4EE3-AD1B-24E791031BD5}" type="presParOf" srcId="{CB6D7AFD-3E1F-4F60-A6A1-CAF1F924C6BA}" destId="{FF942CC9-6E0E-4F04-86ED-3F960DAD369F}" srcOrd="0" destOrd="0" presId="urn:microsoft.com/office/officeart/2018/2/layout/IconLabelDescriptionList"/>
    <dgm:cxn modelId="{B481FD66-1614-4E82-BCF4-01E505D54CD2}" type="presParOf" srcId="{CB6D7AFD-3E1F-4F60-A6A1-CAF1F924C6BA}" destId="{82FFDF75-E62E-4B91-8432-E94DC2C06BAE}" srcOrd="1" destOrd="0" presId="urn:microsoft.com/office/officeart/2018/2/layout/IconLabelDescriptionList"/>
    <dgm:cxn modelId="{C0E27A75-5D29-420D-95FD-3C4EDA295824}" type="presParOf" srcId="{CB6D7AFD-3E1F-4F60-A6A1-CAF1F924C6BA}" destId="{99BFD29D-C58C-4A5D-A122-1E85512E7705}" srcOrd="2" destOrd="0" presId="urn:microsoft.com/office/officeart/2018/2/layout/IconLabelDescriptionList"/>
    <dgm:cxn modelId="{04B91531-DCE6-439D-B2E9-788F6BE22A64}" type="presParOf" srcId="{CB6D7AFD-3E1F-4F60-A6A1-CAF1F924C6BA}" destId="{96C2CB61-D136-44E2-8537-8A47C5CDF1B2}" srcOrd="3" destOrd="0" presId="urn:microsoft.com/office/officeart/2018/2/layout/IconLabelDescriptionList"/>
    <dgm:cxn modelId="{D7010789-D7EF-47AB-A747-A9D0BCA9D5E2}" type="presParOf" srcId="{CB6D7AFD-3E1F-4F60-A6A1-CAF1F924C6BA}" destId="{AD0EDC13-8E45-4761-A22A-A9D54C66FA69}"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44065FF-A4CA-4829-8925-372808A9DE79}"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B4DB015D-45C4-4630-9418-8E1AC751B189}">
      <dgm:prSet/>
      <dgm:spPr/>
      <dgm:t>
        <a:bodyPr/>
        <a:lstStyle/>
        <a:p>
          <a:r>
            <a:rPr lang="en-US"/>
            <a:t>Less severe: BA/CBT, Counselling; consider IPT</a:t>
          </a:r>
        </a:p>
      </dgm:t>
    </dgm:pt>
    <dgm:pt modelId="{5A1A3210-0677-4356-A69B-589E12F24DAB}" type="parTrans" cxnId="{FF7B3146-01C6-4AC9-86D5-4B7E9B5CD3A2}">
      <dgm:prSet/>
      <dgm:spPr/>
      <dgm:t>
        <a:bodyPr/>
        <a:lstStyle/>
        <a:p>
          <a:endParaRPr lang="en-US"/>
        </a:p>
      </dgm:t>
    </dgm:pt>
    <dgm:pt modelId="{242BA79D-765F-4C75-BB5A-5D84D7286000}" type="sibTrans" cxnId="{FF7B3146-01C6-4AC9-86D5-4B7E9B5CD3A2}">
      <dgm:prSet/>
      <dgm:spPr/>
      <dgm:t>
        <a:bodyPr/>
        <a:lstStyle/>
        <a:p>
          <a:endParaRPr lang="en-US"/>
        </a:p>
      </dgm:t>
    </dgm:pt>
    <dgm:pt modelId="{EF8D0AA5-ADCA-40A8-AA61-03518750D8CA}">
      <dgm:prSet/>
      <dgm:spPr/>
      <dgm:t>
        <a:bodyPr/>
        <a:lstStyle/>
        <a:p>
          <a:r>
            <a:rPr lang="en-US"/>
            <a:t>More severe: CBT, IPT, pharmacotherapy combinations</a:t>
          </a:r>
        </a:p>
      </dgm:t>
    </dgm:pt>
    <dgm:pt modelId="{BA6804A0-BF7A-461C-9E0B-07E3FD907F4F}" type="parTrans" cxnId="{9347B8A6-84BF-410D-AAF1-67E7C34A54A8}">
      <dgm:prSet/>
      <dgm:spPr/>
      <dgm:t>
        <a:bodyPr/>
        <a:lstStyle/>
        <a:p>
          <a:endParaRPr lang="en-US"/>
        </a:p>
      </dgm:t>
    </dgm:pt>
    <dgm:pt modelId="{25BFF78A-F58A-4763-A557-1EE53DEF7E7D}" type="sibTrans" cxnId="{9347B8A6-84BF-410D-AAF1-67E7C34A54A8}">
      <dgm:prSet/>
      <dgm:spPr/>
      <dgm:t>
        <a:bodyPr/>
        <a:lstStyle/>
        <a:p>
          <a:endParaRPr lang="en-US"/>
        </a:p>
      </dgm:t>
    </dgm:pt>
    <dgm:pt modelId="{211BB8D3-3A85-4792-933F-E25E4C565263}">
      <dgm:prSet/>
      <dgm:spPr/>
      <dgm:t>
        <a:bodyPr/>
        <a:lstStyle/>
        <a:p>
          <a:r>
            <a:rPr lang="en-US"/>
            <a:t>Couples therapy for Depression (when relationship factors salient)</a:t>
          </a:r>
        </a:p>
      </dgm:t>
    </dgm:pt>
    <dgm:pt modelId="{6EF3420F-7C90-406A-B5F4-7C6A9FFC8518}" type="parTrans" cxnId="{FF320D06-8BE9-43EE-B989-CE8DEAAAB86D}">
      <dgm:prSet/>
      <dgm:spPr/>
      <dgm:t>
        <a:bodyPr/>
        <a:lstStyle/>
        <a:p>
          <a:endParaRPr lang="en-US"/>
        </a:p>
      </dgm:t>
    </dgm:pt>
    <dgm:pt modelId="{EB944F5C-45C9-4A4E-9E66-79150BC81089}" type="sibTrans" cxnId="{FF320D06-8BE9-43EE-B989-CE8DEAAAB86D}">
      <dgm:prSet/>
      <dgm:spPr/>
      <dgm:t>
        <a:bodyPr/>
        <a:lstStyle/>
        <a:p>
          <a:endParaRPr lang="en-US"/>
        </a:p>
      </dgm:t>
    </dgm:pt>
    <dgm:pt modelId="{EEF79066-6759-4F0C-BF4C-44831CFB0B82}">
      <dgm:prSet/>
      <dgm:spPr/>
      <dgm:t>
        <a:bodyPr/>
        <a:lstStyle/>
        <a:p>
          <a:r>
            <a:rPr lang="en-US"/>
            <a:t>MBCT for relapse prevention</a:t>
          </a:r>
        </a:p>
      </dgm:t>
    </dgm:pt>
    <dgm:pt modelId="{31DB81E5-1E91-494E-97F8-6B21648B263F}" type="parTrans" cxnId="{9A122DE4-41AF-4BB5-90FA-A10AD026B343}">
      <dgm:prSet/>
      <dgm:spPr/>
      <dgm:t>
        <a:bodyPr/>
        <a:lstStyle/>
        <a:p>
          <a:endParaRPr lang="en-US"/>
        </a:p>
      </dgm:t>
    </dgm:pt>
    <dgm:pt modelId="{D7B12CFD-6BD4-4755-AD4D-315116CB44D0}" type="sibTrans" cxnId="{9A122DE4-41AF-4BB5-90FA-A10AD026B343}">
      <dgm:prSet/>
      <dgm:spPr/>
      <dgm:t>
        <a:bodyPr/>
        <a:lstStyle/>
        <a:p>
          <a:endParaRPr lang="en-US"/>
        </a:p>
      </dgm:t>
    </dgm:pt>
    <dgm:pt modelId="{5D618F4A-3F6B-4C72-98D6-744B7F684453}">
      <dgm:prSet/>
      <dgm:spPr/>
      <dgm:t>
        <a:bodyPr/>
        <a:lstStyle/>
        <a:p>
          <a:r>
            <a:rPr lang="en-US"/>
            <a:t>Consider rTMS/ECT for treatment‑resistant/severe</a:t>
          </a:r>
        </a:p>
      </dgm:t>
    </dgm:pt>
    <dgm:pt modelId="{9D2719A9-DBAE-4912-9040-6B36322FEC22}" type="parTrans" cxnId="{6AEA26AF-89A2-4BBB-A6EF-635170AE22E3}">
      <dgm:prSet/>
      <dgm:spPr/>
      <dgm:t>
        <a:bodyPr/>
        <a:lstStyle/>
        <a:p>
          <a:endParaRPr lang="en-US"/>
        </a:p>
      </dgm:t>
    </dgm:pt>
    <dgm:pt modelId="{3508A978-8054-4DC1-A914-8257859B4ADF}" type="sibTrans" cxnId="{6AEA26AF-89A2-4BBB-A6EF-635170AE22E3}">
      <dgm:prSet/>
      <dgm:spPr/>
      <dgm:t>
        <a:bodyPr/>
        <a:lstStyle/>
        <a:p>
          <a:endParaRPr lang="en-US"/>
        </a:p>
      </dgm:t>
    </dgm:pt>
    <dgm:pt modelId="{027BB457-A76D-4344-96C7-557E8C028E54}" type="pres">
      <dgm:prSet presAssocID="{E44065FF-A4CA-4829-8925-372808A9DE79}" presName="vert0" presStyleCnt="0">
        <dgm:presLayoutVars>
          <dgm:dir/>
          <dgm:animOne val="branch"/>
          <dgm:animLvl val="lvl"/>
        </dgm:presLayoutVars>
      </dgm:prSet>
      <dgm:spPr/>
    </dgm:pt>
    <dgm:pt modelId="{96BC03A4-7FA9-4799-9688-C26608D38C38}" type="pres">
      <dgm:prSet presAssocID="{B4DB015D-45C4-4630-9418-8E1AC751B189}" presName="thickLine" presStyleLbl="alignNode1" presStyleIdx="0" presStyleCnt="5"/>
      <dgm:spPr/>
    </dgm:pt>
    <dgm:pt modelId="{1473AA3A-537D-4D3B-A4AF-FEAA6EDDD87B}" type="pres">
      <dgm:prSet presAssocID="{B4DB015D-45C4-4630-9418-8E1AC751B189}" presName="horz1" presStyleCnt="0"/>
      <dgm:spPr/>
    </dgm:pt>
    <dgm:pt modelId="{93941DA2-739E-4118-8E2B-E70B0578D580}" type="pres">
      <dgm:prSet presAssocID="{B4DB015D-45C4-4630-9418-8E1AC751B189}" presName="tx1" presStyleLbl="revTx" presStyleIdx="0" presStyleCnt="5"/>
      <dgm:spPr/>
    </dgm:pt>
    <dgm:pt modelId="{7131725D-9CC9-4E72-9DFA-C67FF61A1C9C}" type="pres">
      <dgm:prSet presAssocID="{B4DB015D-45C4-4630-9418-8E1AC751B189}" presName="vert1" presStyleCnt="0"/>
      <dgm:spPr/>
    </dgm:pt>
    <dgm:pt modelId="{BEDAD139-1B07-4AB7-8695-76050BD14504}" type="pres">
      <dgm:prSet presAssocID="{EF8D0AA5-ADCA-40A8-AA61-03518750D8CA}" presName="thickLine" presStyleLbl="alignNode1" presStyleIdx="1" presStyleCnt="5"/>
      <dgm:spPr/>
    </dgm:pt>
    <dgm:pt modelId="{3D110784-B13D-49BC-8354-FBD1B27ABD5E}" type="pres">
      <dgm:prSet presAssocID="{EF8D0AA5-ADCA-40A8-AA61-03518750D8CA}" presName="horz1" presStyleCnt="0"/>
      <dgm:spPr/>
    </dgm:pt>
    <dgm:pt modelId="{F5E8B359-5BC5-4B7C-BE24-056F7DBD4A01}" type="pres">
      <dgm:prSet presAssocID="{EF8D0AA5-ADCA-40A8-AA61-03518750D8CA}" presName="tx1" presStyleLbl="revTx" presStyleIdx="1" presStyleCnt="5"/>
      <dgm:spPr/>
    </dgm:pt>
    <dgm:pt modelId="{8CB2D647-2438-4BB1-A4EF-97B282C2E190}" type="pres">
      <dgm:prSet presAssocID="{EF8D0AA5-ADCA-40A8-AA61-03518750D8CA}" presName="vert1" presStyleCnt="0"/>
      <dgm:spPr/>
    </dgm:pt>
    <dgm:pt modelId="{B51E1042-FFA6-452A-8D6B-7B13F4E00D8C}" type="pres">
      <dgm:prSet presAssocID="{211BB8D3-3A85-4792-933F-E25E4C565263}" presName="thickLine" presStyleLbl="alignNode1" presStyleIdx="2" presStyleCnt="5"/>
      <dgm:spPr/>
    </dgm:pt>
    <dgm:pt modelId="{8E4ADBA8-3E70-4DF6-BBBA-854A0C6AE865}" type="pres">
      <dgm:prSet presAssocID="{211BB8D3-3A85-4792-933F-E25E4C565263}" presName="horz1" presStyleCnt="0"/>
      <dgm:spPr/>
    </dgm:pt>
    <dgm:pt modelId="{42003EB4-D5E1-4844-AAC2-C786DDFBF7B3}" type="pres">
      <dgm:prSet presAssocID="{211BB8D3-3A85-4792-933F-E25E4C565263}" presName="tx1" presStyleLbl="revTx" presStyleIdx="2" presStyleCnt="5"/>
      <dgm:spPr/>
    </dgm:pt>
    <dgm:pt modelId="{7E5564C7-AE27-493C-84A3-B3E470E4F244}" type="pres">
      <dgm:prSet presAssocID="{211BB8D3-3A85-4792-933F-E25E4C565263}" presName="vert1" presStyleCnt="0"/>
      <dgm:spPr/>
    </dgm:pt>
    <dgm:pt modelId="{8597373E-9396-4BA4-8162-7539813826EE}" type="pres">
      <dgm:prSet presAssocID="{EEF79066-6759-4F0C-BF4C-44831CFB0B82}" presName="thickLine" presStyleLbl="alignNode1" presStyleIdx="3" presStyleCnt="5"/>
      <dgm:spPr/>
    </dgm:pt>
    <dgm:pt modelId="{8CB2C7EA-A8A5-4767-9CB9-7DA6217161D8}" type="pres">
      <dgm:prSet presAssocID="{EEF79066-6759-4F0C-BF4C-44831CFB0B82}" presName="horz1" presStyleCnt="0"/>
      <dgm:spPr/>
    </dgm:pt>
    <dgm:pt modelId="{4C32E385-0CDB-459A-9B5C-59B7F449C150}" type="pres">
      <dgm:prSet presAssocID="{EEF79066-6759-4F0C-BF4C-44831CFB0B82}" presName="tx1" presStyleLbl="revTx" presStyleIdx="3" presStyleCnt="5"/>
      <dgm:spPr/>
    </dgm:pt>
    <dgm:pt modelId="{8301890B-F4FB-42B6-A8AF-B968054C63F4}" type="pres">
      <dgm:prSet presAssocID="{EEF79066-6759-4F0C-BF4C-44831CFB0B82}" presName="vert1" presStyleCnt="0"/>
      <dgm:spPr/>
    </dgm:pt>
    <dgm:pt modelId="{E205584A-0F50-4F7C-93A1-A91C6925A4F4}" type="pres">
      <dgm:prSet presAssocID="{5D618F4A-3F6B-4C72-98D6-744B7F684453}" presName="thickLine" presStyleLbl="alignNode1" presStyleIdx="4" presStyleCnt="5"/>
      <dgm:spPr/>
    </dgm:pt>
    <dgm:pt modelId="{4B56E03F-4AA9-4BD5-9DCE-BC24527E6CFA}" type="pres">
      <dgm:prSet presAssocID="{5D618F4A-3F6B-4C72-98D6-744B7F684453}" presName="horz1" presStyleCnt="0"/>
      <dgm:spPr/>
    </dgm:pt>
    <dgm:pt modelId="{42129C0B-C330-405C-9062-8EF052CC2140}" type="pres">
      <dgm:prSet presAssocID="{5D618F4A-3F6B-4C72-98D6-744B7F684453}" presName="tx1" presStyleLbl="revTx" presStyleIdx="4" presStyleCnt="5"/>
      <dgm:spPr/>
    </dgm:pt>
    <dgm:pt modelId="{8F786559-C576-40E2-BEB0-CB74F439DB9F}" type="pres">
      <dgm:prSet presAssocID="{5D618F4A-3F6B-4C72-98D6-744B7F684453}" presName="vert1" presStyleCnt="0"/>
      <dgm:spPr/>
    </dgm:pt>
  </dgm:ptLst>
  <dgm:cxnLst>
    <dgm:cxn modelId="{FF320D06-8BE9-43EE-B989-CE8DEAAAB86D}" srcId="{E44065FF-A4CA-4829-8925-372808A9DE79}" destId="{211BB8D3-3A85-4792-933F-E25E4C565263}" srcOrd="2" destOrd="0" parTransId="{6EF3420F-7C90-406A-B5F4-7C6A9FFC8518}" sibTransId="{EB944F5C-45C9-4A4E-9E66-79150BC81089}"/>
    <dgm:cxn modelId="{FF7B3146-01C6-4AC9-86D5-4B7E9B5CD3A2}" srcId="{E44065FF-A4CA-4829-8925-372808A9DE79}" destId="{B4DB015D-45C4-4630-9418-8E1AC751B189}" srcOrd="0" destOrd="0" parTransId="{5A1A3210-0677-4356-A69B-589E12F24DAB}" sibTransId="{242BA79D-765F-4C75-BB5A-5D84D7286000}"/>
    <dgm:cxn modelId="{7D58E868-DF06-4A5D-B6CA-57FF82A1C23F}" type="presOf" srcId="{5D618F4A-3F6B-4C72-98D6-744B7F684453}" destId="{42129C0B-C330-405C-9062-8EF052CC2140}" srcOrd="0" destOrd="0" presId="urn:microsoft.com/office/officeart/2008/layout/LinedList"/>
    <dgm:cxn modelId="{8BDD264A-270B-4798-A24A-46ACB1301C27}" type="presOf" srcId="{211BB8D3-3A85-4792-933F-E25E4C565263}" destId="{42003EB4-D5E1-4844-AAC2-C786DDFBF7B3}" srcOrd="0" destOrd="0" presId="urn:microsoft.com/office/officeart/2008/layout/LinedList"/>
    <dgm:cxn modelId="{C657CB6B-ACCD-4E05-A74C-8A1272E948F0}" type="presOf" srcId="{EEF79066-6759-4F0C-BF4C-44831CFB0B82}" destId="{4C32E385-0CDB-459A-9B5C-59B7F449C150}" srcOrd="0" destOrd="0" presId="urn:microsoft.com/office/officeart/2008/layout/LinedList"/>
    <dgm:cxn modelId="{8759BE73-D0A7-4394-BFB1-3A56FE96ABF5}" type="presOf" srcId="{EF8D0AA5-ADCA-40A8-AA61-03518750D8CA}" destId="{F5E8B359-5BC5-4B7C-BE24-056F7DBD4A01}" srcOrd="0" destOrd="0" presId="urn:microsoft.com/office/officeart/2008/layout/LinedList"/>
    <dgm:cxn modelId="{D174CB73-87E7-4317-A97E-9266A686B28B}" type="presOf" srcId="{E44065FF-A4CA-4829-8925-372808A9DE79}" destId="{027BB457-A76D-4344-96C7-557E8C028E54}" srcOrd="0" destOrd="0" presId="urn:microsoft.com/office/officeart/2008/layout/LinedList"/>
    <dgm:cxn modelId="{9347B8A6-84BF-410D-AAF1-67E7C34A54A8}" srcId="{E44065FF-A4CA-4829-8925-372808A9DE79}" destId="{EF8D0AA5-ADCA-40A8-AA61-03518750D8CA}" srcOrd="1" destOrd="0" parTransId="{BA6804A0-BF7A-461C-9E0B-07E3FD907F4F}" sibTransId="{25BFF78A-F58A-4763-A557-1EE53DEF7E7D}"/>
    <dgm:cxn modelId="{6AEA26AF-89A2-4BBB-A6EF-635170AE22E3}" srcId="{E44065FF-A4CA-4829-8925-372808A9DE79}" destId="{5D618F4A-3F6B-4C72-98D6-744B7F684453}" srcOrd="4" destOrd="0" parTransId="{9D2719A9-DBAE-4912-9040-6B36322FEC22}" sibTransId="{3508A978-8054-4DC1-A914-8257859B4ADF}"/>
    <dgm:cxn modelId="{05DE87C3-F4AA-4FBC-BD36-65CCE31B193F}" type="presOf" srcId="{B4DB015D-45C4-4630-9418-8E1AC751B189}" destId="{93941DA2-739E-4118-8E2B-E70B0578D580}" srcOrd="0" destOrd="0" presId="urn:microsoft.com/office/officeart/2008/layout/LinedList"/>
    <dgm:cxn modelId="{9A122DE4-41AF-4BB5-90FA-A10AD026B343}" srcId="{E44065FF-A4CA-4829-8925-372808A9DE79}" destId="{EEF79066-6759-4F0C-BF4C-44831CFB0B82}" srcOrd="3" destOrd="0" parTransId="{31DB81E5-1E91-494E-97F8-6B21648B263F}" sibTransId="{D7B12CFD-6BD4-4755-AD4D-315116CB44D0}"/>
    <dgm:cxn modelId="{58310C04-E1C3-4829-BE2A-BB9C3D2D92D3}" type="presParOf" srcId="{027BB457-A76D-4344-96C7-557E8C028E54}" destId="{96BC03A4-7FA9-4799-9688-C26608D38C38}" srcOrd="0" destOrd="0" presId="urn:microsoft.com/office/officeart/2008/layout/LinedList"/>
    <dgm:cxn modelId="{5CABF262-2AE2-4565-B1B2-F3191C1C747A}" type="presParOf" srcId="{027BB457-A76D-4344-96C7-557E8C028E54}" destId="{1473AA3A-537D-4D3B-A4AF-FEAA6EDDD87B}" srcOrd="1" destOrd="0" presId="urn:microsoft.com/office/officeart/2008/layout/LinedList"/>
    <dgm:cxn modelId="{3C097ED7-4E43-42A3-BB1B-2821C0D11543}" type="presParOf" srcId="{1473AA3A-537D-4D3B-A4AF-FEAA6EDDD87B}" destId="{93941DA2-739E-4118-8E2B-E70B0578D580}" srcOrd="0" destOrd="0" presId="urn:microsoft.com/office/officeart/2008/layout/LinedList"/>
    <dgm:cxn modelId="{67183042-26C1-409A-9403-C21860F8EC64}" type="presParOf" srcId="{1473AA3A-537D-4D3B-A4AF-FEAA6EDDD87B}" destId="{7131725D-9CC9-4E72-9DFA-C67FF61A1C9C}" srcOrd="1" destOrd="0" presId="urn:microsoft.com/office/officeart/2008/layout/LinedList"/>
    <dgm:cxn modelId="{19C39FA4-7574-4405-B156-7303BD51CD57}" type="presParOf" srcId="{027BB457-A76D-4344-96C7-557E8C028E54}" destId="{BEDAD139-1B07-4AB7-8695-76050BD14504}" srcOrd="2" destOrd="0" presId="urn:microsoft.com/office/officeart/2008/layout/LinedList"/>
    <dgm:cxn modelId="{2759B4FD-A7AD-4DA0-97AB-10D62D5B0B12}" type="presParOf" srcId="{027BB457-A76D-4344-96C7-557E8C028E54}" destId="{3D110784-B13D-49BC-8354-FBD1B27ABD5E}" srcOrd="3" destOrd="0" presId="urn:microsoft.com/office/officeart/2008/layout/LinedList"/>
    <dgm:cxn modelId="{0F925315-1300-4CD0-845D-C59439FAC3FD}" type="presParOf" srcId="{3D110784-B13D-49BC-8354-FBD1B27ABD5E}" destId="{F5E8B359-5BC5-4B7C-BE24-056F7DBD4A01}" srcOrd="0" destOrd="0" presId="urn:microsoft.com/office/officeart/2008/layout/LinedList"/>
    <dgm:cxn modelId="{24C13258-C9FA-42F8-82BD-815145C8D9E4}" type="presParOf" srcId="{3D110784-B13D-49BC-8354-FBD1B27ABD5E}" destId="{8CB2D647-2438-4BB1-A4EF-97B282C2E190}" srcOrd="1" destOrd="0" presId="urn:microsoft.com/office/officeart/2008/layout/LinedList"/>
    <dgm:cxn modelId="{09C7E03D-1DE5-473C-B992-1EEE1AFD4276}" type="presParOf" srcId="{027BB457-A76D-4344-96C7-557E8C028E54}" destId="{B51E1042-FFA6-452A-8D6B-7B13F4E00D8C}" srcOrd="4" destOrd="0" presId="urn:microsoft.com/office/officeart/2008/layout/LinedList"/>
    <dgm:cxn modelId="{44FD2377-E2C9-4A32-B583-AE7A487B2F36}" type="presParOf" srcId="{027BB457-A76D-4344-96C7-557E8C028E54}" destId="{8E4ADBA8-3E70-4DF6-BBBA-854A0C6AE865}" srcOrd="5" destOrd="0" presId="urn:microsoft.com/office/officeart/2008/layout/LinedList"/>
    <dgm:cxn modelId="{1A6EC62F-F987-440D-ADF8-866A87F743AB}" type="presParOf" srcId="{8E4ADBA8-3E70-4DF6-BBBA-854A0C6AE865}" destId="{42003EB4-D5E1-4844-AAC2-C786DDFBF7B3}" srcOrd="0" destOrd="0" presId="urn:microsoft.com/office/officeart/2008/layout/LinedList"/>
    <dgm:cxn modelId="{543C1262-0056-4C92-A8FC-F0FCC4C93F35}" type="presParOf" srcId="{8E4ADBA8-3E70-4DF6-BBBA-854A0C6AE865}" destId="{7E5564C7-AE27-493C-84A3-B3E470E4F244}" srcOrd="1" destOrd="0" presId="urn:microsoft.com/office/officeart/2008/layout/LinedList"/>
    <dgm:cxn modelId="{21BE7E59-F4CA-4BDC-96B0-29ECDD4E3DA3}" type="presParOf" srcId="{027BB457-A76D-4344-96C7-557E8C028E54}" destId="{8597373E-9396-4BA4-8162-7539813826EE}" srcOrd="6" destOrd="0" presId="urn:microsoft.com/office/officeart/2008/layout/LinedList"/>
    <dgm:cxn modelId="{40E6B0C9-8988-47DD-8DC5-417772D34753}" type="presParOf" srcId="{027BB457-A76D-4344-96C7-557E8C028E54}" destId="{8CB2C7EA-A8A5-4767-9CB9-7DA6217161D8}" srcOrd="7" destOrd="0" presId="urn:microsoft.com/office/officeart/2008/layout/LinedList"/>
    <dgm:cxn modelId="{5360EB7D-A561-4938-BE4B-612D77084D66}" type="presParOf" srcId="{8CB2C7EA-A8A5-4767-9CB9-7DA6217161D8}" destId="{4C32E385-0CDB-459A-9B5C-59B7F449C150}" srcOrd="0" destOrd="0" presId="urn:microsoft.com/office/officeart/2008/layout/LinedList"/>
    <dgm:cxn modelId="{7109830A-6090-44BA-A20B-A10C30823607}" type="presParOf" srcId="{8CB2C7EA-A8A5-4767-9CB9-7DA6217161D8}" destId="{8301890B-F4FB-42B6-A8AF-B968054C63F4}" srcOrd="1" destOrd="0" presId="urn:microsoft.com/office/officeart/2008/layout/LinedList"/>
    <dgm:cxn modelId="{16621158-221C-4641-87EC-30FD12968A2A}" type="presParOf" srcId="{027BB457-A76D-4344-96C7-557E8C028E54}" destId="{E205584A-0F50-4F7C-93A1-A91C6925A4F4}" srcOrd="8" destOrd="0" presId="urn:microsoft.com/office/officeart/2008/layout/LinedList"/>
    <dgm:cxn modelId="{94576310-A886-4DF2-9B21-112FEEC51BC5}" type="presParOf" srcId="{027BB457-A76D-4344-96C7-557E8C028E54}" destId="{4B56E03F-4AA9-4BD5-9DCE-BC24527E6CFA}" srcOrd="9" destOrd="0" presId="urn:microsoft.com/office/officeart/2008/layout/LinedList"/>
    <dgm:cxn modelId="{77F32C26-D01B-4B80-A45A-44541DA8F950}" type="presParOf" srcId="{4B56E03F-4AA9-4BD5-9DCE-BC24527E6CFA}" destId="{42129C0B-C330-405C-9062-8EF052CC2140}" srcOrd="0" destOrd="0" presId="urn:microsoft.com/office/officeart/2008/layout/LinedList"/>
    <dgm:cxn modelId="{482FFBF4-9FAD-4E67-B861-A505632C8FE9}" type="presParOf" srcId="{4B56E03F-4AA9-4BD5-9DCE-BC24527E6CFA}" destId="{8F786559-C576-40E2-BEB0-CB74F439DB9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1522B07-CF42-4B9B-BB77-6F37992999B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31A6385-B151-45C8-9CA3-72FCE95C92DE}">
      <dgm:prSet custT="1"/>
      <dgm:spPr/>
      <dgm:t>
        <a:bodyPr/>
        <a:lstStyle/>
        <a:p>
          <a:r>
            <a:rPr lang="en-GB" sz="1600" dirty="0"/>
            <a:t>The CBT model proposes that it is not the situation that causes the emotional distress that an individual experiences. Rather, it is the individual’s interpretation or view of that event or situation which causes the emotional distress. </a:t>
          </a:r>
          <a:endParaRPr lang="en-US" sz="1600" dirty="0"/>
        </a:p>
      </dgm:t>
    </dgm:pt>
    <dgm:pt modelId="{4D4F692E-B31B-46E6-9756-D7EC373526F0}" type="parTrans" cxnId="{3DD0B9EE-EAC8-4C0C-AE03-A8D2E4741EE2}">
      <dgm:prSet/>
      <dgm:spPr/>
      <dgm:t>
        <a:bodyPr/>
        <a:lstStyle/>
        <a:p>
          <a:endParaRPr lang="en-US"/>
        </a:p>
      </dgm:t>
    </dgm:pt>
    <dgm:pt modelId="{6B4231E5-B0B3-4684-A2E3-D092EC2FC48D}" type="sibTrans" cxnId="{3DD0B9EE-EAC8-4C0C-AE03-A8D2E4741EE2}">
      <dgm:prSet/>
      <dgm:spPr/>
      <dgm:t>
        <a:bodyPr/>
        <a:lstStyle/>
        <a:p>
          <a:endParaRPr lang="en-US"/>
        </a:p>
      </dgm:t>
    </dgm:pt>
    <dgm:pt modelId="{CB10557E-38A6-48B8-80FE-D59B340BBD86}">
      <dgm:prSet custT="1"/>
      <dgm:spPr/>
      <dgm:t>
        <a:bodyPr/>
        <a:lstStyle/>
        <a:p>
          <a:r>
            <a:rPr lang="en-GB" sz="1600" dirty="0"/>
            <a:t>Key therapeutic principles underpinning CBT: </a:t>
          </a:r>
          <a:endParaRPr lang="en-US" sz="1600" dirty="0"/>
        </a:p>
      </dgm:t>
    </dgm:pt>
    <dgm:pt modelId="{B46E28CD-4A15-4E53-BDF5-FC7308AFD976}" type="parTrans" cxnId="{30EF2502-5F2B-462D-94B4-9D6428D2ECED}">
      <dgm:prSet/>
      <dgm:spPr/>
      <dgm:t>
        <a:bodyPr/>
        <a:lstStyle/>
        <a:p>
          <a:endParaRPr lang="en-US"/>
        </a:p>
      </dgm:t>
    </dgm:pt>
    <dgm:pt modelId="{2C0A18D0-270D-40B1-B316-EF0E29942376}" type="sibTrans" cxnId="{30EF2502-5F2B-462D-94B4-9D6428D2ECED}">
      <dgm:prSet/>
      <dgm:spPr/>
      <dgm:t>
        <a:bodyPr/>
        <a:lstStyle/>
        <a:p>
          <a:endParaRPr lang="en-US"/>
        </a:p>
      </dgm:t>
    </dgm:pt>
    <dgm:pt modelId="{FB5B9F5D-147D-49D0-AF65-7873FA115D22}">
      <dgm:prSet custT="1"/>
      <dgm:spPr/>
      <dgm:t>
        <a:bodyPr/>
        <a:lstStyle/>
        <a:p>
          <a:r>
            <a:rPr lang="en-GB" sz="1600"/>
            <a:t>Therapy is regarded as a collaborative project between client and therapist</a:t>
          </a:r>
          <a:endParaRPr lang="en-US" sz="1600"/>
        </a:p>
      </dgm:t>
    </dgm:pt>
    <dgm:pt modelId="{251628CD-E49D-4735-9748-34B471796FFE}" type="parTrans" cxnId="{9A656272-32AC-442E-828E-868C0D2D1B34}">
      <dgm:prSet/>
      <dgm:spPr/>
      <dgm:t>
        <a:bodyPr/>
        <a:lstStyle/>
        <a:p>
          <a:endParaRPr lang="en-US"/>
        </a:p>
      </dgm:t>
    </dgm:pt>
    <dgm:pt modelId="{36E54617-F43C-4E6B-ACE3-17D0C416BEBF}" type="sibTrans" cxnId="{9A656272-32AC-442E-828E-868C0D2D1B34}">
      <dgm:prSet/>
      <dgm:spPr/>
      <dgm:t>
        <a:bodyPr/>
        <a:lstStyle/>
        <a:p>
          <a:endParaRPr lang="en-US"/>
        </a:p>
      </dgm:t>
    </dgm:pt>
    <dgm:pt modelId="{4E70D315-675A-49D8-8539-BC4274C39ED4}">
      <dgm:prSet custT="1"/>
      <dgm:spPr/>
      <dgm:t>
        <a:bodyPr/>
        <a:lstStyle/>
        <a:p>
          <a:r>
            <a:rPr lang="en-GB" sz="1600"/>
            <a:t>The work is problem-focused and structured  </a:t>
          </a:r>
          <a:endParaRPr lang="en-US" sz="1600"/>
        </a:p>
      </dgm:t>
    </dgm:pt>
    <dgm:pt modelId="{D485DECE-0B9F-4BFE-8BFE-C831615BECF3}" type="parTrans" cxnId="{62E6CF25-A6F1-483F-B513-CD4C12FEC62A}">
      <dgm:prSet/>
      <dgm:spPr/>
      <dgm:t>
        <a:bodyPr/>
        <a:lstStyle/>
        <a:p>
          <a:endParaRPr lang="en-US"/>
        </a:p>
      </dgm:t>
    </dgm:pt>
    <dgm:pt modelId="{A9F1B50B-A95F-437B-A000-B83B0F7227C7}" type="sibTrans" cxnId="{62E6CF25-A6F1-483F-B513-CD4C12FEC62A}">
      <dgm:prSet/>
      <dgm:spPr/>
      <dgm:t>
        <a:bodyPr/>
        <a:lstStyle/>
        <a:p>
          <a:endParaRPr lang="en-US"/>
        </a:p>
      </dgm:t>
    </dgm:pt>
    <dgm:pt modelId="{3195C43D-7E93-4532-8B81-140C54CBE179}">
      <dgm:prSet custT="1"/>
      <dgm:spPr/>
      <dgm:t>
        <a:bodyPr/>
        <a:lstStyle/>
        <a:p>
          <a:r>
            <a:rPr lang="en-GB" sz="1600"/>
            <a:t>Aims to help the client become their own therapist</a:t>
          </a:r>
          <a:endParaRPr lang="en-US" sz="1600"/>
        </a:p>
      </dgm:t>
    </dgm:pt>
    <dgm:pt modelId="{E0DE4A89-13BF-4E68-93D8-3F4AF6E6756B}" type="parTrans" cxnId="{22B80FA2-652C-46A5-9875-0C1CFCA70EA9}">
      <dgm:prSet/>
      <dgm:spPr/>
      <dgm:t>
        <a:bodyPr/>
        <a:lstStyle/>
        <a:p>
          <a:endParaRPr lang="en-US"/>
        </a:p>
      </dgm:t>
    </dgm:pt>
    <dgm:pt modelId="{261ABA5D-DD2D-4AD4-8575-AD2FA14A941A}" type="sibTrans" cxnId="{22B80FA2-652C-46A5-9875-0C1CFCA70EA9}">
      <dgm:prSet/>
      <dgm:spPr/>
      <dgm:t>
        <a:bodyPr/>
        <a:lstStyle/>
        <a:p>
          <a:endParaRPr lang="en-US"/>
        </a:p>
      </dgm:t>
    </dgm:pt>
    <dgm:pt modelId="{0A6AB95D-D9BA-4603-BC3B-C4448168F99F}">
      <dgm:prSet custT="1"/>
      <dgm:spPr/>
      <dgm:t>
        <a:bodyPr/>
        <a:lstStyle/>
        <a:p>
          <a:r>
            <a:rPr lang="en-US" sz="1600" b="0" i="0" baseline="0" dirty="0"/>
            <a:t>CBT helps to break the cycle of negative thinking and </a:t>
          </a:r>
          <a:r>
            <a:rPr lang="en-US" sz="1600" b="0" i="0" baseline="0" dirty="0" err="1"/>
            <a:t>behaviour</a:t>
          </a:r>
          <a:r>
            <a:rPr lang="en-US" sz="1600" b="0" i="0" baseline="0" dirty="0"/>
            <a:t> that can keep depression or anxiety going. A CBT therapist teaches skills to manage your thoughts and feelings, leading to positive changes in how you feel and overall well-being.</a:t>
          </a:r>
          <a:endParaRPr lang="en-US" sz="1600" dirty="0"/>
        </a:p>
      </dgm:t>
    </dgm:pt>
    <dgm:pt modelId="{BBE2E60E-7DC8-4541-88FE-AA0FD47A34BD}" type="parTrans" cxnId="{5AB6F95B-1355-4864-AE3B-CCA4DE945858}">
      <dgm:prSet/>
      <dgm:spPr/>
      <dgm:t>
        <a:bodyPr/>
        <a:lstStyle/>
        <a:p>
          <a:endParaRPr lang="en-US"/>
        </a:p>
      </dgm:t>
    </dgm:pt>
    <dgm:pt modelId="{909B01D3-C7A6-42BF-A944-95B1B6417F5D}" type="sibTrans" cxnId="{5AB6F95B-1355-4864-AE3B-CCA4DE945858}">
      <dgm:prSet/>
      <dgm:spPr/>
      <dgm:t>
        <a:bodyPr/>
        <a:lstStyle/>
        <a:p>
          <a:endParaRPr lang="en-US"/>
        </a:p>
      </dgm:t>
    </dgm:pt>
    <dgm:pt modelId="{89AE9D29-8871-4A64-ACE7-8C2CE17E3CE0}" type="pres">
      <dgm:prSet presAssocID="{11522B07-CF42-4B9B-BB77-6F37992999B3}" presName="root" presStyleCnt="0">
        <dgm:presLayoutVars>
          <dgm:dir/>
          <dgm:resizeHandles val="exact"/>
        </dgm:presLayoutVars>
      </dgm:prSet>
      <dgm:spPr/>
    </dgm:pt>
    <dgm:pt modelId="{A4CC2CC5-4BB3-4E0F-B8E1-46B65720DA6A}" type="pres">
      <dgm:prSet presAssocID="{F31A6385-B151-45C8-9CA3-72FCE95C92DE}" presName="compNode" presStyleCnt="0"/>
      <dgm:spPr/>
    </dgm:pt>
    <dgm:pt modelId="{29F74FE0-3253-483D-B0D9-871C090CAB31}" type="pres">
      <dgm:prSet presAssocID="{F31A6385-B151-45C8-9CA3-72FCE95C92D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rror"/>
        </a:ext>
      </dgm:extLst>
    </dgm:pt>
    <dgm:pt modelId="{A65E175E-790C-4014-B61F-89B90E43B788}" type="pres">
      <dgm:prSet presAssocID="{F31A6385-B151-45C8-9CA3-72FCE95C92DE}" presName="spaceRect" presStyleCnt="0"/>
      <dgm:spPr/>
    </dgm:pt>
    <dgm:pt modelId="{ED250E29-1CF0-42BB-B901-5A936CB490BA}" type="pres">
      <dgm:prSet presAssocID="{F31A6385-B151-45C8-9CA3-72FCE95C92DE}" presName="textRect" presStyleLbl="revTx" presStyleIdx="0" presStyleCnt="6">
        <dgm:presLayoutVars>
          <dgm:chMax val="1"/>
          <dgm:chPref val="1"/>
        </dgm:presLayoutVars>
      </dgm:prSet>
      <dgm:spPr/>
    </dgm:pt>
    <dgm:pt modelId="{7BE5BAB5-F65C-42F5-B396-11E5C58105BF}" type="pres">
      <dgm:prSet presAssocID="{6B4231E5-B0B3-4684-A2E3-D092EC2FC48D}" presName="sibTrans" presStyleCnt="0"/>
      <dgm:spPr/>
    </dgm:pt>
    <dgm:pt modelId="{A075E5D3-8750-4593-97AB-4880FE4FB38A}" type="pres">
      <dgm:prSet presAssocID="{CB10557E-38A6-48B8-80FE-D59B340BBD86}" presName="compNode" presStyleCnt="0"/>
      <dgm:spPr/>
    </dgm:pt>
    <dgm:pt modelId="{7140EC2E-E0E4-4144-9B53-B42CC9262FF8}" type="pres">
      <dgm:prSet presAssocID="{CB10557E-38A6-48B8-80FE-D59B340BBD8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print"/>
        </a:ext>
      </dgm:extLst>
    </dgm:pt>
    <dgm:pt modelId="{C6AEC440-92EE-466C-8925-D19CCEA4086B}" type="pres">
      <dgm:prSet presAssocID="{CB10557E-38A6-48B8-80FE-D59B340BBD86}" presName="spaceRect" presStyleCnt="0"/>
      <dgm:spPr/>
    </dgm:pt>
    <dgm:pt modelId="{008ABF71-8BB3-415D-BF3D-515BC2C362E9}" type="pres">
      <dgm:prSet presAssocID="{CB10557E-38A6-48B8-80FE-D59B340BBD86}" presName="textRect" presStyleLbl="revTx" presStyleIdx="1" presStyleCnt="6">
        <dgm:presLayoutVars>
          <dgm:chMax val="1"/>
          <dgm:chPref val="1"/>
        </dgm:presLayoutVars>
      </dgm:prSet>
      <dgm:spPr/>
    </dgm:pt>
    <dgm:pt modelId="{8623CC6A-E4B9-47EE-B3C8-39392085CADF}" type="pres">
      <dgm:prSet presAssocID="{2C0A18D0-270D-40B1-B316-EF0E29942376}" presName="sibTrans" presStyleCnt="0"/>
      <dgm:spPr/>
    </dgm:pt>
    <dgm:pt modelId="{1E16CE08-4D87-4E73-BC72-E253D0268D7B}" type="pres">
      <dgm:prSet presAssocID="{FB5B9F5D-147D-49D0-AF65-7873FA115D22}" presName="compNode" presStyleCnt="0"/>
      <dgm:spPr/>
    </dgm:pt>
    <dgm:pt modelId="{62339AA6-3C56-4809-9957-E1CCB37DAB59}" type="pres">
      <dgm:prSet presAssocID="{FB5B9F5D-147D-49D0-AF65-7873FA115D2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 Team Project"/>
        </a:ext>
      </dgm:extLst>
    </dgm:pt>
    <dgm:pt modelId="{17296AF1-97AC-43E1-9FAA-B9CBE7C24ACD}" type="pres">
      <dgm:prSet presAssocID="{FB5B9F5D-147D-49D0-AF65-7873FA115D22}" presName="spaceRect" presStyleCnt="0"/>
      <dgm:spPr/>
    </dgm:pt>
    <dgm:pt modelId="{02137639-B4D5-439A-AE2C-0BE2E8604CC9}" type="pres">
      <dgm:prSet presAssocID="{FB5B9F5D-147D-49D0-AF65-7873FA115D22}" presName="textRect" presStyleLbl="revTx" presStyleIdx="2" presStyleCnt="6">
        <dgm:presLayoutVars>
          <dgm:chMax val="1"/>
          <dgm:chPref val="1"/>
        </dgm:presLayoutVars>
      </dgm:prSet>
      <dgm:spPr/>
    </dgm:pt>
    <dgm:pt modelId="{12E647C7-CDAD-46B9-9F0F-0B2F9B2AEAB9}" type="pres">
      <dgm:prSet presAssocID="{36E54617-F43C-4E6B-ACE3-17D0C416BEBF}" presName="sibTrans" presStyleCnt="0"/>
      <dgm:spPr/>
    </dgm:pt>
    <dgm:pt modelId="{E776A450-D13E-4B56-A468-DB4C4D014665}" type="pres">
      <dgm:prSet presAssocID="{4E70D315-675A-49D8-8539-BC4274C39ED4}" presName="compNode" presStyleCnt="0"/>
      <dgm:spPr/>
    </dgm:pt>
    <dgm:pt modelId="{FABC57D0-28BE-49A0-96F0-5DE016CB9027}" type="pres">
      <dgm:prSet presAssocID="{4E70D315-675A-49D8-8539-BC4274C39ED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Secure"/>
        </a:ext>
      </dgm:extLst>
    </dgm:pt>
    <dgm:pt modelId="{DDB6129A-1FB6-41A3-B426-6DC663393099}" type="pres">
      <dgm:prSet presAssocID="{4E70D315-675A-49D8-8539-BC4274C39ED4}" presName="spaceRect" presStyleCnt="0"/>
      <dgm:spPr/>
    </dgm:pt>
    <dgm:pt modelId="{DB2AF797-381B-458D-9BF3-F0550800B7B4}" type="pres">
      <dgm:prSet presAssocID="{4E70D315-675A-49D8-8539-BC4274C39ED4}" presName="textRect" presStyleLbl="revTx" presStyleIdx="3" presStyleCnt="6">
        <dgm:presLayoutVars>
          <dgm:chMax val="1"/>
          <dgm:chPref val="1"/>
        </dgm:presLayoutVars>
      </dgm:prSet>
      <dgm:spPr/>
    </dgm:pt>
    <dgm:pt modelId="{F3E0E78B-80ED-4624-AA59-B7C210EA4BCB}" type="pres">
      <dgm:prSet presAssocID="{A9F1B50B-A95F-437B-A000-B83B0F7227C7}" presName="sibTrans" presStyleCnt="0"/>
      <dgm:spPr/>
    </dgm:pt>
    <dgm:pt modelId="{09417031-6189-417C-BC15-40FB6B921EC2}" type="pres">
      <dgm:prSet presAssocID="{3195C43D-7E93-4532-8B81-140C54CBE179}" presName="compNode" presStyleCnt="0"/>
      <dgm:spPr/>
    </dgm:pt>
    <dgm:pt modelId="{7352F965-B973-48BF-8F5C-F886B9745E16}" type="pres">
      <dgm:prSet presAssocID="{3195C43D-7E93-4532-8B81-140C54CBE17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nboarding"/>
        </a:ext>
      </dgm:extLst>
    </dgm:pt>
    <dgm:pt modelId="{17EB0F79-2205-401A-B2B7-FCD7D92DCEB1}" type="pres">
      <dgm:prSet presAssocID="{3195C43D-7E93-4532-8B81-140C54CBE179}" presName="spaceRect" presStyleCnt="0"/>
      <dgm:spPr/>
    </dgm:pt>
    <dgm:pt modelId="{A8F43BA4-3EBC-4DEF-984C-C826EAAEA75F}" type="pres">
      <dgm:prSet presAssocID="{3195C43D-7E93-4532-8B81-140C54CBE179}" presName="textRect" presStyleLbl="revTx" presStyleIdx="4" presStyleCnt="6">
        <dgm:presLayoutVars>
          <dgm:chMax val="1"/>
          <dgm:chPref val="1"/>
        </dgm:presLayoutVars>
      </dgm:prSet>
      <dgm:spPr/>
    </dgm:pt>
    <dgm:pt modelId="{2D2D3F37-2AB3-416E-BABF-71CD849F2666}" type="pres">
      <dgm:prSet presAssocID="{261ABA5D-DD2D-4AD4-8575-AD2FA14A941A}" presName="sibTrans" presStyleCnt="0"/>
      <dgm:spPr/>
    </dgm:pt>
    <dgm:pt modelId="{D0C222E5-4215-4CE8-B270-DE63900C7112}" type="pres">
      <dgm:prSet presAssocID="{0A6AB95D-D9BA-4603-BC3B-C4448168F99F}" presName="compNode" presStyleCnt="0"/>
      <dgm:spPr/>
    </dgm:pt>
    <dgm:pt modelId="{D702F1D0-82AF-48DA-A216-D99D686B8517}" type="pres">
      <dgm:prSet presAssocID="{0A6AB95D-D9BA-4603-BC3B-C4448168F99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lth"/>
        </a:ext>
      </dgm:extLst>
    </dgm:pt>
    <dgm:pt modelId="{C3953E73-2BB5-40A8-B56B-B95F4A403322}" type="pres">
      <dgm:prSet presAssocID="{0A6AB95D-D9BA-4603-BC3B-C4448168F99F}" presName="spaceRect" presStyleCnt="0"/>
      <dgm:spPr/>
    </dgm:pt>
    <dgm:pt modelId="{F3A49EE8-6E6E-4041-B161-3E3D2F7A17FF}" type="pres">
      <dgm:prSet presAssocID="{0A6AB95D-D9BA-4603-BC3B-C4448168F99F}" presName="textRect" presStyleLbl="revTx" presStyleIdx="5" presStyleCnt="6" custScaleX="165025">
        <dgm:presLayoutVars>
          <dgm:chMax val="1"/>
          <dgm:chPref val="1"/>
        </dgm:presLayoutVars>
      </dgm:prSet>
      <dgm:spPr/>
    </dgm:pt>
  </dgm:ptLst>
  <dgm:cxnLst>
    <dgm:cxn modelId="{30EF2502-5F2B-462D-94B4-9D6428D2ECED}" srcId="{11522B07-CF42-4B9B-BB77-6F37992999B3}" destId="{CB10557E-38A6-48B8-80FE-D59B340BBD86}" srcOrd="1" destOrd="0" parTransId="{B46E28CD-4A15-4E53-BDF5-FC7308AFD976}" sibTransId="{2C0A18D0-270D-40B1-B316-EF0E29942376}"/>
    <dgm:cxn modelId="{68BAF50B-FB9F-45C5-B6A9-D45E631B0096}" type="presOf" srcId="{3195C43D-7E93-4532-8B81-140C54CBE179}" destId="{A8F43BA4-3EBC-4DEF-984C-C826EAAEA75F}" srcOrd="0" destOrd="0" presId="urn:microsoft.com/office/officeart/2018/2/layout/IconLabelList"/>
    <dgm:cxn modelId="{62E6CF25-A6F1-483F-B513-CD4C12FEC62A}" srcId="{11522B07-CF42-4B9B-BB77-6F37992999B3}" destId="{4E70D315-675A-49D8-8539-BC4274C39ED4}" srcOrd="3" destOrd="0" parTransId="{D485DECE-0B9F-4BFE-8BFE-C831615BECF3}" sibTransId="{A9F1B50B-A95F-437B-A000-B83B0F7227C7}"/>
    <dgm:cxn modelId="{5AB6F95B-1355-4864-AE3B-CCA4DE945858}" srcId="{11522B07-CF42-4B9B-BB77-6F37992999B3}" destId="{0A6AB95D-D9BA-4603-BC3B-C4448168F99F}" srcOrd="5" destOrd="0" parTransId="{BBE2E60E-7DC8-4541-88FE-AA0FD47A34BD}" sibTransId="{909B01D3-C7A6-42BF-A944-95B1B6417F5D}"/>
    <dgm:cxn modelId="{7EA0ED4B-0C8C-4BEA-BC0A-7ADA85F20616}" type="presOf" srcId="{11522B07-CF42-4B9B-BB77-6F37992999B3}" destId="{89AE9D29-8871-4A64-ACE7-8C2CE17E3CE0}" srcOrd="0" destOrd="0" presId="urn:microsoft.com/office/officeart/2018/2/layout/IconLabelList"/>
    <dgm:cxn modelId="{9A656272-32AC-442E-828E-868C0D2D1B34}" srcId="{11522B07-CF42-4B9B-BB77-6F37992999B3}" destId="{FB5B9F5D-147D-49D0-AF65-7873FA115D22}" srcOrd="2" destOrd="0" parTransId="{251628CD-E49D-4735-9748-34B471796FFE}" sibTransId="{36E54617-F43C-4E6B-ACE3-17D0C416BEBF}"/>
    <dgm:cxn modelId="{418D6A87-5341-4597-A304-415A3BF5BD67}" type="presOf" srcId="{0A6AB95D-D9BA-4603-BC3B-C4448168F99F}" destId="{F3A49EE8-6E6E-4041-B161-3E3D2F7A17FF}" srcOrd="0" destOrd="0" presId="urn:microsoft.com/office/officeart/2018/2/layout/IconLabelList"/>
    <dgm:cxn modelId="{FE5FED91-629B-4906-845A-6DB5E56AFE2A}" type="presOf" srcId="{CB10557E-38A6-48B8-80FE-D59B340BBD86}" destId="{008ABF71-8BB3-415D-BF3D-515BC2C362E9}" srcOrd="0" destOrd="0" presId="urn:microsoft.com/office/officeart/2018/2/layout/IconLabelList"/>
    <dgm:cxn modelId="{22B80FA2-652C-46A5-9875-0C1CFCA70EA9}" srcId="{11522B07-CF42-4B9B-BB77-6F37992999B3}" destId="{3195C43D-7E93-4532-8B81-140C54CBE179}" srcOrd="4" destOrd="0" parTransId="{E0DE4A89-13BF-4E68-93D8-3F4AF6E6756B}" sibTransId="{261ABA5D-DD2D-4AD4-8575-AD2FA14A941A}"/>
    <dgm:cxn modelId="{7ACF7AC3-F90B-4405-B31C-BA9B5D1FA57A}" type="presOf" srcId="{F31A6385-B151-45C8-9CA3-72FCE95C92DE}" destId="{ED250E29-1CF0-42BB-B901-5A936CB490BA}" srcOrd="0" destOrd="0" presId="urn:microsoft.com/office/officeart/2018/2/layout/IconLabelList"/>
    <dgm:cxn modelId="{7C7029E0-AA9B-4CB6-A997-F9AFFBCFD17C}" type="presOf" srcId="{FB5B9F5D-147D-49D0-AF65-7873FA115D22}" destId="{02137639-B4D5-439A-AE2C-0BE2E8604CC9}" srcOrd="0" destOrd="0" presId="urn:microsoft.com/office/officeart/2018/2/layout/IconLabelList"/>
    <dgm:cxn modelId="{4ED6D1E8-DE9D-4600-B51A-E00DA1FC0A67}" type="presOf" srcId="{4E70D315-675A-49D8-8539-BC4274C39ED4}" destId="{DB2AF797-381B-458D-9BF3-F0550800B7B4}" srcOrd="0" destOrd="0" presId="urn:microsoft.com/office/officeart/2018/2/layout/IconLabelList"/>
    <dgm:cxn modelId="{3DD0B9EE-EAC8-4C0C-AE03-A8D2E4741EE2}" srcId="{11522B07-CF42-4B9B-BB77-6F37992999B3}" destId="{F31A6385-B151-45C8-9CA3-72FCE95C92DE}" srcOrd="0" destOrd="0" parTransId="{4D4F692E-B31B-46E6-9756-D7EC373526F0}" sibTransId="{6B4231E5-B0B3-4684-A2E3-D092EC2FC48D}"/>
    <dgm:cxn modelId="{504BA9D1-7E1E-4300-A5E2-9AC9252A9260}" type="presParOf" srcId="{89AE9D29-8871-4A64-ACE7-8C2CE17E3CE0}" destId="{A4CC2CC5-4BB3-4E0F-B8E1-46B65720DA6A}" srcOrd="0" destOrd="0" presId="urn:microsoft.com/office/officeart/2018/2/layout/IconLabelList"/>
    <dgm:cxn modelId="{FBBE58AF-423A-4526-ACDB-999EC6818B7E}" type="presParOf" srcId="{A4CC2CC5-4BB3-4E0F-B8E1-46B65720DA6A}" destId="{29F74FE0-3253-483D-B0D9-871C090CAB31}" srcOrd="0" destOrd="0" presId="urn:microsoft.com/office/officeart/2018/2/layout/IconLabelList"/>
    <dgm:cxn modelId="{65C50DE7-2E73-48A6-9281-162C60E572F9}" type="presParOf" srcId="{A4CC2CC5-4BB3-4E0F-B8E1-46B65720DA6A}" destId="{A65E175E-790C-4014-B61F-89B90E43B788}" srcOrd="1" destOrd="0" presId="urn:microsoft.com/office/officeart/2018/2/layout/IconLabelList"/>
    <dgm:cxn modelId="{7258C5E3-8496-47F6-8AD7-39D22CD18A3D}" type="presParOf" srcId="{A4CC2CC5-4BB3-4E0F-B8E1-46B65720DA6A}" destId="{ED250E29-1CF0-42BB-B901-5A936CB490BA}" srcOrd="2" destOrd="0" presId="urn:microsoft.com/office/officeart/2018/2/layout/IconLabelList"/>
    <dgm:cxn modelId="{28695315-BEEF-44F0-878F-4C63563B5271}" type="presParOf" srcId="{89AE9D29-8871-4A64-ACE7-8C2CE17E3CE0}" destId="{7BE5BAB5-F65C-42F5-B396-11E5C58105BF}" srcOrd="1" destOrd="0" presId="urn:microsoft.com/office/officeart/2018/2/layout/IconLabelList"/>
    <dgm:cxn modelId="{1FAA362C-749F-4381-9B75-EB9C77E9998C}" type="presParOf" srcId="{89AE9D29-8871-4A64-ACE7-8C2CE17E3CE0}" destId="{A075E5D3-8750-4593-97AB-4880FE4FB38A}" srcOrd="2" destOrd="0" presId="urn:microsoft.com/office/officeart/2018/2/layout/IconLabelList"/>
    <dgm:cxn modelId="{DBE042D4-F53C-4CFB-B787-0D045C387BC5}" type="presParOf" srcId="{A075E5D3-8750-4593-97AB-4880FE4FB38A}" destId="{7140EC2E-E0E4-4144-9B53-B42CC9262FF8}" srcOrd="0" destOrd="0" presId="urn:microsoft.com/office/officeart/2018/2/layout/IconLabelList"/>
    <dgm:cxn modelId="{9EC424C4-7DB3-4030-A91E-DB063437B15D}" type="presParOf" srcId="{A075E5D3-8750-4593-97AB-4880FE4FB38A}" destId="{C6AEC440-92EE-466C-8925-D19CCEA4086B}" srcOrd="1" destOrd="0" presId="urn:microsoft.com/office/officeart/2018/2/layout/IconLabelList"/>
    <dgm:cxn modelId="{2E3A2294-1051-4075-9C3F-37BB395EFF70}" type="presParOf" srcId="{A075E5D3-8750-4593-97AB-4880FE4FB38A}" destId="{008ABF71-8BB3-415D-BF3D-515BC2C362E9}" srcOrd="2" destOrd="0" presId="urn:microsoft.com/office/officeart/2018/2/layout/IconLabelList"/>
    <dgm:cxn modelId="{C3471062-AED6-4506-BEE1-A6656D02B2D0}" type="presParOf" srcId="{89AE9D29-8871-4A64-ACE7-8C2CE17E3CE0}" destId="{8623CC6A-E4B9-47EE-B3C8-39392085CADF}" srcOrd="3" destOrd="0" presId="urn:microsoft.com/office/officeart/2018/2/layout/IconLabelList"/>
    <dgm:cxn modelId="{56A16106-F62B-4380-9C51-E9B97B7BC789}" type="presParOf" srcId="{89AE9D29-8871-4A64-ACE7-8C2CE17E3CE0}" destId="{1E16CE08-4D87-4E73-BC72-E253D0268D7B}" srcOrd="4" destOrd="0" presId="urn:microsoft.com/office/officeart/2018/2/layout/IconLabelList"/>
    <dgm:cxn modelId="{7C2F9A39-805A-4008-964A-DF5118ADF5DA}" type="presParOf" srcId="{1E16CE08-4D87-4E73-BC72-E253D0268D7B}" destId="{62339AA6-3C56-4809-9957-E1CCB37DAB59}" srcOrd="0" destOrd="0" presId="urn:microsoft.com/office/officeart/2018/2/layout/IconLabelList"/>
    <dgm:cxn modelId="{E4A956D2-FB5A-4668-AAAD-731A5E99F4A4}" type="presParOf" srcId="{1E16CE08-4D87-4E73-BC72-E253D0268D7B}" destId="{17296AF1-97AC-43E1-9FAA-B9CBE7C24ACD}" srcOrd="1" destOrd="0" presId="urn:microsoft.com/office/officeart/2018/2/layout/IconLabelList"/>
    <dgm:cxn modelId="{ED97AE55-2AE8-4083-AB56-440481F6C351}" type="presParOf" srcId="{1E16CE08-4D87-4E73-BC72-E253D0268D7B}" destId="{02137639-B4D5-439A-AE2C-0BE2E8604CC9}" srcOrd="2" destOrd="0" presId="urn:microsoft.com/office/officeart/2018/2/layout/IconLabelList"/>
    <dgm:cxn modelId="{B2315A4C-D5FF-440F-B848-EF921C718990}" type="presParOf" srcId="{89AE9D29-8871-4A64-ACE7-8C2CE17E3CE0}" destId="{12E647C7-CDAD-46B9-9F0F-0B2F9B2AEAB9}" srcOrd="5" destOrd="0" presId="urn:microsoft.com/office/officeart/2018/2/layout/IconLabelList"/>
    <dgm:cxn modelId="{EF3F3665-1397-4554-8D99-B0B0AB53755A}" type="presParOf" srcId="{89AE9D29-8871-4A64-ACE7-8C2CE17E3CE0}" destId="{E776A450-D13E-4B56-A468-DB4C4D014665}" srcOrd="6" destOrd="0" presId="urn:microsoft.com/office/officeart/2018/2/layout/IconLabelList"/>
    <dgm:cxn modelId="{459BE29C-CCAA-48C9-A752-C926CC319801}" type="presParOf" srcId="{E776A450-D13E-4B56-A468-DB4C4D014665}" destId="{FABC57D0-28BE-49A0-96F0-5DE016CB9027}" srcOrd="0" destOrd="0" presId="urn:microsoft.com/office/officeart/2018/2/layout/IconLabelList"/>
    <dgm:cxn modelId="{5D81BD79-D5FA-4AF5-A42A-AA1471D13736}" type="presParOf" srcId="{E776A450-D13E-4B56-A468-DB4C4D014665}" destId="{DDB6129A-1FB6-41A3-B426-6DC663393099}" srcOrd="1" destOrd="0" presId="urn:microsoft.com/office/officeart/2018/2/layout/IconLabelList"/>
    <dgm:cxn modelId="{3FDC0A2C-F103-46C7-915D-28DF99E941F6}" type="presParOf" srcId="{E776A450-D13E-4B56-A468-DB4C4D014665}" destId="{DB2AF797-381B-458D-9BF3-F0550800B7B4}" srcOrd="2" destOrd="0" presId="urn:microsoft.com/office/officeart/2018/2/layout/IconLabelList"/>
    <dgm:cxn modelId="{911FB1F6-FD2D-4ABF-A50D-821855064B90}" type="presParOf" srcId="{89AE9D29-8871-4A64-ACE7-8C2CE17E3CE0}" destId="{F3E0E78B-80ED-4624-AA59-B7C210EA4BCB}" srcOrd="7" destOrd="0" presId="urn:microsoft.com/office/officeart/2018/2/layout/IconLabelList"/>
    <dgm:cxn modelId="{A470A2CC-6D37-4860-A3DD-47CC4C22803E}" type="presParOf" srcId="{89AE9D29-8871-4A64-ACE7-8C2CE17E3CE0}" destId="{09417031-6189-417C-BC15-40FB6B921EC2}" srcOrd="8" destOrd="0" presId="urn:microsoft.com/office/officeart/2018/2/layout/IconLabelList"/>
    <dgm:cxn modelId="{088A1877-D517-4BF2-AB26-5BD7107003BF}" type="presParOf" srcId="{09417031-6189-417C-BC15-40FB6B921EC2}" destId="{7352F965-B973-48BF-8F5C-F886B9745E16}" srcOrd="0" destOrd="0" presId="urn:microsoft.com/office/officeart/2018/2/layout/IconLabelList"/>
    <dgm:cxn modelId="{CD8F1950-0179-4163-89E3-F963C8CFE87D}" type="presParOf" srcId="{09417031-6189-417C-BC15-40FB6B921EC2}" destId="{17EB0F79-2205-401A-B2B7-FCD7D92DCEB1}" srcOrd="1" destOrd="0" presId="urn:microsoft.com/office/officeart/2018/2/layout/IconLabelList"/>
    <dgm:cxn modelId="{378973EE-BDC0-4938-BEC7-1CC883D89A59}" type="presParOf" srcId="{09417031-6189-417C-BC15-40FB6B921EC2}" destId="{A8F43BA4-3EBC-4DEF-984C-C826EAAEA75F}" srcOrd="2" destOrd="0" presId="urn:microsoft.com/office/officeart/2018/2/layout/IconLabelList"/>
    <dgm:cxn modelId="{51257D5D-05FF-4FCC-B392-6AE5726809B1}" type="presParOf" srcId="{89AE9D29-8871-4A64-ACE7-8C2CE17E3CE0}" destId="{2D2D3F37-2AB3-416E-BABF-71CD849F2666}" srcOrd="9" destOrd="0" presId="urn:microsoft.com/office/officeart/2018/2/layout/IconLabelList"/>
    <dgm:cxn modelId="{419FA15B-D9CC-49DA-9A84-429D4D9451F9}" type="presParOf" srcId="{89AE9D29-8871-4A64-ACE7-8C2CE17E3CE0}" destId="{D0C222E5-4215-4CE8-B270-DE63900C7112}" srcOrd="10" destOrd="0" presId="urn:microsoft.com/office/officeart/2018/2/layout/IconLabelList"/>
    <dgm:cxn modelId="{21963E44-7D62-4E80-91B9-81D06A1E1DB5}" type="presParOf" srcId="{D0C222E5-4215-4CE8-B270-DE63900C7112}" destId="{D702F1D0-82AF-48DA-A216-D99D686B8517}" srcOrd="0" destOrd="0" presId="urn:microsoft.com/office/officeart/2018/2/layout/IconLabelList"/>
    <dgm:cxn modelId="{408B15B8-76C6-410C-A0A2-BD6C8AFF0FDA}" type="presParOf" srcId="{D0C222E5-4215-4CE8-B270-DE63900C7112}" destId="{C3953E73-2BB5-40A8-B56B-B95F4A403322}" srcOrd="1" destOrd="0" presId="urn:microsoft.com/office/officeart/2018/2/layout/IconLabelList"/>
    <dgm:cxn modelId="{976D77C8-B3DB-4E85-9F8A-3DF7F3BCA519}" type="presParOf" srcId="{D0C222E5-4215-4CE8-B270-DE63900C7112}" destId="{F3A49EE8-6E6E-4041-B161-3E3D2F7A17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06CADBF-FA35-49DD-8E03-B04D54B5C20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E06333F-0262-4DD6-8702-6EBC6A935549}">
      <dgm:prSet/>
      <dgm:spPr/>
      <dgm:t>
        <a:bodyPr/>
        <a:lstStyle/>
        <a:p>
          <a:pPr>
            <a:lnSpc>
              <a:spcPct val="100000"/>
            </a:lnSpc>
          </a:pPr>
          <a:r>
            <a:rPr lang="en-GB"/>
            <a:t>NICE NG222: Depression in adults (2022; reviewed 2024)</a:t>
          </a:r>
          <a:endParaRPr lang="en-US"/>
        </a:p>
      </dgm:t>
    </dgm:pt>
    <dgm:pt modelId="{062D5C96-333E-4596-AAD7-CD08498B9E2E}" type="parTrans" cxnId="{BA26FB57-B66E-4559-B22F-AA2483B1DAC8}">
      <dgm:prSet/>
      <dgm:spPr/>
      <dgm:t>
        <a:bodyPr/>
        <a:lstStyle/>
        <a:p>
          <a:endParaRPr lang="en-US"/>
        </a:p>
      </dgm:t>
    </dgm:pt>
    <dgm:pt modelId="{24556A78-D9E7-4B45-ADF5-56E0E2AA4577}" type="sibTrans" cxnId="{BA26FB57-B66E-4559-B22F-AA2483B1DAC8}">
      <dgm:prSet/>
      <dgm:spPr/>
      <dgm:t>
        <a:bodyPr/>
        <a:lstStyle/>
        <a:p>
          <a:endParaRPr lang="en-US"/>
        </a:p>
      </dgm:t>
    </dgm:pt>
    <dgm:pt modelId="{E5DB38F2-43AB-4061-9FA9-5F219E167A06}">
      <dgm:prSet/>
      <dgm:spPr/>
      <dgm:t>
        <a:bodyPr/>
        <a:lstStyle/>
        <a:p>
          <a:pPr>
            <a:lnSpc>
              <a:spcPct val="100000"/>
            </a:lnSpc>
          </a:pPr>
          <a:r>
            <a:rPr lang="en-GB"/>
            <a:t>NICE NG116: PTSD (2018; reviewed 2025)</a:t>
          </a:r>
          <a:endParaRPr lang="en-US"/>
        </a:p>
      </dgm:t>
    </dgm:pt>
    <dgm:pt modelId="{461344D9-DAA8-4D62-96CE-20568E13BAEE}" type="parTrans" cxnId="{6AC21905-229E-4FDA-9886-72B24B7F1B06}">
      <dgm:prSet/>
      <dgm:spPr/>
      <dgm:t>
        <a:bodyPr/>
        <a:lstStyle/>
        <a:p>
          <a:endParaRPr lang="en-US"/>
        </a:p>
      </dgm:t>
    </dgm:pt>
    <dgm:pt modelId="{4EFDB793-A77A-4194-BD79-9DADC6980B11}" type="sibTrans" cxnId="{6AC21905-229E-4FDA-9886-72B24B7F1B06}">
      <dgm:prSet/>
      <dgm:spPr/>
      <dgm:t>
        <a:bodyPr/>
        <a:lstStyle/>
        <a:p>
          <a:endParaRPr lang="en-US"/>
        </a:p>
      </dgm:t>
    </dgm:pt>
    <dgm:pt modelId="{28290D0C-BD3F-4635-9BFD-49436C548B9E}">
      <dgm:prSet/>
      <dgm:spPr/>
      <dgm:t>
        <a:bodyPr/>
        <a:lstStyle/>
        <a:p>
          <a:pPr>
            <a:lnSpc>
              <a:spcPct val="100000"/>
            </a:lnSpc>
          </a:pPr>
          <a:r>
            <a:rPr lang="en-GB"/>
            <a:t>ICD‑11 CDDR (2024): clinical descriptions</a:t>
          </a:r>
          <a:endParaRPr lang="en-US"/>
        </a:p>
      </dgm:t>
    </dgm:pt>
    <dgm:pt modelId="{2265AFBB-5FFB-4B5E-9730-09EFA47991D0}" type="parTrans" cxnId="{5FED5FF9-6BF2-4CEC-ABAF-E6CCC7B19D4D}">
      <dgm:prSet/>
      <dgm:spPr/>
      <dgm:t>
        <a:bodyPr/>
        <a:lstStyle/>
        <a:p>
          <a:endParaRPr lang="en-US"/>
        </a:p>
      </dgm:t>
    </dgm:pt>
    <dgm:pt modelId="{C01A2F35-379B-4181-91BC-F43969299CDE}" type="sibTrans" cxnId="{5FED5FF9-6BF2-4CEC-ABAF-E6CCC7B19D4D}">
      <dgm:prSet/>
      <dgm:spPr/>
      <dgm:t>
        <a:bodyPr/>
        <a:lstStyle/>
        <a:p>
          <a:endParaRPr lang="en-US"/>
        </a:p>
      </dgm:t>
    </dgm:pt>
    <dgm:pt modelId="{2C2EF2DF-3532-436D-8555-7A8773EDFB6D}">
      <dgm:prSet/>
      <dgm:spPr/>
      <dgm:t>
        <a:bodyPr/>
        <a:lstStyle/>
        <a:p>
          <a:pPr>
            <a:lnSpc>
              <a:spcPct val="100000"/>
            </a:lnSpc>
          </a:pPr>
          <a:r>
            <a:rPr lang="en-GB"/>
            <a:t>NHS England TTAD service standards &amp; Annual Report 2023/24</a:t>
          </a:r>
          <a:endParaRPr lang="en-US"/>
        </a:p>
      </dgm:t>
    </dgm:pt>
    <dgm:pt modelId="{436E5AA4-3DFB-45B6-AF0B-758C57C85A29}" type="parTrans" cxnId="{9CC21C08-D7C7-4A14-9552-C4B722929236}">
      <dgm:prSet/>
      <dgm:spPr/>
      <dgm:t>
        <a:bodyPr/>
        <a:lstStyle/>
        <a:p>
          <a:endParaRPr lang="en-US"/>
        </a:p>
      </dgm:t>
    </dgm:pt>
    <dgm:pt modelId="{27CC2B92-0CC1-4566-8474-8ACA902CA410}" type="sibTrans" cxnId="{9CC21C08-D7C7-4A14-9552-C4B722929236}">
      <dgm:prSet/>
      <dgm:spPr/>
      <dgm:t>
        <a:bodyPr/>
        <a:lstStyle/>
        <a:p>
          <a:endParaRPr lang="en-US"/>
        </a:p>
      </dgm:t>
    </dgm:pt>
    <dgm:pt modelId="{E40E7C1A-69F3-44B0-A81C-1FACD8221170}">
      <dgm:prSet/>
      <dgm:spPr/>
      <dgm:t>
        <a:bodyPr/>
        <a:lstStyle/>
        <a:p>
          <a:pPr>
            <a:lnSpc>
              <a:spcPct val="100000"/>
            </a:lnSpc>
          </a:pPr>
          <a:r>
            <a:rPr lang="en-GB"/>
            <a:t>CQC State of Care 2024/25</a:t>
          </a:r>
          <a:endParaRPr lang="en-US"/>
        </a:p>
      </dgm:t>
    </dgm:pt>
    <dgm:pt modelId="{1F4CE552-355A-4613-9700-AB8B20D34652}" type="parTrans" cxnId="{D59BCCF2-188B-42E4-A224-F9E27759BD53}">
      <dgm:prSet/>
      <dgm:spPr/>
      <dgm:t>
        <a:bodyPr/>
        <a:lstStyle/>
        <a:p>
          <a:endParaRPr lang="en-US"/>
        </a:p>
      </dgm:t>
    </dgm:pt>
    <dgm:pt modelId="{D9CD32ED-21A5-4A21-AB56-1832D63B2835}" type="sibTrans" cxnId="{D59BCCF2-188B-42E4-A224-F9E27759BD53}">
      <dgm:prSet/>
      <dgm:spPr/>
      <dgm:t>
        <a:bodyPr/>
        <a:lstStyle/>
        <a:p>
          <a:endParaRPr lang="en-US"/>
        </a:p>
      </dgm:t>
    </dgm:pt>
    <dgm:pt modelId="{54A05FB5-9E88-462A-A858-064B43497A51}">
      <dgm:prSet/>
      <dgm:spPr/>
      <dgm:t>
        <a:bodyPr/>
        <a:lstStyle/>
        <a:p>
          <a:pPr>
            <a:lnSpc>
              <a:spcPct val="100000"/>
            </a:lnSpc>
          </a:pPr>
          <a:r>
            <a:rPr lang="en-GB"/>
            <a:t>House of Commons Library: mental health policy/services (2024); TTAD statistics (2024)</a:t>
          </a:r>
          <a:endParaRPr lang="en-US"/>
        </a:p>
      </dgm:t>
    </dgm:pt>
    <dgm:pt modelId="{2131A391-4B82-46A5-9085-E9B355040167}" type="parTrans" cxnId="{369EBF50-1946-4CDE-BC95-D4D52E86FC56}">
      <dgm:prSet/>
      <dgm:spPr/>
      <dgm:t>
        <a:bodyPr/>
        <a:lstStyle/>
        <a:p>
          <a:endParaRPr lang="en-US"/>
        </a:p>
      </dgm:t>
    </dgm:pt>
    <dgm:pt modelId="{6D7D921A-B9AA-4DFB-A011-3724509ABDE9}" type="sibTrans" cxnId="{369EBF50-1946-4CDE-BC95-D4D52E86FC56}">
      <dgm:prSet/>
      <dgm:spPr/>
      <dgm:t>
        <a:bodyPr/>
        <a:lstStyle/>
        <a:p>
          <a:endParaRPr lang="en-US"/>
        </a:p>
      </dgm:t>
    </dgm:pt>
    <dgm:pt modelId="{A50DA8CC-B300-4826-9293-B855EF3DB5B7}" type="pres">
      <dgm:prSet presAssocID="{A06CADBF-FA35-49DD-8E03-B04D54B5C202}" presName="root" presStyleCnt="0">
        <dgm:presLayoutVars>
          <dgm:dir/>
          <dgm:resizeHandles val="exact"/>
        </dgm:presLayoutVars>
      </dgm:prSet>
      <dgm:spPr/>
    </dgm:pt>
    <dgm:pt modelId="{B2627239-1CB2-4202-AC5A-026342C5C3A3}" type="pres">
      <dgm:prSet presAssocID="{9E06333F-0262-4DD6-8702-6EBC6A935549}" presName="compNode" presStyleCnt="0"/>
      <dgm:spPr/>
    </dgm:pt>
    <dgm:pt modelId="{CCDB947B-202B-4341-8D65-BB19D5318F79}" type="pres">
      <dgm:prSet presAssocID="{9E06333F-0262-4DD6-8702-6EBC6A935549}" presName="bgRect" presStyleLbl="bgShp" presStyleIdx="0" presStyleCnt="6"/>
      <dgm:spPr/>
    </dgm:pt>
    <dgm:pt modelId="{FFA99A56-A55C-4E5A-8241-F6F53DD7C05B}" type="pres">
      <dgm:prSet presAssocID="{9E06333F-0262-4DD6-8702-6EBC6A93554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ying Face with No Fill"/>
        </a:ext>
      </dgm:extLst>
    </dgm:pt>
    <dgm:pt modelId="{247148B2-2B90-4A2B-92AE-5543F78B8165}" type="pres">
      <dgm:prSet presAssocID="{9E06333F-0262-4DD6-8702-6EBC6A935549}" presName="spaceRect" presStyleCnt="0"/>
      <dgm:spPr/>
    </dgm:pt>
    <dgm:pt modelId="{40223C31-4A38-48D1-AA77-309DF6C1C8E8}" type="pres">
      <dgm:prSet presAssocID="{9E06333F-0262-4DD6-8702-6EBC6A935549}" presName="parTx" presStyleLbl="revTx" presStyleIdx="0" presStyleCnt="6">
        <dgm:presLayoutVars>
          <dgm:chMax val="0"/>
          <dgm:chPref val="0"/>
        </dgm:presLayoutVars>
      </dgm:prSet>
      <dgm:spPr/>
    </dgm:pt>
    <dgm:pt modelId="{3B38B082-90C9-4C75-931A-CC7A5EF0B649}" type="pres">
      <dgm:prSet presAssocID="{24556A78-D9E7-4B45-ADF5-56E0E2AA4577}" presName="sibTrans" presStyleCnt="0"/>
      <dgm:spPr/>
    </dgm:pt>
    <dgm:pt modelId="{0A0DFC24-2E67-4E91-BF14-1BE4A9AFCCAE}" type="pres">
      <dgm:prSet presAssocID="{E5DB38F2-43AB-4061-9FA9-5F219E167A06}" presName="compNode" presStyleCnt="0"/>
      <dgm:spPr/>
    </dgm:pt>
    <dgm:pt modelId="{6CC3979B-0265-4857-B66E-6D5BDD758902}" type="pres">
      <dgm:prSet presAssocID="{E5DB38F2-43AB-4061-9FA9-5F219E167A06}" presName="bgRect" presStyleLbl="bgShp" presStyleIdx="1" presStyleCnt="6"/>
      <dgm:spPr/>
    </dgm:pt>
    <dgm:pt modelId="{B421CBDB-5FF7-4117-8548-F8FDD086BD49}" type="pres">
      <dgm:prSet presAssocID="{E5DB38F2-43AB-4061-9FA9-5F219E167A0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ce"/>
        </a:ext>
      </dgm:extLst>
    </dgm:pt>
    <dgm:pt modelId="{C8F82BEB-FE32-4D00-9838-60EE3231D684}" type="pres">
      <dgm:prSet presAssocID="{E5DB38F2-43AB-4061-9FA9-5F219E167A06}" presName="spaceRect" presStyleCnt="0"/>
      <dgm:spPr/>
    </dgm:pt>
    <dgm:pt modelId="{B8C00F28-3968-46CE-98D6-1B1537F1D8C3}" type="pres">
      <dgm:prSet presAssocID="{E5DB38F2-43AB-4061-9FA9-5F219E167A06}" presName="parTx" presStyleLbl="revTx" presStyleIdx="1" presStyleCnt="6">
        <dgm:presLayoutVars>
          <dgm:chMax val="0"/>
          <dgm:chPref val="0"/>
        </dgm:presLayoutVars>
      </dgm:prSet>
      <dgm:spPr/>
    </dgm:pt>
    <dgm:pt modelId="{76D06681-8F35-495B-991E-0F66568F9A4A}" type="pres">
      <dgm:prSet presAssocID="{4EFDB793-A77A-4194-BD79-9DADC6980B11}" presName="sibTrans" presStyleCnt="0"/>
      <dgm:spPr/>
    </dgm:pt>
    <dgm:pt modelId="{D84138DD-B2B8-41F5-8F37-4DFC6D6B06B4}" type="pres">
      <dgm:prSet presAssocID="{28290D0C-BD3F-4635-9BFD-49436C548B9E}" presName="compNode" presStyleCnt="0"/>
      <dgm:spPr/>
    </dgm:pt>
    <dgm:pt modelId="{253D19BD-1302-4AB3-A497-AA8C8AE4A4AF}" type="pres">
      <dgm:prSet presAssocID="{28290D0C-BD3F-4635-9BFD-49436C548B9E}" presName="bgRect" presStyleLbl="bgShp" presStyleIdx="2" presStyleCnt="6"/>
      <dgm:spPr/>
    </dgm:pt>
    <dgm:pt modelId="{2CA670A8-AD18-49B6-985A-E9DE7FF437F7}" type="pres">
      <dgm:prSet presAssocID="{28290D0C-BD3F-4635-9BFD-49436C548B9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A9969EB4-C567-4748-B535-968AA1C8ECBD}" type="pres">
      <dgm:prSet presAssocID="{28290D0C-BD3F-4635-9BFD-49436C548B9E}" presName="spaceRect" presStyleCnt="0"/>
      <dgm:spPr/>
    </dgm:pt>
    <dgm:pt modelId="{BD69F5E6-F5A1-42FF-87E9-0F4A6EDDA16C}" type="pres">
      <dgm:prSet presAssocID="{28290D0C-BD3F-4635-9BFD-49436C548B9E}" presName="parTx" presStyleLbl="revTx" presStyleIdx="2" presStyleCnt="6">
        <dgm:presLayoutVars>
          <dgm:chMax val="0"/>
          <dgm:chPref val="0"/>
        </dgm:presLayoutVars>
      </dgm:prSet>
      <dgm:spPr/>
    </dgm:pt>
    <dgm:pt modelId="{6A36FAF6-00BC-4261-A1C4-DCD6DC39BAED}" type="pres">
      <dgm:prSet presAssocID="{C01A2F35-379B-4181-91BC-F43969299CDE}" presName="sibTrans" presStyleCnt="0"/>
      <dgm:spPr/>
    </dgm:pt>
    <dgm:pt modelId="{510E5CD2-6C8E-40C0-BE56-5BF337E2821D}" type="pres">
      <dgm:prSet presAssocID="{2C2EF2DF-3532-436D-8555-7A8773EDFB6D}" presName="compNode" presStyleCnt="0"/>
      <dgm:spPr/>
    </dgm:pt>
    <dgm:pt modelId="{44D341EF-355F-4388-9B0B-143DD2C50831}" type="pres">
      <dgm:prSet presAssocID="{2C2EF2DF-3532-436D-8555-7A8773EDFB6D}" presName="bgRect" presStyleLbl="bgShp" presStyleIdx="3" presStyleCnt="6"/>
      <dgm:spPr/>
    </dgm:pt>
    <dgm:pt modelId="{D958C471-DF9D-4807-A6D3-9BCF36122E44}" type="pres">
      <dgm:prSet presAssocID="{2C2EF2DF-3532-436D-8555-7A8773EDFB6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mbulance"/>
        </a:ext>
      </dgm:extLst>
    </dgm:pt>
    <dgm:pt modelId="{E7F20F62-315F-4B99-9527-78C662C6D0E1}" type="pres">
      <dgm:prSet presAssocID="{2C2EF2DF-3532-436D-8555-7A8773EDFB6D}" presName="spaceRect" presStyleCnt="0"/>
      <dgm:spPr/>
    </dgm:pt>
    <dgm:pt modelId="{FCAEB14F-D986-4059-9A9B-16C62ABC85C5}" type="pres">
      <dgm:prSet presAssocID="{2C2EF2DF-3532-436D-8555-7A8773EDFB6D}" presName="parTx" presStyleLbl="revTx" presStyleIdx="3" presStyleCnt="6">
        <dgm:presLayoutVars>
          <dgm:chMax val="0"/>
          <dgm:chPref val="0"/>
        </dgm:presLayoutVars>
      </dgm:prSet>
      <dgm:spPr/>
    </dgm:pt>
    <dgm:pt modelId="{5698ADC3-6D4A-4B97-BCC9-CC7AAD2D12E9}" type="pres">
      <dgm:prSet presAssocID="{27CC2B92-0CC1-4566-8474-8ACA902CA410}" presName="sibTrans" presStyleCnt="0"/>
      <dgm:spPr/>
    </dgm:pt>
    <dgm:pt modelId="{44F9A95C-11CF-4FEB-A647-D59E2E718ADC}" type="pres">
      <dgm:prSet presAssocID="{E40E7C1A-69F3-44B0-A81C-1FACD8221170}" presName="compNode" presStyleCnt="0"/>
      <dgm:spPr/>
    </dgm:pt>
    <dgm:pt modelId="{FCEB4391-6B59-488A-9BDB-D2AB23E82F86}" type="pres">
      <dgm:prSet presAssocID="{E40E7C1A-69F3-44B0-A81C-1FACD8221170}" presName="bgRect" presStyleLbl="bgShp" presStyleIdx="4" presStyleCnt="6"/>
      <dgm:spPr/>
    </dgm:pt>
    <dgm:pt modelId="{AFDD7A8E-94D1-406A-898F-3ED1BEA4B2B5}" type="pres">
      <dgm:prSet presAssocID="{E40E7C1A-69F3-44B0-A81C-1FACD822117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ospital"/>
        </a:ext>
      </dgm:extLst>
    </dgm:pt>
    <dgm:pt modelId="{1A8020E0-1427-430D-BF93-0E3050D26B5C}" type="pres">
      <dgm:prSet presAssocID="{E40E7C1A-69F3-44B0-A81C-1FACD8221170}" presName="spaceRect" presStyleCnt="0"/>
      <dgm:spPr/>
    </dgm:pt>
    <dgm:pt modelId="{DDC71F43-22E0-4224-BCDD-C800E7EE5656}" type="pres">
      <dgm:prSet presAssocID="{E40E7C1A-69F3-44B0-A81C-1FACD8221170}" presName="parTx" presStyleLbl="revTx" presStyleIdx="4" presStyleCnt="6">
        <dgm:presLayoutVars>
          <dgm:chMax val="0"/>
          <dgm:chPref val="0"/>
        </dgm:presLayoutVars>
      </dgm:prSet>
      <dgm:spPr/>
    </dgm:pt>
    <dgm:pt modelId="{F8BD3952-2009-4160-A556-04868876377E}" type="pres">
      <dgm:prSet presAssocID="{D9CD32ED-21A5-4A21-AB56-1832D63B2835}" presName="sibTrans" presStyleCnt="0"/>
      <dgm:spPr/>
    </dgm:pt>
    <dgm:pt modelId="{5707782A-0C94-46D2-863E-94032E3429BC}" type="pres">
      <dgm:prSet presAssocID="{54A05FB5-9E88-462A-A858-064B43497A51}" presName="compNode" presStyleCnt="0"/>
      <dgm:spPr/>
    </dgm:pt>
    <dgm:pt modelId="{62A33275-8B06-489F-A9F9-1643B0D56364}" type="pres">
      <dgm:prSet presAssocID="{54A05FB5-9E88-462A-A858-064B43497A51}" presName="bgRect" presStyleLbl="bgShp" presStyleIdx="5" presStyleCnt="6"/>
      <dgm:spPr/>
    </dgm:pt>
    <dgm:pt modelId="{254787DD-485B-4F8E-A459-072F6973524E}" type="pres">
      <dgm:prSet presAssocID="{54A05FB5-9E88-462A-A858-064B43497A5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choolhouse"/>
        </a:ext>
      </dgm:extLst>
    </dgm:pt>
    <dgm:pt modelId="{6F9747E3-5566-4D6C-99FC-F70EFDC2E562}" type="pres">
      <dgm:prSet presAssocID="{54A05FB5-9E88-462A-A858-064B43497A51}" presName="spaceRect" presStyleCnt="0"/>
      <dgm:spPr/>
    </dgm:pt>
    <dgm:pt modelId="{138C04C0-C165-4AF2-B608-13C79125180B}" type="pres">
      <dgm:prSet presAssocID="{54A05FB5-9E88-462A-A858-064B43497A51}" presName="parTx" presStyleLbl="revTx" presStyleIdx="5" presStyleCnt="6">
        <dgm:presLayoutVars>
          <dgm:chMax val="0"/>
          <dgm:chPref val="0"/>
        </dgm:presLayoutVars>
      </dgm:prSet>
      <dgm:spPr/>
    </dgm:pt>
  </dgm:ptLst>
  <dgm:cxnLst>
    <dgm:cxn modelId="{6AC21905-229E-4FDA-9886-72B24B7F1B06}" srcId="{A06CADBF-FA35-49DD-8E03-B04D54B5C202}" destId="{E5DB38F2-43AB-4061-9FA9-5F219E167A06}" srcOrd="1" destOrd="0" parTransId="{461344D9-DAA8-4D62-96CE-20568E13BAEE}" sibTransId="{4EFDB793-A77A-4194-BD79-9DADC6980B11}"/>
    <dgm:cxn modelId="{03BBC706-055F-4478-B761-B3EBDDDB4467}" type="presOf" srcId="{E5DB38F2-43AB-4061-9FA9-5F219E167A06}" destId="{B8C00F28-3968-46CE-98D6-1B1537F1D8C3}" srcOrd="0" destOrd="0" presId="urn:microsoft.com/office/officeart/2018/2/layout/IconVerticalSolidList"/>
    <dgm:cxn modelId="{9CC21C08-D7C7-4A14-9552-C4B722929236}" srcId="{A06CADBF-FA35-49DD-8E03-B04D54B5C202}" destId="{2C2EF2DF-3532-436D-8555-7A8773EDFB6D}" srcOrd="3" destOrd="0" parTransId="{436E5AA4-3DFB-45B6-AF0B-758C57C85A29}" sibTransId="{27CC2B92-0CC1-4566-8474-8ACA902CA410}"/>
    <dgm:cxn modelId="{509FA35C-7C82-4AB1-AA11-AB37FE7CBE02}" type="presOf" srcId="{E40E7C1A-69F3-44B0-A81C-1FACD8221170}" destId="{DDC71F43-22E0-4224-BCDD-C800E7EE5656}" srcOrd="0" destOrd="0" presId="urn:microsoft.com/office/officeart/2018/2/layout/IconVerticalSolidList"/>
    <dgm:cxn modelId="{9F5A9660-D766-4F39-B1D4-F7DCB16276B9}" type="presOf" srcId="{2C2EF2DF-3532-436D-8555-7A8773EDFB6D}" destId="{FCAEB14F-D986-4059-9A9B-16C62ABC85C5}" srcOrd="0" destOrd="0" presId="urn:microsoft.com/office/officeart/2018/2/layout/IconVerticalSolidList"/>
    <dgm:cxn modelId="{244BC96D-FD86-411C-8D01-7E0A937CDBEC}" type="presOf" srcId="{54A05FB5-9E88-462A-A858-064B43497A51}" destId="{138C04C0-C165-4AF2-B608-13C79125180B}" srcOrd="0" destOrd="0" presId="urn:microsoft.com/office/officeart/2018/2/layout/IconVerticalSolidList"/>
    <dgm:cxn modelId="{369EBF50-1946-4CDE-BC95-D4D52E86FC56}" srcId="{A06CADBF-FA35-49DD-8E03-B04D54B5C202}" destId="{54A05FB5-9E88-462A-A858-064B43497A51}" srcOrd="5" destOrd="0" parTransId="{2131A391-4B82-46A5-9085-E9B355040167}" sibTransId="{6D7D921A-B9AA-4DFB-A011-3724509ABDE9}"/>
    <dgm:cxn modelId="{BA26FB57-B66E-4559-B22F-AA2483B1DAC8}" srcId="{A06CADBF-FA35-49DD-8E03-B04D54B5C202}" destId="{9E06333F-0262-4DD6-8702-6EBC6A935549}" srcOrd="0" destOrd="0" parTransId="{062D5C96-333E-4596-AAD7-CD08498B9E2E}" sibTransId="{24556A78-D9E7-4B45-ADF5-56E0E2AA4577}"/>
    <dgm:cxn modelId="{F98F09BD-9AFC-486A-A301-07DD28E373C5}" type="presOf" srcId="{9E06333F-0262-4DD6-8702-6EBC6A935549}" destId="{40223C31-4A38-48D1-AA77-309DF6C1C8E8}" srcOrd="0" destOrd="0" presId="urn:microsoft.com/office/officeart/2018/2/layout/IconVerticalSolidList"/>
    <dgm:cxn modelId="{908014D9-6938-4140-88DC-72588E2FCC47}" type="presOf" srcId="{A06CADBF-FA35-49DD-8E03-B04D54B5C202}" destId="{A50DA8CC-B300-4826-9293-B855EF3DB5B7}" srcOrd="0" destOrd="0" presId="urn:microsoft.com/office/officeart/2018/2/layout/IconVerticalSolidList"/>
    <dgm:cxn modelId="{356546E9-A6C9-4CD2-8454-52B22CC64AEA}" type="presOf" srcId="{28290D0C-BD3F-4635-9BFD-49436C548B9E}" destId="{BD69F5E6-F5A1-42FF-87E9-0F4A6EDDA16C}" srcOrd="0" destOrd="0" presId="urn:microsoft.com/office/officeart/2018/2/layout/IconVerticalSolidList"/>
    <dgm:cxn modelId="{D59BCCF2-188B-42E4-A224-F9E27759BD53}" srcId="{A06CADBF-FA35-49DD-8E03-B04D54B5C202}" destId="{E40E7C1A-69F3-44B0-A81C-1FACD8221170}" srcOrd="4" destOrd="0" parTransId="{1F4CE552-355A-4613-9700-AB8B20D34652}" sibTransId="{D9CD32ED-21A5-4A21-AB56-1832D63B2835}"/>
    <dgm:cxn modelId="{5FED5FF9-6BF2-4CEC-ABAF-E6CCC7B19D4D}" srcId="{A06CADBF-FA35-49DD-8E03-B04D54B5C202}" destId="{28290D0C-BD3F-4635-9BFD-49436C548B9E}" srcOrd="2" destOrd="0" parTransId="{2265AFBB-5FFB-4B5E-9730-09EFA47991D0}" sibTransId="{C01A2F35-379B-4181-91BC-F43969299CDE}"/>
    <dgm:cxn modelId="{D27392BA-A06F-4E95-91AE-456262EAF3C2}" type="presParOf" srcId="{A50DA8CC-B300-4826-9293-B855EF3DB5B7}" destId="{B2627239-1CB2-4202-AC5A-026342C5C3A3}" srcOrd="0" destOrd="0" presId="urn:microsoft.com/office/officeart/2018/2/layout/IconVerticalSolidList"/>
    <dgm:cxn modelId="{94F181B1-5F5C-45CB-9945-9E542E4B4897}" type="presParOf" srcId="{B2627239-1CB2-4202-AC5A-026342C5C3A3}" destId="{CCDB947B-202B-4341-8D65-BB19D5318F79}" srcOrd="0" destOrd="0" presId="urn:microsoft.com/office/officeart/2018/2/layout/IconVerticalSolidList"/>
    <dgm:cxn modelId="{502787FB-CC95-41F6-B7D0-010591897C97}" type="presParOf" srcId="{B2627239-1CB2-4202-AC5A-026342C5C3A3}" destId="{FFA99A56-A55C-4E5A-8241-F6F53DD7C05B}" srcOrd="1" destOrd="0" presId="urn:microsoft.com/office/officeart/2018/2/layout/IconVerticalSolidList"/>
    <dgm:cxn modelId="{1401E486-EBD8-41BB-B257-A51157EC0951}" type="presParOf" srcId="{B2627239-1CB2-4202-AC5A-026342C5C3A3}" destId="{247148B2-2B90-4A2B-92AE-5543F78B8165}" srcOrd="2" destOrd="0" presId="urn:microsoft.com/office/officeart/2018/2/layout/IconVerticalSolidList"/>
    <dgm:cxn modelId="{4AC17831-F95D-44A6-A0CC-4FB99B739E3C}" type="presParOf" srcId="{B2627239-1CB2-4202-AC5A-026342C5C3A3}" destId="{40223C31-4A38-48D1-AA77-309DF6C1C8E8}" srcOrd="3" destOrd="0" presId="urn:microsoft.com/office/officeart/2018/2/layout/IconVerticalSolidList"/>
    <dgm:cxn modelId="{76BF5F16-5C65-4D22-8C4A-7C6D5CB7A132}" type="presParOf" srcId="{A50DA8CC-B300-4826-9293-B855EF3DB5B7}" destId="{3B38B082-90C9-4C75-931A-CC7A5EF0B649}" srcOrd="1" destOrd="0" presId="urn:microsoft.com/office/officeart/2018/2/layout/IconVerticalSolidList"/>
    <dgm:cxn modelId="{80E992B4-EF5A-43AD-A2D8-70213383749A}" type="presParOf" srcId="{A50DA8CC-B300-4826-9293-B855EF3DB5B7}" destId="{0A0DFC24-2E67-4E91-BF14-1BE4A9AFCCAE}" srcOrd="2" destOrd="0" presId="urn:microsoft.com/office/officeart/2018/2/layout/IconVerticalSolidList"/>
    <dgm:cxn modelId="{F119D019-8FF3-4D5A-833B-BF900D11D0FB}" type="presParOf" srcId="{0A0DFC24-2E67-4E91-BF14-1BE4A9AFCCAE}" destId="{6CC3979B-0265-4857-B66E-6D5BDD758902}" srcOrd="0" destOrd="0" presId="urn:microsoft.com/office/officeart/2018/2/layout/IconVerticalSolidList"/>
    <dgm:cxn modelId="{4AFB6C5B-04CD-4F84-964F-ED922BF72FB0}" type="presParOf" srcId="{0A0DFC24-2E67-4E91-BF14-1BE4A9AFCCAE}" destId="{B421CBDB-5FF7-4117-8548-F8FDD086BD49}" srcOrd="1" destOrd="0" presId="urn:microsoft.com/office/officeart/2018/2/layout/IconVerticalSolidList"/>
    <dgm:cxn modelId="{C85EB962-302C-4666-B106-2566C2F1945D}" type="presParOf" srcId="{0A0DFC24-2E67-4E91-BF14-1BE4A9AFCCAE}" destId="{C8F82BEB-FE32-4D00-9838-60EE3231D684}" srcOrd="2" destOrd="0" presId="urn:microsoft.com/office/officeart/2018/2/layout/IconVerticalSolidList"/>
    <dgm:cxn modelId="{7ACD742E-FBFB-494F-B4FD-47EB404AFAF2}" type="presParOf" srcId="{0A0DFC24-2E67-4E91-BF14-1BE4A9AFCCAE}" destId="{B8C00F28-3968-46CE-98D6-1B1537F1D8C3}" srcOrd="3" destOrd="0" presId="urn:microsoft.com/office/officeart/2018/2/layout/IconVerticalSolidList"/>
    <dgm:cxn modelId="{04BD92A3-992B-4F8C-9BA6-473C39E3C09E}" type="presParOf" srcId="{A50DA8CC-B300-4826-9293-B855EF3DB5B7}" destId="{76D06681-8F35-495B-991E-0F66568F9A4A}" srcOrd="3" destOrd="0" presId="urn:microsoft.com/office/officeart/2018/2/layout/IconVerticalSolidList"/>
    <dgm:cxn modelId="{10CFADC4-4B62-425F-A669-8B464A40078A}" type="presParOf" srcId="{A50DA8CC-B300-4826-9293-B855EF3DB5B7}" destId="{D84138DD-B2B8-41F5-8F37-4DFC6D6B06B4}" srcOrd="4" destOrd="0" presId="urn:microsoft.com/office/officeart/2018/2/layout/IconVerticalSolidList"/>
    <dgm:cxn modelId="{C3077689-96F5-4120-9EA8-D20D389EDBD6}" type="presParOf" srcId="{D84138DD-B2B8-41F5-8F37-4DFC6D6B06B4}" destId="{253D19BD-1302-4AB3-A497-AA8C8AE4A4AF}" srcOrd="0" destOrd="0" presId="urn:microsoft.com/office/officeart/2018/2/layout/IconVerticalSolidList"/>
    <dgm:cxn modelId="{B86D548B-A47E-4CDB-A99B-E04AB61F22F1}" type="presParOf" srcId="{D84138DD-B2B8-41F5-8F37-4DFC6D6B06B4}" destId="{2CA670A8-AD18-49B6-985A-E9DE7FF437F7}" srcOrd="1" destOrd="0" presId="urn:microsoft.com/office/officeart/2018/2/layout/IconVerticalSolidList"/>
    <dgm:cxn modelId="{F2B8B9F0-6E10-457A-8756-B130C67C51D3}" type="presParOf" srcId="{D84138DD-B2B8-41F5-8F37-4DFC6D6B06B4}" destId="{A9969EB4-C567-4748-B535-968AA1C8ECBD}" srcOrd="2" destOrd="0" presId="urn:microsoft.com/office/officeart/2018/2/layout/IconVerticalSolidList"/>
    <dgm:cxn modelId="{8AF3E69E-77DC-43B1-972E-887483EC1373}" type="presParOf" srcId="{D84138DD-B2B8-41F5-8F37-4DFC6D6B06B4}" destId="{BD69F5E6-F5A1-42FF-87E9-0F4A6EDDA16C}" srcOrd="3" destOrd="0" presId="urn:microsoft.com/office/officeart/2018/2/layout/IconVerticalSolidList"/>
    <dgm:cxn modelId="{62FBA694-5CBB-4F5E-B21F-4F52AB6CB97E}" type="presParOf" srcId="{A50DA8CC-B300-4826-9293-B855EF3DB5B7}" destId="{6A36FAF6-00BC-4261-A1C4-DCD6DC39BAED}" srcOrd="5" destOrd="0" presId="urn:microsoft.com/office/officeart/2018/2/layout/IconVerticalSolidList"/>
    <dgm:cxn modelId="{FBF71BF9-BDD0-4A80-A6EC-69757EF2D83F}" type="presParOf" srcId="{A50DA8CC-B300-4826-9293-B855EF3DB5B7}" destId="{510E5CD2-6C8E-40C0-BE56-5BF337E2821D}" srcOrd="6" destOrd="0" presId="urn:microsoft.com/office/officeart/2018/2/layout/IconVerticalSolidList"/>
    <dgm:cxn modelId="{D76C1B79-759D-4D39-9AAD-E3FA79D68A10}" type="presParOf" srcId="{510E5CD2-6C8E-40C0-BE56-5BF337E2821D}" destId="{44D341EF-355F-4388-9B0B-143DD2C50831}" srcOrd="0" destOrd="0" presId="urn:microsoft.com/office/officeart/2018/2/layout/IconVerticalSolidList"/>
    <dgm:cxn modelId="{5D3B69BE-6714-4F5A-8DEB-4485576B408A}" type="presParOf" srcId="{510E5CD2-6C8E-40C0-BE56-5BF337E2821D}" destId="{D958C471-DF9D-4807-A6D3-9BCF36122E44}" srcOrd="1" destOrd="0" presId="urn:microsoft.com/office/officeart/2018/2/layout/IconVerticalSolidList"/>
    <dgm:cxn modelId="{FE71FFD3-80A0-4424-85A4-FCFE0E98956C}" type="presParOf" srcId="{510E5CD2-6C8E-40C0-BE56-5BF337E2821D}" destId="{E7F20F62-315F-4B99-9527-78C662C6D0E1}" srcOrd="2" destOrd="0" presId="urn:microsoft.com/office/officeart/2018/2/layout/IconVerticalSolidList"/>
    <dgm:cxn modelId="{44534508-E122-48CA-A710-0FCAE4700984}" type="presParOf" srcId="{510E5CD2-6C8E-40C0-BE56-5BF337E2821D}" destId="{FCAEB14F-D986-4059-9A9B-16C62ABC85C5}" srcOrd="3" destOrd="0" presId="urn:microsoft.com/office/officeart/2018/2/layout/IconVerticalSolidList"/>
    <dgm:cxn modelId="{50326A72-18B6-44A6-AC6D-D170AA19E2A0}" type="presParOf" srcId="{A50DA8CC-B300-4826-9293-B855EF3DB5B7}" destId="{5698ADC3-6D4A-4B97-BCC9-CC7AAD2D12E9}" srcOrd="7" destOrd="0" presId="urn:microsoft.com/office/officeart/2018/2/layout/IconVerticalSolidList"/>
    <dgm:cxn modelId="{178B5BFC-2D0A-455B-AED4-EBA3AFCD72B6}" type="presParOf" srcId="{A50DA8CC-B300-4826-9293-B855EF3DB5B7}" destId="{44F9A95C-11CF-4FEB-A647-D59E2E718ADC}" srcOrd="8" destOrd="0" presId="urn:microsoft.com/office/officeart/2018/2/layout/IconVerticalSolidList"/>
    <dgm:cxn modelId="{E6D9E9D4-D577-403E-937F-0F589AA6A841}" type="presParOf" srcId="{44F9A95C-11CF-4FEB-A647-D59E2E718ADC}" destId="{FCEB4391-6B59-488A-9BDB-D2AB23E82F86}" srcOrd="0" destOrd="0" presId="urn:microsoft.com/office/officeart/2018/2/layout/IconVerticalSolidList"/>
    <dgm:cxn modelId="{F99B5248-055E-408A-9F3A-61F8B3E14957}" type="presParOf" srcId="{44F9A95C-11CF-4FEB-A647-D59E2E718ADC}" destId="{AFDD7A8E-94D1-406A-898F-3ED1BEA4B2B5}" srcOrd="1" destOrd="0" presId="urn:microsoft.com/office/officeart/2018/2/layout/IconVerticalSolidList"/>
    <dgm:cxn modelId="{99FB3866-A724-4E84-92DD-4A96BB65C220}" type="presParOf" srcId="{44F9A95C-11CF-4FEB-A647-D59E2E718ADC}" destId="{1A8020E0-1427-430D-BF93-0E3050D26B5C}" srcOrd="2" destOrd="0" presId="urn:microsoft.com/office/officeart/2018/2/layout/IconVerticalSolidList"/>
    <dgm:cxn modelId="{BB73FD5B-85DE-4EED-8810-8A2E092CAC72}" type="presParOf" srcId="{44F9A95C-11CF-4FEB-A647-D59E2E718ADC}" destId="{DDC71F43-22E0-4224-BCDD-C800E7EE5656}" srcOrd="3" destOrd="0" presId="urn:microsoft.com/office/officeart/2018/2/layout/IconVerticalSolidList"/>
    <dgm:cxn modelId="{AB21CF30-4DE2-4DEF-880C-3F5F4A9513AC}" type="presParOf" srcId="{A50DA8CC-B300-4826-9293-B855EF3DB5B7}" destId="{F8BD3952-2009-4160-A556-04868876377E}" srcOrd="9" destOrd="0" presId="urn:microsoft.com/office/officeart/2018/2/layout/IconVerticalSolidList"/>
    <dgm:cxn modelId="{D7DDFE19-3870-43F5-9509-1D54A3B1E37A}" type="presParOf" srcId="{A50DA8CC-B300-4826-9293-B855EF3DB5B7}" destId="{5707782A-0C94-46D2-863E-94032E3429BC}" srcOrd="10" destOrd="0" presId="urn:microsoft.com/office/officeart/2018/2/layout/IconVerticalSolidList"/>
    <dgm:cxn modelId="{588F01D9-6D0F-45A5-9588-F9CE569154C2}" type="presParOf" srcId="{5707782A-0C94-46D2-863E-94032E3429BC}" destId="{62A33275-8B06-489F-A9F9-1643B0D56364}" srcOrd="0" destOrd="0" presId="urn:microsoft.com/office/officeart/2018/2/layout/IconVerticalSolidList"/>
    <dgm:cxn modelId="{CAEC09D3-940D-47C1-9DF8-176866F32D2C}" type="presParOf" srcId="{5707782A-0C94-46D2-863E-94032E3429BC}" destId="{254787DD-485B-4F8E-A459-072F6973524E}" srcOrd="1" destOrd="0" presId="urn:microsoft.com/office/officeart/2018/2/layout/IconVerticalSolidList"/>
    <dgm:cxn modelId="{6275CE50-D42D-4BA7-8AC7-7EFC103AA4F7}" type="presParOf" srcId="{5707782A-0C94-46D2-863E-94032E3429BC}" destId="{6F9747E3-5566-4D6C-99FC-F70EFDC2E562}" srcOrd="2" destOrd="0" presId="urn:microsoft.com/office/officeart/2018/2/layout/IconVerticalSolidList"/>
    <dgm:cxn modelId="{FB288E37-C23C-4DC5-8C6C-F51DCB0C7DB1}" type="presParOf" srcId="{5707782A-0C94-46D2-863E-94032E3429BC}" destId="{138C04C0-C165-4AF2-B608-13C79125180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B8D69-7E55-47D5-A90B-B88B4EE7D7AF}">
      <dsp:nvSpPr>
        <dsp:cNvPr id="0" name=""/>
        <dsp:cNvSpPr/>
      </dsp:nvSpPr>
      <dsp:spPr>
        <a:xfrm>
          <a:off x="0" y="484"/>
          <a:ext cx="5068699" cy="11340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C6E0F-46B4-4DA9-8984-1D1A8D81C1B1}">
      <dsp:nvSpPr>
        <dsp:cNvPr id="0" name=""/>
        <dsp:cNvSpPr/>
      </dsp:nvSpPr>
      <dsp:spPr>
        <a:xfrm>
          <a:off x="343065" y="255657"/>
          <a:ext cx="623754" cy="6237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9EC391-9D9A-4D05-B084-8623FD229741}">
      <dsp:nvSpPr>
        <dsp:cNvPr id="0" name=""/>
        <dsp:cNvSpPr/>
      </dsp:nvSpPr>
      <dsp:spPr>
        <a:xfrm>
          <a:off x="1309885" y="484"/>
          <a:ext cx="3758813" cy="1134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26" tIns="120026" rIns="120026" bIns="120026" numCol="1" spcCol="1270" anchor="ctr" anchorCtr="0">
          <a:noAutofit/>
        </a:bodyPr>
        <a:lstStyle/>
        <a:p>
          <a:pPr marL="0" lvl="0" indent="0" algn="l" defTabSz="889000">
            <a:lnSpc>
              <a:spcPct val="100000"/>
            </a:lnSpc>
            <a:spcBef>
              <a:spcPct val="0"/>
            </a:spcBef>
            <a:spcAft>
              <a:spcPct val="35000"/>
            </a:spcAft>
            <a:buNone/>
          </a:pPr>
          <a:r>
            <a:rPr lang="en-GB" sz="2000" kern="1200"/>
            <a:t>Poor MH impacts productivity and employment</a:t>
          </a:r>
          <a:endParaRPr lang="en-US" sz="2000" kern="1200"/>
        </a:p>
      </dsp:txBody>
      <dsp:txXfrm>
        <a:off x="1309885" y="484"/>
        <a:ext cx="3758813" cy="1134099"/>
      </dsp:txXfrm>
    </dsp:sp>
    <dsp:sp modelId="{382E46E8-E1B1-44AD-A65B-1B854089C6E4}">
      <dsp:nvSpPr>
        <dsp:cNvPr id="0" name=""/>
        <dsp:cNvSpPr/>
      </dsp:nvSpPr>
      <dsp:spPr>
        <a:xfrm>
          <a:off x="0" y="1418109"/>
          <a:ext cx="5068699" cy="11340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43C2F-08AA-41B1-8F9A-681970974095}">
      <dsp:nvSpPr>
        <dsp:cNvPr id="0" name=""/>
        <dsp:cNvSpPr/>
      </dsp:nvSpPr>
      <dsp:spPr>
        <a:xfrm>
          <a:off x="343065" y="1673281"/>
          <a:ext cx="623754" cy="6237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50B4DB-2C7F-4CF7-9581-DB5927C5E493}">
      <dsp:nvSpPr>
        <dsp:cNvPr id="0" name=""/>
        <dsp:cNvSpPr/>
      </dsp:nvSpPr>
      <dsp:spPr>
        <a:xfrm>
          <a:off x="1309885" y="1418109"/>
          <a:ext cx="3758813" cy="1134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26" tIns="120026" rIns="120026" bIns="120026" numCol="1" spcCol="1270" anchor="ctr" anchorCtr="0">
          <a:noAutofit/>
        </a:bodyPr>
        <a:lstStyle/>
        <a:p>
          <a:pPr marL="0" lvl="0" indent="0" algn="l" defTabSz="889000">
            <a:lnSpc>
              <a:spcPct val="100000"/>
            </a:lnSpc>
            <a:spcBef>
              <a:spcPct val="0"/>
            </a:spcBef>
            <a:spcAft>
              <a:spcPct val="35000"/>
            </a:spcAft>
            <a:buNone/>
          </a:pPr>
          <a:r>
            <a:rPr lang="en-GB" sz="2000" kern="1200"/>
            <a:t>Demand rose post‑pandemic; complexity &amp; waits increased</a:t>
          </a:r>
          <a:endParaRPr lang="en-US" sz="2000" kern="1200"/>
        </a:p>
      </dsp:txBody>
      <dsp:txXfrm>
        <a:off x="1309885" y="1418109"/>
        <a:ext cx="3758813" cy="1134099"/>
      </dsp:txXfrm>
    </dsp:sp>
    <dsp:sp modelId="{3EAA5ECC-E97A-4EAE-9BD8-383735EE6DF9}">
      <dsp:nvSpPr>
        <dsp:cNvPr id="0" name=""/>
        <dsp:cNvSpPr/>
      </dsp:nvSpPr>
      <dsp:spPr>
        <a:xfrm>
          <a:off x="0" y="2835733"/>
          <a:ext cx="5068699" cy="11340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2114F-90CF-4ED3-98D8-C337799B90F7}">
      <dsp:nvSpPr>
        <dsp:cNvPr id="0" name=""/>
        <dsp:cNvSpPr/>
      </dsp:nvSpPr>
      <dsp:spPr>
        <a:xfrm>
          <a:off x="343065" y="3090906"/>
          <a:ext cx="623754" cy="6237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D0B561-E835-42C1-91F4-07FEF83139FB}">
      <dsp:nvSpPr>
        <dsp:cNvPr id="0" name=""/>
        <dsp:cNvSpPr/>
      </dsp:nvSpPr>
      <dsp:spPr>
        <a:xfrm>
          <a:off x="1309885" y="2835733"/>
          <a:ext cx="3758813" cy="1134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26" tIns="120026" rIns="120026" bIns="120026" numCol="1" spcCol="1270" anchor="ctr" anchorCtr="0">
          <a:noAutofit/>
        </a:bodyPr>
        <a:lstStyle/>
        <a:p>
          <a:pPr marL="0" lvl="0" indent="0" algn="l" defTabSz="889000">
            <a:lnSpc>
              <a:spcPct val="100000"/>
            </a:lnSpc>
            <a:spcBef>
              <a:spcPct val="0"/>
            </a:spcBef>
            <a:spcAft>
              <a:spcPct val="35000"/>
            </a:spcAft>
            <a:buNone/>
          </a:pPr>
          <a:r>
            <a:rPr lang="en-GB" sz="2000" kern="1200"/>
            <a:t>Integrated, prevention‑focused services improve outcomes</a:t>
          </a:r>
          <a:endParaRPr lang="en-US" sz="2000" kern="1200"/>
        </a:p>
      </dsp:txBody>
      <dsp:txXfrm>
        <a:off x="1309885" y="2835733"/>
        <a:ext cx="3758813" cy="11340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012BA-E2D9-4270-A433-A58F8FFCE3D0}">
      <dsp:nvSpPr>
        <dsp:cNvPr id="0" name=""/>
        <dsp:cNvSpPr/>
      </dsp:nvSpPr>
      <dsp:spPr>
        <a:xfrm>
          <a:off x="0" y="531"/>
          <a:ext cx="10515600" cy="12429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6FB3A-8E08-40A3-A0AB-C21EEDCFA6B8}">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9CF92-DBF6-4E62-8A61-2E83BB72F939}">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dirty="0"/>
            <a:t>Vastly improved access to talking therapies through training of new staff. Stigma has reduced as a result (?)</a:t>
          </a:r>
        </a:p>
      </dsp:txBody>
      <dsp:txXfrm>
        <a:off x="1435590" y="531"/>
        <a:ext cx="9080009" cy="1242935"/>
      </dsp:txXfrm>
    </dsp:sp>
    <dsp:sp modelId="{AF54A480-A710-4AE9-A43F-0B2CA92B6498}">
      <dsp:nvSpPr>
        <dsp:cNvPr id="0" name=""/>
        <dsp:cNvSpPr/>
      </dsp:nvSpPr>
      <dsp:spPr>
        <a:xfrm>
          <a:off x="0" y="1554201"/>
          <a:ext cx="10515600" cy="1242935"/>
        </a:xfrm>
        <a:prstGeom prst="roundRect">
          <a:avLst>
            <a:gd name="adj" fmla="val 1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ECDDADB6-054B-45AF-91AD-D7C0D7256DE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1C734D-42EB-40AB-88B8-08B687D56D2E}">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b="0" i="0" kern="1200" dirty="0"/>
            <a:t>Mental health now given the same priority as physical health.</a:t>
          </a:r>
          <a:endParaRPr lang="en-US" sz="2500" kern="1200" dirty="0"/>
        </a:p>
      </dsp:txBody>
      <dsp:txXfrm>
        <a:off x="1435590" y="1554201"/>
        <a:ext cx="9080009" cy="1242935"/>
      </dsp:txXfrm>
    </dsp:sp>
    <dsp:sp modelId="{9AE75041-A4A2-4E2C-A76E-1EE2103F3093}">
      <dsp:nvSpPr>
        <dsp:cNvPr id="0" name=""/>
        <dsp:cNvSpPr/>
      </dsp:nvSpPr>
      <dsp:spPr>
        <a:xfrm>
          <a:off x="0" y="3107870"/>
          <a:ext cx="10515600" cy="124293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5FF10EB0-9825-4712-A197-51273B40A128}">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A9C7B-E462-4AF5-B155-6773BD4CC0C7}">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b="0" i="0" kern="1200" dirty="0"/>
            <a:t>Ongoing efforts to further improve quality and access.</a:t>
          </a:r>
          <a:endParaRPr lang="en-US" sz="2500" kern="1200" dirty="0"/>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FF8BA-FF52-4404-BE39-7ED2E5AD0375}">
      <dsp:nvSpPr>
        <dsp:cNvPr id="0" name=""/>
        <dsp:cNvSpPr/>
      </dsp:nvSpPr>
      <dsp:spPr>
        <a:xfrm>
          <a:off x="5230" y="0"/>
          <a:ext cx="2463977" cy="2208240"/>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C677A1-5CE0-468B-9379-4D64BE9952DF}">
      <dsp:nvSpPr>
        <dsp:cNvPr id="0" name=""/>
        <dsp:cNvSpPr/>
      </dsp:nvSpPr>
      <dsp:spPr>
        <a:xfrm>
          <a:off x="406342" y="1324944"/>
          <a:ext cx="2463977" cy="2208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Primary Care Services</a:t>
          </a:r>
          <a:r>
            <a:rPr lang="en-GB" sz="1900" b="0" i="0" kern="1200" dirty="0"/>
            <a:t>: Provided by GPs, including initial assessments and referrals. </a:t>
          </a:r>
          <a:endParaRPr lang="en-GB" sz="1900" kern="1200" dirty="0"/>
        </a:p>
      </dsp:txBody>
      <dsp:txXfrm>
        <a:off x="471019" y="1389621"/>
        <a:ext cx="2334623" cy="2078886"/>
      </dsp:txXfrm>
    </dsp:sp>
    <dsp:sp modelId="{08D076D1-D9D8-497B-9BD9-7742E6F38650}">
      <dsp:nvSpPr>
        <dsp:cNvPr id="0" name=""/>
        <dsp:cNvSpPr/>
      </dsp:nvSpPr>
      <dsp:spPr>
        <a:xfrm>
          <a:off x="2943824" y="808090"/>
          <a:ext cx="474616" cy="5920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943824" y="926502"/>
        <a:ext cx="332231" cy="355235"/>
      </dsp:txXfrm>
    </dsp:sp>
    <dsp:sp modelId="{4ACABF47-D3B9-4420-9E30-414F3993E2F4}">
      <dsp:nvSpPr>
        <dsp:cNvPr id="0" name=""/>
        <dsp:cNvSpPr/>
      </dsp:nvSpPr>
      <dsp:spPr>
        <a:xfrm>
          <a:off x="3825254" y="0"/>
          <a:ext cx="2463977" cy="2208240"/>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F39D47-8D63-4070-994C-4027133397B7}">
      <dsp:nvSpPr>
        <dsp:cNvPr id="0" name=""/>
        <dsp:cNvSpPr/>
      </dsp:nvSpPr>
      <dsp:spPr>
        <a:xfrm>
          <a:off x="4226367" y="1324944"/>
          <a:ext cx="2463977" cy="2208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Secondary Care Services</a:t>
          </a:r>
          <a:r>
            <a:rPr lang="en-GB" sz="1900" b="0" i="0" kern="1200"/>
            <a:t>: Specialist services such as community mental health teams, crisis resolution teams, and inpatient care. </a:t>
          </a:r>
          <a:endParaRPr lang="en-GB" sz="1900" kern="1200"/>
        </a:p>
      </dsp:txBody>
      <dsp:txXfrm>
        <a:off x="4291044" y="1389621"/>
        <a:ext cx="2334623" cy="2078886"/>
      </dsp:txXfrm>
    </dsp:sp>
    <dsp:sp modelId="{8051DAA0-2D17-4F75-B984-7A92FA3C08D2}">
      <dsp:nvSpPr>
        <dsp:cNvPr id="0" name=""/>
        <dsp:cNvSpPr/>
      </dsp:nvSpPr>
      <dsp:spPr>
        <a:xfrm>
          <a:off x="6763849" y="808090"/>
          <a:ext cx="474616" cy="5920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763849" y="926502"/>
        <a:ext cx="332231" cy="355235"/>
      </dsp:txXfrm>
    </dsp:sp>
    <dsp:sp modelId="{A037675C-24D8-4396-98EE-657EBDDBDE0C}">
      <dsp:nvSpPr>
        <dsp:cNvPr id="0" name=""/>
        <dsp:cNvSpPr/>
      </dsp:nvSpPr>
      <dsp:spPr>
        <a:xfrm>
          <a:off x="7645279" y="0"/>
          <a:ext cx="2463977" cy="2208240"/>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CDF3A0-2CC3-46E2-BC33-D6C531D17D10}">
      <dsp:nvSpPr>
        <dsp:cNvPr id="0" name=""/>
        <dsp:cNvSpPr/>
      </dsp:nvSpPr>
      <dsp:spPr>
        <a:xfrm>
          <a:off x="8046392" y="1324944"/>
          <a:ext cx="2463977" cy="2208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Tertiary Care Services</a:t>
          </a:r>
          <a:r>
            <a:rPr lang="en-GB" sz="1900" b="0" i="0" kern="1200"/>
            <a:t>: Highly specialised services for severe and complex mental health conditions</a:t>
          </a:r>
          <a:endParaRPr lang="en-GB" sz="1900" kern="1200"/>
        </a:p>
      </dsp:txBody>
      <dsp:txXfrm>
        <a:off x="8111069" y="1389621"/>
        <a:ext cx="2334623" cy="20788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F6765-A5E3-43CA-9D33-02774EB9ED74}">
      <dsp:nvSpPr>
        <dsp:cNvPr id="0" name=""/>
        <dsp:cNvSpPr/>
      </dsp:nvSpPr>
      <dsp:spPr>
        <a:xfrm>
          <a:off x="0" y="1529"/>
          <a:ext cx="5183188" cy="775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098B0-8790-4392-9558-C651956CA95E}">
      <dsp:nvSpPr>
        <dsp:cNvPr id="0" name=""/>
        <dsp:cNvSpPr/>
      </dsp:nvSpPr>
      <dsp:spPr>
        <a:xfrm>
          <a:off x="234455" y="175917"/>
          <a:ext cx="426282" cy="4262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FF5D30-B9DA-4439-B166-13F58D54770F}">
      <dsp:nvSpPr>
        <dsp:cNvPr id="0" name=""/>
        <dsp:cNvSpPr/>
      </dsp:nvSpPr>
      <dsp:spPr>
        <a:xfrm>
          <a:off x="895192" y="1529"/>
          <a:ext cx="4287995" cy="77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27" tIns="82027" rIns="82027" bIns="82027" numCol="1" spcCol="1270" anchor="ctr" anchorCtr="0">
          <a:noAutofit/>
        </a:bodyPr>
        <a:lstStyle/>
        <a:p>
          <a:pPr marL="0" lvl="0" indent="0" algn="l" defTabSz="844550">
            <a:lnSpc>
              <a:spcPct val="100000"/>
            </a:lnSpc>
            <a:spcBef>
              <a:spcPct val="0"/>
            </a:spcBef>
            <a:spcAft>
              <a:spcPct val="35000"/>
            </a:spcAft>
            <a:buNone/>
          </a:pPr>
          <a:r>
            <a:rPr lang="en-GB" sz="1900" kern="1200"/>
            <a:t>Referrals: 1.83 million (+4% YoY)</a:t>
          </a:r>
          <a:endParaRPr lang="en-US" sz="1900" kern="1200"/>
        </a:p>
      </dsp:txBody>
      <dsp:txXfrm>
        <a:off x="895192" y="1529"/>
        <a:ext cx="4287995" cy="775058"/>
      </dsp:txXfrm>
    </dsp:sp>
    <dsp:sp modelId="{B113C3AD-34DF-4EF4-8CFF-69440CB676D8}">
      <dsp:nvSpPr>
        <dsp:cNvPr id="0" name=""/>
        <dsp:cNvSpPr/>
      </dsp:nvSpPr>
      <dsp:spPr>
        <a:xfrm>
          <a:off x="0" y="970352"/>
          <a:ext cx="5183188" cy="775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B13D61-7B01-49B7-9AAC-0D534BB86AE6}">
      <dsp:nvSpPr>
        <dsp:cNvPr id="0" name=""/>
        <dsp:cNvSpPr/>
      </dsp:nvSpPr>
      <dsp:spPr>
        <a:xfrm>
          <a:off x="234455" y="1144741"/>
          <a:ext cx="426282" cy="4262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57AFB-466D-4BF3-AA8F-C2053FF570E6}">
      <dsp:nvSpPr>
        <dsp:cNvPr id="0" name=""/>
        <dsp:cNvSpPr/>
      </dsp:nvSpPr>
      <dsp:spPr>
        <a:xfrm>
          <a:off x="895192" y="970352"/>
          <a:ext cx="4287995" cy="77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27" tIns="82027" rIns="82027" bIns="82027" numCol="1" spcCol="1270" anchor="ctr" anchorCtr="0">
          <a:noAutofit/>
        </a:bodyPr>
        <a:lstStyle/>
        <a:p>
          <a:pPr marL="0" lvl="0" indent="0" algn="l" defTabSz="844550">
            <a:lnSpc>
              <a:spcPct val="100000"/>
            </a:lnSpc>
            <a:spcBef>
              <a:spcPct val="0"/>
            </a:spcBef>
            <a:spcAft>
              <a:spcPct val="35000"/>
            </a:spcAft>
            <a:buNone/>
          </a:pPr>
          <a:r>
            <a:rPr lang="en-GB" sz="1900" kern="1200"/>
            <a:t>Waits: 90.5% started treatment within 6 weeks</a:t>
          </a:r>
          <a:endParaRPr lang="en-US" sz="1900" kern="1200"/>
        </a:p>
      </dsp:txBody>
      <dsp:txXfrm>
        <a:off x="895192" y="970352"/>
        <a:ext cx="4287995" cy="775058"/>
      </dsp:txXfrm>
    </dsp:sp>
    <dsp:sp modelId="{5E33D719-5E72-4DB3-A109-F88295746B71}">
      <dsp:nvSpPr>
        <dsp:cNvPr id="0" name=""/>
        <dsp:cNvSpPr/>
      </dsp:nvSpPr>
      <dsp:spPr>
        <a:xfrm>
          <a:off x="0" y="1939176"/>
          <a:ext cx="5183188" cy="775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590479-ADC2-4DD0-9338-B12451F47B07}">
      <dsp:nvSpPr>
        <dsp:cNvPr id="0" name=""/>
        <dsp:cNvSpPr/>
      </dsp:nvSpPr>
      <dsp:spPr>
        <a:xfrm>
          <a:off x="234455" y="2113564"/>
          <a:ext cx="426282" cy="4262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CCC26E-7653-491B-A75B-1AAB7E962289}">
      <dsp:nvSpPr>
        <dsp:cNvPr id="0" name=""/>
        <dsp:cNvSpPr/>
      </dsp:nvSpPr>
      <dsp:spPr>
        <a:xfrm>
          <a:off x="895192" y="1939176"/>
          <a:ext cx="4287995" cy="77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27" tIns="82027" rIns="82027" bIns="82027" numCol="1" spcCol="1270" anchor="ctr" anchorCtr="0">
          <a:noAutofit/>
        </a:bodyPr>
        <a:lstStyle/>
        <a:p>
          <a:pPr marL="0" lvl="0" indent="0" algn="l" defTabSz="844550">
            <a:lnSpc>
              <a:spcPct val="100000"/>
            </a:lnSpc>
            <a:spcBef>
              <a:spcPct val="0"/>
            </a:spcBef>
            <a:spcAft>
              <a:spcPct val="35000"/>
            </a:spcAft>
            <a:buNone/>
          </a:pPr>
          <a:r>
            <a:rPr lang="en-GB" sz="1900" kern="1200"/>
            <a:t>Recovery: 50.1%; Avg. 8.2 sessions</a:t>
          </a:r>
          <a:endParaRPr lang="en-US" sz="1900" kern="1200"/>
        </a:p>
      </dsp:txBody>
      <dsp:txXfrm>
        <a:off x="895192" y="1939176"/>
        <a:ext cx="4287995" cy="775058"/>
      </dsp:txXfrm>
    </dsp:sp>
    <dsp:sp modelId="{0D424884-3214-40B5-A03B-E98DE3691FD0}">
      <dsp:nvSpPr>
        <dsp:cNvPr id="0" name=""/>
        <dsp:cNvSpPr/>
      </dsp:nvSpPr>
      <dsp:spPr>
        <a:xfrm>
          <a:off x="0" y="2907999"/>
          <a:ext cx="5183188" cy="7750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4280C-ABB7-48FE-8FB3-14A59777766D}">
      <dsp:nvSpPr>
        <dsp:cNvPr id="0" name=""/>
        <dsp:cNvSpPr/>
      </dsp:nvSpPr>
      <dsp:spPr>
        <a:xfrm>
          <a:off x="234455" y="3082388"/>
          <a:ext cx="426282" cy="4262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FC70E7-D0E2-415D-800C-CA261BA6F7F6}">
      <dsp:nvSpPr>
        <dsp:cNvPr id="0" name=""/>
        <dsp:cNvSpPr/>
      </dsp:nvSpPr>
      <dsp:spPr>
        <a:xfrm>
          <a:off x="895192" y="2907999"/>
          <a:ext cx="4287995" cy="77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27" tIns="82027" rIns="82027" bIns="82027" numCol="1" spcCol="1270" anchor="ctr" anchorCtr="0">
          <a:noAutofit/>
        </a:bodyPr>
        <a:lstStyle/>
        <a:p>
          <a:pPr marL="0" lvl="0" indent="0" algn="l" defTabSz="844550">
            <a:lnSpc>
              <a:spcPct val="100000"/>
            </a:lnSpc>
            <a:spcBef>
              <a:spcPct val="0"/>
            </a:spcBef>
            <a:spcAft>
              <a:spcPct val="35000"/>
            </a:spcAft>
            <a:buNone/>
          </a:pPr>
          <a:r>
            <a:rPr lang="en-GB" sz="1900" kern="1200"/>
            <a:t>Internet‑enabled therapy sessions declined vs 22/23</a:t>
          </a:r>
          <a:endParaRPr lang="en-US" sz="1900" kern="1200"/>
        </a:p>
      </dsp:txBody>
      <dsp:txXfrm>
        <a:off x="895192" y="2907999"/>
        <a:ext cx="4287995" cy="7750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F2E1D-F7DA-4285-8D66-0D8CF6BA536F}">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F5A0F-7462-4B82-B9FA-7D87CA394980}">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depression</a:t>
          </a:r>
          <a:endParaRPr lang="en-US" sz="1800" kern="1200"/>
        </a:p>
      </dsp:txBody>
      <dsp:txXfrm>
        <a:off x="0" y="2124"/>
        <a:ext cx="10515600" cy="395189"/>
      </dsp:txXfrm>
    </dsp:sp>
    <dsp:sp modelId="{92511D0E-CEAC-4298-9182-39359E4C6707}">
      <dsp:nvSpPr>
        <dsp:cNvPr id="0" name=""/>
        <dsp:cNvSpPr/>
      </dsp:nvSpPr>
      <dsp:spPr>
        <a:xfrm>
          <a:off x="0" y="39731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9D521B-9587-404F-B054-A1958E93F071}">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generalised anxiety disorder (GAD)</a:t>
          </a:r>
          <a:endParaRPr lang="en-US" sz="1800" kern="1200"/>
        </a:p>
      </dsp:txBody>
      <dsp:txXfrm>
        <a:off x="0" y="397314"/>
        <a:ext cx="10515600" cy="395189"/>
      </dsp:txXfrm>
    </dsp:sp>
    <dsp:sp modelId="{90D88963-BEB9-4357-A5C8-E1B8DE1E9F39}">
      <dsp:nvSpPr>
        <dsp:cNvPr id="0" name=""/>
        <dsp:cNvSpPr/>
      </dsp:nvSpPr>
      <dsp:spPr>
        <a:xfrm>
          <a:off x="0" y="7925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FEB5F4-9951-40E6-95DE-BC53C8A3195D}">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health anxiety</a:t>
          </a:r>
          <a:endParaRPr lang="en-US" sz="1800" kern="1200"/>
        </a:p>
      </dsp:txBody>
      <dsp:txXfrm>
        <a:off x="0" y="792504"/>
        <a:ext cx="10515600" cy="395189"/>
      </dsp:txXfrm>
    </dsp:sp>
    <dsp:sp modelId="{9FA414A4-F06D-4FAC-8302-0F0944A545D0}">
      <dsp:nvSpPr>
        <dsp:cNvPr id="0" name=""/>
        <dsp:cNvSpPr/>
      </dsp:nvSpPr>
      <dsp:spPr>
        <a:xfrm>
          <a:off x="0" y="118769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DF9D7F-D112-45EB-BD74-4F3D4102AA10}">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mixed depression and anxiety</a:t>
          </a:r>
          <a:endParaRPr lang="en-US" sz="1800" kern="1200"/>
        </a:p>
      </dsp:txBody>
      <dsp:txXfrm>
        <a:off x="0" y="1187694"/>
        <a:ext cx="10515600" cy="395189"/>
      </dsp:txXfrm>
    </dsp:sp>
    <dsp:sp modelId="{EB9F1ECB-2899-4AB5-961D-F5F51B065ED9}">
      <dsp:nvSpPr>
        <dsp:cNvPr id="0" name=""/>
        <dsp:cNvSpPr/>
      </dsp:nvSpPr>
      <dsp:spPr>
        <a:xfrm>
          <a:off x="0" y="158288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877F7-EBE1-4737-97ED-B0156E0BAA1C}">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obsessive-compulsive disorder (OCD)</a:t>
          </a:r>
          <a:endParaRPr lang="en-US" sz="1800" kern="1200"/>
        </a:p>
      </dsp:txBody>
      <dsp:txXfrm>
        <a:off x="0" y="1582884"/>
        <a:ext cx="10515600" cy="395189"/>
      </dsp:txXfrm>
    </dsp:sp>
    <dsp:sp modelId="{6BF68730-42BE-4047-8EDF-18AFC7386315}">
      <dsp:nvSpPr>
        <dsp:cNvPr id="0" name=""/>
        <dsp:cNvSpPr/>
      </dsp:nvSpPr>
      <dsp:spPr>
        <a:xfrm>
          <a:off x="0" y="197807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0F593B-4256-4899-96E0-13AB43B2F7B6}">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panic disorder</a:t>
          </a:r>
          <a:endParaRPr lang="en-US" sz="1800" kern="1200"/>
        </a:p>
      </dsp:txBody>
      <dsp:txXfrm>
        <a:off x="0" y="1978074"/>
        <a:ext cx="10515600" cy="395189"/>
      </dsp:txXfrm>
    </dsp:sp>
    <dsp:sp modelId="{CB8BEA59-CDBC-4F66-A42E-891CB0E6D4E2}">
      <dsp:nvSpPr>
        <dsp:cNvPr id="0" name=""/>
        <dsp:cNvSpPr/>
      </dsp:nvSpPr>
      <dsp:spPr>
        <a:xfrm>
          <a:off x="0" y="237326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C64220-9DF7-497E-AEF5-F83192C0564B}">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Post-traumatic Stress Disorder (PTSD)</a:t>
          </a:r>
          <a:endParaRPr lang="en-US" sz="1800" kern="1200"/>
        </a:p>
      </dsp:txBody>
      <dsp:txXfrm>
        <a:off x="0" y="2373263"/>
        <a:ext cx="10515600" cy="395189"/>
      </dsp:txXfrm>
    </dsp:sp>
    <dsp:sp modelId="{65E6EC44-53F1-46F4-BF52-453BEB07A830}">
      <dsp:nvSpPr>
        <dsp:cNvPr id="0" name=""/>
        <dsp:cNvSpPr/>
      </dsp:nvSpPr>
      <dsp:spPr>
        <a:xfrm>
          <a:off x="0" y="276845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29F96B-FF65-4C7E-A52D-2A34DF02A85F}">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social anxiety disorder</a:t>
          </a:r>
          <a:endParaRPr lang="en-US" sz="1800" kern="1200"/>
        </a:p>
      </dsp:txBody>
      <dsp:txXfrm>
        <a:off x="0" y="2768453"/>
        <a:ext cx="10515600" cy="395189"/>
      </dsp:txXfrm>
    </dsp:sp>
    <dsp:sp modelId="{F5A5834A-C80F-463B-BEE3-13F70F77E1A8}">
      <dsp:nvSpPr>
        <dsp:cNvPr id="0" name=""/>
        <dsp:cNvSpPr/>
      </dsp:nvSpPr>
      <dsp:spPr>
        <a:xfrm>
          <a:off x="0" y="316364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FD3B4A-1515-4B17-B061-8D9426DC5839}">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agoraphobia</a:t>
          </a:r>
          <a:endParaRPr lang="en-US" sz="1800" kern="1200"/>
        </a:p>
      </dsp:txBody>
      <dsp:txXfrm>
        <a:off x="0" y="3163643"/>
        <a:ext cx="10515600" cy="395189"/>
      </dsp:txXfrm>
    </dsp:sp>
    <dsp:sp modelId="{78807C39-4E4C-4FAE-8B2E-19FCFA8439CE}">
      <dsp:nvSpPr>
        <dsp:cNvPr id="0" name=""/>
        <dsp:cNvSpPr/>
      </dsp:nvSpPr>
      <dsp:spPr>
        <a:xfrm>
          <a:off x="0" y="355883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5F12FF-D703-4E3D-A5EE-20B9A2E5991C}">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body dysmorphic disorder (BDD)</a:t>
          </a:r>
          <a:endParaRPr lang="en-US" sz="1800" kern="1200"/>
        </a:p>
      </dsp:txBody>
      <dsp:txXfrm>
        <a:off x="0" y="3558833"/>
        <a:ext cx="10515600" cy="395189"/>
      </dsp:txXfrm>
    </dsp:sp>
    <dsp:sp modelId="{22E212AE-3B0D-4D78-BF23-3B008195FEC2}">
      <dsp:nvSpPr>
        <dsp:cNvPr id="0" name=""/>
        <dsp:cNvSpPr/>
      </dsp:nvSpPr>
      <dsp:spPr>
        <a:xfrm>
          <a:off x="0" y="395402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B69C5B-0B56-43A6-8F24-4FE06C26E6C4}">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specific phobias (such as heights, flying, spiders).</a:t>
          </a:r>
          <a:endParaRPr lang="en-US" sz="1800" kern="1200"/>
        </a:p>
      </dsp:txBody>
      <dsp:txXfrm>
        <a:off x="0" y="3954023"/>
        <a:ext cx="10515600" cy="3951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FD1C2-7591-40B4-B788-74C9FF796638}">
      <dsp:nvSpPr>
        <dsp:cNvPr id="0" name=""/>
        <dsp:cNvSpPr/>
      </dsp:nvSpPr>
      <dsp:spPr>
        <a:xfrm>
          <a:off x="-277151" y="20839"/>
          <a:ext cx="6263640" cy="1154530"/>
        </a:xfrm>
        <a:prstGeom prst="roundRect">
          <a:avLst>
            <a:gd name="adj" fmla="val 10000"/>
          </a:avLst>
        </a:prstGeom>
        <a:solidFill>
          <a:schemeClr val="bg1"/>
        </a:solidFill>
        <a:ln>
          <a:solidFill>
            <a:schemeClr val="bg1"/>
          </a:solidFill>
        </a:ln>
        <a:effectLst/>
      </dsp:spPr>
      <dsp:style>
        <a:lnRef idx="0">
          <a:scrgbClr r="0" g="0" b="0"/>
        </a:lnRef>
        <a:fillRef idx="1">
          <a:scrgbClr r="0" g="0" b="0"/>
        </a:fillRef>
        <a:effectRef idx="0">
          <a:scrgbClr r="0" g="0" b="0"/>
        </a:effectRef>
        <a:fontRef idx="minor"/>
      </dsp:style>
    </dsp:sp>
    <dsp:sp modelId="{808B86B7-9C8A-4A22-BD2C-F2D6722FA99E}">
      <dsp:nvSpPr>
        <dsp:cNvPr id="0" name=""/>
        <dsp:cNvSpPr/>
      </dsp:nvSpPr>
      <dsp:spPr>
        <a:xfrm>
          <a:off x="72093" y="270103"/>
          <a:ext cx="634991" cy="634991"/>
        </a:xfrm>
        <a:prstGeom prst="rect">
          <a:avLst/>
        </a:prstGeom>
        <a:solidFill>
          <a:schemeClr val="bg1"/>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08B045-F97C-446C-92C5-1BABAC29B45D}">
      <dsp:nvSpPr>
        <dsp:cNvPr id="0" name=""/>
        <dsp:cNvSpPr/>
      </dsp:nvSpPr>
      <dsp:spPr>
        <a:xfrm>
          <a:off x="499419" y="10333"/>
          <a:ext cx="6041371" cy="1154530"/>
        </a:xfrm>
        <a:prstGeom prst="rect">
          <a:avLst/>
        </a:prstGeom>
        <a:noFill/>
        <a:ln>
          <a:noFill/>
        </a:ln>
        <a:effectLst>
          <a:softEdge rad="0"/>
        </a:effectLst>
      </dsp:spPr>
      <dsp:style>
        <a:lnRef idx="0">
          <a:scrgbClr r="0" g="0" b="0"/>
        </a:lnRef>
        <a:fillRef idx="0">
          <a:scrgbClr r="0" g="0" b="0"/>
        </a:fillRef>
        <a:effectRef idx="0">
          <a:scrgbClr r="0" g="0" b="0"/>
        </a:effectRef>
        <a:fontRef idx="minor"/>
      </dsp:style>
      <dsp:txBody>
        <a:bodyPr spcFirstLastPara="0" vert="horz" wrap="square" lIns="122188" tIns="122188" rIns="122188" bIns="122188" numCol="1" spcCol="1270" anchor="ctr" anchorCtr="0">
          <a:noAutofit/>
        </a:bodyPr>
        <a:lstStyle/>
        <a:p>
          <a:pPr marL="0" lvl="0" indent="0" algn="l" defTabSz="977900">
            <a:lnSpc>
              <a:spcPct val="100000"/>
            </a:lnSpc>
            <a:spcBef>
              <a:spcPct val="0"/>
            </a:spcBef>
            <a:spcAft>
              <a:spcPct val="35000"/>
            </a:spcAft>
            <a:buNone/>
          </a:pPr>
          <a:r>
            <a:rPr lang="en-GB" sz="2200" b="0" i="0" kern="1200" dirty="0"/>
            <a:t>Talking therapies are provided in different ways, including:</a:t>
          </a:r>
          <a:endParaRPr lang="en-US" sz="2200" kern="1200" dirty="0"/>
        </a:p>
      </dsp:txBody>
      <dsp:txXfrm>
        <a:off x="499419" y="10333"/>
        <a:ext cx="6041371" cy="1154530"/>
      </dsp:txXfrm>
    </dsp:sp>
    <dsp:sp modelId="{18D4EF77-F0C7-4B1E-8BF6-DDD9927DD518}">
      <dsp:nvSpPr>
        <dsp:cNvPr id="0" name=""/>
        <dsp:cNvSpPr/>
      </dsp:nvSpPr>
      <dsp:spPr>
        <a:xfrm>
          <a:off x="-277151" y="1453496"/>
          <a:ext cx="6263640" cy="11545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4A5D8-7707-4AB8-B966-C373D46FE718}">
      <dsp:nvSpPr>
        <dsp:cNvPr id="0" name=""/>
        <dsp:cNvSpPr/>
      </dsp:nvSpPr>
      <dsp:spPr>
        <a:xfrm>
          <a:off x="72093" y="1713266"/>
          <a:ext cx="634991" cy="634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95BC9F-9206-4CFF-B662-16652FD62941}">
      <dsp:nvSpPr>
        <dsp:cNvPr id="0" name=""/>
        <dsp:cNvSpPr/>
      </dsp:nvSpPr>
      <dsp:spPr>
        <a:xfrm>
          <a:off x="1056331" y="1453496"/>
          <a:ext cx="4927548" cy="115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88" tIns="122188" rIns="122188" bIns="122188" numCol="1" spcCol="1270" anchor="ctr" anchorCtr="0">
          <a:noAutofit/>
        </a:bodyPr>
        <a:lstStyle/>
        <a:p>
          <a:pPr marL="0" lvl="0" indent="0" algn="l" defTabSz="977900">
            <a:lnSpc>
              <a:spcPct val="100000"/>
            </a:lnSpc>
            <a:spcBef>
              <a:spcPct val="0"/>
            </a:spcBef>
            <a:spcAft>
              <a:spcPct val="35000"/>
            </a:spcAft>
            <a:buNone/>
          </a:pPr>
          <a:r>
            <a:rPr lang="en-GB" sz="2200" b="0" i="0" kern="1200"/>
            <a:t>using a self-help workbook or online content with the support of a therapist</a:t>
          </a:r>
          <a:endParaRPr lang="en-US" sz="2200" kern="1200"/>
        </a:p>
      </dsp:txBody>
      <dsp:txXfrm>
        <a:off x="1056331" y="1453496"/>
        <a:ext cx="4927548" cy="1154530"/>
      </dsp:txXfrm>
    </dsp:sp>
    <dsp:sp modelId="{D6D8AB37-CB30-4BA0-B761-6356084AA503}">
      <dsp:nvSpPr>
        <dsp:cNvPr id="0" name=""/>
        <dsp:cNvSpPr/>
      </dsp:nvSpPr>
      <dsp:spPr>
        <a:xfrm>
          <a:off x="-277151" y="2896660"/>
          <a:ext cx="6263640" cy="11545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86908-E591-4A86-B794-22A25174D3B1}">
      <dsp:nvSpPr>
        <dsp:cNvPr id="0" name=""/>
        <dsp:cNvSpPr/>
      </dsp:nvSpPr>
      <dsp:spPr>
        <a:xfrm>
          <a:off x="72093" y="3156429"/>
          <a:ext cx="634991" cy="634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0B21C1-A6A3-4EEE-8923-0C62A0735648}">
      <dsp:nvSpPr>
        <dsp:cNvPr id="0" name=""/>
        <dsp:cNvSpPr/>
      </dsp:nvSpPr>
      <dsp:spPr>
        <a:xfrm>
          <a:off x="1056331" y="2896660"/>
          <a:ext cx="4927548" cy="115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88" tIns="122188" rIns="122188" bIns="122188" numCol="1" spcCol="1270" anchor="ctr" anchorCtr="0">
          <a:noAutofit/>
        </a:bodyPr>
        <a:lstStyle/>
        <a:p>
          <a:pPr marL="0" lvl="0" indent="0" algn="l" defTabSz="977900">
            <a:lnSpc>
              <a:spcPct val="100000"/>
            </a:lnSpc>
            <a:spcBef>
              <a:spcPct val="0"/>
            </a:spcBef>
            <a:spcAft>
              <a:spcPct val="35000"/>
            </a:spcAft>
            <a:buNone/>
          </a:pPr>
          <a:r>
            <a:rPr lang="en-GB" sz="2200" b="0" i="0" kern="1200"/>
            <a:t>one-to-one in person, by phone, or via video such as MSTeams.</a:t>
          </a:r>
          <a:endParaRPr lang="en-US" sz="2200" kern="1200"/>
        </a:p>
      </dsp:txBody>
      <dsp:txXfrm>
        <a:off x="1056331" y="2896660"/>
        <a:ext cx="4927548" cy="1154530"/>
      </dsp:txXfrm>
    </dsp:sp>
    <dsp:sp modelId="{7EBC03EC-4874-434E-86B0-C9FAEC377753}">
      <dsp:nvSpPr>
        <dsp:cNvPr id="0" name=""/>
        <dsp:cNvSpPr/>
      </dsp:nvSpPr>
      <dsp:spPr>
        <a:xfrm>
          <a:off x="-277151" y="4339823"/>
          <a:ext cx="6263640" cy="11545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8FD98-D36C-4718-91A5-2770C390E005}">
      <dsp:nvSpPr>
        <dsp:cNvPr id="0" name=""/>
        <dsp:cNvSpPr/>
      </dsp:nvSpPr>
      <dsp:spPr>
        <a:xfrm>
          <a:off x="72093" y="4599593"/>
          <a:ext cx="634991" cy="6349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80FFA1-8A79-4DE8-8995-654F0D7AE0BD}">
      <dsp:nvSpPr>
        <dsp:cNvPr id="0" name=""/>
        <dsp:cNvSpPr/>
      </dsp:nvSpPr>
      <dsp:spPr>
        <a:xfrm>
          <a:off x="1056331" y="4339823"/>
          <a:ext cx="4927548" cy="115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88" tIns="122188" rIns="122188" bIns="122188" numCol="1" spcCol="1270" anchor="ctr" anchorCtr="0">
          <a:noAutofit/>
        </a:bodyPr>
        <a:lstStyle/>
        <a:p>
          <a:pPr marL="0" lvl="0" indent="0" algn="l" defTabSz="977900">
            <a:lnSpc>
              <a:spcPct val="100000"/>
            </a:lnSpc>
            <a:spcBef>
              <a:spcPct val="0"/>
            </a:spcBef>
            <a:spcAft>
              <a:spcPct val="35000"/>
            </a:spcAft>
            <a:buNone/>
          </a:pPr>
          <a:r>
            <a:rPr lang="en-GB" sz="2200" b="0" i="0" kern="1200"/>
            <a:t>in a group.</a:t>
          </a:r>
          <a:endParaRPr lang="en-US" sz="2200" kern="1200"/>
        </a:p>
      </dsp:txBody>
      <dsp:txXfrm>
        <a:off x="1056331" y="4339823"/>
        <a:ext cx="4927548" cy="11545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BCB25-0D6B-4021-AE69-375C0E3CF02E}">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EA251E-759C-416A-8891-4DAF003CB417}">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Rising demand; long waits; complexity managed in community</a:t>
          </a:r>
        </a:p>
      </dsp:txBody>
      <dsp:txXfrm>
        <a:off x="378614" y="886531"/>
        <a:ext cx="2810360" cy="1744948"/>
      </dsp:txXfrm>
    </dsp:sp>
    <dsp:sp modelId="{858FCB13-1ED1-4E43-B3CF-DCA967BE4D9B}">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12868C-9935-44D1-9691-5704F33BC528}">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Workforce burnout; commissioning variation by ICS</a:t>
          </a:r>
        </a:p>
      </dsp:txBody>
      <dsp:txXfrm>
        <a:off x="3946203" y="886531"/>
        <a:ext cx="2810360" cy="1744948"/>
      </dsp:txXfrm>
    </dsp:sp>
    <dsp:sp modelId="{E7B82CFB-6A9D-401C-A54B-3F11204FB174}">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826929-C936-41CB-B1CE-9C7AEBCD0D09}">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Inequalities by deprivation/ethnicity; women ≈66% of TTAD referrals</a:t>
          </a:r>
        </a:p>
      </dsp:txBody>
      <dsp:txXfrm>
        <a:off x="7513791" y="886531"/>
        <a:ext cx="2810360" cy="17449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A81BC-1443-4526-9C31-988F2145833A}">
      <dsp:nvSpPr>
        <dsp:cNvPr id="0" name=""/>
        <dsp:cNvSpPr/>
      </dsp:nvSpPr>
      <dsp:spPr>
        <a:xfrm>
          <a:off x="0" y="516165"/>
          <a:ext cx="7534061" cy="8751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Access to services – inequalities, service barriers such as wait times and provision of treatments, regional differences</a:t>
          </a:r>
          <a:endParaRPr lang="en-US" sz="2200" kern="1200"/>
        </a:p>
      </dsp:txBody>
      <dsp:txXfrm>
        <a:off x="42722" y="558887"/>
        <a:ext cx="7448617" cy="789716"/>
      </dsp:txXfrm>
    </dsp:sp>
    <dsp:sp modelId="{C04460F0-582D-452B-855C-96605BF4CE1D}">
      <dsp:nvSpPr>
        <dsp:cNvPr id="0" name=""/>
        <dsp:cNvSpPr/>
      </dsp:nvSpPr>
      <dsp:spPr>
        <a:xfrm>
          <a:off x="0" y="1454685"/>
          <a:ext cx="7534061" cy="875160"/>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Shortages of trained staff</a:t>
          </a:r>
          <a:endParaRPr lang="en-US" sz="2200" kern="1200"/>
        </a:p>
      </dsp:txBody>
      <dsp:txXfrm>
        <a:off x="42722" y="1497407"/>
        <a:ext cx="7448617" cy="789716"/>
      </dsp:txXfrm>
    </dsp:sp>
    <dsp:sp modelId="{AC9AE6D8-50DD-44F2-9848-8FF12A91B9C4}">
      <dsp:nvSpPr>
        <dsp:cNvPr id="0" name=""/>
        <dsp:cNvSpPr/>
      </dsp:nvSpPr>
      <dsp:spPr>
        <a:xfrm>
          <a:off x="0" y="2393205"/>
          <a:ext cx="7534061" cy="875160"/>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Evidence-based services need good quality evidence to improve. How do we assess what ‘good outcome’ means?</a:t>
          </a:r>
          <a:endParaRPr lang="en-US" sz="2200" kern="1200"/>
        </a:p>
      </dsp:txBody>
      <dsp:txXfrm>
        <a:off x="42722" y="2435927"/>
        <a:ext cx="7448617" cy="789716"/>
      </dsp:txXfrm>
    </dsp:sp>
    <dsp:sp modelId="{8B2ACD88-1C49-4F86-97CD-3B97DAD21110}">
      <dsp:nvSpPr>
        <dsp:cNvPr id="0" name=""/>
        <dsp:cNvSpPr/>
      </dsp:nvSpPr>
      <dsp:spPr>
        <a:xfrm>
          <a:off x="0" y="3331726"/>
          <a:ext cx="7534061" cy="875160"/>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Money</a:t>
          </a:r>
          <a:endParaRPr lang="en-US" sz="2200" kern="1200"/>
        </a:p>
      </dsp:txBody>
      <dsp:txXfrm>
        <a:off x="42722" y="3374448"/>
        <a:ext cx="7448617" cy="789716"/>
      </dsp:txXfrm>
    </dsp:sp>
    <dsp:sp modelId="{9AE2D879-47D1-4424-BDCB-5BC491ACDC31}">
      <dsp:nvSpPr>
        <dsp:cNvPr id="0" name=""/>
        <dsp:cNvSpPr/>
      </dsp:nvSpPr>
      <dsp:spPr>
        <a:xfrm>
          <a:off x="0" y="4270246"/>
          <a:ext cx="7534061" cy="875160"/>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Impact of the Covid19 pandemic</a:t>
          </a:r>
          <a:endParaRPr lang="en-US" sz="2200" kern="1200"/>
        </a:p>
      </dsp:txBody>
      <dsp:txXfrm>
        <a:off x="42722" y="4312968"/>
        <a:ext cx="7448617" cy="789716"/>
      </dsp:txXfrm>
    </dsp:sp>
    <dsp:sp modelId="{7B781F15-BBB7-489D-8658-5FC29A75A8F5}">
      <dsp:nvSpPr>
        <dsp:cNvPr id="0" name=""/>
        <dsp:cNvSpPr/>
      </dsp:nvSpPr>
      <dsp:spPr>
        <a:xfrm>
          <a:off x="0" y="5208766"/>
          <a:ext cx="7534061" cy="8751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Demand for mental health services grows every year. </a:t>
          </a:r>
          <a:endParaRPr lang="en-US" sz="2200" kern="1200"/>
        </a:p>
      </dsp:txBody>
      <dsp:txXfrm>
        <a:off x="42722" y="5251488"/>
        <a:ext cx="7448617" cy="7897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4EF1D-C3B1-41BF-A5EA-EC85677109E7}">
      <dsp:nvSpPr>
        <dsp:cNvPr id="0" name=""/>
        <dsp:cNvSpPr/>
      </dsp:nvSpPr>
      <dsp:spPr>
        <a:xfrm>
          <a:off x="3364992" y="2124"/>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Core: depressed mood/anhedonia ≥2 weeks, most of day, nearly every day</a:t>
          </a:r>
        </a:p>
      </dsp:txBody>
      <dsp:txXfrm>
        <a:off x="3433446" y="70578"/>
        <a:ext cx="3648708" cy="1265378"/>
      </dsp:txXfrm>
    </dsp:sp>
    <dsp:sp modelId="{59810143-220C-48DF-A2FA-57864C2655E0}">
      <dsp:nvSpPr>
        <dsp:cNvPr id="0" name=""/>
        <dsp:cNvSpPr/>
      </dsp:nvSpPr>
      <dsp:spPr>
        <a:xfrm>
          <a:off x="3364992" y="1474525"/>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Functional impairment; associated symptoms (sleep, appetite, energy, concentration, guilt)</a:t>
          </a:r>
        </a:p>
      </dsp:txBody>
      <dsp:txXfrm>
        <a:off x="3433446" y="1542979"/>
        <a:ext cx="3648708" cy="1265378"/>
      </dsp:txXfrm>
    </dsp:sp>
    <dsp:sp modelId="{30303B3F-AA34-4806-9950-3AB23E316770}">
      <dsp:nvSpPr>
        <dsp:cNvPr id="0" name=""/>
        <dsp:cNvSpPr/>
      </dsp:nvSpPr>
      <dsp:spPr>
        <a:xfrm>
          <a:off x="3364992" y="2946926"/>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DSM‑5: ≥5 symptoms including mood or anhedonia</a:t>
          </a:r>
        </a:p>
      </dsp:txBody>
      <dsp:txXfrm>
        <a:off x="3433446" y="3015380"/>
        <a:ext cx="3648708" cy="12653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B998B-3650-4E57-8F3D-572DB016D331}">
      <dsp:nvSpPr>
        <dsp:cNvPr id="0" name=""/>
        <dsp:cNvSpPr/>
      </dsp:nvSpPr>
      <dsp:spPr>
        <a:xfrm>
          <a:off x="5866"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a:t>Depressive disorder, or depression, is a common mental health condition that can happen to anyone. It is characterized by a low mood or loss of pleasure or interest in activities for long periods of time.</a:t>
          </a:r>
          <a:br>
            <a:rPr lang="en-GB" sz="1700" b="0" i="0" kern="1200"/>
          </a:br>
          <a:endParaRPr lang="en-US" sz="1700" kern="1200"/>
        </a:p>
      </dsp:txBody>
      <dsp:txXfrm>
        <a:off x="5866" y="1306869"/>
        <a:ext cx="2628393" cy="5051443"/>
      </dsp:txXfrm>
    </dsp:sp>
    <dsp:sp modelId="{B4B41600-5E30-42C5-88CD-EEEDEEB90FCA}">
      <dsp:nvSpPr>
        <dsp:cNvPr id="0" name=""/>
        <dsp:cNvSpPr/>
      </dsp:nvSpPr>
      <dsp:spPr>
        <a:xfrm>
          <a:off x="2669973" y="3711091"/>
          <a:ext cx="394259"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3F60C5-F0BF-4A7D-AF4C-D7ADA692AAD3}">
      <dsp:nvSpPr>
        <dsp:cNvPr id="0" name=""/>
        <dsp:cNvSpPr/>
      </dsp:nvSpPr>
      <dsp:spPr>
        <a:xfrm>
          <a:off x="3099947"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dirty="0"/>
            <a:t>This is different from regular mood changes and feelings about everyday life. Depressive episodes last most of the day, nearly every day, for at least two weeks. People with depression may experience disturbed sleep and changes to their appetite. They may have feelings of low self-worth, thoughts about dying and hopelessness about the future. Tiredness and poor concentration are also common.</a:t>
          </a:r>
          <a:br>
            <a:rPr lang="en-GB" sz="1700" b="0" i="0" kern="1200" dirty="0"/>
          </a:br>
          <a:endParaRPr lang="en-US" sz="1700" kern="1200" dirty="0"/>
        </a:p>
      </dsp:txBody>
      <dsp:txXfrm>
        <a:off x="3099947" y="1306869"/>
        <a:ext cx="2628393" cy="5051443"/>
      </dsp:txXfrm>
    </dsp:sp>
    <dsp:sp modelId="{C303A7A6-5C81-4A34-9E38-2AD2C3FE6F79}">
      <dsp:nvSpPr>
        <dsp:cNvPr id="0" name=""/>
        <dsp:cNvSpPr/>
      </dsp:nvSpPr>
      <dsp:spPr>
        <a:xfrm>
          <a:off x="5764054" y="3711091"/>
          <a:ext cx="394259"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536B26-6F35-4AF0-91B2-3797DAABE6C6}">
      <dsp:nvSpPr>
        <dsp:cNvPr id="0" name=""/>
        <dsp:cNvSpPr/>
      </dsp:nvSpPr>
      <dsp:spPr>
        <a:xfrm>
          <a:off x="6194028"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dirty="0"/>
            <a:t>People who have lived through abuse, severe losses or other adverse events are more likely to develop depression. Problems at school and work can also result in depression.</a:t>
          </a:r>
          <a:endParaRPr lang="en-US" sz="1700" kern="1200" dirty="0"/>
        </a:p>
      </dsp:txBody>
      <dsp:txXfrm>
        <a:off x="6194028" y="1306869"/>
        <a:ext cx="2628393" cy="5051443"/>
      </dsp:txXfrm>
    </dsp:sp>
    <dsp:sp modelId="{F3872B3D-3A92-4524-A827-B06C2AA3D3DE}">
      <dsp:nvSpPr>
        <dsp:cNvPr id="0" name=""/>
        <dsp:cNvSpPr/>
      </dsp:nvSpPr>
      <dsp:spPr>
        <a:xfrm>
          <a:off x="8858136" y="3711091"/>
          <a:ext cx="394259"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1769E-299D-4869-88D3-DC75230E110F}">
      <dsp:nvSpPr>
        <dsp:cNvPr id="0" name=""/>
        <dsp:cNvSpPr/>
      </dsp:nvSpPr>
      <dsp:spPr>
        <a:xfrm>
          <a:off x="9288109"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dirty="0"/>
            <a:t>Prevention programmes have been shown to reduce depression. There are also effective psychological treatments and medications for depression. However, these are often absent or inaccessible, especially in low- and middle-income countries. It is estimated that more than 75% of people experiencing mental disorders in low- and middle-income countries receive no treatment.</a:t>
          </a:r>
          <a:endParaRPr lang="en-US" sz="1700" kern="1200" dirty="0"/>
        </a:p>
      </dsp:txBody>
      <dsp:txXfrm>
        <a:off x="9288109" y="1306869"/>
        <a:ext cx="2628393" cy="505144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5D0AB-43EB-4AD7-8B59-7D65A614D19C}">
      <dsp:nvSpPr>
        <dsp:cNvPr id="0" name=""/>
        <dsp:cNvSpPr/>
      </dsp:nvSpPr>
      <dsp:spPr>
        <a:xfrm>
          <a:off x="0" y="20373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dirty="0"/>
            <a:t>Several psychological theories explain depression. Here are some of the main ones:</a:t>
          </a:r>
          <a:endParaRPr lang="en-US" sz="2200" kern="1200" dirty="0"/>
        </a:p>
      </dsp:txBody>
      <dsp:txXfrm>
        <a:off x="26387" y="230119"/>
        <a:ext cx="10462826" cy="487766"/>
      </dsp:txXfrm>
    </dsp:sp>
    <dsp:sp modelId="{39932F62-A43B-4CBE-B3C3-C3AA2E812900}">
      <dsp:nvSpPr>
        <dsp:cNvPr id="0" name=""/>
        <dsp:cNvSpPr/>
      </dsp:nvSpPr>
      <dsp:spPr>
        <a:xfrm>
          <a:off x="0" y="80763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Behaviourist Theory</a:t>
          </a:r>
          <a:r>
            <a:rPr lang="en-US" sz="2200" b="0" i="0" kern="1200" baseline="0"/>
            <a:t>:</a:t>
          </a:r>
          <a:endParaRPr lang="en-US" sz="2200" kern="1200"/>
        </a:p>
      </dsp:txBody>
      <dsp:txXfrm>
        <a:off x="26387" y="834019"/>
        <a:ext cx="10462826" cy="487766"/>
      </dsp:txXfrm>
    </dsp:sp>
    <dsp:sp modelId="{BB893B3E-F8E8-47DF-8984-C3B8A1215B2B}">
      <dsp:nvSpPr>
        <dsp:cNvPr id="0" name=""/>
        <dsp:cNvSpPr/>
      </dsp:nvSpPr>
      <dsp:spPr>
        <a:xfrm>
          <a:off x="0" y="1348172"/>
          <a:ext cx="10515600" cy="129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1" kern="1200"/>
            <a:t>Classical Conditioning</a:t>
          </a:r>
          <a:r>
            <a:rPr lang="en-US" sz="1700" kern="1200"/>
            <a:t>: Depression is learned through associating certain stimuli with negative emotional states</a:t>
          </a:r>
          <a:r>
            <a:rPr lang="en-US" sz="1700" b="0" i="0" kern="1200" baseline="0"/>
            <a:t>. </a:t>
          </a:r>
          <a:endParaRPr lang="en-US" sz="1700" kern="1200"/>
        </a:p>
        <a:p>
          <a:pPr marL="171450" lvl="1" indent="-171450" algn="l" defTabSz="755650">
            <a:lnSpc>
              <a:spcPct val="90000"/>
            </a:lnSpc>
            <a:spcBef>
              <a:spcPct val="0"/>
            </a:spcBef>
            <a:spcAft>
              <a:spcPct val="20000"/>
            </a:spcAft>
            <a:buChar char="•"/>
          </a:pPr>
          <a:r>
            <a:rPr lang="en-US" sz="1700" b="1" kern="1200"/>
            <a:t>Operant Conditioning</a:t>
          </a:r>
          <a:r>
            <a:rPr lang="en-US" sz="1700" kern="1200"/>
            <a:t>: Depression is caused by the removal of positive reinforcement from the environment</a:t>
          </a:r>
          <a:r>
            <a:rPr lang="en-US" sz="1700" b="0" i="0" kern="1200" baseline="0"/>
            <a:t>. </a:t>
          </a:r>
          <a:r>
            <a:rPr lang="en-US" sz="1700" kern="1200"/>
            <a:t>For example, losing a job can reduce positive reinforcement from others, leading to depression</a:t>
          </a:r>
        </a:p>
      </dsp:txBody>
      <dsp:txXfrm>
        <a:off x="0" y="1348172"/>
        <a:ext cx="10515600" cy="1297890"/>
      </dsp:txXfrm>
    </dsp:sp>
    <dsp:sp modelId="{2952B905-A283-4A98-B991-B5195DCE267D}">
      <dsp:nvSpPr>
        <dsp:cNvPr id="0" name=""/>
        <dsp:cNvSpPr/>
      </dsp:nvSpPr>
      <dsp:spPr>
        <a:xfrm>
          <a:off x="0" y="264606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Cognitive Theory</a:t>
          </a:r>
          <a:r>
            <a:rPr lang="en-US" sz="2200" b="0" i="0" kern="1200" baseline="0"/>
            <a:t>:</a:t>
          </a:r>
          <a:endParaRPr lang="en-US" sz="2200" kern="1200"/>
        </a:p>
      </dsp:txBody>
      <dsp:txXfrm>
        <a:off x="26387" y="2672449"/>
        <a:ext cx="10462826" cy="487766"/>
      </dsp:txXfrm>
    </dsp:sp>
    <dsp:sp modelId="{5A09619D-D19B-403A-9682-4BF32672FE49}">
      <dsp:nvSpPr>
        <dsp:cNvPr id="0" name=""/>
        <dsp:cNvSpPr/>
      </dsp:nvSpPr>
      <dsp:spPr>
        <a:xfrm>
          <a:off x="0" y="3186602"/>
          <a:ext cx="10515600" cy="129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1" kern="1200"/>
            <a:t>Beck’s Cognitive Theory</a:t>
          </a:r>
          <a:r>
            <a:rPr lang="en-US" sz="1700" kern="1200"/>
            <a:t>: Aaron Beck proposed that depression is caused by negative thoughts and cognitive distortions</a:t>
          </a:r>
          <a:r>
            <a:rPr lang="en-US" sz="1700" b="0" i="0" kern="1200" baseline="0"/>
            <a:t>. </a:t>
          </a:r>
          <a:r>
            <a:rPr lang="en-US" sz="1700" kern="1200"/>
            <a:t>Individuals with depression tend to have a negative view of themselves, the world, and the future</a:t>
          </a:r>
          <a:r>
            <a:rPr lang="en-US" sz="1700" b="0" i="0" kern="1200" baseline="0"/>
            <a:t>. </a:t>
          </a:r>
          <a:endParaRPr lang="en-US" sz="1700" kern="1200"/>
        </a:p>
        <a:p>
          <a:pPr marL="171450" lvl="1" indent="-171450" algn="l" defTabSz="755650">
            <a:lnSpc>
              <a:spcPct val="90000"/>
            </a:lnSpc>
            <a:spcBef>
              <a:spcPct val="0"/>
            </a:spcBef>
            <a:spcAft>
              <a:spcPct val="20000"/>
            </a:spcAft>
            <a:buChar char="•"/>
          </a:pPr>
          <a:r>
            <a:rPr lang="en-US" sz="1700" b="1" kern="1200"/>
            <a:t>Learned Helplessness</a:t>
          </a:r>
          <a:r>
            <a:rPr lang="en-US" sz="1700" kern="1200"/>
            <a:t>: Martin Seligman suggested that depression results from a perceived lack of control over the outcome of situations</a:t>
          </a:r>
          <a:r>
            <a:rPr lang="en-US" sz="1700" b="0" i="0" kern="1200" baseline="0"/>
            <a:t>. </a:t>
          </a:r>
          <a:r>
            <a:rPr lang="en-US" sz="1700" kern="1200"/>
            <a:t>This leads to feelings of helplessness and hopelessness</a:t>
          </a:r>
          <a:r>
            <a:rPr lang="en-US" sz="1700" b="0" i="0" kern="1200" baseline="0"/>
            <a:t>. </a:t>
          </a:r>
          <a:endParaRPr lang="en-US" sz="1700" kern="1200"/>
        </a:p>
      </dsp:txBody>
      <dsp:txXfrm>
        <a:off x="0" y="3186602"/>
        <a:ext cx="10515600" cy="1297890"/>
      </dsp:txXfrm>
    </dsp:sp>
    <dsp:sp modelId="{670F468E-E3FE-41EB-9C89-8755DE3CA075}">
      <dsp:nvSpPr>
        <dsp:cNvPr id="0" name=""/>
        <dsp:cNvSpPr/>
      </dsp:nvSpPr>
      <dsp:spPr>
        <a:xfrm>
          <a:off x="0" y="448449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are the foundations of CBT – the ‘B’ and the ‘C’</a:t>
          </a:r>
          <a:endParaRPr lang="en-US" sz="2200" kern="1200"/>
        </a:p>
      </dsp:txBody>
      <dsp:txXfrm>
        <a:off x="26387" y="4510879"/>
        <a:ext cx="10462826" cy="48776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93EA5-FA79-4AFA-B8B1-F0E97137DD0E}">
      <dsp:nvSpPr>
        <dsp:cNvPr id="0" name=""/>
        <dsp:cNvSpPr/>
      </dsp:nvSpPr>
      <dsp:spPr>
        <a:xfrm>
          <a:off x="10657" y="0"/>
          <a:ext cx="1096417" cy="9159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4E131-FD1D-4285-A85F-2267756889E1}">
      <dsp:nvSpPr>
        <dsp:cNvPr id="0" name=""/>
        <dsp:cNvSpPr/>
      </dsp:nvSpPr>
      <dsp:spPr>
        <a:xfrm>
          <a:off x="10657" y="1072073"/>
          <a:ext cx="3132622" cy="392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b="1" i="0" kern="1200" baseline="0"/>
            <a:t>Psychodynamic Theory</a:t>
          </a:r>
          <a:r>
            <a:rPr lang="en-US" sz="2200" b="0" i="0" kern="1200" baseline="0"/>
            <a:t>:</a:t>
          </a:r>
          <a:endParaRPr lang="en-US" sz="2200" kern="1200"/>
        </a:p>
      </dsp:txBody>
      <dsp:txXfrm>
        <a:off x="10657" y="1072073"/>
        <a:ext cx="3132622" cy="392537"/>
      </dsp:txXfrm>
    </dsp:sp>
    <dsp:sp modelId="{626BE83F-37E4-4872-9C40-4A8F59520F30}">
      <dsp:nvSpPr>
        <dsp:cNvPr id="0" name=""/>
        <dsp:cNvSpPr/>
      </dsp:nvSpPr>
      <dsp:spPr>
        <a:xfrm>
          <a:off x="10657" y="1537240"/>
          <a:ext cx="3132622" cy="2814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US" sz="1600" b="1" kern="1200" dirty="0"/>
            <a:t>Freud’s Theory</a:t>
          </a:r>
          <a:r>
            <a:rPr lang="en-US" sz="1600" kern="1200" dirty="0"/>
            <a:t>: Sigmund Freud believed that depression is caused by unresolved conflicts and unconscious processes from early childhood experiences</a:t>
          </a:r>
          <a:r>
            <a:rPr lang="en-US" sz="1600" b="0" i="0" kern="1200" baseline="0" dirty="0"/>
            <a:t>. </a:t>
          </a:r>
          <a:r>
            <a:rPr lang="en-US" sz="1600" kern="1200" dirty="0"/>
            <a:t>Depression is seen as anger turned inward</a:t>
          </a:r>
          <a:r>
            <a:rPr lang="en-US" sz="1600" b="0" i="0" kern="1200" baseline="0" dirty="0"/>
            <a:t>. </a:t>
          </a:r>
          <a:endParaRPr lang="en-US" sz="1600" kern="1200" dirty="0"/>
        </a:p>
        <a:p>
          <a:pPr marL="0" lvl="0" indent="0" algn="l" defTabSz="711200">
            <a:lnSpc>
              <a:spcPct val="100000"/>
            </a:lnSpc>
            <a:spcBef>
              <a:spcPct val="0"/>
            </a:spcBef>
            <a:spcAft>
              <a:spcPct val="35000"/>
            </a:spcAft>
            <a:buNone/>
          </a:pPr>
          <a:r>
            <a:rPr lang="en-US" sz="1600" b="1" kern="1200" dirty="0"/>
            <a:t>Object Relations Theory</a:t>
          </a:r>
          <a:r>
            <a:rPr lang="en-US" sz="1600" kern="1200" dirty="0"/>
            <a:t>: This theory focuses on the impact of early relationships with caregivers on the development of depression</a:t>
          </a:r>
          <a:r>
            <a:rPr lang="en-US" sz="1600" b="0" i="0" kern="1200" baseline="0" dirty="0"/>
            <a:t>. </a:t>
          </a:r>
          <a:r>
            <a:rPr lang="en-US" sz="1600" kern="1200" dirty="0"/>
            <a:t>Loss or rejection by a caregiver can lead to feelings of worthlessness and depression</a:t>
          </a:r>
          <a:r>
            <a:rPr lang="en-US" sz="1700" b="0" i="0" kern="1200" baseline="0" dirty="0"/>
            <a:t>. </a:t>
          </a:r>
          <a:endParaRPr lang="en-US" sz="1700" kern="1200" dirty="0"/>
        </a:p>
      </dsp:txBody>
      <dsp:txXfrm>
        <a:off x="10657" y="1537240"/>
        <a:ext cx="3132622" cy="2814097"/>
      </dsp:txXfrm>
    </dsp:sp>
    <dsp:sp modelId="{78969EC1-0D94-47F2-AD0E-A7F3242F66D0}">
      <dsp:nvSpPr>
        <dsp:cNvPr id="0" name=""/>
        <dsp:cNvSpPr/>
      </dsp:nvSpPr>
      <dsp:spPr>
        <a:xfrm>
          <a:off x="3691488" y="0"/>
          <a:ext cx="1096417" cy="9159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677F82-3587-4A7B-BB39-91F83B3E3F94}">
      <dsp:nvSpPr>
        <dsp:cNvPr id="0" name=""/>
        <dsp:cNvSpPr/>
      </dsp:nvSpPr>
      <dsp:spPr>
        <a:xfrm>
          <a:off x="3691488" y="1072073"/>
          <a:ext cx="3132622" cy="392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b="1" i="0" kern="1200" baseline="0"/>
            <a:t>Humanistic Theory</a:t>
          </a:r>
          <a:r>
            <a:rPr lang="en-US" sz="2200" b="0" i="0" kern="1200" baseline="0"/>
            <a:t>:</a:t>
          </a:r>
          <a:endParaRPr lang="en-US" sz="2200" kern="1200"/>
        </a:p>
      </dsp:txBody>
      <dsp:txXfrm>
        <a:off x="3691488" y="1072073"/>
        <a:ext cx="3132622" cy="392537"/>
      </dsp:txXfrm>
    </dsp:sp>
    <dsp:sp modelId="{3DEF2EF7-0FBE-473C-B4B1-38C8418BDDC7}">
      <dsp:nvSpPr>
        <dsp:cNvPr id="0" name=""/>
        <dsp:cNvSpPr/>
      </dsp:nvSpPr>
      <dsp:spPr>
        <a:xfrm>
          <a:off x="3691488" y="1537240"/>
          <a:ext cx="3132622" cy="2814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b="1" kern="1200" dirty="0"/>
            <a:t>Maslow’s Hierarchy of Needs</a:t>
          </a:r>
          <a:r>
            <a:rPr lang="en-US" sz="1700" kern="1200" dirty="0"/>
            <a:t>: Abraham Maslow suggested that depression occurs when individuals are unable to meet their basic needs and achieve self-actualization</a:t>
          </a:r>
          <a:r>
            <a:rPr lang="en-US" sz="1700" b="0" i="0" kern="1200" baseline="0" dirty="0"/>
            <a:t>. </a:t>
          </a:r>
          <a:endParaRPr lang="en-US" sz="1700" kern="1200" dirty="0"/>
        </a:p>
        <a:p>
          <a:pPr marL="0" lvl="0" indent="0" algn="l" defTabSz="755650">
            <a:lnSpc>
              <a:spcPct val="100000"/>
            </a:lnSpc>
            <a:spcBef>
              <a:spcPct val="0"/>
            </a:spcBef>
            <a:spcAft>
              <a:spcPct val="35000"/>
            </a:spcAft>
            <a:buNone/>
          </a:pPr>
          <a:r>
            <a:rPr lang="en-US" sz="1700" b="1" kern="1200"/>
            <a:t>Rogers’ Person-Centered Theory</a:t>
          </a:r>
          <a:r>
            <a:rPr lang="en-US" sz="1700" kern="1200"/>
            <a:t>: Carl Rogers believed that depression results from a discrepancy between an individual’s self-concept and their ideal self</a:t>
          </a:r>
          <a:r>
            <a:rPr lang="en-US" sz="1700" b="0" i="0" kern="1200" baseline="0"/>
            <a:t>. </a:t>
          </a:r>
          <a:endParaRPr lang="en-US" sz="1700" kern="1200"/>
        </a:p>
      </dsp:txBody>
      <dsp:txXfrm>
        <a:off x="3691488" y="1537240"/>
        <a:ext cx="3132622" cy="2814097"/>
      </dsp:txXfrm>
    </dsp:sp>
    <dsp:sp modelId="{FF942CC9-6E0E-4F04-86ED-3F960DAD369F}">
      <dsp:nvSpPr>
        <dsp:cNvPr id="0" name=""/>
        <dsp:cNvSpPr/>
      </dsp:nvSpPr>
      <dsp:spPr>
        <a:xfrm>
          <a:off x="7372320" y="0"/>
          <a:ext cx="1096417" cy="9159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FD29D-C58C-4A5D-A122-1E85512E7705}">
      <dsp:nvSpPr>
        <dsp:cNvPr id="0" name=""/>
        <dsp:cNvSpPr/>
      </dsp:nvSpPr>
      <dsp:spPr>
        <a:xfrm>
          <a:off x="7372320" y="1072073"/>
          <a:ext cx="3132622" cy="392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b="1" i="0" kern="1200" baseline="0"/>
            <a:t>Biopsychosocial Model</a:t>
          </a:r>
          <a:r>
            <a:rPr lang="en-US" sz="2200" b="0" i="0" kern="1200" baseline="0"/>
            <a:t>:</a:t>
          </a:r>
          <a:endParaRPr lang="en-US" sz="2200" kern="1200"/>
        </a:p>
      </dsp:txBody>
      <dsp:txXfrm>
        <a:off x="7372320" y="1072073"/>
        <a:ext cx="3132622" cy="392537"/>
      </dsp:txXfrm>
    </dsp:sp>
    <dsp:sp modelId="{AD0EDC13-8E45-4761-A22A-A9D54C66FA69}">
      <dsp:nvSpPr>
        <dsp:cNvPr id="0" name=""/>
        <dsp:cNvSpPr/>
      </dsp:nvSpPr>
      <dsp:spPr>
        <a:xfrm>
          <a:off x="7372320" y="1537240"/>
          <a:ext cx="3132622" cy="2814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t>This model integrates biological, psychological, and social factors in understanding depression</a:t>
          </a:r>
          <a:r>
            <a:rPr lang="en-US" sz="1700" b="0" i="0" kern="1200" baseline="0"/>
            <a:t>. </a:t>
          </a:r>
          <a:r>
            <a:rPr lang="en-US" sz="1700" kern="1200"/>
            <a:t>It recognizes that depression is influenced by genetic predisposition, brain chemistry, personality traits, and environmental stressors</a:t>
          </a:r>
          <a:r>
            <a:rPr lang="en-US" sz="1700" b="0" i="0" kern="1200" baseline="0"/>
            <a:t>. </a:t>
          </a:r>
          <a:endParaRPr lang="en-US" sz="1700" kern="1200"/>
        </a:p>
      </dsp:txBody>
      <dsp:txXfrm>
        <a:off x="7372320" y="1537240"/>
        <a:ext cx="3132622" cy="28140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BC03A4-7FA9-4799-9688-C26608D38C38}">
      <dsp:nvSpPr>
        <dsp:cNvPr id="0" name=""/>
        <dsp:cNvSpPr/>
      </dsp:nvSpPr>
      <dsp:spPr>
        <a:xfrm>
          <a:off x="0" y="53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941DA2-739E-4118-8E2B-E70B0578D580}">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Less severe: BA/CBT, Counselling; consider IPT</a:t>
          </a:r>
        </a:p>
      </dsp:txBody>
      <dsp:txXfrm>
        <a:off x="0" y="531"/>
        <a:ext cx="10515600" cy="870055"/>
      </dsp:txXfrm>
    </dsp:sp>
    <dsp:sp modelId="{BEDAD139-1B07-4AB7-8695-76050BD14504}">
      <dsp:nvSpPr>
        <dsp:cNvPr id="0" name=""/>
        <dsp:cNvSpPr/>
      </dsp:nvSpPr>
      <dsp:spPr>
        <a:xfrm>
          <a:off x="0" y="870586"/>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E8B359-5BC5-4B7C-BE24-056F7DBD4A01}">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More severe: CBT, IPT, pharmacotherapy combinations</a:t>
          </a:r>
        </a:p>
      </dsp:txBody>
      <dsp:txXfrm>
        <a:off x="0" y="870586"/>
        <a:ext cx="10515600" cy="870055"/>
      </dsp:txXfrm>
    </dsp:sp>
    <dsp:sp modelId="{B51E1042-FFA6-452A-8D6B-7B13F4E00D8C}">
      <dsp:nvSpPr>
        <dsp:cNvPr id="0" name=""/>
        <dsp:cNvSpPr/>
      </dsp:nvSpPr>
      <dsp:spPr>
        <a:xfrm>
          <a:off x="0" y="174064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003EB4-D5E1-4844-AAC2-C786DDFBF7B3}">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Couples therapy for Depression (when relationship factors salient)</a:t>
          </a:r>
        </a:p>
      </dsp:txBody>
      <dsp:txXfrm>
        <a:off x="0" y="1740641"/>
        <a:ext cx="10515600" cy="870055"/>
      </dsp:txXfrm>
    </dsp:sp>
    <dsp:sp modelId="{8597373E-9396-4BA4-8162-7539813826EE}">
      <dsp:nvSpPr>
        <dsp:cNvPr id="0" name=""/>
        <dsp:cNvSpPr/>
      </dsp:nvSpPr>
      <dsp:spPr>
        <a:xfrm>
          <a:off x="0" y="2610696"/>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32E385-0CDB-459A-9B5C-59B7F449C150}">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MBCT for relapse prevention</a:t>
          </a:r>
        </a:p>
      </dsp:txBody>
      <dsp:txXfrm>
        <a:off x="0" y="2610696"/>
        <a:ext cx="10515600" cy="870055"/>
      </dsp:txXfrm>
    </dsp:sp>
    <dsp:sp modelId="{E205584A-0F50-4F7C-93A1-A91C6925A4F4}">
      <dsp:nvSpPr>
        <dsp:cNvPr id="0" name=""/>
        <dsp:cNvSpPr/>
      </dsp:nvSpPr>
      <dsp:spPr>
        <a:xfrm>
          <a:off x="0" y="348075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129C0B-C330-405C-9062-8EF052CC2140}">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Consider rTMS/ECT for treatment‑resistant/severe</a:t>
          </a:r>
        </a:p>
      </dsp:txBody>
      <dsp:txXfrm>
        <a:off x="0" y="3480751"/>
        <a:ext cx="10515600" cy="87005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74FE0-3253-483D-B0D9-871C090CAB31}">
      <dsp:nvSpPr>
        <dsp:cNvPr id="0" name=""/>
        <dsp:cNvSpPr/>
      </dsp:nvSpPr>
      <dsp:spPr>
        <a:xfrm>
          <a:off x="943374" y="198523"/>
          <a:ext cx="691347" cy="6913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50E29-1CF0-42BB-B901-5A936CB490BA}">
      <dsp:nvSpPr>
        <dsp:cNvPr id="0" name=""/>
        <dsp:cNvSpPr/>
      </dsp:nvSpPr>
      <dsp:spPr>
        <a:xfrm>
          <a:off x="520883"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The CBT model proposes that it is not the situation that causes the emotional distress that an individual experiences. Rather, it is the individual’s interpretation or view of that event or situation which causes the emotional distress. </a:t>
          </a:r>
          <a:endParaRPr lang="en-US" sz="1600" kern="1200" dirty="0"/>
        </a:p>
      </dsp:txBody>
      <dsp:txXfrm>
        <a:off x="520883" y="1459339"/>
        <a:ext cx="1536328" cy="2534941"/>
      </dsp:txXfrm>
    </dsp:sp>
    <dsp:sp modelId="{7140EC2E-E0E4-4144-9B53-B42CC9262FF8}">
      <dsp:nvSpPr>
        <dsp:cNvPr id="0" name=""/>
        <dsp:cNvSpPr/>
      </dsp:nvSpPr>
      <dsp:spPr>
        <a:xfrm>
          <a:off x="2748559" y="198523"/>
          <a:ext cx="691347" cy="6913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8ABF71-8BB3-415D-BF3D-515BC2C362E9}">
      <dsp:nvSpPr>
        <dsp:cNvPr id="0" name=""/>
        <dsp:cNvSpPr/>
      </dsp:nvSpPr>
      <dsp:spPr>
        <a:xfrm>
          <a:off x="2326069"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Key therapeutic principles underpinning CBT: </a:t>
          </a:r>
          <a:endParaRPr lang="en-US" sz="1600" kern="1200" dirty="0"/>
        </a:p>
      </dsp:txBody>
      <dsp:txXfrm>
        <a:off x="2326069" y="1459339"/>
        <a:ext cx="1536328" cy="2534941"/>
      </dsp:txXfrm>
    </dsp:sp>
    <dsp:sp modelId="{62339AA6-3C56-4809-9957-E1CCB37DAB59}">
      <dsp:nvSpPr>
        <dsp:cNvPr id="0" name=""/>
        <dsp:cNvSpPr/>
      </dsp:nvSpPr>
      <dsp:spPr>
        <a:xfrm>
          <a:off x="4553745" y="198523"/>
          <a:ext cx="691347" cy="6913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137639-B4D5-439A-AE2C-0BE2E8604CC9}">
      <dsp:nvSpPr>
        <dsp:cNvPr id="0" name=""/>
        <dsp:cNvSpPr/>
      </dsp:nvSpPr>
      <dsp:spPr>
        <a:xfrm>
          <a:off x="4131254"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Therapy is regarded as a collaborative project between client and therapist</a:t>
          </a:r>
          <a:endParaRPr lang="en-US" sz="1600" kern="1200"/>
        </a:p>
      </dsp:txBody>
      <dsp:txXfrm>
        <a:off x="4131254" y="1459339"/>
        <a:ext cx="1536328" cy="2534941"/>
      </dsp:txXfrm>
    </dsp:sp>
    <dsp:sp modelId="{FABC57D0-28BE-49A0-96F0-5DE016CB9027}">
      <dsp:nvSpPr>
        <dsp:cNvPr id="0" name=""/>
        <dsp:cNvSpPr/>
      </dsp:nvSpPr>
      <dsp:spPr>
        <a:xfrm>
          <a:off x="6358930" y="198523"/>
          <a:ext cx="691347" cy="6913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2AF797-381B-458D-9BF3-F0550800B7B4}">
      <dsp:nvSpPr>
        <dsp:cNvPr id="0" name=""/>
        <dsp:cNvSpPr/>
      </dsp:nvSpPr>
      <dsp:spPr>
        <a:xfrm>
          <a:off x="5936440"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The work is problem-focused and structured  </a:t>
          </a:r>
          <a:endParaRPr lang="en-US" sz="1600" kern="1200"/>
        </a:p>
      </dsp:txBody>
      <dsp:txXfrm>
        <a:off x="5936440" y="1459339"/>
        <a:ext cx="1536328" cy="2534941"/>
      </dsp:txXfrm>
    </dsp:sp>
    <dsp:sp modelId="{7352F965-B973-48BF-8F5C-F886B9745E16}">
      <dsp:nvSpPr>
        <dsp:cNvPr id="0" name=""/>
        <dsp:cNvSpPr/>
      </dsp:nvSpPr>
      <dsp:spPr>
        <a:xfrm>
          <a:off x="8164116" y="198523"/>
          <a:ext cx="691347" cy="6913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43BA4-3EBC-4DEF-984C-C826EAAEA75F}">
      <dsp:nvSpPr>
        <dsp:cNvPr id="0" name=""/>
        <dsp:cNvSpPr/>
      </dsp:nvSpPr>
      <dsp:spPr>
        <a:xfrm>
          <a:off x="7741626"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Aims to help the client become their own therapist</a:t>
          </a:r>
          <a:endParaRPr lang="en-US" sz="1600" kern="1200"/>
        </a:p>
      </dsp:txBody>
      <dsp:txXfrm>
        <a:off x="7741626" y="1459339"/>
        <a:ext cx="1536328" cy="2534941"/>
      </dsp:txXfrm>
    </dsp:sp>
    <dsp:sp modelId="{D702F1D0-82AF-48DA-A216-D99D686B8517}">
      <dsp:nvSpPr>
        <dsp:cNvPr id="0" name=""/>
        <dsp:cNvSpPr/>
      </dsp:nvSpPr>
      <dsp:spPr>
        <a:xfrm>
          <a:off x="10468800" y="198523"/>
          <a:ext cx="691347" cy="6913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A49EE8-6E6E-4041-B161-3E3D2F7A17FF}">
      <dsp:nvSpPr>
        <dsp:cNvPr id="0" name=""/>
        <dsp:cNvSpPr/>
      </dsp:nvSpPr>
      <dsp:spPr>
        <a:xfrm>
          <a:off x="9546811" y="1459339"/>
          <a:ext cx="2535325"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0" i="0" kern="1200" baseline="0" dirty="0"/>
            <a:t>CBT helps to break the cycle of negative thinking and </a:t>
          </a:r>
          <a:r>
            <a:rPr lang="en-US" sz="1600" b="0" i="0" kern="1200" baseline="0" dirty="0" err="1"/>
            <a:t>behaviour</a:t>
          </a:r>
          <a:r>
            <a:rPr lang="en-US" sz="1600" b="0" i="0" kern="1200" baseline="0" dirty="0"/>
            <a:t> that can keep depression or anxiety going. A CBT therapist teaches skills to manage your thoughts and feelings, leading to positive changes in how you feel and overall well-being.</a:t>
          </a:r>
          <a:endParaRPr lang="en-US" sz="1600" kern="1200" dirty="0"/>
        </a:p>
      </dsp:txBody>
      <dsp:txXfrm>
        <a:off x="9546811" y="1459339"/>
        <a:ext cx="2535325" cy="253494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B947B-202B-4341-8D65-BB19D5318F79}">
      <dsp:nvSpPr>
        <dsp:cNvPr id="0" name=""/>
        <dsp:cNvSpPr/>
      </dsp:nvSpPr>
      <dsp:spPr>
        <a:xfrm>
          <a:off x="0" y="1010"/>
          <a:ext cx="9941318" cy="430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A99A56-A55C-4E5A-8241-F6F53DD7C05B}">
      <dsp:nvSpPr>
        <dsp:cNvPr id="0" name=""/>
        <dsp:cNvSpPr/>
      </dsp:nvSpPr>
      <dsp:spPr>
        <a:xfrm>
          <a:off x="130289" y="97920"/>
          <a:ext cx="236889" cy="2368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223C31-4A38-48D1-AA77-309DF6C1C8E8}">
      <dsp:nvSpPr>
        <dsp:cNvPr id="0" name=""/>
        <dsp:cNvSpPr/>
      </dsp:nvSpPr>
      <dsp:spPr>
        <a:xfrm>
          <a:off x="497468" y="1010"/>
          <a:ext cx="9443850" cy="43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583" tIns="45583" rIns="45583" bIns="45583" numCol="1" spcCol="1270" anchor="ctr" anchorCtr="0">
          <a:noAutofit/>
        </a:bodyPr>
        <a:lstStyle/>
        <a:p>
          <a:pPr marL="0" lvl="0" indent="0" algn="l" defTabSz="844550">
            <a:lnSpc>
              <a:spcPct val="100000"/>
            </a:lnSpc>
            <a:spcBef>
              <a:spcPct val="0"/>
            </a:spcBef>
            <a:spcAft>
              <a:spcPct val="35000"/>
            </a:spcAft>
            <a:buNone/>
          </a:pPr>
          <a:r>
            <a:rPr lang="en-GB" sz="1900" kern="1200"/>
            <a:t>NICE NG222: Depression in adults (2022; reviewed 2024)</a:t>
          </a:r>
          <a:endParaRPr lang="en-US" sz="1900" kern="1200"/>
        </a:p>
      </dsp:txBody>
      <dsp:txXfrm>
        <a:off x="497468" y="1010"/>
        <a:ext cx="9443850" cy="430708"/>
      </dsp:txXfrm>
    </dsp:sp>
    <dsp:sp modelId="{6CC3979B-0265-4857-B66E-6D5BDD758902}">
      <dsp:nvSpPr>
        <dsp:cNvPr id="0" name=""/>
        <dsp:cNvSpPr/>
      </dsp:nvSpPr>
      <dsp:spPr>
        <a:xfrm>
          <a:off x="0" y="539396"/>
          <a:ext cx="9941318" cy="430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1CBDB-5FF7-4117-8548-F8FDD086BD49}">
      <dsp:nvSpPr>
        <dsp:cNvPr id="0" name=""/>
        <dsp:cNvSpPr/>
      </dsp:nvSpPr>
      <dsp:spPr>
        <a:xfrm>
          <a:off x="130289" y="636305"/>
          <a:ext cx="236889" cy="2368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C00F28-3968-46CE-98D6-1B1537F1D8C3}">
      <dsp:nvSpPr>
        <dsp:cNvPr id="0" name=""/>
        <dsp:cNvSpPr/>
      </dsp:nvSpPr>
      <dsp:spPr>
        <a:xfrm>
          <a:off x="497468" y="539396"/>
          <a:ext cx="9443850" cy="43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583" tIns="45583" rIns="45583" bIns="45583" numCol="1" spcCol="1270" anchor="ctr" anchorCtr="0">
          <a:noAutofit/>
        </a:bodyPr>
        <a:lstStyle/>
        <a:p>
          <a:pPr marL="0" lvl="0" indent="0" algn="l" defTabSz="844550">
            <a:lnSpc>
              <a:spcPct val="100000"/>
            </a:lnSpc>
            <a:spcBef>
              <a:spcPct val="0"/>
            </a:spcBef>
            <a:spcAft>
              <a:spcPct val="35000"/>
            </a:spcAft>
            <a:buNone/>
          </a:pPr>
          <a:r>
            <a:rPr lang="en-GB" sz="1900" kern="1200"/>
            <a:t>NICE NG116: PTSD (2018; reviewed 2025)</a:t>
          </a:r>
          <a:endParaRPr lang="en-US" sz="1900" kern="1200"/>
        </a:p>
      </dsp:txBody>
      <dsp:txXfrm>
        <a:off x="497468" y="539396"/>
        <a:ext cx="9443850" cy="430708"/>
      </dsp:txXfrm>
    </dsp:sp>
    <dsp:sp modelId="{253D19BD-1302-4AB3-A497-AA8C8AE4A4AF}">
      <dsp:nvSpPr>
        <dsp:cNvPr id="0" name=""/>
        <dsp:cNvSpPr/>
      </dsp:nvSpPr>
      <dsp:spPr>
        <a:xfrm>
          <a:off x="0" y="1077781"/>
          <a:ext cx="9941318" cy="430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A670A8-AD18-49B6-985A-E9DE7FF437F7}">
      <dsp:nvSpPr>
        <dsp:cNvPr id="0" name=""/>
        <dsp:cNvSpPr/>
      </dsp:nvSpPr>
      <dsp:spPr>
        <a:xfrm>
          <a:off x="130289" y="1174691"/>
          <a:ext cx="236889" cy="2368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69F5E6-F5A1-42FF-87E9-0F4A6EDDA16C}">
      <dsp:nvSpPr>
        <dsp:cNvPr id="0" name=""/>
        <dsp:cNvSpPr/>
      </dsp:nvSpPr>
      <dsp:spPr>
        <a:xfrm>
          <a:off x="497468" y="1077781"/>
          <a:ext cx="9443850" cy="43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583" tIns="45583" rIns="45583" bIns="45583" numCol="1" spcCol="1270" anchor="ctr" anchorCtr="0">
          <a:noAutofit/>
        </a:bodyPr>
        <a:lstStyle/>
        <a:p>
          <a:pPr marL="0" lvl="0" indent="0" algn="l" defTabSz="844550">
            <a:lnSpc>
              <a:spcPct val="100000"/>
            </a:lnSpc>
            <a:spcBef>
              <a:spcPct val="0"/>
            </a:spcBef>
            <a:spcAft>
              <a:spcPct val="35000"/>
            </a:spcAft>
            <a:buNone/>
          </a:pPr>
          <a:r>
            <a:rPr lang="en-GB" sz="1900" kern="1200"/>
            <a:t>ICD‑11 CDDR (2024): clinical descriptions</a:t>
          </a:r>
          <a:endParaRPr lang="en-US" sz="1900" kern="1200"/>
        </a:p>
      </dsp:txBody>
      <dsp:txXfrm>
        <a:off x="497468" y="1077781"/>
        <a:ext cx="9443850" cy="430708"/>
      </dsp:txXfrm>
    </dsp:sp>
    <dsp:sp modelId="{44D341EF-355F-4388-9B0B-143DD2C50831}">
      <dsp:nvSpPr>
        <dsp:cNvPr id="0" name=""/>
        <dsp:cNvSpPr/>
      </dsp:nvSpPr>
      <dsp:spPr>
        <a:xfrm>
          <a:off x="0" y="1616167"/>
          <a:ext cx="9941318" cy="430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58C471-DF9D-4807-A6D3-9BCF36122E44}">
      <dsp:nvSpPr>
        <dsp:cNvPr id="0" name=""/>
        <dsp:cNvSpPr/>
      </dsp:nvSpPr>
      <dsp:spPr>
        <a:xfrm>
          <a:off x="130289" y="1713076"/>
          <a:ext cx="236889" cy="2368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AEB14F-D986-4059-9A9B-16C62ABC85C5}">
      <dsp:nvSpPr>
        <dsp:cNvPr id="0" name=""/>
        <dsp:cNvSpPr/>
      </dsp:nvSpPr>
      <dsp:spPr>
        <a:xfrm>
          <a:off x="497468" y="1616167"/>
          <a:ext cx="9443850" cy="43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583" tIns="45583" rIns="45583" bIns="45583" numCol="1" spcCol="1270" anchor="ctr" anchorCtr="0">
          <a:noAutofit/>
        </a:bodyPr>
        <a:lstStyle/>
        <a:p>
          <a:pPr marL="0" lvl="0" indent="0" algn="l" defTabSz="844550">
            <a:lnSpc>
              <a:spcPct val="100000"/>
            </a:lnSpc>
            <a:spcBef>
              <a:spcPct val="0"/>
            </a:spcBef>
            <a:spcAft>
              <a:spcPct val="35000"/>
            </a:spcAft>
            <a:buNone/>
          </a:pPr>
          <a:r>
            <a:rPr lang="en-GB" sz="1900" kern="1200"/>
            <a:t>NHS England TTAD service standards &amp; Annual Report 2023/24</a:t>
          </a:r>
          <a:endParaRPr lang="en-US" sz="1900" kern="1200"/>
        </a:p>
      </dsp:txBody>
      <dsp:txXfrm>
        <a:off x="497468" y="1616167"/>
        <a:ext cx="9443850" cy="430708"/>
      </dsp:txXfrm>
    </dsp:sp>
    <dsp:sp modelId="{FCEB4391-6B59-488A-9BDB-D2AB23E82F86}">
      <dsp:nvSpPr>
        <dsp:cNvPr id="0" name=""/>
        <dsp:cNvSpPr/>
      </dsp:nvSpPr>
      <dsp:spPr>
        <a:xfrm>
          <a:off x="0" y="2154553"/>
          <a:ext cx="9941318" cy="430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DD7A8E-94D1-406A-898F-3ED1BEA4B2B5}">
      <dsp:nvSpPr>
        <dsp:cNvPr id="0" name=""/>
        <dsp:cNvSpPr/>
      </dsp:nvSpPr>
      <dsp:spPr>
        <a:xfrm>
          <a:off x="130289" y="2251462"/>
          <a:ext cx="236889" cy="23688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C71F43-22E0-4224-BCDD-C800E7EE5656}">
      <dsp:nvSpPr>
        <dsp:cNvPr id="0" name=""/>
        <dsp:cNvSpPr/>
      </dsp:nvSpPr>
      <dsp:spPr>
        <a:xfrm>
          <a:off x="497468" y="2154553"/>
          <a:ext cx="9443850" cy="43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583" tIns="45583" rIns="45583" bIns="45583" numCol="1" spcCol="1270" anchor="ctr" anchorCtr="0">
          <a:noAutofit/>
        </a:bodyPr>
        <a:lstStyle/>
        <a:p>
          <a:pPr marL="0" lvl="0" indent="0" algn="l" defTabSz="844550">
            <a:lnSpc>
              <a:spcPct val="100000"/>
            </a:lnSpc>
            <a:spcBef>
              <a:spcPct val="0"/>
            </a:spcBef>
            <a:spcAft>
              <a:spcPct val="35000"/>
            </a:spcAft>
            <a:buNone/>
          </a:pPr>
          <a:r>
            <a:rPr lang="en-GB" sz="1900" kern="1200"/>
            <a:t>CQC State of Care 2024/25</a:t>
          </a:r>
          <a:endParaRPr lang="en-US" sz="1900" kern="1200"/>
        </a:p>
      </dsp:txBody>
      <dsp:txXfrm>
        <a:off x="497468" y="2154553"/>
        <a:ext cx="9443850" cy="430708"/>
      </dsp:txXfrm>
    </dsp:sp>
    <dsp:sp modelId="{62A33275-8B06-489F-A9F9-1643B0D56364}">
      <dsp:nvSpPr>
        <dsp:cNvPr id="0" name=""/>
        <dsp:cNvSpPr/>
      </dsp:nvSpPr>
      <dsp:spPr>
        <a:xfrm>
          <a:off x="0" y="2692938"/>
          <a:ext cx="9941318" cy="430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787DD-485B-4F8E-A459-072F6973524E}">
      <dsp:nvSpPr>
        <dsp:cNvPr id="0" name=""/>
        <dsp:cNvSpPr/>
      </dsp:nvSpPr>
      <dsp:spPr>
        <a:xfrm>
          <a:off x="130289" y="2789848"/>
          <a:ext cx="236889" cy="23688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8C04C0-C165-4AF2-B608-13C79125180B}">
      <dsp:nvSpPr>
        <dsp:cNvPr id="0" name=""/>
        <dsp:cNvSpPr/>
      </dsp:nvSpPr>
      <dsp:spPr>
        <a:xfrm>
          <a:off x="497468" y="2692938"/>
          <a:ext cx="9443850" cy="43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583" tIns="45583" rIns="45583" bIns="45583" numCol="1" spcCol="1270" anchor="ctr" anchorCtr="0">
          <a:noAutofit/>
        </a:bodyPr>
        <a:lstStyle/>
        <a:p>
          <a:pPr marL="0" lvl="0" indent="0" algn="l" defTabSz="844550">
            <a:lnSpc>
              <a:spcPct val="100000"/>
            </a:lnSpc>
            <a:spcBef>
              <a:spcPct val="0"/>
            </a:spcBef>
            <a:spcAft>
              <a:spcPct val="35000"/>
            </a:spcAft>
            <a:buNone/>
          </a:pPr>
          <a:r>
            <a:rPr lang="en-GB" sz="1900" kern="1200"/>
            <a:t>House of Commons Library: mental health policy/services (2024); TTAD statistics (2024)</a:t>
          </a:r>
          <a:endParaRPr lang="en-US" sz="1900" kern="1200"/>
        </a:p>
      </dsp:txBody>
      <dsp:txXfrm>
        <a:off x="497468" y="2692938"/>
        <a:ext cx="9443850" cy="4307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498A5-701E-4FBF-B77A-E29E92671128}"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51EE8-76F3-4FB5-9386-118713C4D37B}" type="slidenum">
              <a:rPr lang="en-GB" smtClean="0"/>
              <a:t>‹#›</a:t>
            </a:fld>
            <a:endParaRPr lang="en-GB"/>
          </a:p>
        </p:txBody>
      </p:sp>
    </p:spTree>
    <p:extLst>
      <p:ext uri="{BB962C8B-B14F-4D97-AF65-F5344CB8AC3E}">
        <p14:creationId xmlns:p14="http://schemas.microsoft.com/office/powerpoint/2010/main" val="402333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youtu.be/jLgv0E1k6h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nao.org.uk/reports/progress-in-improving-mental-health-services-in-england/"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OJ7cf-AgLTQ"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ncbi.nlm.nih.gov/pmc/articles/PMC9232544/#b0130"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a:t>
            </a:fld>
            <a:endParaRPr lang="en-GB"/>
          </a:p>
        </p:txBody>
      </p:sp>
    </p:spTree>
    <p:extLst>
      <p:ext uri="{BB962C8B-B14F-4D97-AF65-F5344CB8AC3E}">
        <p14:creationId xmlns:p14="http://schemas.microsoft.com/office/powerpoint/2010/main" val="166090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a:t>
            </a:fld>
            <a:endParaRPr lang="en-GB"/>
          </a:p>
        </p:txBody>
      </p:sp>
    </p:spTree>
    <p:extLst>
      <p:ext uri="{BB962C8B-B14F-4D97-AF65-F5344CB8AC3E}">
        <p14:creationId xmlns:p14="http://schemas.microsoft.com/office/powerpoint/2010/main" val="2554731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Emphasise implications for practice, documentation, interfaces across services.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Primary: GP, TTAD self‑referral; low‑intensity guided self‑help</a:t>
            </a:r>
          </a:p>
          <a:p>
            <a:pPr>
              <a:defRPr sz="2000"/>
            </a:pPr>
            <a:r>
              <a:rPr lang="en-GB" dirty="0"/>
              <a:t>Secondary: CMHT, Crisis &amp; Home Treatment, Liaison</a:t>
            </a:r>
          </a:p>
          <a:p>
            <a:pPr>
              <a:defRPr sz="2000"/>
            </a:pPr>
            <a:r>
              <a:rPr lang="en-GB" dirty="0"/>
              <a:t>Tertiary: Highly specialised services (e.g., forensic, specialist inpatient)</a:t>
            </a:r>
          </a:p>
          <a:p>
            <a:pPr>
              <a:defRPr sz="2000"/>
            </a:pPr>
            <a:r>
              <a:rPr lang="en-GB" dirty="0"/>
              <a:t>Principle: least restrictive, matched to need; step up/down</a:t>
            </a:r>
          </a:p>
          <a:p>
            <a:pPr algn="l" fontAlgn="base"/>
            <a:endParaRPr lang="en-GB" b="0" i="0" dirty="0">
              <a:solidFill>
                <a:srgbClr val="3C3C3C"/>
              </a:solidFill>
              <a:effectLst/>
              <a:latin typeface="Mulish"/>
            </a:endParaRPr>
          </a:p>
          <a:p>
            <a:pPr algn="l" fontAlgn="base"/>
            <a:r>
              <a:rPr lang="en-GB" b="0" i="0" dirty="0">
                <a:solidFill>
                  <a:srgbClr val="3C3C3C"/>
                </a:solidFill>
                <a:effectLst/>
                <a:latin typeface="Mulish"/>
              </a:rPr>
              <a:t>Primary Care – </a:t>
            </a:r>
            <a:r>
              <a:rPr lang="en-GB" b="0" i="0" dirty="0">
                <a:solidFill>
                  <a:srgbClr val="202A30"/>
                </a:solidFill>
                <a:effectLst/>
                <a:latin typeface="-apple-system"/>
              </a:rPr>
              <a:t>Referral pathways have been specifically developed to promote access and equality. They include:</a:t>
            </a:r>
          </a:p>
          <a:p>
            <a:pPr algn="l" fontAlgn="base">
              <a:buFont typeface="+mj-lt"/>
              <a:buAutoNum type="arabicPeriod"/>
            </a:pPr>
            <a:r>
              <a:rPr lang="en-GB" b="0" i="0" dirty="0">
                <a:solidFill>
                  <a:srgbClr val="202A30"/>
                </a:solidFill>
                <a:effectLst/>
                <a:latin typeface="-apple-system"/>
              </a:rPr>
              <a:t>self-referral into every service</a:t>
            </a:r>
          </a:p>
          <a:p>
            <a:pPr algn="l" fontAlgn="base">
              <a:buFont typeface="+mj-lt"/>
              <a:buAutoNum type="arabicPeriod"/>
            </a:pPr>
            <a:r>
              <a:rPr lang="en-GB" b="0" i="0" dirty="0">
                <a:solidFill>
                  <a:srgbClr val="202A30"/>
                </a:solidFill>
                <a:effectLst/>
                <a:latin typeface="-apple-system"/>
              </a:rPr>
              <a:t>community or voluntary service referral</a:t>
            </a:r>
          </a:p>
          <a:p>
            <a:pPr algn="l" fontAlgn="base">
              <a:buFont typeface="+mj-lt"/>
              <a:buAutoNum type="arabicPeriod"/>
            </a:pPr>
            <a:r>
              <a:rPr lang="en-GB" b="0" i="0" dirty="0">
                <a:solidFill>
                  <a:srgbClr val="202A30"/>
                </a:solidFill>
                <a:effectLst/>
                <a:latin typeface="-apple-system"/>
              </a:rPr>
              <a:t>primary care referral</a:t>
            </a:r>
          </a:p>
          <a:p>
            <a:pPr algn="l" fontAlgn="base">
              <a:buFont typeface="+mj-lt"/>
              <a:buAutoNum type="arabicPeriod"/>
            </a:pPr>
            <a:r>
              <a:rPr lang="en-GB" b="0" i="0" dirty="0">
                <a:solidFill>
                  <a:srgbClr val="202A30"/>
                </a:solidFill>
                <a:effectLst/>
                <a:latin typeface="-apple-system"/>
              </a:rPr>
              <a:t>secondary care referral (including both mental health and physical health care services). – ‘stepping down’</a:t>
            </a:r>
          </a:p>
          <a:p>
            <a:endParaRPr lang="en-GB" b="0" i="0" dirty="0">
              <a:solidFill>
                <a:srgbClr val="3C3C3C"/>
              </a:solidFill>
              <a:effectLst/>
              <a:latin typeface="Mulish"/>
            </a:endParaRPr>
          </a:p>
          <a:p>
            <a:endParaRPr lang="en-GB" b="0" i="0" dirty="0">
              <a:solidFill>
                <a:srgbClr val="3C3C3C"/>
              </a:solidFill>
              <a:effectLst/>
              <a:latin typeface="Mulish"/>
            </a:endParaRPr>
          </a:p>
          <a:p>
            <a:r>
              <a:rPr lang="en-GB" b="0" i="0" dirty="0">
                <a:solidFill>
                  <a:srgbClr val="3C3C3C"/>
                </a:solidFill>
                <a:effectLst/>
                <a:latin typeface="Mulish"/>
              </a:rPr>
              <a:t>Secondary mental health services are those that usually need an initial referral from a GP and are provided by a specialist NHS trust. They include Community Mental Health Teams (CMHT), Crisis and Home Treatment Teams, Assertive Outreach Teams, Early Intervention for Psychosis services, and mental health inpatient units.</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9</a:t>
            </a:fld>
            <a:endParaRPr lang="en-GB"/>
          </a:p>
        </p:txBody>
      </p:sp>
    </p:spTree>
    <p:extLst>
      <p:ext uri="{BB962C8B-B14F-4D97-AF65-F5344CB8AC3E}">
        <p14:creationId xmlns:p14="http://schemas.microsoft.com/office/powerpoint/2010/main" val="796837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10</a:t>
            </a:fld>
            <a:endParaRPr lang="en-GB"/>
          </a:p>
        </p:txBody>
      </p:sp>
    </p:spTree>
    <p:extLst>
      <p:ext uri="{BB962C8B-B14F-4D97-AF65-F5344CB8AC3E}">
        <p14:creationId xmlns:p14="http://schemas.microsoft.com/office/powerpoint/2010/main" val="2970448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A30"/>
                </a:solidFill>
                <a:effectLst/>
                <a:latin typeface="-apple-system"/>
              </a:rPr>
              <a:t>Outcome data is reported to </a:t>
            </a:r>
            <a:r>
              <a:rPr lang="en-GB" b="0" i="0" dirty="0" err="1">
                <a:solidFill>
                  <a:srgbClr val="202A30"/>
                </a:solidFill>
                <a:effectLst/>
                <a:latin typeface="-apple-system"/>
              </a:rPr>
              <a:t>NHSdigital</a:t>
            </a:r>
            <a:r>
              <a:rPr lang="en-GB" b="0" i="0" dirty="0">
                <a:solidFill>
                  <a:srgbClr val="202A30"/>
                </a:solidFill>
                <a:effectLst/>
                <a:latin typeface="-apple-system"/>
              </a:rPr>
              <a:t> so that the sector can learn from variation in outcomes and public transparency about the benefits and limitations of the services is maintained. This helps guide the course of each person’s treatment and provides a resource for service improvement, transparency, and public accountability.</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11</a:t>
            </a:fld>
            <a:endParaRPr lang="en-GB"/>
          </a:p>
        </p:txBody>
      </p:sp>
    </p:spTree>
    <p:extLst>
      <p:ext uri="{BB962C8B-B14F-4D97-AF65-F5344CB8AC3E}">
        <p14:creationId xmlns:p14="http://schemas.microsoft.com/office/powerpoint/2010/main" val="1579624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Explain routine use of PHQ‑9, GAD‑7 and reliable change metrics; link to national publications.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 what recovery means; note local variation; encourage critical reading of dashboards.</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12</a:t>
            </a:fld>
            <a:endParaRPr lang="en-GB"/>
          </a:p>
        </p:txBody>
      </p:sp>
    </p:spTree>
    <p:extLst>
      <p:ext uri="{BB962C8B-B14F-4D97-AF65-F5344CB8AC3E}">
        <p14:creationId xmlns:p14="http://schemas.microsoft.com/office/powerpoint/2010/main" val="3579971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therapies in person only.   Not online</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14</a:t>
            </a:fld>
            <a:endParaRPr lang="en-GB"/>
          </a:p>
        </p:txBody>
      </p:sp>
    </p:spTree>
    <p:extLst>
      <p:ext uri="{BB962C8B-B14F-4D97-AF65-F5344CB8AC3E}">
        <p14:creationId xmlns:p14="http://schemas.microsoft.com/office/powerpoint/2010/main" val="1741916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https://youtu.be/jLgv0E1k6hs</a:t>
            </a:r>
            <a:endParaRPr lang="en-GB" sz="1200"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15</a:t>
            </a:fld>
            <a:endParaRPr lang="en-GB"/>
          </a:p>
        </p:txBody>
      </p:sp>
    </p:spTree>
    <p:extLst>
      <p:ext uri="{BB962C8B-B14F-4D97-AF65-F5344CB8AC3E}">
        <p14:creationId xmlns:p14="http://schemas.microsoft.com/office/powerpoint/2010/main" val="4019224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Demonstrate live how to self‑refer; discuss barriers and solutions for under‑represented groups.</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Facilitate short discussion: where do students see the gaps? What practical mitigations?</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93939"/>
                </a:solidFill>
                <a:effectLst/>
                <a:latin typeface="national"/>
              </a:rPr>
              <a:t>66.5% of those referred to TTAD in 2022/23 were women, and the number of women referred outnumbered men in every local area of England.</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18</a:t>
            </a:fld>
            <a:endParaRPr lang="en-GB"/>
          </a:p>
        </p:txBody>
      </p:sp>
    </p:spTree>
    <p:extLst>
      <p:ext uri="{BB962C8B-B14F-4D97-AF65-F5344CB8AC3E}">
        <p14:creationId xmlns:p14="http://schemas.microsoft.com/office/powerpoint/2010/main" val="17649281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challenges facing mental health services in the UK:</a:t>
            </a:r>
          </a:p>
          <a:p>
            <a:pPr>
              <a:buFont typeface="+mj-lt"/>
              <a:buAutoNum type="arabicPeriod"/>
            </a:pPr>
            <a:r>
              <a:rPr lang="en-GB" b="1" dirty="0"/>
              <a:t>Access to Services</a:t>
            </a:r>
            <a:r>
              <a:rPr lang="en-GB" dirty="0"/>
              <a:t>: Despite increased funding and workforce, many people still cannot access mental health services or face lengthy waits for treatment. Wide variations by region.</a:t>
            </a:r>
          </a:p>
          <a:p>
            <a:pPr>
              <a:buFont typeface="+mj-lt"/>
              <a:buAutoNum type="arabicPeriod"/>
            </a:pPr>
            <a:r>
              <a:rPr lang="en-GB" b="1" dirty="0"/>
              <a:t>Staff Shortages</a:t>
            </a:r>
            <a:r>
              <a:rPr lang="en-GB" dirty="0"/>
              <a:t>: There are ongoing staff shortages which impact the ability to provide timely and effective care</a:t>
            </a:r>
          </a:p>
          <a:p>
            <a:pPr>
              <a:buFont typeface="+mj-lt"/>
              <a:buAutoNum type="arabicPeriod"/>
            </a:pPr>
            <a:r>
              <a:rPr lang="en-GB" b="1" dirty="0"/>
              <a:t>Evidence Limitations</a:t>
            </a:r>
            <a:r>
              <a:rPr lang="en-GB" dirty="0"/>
              <a:t>: There is limited data to demonstrate the results of service developments, making it difficult to assess the effectiveness of improvements</a:t>
            </a:r>
            <a:r>
              <a:rPr lang="en-GB" baseline="30000" dirty="0"/>
              <a:t>.</a:t>
            </a:r>
            <a:endParaRPr lang="en-GB" dirty="0"/>
          </a:p>
          <a:p>
            <a:pPr>
              <a:buFont typeface="+mj-lt"/>
              <a:buAutoNum type="arabicPeriod"/>
            </a:pPr>
            <a:r>
              <a:rPr lang="en-GB" b="1" dirty="0"/>
              <a:t>Finance</a:t>
            </a:r>
            <a:r>
              <a:rPr lang="en-GB" dirty="0"/>
              <a:t>: Lack of investment is a major challenge to improving the safety and quality of care</a:t>
            </a:r>
          </a:p>
          <a:p>
            <a:pPr>
              <a:buFont typeface="+mj-lt"/>
              <a:buAutoNum type="arabicPeriod"/>
            </a:pPr>
            <a:r>
              <a:rPr lang="en-GB" b="1" dirty="0">
                <a:hlinkClick r:id="rId3"/>
              </a:rPr>
              <a:t>Inequalities</a:t>
            </a:r>
            <a:r>
              <a:rPr lang="en-GB" dirty="0">
                <a:hlinkClick r:id="rId3"/>
              </a:rPr>
              <a:t>: There are stark and longstanding inequalities in who is likely to develop mental health problems, as well as in access to care and experiences of care</a:t>
            </a:r>
            <a:endParaRPr lang="en-GB" dirty="0"/>
          </a:p>
          <a:p>
            <a:pPr>
              <a:buFont typeface="+mj-lt"/>
              <a:buAutoNum type="arabicPeriod"/>
            </a:pPr>
            <a:r>
              <a:rPr lang="en-GB" b="1" dirty="0">
                <a:hlinkClick r:id="rId3"/>
              </a:rPr>
              <a:t>Pandemic Impact</a:t>
            </a:r>
            <a:r>
              <a:rPr lang="en-GB" dirty="0">
                <a:hlinkClick r:id="rId3"/>
              </a:rPr>
              <a:t>: The COVID-19 pandemic has led to unprecedented demand and backlogs, with services struggling to keep up</a:t>
            </a:r>
            <a:endParaRPr lang="en-GB" dirty="0"/>
          </a:p>
          <a:p>
            <a:pPr>
              <a:buFont typeface="+mj-lt"/>
              <a:buAutoNum type="arabicPeriod"/>
            </a:pPr>
            <a:r>
              <a:rPr lang="en-GB" b="1" dirty="0">
                <a:hlinkClick r:id="rId3"/>
              </a:rPr>
              <a:t>Resource Demand</a:t>
            </a:r>
            <a:r>
              <a:rPr lang="en-GB" dirty="0">
                <a:hlinkClick r:id="rId3"/>
              </a:rPr>
              <a:t>: The demand for mental health services is outpacing the resources available, putting additional pressure on the system</a:t>
            </a:r>
            <a:r>
              <a:rPr lang="en-GB" dirty="0"/>
              <a:t>.</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19</a:t>
            </a:fld>
            <a:endParaRPr lang="en-GB"/>
          </a:p>
        </p:txBody>
      </p:sp>
    </p:spTree>
    <p:extLst>
      <p:ext uri="{BB962C8B-B14F-4D97-AF65-F5344CB8AC3E}">
        <p14:creationId xmlns:p14="http://schemas.microsoft.com/office/powerpoint/2010/main" val="42024348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Stress cultural formulation; distinguish severe MDD from adjustment/low mood.</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Depression Understood: What It Is Like To Have Depression (youtube.com)</a:t>
            </a:r>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22</a:t>
            </a:fld>
            <a:endParaRPr lang="en-GB"/>
          </a:p>
        </p:txBody>
      </p:sp>
    </p:spTree>
    <p:extLst>
      <p:ext uri="{BB962C8B-B14F-4D97-AF65-F5344CB8AC3E}">
        <p14:creationId xmlns:p14="http://schemas.microsoft.com/office/powerpoint/2010/main" val="38739194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23</a:t>
            </a:fld>
            <a:endParaRPr lang="en-GB"/>
          </a:p>
        </p:txBody>
      </p:sp>
    </p:spTree>
    <p:extLst>
      <p:ext uri="{BB962C8B-B14F-4D97-AF65-F5344CB8AC3E}">
        <p14:creationId xmlns:p14="http://schemas.microsoft.com/office/powerpoint/2010/main" val="4394321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severity, range and duration of symptoms distinguish a diagnosis of Depression from everyday low mood and reactions to life events.</a:t>
            </a:r>
          </a:p>
          <a:p>
            <a:endParaRPr lang="en-GB" dirty="0"/>
          </a:p>
          <a:p>
            <a:r>
              <a:rPr lang="en-GB" dirty="0"/>
              <a:t>Diagnosis of ‘Severe Depression’ when frequent and major symptoms, chronic/long lasting, and harsh effect on person’s day to day life and wellbeing.</a:t>
            </a:r>
          </a:p>
        </p:txBody>
      </p:sp>
      <p:sp>
        <p:nvSpPr>
          <p:cNvPr id="4" name="Slide Number Placeholder 3"/>
          <p:cNvSpPr>
            <a:spLocks noGrp="1"/>
          </p:cNvSpPr>
          <p:nvPr>
            <p:ph type="sldNum" sz="quarter" idx="5"/>
          </p:nvPr>
        </p:nvSpPr>
        <p:spPr/>
        <p:txBody>
          <a:bodyPr/>
          <a:lstStyle/>
          <a:p>
            <a:fld id="{D1E51EE8-76F3-4FB5-9386-118713C4D37B}" type="slidenum">
              <a:rPr lang="en-GB" smtClean="0"/>
              <a:t>26</a:t>
            </a:fld>
            <a:endParaRPr lang="en-GB"/>
          </a:p>
        </p:txBody>
      </p:sp>
    </p:spTree>
    <p:extLst>
      <p:ext uri="{BB962C8B-B14F-4D97-AF65-F5344CB8AC3E}">
        <p14:creationId xmlns:p14="http://schemas.microsoft.com/office/powerpoint/2010/main" val="10332681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27</a:t>
            </a:fld>
            <a:endParaRPr lang="en-GB"/>
          </a:p>
        </p:txBody>
      </p:sp>
    </p:spTree>
    <p:extLst>
      <p:ext uri="{BB962C8B-B14F-4D97-AF65-F5344CB8AC3E}">
        <p14:creationId xmlns:p14="http://schemas.microsoft.com/office/powerpoint/2010/main" val="29758190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https://youtu.be/OQte5jDUxYA?si=g2WzRTfm9uKwfagC</a:t>
            </a:r>
          </a:p>
        </p:txBody>
      </p:sp>
      <p:sp>
        <p:nvSpPr>
          <p:cNvPr id="4" name="Slide Number Placeholder 3"/>
          <p:cNvSpPr>
            <a:spLocks noGrp="1"/>
          </p:cNvSpPr>
          <p:nvPr>
            <p:ph type="sldNum" sz="quarter" idx="5"/>
          </p:nvPr>
        </p:nvSpPr>
        <p:spPr/>
        <p:txBody>
          <a:bodyPr/>
          <a:lstStyle/>
          <a:p>
            <a:fld id="{D1E51EE8-76F3-4FB5-9386-118713C4D37B}" type="slidenum">
              <a:rPr lang="en-GB" smtClean="0"/>
              <a:t>28</a:t>
            </a:fld>
            <a:endParaRPr lang="en-GB"/>
          </a:p>
        </p:txBody>
      </p:sp>
    </p:spTree>
    <p:extLst>
      <p:ext uri="{BB962C8B-B14F-4D97-AF65-F5344CB8AC3E}">
        <p14:creationId xmlns:p14="http://schemas.microsoft.com/office/powerpoint/2010/main" val="21492565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Cambria" panose="02040503050406030204" pitchFamily="18" charset="0"/>
              </a:rPr>
              <a:t>(</a:t>
            </a:r>
            <a:r>
              <a:rPr lang="en-GB" dirty="0" err="1">
                <a:hlinkClick r:id="rId3">
                  <a:extLst>
                    <a:ext uri="{A12FA001-AC4F-418D-AE19-62706E023703}">
                      <ahyp:hlinkClr xmlns:ahyp="http://schemas.microsoft.com/office/drawing/2018/hyperlinkcolor" val="tx"/>
                    </a:ext>
                  </a:extLst>
                </a:hlinkClick>
              </a:rPr>
              <a:t>Franić</a:t>
            </a:r>
            <a:r>
              <a:rPr lang="en-GB" dirty="0">
                <a:hlinkClick r:id="rId3">
                  <a:extLst>
                    <a:ext uri="{A12FA001-AC4F-418D-AE19-62706E023703}">
                      <ahyp:hlinkClr xmlns:ahyp="http://schemas.microsoft.com/office/drawing/2018/hyperlinkcolor" val="tx"/>
                    </a:ext>
                  </a:extLst>
                </a:hlinkClick>
              </a:rPr>
              <a:t> et al., 2010</a:t>
            </a:r>
            <a:r>
              <a:rPr lang="en-GB" b="0" i="0" dirty="0">
                <a:solidFill>
                  <a:srgbClr val="212121"/>
                </a:solidFill>
                <a:effectLst/>
                <a:latin typeface="Cambria" panose="02040503050406030204" pitchFamily="18" charset="0"/>
              </a:rPr>
              <a:t>)</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29</a:t>
            </a:fld>
            <a:endParaRPr lang="en-GB"/>
          </a:p>
        </p:txBody>
      </p:sp>
    </p:spTree>
    <p:extLst>
      <p:ext uri="{BB962C8B-B14F-4D97-AF65-F5344CB8AC3E}">
        <p14:creationId xmlns:p14="http://schemas.microsoft.com/office/powerpoint/2010/main" val="30401274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Prompt: match treatment to a vignette; discuss patient preference and availability.</a:t>
            </a:r>
          </a:p>
        </p:txBody>
      </p:sp>
      <p:sp>
        <p:nvSpPr>
          <p:cNvPr id="4" name="Slide Number Placeholder 3"/>
          <p:cNvSpPr>
            <a:spLocks noGrp="1"/>
          </p:cNvSpPr>
          <p:nvPr>
            <p:ph type="sldNum" sz="quarter" idx="5"/>
          </p:nvPr>
        </p:nvSpPr>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ask the students to read different parts of the paper to speed things up so they can discuss the questions on the next slide. </a:t>
            </a:r>
          </a:p>
        </p:txBody>
      </p:sp>
      <p:sp>
        <p:nvSpPr>
          <p:cNvPr id="4" name="Slide Number Placeholder 3"/>
          <p:cNvSpPr>
            <a:spLocks noGrp="1"/>
          </p:cNvSpPr>
          <p:nvPr>
            <p:ph type="sldNum" sz="quarter" idx="5"/>
          </p:nvPr>
        </p:nvSpPr>
        <p:spPr/>
        <p:txBody>
          <a:bodyPr/>
          <a:lstStyle/>
          <a:p>
            <a:fld id="{D1E51EE8-76F3-4FB5-9386-118713C4D37B}" type="slidenum">
              <a:rPr lang="en-GB" smtClean="0"/>
              <a:t>34</a:t>
            </a:fld>
            <a:endParaRPr lang="en-GB"/>
          </a:p>
        </p:txBody>
      </p:sp>
    </p:spTree>
    <p:extLst>
      <p:ext uri="{BB962C8B-B14F-4D97-AF65-F5344CB8AC3E}">
        <p14:creationId xmlns:p14="http://schemas.microsoft.com/office/powerpoint/2010/main" val="31793887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35</a:t>
            </a:fld>
            <a:endParaRPr lang="en-GB"/>
          </a:p>
        </p:txBody>
      </p:sp>
    </p:spTree>
    <p:extLst>
      <p:ext uri="{BB962C8B-B14F-4D97-AF65-F5344CB8AC3E}">
        <p14:creationId xmlns:p14="http://schemas.microsoft.com/office/powerpoint/2010/main" val="40660396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36</a:t>
            </a:fld>
            <a:endParaRPr lang="en-GB"/>
          </a:p>
        </p:txBody>
      </p:sp>
    </p:spTree>
    <p:extLst>
      <p:ext uri="{BB962C8B-B14F-4D97-AF65-F5344CB8AC3E}">
        <p14:creationId xmlns:p14="http://schemas.microsoft.com/office/powerpoint/2010/main" val="11668067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Contrast with specific phobias/panic/social anxiety; note comorbidity with MDD.</a:t>
            </a:r>
          </a:p>
        </p:txBody>
      </p:sp>
      <p:sp>
        <p:nvSpPr>
          <p:cNvPr id="4" name="Slide Number Placeholder 3"/>
          <p:cNvSpPr>
            <a:spLocks noGrp="1"/>
          </p:cNvSpPr>
          <p:nvPr>
            <p:ph type="sldNum" sz="quarter" idx="5"/>
          </p:nvPr>
        </p:nvSpPr>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she students to summarise the key points on ICD-11 on this slides </a:t>
            </a:r>
          </a:p>
        </p:txBody>
      </p:sp>
      <p:sp>
        <p:nvSpPr>
          <p:cNvPr id="4" name="Slide Number Placeholder 3"/>
          <p:cNvSpPr>
            <a:spLocks noGrp="1"/>
          </p:cNvSpPr>
          <p:nvPr>
            <p:ph type="sldNum" sz="quarter" idx="5"/>
          </p:nvPr>
        </p:nvSpPr>
        <p:spPr/>
        <p:txBody>
          <a:bodyPr/>
          <a:lstStyle/>
          <a:p>
            <a:fld id="{D1E51EE8-76F3-4FB5-9386-118713C4D37B}" type="slidenum">
              <a:rPr lang="en-GB" smtClean="0"/>
              <a:t>40</a:t>
            </a:fld>
            <a:endParaRPr lang="en-GB"/>
          </a:p>
        </p:txBody>
      </p:sp>
    </p:spTree>
    <p:extLst>
      <p:ext uri="{BB962C8B-B14F-4D97-AF65-F5344CB8AC3E}">
        <p14:creationId xmlns:p14="http://schemas.microsoft.com/office/powerpoint/2010/main" val="27668531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Set up CBT interventions targeting IU, beliefs, and avoidance.</a:t>
            </a:r>
          </a:p>
        </p:txBody>
      </p:sp>
      <p:sp>
        <p:nvSpPr>
          <p:cNvPr id="4" name="Slide Number Placeholder 3"/>
          <p:cNvSpPr>
            <a:spLocks noGrp="1"/>
          </p:cNvSpPr>
          <p:nvPr>
            <p:ph type="sldNum" sz="quarter" idx="5"/>
          </p:nvPr>
        </p:nvSpPr>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Avoid over‑generalising EMDR; ensure appropriate triage and referrals.</a:t>
            </a:r>
          </a:p>
        </p:txBody>
      </p:sp>
      <p:sp>
        <p:nvSpPr>
          <p:cNvPr id="4" name="Slide Number Placeholder 3"/>
          <p:cNvSpPr>
            <a:spLocks noGrp="1"/>
          </p:cNvSpPr>
          <p:nvPr>
            <p:ph type="sldNum" sz="quarter" idx="5"/>
          </p:nvPr>
        </p:nvSpPr>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Walk through a real case; highlight feedback loops and leverage points for change.</a:t>
            </a:r>
          </a:p>
        </p:txBody>
      </p:sp>
      <p:sp>
        <p:nvSpPr>
          <p:cNvPr id="4" name="Slide Number Placeholder 3"/>
          <p:cNvSpPr>
            <a:spLocks noGrp="1"/>
          </p:cNvSpPr>
          <p:nvPr>
            <p:ph type="sldNum" sz="quarter" idx="5"/>
          </p:nvPr>
        </p:nvSpPr>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46</a:t>
            </a:fld>
            <a:endParaRPr lang="en-GB"/>
          </a:p>
        </p:txBody>
      </p:sp>
    </p:spTree>
    <p:extLst>
      <p:ext uri="{BB962C8B-B14F-4D97-AF65-F5344CB8AC3E}">
        <p14:creationId xmlns:p14="http://schemas.microsoft.com/office/powerpoint/2010/main" val="28943731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Longer video - 36 mins, but good detail on CBT for GAD including maintaining processes</a:t>
            </a:r>
          </a:p>
        </p:txBody>
      </p:sp>
      <p:sp>
        <p:nvSpPr>
          <p:cNvPr id="4" name="Slide Number Placeholder 3"/>
          <p:cNvSpPr>
            <a:spLocks noGrp="1"/>
          </p:cNvSpPr>
          <p:nvPr>
            <p:ph type="sldNum" sz="quarter" idx="5"/>
          </p:nvPr>
        </p:nvSpPr>
        <p:spPr/>
        <p:txBody>
          <a:bodyPr/>
          <a:lstStyle/>
          <a:p>
            <a:fld id="{D1E51EE8-76F3-4FB5-9386-118713C4D37B}" type="slidenum">
              <a:rPr lang="en-GB" smtClean="0"/>
              <a:t>47</a:t>
            </a:fld>
            <a:endParaRPr lang="en-GB"/>
          </a:p>
        </p:txBody>
      </p:sp>
    </p:spTree>
    <p:extLst>
      <p:ext uri="{BB962C8B-B14F-4D97-AF65-F5344CB8AC3E}">
        <p14:creationId xmlns:p14="http://schemas.microsoft.com/office/powerpoint/2010/main" val="31387306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Emphasise collaboration and homework; use reliable change indices to track progress.</a:t>
            </a:r>
          </a:p>
        </p:txBody>
      </p:sp>
      <p:sp>
        <p:nvSpPr>
          <p:cNvPr id="4" name="Slide Number Placeholder 3"/>
          <p:cNvSpPr>
            <a:spLocks noGrp="1"/>
          </p:cNvSpPr>
          <p:nvPr>
            <p:ph type="sldNum" sz="quarter" idx="5"/>
          </p:nvPr>
        </p:nvSpPr>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common type of formulation developed early on with a client in therapy. A CBT therapist would draw this together with the client as part of an assessment. A simple formulation of the client’s problem can helps them to understand how their behaviour is keeping them stuck, and also helps them to feel they have some agency and control over their recovery.</a:t>
            </a:r>
          </a:p>
        </p:txBody>
      </p:sp>
      <p:sp>
        <p:nvSpPr>
          <p:cNvPr id="4" name="Slide Number Placeholder 3"/>
          <p:cNvSpPr>
            <a:spLocks noGrp="1"/>
          </p:cNvSpPr>
          <p:nvPr>
            <p:ph type="sldNum" sz="quarter" idx="5"/>
          </p:nvPr>
        </p:nvSpPr>
        <p:spPr/>
        <p:txBody>
          <a:bodyPr/>
          <a:lstStyle/>
          <a:p>
            <a:fld id="{D1E51EE8-76F3-4FB5-9386-118713C4D37B}" type="slidenum">
              <a:rPr lang="en-GB" smtClean="0"/>
              <a:t>51</a:t>
            </a:fld>
            <a:endParaRPr lang="en-GB"/>
          </a:p>
        </p:txBody>
      </p:sp>
    </p:spTree>
    <p:extLst>
      <p:ext uri="{BB962C8B-B14F-4D97-AF65-F5344CB8AC3E}">
        <p14:creationId xmlns:p14="http://schemas.microsoft.com/office/powerpoint/2010/main" val="14824305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Facilitate a 10‑minute group exercise to build a formulation and initial plan.</a:t>
            </a:r>
          </a:p>
        </p:txBody>
      </p:sp>
      <p:sp>
        <p:nvSpPr>
          <p:cNvPr id="4" name="Slide Number Placeholder 3"/>
          <p:cNvSpPr>
            <a:spLocks noGrp="1"/>
          </p:cNvSpPr>
          <p:nvPr>
            <p:ph type="sldNum" sz="quarter" idx="5"/>
          </p:nvPr>
        </p:nvSpPr>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Ask pairs to design two behavioural experiments challenging IU and feared outcomes.</a:t>
            </a:r>
          </a:p>
        </p:txBody>
      </p:sp>
      <p:sp>
        <p:nvSpPr>
          <p:cNvPr id="4" name="Slide Number Placeholder 3"/>
          <p:cNvSpPr>
            <a:spLocks noGrp="1"/>
          </p:cNvSpPr>
          <p:nvPr>
            <p:ph type="sldNum" sz="quarter" idx="5"/>
          </p:nvPr>
        </p:nvSpPr>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Show how TTAD uses routine outcome monitoring; connect to national reports.</a:t>
            </a:r>
          </a:p>
        </p:txBody>
      </p:sp>
      <p:sp>
        <p:nvSpPr>
          <p:cNvPr id="4" name="Slide Number Placeholder 3"/>
          <p:cNvSpPr>
            <a:spLocks noGrp="1"/>
          </p:cNvSpPr>
          <p:nvPr>
            <p:ph type="sldNum" sz="quarter" idx="5"/>
          </p:nvPr>
        </p:nvSpPr>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apple-system"/>
              </a:rPr>
              <a:t>Minimal changes in Depression </a:t>
            </a:r>
            <a:r>
              <a:rPr lang="en-GB" b="0" i="0" dirty="0" err="1">
                <a:solidFill>
                  <a:srgbClr val="333333"/>
                </a:solidFill>
                <a:effectLst/>
                <a:latin typeface="-apple-system"/>
              </a:rPr>
              <a:t>signosis</a:t>
            </a:r>
            <a:r>
              <a:rPr lang="en-GB" b="0" i="0" dirty="0">
                <a:solidFill>
                  <a:srgbClr val="333333"/>
                </a:solidFill>
                <a:effectLst/>
                <a:latin typeface="-apple-system"/>
              </a:rPr>
              <a:t> since ICD10.</a:t>
            </a:r>
          </a:p>
          <a:p>
            <a:r>
              <a:rPr lang="en-GB" b="0" i="0" dirty="0">
                <a:solidFill>
                  <a:srgbClr val="333333"/>
                </a:solidFill>
                <a:effectLst/>
                <a:latin typeface="-apple-system"/>
              </a:rPr>
              <a:t>GAD diagnosis is more specific and clinically practical.</a:t>
            </a:r>
          </a:p>
          <a:p>
            <a:endParaRPr lang="en-GB" b="0" i="0" dirty="0">
              <a:solidFill>
                <a:srgbClr val="333333"/>
              </a:solidFill>
              <a:effectLst/>
              <a:latin typeface="-apple-system"/>
            </a:endParaRPr>
          </a:p>
          <a:p>
            <a:r>
              <a:rPr lang="en-GB" b="0" i="0" dirty="0" err="1">
                <a:solidFill>
                  <a:srgbClr val="333333"/>
                </a:solidFill>
                <a:effectLst/>
                <a:latin typeface="-apple-system"/>
              </a:rPr>
              <a:t>Seemüller</a:t>
            </a:r>
            <a:r>
              <a:rPr lang="en-GB" b="0" i="0" dirty="0">
                <a:solidFill>
                  <a:srgbClr val="333333"/>
                </a:solidFill>
                <a:effectLst/>
                <a:latin typeface="-apple-system"/>
              </a:rPr>
              <a:t>, F. ICD-11 and mental disorders: important changes, controversies, and future directions. </a:t>
            </a:r>
            <a:r>
              <a:rPr lang="en-GB" b="0" i="1" dirty="0">
                <a:solidFill>
                  <a:srgbClr val="333333"/>
                </a:solidFill>
                <a:effectLst/>
                <a:latin typeface="-apple-system"/>
              </a:rPr>
              <a:t>BMC Psychiatry</a:t>
            </a:r>
            <a:r>
              <a:rPr lang="en-GB" b="0" i="0" dirty="0">
                <a:solidFill>
                  <a:srgbClr val="333333"/>
                </a:solidFill>
                <a:effectLst/>
                <a:latin typeface="-apple-system"/>
              </a:rPr>
              <a:t> </a:t>
            </a:r>
            <a:r>
              <a:rPr lang="en-GB" b="1" i="0" dirty="0">
                <a:solidFill>
                  <a:srgbClr val="333333"/>
                </a:solidFill>
                <a:effectLst/>
                <a:latin typeface="-apple-system"/>
              </a:rPr>
              <a:t>23</a:t>
            </a:r>
            <a:r>
              <a:rPr lang="en-GB" b="0" i="0" dirty="0">
                <a:solidFill>
                  <a:srgbClr val="333333"/>
                </a:solidFill>
                <a:effectLst/>
                <a:latin typeface="-apple-system"/>
              </a:rPr>
              <a:t>, 698 (2023).</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57</a:t>
            </a:fld>
            <a:endParaRPr lang="en-GB"/>
          </a:p>
        </p:txBody>
      </p:sp>
    </p:spTree>
    <p:extLst>
      <p:ext uri="{BB962C8B-B14F-4D97-AF65-F5344CB8AC3E}">
        <p14:creationId xmlns:p14="http://schemas.microsoft.com/office/powerpoint/2010/main" val="42487256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Global applicability risks erasing individual cultural differences.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E0E0E"/>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GAD is often comorbid with major depression, and other anxiety disorders.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How do clinicians decide whether to treat one or the other?</a:t>
            </a:r>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58</a:t>
            </a:fld>
            <a:endParaRPr lang="en-GB"/>
          </a:p>
        </p:txBody>
      </p:sp>
    </p:spTree>
    <p:extLst>
      <p:ext uri="{BB962C8B-B14F-4D97-AF65-F5344CB8AC3E}">
        <p14:creationId xmlns:p14="http://schemas.microsoft.com/office/powerpoint/2010/main" val="463297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time!</a:t>
            </a:r>
          </a:p>
        </p:txBody>
      </p:sp>
      <p:sp>
        <p:nvSpPr>
          <p:cNvPr id="4" name="Slide Number Placeholder 3"/>
          <p:cNvSpPr>
            <a:spLocks noGrp="1"/>
          </p:cNvSpPr>
          <p:nvPr>
            <p:ph type="sldNum" sz="quarter" idx="5"/>
          </p:nvPr>
        </p:nvSpPr>
        <p:spPr/>
        <p:txBody>
          <a:bodyPr/>
          <a:lstStyle/>
          <a:p>
            <a:fld id="{D1E51EE8-76F3-4FB5-9386-118713C4D37B}" type="slidenum">
              <a:rPr lang="en-GB" smtClean="0"/>
              <a:t>59</a:t>
            </a:fld>
            <a:endParaRPr lang="en-GB"/>
          </a:p>
        </p:txBody>
      </p:sp>
    </p:spTree>
    <p:extLst>
      <p:ext uri="{BB962C8B-B14F-4D97-AF65-F5344CB8AC3E}">
        <p14:creationId xmlns:p14="http://schemas.microsoft.com/office/powerpoint/2010/main" val="408819466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Students propose one realistic outreach idea for men and one for deprived areas.</a:t>
            </a:r>
          </a:p>
        </p:txBody>
      </p:sp>
      <p:sp>
        <p:nvSpPr>
          <p:cNvPr id="4" name="Slide Number Placeholder 3"/>
          <p:cNvSpPr>
            <a:spLocks noGrp="1"/>
          </p:cNvSpPr>
          <p:nvPr>
            <p:ph type="sldNum" sz="quarter" idx="5"/>
          </p:nvPr>
        </p:nvSpPr>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Advise students to use these for assignments; add links in VLE.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CB52-E8AC-07D7-62FA-BD273678DF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94222F-A453-AA1F-C667-33F73D5A6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FF822D-7169-2509-C6C6-38561F215AAF}"/>
              </a:ext>
            </a:extLst>
          </p:cNvPr>
          <p:cNvSpPr>
            <a:spLocks noGrp="1"/>
          </p:cNvSpPr>
          <p:nvPr>
            <p:ph type="dt" sz="half" idx="10"/>
          </p:nvPr>
        </p:nvSpPr>
        <p:spPr/>
        <p:txBody>
          <a:bodyPr/>
          <a:lstStyle/>
          <a:p>
            <a:fld id="{ECD19FB2-3AAB-4D03-B13A-2960828C78E3}" type="datetimeFigureOut">
              <a:rPr lang="en-US" smtClean="0"/>
              <a:t>2/12/2026</a:t>
            </a:fld>
            <a:endParaRPr lang="en-US" dirty="0"/>
          </a:p>
        </p:txBody>
      </p:sp>
      <p:sp>
        <p:nvSpPr>
          <p:cNvPr id="5" name="Footer Placeholder 4">
            <a:extLst>
              <a:ext uri="{FF2B5EF4-FFF2-40B4-BE49-F238E27FC236}">
                <a16:creationId xmlns:a16="http://schemas.microsoft.com/office/drawing/2014/main" id="{2284979A-6B2D-0408-50F5-77FADB5161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C21E3A-5D10-4620-077E-ABD5C9D84BCA}"/>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347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44E8-DD7D-F5CE-4F7E-C3B9445E1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D939A-CF87-FA85-604B-FDAE274FDE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5323B-ED18-8A64-7863-5CAADFAEBB8C}"/>
              </a:ext>
            </a:extLst>
          </p:cNvPr>
          <p:cNvSpPr>
            <a:spLocks noGrp="1"/>
          </p:cNvSpPr>
          <p:nvPr>
            <p:ph type="dt" sz="half" idx="10"/>
          </p:nvPr>
        </p:nvSpPr>
        <p:spPr/>
        <p:txBody>
          <a:bodyPr/>
          <a:lstStyle/>
          <a:p>
            <a:fld id="{99916976-5D93-46E4-A98A-FAD63E4D0EA8}" type="datetimeFigureOut">
              <a:rPr lang="en-US" smtClean="0"/>
              <a:t>2/12/2026</a:t>
            </a:fld>
            <a:endParaRPr lang="en-US" dirty="0"/>
          </a:p>
        </p:txBody>
      </p:sp>
      <p:sp>
        <p:nvSpPr>
          <p:cNvPr id="5" name="Footer Placeholder 4">
            <a:extLst>
              <a:ext uri="{FF2B5EF4-FFF2-40B4-BE49-F238E27FC236}">
                <a16:creationId xmlns:a16="http://schemas.microsoft.com/office/drawing/2014/main" id="{C1F01BDF-9CB8-DAA6-618A-44F94555EB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E315E4-FE7E-B481-E20B-6DAF616C76D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2045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C562-A358-41C4-80D8-676E17AC2B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1B02C-CC94-4FFE-88C1-03A459B8EA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2E817-7EDC-F83E-694A-32F0F976049B}"/>
              </a:ext>
            </a:extLst>
          </p:cNvPr>
          <p:cNvSpPr>
            <a:spLocks noGrp="1"/>
          </p:cNvSpPr>
          <p:nvPr>
            <p:ph type="dt" sz="half" idx="10"/>
          </p:nvPr>
        </p:nvSpPr>
        <p:spPr/>
        <p:txBody>
          <a:bodyPr/>
          <a:lstStyle/>
          <a:p>
            <a:fld id="{0F39F4F5-F4D2-4D2A-AB60-88D37ADCB869}" type="datetimeFigureOut">
              <a:rPr lang="en-US" smtClean="0"/>
              <a:t>2/12/2026</a:t>
            </a:fld>
            <a:endParaRPr lang="en-US" dirty="0"/>
          </a:p>
        </p:txBody>
      </p:sp>
      <p:sp>
        <p:nvSpPr>
          <p:cNvPr id="5" name="Footer Placeholder 4">
            <a:extLst>
              <a:ext uri="{FF2B5EF4-FFF2-40B4-BE49-F238E27FC236}">
                <a16:creationId xmlns:a16="http://schemas.microsoft.com/office/drawing/2014/main" id="{1AD0C2B4-DCF3-9855-4B81-EC9DE570C2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6109EC-806E-ABE7-97AF-E0A0EF59B7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4804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4416-55CD-BB6E-2B6A-450F8FB4F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7F5D4-1D9E-88D4-15F4-C00B18F87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ECC9D0-4B86-5BCC-65CB-647C5AA9F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F0060-4C62-B6FA-6BF7-77EC71FD8D43}"/>
              </a:ext>
            </a:extLst>
          </p:cNvPr>
          <p:cNvSpPr>
            <a:spLocks noGrp="1"/>
          </p:cNvSpPr>
          <p:nvPr>
            <p:ph type="dt" sz="half" idx="10"/>
          </p:nvPr>
        </p:nvSpPr>
        <p:spPr/>
        <p:txBody>
          <a:bodyPr/>
          <a:lstStyle/>
          <a:p>
            <a:fld id="{D23BC6CE-6D1E-47E5-8859-F31AC5380EB2}" type="datetimeFigureOut">
              <a:rPr lang="en-US" smtClean="0"/>
              <a:t>2/12/2026</a:t>
            </a:fld>
            <a:endParaRPr lang="en-US" dirty="0"/>
          </a:p>
        </p:txBody>
      </p:sp>
      <p:sp>
        <p:nvSpPr>
          <p:cNvPr id="6" name="Footer Placeholder 5">
            <a:extLst>
              <a:ext uri="{FF2B5EF4-FFF2-40B4-BE49-F238E27FC236}">
                <a16:creationId xmlns:a16="http://schemas.microsoft.com/office/drawing/2014/main" id="{39EDA89B-BE46-9672-70F6-452241E58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E610E2-8528-2797-E67B-A36BC2729AF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6561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A2B0B-B817-3AD7-7053-19EFD67653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BF0D6-CCD2-9DB9-CA12-EE60DFC6C9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E02D97-5994-24EB-E5CD-46C39838B9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4AF99-918A-91B7-0B5F-71029AFAC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99731-1D36-65EE-0970-123BDFE100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20A656-CBF6-8FB6-0E5C-A34F7E182E39}"/>
              </a:ext>
            </a:extLst>
          </p:cNvPr>
          <p:cNvSpPr>
            <a:spLocks noGrp="1"/>
          </p:cNvSpPr>
          <p:nvPr>
            <p:ph type="dt" sz="half" idx="10"/>
          </p:nvPr>
        </p:nvSpPr>
        <p:spPr/>
        <p:txBody>
          <a:bodyPr/>
          <a:lstStyle/>
          <a:p>
            <a:fld id="{B1B4E7C4-4DA4-404D-9965-B13F2DD7D8BF}" type="datetimeFigureOut">
              <a:rPr lang="en-US" smtClean="0"/>
              <a:t>2/12/2026</a:t>
            </a:fld>
            <a:endParaRPr lang="en-US" dirty="0"/>
          </a:p>
        </p:txBody>
      </p:sp>
      <p:sp>
        <p:nvSpPr>
          <p:cNvPr id="8" name="Footer Placeholder 7">
            <a:extLst>
              <a:ext uri="{FF2B5EF4-FFF2-40B4-BE49-F238E27FC236}">
                <a16:creationId xmlns:a16="http://schemas.microsoft.com/office/drawing/2014/main" id="{1D565038-35D8-4D66-A789-DFA873AAED5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E3F53A-E9BB-AF27-BC58-B4E01A50310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61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4E6C-6172-7FF6-A466-EE63571357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D1044C-4330-4E81-7531-643788A4A6F2}"/>
              </a:ext>
            </a:extLst>
          </p:cNvPr>
          <p:cNvSpPr>
            <a:spLocks noGrp="1"/>
          </p:cNvSpPr>
          <p:nvPr>
            <p:ph type="dt" sz="half" idx="10"/>
          </p:nvPr>
        </p:nvSpPr>
        <p:spPr/>
        <p:txBody>
          <a:bodyPr/>
          <a:lstStyle/>
          <a:p>
            <a:fld id="{476FB7AA-4A53-424F-AD41-70827B6504BA}" type="datetimeFigureOut">
              <a:rPr lang="en-US" smtClean="0"/>
              <a:t>2/12/2026</a:t>
            </a:fld>
            <a:endParaRPr lang="en-US" dirty="0"/>
          </a:p>
        </p:txBody>
      </p:sp>
      <p:sp>
        <p:nvSpPr>
          <p:cNvPr id="4" name="Footer Placeholder 3">
            <a:extLst>
              <a:ext uri="{FF2B5EF4-FFF2-40B4-BE49-F238E27FC236}">
                <a16:creationId xmlns:a16="http://schemas.microsoft.com/office/drawing/2014/main" id="{D4DA1951-E292-FA7A-1CF2-F0BED182B2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728AA6-4EDD-E4D7-1588-47E54047BE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1918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722E7-FAAF-D5B4-4472-34167065E558}"/>
              </a:ext>
            </a:extLst>
          </p:cNvPr>
          <p:cNvSpPr>
            <a:spLocks noGrp="1"/>
          </p:cNvSpPr>
          <p:nvPr>
            <p:ph type="dt" sz="half" idx="10"/>
          </p:nvPr>
        </p:nvSpPr>
        <p:spPr/>
        <p:txBody>
          <a:bodyPr/>
          <a:lstStyle/>
          <a:p>
            <a:fld id="{E7884882-FB12-4BC8-9960-9AD8104D7FAE}" type="datetimeFigureOut">
              <a:rPr lang="en-US" smtClean="0"/>
              <a:t>2/12/2026</a:t>
            </a:fld>
            <a:endParaRPr lang="en-US" dirty="0"/>
          </a:p>
        </p:txBody>
      </p:sp>
      <p:sp>
        <p:nvSpPr>
          <p:cNvPr id="3" name="Footer Placeholder 2">
            <a:extLst>
              <a:ext uri="{FF2B5EF4-FFF2-40B4-BE49-F238E27FC236}">
                <a16:creationId xmlns:a16="http://schemas.microsoft.com/office/drawing/2014/main" id="{89582E08-B8C8-ABBC-A3F8-4389AF19BD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7CBD663-CCB0-254C-9259-121F4E4300D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7037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23F6F-1846-0619-F59C-B9CFCFA49A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A630E6-AC98-D023-A7E2-B25953FC3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22D130-B401-B8ED-98CD-7665D0B966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6AAF43-063C-70EF-A705-D9A50AA7AC2F}"/>
              </a:ext>
            </a:extLst>
          </p:cNvPr>
          <p:cNvSpPr>
            <a:spLocks noGrp="1"/>
          </p:cNvSpPr>
          <p:nvPr>
            <p:ph type="dt" sz="half" idx="10"/>
          </p:nvPr>
        </p:nvSpPr>
        <p:spPr/>
        <p:txBody>
          <a:bodyPr/>
          <a:lstStyle/>
          <a:p>
            <a:fld id="{F7D1BD23-6E54-4D9D-AD88-A2813C73CC25}" type="datetimeFigureOut">
              <a:rPr lang="en-US" smtClean="0"/>
              <a:t>2/12/2026</a:t>
            </a:fld>
            <a:endParaRPr lang="en-US" dirty="0"/>
          </a:p>
        </p:txBody>
      </p:sp>
      <p:sp>
        <p:nvSpPr>
          <p:cNvPr id="6" name="Footer Placeholder 5">
            <a:extLst>
              <a:ext uri="{FF2B5EF4-FFF2-40B4-BE49-F238E27FC236}">
                <a16:creationId xmlns:a16="http://schemas.microsoft.com/office/drawing/2014/main" id="{E74D87A0-1D06-C144-7D82-F1C815C62E2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B06926F-817D-9000-702F-5A7B3730B1D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52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0A43-E5A3-8513-99A0-7C62282C2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61682-E1D3-FEFD-69B5-AAEAC87F15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6DEE5E-253B-EEBB-17CD-9CA3E80EC0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ADD53-2ABB-9589-53D2-0EEA259A2D08}"/>
              </a:ext>
            </a:extLst>
          </p:cNvPr>
          <p:cNvSpPr>
            <a:spLocks noGrp="1"/>
          </p:cNvSpPr>
          <p:nvPr>
            <p:ph type="dt" sz="half" idx="10"/>
          </p:nvPr>
        </p:nvSpPr>
        <p:spPr/>
        <p:txBody>
          <a:bodyPr/>
          <a:lstStyle/>
          <a:p>
            <a:fld id="{1471A834-4F3C-4AF9-9C74-05EC35A0F292}" type="datetimeFigureOut">
              <a:rPr lang="en-US" smtClean="0"/>
              <a:t>2/12/2026</a:t>
            </a:fld>
            <a:endParaRPr lang="en-US" dirty="0"/>
          </a:p>
        </p:txBody>
      </p:sp>
      <p:sp>
        <p:nvSpPr>
          <p:cNvPr id="6" name="Footer Placeholder 5">
            <a:extLst>
              <a:ext uri="{FF2B5EF4-FFF2-40B4-BE49-F238E27FC236}">
                <a16:creationId xmlns:a16="http://schemas.microsoft.com/office/drawing/2014/main" id="{D96FCDA3-9767-02FA-9413-B27F5ACA2A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64030D-D805-6972-31DC-D1759097E1E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64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A8E4-2378-8BC7-8403-DF379F0DE6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02CCD5-1C77-F800-6C06-876771806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F4209-5DF9-5F57-8DCD-7BAC13B471ED}"/>
              </a:ext>
            </a:extLst>
          </p:cNvPr>
          <p:cNvSpPr>
            <a:spLocks noGrp="1"/>
          </p:cNvSpPr>
          <p:nvPr>
            <p:ph type="dt" sz="half" idx="10"/>
          </p:nvPr>
        </p:nvSpPr>
        <p:spPr/>
        <p:txBody>
          <a:bodyPr/>
          <a:lstStyle/>
          <a:p>
            <a:fld id="{0DED02AE-B9A4-47BD-AF8E-97E16144138B}" type="datetimeFigureOut">
              <a:rPr lang="en-US" smtClean="0"/>
              <a:t>2/12/2026</a:t>
            </a:fld>
            <a:endParaRPr lang="en-US" dirty="0"/>
          </a:p>
        </p:txBody>
      </p:sp>
      <p:sp>
        <p:nvSpPr>
          <p:cNvPr id="5" name="Footer Placeholder 4">
            <a:extLst>
              <a:ext uri="{FF2B5EF4-FFF2-40B4-BE49-F238E27FC236}">
                <a16:creationId xmlns:a16="http://schemas.microsoft.com/office/drawing/2014/main" id="{AE4253FD-47B4-F0FF-C7A7-CCCA85A348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2DA542-2233-91A4-76C8-9962181F69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36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FCC5AA-E47A-E075-09EA-BE4D5C1C66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CCA71-35E5-7FE0-6910-6A89F4FE71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19B03-1A53-4954-9D0C-2D7BB104FBEE}"/>
              </a:ext>
            </a:extLst>
          </p:cNvPr>
          <p:cNvSpPr>
            <a:spLocks noGrp="1"/>
          </p:cNvSpPr>
          <p:nvPr>
            <p:ph type="dt" sz="half" idx="10"/>
          </p:nvPr>
        </p:nvSpPr>
        <p:spPr/>
        <p:txBody>
          <a:bodyPr/>
          <a:lstStyle/>
          <a:p>
            <a:fld id="{CF0FD78B-DB02-4362-BCDC-98A55456977C}" type="datetimeFigureOut">
              <a:rPr lang="en-US" smtClean="0"/>
              <a:t>2/12/2026</a:t>
            </a:fld>
            <a:endParaRPr lang="en-US" dirty="0"/>
          </a:p>
        </p:txBody>
      </p:sp>
      <p:sp>
        <p:nvSpPr>
          <p:cNvPr id="5" name="Footer Placeholder 4">
            <a:extLst>
              <a:ext uri="{FF2B5EF4-FFF2-40B4-BE49-F238E27FC236}">
                <a16:creationId xmlns:a16="http://schemas.microsoft.com/office/drawing/2014/main" id="{D6B4C146-BBD2-9CCF-E8D1-38A75AC6D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1B9D9B-37DE-EA19-8DA4-0E766850E3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0587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pPr lvl="0">
              <a:defRPr sz="1800" b="0">
                <a:solidFill>
                  <a:srgbClr val="000000"/>
                </a:solidFill>
              </a:defRPr>
            </a:pPr>
            <a:r>
              <a:rPr sz="3600" b="1">
                <a:solidFill>
                  <a:srgbClr val="007FA3"/>
                </a:solidFill>
              </a:rPr>
              <a:t>Title Text</a:t>
            </a:r>
          </a:p>
        </p:txBody>
      </p:sp>
      <p:sp>
        <p:nvSpPr>
          <p:cNvPr id="12" name="Shape 12"/>
          <p:cNvSpPr>
            <a:spLocks noGrp="1"/>
          </p:cNvSpPr>
          <p:nvPr>
            <p:ph type="body" idx="1"/>
          </p:nvPr>
        </p:nvSpPr>
        <p:spPr>
          <a:prstGeom prst="rect">
            <a:avLst/>
          </a:prstGeom>
        </p:spPr>
        <p:txBody>
          <a:bodyPr/>
          <a:lstStyle/>
          <a:p>
            <a:pPr lvl="0">
              <a:defRPr sz="1800"/>
            </a:pPr>
            <a:r>
              <a:rPr sz="3200" dirty="0"/>
              <a:t>Body Level One</a:t>
            </a:r>
          </a:p>
          <a:p>
            <a:pPr lvl="1">
              <a:defRPr sz="1800"/>
            </a:pPr>
            <a:r>
              <a:rPr sz="3200" dirty="0"/>
              <a:t>Body Level Two</a:t>
            </a:r>
          </a:p>
          <a:p>
            <a:pPr lvl="2">
              <a:defRPr sz="1800"/>
            </a:pPr>
            <a:r>
              <a:rPr sz="3200" dirty="0"/>
              <a:t>Body Level Three</a:t>
            </a:r>
          </a:p>
          <a:p>
            <a:pPr lvl="3">
              <a:defRPr sz="1800"/>
            </a:pPr>
            <a:r>
              <a:rPr sz="3200" dirty="0"/>
              <a:t>Body Level Four</a:t>
            </a:r>
          </a:p>
          <a:p>
            <a:pPr lvl="4">
              <a:defRPr sz="1800"/>
            </a:pPr>
            <a:r>
              <a:rPr sz="3200" dirty="0"/>
              <a:t>Body Level Five</a:t>
            </a:r>
          </a:p>
        </p:txBody>
      </p:sp>
      <p:sp>
        <p:nvSpPr>
          <p:cNvPr id="13" name="Shape 13"/>
          <p:cNvSpPr>
            <a:spLocks noGrp="1"/>
          </p:cNvSpPr>
          <p:nvPr>
            <p:ph type="sldNum" sz="quarter" idx="2"/>
          </p:nvPr>
        </p:nvSpPr>
        <p:spPr>
          <a:prstGeom prst="rect">
            <a:avLst/>
          </a:prstGeom>
        </p:spPr>
        <p:txBody>
          <a:bodyPr/>
          <a:lstStyle/>
          <a:p>
            <a:pPr lvl="0"/>
            <a:fld id="{86CB4B4D-7CA3-9044-876B-883B54F8677D}" type="slidenum">
              <a:t>‹#›</a:t>
            </a:fld>
            <a:endParaRPr/>
          </a:p>
        </p:txBody>
      </p:sp>
    </p:spTree>
    <p:extLst>
      <p:ext uri="{BB962C8B-B14F-4D97-AF65-F5344CB8AC3E}">
        <p14:creationId xmlns:p14="http://schemas.microsoft.com/office/powerpoint/2010/main" val="1592570588"/>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570F-535E-EE5D-4F16-46EC96D3E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9B5FCB-CED8-0E1C-166F-A0604D922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A138C-7292-02FD-233E-17D916CC5C00}"/>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5" name="Footer Placeholder 4">
            <a:extLst>
              <a:ext uri="{FF2B5EF4-FFF2-40B4-BE49-F238E27FC236}">
                <a16:creationId xmlns:a16="http://schemas.microsoft.com/office/drawing/2014/main" id="{9DB2A916-22FC-DDDD-66D8-F988AD444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737F-5901-9EAB-30EE-779C3D0892F4}"/>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043203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6796-8914-7671-84B1-A84A6FDA3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EDDE5F-1F37-3F35-C444-DEFDDE2223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46E94F-DDE4-126F-5458-B58717135A7A}"/>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5" name="Footer Placeholder 4">
            <a:extLst>
              <a:ext uri="{FF2B5EF4-FFF2-40B4-BE49-F238E27FC236}">
                <a16:creationId xmlns:a16="http://schemas.microsoft.com/office/drawing/2014/main" id="{8D8935FA-1C7F-F5EC-0F57-C3F12CFD9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9B753-80A9-2041-9176-94850AF8F20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265217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C06E-1C2C-857F-70C4-B0C78B6B8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C093C-1553-CD9C-DC63-F74355377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56492-9258-074F-F3C5-D1857106BFF5}"/>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5" name="Footer Placeholder 4">
            <a:extLst>
              <a:ext uri="{FF2B5EF4-FFF2-40B4-BE49-F238E27FC236}">
                <a16:creationId xmlns:a16="http://schemas.microsoft.com/office/drawing/2014/main" id="{73C61C69-8AA4-E8CA-1D92-9011BAAE1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DB18F-0981-71FF-5B57-F8D379157E28}"/>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338171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6382-C096-B7F2-1315-3A6D7DBCB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B84757-A9E0-7F9D-95B0-7760EB199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FD04-9DB3-7092-5AB7-F1233BCB0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0A34A-9142-E9B6-F91D-FF0334B9AE80}"/>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6" name="Footer Placeholder 5">
            <a:extLst>
              <a:ext uri="{FF2B5EF4-FFF2-40B4-BE49-F238E27FC236}">
                <a16:creationId xmlns:a16="http://schemas.microsoft.com/office/drawing/2014/main" id="{5FA562AE-8C1A-A297-3A83-F48093B59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6E18F-CBB2-7829-B403-4457BE95B8F7}"/>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320176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42AC-D671-7CAB-105B-E555FF0EAA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48BE-AF48-286D-F0E1-B87CDB5A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E574E-A826-2253-6099-FD8DC16B3D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B73EE7-7F47-D87A-697D-30A3B793F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04A77-375E-D7E0-1B03-28B7B379D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B2734-D8FC-F2A1-4C03-CCE331B7AA66}"/>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8" name="Footer Placeholder 7">
            <a:extLst>
              <a:ext uri="{FF2B5EF4-FFF2-40B4-BE49-F238E27FC236}">
                <a16:creationId xmlns:a16="http://schemas.microsoft.com/office/drawing/2014/main" id="{C51E3EDF-9421-74E7-E058-7254928C2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5BE2-3F91-1CC8-67A3-708A4E8BF4B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330194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C7B2-9F77-15EF-05D4-659EFC737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FF2EA-08B5-944E-A42B-E600BA6D0DCD}"/>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4" name="Footer Placeholder 3">
            <a:extLst>
              <a:ext uri="{FF2B5EF4-FFF2-40B4-BE49-F238E27FC236}">
                <a16:creationId xmlns:a16="http://schemas.microsoft.com/office/drawing/2014/main" id="{2EE8510B-AB8F-3EA1-E163-3149B41F9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48922-88F3-BEBD-7B93-32482B3368DD}"/>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576494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0FCE-00BD-D1DF-027A-741EF0BFBA93}"/>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3" name="Footer Placeholder 2">
            <a:extLst>
              <a:ext uri="{FF2B5EF4-FFF2-40B4-BE49-F238E27FC236}">
                <a16:creationId xmlns:a16="http://schemas.microsoft.com/office/drawing/2014/main" id="{0FA991DA-6216-E901-18EC-EFADC68C6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0CE386-12E7-7C8D-AE04-4176B3D3C20B}"/>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46311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B391-C753-ACC0-F19C-9877CEE09A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4F6D9-8013-668B-9BEB-1FBBE14F28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64BE88-6940-34DA-01DF-2E81B5EE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0AC1CA-19B9-E52C-1395-6A3F78D186BB}"/>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6" name="Footer Placeholder 5">
            <a:extLst>
              <a:ext uri="{FF2B5EF4-FFF2-40B4-BE49-F238E27FC236}">
                <a16:creationId xmlns:a16="http://schemas.microsoft.com/office/drawing/2014/main" id="{A3F3CE95-E337-DE20-AD72-61C0FECEB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FA57BD-CB0A-6A81-EFAC-FDEE284AD6C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9043147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38B2-448A-B43B-D6A7-ACCAD262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E73F7-CADD-B871-CEEC-E7480A7E6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644F1-8AF0-0731-C8E2-66357527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0F8E3-C7AF-5EDD-737F-2FD6B8DF0DEA}"/>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6" name="Footer Placeholder 5">
            <a:extLst>
              <a:ext uri="{FF2B5EF4-FFF2-40B4-BE49-F238E27FC236}">
                <a16:creationId xmlns:a16="http://schemas.microsoft.com/office/drawing/2014/main" id="{776398D9-B9F6-36E9-DD9E-9CB2D7A7C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698C2-A07F-E040-ED4D-BB56B812B14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929657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08D-A9B1-B4AF-6F4E-E5BD63FCD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C3615-1E4D-8FC6-CDB1-04EBC85FF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09E69-001F-263E-077A-263A8575712D}"/>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5" name="Footer Placeholder 4">
            <a:extLst>
              <a:ext uri="{FF2B5EF4-FFF2-40B4-BE49-F238E27FC236}">
                <a16:creationId xmlns:a16="http://schemas.microsoft.com/office/drawing/2014/main" id="{39113052-9241-9CCE-5F15-724BAE334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F83FD-492A-C7E7-BE2E-5A23E05511A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4671793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09C21-052B-9BF1-3EA9-B62D6191C0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91812-0F96-3B14-8B99-2EC600E904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A5126-3D20-06EB-B163-A70D4D634C8F}"/>
              </a:ext>
            </a:extLst>
          </p:cNvPr>
          <p:cNvSpPr>
            <a:spLocks noGrp="1"/>
          </p:cNvSpPr>
          <p:nvPr>
            <p:ph type="dt" sz="half" idx="10"/>
          </p:nvPr>
        </p:nvSpPr>
        <p:spPr/>
        <p:txBody>
          <a:bodyPr/>
          <a:lstStyle/>
          <a:p>
            <a:fld id="{5222D8B2-8F27-4B7A-9623-7A72BE58A197}" type="datetimeFigureOut">
              <a:rPr lang="en-GB" smtClean="0"/>
              <a:t>12/02/2026</a:t>
            </a:fld>
            <a:endParaRPr lang="en-GB"/>
          </a:p>
        </p:txBody>
      </p:sp>
      <p:sp>
        <p:nvSpPr>
          <p:cNvPr id="5" name="Footer Placeholder 4">
            <a:extLst>
              <a:ext uri="{FF2B5EF4-FFF2-40B4-BE49-F238E27FC236}">
                <a16:creationId xmlns:a16="http://schemas.microsoft.com/office/drawing/2014/main" id="{F85821C7-8710-96B1-B4A0-B39AB334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3DBD-EB0F-C3E7-2B12-F3EA38DF4F6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432515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E5B40-9E42-B934-BA12-3B780893F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49A70-191E-3C2A-C666-004F9D7D7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1DE2B-E994-4883-7C4A-0C43E57B7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F1133-3259-4C45-BABA-5B62D9C6F78D}" type="datetimeFigureOut">
              <a:rPr lang="en-US" smtClean="0"/>
              <a:t>2/12/2026</a:t>
            </a:fld>
            <a:endParaRPr lang="en-US" dirty="0"/>
          </a:p>
        </p:txBody>
      </p:sp>
      <p:sp>
        <p:nvSpPr>
          <p:cNvPr id="5" name="Footer Placeholder 4">
            <a:extLst>
              <a:ext uri="{FF2B5EF4-FFF2-40B4-BE49-F238E27FC236}">
                <a16:creationId xmlns:a16="http://schemas.microsoft.com/office/drawing/2014/main" id="{EFD7E726-3008-78CE-1FC2-49702869B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DCC3FEA-6E79-C182-9F7A-AB4F8A643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5757208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6E70-9330-0BD8-A781-4278A278F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829A4-D6A3-5142-EEAB-C61FDC173B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9DBF8-D342-29A7-2C9C-F6BAEA88F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2D8B2-8F27-4B7A-9623-7A72BE58A197}" type="datetimeFigureOut">
              <a:rPr lang="en-GB" smtClean="0"/>
              <a:t>12/02/2026</a:t>
            </a:fld>
            <a:endParaRPr lang="en-GB"/>
          </a:p>
        </p:txBody>
      </p:sp>
      <p:sp>
        <p:nvSpPr>
          <p:cNvPr id="5" name="Footer Placeholder 4">
            <a:extLst>
              <a:ext uri="{FF2B5EF4-FFF2-40B4-BE49-F238E27FC236}">
                <a16:creationId xmlns:a16="http://schemas.microsoft.com/office/drawing/2014/main" id="{DD6374F6-E77A-032C-79AC-B2D62E0DE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BD0AAC-19D8-56C8-43F7-CA7BD0C41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7274A-3FAE-4C13-9F51-C124D1A29B0C}" type="slidenum">
              <a:rPr lang="en-GB" smtClean="0"/>
              <a:t>‹#›</a:t>
            </a:fld>
            <a:endParaRPr lang="en-GB"/>
          </a:p>
        </p:txBody>
      </p:sp>
    </p:spTree>
    <p:extLst>
      <p:ext uri="{BB962C8B-B14F-4D97-AF65-F5344CB8AC3E}">
        <p14:creationId xmlns:p14="http://schemas.microsoft.com/office/powerpoint/2010/main" val="3820671716"/>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hyperlink" Target="https://www.gov.uk/government/publications/health-matters-health-and-work/health-matters-health-and-work" TargetMode="Externa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www.gov.uk/government/publications/health-matters-health-and-work/health-matters-health-and-work" TargetMode="External"/><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hyperlink" Target="https://www.nhs.uk/mental-health/" TargetMode="External"/><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gov.uk/government/consultations/reforming-the-mental-health-act" TargetMode="External"/><Relationship Id="rId5" Type="http://schemas.openxmlformats.org/officeDocument/2006/relationships/hyperlink" Target="https://www.gov.uk/government/publications/modernising-the-mental-health-act-final-report-from-the-independent-review" TargetMode="External"/><Relationship Id="rId4" Type="http://schemas.openxmlformats.org/officeDocument/2006/relationships/hyperlink" Target="https://www.gov.uk/government/publications/mental-health-priorities-for-chang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jLgv0E1k6hs?feature=oembed" TargetMode="External"/><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2.jpeg"/><Relationship Id="rId7" Type="http://schemas.openxmlformats.org/officeDocument/2006/relationships/diagramColors" Target="../diagrams/colors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2.xml"/><Relationship Id="rId1" Type="http://schemas.openxmlformats.org/officeDocument/2006/relationships/video" Target="https://www.youtube.com/embed/OJ7cf-AgLTQ?feature=oembed" TargetMode="External"/><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hyperlink" Target="https://www.nice.org.uk/guidance/ng222/chapter/recommendations#depression" TargetMode="Externa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OQte5jDUxYA?feature=oembed" TargetMode="External"/><Relationship Id="rId4" Type="http://schemas.openxmlformats.org/officeDocument/2006/relationships/image" Target="../media/image45.jpeg"/></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53.jpeg"/><Relationship Id="rId7" Type="http://schemas.openxmlformats.org/officeDocument/2006/relationships/diagramColors" Target="../diagrams/colors13.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slideLayout" Target="../slideLayouts/slideLayout7.xml"/><Relationship Id="rId1" Type="http://schemas.openxmlformats.org/officeDocument/2006/relationships/video" Target="https://www.youtube.com/embed/9mPwQTiMSj8?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ideo" Target="https://www.youtube.com/embed/xZZSCgsawq0?feature=oembed" TargetMode="External"/><Relationship Id="rId4" Type="http://schemas.openxmlformats.org/officeDocument/2006/relationships/image" Target="../media/image61.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video" Target="https://www.youtube.com/embed/OwSz0uAioII?feature=oembed" TargetMode="External"/><Relationship Id="rId4" Type="http://schemas.openxmlformats.org/officeDocument/2006/relationships/image" Target="../media/image62.jpeg"/></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5.JP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www.get.gg/" TargetMode="External"/><Relationship Id="rId2" Type="http://schemas.openxmlformats.org/officeDocument/2006/relationships/image" Target="../media/image76.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video" Target="https://www.youtube.com/embed/WslEaP3YNMI?feature=oembed" TargetMode="Externa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8.xml"/><Relationship Id="rId1" Type="http://schemas.openxmlformats.org/officeDocument/2006/relationships/slideLayout" Target="../slideLayouts/slideLayout14.xml"/><Relationship Id="rId4" Type="http://schemas.openxmlformats.org/officeDocument/2006/relationships/image" Target="../media/image79.svg"/></Relationships>
</file>

<file path=ppt/slides/_rels/slide58.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40.xml"/><Relationship Id="rId1" Type="http://schemas.openxmlformats.org/officeDocument/2006/relationships/slideLayout" Target="../slideLayouts/slideLayout12.xml"/><Relationship Id="rId6" Type="http://schemas.openxmlformats.org/officeDocument/2006/relationships/hyperlink" Target="https://creativecommons.org/licenses/by-nc-nd/3.0/" TargetMode="External"/><Relationship Id="rId5" Type="http://schemas.openxmlformats.org/officeDocument/2006/relationships/hyperlink" Target="https://commonslibrary.parliament.uk/research-briefings/sn06988/" TargetMode="External"/><Relationship Id="rId4" Type="http://schemas.openxmlformats.org/officeDocument/2006/relationships/hyperlink" Target="https://waytodisasterpjo.blogspot.com/2020/01/tarea-5-el-movimiento-obrero.html" TargetMode="Externa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rcRect l="3258" t="4242" r="4750" b="-2"/>
          <a:stretch>
            <a:fillRect/>
          </a:stretch>
        </p:blipFill>
        <p:spPr>
          <a:xfrm>
            <a:off x="3578562" y="10"/>
            <a:ext cx="8668512" cy="6857990"/>
          </a:xfrm>
          <a:prstGeom prst="rect">
            <a:avLst/>
          </a:prstGeom>
        </p:spPr>
      </p:pic>
      <p:sp>
        <p:nvSpPr>
          <p:cNvPr id="23" name="Rectangle 2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477981" y="1122363"/>
            <a:ext cx="4023360" cy="3204134"/>
          </a:xfrm>
        </p:spPr>
        <p:txBody>
          <a:bodyPr anchor="b">
            <a:normAutofit/>
          </a:bodyPr>
          <a:lstStyle/>
          <a:p>
            <a:pPr algn="l"/>
            <a:r>
              <a:rPr lang="en-GB" sz="1900" b="1" dirty="0">
                <a:latin typeface="+mn-lt"/>
              </a:rPr>
              <a:t>BMHP6029</a:t>
            </a:r>
            <a:br>
              <a:rPr lang="en-GB" sz="1900" b="1" dirty="0">
                <a:latin typeface="+mn-lt"/>
              </a:rPr>
            </a:br>
            <a:br>
              <a:rPr lang="en-GB" sz="1900" b="1" dirty="0">
                <a:latin typeface="+mn-lt"/>
              </a:rPr>
            </a:br>
            <a:r>
              <a:rPr lang="en-GB" sz="1900" b="1" i="0" dirty="0">
                <a:effectLst/>
              </a:rPr>
              <a:t>Psychopathological Classifications and Provisions</a:t>
            </a:r>
            <a:br>
              <a:rPr lang="en-GB" sz="1900" b="1" dirty="0">
                <a:latin typeface="+mn-lt"/>
              </a:rPr>
            </a:br>
            <a:br>
              <a:rPr lang="en-GB" sz="1900" b="1" dirty="0">
                <a:latin typeface="+mn-lt"/>
              </a:rPr>
            </a:br>
            <a:r>
              <a:rPr lang="en-GB" sz="1900" dirty="0">
                <a:latin typeface="+mn-lt"/>
              </a:rPr>
              <a:t>Week 4</a:t>
            </a:r>
            <a:br>
              <a:rPr lang="en-GB" sz="1900" dirty="0">
                <a:latin typeface="+mn-lt"/>
              </a:rPr>
            </a:br>
            <a:r>
              <a:rPr lang="en-GB" sz="1900" b="1" i="0" dirty="0">
                <a:effectLst/>
              </a:rPr>
              <a:t>Mental Health Support Services,</a:t>
            </a:r>
            <a:br>
              <a:rPr lang="en-GB" sz="1900" b="1" i="0" dirty="0">
                <a:effectLst/>
              </a:rPr>
            </a:br>
            <a:r>
              <a:rPr lang="en-GB" sz="1900" b="1" i="0" dirty="0">
                <a:effectLst/>
              </a:rPr>
              <a:t>Depression,</a:t>
            </a:r>
            <a:br>
              <a:rPr lang="en-GB" sz="1900" b="1" i="0" dirty="0">
                <a:effectLst/>
              </a:rPr>
            </a:br>
            <a:r>
              <a:rPr lang="en-GB" sz="1900" b="1" i="0" dirty="0">
                <a:effectLst/>
              </a:rPr>
              <a:t>Generalised Anxiety Disorder</a:t>
            </a:r>
            <a:br>
              <a:rPr lang="en-GB" sz="1900" b="1" dirty="0">
                <a:latin typeface="Aptos Display"/>
              </a:rPr>
            </a:br>
            <a:br>
              <a:rPr lang="en-GB" sz="1900" b="1" dirty="0">
                <a:latin typeface="Aptos Display"/>
              </a:rPr>
            </a:br>
            <a:r>
              <a:rPr lang="en-GB" sz="1200" b="1" dirty="0">
                <a:latin typeface="Aptos Display"/>
              </a:rPr>
              <a:t>2026</a:t>
            </a:r>
            <a:br>
              <a:rPr lang="en-GB" sz="1900" dirty="0">
                <a:latin typeface="+mn-lt"/>
              </a:rPr>
            </a:br>
            <a:endParaRPr lang="en-GB" sz="1900" dirty="0">
              <a:latin typeface="+mn-lt"/>
            </a:endParaRP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290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6621518" y="95678"/>
            <a:ext cx="5444544" cy="3233300"/>
          </a:xfrm>
          <a:solidFill>
            <a:schemeClr val="bg1"/>
          </a:solidFill>
        </p:spPr>
        <p:txBody>
          <a:bodyPr vert="horz" lIns="91440" tIns="45720" rIns="91440" bIns="45720" rtlCol="0">
            <a:normAutofit fontScale="77500" lnSpcReduction="20000"/>
          </a:bodyPr>
          <a:lstStyle/>
          <a:p>
            <a:pPr indent="-228600">
              <a:buFont typeface="Arial" panose="020B0604020202020204" pitchFamily="34" charset="0"/>
              <a:buChar char="•"/>
            </a:pPr>
            <a:r>
              <a:rPr lang="en-GB" sz="3600" dirty="0"/>
              <a:t>UK MH service structure</a:t>
            </a:r>
          </a:p>
          <a:p>
            <a:endParaRPr lang="en-GB" sz="3600" dirty="0"/>
          </a:p>
          <a:p>
            <a:pPr indent="-228600">
              <a:buFont typeface="Arial" panose="020B0604020202020204" pitchFamily="34" charset="0"/>
              <a:buChar char="•"/>
            </a:pPr>
            <a:r>
              <a:rPr lang="en-GB" sz="3600" dirty="0"/>
              <a:t>Critically appraise Depression &amp; GAD diagnosis/treatment</a:t>
            </a:r>
          </a:p>
          <a:p>
            <a:endParaRPr lang="en-GB" sz="3600" dirty="0"/>
          </a:p>
          <a:p>
            <a:pPr indent="-228600">
              <a:buFont typeface="Arial" panose="020B0604020202020204" pitchFamily="34" charset="0"/>
              <a:buChar char="•"/>
            </a:pPr>
            <a:r>
              <a:rPr lang="en-GB" sz="3600" dirty="0"/>
              <a:t>Understand inequalities &amp; access</a:t>
            </a:r>
          </a:p>
          <a:p>
            <a:pPr indent="-228600">
              <a:buFont typeface="Arial" panose="020B0604020202020204" pitchFamily="34" charset="0"/>
              <a:buChar char="•"/>
            </a:pPr>
            <a:endParaRPr lang="en-US" sz="3600" dirty="0"/>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blue sky with clouds&#10;&#10;Description automatically generated">
            <a:extLst>
              <a:ext uri="{FF2B5EF4-FFF2-40B4-BE49-F238E27FC236}">
                <a16:creationId xmlns:a16="http://schemas.microsoft.com/office/drawing/2014/main" id="{8A84E5E9-A9A5-9157-504A-63ACD3A44422}"/>
              </a:ext>
            </a:extLst>
          </p:cNvPr>
          <p:cNvPicPr>
            <a:picLocks noChangeAspect="1"/>
          </p:cNvPicPr>
          <p:nvPr/>
        </p:nvPicPr>
        <p:blipFill>
          <a:blip r:embed="rId3"/>
          <a:srcRect b="5436"/>
          <a:stretch>
            <a:fillRect/>
          </a:stretch>
        </p:blipFill>
        <p:spPr>
          <a:xfrm>
            <a:off x="2522356"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71EDC97-BC82-3D51-4260-3B61149C8A4A}"/>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Do we need mental health services?</a:t>
            </a:r>
          </a:p>
        </p:txBody>
      </p:sp>
      <p:sp>
        <p:nvSpPr>
          <p:cNvPr id="5" name="Text Placeholder 4">
            <a:extLst>
              <a:ext uri="{FF2B5EF4-FFF2-40B4-BE49-F238E27FC236}">
                <a16:creationId xmlns:a16="http://schemas.microsoft.com/office/drawing/2014/main" id="{FF5AE1C1-B4F8-7FFE-21F6-046F7E1EA22C}"/>
              </a:ext>
            </a:extLst>
          </p:cNvPr>
          <p:cNvSpPr>
            <a:spLocks noGrp="1"/>
          </p:cNvSpPr>
          <p:nvPr>
            <p:ph type="body" idx="1"/>
          </p:nvPr>
        </p:nvSpPr>
        <p:spPr>
          <a:xfrm>
            <a:off x="838200" y="2434201"/>
            <a:ext cx="3822189" cy="3742762"/>
          </a:xfrm>
        </p:spPr>
        <p:txBody>
          <a:bodyPr vert="horz" lIns="91440" tIns="45720" rIns="91440" bIns="45720" rtlCol="0">
            <a:normAutofit/>
          </a:bodyPr>
          <a:lstStyle/>
          <a:p>
            <a:endParaRPr lang="en-US" sz="2000">
              <a:hlinkClick r:id="rId4"/>
            </a:endParaRPr>
          </a:p>
          <a:p>
            <a:pPr marL="0"/>
            <a:endParaRPr lang="en-US" sz="2000">
              <a:hlinkClick r:id="rId4"/>
            </a:endParaRPr>
          </a:p>
          <a:p>
            <a:endParaRPr lang="en-US" sz="2000">
              <a:hlinkClick r:id="rId4"/>
            </a:endParaRPr>
          </a:p>
          <a:p>
            <a:endParaRPr lang="en-US" sz="2000">
              <a:hlinkClick r:id="rId4"/>
            </a:endParaRPr>
          </a:p>
          <a:p>
            <a:endParaRPr lang="en-US" sz="2000">
              <a:hlinkClick r:id="rId4"/>
            </a:endParaRPr>
          </a:p>
          <a:p>
            <a:endParaRPr lang="en-US" sz="2000">
              <a:hlinkClick r:id="rId4"/>
            </a:endParaRPr>
          </a:p>
          <a:p>
            <a:endParaRPr lang="en-US" sz="2000">
              <a:hlinkClick r:id="rId4"/>
            </a:endParaRPr>
          </a:p>
          <a:p>
            <a:pPr marL="0"/>
            <a:endParaRPr lang="en-US" sz="2000">
              <a:hlinkClick r:id="rId4"/>
            </a:endParaRPr>
          </a:p>
        </p:txBody>
      </p:sp>
      <p:sp>
        <p:nvSpPr>
          <p:cNvPr id="3" name="Content Placeholder 2">
            <a:extLst>
              <a:ext uri="{FF2B5EF4-FFF2-40B4-BE49-F238E27FC236}">
                <a16:creationId xmlns:a16="http://schemas.microsoft.com/office/drawing/2014/main" id="{5E65F74A-C219-4798-82D2-54419E7D3357}"/>
              </a:ext>
            </a:extLst>
          </p:cNvPr>
          <p:cNvSpPr>
            <a:spLocks noGrp="1"/>
          </p:cNvSpPr>
          <p:nvPr/>
        </p:nvSpPr>
        <p:spPr>
          <a:xfrm>
            <a:off x="803869" y="1608230"/>
            <a:ext cx="6816132" cy="42985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800" dirty="0"/>
          </a:p>
        </p:txBody>
      </p:sp>
    </p:spTree>
    <p:extLst>
      <p:ext uri="{BB962C8B-B14F-4D97-AF65-F5344CB8AC3E}">
        <p14:creationId xmlns:p14="http://schemas.microsoft.com/office/powerpoint/2010/main" val="3243980306"/>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EDC97-BC82-3D51-4260-3B61149C8A4A}"/>
              </a:ext>
            </a:extLst>
          </p:cNvPr>
          <p:cNvSpPr>
            <a:spLocks noGrp="1"/>
          </p:cNvSpPr>
          <p:nvPr>
            <p:ph type="title"/>
          </p:nvPr>
        </p:nvSpPr>
        <p:spPr/>
        <p:txBody>
          <a:bodyPr>
            <a:normAutofit/>
          </a:bodyPr>
          <a:lstStyle/>
          <a:p>
            <a:r>
              <a:rPr lang="en-GB" sz="4000" b="1" dirty="0"/>
              <a:t>Why mental health services matter</a:t>
            </a:r>
          </a:p>
        </p:txBody>
      </p:sp>
      <p:sp>
        <p:nvSpPr>
          <p:cNvPr id="5" name="Text Placeholder 4">
            <a:extLst>
              <a:ext uri="{FF2B5EF4-FFF2-40B4-BE49-F238E27FC236}">
                <a16:creationId xmlns:a16="http://schemas.microsoft.com/office/drawing/2014/main" id="{FF5AE1C1-B4F8-7FFE-21F6-046F7E1EA22C}"/>
              </a:ext>
            </a:extLst>
          </p:cNvPr>
          <p:cNvSpPr>
            <a:spLocks noGrp="1"/>
          </p:cNvSpPr>
          <p:nvPr>
            <p:ph type="body" idx="1"/>
          </p:nvPr>
        </p:nvSpPr>
        <p:spPr>
          <a:xfrm>
            <a:off x="838200" y="1825625"/>
            <a:ext cx="5867400" cy="2052692"/>
          </a:xfrm>
        </p:spPr>
        <p:txBody>
          <a:bodyPr>
            <a:normAutofit/>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sz="1400" dirty="0">
              <a:hlinkClick r:id="rId3"/>
            </a:endParaRPr>
          </a:p>
        </p:txBody>
      </p:sp>
      <p:sp>
        <p:nvSpPr>
          <p:cNvPr id="3" name="Content Placeholder 2">
            <a:extLst>
              <a:ext uri="{FF2B5EF4-FFF2-40B4-BE49-F238E27FC236}">
                <a16:creationId xmlns:a16="http://schemas.microsoft.com/office/drawing/2014/main" id="{5E65F74A-C219-4798-82D2-54419E7D3357}"/>
              </a:ext>
            </a:extLst>
          </p:cNvPr>
          <p:cNvSpPr>
            <a:spLocks noGrp="1"/>
          </p:cNvSpPr>
          <p:nvPr/>
        </p:nvSpPr>
        <p:spPr>
          <a:xfrm>
            <a:off x="803869" y="1608230"/>
            <a:ext cx="6816132" cy="42985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800" dirty="0"/>
          </a:p>
        </p:txBody>
      </p:sp>
      <p:pic>
        <p:nvPicPr>
          <p:cNvPr id="7" name="Picture 6">
            <a:extLst>
              <a:ext uri="{FF2B5EF4-FFF2-40B4-BE49-F238E27FC236}">
                <a16:creationId xmlns:a16="http://schemas.microsoft.com/office/drawing/2014/main" id="{A3B73B95-BC2D-B1A0-B410-6C16ED21ABA6}"/>
              </a:ext>
            </a:extLst>
          </p:cNvPr>
          <p:cNvPicPr>
            <a:picLocks noChangeAspect="1"/>
          </p:cNvPicPr>
          <p:nvPr/>
        </p:nvPicPr>
        <p:blipFill>
          <a:blip r:embed="rId4"/>
          <a:stretch>
            <a:fillRect/>
          </a:stretch>
        </p:blipFill>
        <p:spPr>
          <a:xfrm>
            <a:off x="6370753" y="2511972"/>
            <a:ext cx="5498158" cy="3905438"/>
          </a:xfrm>
          <a:prstGeom prst="rect">
            <a:avLst/>
          </a:prstGeom>
        </p:spPr>
      </p:pic>
      <p:sp>
        <p:nvSpPr>
          <p:cNvPr id="9" name="TextBox 8">
            <a:extLst>
              <a:ext uri="{FF2B5EF4-FFF2-40B4-BE49-F238E27FC236}">
                <a16:creationId xmlns:a16="http://schemas.microsoft.com/office/drawing/2014/main" id="{5E0FD5CA-6605-01BA-21BA-27D06E38B3B5}"/>
              </a:ext>
            </a:extLst>
          </p:cNvPr>
          <p:cNvSpPr txBox="1"/>
          <p:nvPr/>
        </p:nvSpPr>
        <p:spPr>
          <a:xfrm>
            <a:off x="8329456" y="6492875"/>
            <a:ext cx="2469931" cy="400110"/>
          </a:xfrm>
          <a:prstGeom prst="rect">
            <a:avLst/>
          </a:prstGeom>
          <a:noFill/>
        </p:spPr>
        <p:txBody>
          <a:bodyPr wrap="square" rtlCol="0">
            <a:spAutoFit/>
          </a:bodyPr>
          <a:lstStyle/>
          <a:p>
            <a:r>
              <a:rPr lang="en-GB" sz="1000" dirty="0">
                <a:hlinkClick r:id="rId3"/>
              </a:rPr>
              <a:t>Health matters: health and work - GOV.UK (www.gov.uk)</a:t>
            </a:r>
            <a:endParaRPr lang="en-GB" sz="1000" dirty="0"/>
          </a:p>
        </p:txBody>
      </p:sp>
      <p:graphicFrame>
        <p:nvGraphicFramePr>
          <p:cNvPr id="11" name="TextBox 5">
            <a:extLst>
              <a:ext uri="{FF2B5EF4-FFF2-40B4-BE49-F238E27FC236}">
                <a16:creationId xmlns:a16="http://schemas.microsoft.com/office/drawing/2014/main" id="{3304CE1B-942F-4CE5-2656-5FA7DE943BFC}"/>
              </a:ext>
            </a:extLst>
          </p:cNvPr>
          <p:cNvGraphicFramePr/>
          <p:nvPr/>
        </p:nvGraphicFramePr>
        <p:xfrm>
          <a:off x="838200" y="1690688"/>
          <a:ext cx="5068699" cy="39703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79515335"/>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1"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Picture 2">
            <a:extLst>
              <a:ext uri="{FF2B5EF4-FFF2-40B4-BE49-F238E27FC236}">
                <a16:creationId xmlns:a16="http://schemas.microsoft.com/office/drawing/2014/main" id="{4ED35997-0DCA-B1C1-D2BE-2907246D5F84}"/>
              </a:ext>
            </a:extLst>
          </p:cNvPr>
          <p:cNvPicPr>
            <a:picLocks noChangeAspect="1"/>
          </p:cNvPicPr>
          <p:nvPr/>
        </p:nvPicPr>
        <p:blipFill>
          <a:blip r:embed="rId2"/>
          <a:srcRect l="18766" r="21805" b="1"/>
          <a:stretch/>
        </p:blipFill>
        <p:spPr>
          <a:xfrm>
            <a:off x="6803647" y="1071041"/>
            <a:ext cx="4730214" cy="4715918"/>
          </a:xfrm>
          <a:prstGeom prst="rect">
            <a:avLst/>
          </a:prstGeom>
        </p:spPr>
      </p:pic>
      <p:grpSp>
        <p:nvGrpSpPr>
          <p:cNvPr id="24" name="Group 2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sz="4800" b="1" kern="1200">
                <a:solidFill>
                  <a:schemeClr val="bg1"/>
                </a:solidFill>
                <a:latin typeface="+mj-lt"/>
                <a:ea typeface="+mj-ea"/>
                <a:cs typeface="+mj-cs"/>
              </a:rPr>
              <a:t>Understanding Mental Health Services in the UK</a:t>
            </a:r>
          </a:p>
        </p:txBody>
      </p:sp>
      <p:sp>
        <p:nvSpPr>
          <p:cNvPr id="4" name="Content Placeholder 2">
            <a:extLst>
              <a:ext uri="{FF2B5EF4-FFF2-40B4-BE49-F238E27FC236}">
                <a16:creationId xmlns:a16="http://schemas.microsoft.com/office/drawing/2014/main" id="{7A773BCE-C231-4593-BB38-39C4E0780174}"/>
              </a:ext>
            </a:extLst>
          </p:cNvPr>
          <p:cNvSpPr>
            <a:spLocks noGrp="1"/>
          </p:cNvSpPr>
          <p:nvPr/>
        </p:nvSpPr>
        <p:spPr>
          <a:xfrm>
            <a:off x="786383" y="3566810"/>
            <a:ext cx="5692953" cy="265111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1800">
              <a:solidFill>
                <a:schemeClr val="tx2"/>
              </a:solidFill>
              <a:hlinkClick r:id="rId3"/>
            </a:endParaRPr>
          </a:p>
          <a:p>
            <a:pPr marL="0"/>
            <a:endParaRPr lang="en-US" sz="1800">
              <a:solidFill>
                <a:schemeClr val="tx2"/>
              </a:solidFill>
              <a:hlinkClick r:id="rId3"/>
            </a:endParaRPr>
          </a:p>
          <a:p>
            <a:pPr marL="0"/>
            <a:endParaRPr lang="en-US" sz="1800">
              <a:solidFill>
                <a:schemeClr val="tx2"/>
              </a:solidFill>
              <a:hlinkClick r:id="rId3"/>
            </a:endParaRPr>
          </a:p>
          <a:p>
            <a:pPr marL="0"/>
            <a:endParaRPr lang="en-US" sz="1800">
              <a:solidFill>
                <a:schemeClr val="tx2"/>
              </a:solidFill>
              <a:hlinkClick r:id="rId3"/>
            </a:endParaRPr>
          </a:p>
          <a:p>
            <a:pPr marL="0"/>
            <a:endParaRPr lang="en-US" sz="1800">
              <a:solidFill>
                <a:schemeClr val="tx2"/>
              </a:solidFill>
              <a:hlinkClick r:id="rId3"/>
            </a:endParaRPr>
          </a:p>
          <a:p>
            <a:pPr marL="0"/>
            <a:r>
              <a:rPr lang="en-US" sz="1800">
                <a:solidFill>
                  <a:schemeClr val="tx2"/>
                </a:solidFill>
                <a:hlinkClick r:id="rId3"/>
              </a:rPr>
              <a:t>Mental health - NHS (www.nhs.uk)</a:t>
            </a:r>
            <a:endParaRPr lang="en-US" sz="1800">
              <a:solidFill>
                <a:schemeClr val="tx2"/>
              </a:solidFill>
            </a:endParaRPr>
          </a:p>
        </p:txBody>
      </p:sp>
    </p:spTree>
    <p:extLst>
      <p:ext uri="{BB962C8B-B14F-4D97-AF65-F5344CB8AC3E}">
        <p14:creationId xmlns:p14="http://schemas.microsoft.com/office/powerpoint/2010/main" val="3298352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37034" y="670559"/>
            <a:ext cx="2478526" cy="2148841"/>
          </a:xfrm>
        </p:spPr>
        <p:txBody>
          <a:bodyPr anchor="t">
            <a:normAutofit/>
          </a:bodyPr>
          <a:lstStyle/>
          <a:p>
            <a:r>
              <a:rPr sz="3200" dirty="0"/>
              <a:t>Policy snapshot 2016→2026</a:t>
            </a:r>
          </a:p>
        </p:txBody>
      </p:sp>
      <p:pic>
        <p:nvPicPr>
          <p:cNvPr id="4" name="Picture 3">
            <a:extLst>
              <a:ext uri="{FF2B5EF4-FFF2-40B4-BE49-F238E27FC236}">
                <a16:creationId xmlns:a16="http://schemas.microsoft.com/office/drawing/2014/main" id="{D59ADEF6-6B99-A0BE-D80A-F724D242FE94}"/>
              </a:ext>
            </a:extLst>
          </p:cNvPr>
          <p:cNvPicPr>
            <a:picLocks noChangeAspect="1"/>
          </p:cNvPicPr>
          <p:nvPr/>
        </p:nvPicPr>
        <p:blipFill>
          <a:blip r:embed="rId3"/>
          <a:srcRect b="1359"/>
          <a:stretch>
            <a:fillRect/>
          </a:stretch>
        </p:blipFill>
        <p:spPr>
          <a:xfrm>
            <a:off x="1" y="4038601"/>
            <a:ext cx="4844501" cy="281939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p:cNvSpPr>
            <a:spLocks noGrp="1"/>
          </p:cNvSpPr>
          <p:nvPr>
            <p:ph idx="1"/>
          </p:nvPr>
        </p:nvSpPr>
        <p:spPr>
          <a:xfrm>
            <a:off x="4752594" y="670559"/>
            <a:ext cx="6600192" cy="5445076"/>
          </a:xfrm>
        </p:spPr>
        <p:txBody>
          <a:bodyPr anchor="t">
            <a:noAutofit/>
          </a:bodyPr>
          <a:lstStyle/>
          <a:p>
            <a:pPr>
              <a:defRPr sz="2000"/>
            </a:pPr>
            <a:r>
              <a:rPr lang="en-GB" sz="1800" b="1" u="sng" kern="100" dirty="0">
                <a:latin typeface="Aptos" panose="020B0004020202020204" pitchFamily="34" charset="0"/>
                <a:ea typeface="Aptos" panose="020B0004020202020204" pitchFamily="34" charset="0"/>
                <a:cs typeface="Times New Roman" panose="02020603050405020304" pitchFamily="18" charset="0"/>
                <a:hlinkClick r:id="rId4"/>
              </a:rPr>
              <a:t>Post-2010 Reforms</a:t>
            </a:r>
            <a:r>
              <a:rPr lang="en-GB" sz="1800" u="sng" kern="100" dirty="0">
                <a:latin typeface="Aptos" panose="020B0004020202020204" pitchFamily="34" charset="0"/>
                <a:ea typeface="Aptos" panose="020B0004020202020204" pitchFamily="34" charset="0"/>
                <a:cs typeface="Times New Roman" panose="02020603050405020304" pitchFamily="18" charset="0"/>
                <a:hlinkClick r:id="rId4"/>
              </a:rPr>
              <a:t>: Introduction of the “No Health Without Mental Health” strategy in 2011</a:t>
            </a:r>
            <a:r>
              <a:rPr lang="en-GB" sz="1800" u="sng" kern="100" baseline="30000" dirty="0">
                <a:latin typeface="Aptos" panose="020B0004020202020204" pitchFamily="34" charset="0"/>
                <a:ea typeface="Aptos" panose="020B0004020202020204" pitchFamily="34" charset="0"/>
                <a:cs typeface="Times New Roman" panose="02020603050405020304" pitchFamily="18" charset="0"/>
                <a:hlinkClick r:id="rId4"/>
              </a:rPr>
              <a:t>1</a:t>
            </a:r>
            <a:r>
              <a:rPr lang="en-GB" sz="1800" kern="100" dirty="0">
                <a:latin typeface="Aptos" panose="020B0004020202020204" pitchFamily="34" charset="0"/>
                <a:ea typeface="Aptos" panose="020B0004020202020204" pitchFamily="34" charset="0"/>
                <a:cs typeface="Times New Roman" panose="02020603050405020304" pitchFamily="18" charset="0"/>
              </a:rPr>
              <a:t>.</a:t>
            </a:r>
            <a:endParaRPr lang="en-GB" sz="1800" dirty="0"/>
          </a:p>
          <a:p>
            <a:pPr>
              <a:defRPr sz="2000"/>
            </a:pPr>
            <a:r>
              <a:rPr lang="en-GB" sz="1800" dirty="0"/>
              <a:t>2016: Five Year Forward View &amp; Mental Health Taskforce</a:t>
            </a:r>
          </a:p>
          <a:p>
            <a:pPr>
              <a:defRPr sz="2000"/>
            </a:pPr>
            <a:r>
              <a:rPr lang="en-GB" sz="1800" dirty="0"/>
              <a:t>2023: TTAD rebrand and continued outcome monitoring</a:t>
            </a:r>
          </a:p>
          <a:p>
            <a:pPr>
              <a:defRPr sz="2000"/>
            </a:pPr>
            <a:r>
              <a:rPr lang="en-GB" sz="1800" dirty="0"/>
              <a:t>2025: Mental Health Act receives Royal Assent (rights, detention criteria)</a:t>
            </a:r>
          </a:p>
          <a:p>
            <a:pPr>
              <a:defRPr sz="2000"/>
            </a:pPr>
            <a:r>
              <a:rPr lang="en-GB" sz="1800" dirty="0"/>
              <a:t>2025: 10‑Year Health Plan—workforce, MH emergency departments, prevention</a:t>
            </a:r>
          </a:p>
          <a:p>
            <a:pPr>
              <a:defRPr sz="2000"/>
            </a:pPr>
            <a:endParaRPr lang="en-GB" sz="1800" dirty="0"/>
          </a:p>
          <a:p>
            <a:pPr marL="0" indent="0">
              <a:buNone/>
              <a:defRPr sz="2000"/>
            </a:pPr>
            <a:r>
              <a:rPr lang="en-GB" sz="1800" b="1" dirty="0"/>
              <a:t>Mental Health Bill 2025</a:t>
            </a:r>
          </a:p>
          <a:p>
            <a:pPr marL="0" indent="0">
              <a:buNone/>
            </a:pPr>
            <a:r>
              <a:rPr lang="en-GB" sz="1600" dirty="0"/>
              <a:t>“modernise mental health legislation to give patients greater choice, autonomy, enhanced rights and support, and ensure everyone is treated with dignity and respect throughout treatment.</a:t>
            </a:r>
          </a:p>
          <a:p>
            <a:pPr marL="0" indent="0">
              <a:buNone/>
            </a:pPr>
            <a:r>
              <a:rPr lang="en-GB" sz="1600" dirty="0"/>
              <a:t>This legislation is intended to give effect to the policy approaches outlined in Sir Simon Wessely’s landmark </a:t>
            </a:r>
            <a:r>
              <a:rPr lang="en-GB" sz="1600" dirty="0">
                <a:hlinkClick r:id="rId5"/>
              </a:rPr>
              <a:t>Independent Review</a:t>
            </a:r>
            <a:r>
              <a:rPr lang="en-GB" sz="1600" dirty="0"/>
              <a:t> in 2018.</a:t>
            </a:r>
          </a:p>
          <a:p>
            <a:pPr marL="0" indent="0">
              <a:buNone/>
            </a:pPr>
            <a:r>
              <a:rPr lang="en-GB" sz="1600" dirty="0"/>
              <a:t>These were subsequently taken forward in the previous government’s white paper </a:t>
            </a:r>
            <a:r>
              <a:rPr lang="en-GB" sz="1600" dirty="0">
                <a:hlinkClick r:id="rId6"/>
              </a:rPr>
              <a:t>Reforming the Mental Health Act</a:t>
            </a:r>
            <a:r>
              <a:rPr lang="en-GB" sz="1600" dirty="0"/>
              <a:t> in 2021.</a:t>
            </a:r>
          </a:p>
          <a:p>
            <a:pPr marL="0" indent="0">
              <a:buNone/>
            </a:pPr>
            <a:r>
              <a:rPr lang="en-GB" sz="1600" dirty="0"/>
              <a:t>These measures aim to give people greater control over their treatment and help ensure they receive the dignity and respect they deserve.”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25AD3-85AF-8564-C2C7-ACDAEC610169}"/>
              </a:ext>
            </a:extLst>
          </p:cNvPr>
          <p:cNvSpPr>
            <a:spLocks noGrp="1"/>
          </p:cNvSpPr>
          <p:nvPr>
            <p:ph type="title"/>
          </p:nvPr>
        </p:nvSpPr>
        <p:spPr/>
        <p:txBody>
          <a:bodyPr/>
          <a:lstStyle/>
          <a:p>
            <a:r>
              <a:rPr lang="en-GB" b="1" i="0" dirty="0">
                <a:solidFill>
                  <a:srgbClr val="111111"/>
                </a:solidFill>
                <a:effectLst/>
                <a:latin typeface="-apple-system"/>
              </a:rPr>
              <a:t>Evolution of Strategies and Priorities</a:t>
            </a:r>
            <a:br>
              <a:rPr lang="en-GB" b="1" i="0" dirty="0">
                <a:solidFill>
                  <a:srgbClr val="111111"/>
                </a:solidFill>
                <a:effectLst/>
                <a:latin typeface="-apple-system"/>
              </a:rPr>
            </a:br>
            <a:endParaRPr lang="en-GB" dirty="0"/>
          </a:p>
        </p:txBody>
      </p:sp>
      <p:sp>
        <p:nvSpPr>
          <p:cNvPr id="3" name="Content Placeholder 2">
            <a:extLst>
              <a:ext uri="{FF2B5EF4-FFF2-40B4-BE49-F238E27FC236}">
                <a16:creationId xmlns:a16="http://schemas.microsoft.com/office/drawing/2014/main" id="{821C902C-E330-6FCE-B2C8-1D82B3FD78CB}"/>
              </a:ext>
            </a:extLst>
          </p:cNvPr>
          <p:cNvSpPr>
            <a:spLocks noGrp="1"/>
          </p:cNvSpPr>
          <p:nvPr>
            <p:ph idx="1"/>
          </p:nvPr>
        </p:nvSpPr>
        <p:spPr/>
        <p:txBody>
          <a:bodyPr>
            <a:normAutofit lnSpcReduction="10000"/>
          </a:bodyPr>
          <a:lstStyle/>
          <a:p>
            <a:pPr algn="l">
              <a:buFont typeface="Arial" panose="020B0604020202020204" pitchFamily="34" charset="0"/>
              <a:buChar char="•"/>
            </a:pPr>
            <a:r>
              <a:rPr lang="en-GB" b="1" dirty="0">
                <a:solidFill>
                  <a:srgbClr val="111111"/>
                </a:solidFill>
                <a:latin typeface="-apple-system"/>
              </a:rPr>
              <a:t>Integrated Care</a:t>
            </a:r>
            <a:r>
              <a:rPr lang="en-GB" dirty="0">
                <a:solidFill>
                  <a:srgbClr val="111111"/>
                </a:solidFill>
                <a:latin typeface="-apple-system"/>
              </a:rPr>
              <a:t>: Emphasis on integrating physical and mental health care</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Prevention Initiatives</a:t>
            </a:r>
            <a:r>
              <a:rPr lang="en-GB" dirty="0">
                <a:solidFill>
                  <a:srgbClr val="111111"/>
                </a:solidFill>
                <a:latin typeface="-apple-system"/>
              </a:rPr>
              <a:t>: Focus on early intervention and prevention of mental health issues</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Funding and Investment</a:t>
            </a:r>
            <a:r>
              <a:rPr lang="en-GB" dirty="0">
                <a:solidFill>
                  <a:srgbClr val="111111"/>
                </a:solidFill>
                <a:latin typeface="-apple-system"/>
              </a:rPr>
              <a:t>: Significant new investments to support mental health services</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Patient Safety</a:t>
            </a:r>
            <a:r>
              <a:rPr lang="en-GB" dirty="0">
                <a:solidFill>
                  <a:srgbClr val="111111"/>
                </a:solidFill>
                <a:latin typeface="-apple-system"/>
              </a:rPr>
              <a:t>: Enhanced focus on patient safety and data collection in mental health settings</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Challenging Stigma</a:t>
            </a:r>
            <a:r>
              <a:rPr lang="en-GB" dirty="0">
                <a:solidFill>
                  <a:srgbClr val="111111"/>
                </a:solidFill>
                <a:latin typeface="-apple-system"/>
              </a:rPr>
              <a:t>: Efforts to reduce stigma associated with mental health</a:t>
            </a:r>
            <a:r>
              <a:rPr lang="en-GB" b="0" i="0" dirty="0">
                <a:solidFill>
                  <a:srgbClr val="111111"/>
                </a:solidFill>
                <a:effectLst/>
                <a:latin typeface="-apple-system"/>
              </a:rPr>
              <a:t>.</a:t>
            </a:r>
          </a:p>
          <a:p>
            <a:endParaRPr lang="en-GB" dirty="0"/>
          </a:p>
        </p:txBody>
      </p:sp>
    </p:spTree>
    <p:extLst>
      <p:ext uri="{BB962C8B-B14F-4D97-AF65-F5344CB8AC3E}">
        <p14:creationId xmlns:p14="http://schemas.microsoft.com/office/powerpoint/2010/main" val="4001703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BD2F8-41DD-729B-D8F0-A3A7B2AEFAB2}"/>
              </a:ext>
            </a:extLst>
          </p:cNvPr>
          <p:cNvSpPr>
            <a:spLocks noGrp="1"/>
          </p:cNvSpPr>
          <p:nvPr>
            <p:ph type="title"/>
          </p:nvPr>
        </p:nvSpPr>
        <p:spPr>
          <a:xfrm>
            <a:off x="838200" y="556995"/>
            <a:ext cx="10515600" cy="1133693"/>
          </a:xfrm>
        </p:spPr>
        <p:txBody>
          <a:bodyPr>
            <a:normAutofit/>
          </a:bodyPr>
          <a:lstStyle/>
          <a:p>
            <a:r>
              <a:rPr lang="en-GB" sz="5200"/>
              <a:t>What has changed?</a:t>
            </a:r>
          </a:p>
        </p:txBody>
      </p:sp>
      <p:graphicFrame>
        <p:nvGraphicFramePr>
          <p:cNvPr id="5" name="Content Placeholder 2">
            <a:extLst>
              <a:ext uri="{FF2B5EF4-FFF2-40B4-BE49-F238E27FC236}">
                <a16:creationId xmlns:a16="http://schemas.microsoft.com/office/drawing/2014/main" id="{8F771353-EA6E-444B-AA63-C0B77ABB27B7}"/>
              </a:ext>
            </a:extLst>
          </p:cNvPr>
          <p:cNvGraphicFramePr>
            <a:graphicFrameLocks noGrp="1"/>
          </p:cNvGraphicFramePr>
          <p:nvPr>
            <p:ph idx="1"/>
            <p:extLst>
              <p:ext uri="{D42A27DB-BD31-4B8C-83A1-F6EECF244321}">
                <p14:modId xmlns:p14="http://schemas.microsoft.com/office/powerpoint/2010/main" val="10892344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1966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46C90-80D1-5876-F56B-DBFB33535903}"/>
              </a:ext>
            </a:extLst>
          </p:cNvPr>
          <p:cNvSpPr>
            <a:spLocks noGrp="1"/>
          </p:cNvSpPr>
          <p:nvPr>
            <p:ph type="title"/>
          </p:nvPr>
        </p:nvSpPr>
        <p:spPr/>
        <p:txBody>
          <a:bodyPr/>
          <a:lstStyle/>
          <a:p>
            <a:r>
              <a:rPr lang="en-GB" dirty="0"/>
              <a:t>Range of Mental Health Services in the UK</a:t>
            </a:r>
          </a:p>
        </p:txBody>
      </p:sp>
      <p:graphicFrame>
        <p:nvGraphicFramePr>
          <p:cNvPr id="4" name="Content Placeholder 3">
            <a:extLst>
              <a:ext uri="{FF2B5EF4-FFF2-40B4-BE49-F238E27FC236}">
                <a16:creationId xmlns:a16="http://schemas.microsoft.com/office/drawing/2014/main" id="{4FA6D2EA-F372-EA19-EB46-DADCC04D4DBB}"/>
              </a:ext>
            </a:extLst>
          </p:cNvPr>
          <p:cNvGraphicFramePr>
            <a:graphicFrameLocks noGrp="1"/>
          </p:cNvGraphicFramePr>
          <p:nvPr>
            <p:ph idx="1"/>
            <p:extLst>
              <p:ext uri="{D42A27DB-BD31-4B8C-83A1-F6EECF244321}">
                <p14:modId xmlns:p14="http://schemas.microsoft.com/office/powerpoint/2010/main" val="470633267"/>
              </p:ext>
            </p:extLst>
          </p:nvPr>
        </p:nvGraphicFramePr>
        <p:xfrm>
          <a:off x="838200" y="1825625"/>
          <a:ext cx="10515600" cy="353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D49A3F7-DA79-733D-BE78-72C9ABE9EB76}"/>
              </a:ext>
            </a:extLst>
          </p:cNvPr>
          <p:cNvSpPr txBox="1"/>
          <p:nvPr/>
        </p:nvSpPr>
        <p:spPr>
          <a:xfrm>
            <a:off x="1198290" y="5475767"/>
            <a:ext cx="9689450" cy="830997"/>
          </a:xfrm>
          <a:prstGeom prst="rect">
            <a:avLst/>
          </a:prstGeom>
          <a:noFill/>
        </p:spPr>
        <p:txBody>
          <a:bodyPr wrap="square" rtlCol="0">
            <a:spAutoFit/>
          </a:bodyPr>
          <a:lstStyle/>
          <a:p>
            <a:r>
              <a:rPr lang="en-GB" sz="2400" dirty="0"/>
              <a:t>Aims to place service users at the least intrusive, least intensive service level, and most appropriate for their current needs.  </a:t>
            </a:r>
          </a:p>
        </p:txBody>
      </p:sp>
    </p:spTree>
    <p:extLst>
      <p:ext uri="{BB962C8B-B14F-4D97-AF65-F5344CB8AC3E}">
        <p14:creationId xmlns:p14="http://schemas.microsoft.com/office/powerpoint/2010/main" val="1940242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B37BF-1970-766C-BD58-AE6A1F80FC4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Primary Care mental health services</a:t>
            </a:r>
          </a:p>
        </p:txBody>
      </p:sp>
      <p:sp>
        <p:nvSpPr>
          <p:cNvPr id="20" name="Content Placeholder 5">
            <a:extLst>
              <a:ext uri="{FF2B5EF4-FFF2-40B4-BE49-F238E27FC236}">
                <a16:creationId xmlns:a16="http://schemas.microsoft.com/office/drawing/2014/main" id="{6D8CAAA3-6A01-9807-008C-3E847C82B09E}"/>
              </a:ext>
            </a:extLst>
          </p:cNvPr>
          <p:cNvSpPr>
            <a:spLocks noGrp="1"/>
          </p:cNvSpPr>
          <p:nvPr>
            <p:ph idx="1"/>
          </p:nvPr>
        </p:nvSpPr>
        <p:spPr>
          <a:xfrm>
            <a:off x="4810259" y="649480"/>
            <a:ext cx="6555347" cy="5546047"/>
          </a:xfrm>
        </p:spPr>
        <p:txBody>
          <a:bodyPr anchor="ctr">
            <a:normAutofit/>
          </a:bodyPr>
          <a:lstStyle/>
          <a:p>
            <a:r>
              <a:rPr lang="en-GB" sz="2400" b="0" i="0" dirty="0">
                <a:effectLst/>
              </a:rPr>
              <a:t>The NHS Talking Therapies for Anxiety and Depression programme (TTAD), formerly </a:t>
            </a:r>
            <a:r>
              <a:rPr lang="en-GB" sz="2400" dirty="0">
                <a:solidFill>
                  <a:schemeClr val="tx2"/>
                </a:solidFill>
              </a:rPr>
              <a:t>“Improving Access to Psychological Therapies</a:t>
            </a:r>
            <a:r>
              <a:rPr lang="en-GB" sz="2400" b="0" i="0" dirty="0">
                <a:solidFill>
                  <a:schemeClr val="tx2"/>
                </a:solidFill>
                <a:effectLst/>
              </a:rPr>
              <a:t>” </a:t>
            </a:r>
            <a:r>
              <a:rPr lang="en-GB" sz="2400" b="0" i="0" dirty="0">
                <a:effectLst/>
              </a:rPr>
              <a:t>(IAPT), was launched in 2008 to improve the quality and accessibility of mental health services in England. </a:t>
            </a:r>
          </a:p>
          <a:p>
            <a:r>
              <a:rPr lang="en-GB" sz="2400" b="0" i="0" dirty="0">
                <a:effectLst/>
              </a:rPr>
              <a:t>TTAD focuses on ‘talking therapies’ like Cognitive Behaviour Therapy, </a:t>
            </a:r>
            <a:r>
              <a:rPr lang="en-GB" sz="2400" dirty="0"/>
              <a:t>C</a:t>
            </a:r>
            <a:r>
              <a:rPr lang="en-GB" sz="2400" b="0" i="0" dirty="0">
                <a:effectLst/>
              </a:rPr>
              <a:t>ounselling and self-help support including ‘digital therapy’.</a:t>
            </a:r>
          </a:p>
          <a:p>
            <a:r>
              <a:rPr lang="en-GB" sz="2400" b="0" i="0" dirty="0">
                <a:effectLst/>
              </a:rPr>
              <a:t>For working-age people experiencing common mental health problems such as anxiety and depression. </a:t>
            </a:r>
          </a:p>
          <a:p>
            <a:r>
              <a:rPr lang="en-GB" sz="2400" b="0" i="0" dirty="0">
                <a:effectLst/>
              </a:rPr>
              <a:t>People can be referred to TTAD either through their GP or they can self-refer by phone or online.</a:t>
            </a:r>
            <a:endParaRPr lang="en-GB" sz="2400" dirty="0"/>
          </a:p>
        </p:txBody>
      </p:sp>
      <p:sp>
        <p:nvSpPr>
          <p:cNvPr id="7" name="Footer Placeholder 6">
            <a:extLst>
              <a:ext uri="{FF2B5EF4-FFF2-40B4-BE49-F238E27FC236}">
                <a16:creationId xmlns:a16="http://schemas.microsoft.com/office/drawing/2014/main" id="{10987972-35AD-16C2-E93A-CC241CFC905D}"/>
              </a:ext>
            </a:extLst>
          </p:cNvPr>
          <p:cNvSpPr>
            <a:spLocks noGrp="1"/>
          </p:cNvSpPr>
          <p:nvPr>
            <p:ph type="ftr" sz="quarter" idx="11"/>
          </p:nvPr>
        </p:nvSpPr>
        <p:spPr/>
        <p:txBody>
          <a:bodyPr/>
          <a:lstStyle/>
          <a:p>
            <a:r>
              <a:rPr lang="en-US"/>
              <a:t>https://www.england.nhs.uk/mental-health/</a:t>
            </a:r>
            <a:endParaRPr lang="en-US" dirty="0"/>
          </a:p>
        </p:txBody>
      </p:sp>
    </p:spTree>
    <p:extLst>
      <p:ext uri="{BB962C8B-B14F-4D97-AF65-F5344CB8AC3E}">
        <p14:creationId xmlns:p14="http://schemas.microsoft.com/office/powerpoint/2010/main" val="3310497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10D2D-A701-3D30-D91E-4DEFB700EC42}"/>
              </a:ext>
            </a:extLst>
          </p:cNvPr>
          <p:cNvSpPr>
            <a:spLocks noGrp="1"/>
          </p:cNvSpPr>
          <p:nvPr>
            <p:ph type="title"/>
          </p:nvPr>
        </p:nvSpPr>
        <p:spPr>
          <a:xfrm>
            <a:off x="466722" y="586855"/>
            <a:ext cx="3201366" cy="3387497"/>
          </a:xfrm>
        </p:spPr>
        <p:txBody>
          <a:bodyPr anchor="b">
            <a:normAutofit/>
          </a:bodyPr>
          <a:lstStyle/>
          <a:p>
            <a:pPr algn="r"/>
            <a:r>
              <a:rPr lang="en-GB" sz="4000" b="1" i="0">
                <a:solidFill>
                  <a:srgbClr val="FFFFFF"/>
                </a:solidFill>
                <a:effectLst/>
                <a:latin typeface="Frutiger W01"/>
              </a:rPr>
              <a:t>primary care psychological therapies services</a:t>
            </a:r>
            <a:br>
              <a:rPr lang="en-GB" sz="4000" b="1" i="0">
                <a:solidFill>
                  <a:srgbClr val="FFFFFF"/>
                </a:solidFill>
                <a:effectLst/>
                <a:latin typeface="Frutiger W01"/>
              </a:rPr>
            </a:br>
            <a:endParaRPr lang="en-GB" sz="4000">
              <a:solidFill>
                <a:srgbClr val="FFFFFF"/>
              </a:solidFill>
            </a:endParaRPr>
          </a:p>
        </p:txBody>
      </p:sp>
      <p:sp>
        <p:nvSpPr>
          <p:cNvPr id="3" name="Content Placeholder 2">
            <a:extLst>
              <a:ext uri="{FF2B5EF4-FFF2-40B4-BE49-F238E27FC236}">
                <a16:creationId xmlns:a16="http://schemas.microsoft.com/office/drawing/2014/main" id="{AAFEFEF1-4D80-697D-D90F-CC77E3393442}"/>
              </a:ext>
            </a:extLst>
          </p:cNvPr>
          <p:cNvSpPr>
            <a:spLocks noGrp="1"/>
          </p:cNvSpPr>
          <p:nvPr>
            <p:ph idx="1"/>
          </p:nvPr>
        </p:nvSpPr>
        <p:spPr>
          <a:xfrm>
            <a:off x="4257040" y="649480"/>
            <a:ext cx="7650479" cy="5546047"/>
          </a:xfrm>
        </p:spPr>
        <p:txBody>
          <a:bodyPr anchor="ctr">
            <a:normAutofit fontScale="85000" lnSpcReduction="10000"/>
          </a:bodyPr>
          <a:lstStyle/>
          <a:p>
            <a:pPr marL="0" indent="0" fontAlgn="base">
              <a:buNone/>
            </a:pPr>
            <a:r>
              <a:rPr lang="en-GB" sz="2600" b="0" i="0" dirty="0">
                <a:effectLst/>
                <a:latin typeface="-apple-system"/>
              </a:rPr>
              <a:t>NHS Talking Therapies, for anxiety and depression services have three key principles:</a:t>
            </a:r>
          </a:p>
          <a:p>
            <a:pPr fontAlgn="base">
              <a:buFont typeface="+mj-lt"/>
              <a:buAutoNum type="arabicPeriod"/>
            </a:pPr>
            <a:r>
              <a:rPr lang="en-GB" sz="2600" b="0" i="0" dirty="0">
                <a:effectLst/>
                <a:latin typeface="-apple-system"/>
              </a:rPr>
              <a:t>All psychological therapies offered are evidence-based (recommended by NICE) and are matched to the mental health problem (diagnosis), and the intensity and duration of treatment optimises outcomes.</a:t>
            </a:r>
          </a:p>
          <a:p>
            <a:pPr fontAlgn="base">
              <a:buFont typeface="+mj-lt"/>
              <a:buAutoNum type="arabicPeriod"/>
            </a:pPr>
            <a:r>
              <a:rPr lang="en-GB" sz="2600" b="0" i="0" dirty="0">
                <a:effectLst/>
                <a:latin typeface="-apple-system"/>
              </a:rPr>
              <a:t>All clinical staff are appropriately trained to provide high quality care and supervised by senior clinical practitioners who support continual improvement.</a:t>
            </a:r>
          </a:p>
          <a:p>
            <a:pPr fontAlgn="base">
              <a:buFont typeface="+mj-lt"/>
              <a:buAutoNum type="arabicPeriod"/>
            </a:pPr>
            <a:r>
              <a:rPr lang="en-GB" sz="2600" b="0" i="0" dirty="0">
                <a:effectLst/>
                <a:latin typeface="-apple-system"/>
              </a:rPr>
              <a:t>Routine outcome monitoring via standardised measures is used on a session-by-session basis, so that the person having therapy and the clinician offering it have up-to-date information on the person’s progress (evidence based). The outcomes of all NHS Talking Therapies, for anxiety and depression services are published by </a:t>
            </a:r>
            <a:r>
              <a:rPr lang="en-GB" sz="2600" b="0" i="0" dirty="0" err="1">
                <a:effectLst/>
                <a:latin typeface="-apple-system"/>
              </a:rPr>
              <a:t>NHSdigital</a:t>
            </a:r>
            <a:r>
              <a:rPr lang="en-GB" sz="2600" b="0" i="0" dirty="0">
                <a:effectLst/>
                <a:latin typeface="-apple-system"/>
              </a:rPr>
              <a:t>.</a:t>
            </a:r>
          </a:p>
          <a:p>
            <a:pPr marL="0" indent="0" fontAlgn="base">
              <a:buNone/>
            </a:pPr>
            <a:r>
              <a:rPr lang="en-GB" sz="2600" b="0" i="0" dirty="0">
                <a:effectLst/>
                <a:latin typeface="-apple-system"/>
              </a:rPr>
              <a:t>Services are delivered using a stepped-care model, which works according to the principle that people should be offered the least intrusive intervention appropriate for their needs first.</a:t>
            </a:r>
          </a:p>
          <a:p>
            <a:endParaRPr lang="en-GB" sz="1900" dirty="0"/>
          </a:p>
        </p:txBody>
      </p:sp>
    </p:spTree>
    <p:extLst>
      <p:ext uri="{BB962C8B-B14F-4D97-AF65-F5344CB8AC3E}">
        <p14:creationId xmlns:p14="http://schemas.microsoft.com/office/powerpoint/2010/main" val="1512729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CD79D-58F6-8C1A-E303-0A6BC399EEE8}"/>
              </a:ext>
            </a:extLst>
          </p:cNvPr>
          <p:cNvSpPr>
            <a:spLocks noGrp="1"/>
          </p:cNvSpPr>
          <p:nvPr>
            <p:ph type="title"/>
          </p:nvPr>
        </p:nvSpPr>
        <p:spPr/>
        <p:txBody>
          <a:bodyPr/>
          <a:lstStyle/>
          <a:p>
            <a:r>
              <a:rPr lang="en-GB" dirty="0"/>
              <a:t>NHS Talking Therapies (TTAD)</a:t>
            </a:r>
          </a:p>
        </p:txBody>
      </p:sp>
      <p:sp>
        <p:nvSpPr>
          <p:cNvPr id="3" name="Text Placeholder 2">
            <a:extLst>
              <a:ext uri="{FF2B5EF4-FFF2-40B4-BE49-F238E27FC236}">
                <a16:creationId xmlns:a16="http://schemas.microsoft.com/office/drawing/2014/main" id="{9E41051C-9561-68CF-ACB9-786457274C88}"/>
              </a:ext>
            </a:extLst>
          </p:cNvPr>
          <p:cNvSpPr>
            <a:spLocks noGrp="1"/>
          </p:cNvSpPr>
          <p:nvPr>
            <p:ph type="body" idx="1"/>
          </p:nvPr>
        </p:nvSpPr>
        <p:spPr>
          <a:xfrm>
            <a:off x="839788" y="1681163"/>
            <a:ext cx="5157787" cy="441927"/>
          </a:xfrm>
        </p:spPr>
        <p:txBody>
          <a:bodyPr>
            <a:normAutofit lnSpcReduction="10000"/>
          </a:bodyPr>
          <a:lstStyle/>
          <a:p>
            <a:r>
              <a:rPr lang="en-GB" dirty="0"/>
              <a:t>Principles</a:t>
            </a:r>
          </a:p>
        </p:txBody>
      </p:sp>
      <p:sp>
        <p:nvSpPr>
          <p:cNvPr id="4" name="Content Placeholder 3">
            <a:extLst>
              <a:ext uri="{FF2B5EF4-FFF2-40B4-BE49-F238E27FC236}">
                <a16:creationId xmlns:a16="http://schemas.microsoft.com/office/drawing/2014/main" id="{02E398C3-1644-EA4A-2BBF-5E2DDD8E7272}"/>
              </a:ext>
            </a:extLst>
          </p:cNvPr>
          <p:cNvSpPr>
            <a:spLocks noGrp="1"/>
          </p:cNvSpPr>
          <p:nvPr>
            <p:ph sz="half" idx="2"/>
          </p:nvPr>
        </p:nvSpPr>
        <p:spPr/>
        <p:txBody>
          <a:bodyPr/>
          <a:lstStyle/>
          <a:p>
            <a:pPr>
              <a:defRPr sz="2000"/>
            </a:pPr>
            <a:r>
              <a:rPr lang="en-GB" dirty="0"/>
              <a:t>Evidence‑based therapies at appropriate dose</a:t>
            </a:r>
          </a:p>
          <a:p>
            <a:pPr>
              <a:defRPr sz="2000"/>
            </a:pPr>
            <a:r>
              <a:rPr lang="en-GB" dirty="0"/>
              <a:t>Workforce training &amp; supervision</a:t>
            </a:r>
          </a:p>
          <a:p>
            <a:pPr>
              <a:defRPr sz="2000"/>
            </a:pPr>
            <a:r>
              <a:rPr lang="en-GB" dirty="0"/>
              <a:t>Session‑by‑session outcome monitoring; transparent data</a:t>
            </a:r>
          </a:p>
          <a:p>
            <a:endParaRPr lang="en-GB" dirty="0"/>
          </a:p>
        </p:txBody>
      </p:sp>
      <p:sp>
        <p:nvSpPr>
          <p:cNvPr id="5" name="Text Placeholder 4">
            <a:extLst>
              <a:ext uri="{FF2B5EF4-FFF2-40B4-BE49-F238E27FC236}">
                <a16:creationId xmlns:a16="http://schemas.microsoft.com/office/drawing/2014/main" id="{CA037062-795C-B929-5A86-EBE6B21161C8}"/>
              </a:ext>
            </a:extLst>
          </p:cNvPr>
          <p:cNvSpPr>
            <a:spLocks noGrp="1"/>
          </p:cNvSpPr>
          <p:nvPr>
            <p:ph type="body" sz="quarter" idx="3"/>
          </p:nvPr>
        </p:nvSpPr>
        <p:spPr/>
        <p:txBody>
          <a:bodyPr>
            <a:normAutofit lnSpcReduction="10000"/>
          </a:bodyPr>
          <a:lstStyle/>
          <a:p>
            <a:endParaRPr lang="en-GB" dirty="0"/>
          </a:p>
          <a:p>
            <a:r>
              <a:rPr lang="en-GB" dirty="0"/>
              <a:t>TTAD outcomes (England, 2023/24)</a:t>
            </a:r>
          </a:p>
          <a:p>
            <a:endParaRPr lang="en-GB" dirty="0"/>
          </a:p>
        </p:txBody>
      </p:sp>
      <p:graphicFrame>
        <p:nvGraphicFramePr>
          <p:cNvPr id="10" name="Content Placeholder 5">
            <a:extLst>
              <a:ext uri="{FF2B5EF4-FFF2-40B4-BE49-F238E27FC236}">
                <a16:creationId xmlns:a16="http://schemas.microsoft.com/office/drawing/2014/main" id="{63163AD7-6291-D45C-F1B7-C40173D87E76}"/>
              </a:ext>
            </a:extLst>
          </p:cNvPr>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60A850B8-CB63-9E23-E272-B0EF92D64FF6}"/>
              </a:ext>
            </a:extLst>
          </p:cNvPr>
          <p:cNvPicPr>
            <a:picLocks noChangeAspect="1"/>
          </p:cNvPicPr>
          <p:nvPr/>
        </p:nvPicPr>
        <p:blipFill>
          <a:blip r:embed="rId8"/>
          <a:stretch>
            <a:fillRect/>
          </a:stretch>
        </p:blipFill>
        <p:spPr>
          <a:xfrm>
            <a:off x="1219200" y="4319751"/>
            <a:ext cx="3287723" cy="1842923"/>
          </a:xfrm>
          <a:prstGeom prst="rect">
            <a:avLst/>
          </a:prstGeom>
        </p:spPr>
      </p:pic>
      <p:sp>
        <p:nvSpPr>
          <p:cNvPr id="8" name="TextBox 7">
            <a:extLst>
              <a:ext uri="{FF2B5EF4-FFF2-40B4-BE49-F238E27FC236}">
                <a16:creationId xmlns:a16="http://schemas.microsoft.com/office/drawing/2014/main" id="{F5D69BE3-97D6-5F2F-1905-273A08EC20AB}"/>
              </a:ext>
            </a:extLst>
          </p:cNvPr>
          <p:cNvSpPr txBox="1"/>
          <p:nvPr/>
        </p:nvSpPr>
        <p:spPr>
          <a:xfrm>
            <a:off x="1153303" y="6162674"/>
            <a:ext cx="3287723" cy="230832"/>
          </a:xfrm>
          <a:prstGeom prst="rect">
            <a:avLst/>
          </a:prstGeom>
          <a:noFill/>
        </p:spPr>
        <p:txBody>
          <a:bodyPr wrap="square" rtlCol="0">
            <a:spAutoFit/>
          </a:bodyPr>
          <a:lstStyle/>
          <a:p>
            <a:r>
              <a:rPr lang="en-GB" sz="900" dirty="0"/>
              <a:t>https://counselling-uk.com/psycho-therapy/cbt-stand-for/</a:t>
            </a:r>
          </a:p>
        </p:txBody>
      </p:sp>
    </p:spTree>
    <p:extLst>
      <p:ext uri="{BB962C8B-B14F-4D97-AF65-F5344CB8AC3E}">
        <p14:creationId xmlns:p14="http://schemas.microsoft.com/office/powerpoint/2010/main" val="1578356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0A8DD-D1C0-9331-8134-10F2B01F159A}"/>
              </a:ext>
            </a:extLst>
          </p:cNvPr>
          <p:cNvSpPr>
            <a:spLocks noGrp="1"/>
          </p:cNvSpPr>
          <p:nvPr>
            <p:ph type="title"/>
          </p:nvPr>
        </p:nvSpPr>
        <p:spPr>
          <a:xfrm>
            <a:off x="838200" y="765544"/>
            <a:ext cx="10515600" cy="925144"/>
          </a:xfrm>
        </p:spPr>
        <p:txBody>
          <a:bodyPr>
            <a:normAutofit fontScale="90000"/>
          </a:bodyPr>
          <a:lstStyle/>
          <a:p>
            <a:r>
              <a:rPr lang="en-GB" sz="3600" b="0" i="0">
                <a:solidFill>
                  <a:srgbClr val="202A30"/>
                </a:solidFill>
                <a:effectLst/>
                <a:latin typeface="+mn-lt"/>
              </a:rPr>
              <a:t>NHS Talking Therapies, for anxiety and depression services </a:t>
            </a:r>
            <a:r>
              <a:rPr lang="en-GB" sz="3600">
                <a:solidFill>
                  <a:srgbClr val="202A30"/>
                </a:solidFill>
                <a:latin typeface="+mn-lt"/>
              </a:rPr>
              <a:t>offer therapy </a:t>
            </a:r>
            <a:r>
              <a:rPr lang="en-GB" sz="3600" b="0" i="0">
                <a:solidFill>
                  <a:srgbClr val="202A30"/>
                </a:solidFill>
                <a:effectLst/>
                <a:latin typeface="+mn-lt"/>
              </a:rPr>
              <a:t>for people with the following common mental health problems:</a:t>
            </a:r>
            <a:br>
              <a:rPr lang="en-GB" b="0" i="0">
                <a:solidFill>
                  <a:srgbClr val="202A30"/>
                </a:solidFill>
                <a:effectLst/>
                <a:latin typeface="-apple-system"/>
              </a:rPr>
            </a:br>
            <a:endParaRPr lang="en-GB" dirty="0"/>
          </a:p>
        </p:txBody>
      </p:sp>
      <p:graphicFrame>
        <p:nvGraphicFramePr>
          <p:cNvPr id="5" name="Content Placeholder 2">
            <a:extLst>
              <a:ext uri="{FF2B5EF4-FFF2-40B4-BE49-F238E27FC236}">
                <a16:creationId xmlns:a16="http://schemas.microsoft.com/office/drawing/2014/main" id="{EBC07AA1-B3DD-F194-AC45-D13428F1115F}"/>
              </a:ext>
            </a:extLst>
          </p:cNvPr>
          <p:cNvGraphicFramePr>
            <a:graphicFrameLocks noGrp="1"/>
          </p:cNvGraphicFramePr>
          <p:nvPr>
            <p:ph idx="1"/>
          </p:nvPr>
        </p:nvGraphicFramePr>
        <p:xfrm>
          <a:off x="838200" y="185752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7062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75A6C-7E00-59D0-27FD-B754F161E872}"/>
              </a:ext>
            </a:extLst>
          </p:cNvPr>
          <p:cNvSpPr>
            <a:spLocks noGrp="1"/>
          </p:cNvSpPr>
          <p:nvPr>
            <p:ph type="title"/>
          </p:nvPr>
        </p:nvSpPr>
        <p:spPr>
          <a:xfrm>
            <a:off x="838200" y="557189"/>
            <a:ext cx="3374136" cy="5567891"/>
          </a:xfrm>
        </p:spPr>
        <p:txBody>
          <a:bodyPr>
            <a:normAutofit/>
          </a:bodyPr>
          <a:lstStyle/>
          <a:p>
            <a:r>
              <a:rPr lang="en-GB" sz="5200"/>
              <a:t>What are talking therapies?</a:t>
            </a:r>
          </a:p>
        </p:txBody>
      </p:sp>
      <p:graphicFrame>
        <p:nvGraphicFramePr>
          <p:cNvPr id="5" name="Content Placeholder 2">
            <a:extLst>
              <a:ext uri="{FF2B5EF4-FFF2-40B4-BE49-F238E27FC236}">
                <a16:creationId xmlns:a16="http://schemas.microsoft.com/office/drawing/2014/main" id="{936272D4-3715-63DD-66EB-7B8AA6889185}"/>
              </a:ext>
            </a:extLst>
          </p:cNvPr>
          <p:cNvGraphicFramePr>
            <a:graphicFrameLocks noGrp="1"/>
          </p:cNvGraphicFramePr>
          <p:nvPr>
            <p:ph idx="1"/>
            <p:extLst>
              <p:ext uri="{D42A27DB-BD31-4B8C-83A1-F6EECF244321}">
                <p14:modId xmlns:p14="http://schemas.microsoft.com/office/powerpoint/2010/main" val="425605571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2749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27ADD-4125-D0B9-6A7D-D2341A926D53}"/>
              </a:ext>
            </a:extLst>
          </p:cNvPr>
          <p:cNvSpPr>
            <a:spLocks noGrp="1"/>
          </p:cNvSpPr>
          <p:nvPr>
            <p:ph type="title"/>
          </p:nvPr>
        </p:nvSpPr>
        <p:spPr>
          <a:xfrm>
            <a:off x="8605520" y="539068"/>
            <a:ext cx="3443514" cy="1616203"/>
          </a:xfrm>
        </p:spPr>
        <p:txBody>
          <a:bodyPr anchor="b">
            <a:normAutofit/>
          </a:bodyPr>
          <a:lstStyle/>
          <a:p>
            <a:r>
              <a:rPr lang="en-GB" sz="2200" b="1" dirty="0">
                <a:latin typeface="+mn-lt"/>
              </a:rPr>
              <a:t>T</a:t>
            </a:r>
            <a:r>
              <a:rPr lang="en-GB" sz="2200" b="1" i="0" dirty="0">
                <a:effectLst/>
                <a:latin typeface="+mn-lt"/>
              </a:rPr>
              <a:t>ypes of therapy offered in NHS Talking Therapies for anxiety and depression services</a:t>
            </a:r>
            <a:br>
              <a:rPr lang="en-GB" sz="2200" b="1" i="0" dirty="0">
                <a:effectLst/>
                <a:latin typeface="-apple-system"/>
              </a:rPr>
            </a:br>
            <a:endParaRPr lang="en-GB" sz="2200" dirty="0"/>
          </a:p>
        </p:txBody>
      </p:sp>
      <p:pic>
        <p:nvPicPr>
          <p:cNvPr id="4" name="Online Media 3" title="Treatment for depression and anxiety | NHS Talking Therapies">
            <a:hlinkClick r:id="" action="ppaction://media"/>
            <a:extLst>
              <a:ext uri="{FF2B5EF4-FFF2-40B4-BE49-F238E27FC236}">
                <a16:creationId xmlns:a16="http://schemas.microsoft.com/office/drawing/2014/main" id="{9CAB3648-672F-1385-3A42-98C7B4D3C938}"/>
              </a:ext>
            </a:extLst>
          </p:cNvPr>
          <p:cNvPicPr>
            <a:picLocks noRot="1" noChangeAspect="1"/>
          </p:cNvPicPr>
          <p:nvPr>
            <a:videoFile r:link="rId1"/>
          </p:nvPr>
        </p:nvPicPr>
        <p:blipFill>
          <a:blip r:embed="rId4"/>
          <a:stretch>
            <a:fillRect/>
          </a:stretch>
        </p:blipFill>
        <p:spPr>
          <a:xfrm>
            <a:off x="787114" y="1571681"/>
            <a:ext cx="7818406" cy="4417399"/>
          </a:xfrm>
          <a:prstGeom prst="rect">
            <a:avLst/>
          </a:prstGeom>
        </p:spPr>
      </p:pic>
      <p:sp>
        <p:nvSpPr>
          <p:cNvPr id="3" name="Content Placeholder 2">
            <a:extLst>
              <a:ext uri="{FF2B5EF4-FFF2-40B4-BE49-F238E27FC236}">
                <a16:creationId xmlns:a16="http://schemas.microsoft.com/office/drawing/2014/main" id="{45EA0951-E152-7D02-2DCB-F5A84EC27725}"/>
              </a:ext>
            </a:extLst>
          </p:cNvPr>
          <p:cNvSpPr>
            <a:spLocks noGrp="1"/>
          </p:cNvSpPr>
          <p:nvPr>
            <p:ph idx="1"/>
          </p:nvPr>
        </p:nvSpPr>
        <p:spPr>
          <a:xfrm>
            <a:off x="7910285" y="2533476"/>
            <a:ext cx="3443514" cy="3447832"/>
          </a:xfrm>
        </p:spPr>
        <p:txBody>
          <a:bodyPr anchor="t">
            <a:normAutofit/>
          </a:bodyPr>
          <a:lstStyle/>
          <a:p>
            <a:endParaRPr lang="en-GB" sz="2000"/>
          </a:p>
          <a:p>
            <a:pPr marL="0" indent="0">
              <a:buNone/>
            </a:pPr>
            <a:endParaRPr lang="en-GB" sz="2000"/>
          </a:p>
        </p:txBody>
      </p:sp>
      <p:grpSp>
        <p:nvGrpSpPr>
          <p:cNvPr id="16" name="Group 15">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7" name="Rectangle 16">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73506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a:t>Local access: Birmingham &amp; Solihull</a:t>
            </a:r>
          </a:p>
        </p:txBody>
      </p:sp>
      <p:sp>
        <p:nvSpPr>
          <p:cNvPr id="3" name="Content Placeholder 2"/>
          <p:cNvSpPr>
            <a:spLocks noGrp="1"/>
          </p:cNvSpPr>
          <p:nvPr>
            <p:ph idx="1"/>
          </p:nvPr>
        </p:nvSpPr>
        <p:spPr>
          <a:xfrm>
            <a:off x="1045028" y="3017522"/>
            <a:ext cx="9941319" cy="3124658"/>
          </a:xfrm>
        </p:spPr>
        <p:txBody>
          <a:bodyPr anchor="ctr">
            <a:normAutofit/>
          </a:bodyPr>
          <a:lstStyle/>
          <a:p>
            <a:pPr>
              <a:defRPr sz="2000"/>
            </a:pPr>
            <a:r>
              <a:rPr lang="en-GB" sz="2400"/>
              <a:t>Birmingham Healthy Minds: self‑referral (phone/online); phone/video/in‑person; groups/workshops</a:t>
            </a:r>
          </a:p>
          <a:p>
            <a:pPr>
              <a:defRPr sz="2000"/>
            </a:pPr>
            <a:r>
              <a:rPr lang="en-GB" sz="2400"/>
              <a:t>Coventry/Warwickshire/Solihull Talking Therapies: digital assistant, online form, phone</a:t>
            </a:r>
          </a:p>
          <a:p>
            <a:pPr>
              <a:defRPr sz="2000"/>
            </a:pPr>
            <a:r>
              <a:rPr lang="en-GB" sz="2400"/>
              <a:t>NHS.uk Talking Therapies finder for other areas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r>
              <a:rPr lang="en-GB" sz="4800"/>
              <a:t>Challenges &amp; inequalities (2024/25→2026)</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D0ADE91-5C41-183E-4710-63234910D7C9}"/>
              </a:ext>
            </a:extLst>
          </p:cNvPr>
          <p:cNvGraphicFramePr>
            <a:graphicFrameLocks noGrp="1"/>
          </p:cNvGraphicFramePr>
          <p:nvPr>
            <p:ph idx="1"/>
            <p:extLst>
              <p:ext uri="{D42A27DB-BD31-4B8C-83A1-F6EECF244321}">
                <p14:modId xmlns:p14="http://schemas.microsoft.com/office/powerpoint/2010/main" val="251780903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8FC62-9D37-4149-3051-C196A59C1594}"/>
              </a:ext>
            </a:extLst>
          </p:cNvPr>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kern="1200" dirty="0">
                <a:solidFill>
                  <a:schemeClr val="tx1"/>
                </a:solidFill>
                <a:latin typeface="+mj-lt"/>
                <a:ea typeface="+mj-ea"/>
                <a:cs typeface="+mj-cs"/>
              </a:rPr>
              <a:t>Improving Access and better outcomes? </a:t>
            </a:r>
          </a:p>
        </p:txBody>
      </p:sp>
      <p:sp>
        <p:nvSpPr>
          <p:cNvPr id="3" name="Content Placeholder 2">
            <a:extLst>
              <a:ext uri="{FF2B5EF4-FFF2-40B4-BE49-F238E27FC236}">
                <a16:creationId xmlns:a16="http://schemas.microsoft.com/office/drawing/2014/main" id="{D87DE7F2-2BDD-9F4B-AB08-6DF692331FC0}"/>
              </a:ext>
            </a:extLst>
          </p:cNvPr>
          <p:cNvSpPr>
            <a:spLocks noGrp="1"/>
          </p:cNvSpPr>
          <p:nvPr>
            <p:ph idx="1"/>
          </p:nvPr>
        </p:nvSpPr>
        <p:spPr>
          <a:xfrm>
            <a:off x="339969" y="2409729"/>
            <a:ext cx="5158427" cy="3730460"/>
          </a:xfrm>
        </p:spPr>
        <p:txBody>
          <a:bodyPr vert="horz" lIns="91440" tIns="45720" rIns="91440" bIns="45720" rtlCol="0">
            <a:normAutofit/>
          </a:bodyPr>
          <a:lstStyle/>
          <a:p>
            <a:endParaRPr lang="en-US" sz="2000" dirty="0"/>
          </a:p>
          <a:p>
            <a:pPr marL="0" indent="0">
              <a:buNone/>
            </a:pPr>
            <a:r>
              <a:rPr lang="en-US" sz="2400" b="1" u="sng" dirty="0"/>
              <a:t>Secondary Care</a:t>
            </a:r>
          </a:p>
          <a:p>
            <a:r>
              <a:rPr lang="en-US" sz="2400" b="0" i="0" dirty="0">
                <a:effectLst/>
              </a:rPr>
              <a:t>Access to and contact with mental health services varies across the country. The highest was Hull, where 10.8% of the adult population were in contact with mental health services during 2022/23. The lowest was Mid Essex (3.6%).</a:t>
            </a:r>
          </a:p>
          <a:p>
            <a:pPr marL="0"/>
            <a:endParaRPr lang="en-US" sz="2000" dirty="0"/>
          </a:p>
        </p:txBody>
      </p:sp>
      <p:sp>
        <p:nvSpPr>
          <p:cNvPr id="4" name="TextBox 3">
            <a:extLst>
              <a:ext uri="{FF2B5EF4-FFF2-40B4-BE49-F238E27FC236}">
                <a16:creationId xmlns:a16="http://schemas.microsoft.com/office/drawing/2014/main" id="{15D92E95-C42C-0ADE-D31C-91BD8748552B}"/>
              </a:ext>
            </a:extLst>
          </p:cNvPr>
          <p:cNvSpPr txBox="1"/>
          <p:nvPr/>
        </p:nvSpPr>
        <p:spPr>
          <a:xfrm>
            <a:off x="5744309" y="1977408"/>
            <a:ext cx="6027068" cy="4162781"/>
          </a:xfrm>
          <a:prstGeom prst="rect">
            <a:avLst/>
          </a:prstGeom>
        </p:spPr>
        <p:txBody>
          <a:bodyPr vert="horz" lIns="91440" tIns="45720" rIns="91440" bIns="45720" rtlCol="0">
            <a:noAutofit/>
          </a:bodyPr>
          <a:lstStyle/>
          <a:p>
            <a:pPr marR="0" lvl="0" fontAlgn="auto">
              <a:lnSpc>
                <a:spcPct val="90000"/>
              </a:lnSpc>
              <a:spcBef>
                <a:spcPts val="1000"/>
              </a:spcBef>
              <a:spcAft>
                <a:spcPts val="0"/>
              </a:spcAft>
              <a:buClrTx/>
              <a:buSzTx/>
              <a:tabLst/>
              <a:defRPr/>
            </a:pPr>
            <a:r>
              <a:rPr kumimoji="0" lang="en-US" b="1" i="0" u="sng" strike="noStrike" cap="none" spc="0" normalizeH="0" baseline="0" noProof="0" dirty="0">
                <a:ln>
                  <a:noFill/>
                </a:ln>
                <a:effectLst/>
                <a:uLnTx/>
                <a:uFillTx/>
              </a:rPr>
              <a:t>Primary Care</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Recovery and improvement rates varied between social groups, with some minority groups less likely to see positive outcomes:</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living in more deprived areas were less likely to experience improvement or recovery after TTAD than those living in less deprived areas</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with disabilities were less likely to experience improvement or recovery than those without disabilities</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identifying as bisexual were less likely to experience improvement after TTAD than people identifying as straight</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in Bangladeshi, Pakistani, Mixed and Other Ethnic Groups were less likely to experience improvement and recovery after TTAD than those identifying as White British, Indian, African or Caribbean.</a:t>
            </a:r>
          </a:p>
        </p:txBody>
      </p:sp>
      <p:sp>
        <p:nvSpPr>
          <p:cNvPr id="5" name="Footer Placeholder 4">
            <a:extLst>
              <a:ext uri="{FF2B5EF4-FFF2-40B4-BE49-F238E27FC236}">
                <a16:creationId xmlns:a16="http://schemas.microsoft.com/office/drawing/2014/main" id="{6ECFB9B2-F355-5FC8-5038-119844567743}"/>
              </a:ext>
            </a:extLst>
          </p:cNvPr>
          <p:cNvSpPr>
            <a:spLocks noGrp="1"/>
          </p:cNvSpPr>
          <p:nvPr>
            <p:ph type="ftr" sz="quarter" idx="11"/>
          </p:nvPr>
        </p:nvSpPr>
        <p:spPr>
          <a:xfrm>
            <a:off x="205154" y="6173786"/>
            <a:ext cx="4114800" cy="365125"/>
          </a:xfrm>
        </p:spPr>
        <p:txBody>
          <a:bodyPr/>
          <a:lstStyle/>
          <a:p>
            <a:r>
              <a:rPr lang="en-US" dirty="0"/>
              <a:t>https://commonslibrary.parliament.uk/research-briefings/sn06988/</a:t>
            </a:r>
          </a:p>
        </p:txBody>
      </p:sp>
    </p:spTree>
    <p:extLst>
      <p:ext uri="{BB962C8B-B14F-4D97-AF65-F5344CB8AC3E}">
        <p14:creationId xmlns:p14="http://schemas.microsoft.com/office/powerpoint/2010/main" val="1421482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3C5BB-CD46-C40F-2467-9FFE46187867}"/>
              </a:ext>
            </a:extLst>
          </p:cNvPr>
          <p:cNvSpPr>
            <a:spLocks noGrp="1"/>
          </p:cNvSpPr>
          <p:nvPr>
            <p:ph type="title"/>
          </p:nvPr>
        </p:nvSpPr>
        <p:spPr>
          <a:xfrm>
            <a:off x="586478" y="1683756"/>
            <a:ext cx="3115265" cy="2396359"/>
          </a:xfrm>
        </p:spPr>
        <p:txBody>
          <a:bodyPr anchor="b">
            <a:normAutofit/>
          </a:bodyPr>
          <a:lstStyle/>
          <a:p>
            <a:pPr algn="r"/>
            <a:r>
              <a:rPr lang="en-GB" sz="4000" b="0" i="0">
                <a:solidFill>
                  <a:srgbClr val="FFFFFF"/>
                </a:solidFill>
                <a:effectLst/>
              </a:rPr>
              <a:t>Challenges within the system</a:t>
            </a:r>
            <a:br>
              <a:rPr lang="en-GB" sz="4000" b="0" i="0">
                <a:solidFill>
                  <a:srgbClr val="FFFFFF"/>
                </a:solidFill>
                <a:effectLst/>
              </a:rPr>
            </a:br>
            <a:endParaRPr lang="en-GB" sz="4000">
              <a:solidFill>
                <a:srgbClr val="FFFFFF"/>
              </a:solidFill>
            </a:endParaRPr>
          </a:p>
        </p:txBody>
      </p:sp>
      <p:graphicFrame>
        <p:nvGraphicFramePr>
          <p:cNvPr id="7" name="Content Placeholder 2">
            <a:extLst>
              <a:ext uri="{FF2B5EF4-FFF2-40B4-BE49-F238E27FC236}">
                <a16:creationId xmlns:a16="http://schemas.microsoft.com/office/drawing/2014/main" id="{F465756C-57EF-9C93-9121-A495BFED6458}"/>
              </a:ext>
            </a:extLst>
          </p:cNvPr>
          <p:cNvGraphicFramePr>
            <a:graphicFrameLocks noGrp="1"/>
          </p:cNvGraphicFramePr>
          <p:nvPr>
            <p:ph idx="1"/>
            <p:extLst>
              <p:ext uri="{D42A27DB-BD31-4B8C-83A1-F6EECF244321}">
                <p14:modId xmlns:p14="http://schemas.microsoft.com/office/powerpoint/2010/main" val="675936466"/>
              </p:ext>
            </p:extLst>
          </p:nvPr>
        </p:nvGraphicFramePr>
        <p:xfrm>
          <a:off x="4288221" y="105508"/>
          <a:ext cx="7534061" cy="66000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9576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3DD105-F7EF-55F7-F5FC-DE0E078434A5}"/>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8"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521C1-BBB8-7B5F-D594-541CBA49EA0C}"/>
              </a:ext>
            </a:extLst>
          </p:cNvPr>
          <p:cNvSpPr>
            <a:spLocks noGrp="1"/>
          </p:cNvSpPr>
          <p:nvPr>
            <p:ph type="title"/>
          </p:nvPr>
        </p:nvSpPr>
        <p:spPr>
          <a:xfrm>
            <a:off x="1771650" y="5254391"/>
            <a:ext cx="8867012" cy="774934"/>
          </a:xfrm>
          <a:prstGeom prst="roundRect">
            <a:avLst/>
          </a:prstGeom>
          <a:noFill/>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lgn="ctr"/>
            <a:r>
              <a:rPr lang="en-US" sz="4000">
                <a:solidFill>
                  <a:srgbClr val="FFFFFF"/>
                </a:solidFill>
                <a:latin typeface="+mj-lt"/>
                <a:ea typeface="+mj-ea"/>
                <a:cs typeface="+mj-cs"/>
              </a:rPr>
              <a:t>Depression</a:t>
            </a:r>
          </a:p>
        </p:txBody>
      </p:sp>
    </p:spTree>
    <p:extLst>
      <p:ext uri="{BB962C8B-B14F-4D97-AF65-F5344CB8AC3E}">
        <p14:creationId xmlns:p14="http://schemas.microsoft.com/office/powerpoint/2010/main" val="2845449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6F20910-63E8-9DE7-BF0F-3E5ECF510811}"/>
              </a:ext>
            </a:extLst>
          </p:cNvPr>
          <p:cNvPicPr>
            <a:picLocks noChangeAspect="1"/>
          </p:cNvPicPr>
          <p:nvPr/>
        </p:nvPicPr>
        <p:blipFill>
          <a:blip r:embed="rId3">
            <a:duotone>
              <a:schemeClr val="bg2">
                <a:shade val="45000"/>
                <a:satMod val="135000"/>
              </a:schemeClr>
              <a:prstClr val="white"/>
            </a:duotone>
          </a:blip>
          <a:srcRect t="14122"/>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t>Depression: diagnosis (ICD‑11 &amp; DSM‑5)</a:t>
            </a:r>
          </a:p>
        </p:txBody>
      </p:sp>
      <p:graphicFrame>
        <p:nvGraphicFramePr>
          <p:cNvPr id="5" name="Content Placeholder 2">
            <a:extLst>
              <a:ext uri="{FF2B5EF4-FFF2-40B4-BE49-F238E27FC236}">
                <a16:creationId xmlns:a16="http://schemas.microsoft.com/office/drawing/2014/main" id="{12AA02F6-6955-C660-3888-31EBB87EC01F}"/>
              </a:ext>
            </a:extLst>
          </p:cNvPr>
          <p:cNvGraphicFramePr>
            <a:graphicFrameLocks noGrp="1"/>
          </p:cNvGraphicFramePr>
          <p:nvPr>
            <p:ph idx="1"/>
            <p:extLst>
              <p:ext uri="{D42A27DB-BD31-4B8C-83A1-F6EECF244321}">
                <p14:modId xmlns:p14="http://schemas.microsoft.com/office/powerpoint/2010/main" val="39479974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DDD16-985B-AF17-06F4-B009301F5003}"/>
              </a:ext>
            </a:extLst>
          </p:cNvPr>
          <p:cNvSpPr>
            <a:spLocks noGrp="1"/>
          </p:cNvSpPr>
          <p:nvPr>
            <p:ph type="title"/>
          </p:nvPr>
        </p:nvSpPr>
        <p:spPr>
          <a:xfrm>
            <a:off x="469373" y="246589"/>
            <a:ext cx="3429000" cy="1719072"/>
          </a:xfrm>
        </p:spPr>
        <p:txBody>
          <a:bodyPr vert="horz" lIns="91440" tIns="45720" rIns="91440" bIns="45720" rtlCol="0" anchor="b">
            <a:normAutofit/>
          </a:bodyPr>
          <a:lstStyle/>
          <a:p>
            <a:r>
              <a:rPr lang="en-US" sz="5000" b="1" i="0" kern="1200" dirty="0">
                <a:solidFill>
                  <a:schemeClr val="tx1"/>
                </a:solidFill>
                <a:effectLst/>
                <a:latin typeface="+mj-lt"/>
                <a:ea typeface="+mj-ea"/>
                <a:cs typeface="+mj-cs"/>
              </a:rPr>
              <a:t>Depression</a:t>
            </a:r>
            <a:br>
              <a:rPr lang="en-US" sz="5000" b="1" i="0" kern="1200" dirty="0">
                <a:solidFill>
                  <a:schemeClr val="tx1"/>
                </a:solidFill>
                <a:effectLst/>
                <a:latin typeface="+mj-lt"/>
                <a:ea typeface="+mj-ea"/>
                <a:cs typeface="+mj-cs"/>
              </a:rPr>
            </a:br>
            <a:endParaRPr lang="en-US" sz="5000"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AF226A29-EA79-A321-1337-2867B83C7C85}"/>
              </a:ext>
            </a:extLst>
          </p:cNvPr>
          <p:cNvSpPr>
            <a:spLocks noGrp="1"/>
          </p:cNvSpPr>
          <p:nvPr>
            <p:ph type="body" idx="1"/>
          </p:nvPr>
        </p:nvSpPr>
        <p:spPr>
          <a:xfrm>
            <a:off x="630936" y="2807208"/>
            <a:ext cx="3429000" cy="3410712"/>
          </a:xfrm>
        </p:spPr>
        <p:txBody>
          <a:bodyPr vert="horz" lIns="91440" tIns="45720" rIns="91440" bIns="45720" rtlCol="0" anchor="t">
            <a:normAutofit/>
          </a:bodyPr>
          <a:lstStyle/>
          <a:p>
            <a:pPr marL="0"/>
            <a:endParaRPr lang="en-US" sz="2200"/>
          </a:p>
          <a:p>
            <a:endParaRPr lang="en-US" sz="2200"/>
          </a:p>
        </p:txBody>
      </p:sp>
      <p:pic>
        <p:nvPicPr>
          <p:cNvPr id="4" name="Online Media 3" title="Depression Understood: What It Is Like To Have Depression">
            <a:hlinkClick r:id="" action="ppaction://media"/>
            <a:extLst>
              <a:ext uri="{FF2B5EF4-FFF2-40B4-BE49-F238E27FC236}">
                <a16:creationId xmlns:a16="http://schemas.microsoft.com/office/drawing/2014/main" id="{C7A77BAC-4E05-60E7-680D-E6B4A1D5911F}"/>
              </a:ext>
            </a:extLst>
          </p:cNvPr>
          <p:cNvPicPr>
            <a:picLocks noRot="1" noChangeAspect="1"/>
          </p:cNvPicPr>
          <p:nvPr>
            <a:videoFile r:link="rId1"/>
          </p:nvPr>
        </p:nvPicPr>
        <p:blipFill>
          <a:blip r:embed="rId4"/>
          <a:stretch>
            <a:fillRect/>
          </a:stretch>
        </p:blipFill>
        <p:spPr>
          <a:xfrm>
            <a:off x="2270825" y="1478699"/>
            <a:ext cx="9084447" cy="5132712"/>
          </a:xfrm>
          <a:prstGeom prst="rect">
            <a:avLst/>
          </a:prstGeom>
        </p:spPr>
      </p:pic>
    </p:spTree>
    <p:extLst>
      <p:ext uri="{BB962C8B-B14F-4D97-AF65-F5344CB8AC3E}">
        <p14:creationId xmlns:p14="http://schemas.microsoft.com/office/powerpoint/2010/main" val="22320623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5" name="Group 4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46" name="Freeform: Shape 4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9FCBDD9-AFA5-64B1-1E05-41A36B69621F}"/>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b="0" i="0" kern="1200" dirty="0">
                <a:solidFill>
                  <a:schemeClr val="tx2"/>
                </a:solidFill>
                <a:effectLst/>
                <a:latin typeface="+mj-lt"/>
                <a:ea typeface="+mj-ea"/>
                <a:cs typeface="+mj-cs"/>
              </a:rPr>
              <a:t>Symptoms and diagnosis criteria</a:t>
            </a:r>
            <a:br>
              <a:rPr lang="en-US" sz="3600" b="0" i="0" kern="1200" dirty="0">
                <a:solidFill>
                  <a:schemeClr val="tx2"/>
                </a:solidFill>
                <a:effectLst/>
                <a:latin typeface="+mj-lt"/>
                <a:ea typeface="+mj-ea"/>
                <a:cs typeface="+mj-cs"/>
              </a:rPr>
            </a:br>
            <a:endParaRPr lang="en-US" sz="3600" kern="1200" dirty="0">
              <a:solidFill>
                <a:schemeClr val="tx2"/>
              </a:solidFill>
              <a:latin typeface="+mj-lt"/>
              <a:ea typeface="+mj-ea"/>
              <a:cs typeface="+mj-cs"/>
            </a:endParaRPr>
          </a:p>
        </p:txBody>
      </p:sp>
      <p:sp>
        <p:nvSpPr>
          <p:cNvPr id="6" name="TextBox 5">
            <a:extLst>
              <a:ext uri="{FF2B5EF4-FFF2-40B4-BE49-F238E27FC236}">
                <a16:creationId xmlns:a16="http://schemas.microsoft.com/office/drawing/2014/main" id="{B098A600-6FAE-EBC4-F1B9-9E17FB478C64}"/>
              </a:ext>
            </a:extLst>
          </p:cNvPr>
          <p:cNvSpPr txBox="1"/>
          <p:nvPr/>
        </p:nvSpPr>
        <p:spPr>
          <a:xfrm>
            <a:off x="5040351" y="-1"/>
            <a:ext cx="7066751" cy="6748500"/>
          </a:xfrm>
          <a:prstGeom prst="rect">
            <a:avLst/>
          </a:prstGeom>
        </p:spPr>
        <p:txBody>
          <a:bodyPr vert="horz" lIns="91440" tIns="45720" rIns="91440" bIns="45720" rtlCol="0" anchor="ctr">
            <a:normAutofit/>
          </a:bodyPr>
          <a:lstStyle/>
          <a:p>
            <a:pPr>
              <a:lnSpc>
                <a:spcPct val="90000"/>
              </a:lnSpc>
              <a:spcAft>
                <a:spcPts val="600"/>
              </a:spcAft>
            </a:pPr>
            <a:r>
              <a:rPr lang="en-US" b="1" i="0" u="sng" dirty="0">
                <a:solidFill>
                  <a:schemeClr val="tx2"/>
                </a:solidFill>
                <a:effectLst/>
              </a:rPr>
              <a:t>ICD-11</a:t>
            </a:r>
            <a:endParaRPr lang="en-US" b="1" u="sng"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D</a:t>
            </a:r>
            <a:r>
              <a:rPr lang="en-US" b="0" i="0" dirty="0">
                <a:solidFill>
                  <a:schemeClr val="tx2"/>
                </a:solidFill>
                <a:effectLst/>
              </a:rPr>
              <a:t>epression is defined as the presence of depressed mood or diminished interest in activities occurring most of the day, nearly every day, for at least 2 weeks, accompanied by other symptoms such as:</a:t>
            </a:r>
          </a:p>
          <a:p>
            <a:pPr lvl="1" indent="-228600">
              <a:lnSpc>
                <a:spcPct val="90000"/>
              </a:lnSpc>
              <a:spcAft>
                <a:spcPts val="600"/>
              </a:spcAft>
              <a:buFont typeface="Arial" panose="020B0604020202020204" pitchFamily="34" charset="0"/>
              <a:buChar char="•"/>
            </a:pPr>
            <a:r>
              <a:rPr lang="en-US" dirty="0">
                <a:solidFill>
                  <a:schemeClr val="tx2"/>
                </a:solidFill>
              </a:rPr>
              <a:t>R</a:t>
            </a:r>
            <a:r>
              <a:rPr lang="en-US" b="0" i="0" dirty="0">
                <a:solidFill>
                  <a:schemeClr val="tx2"/>
                </a:solidFill>
                <a:effectLst/>
              </a:rPr>
              <a:t>educed ability to concentrate and sustain attention or marked indecisiveness</a:t>
            </a:r>
          </a:p>
          <a:p>
            <a:pPr lvl="1" indent="-228600">
              <a:lnSpc>
                <a:spcPct val="90000"/>
              </a:lnSpc>
              <a:spcAft>
                <a:spcPts val="600"/>
              </a:spcAft>
              <a:buFont typeface="Arial" panose="020B0604020202020204" pitchFamily="34" charset="0"/>
              <a:buChar char="•"/>
            </a:pPr>
            <a:r>
              <a:rPr lang="en-US" b="0" i="0" dirty="0">
                <a:solidFill>
                  <a:schemeClr val="tx2"/>
                </a:solidFill>
                <a:effectLst/>
              </a:rPr>
              <a:t>beliefs of low self-worth or excessive or inappropriate guilt</a:t>
            </a:r>
          </a:p>
          <a:p>
            <a:pPr lvl="1" indent="-228600">
              <a:lnSpc>
                <a:spcPct val="90000"/>
              </a:lnSpc>
              <a:spcAft>
                <a:spcPts val="600"/>
              </a:spcAft>
              <a:buFont typeface="Arial" panose="020B0604020202020204" pitchFamily="34" charset="0"/>
              <a:buChar char="•"/>
            </a:pPr>
            <a:r>
              <a:rPr lang="en-US" b="0" i="0" dirty="0">
                <a:solidFill>
                  <a:schemeClr val="tx2"/>
                </a:solidFill>
                <a:effectLst/>
              </a:rPr>
              <a:t>hopelessness about the future</a:t>
            </a:r>
          </a:p>
          <a:p>
            <a:pPr lvl="1" indent="-228600">
              <a:lnSpc>
                <a:spcPct val="90000"/>
              </a:lnSpc>
              <a:spcAft>
                <a:spcPts val="600"/>
              </a:spcAft>
              <a:buFont typeface="Arial" panose="020B0604020202020204" pitchFamily="34" charset="0"/>
              <a:buChar char="•"/>
            </a:pPr>
            <a:r>
              <a:rPr lang="en-US" b="0" i="0" dirty="0">
                <a:solidFill>
                  <a:schemeClr val="tx2"/>
                </a:solidFill>
                <a:effectLst/>
              </a:rPr>
              <a:t>recurrent thoughts of death or suicidal ideation or evidence of attempted suicide</a:t>
            </a:r>
          </a:p>
          <a:p>
            <a:pPr lvl="1" indent="-228600">
              <a:lnSpc>
                <a:spcPct val="90000"/>
              </a:lnSpc>
              <a:spcAft>
                <a:spcPts val="600"/>
              </a:spcAft>
              <a:buFont typeface="Arial" panose="020B0604020202020204" pitchFamily="34" charset="0"/>
              <a:buChar char="•"/>
            </a:pPr>
            <a:r>
              <a:rPr lang="en-US" b="0" i="0" dirty="0">
                <a:solidFill>
                  <a:schemeClr val="tx2"/>
                </a:solidFill>
                <a:effectLst/>
              </a:rPr>
              <a:t>significantly disrupted sleep or excessive sleep</a:t>
            </a:r>
          </a:p>
          <a:p>
            <a:pPr lvl="1" indent="-228600">
              <a:lnSpc>
                <a:spcPct val="90000"/>
              </a:lnSpc>
              <a:spcAft>
                <a:spcPts val="600"/>
              </a:spcAft>
              <a:buFont typeface="Arial" panose="020B0604020202020204" pitchFamily="34" charset="0"/>
              <a:buChar char="•"/>
            </a:pPr>
            <a:r>
              <a:rPr lang="en-US" b="0" i="0" dirty="0">
                <a:solidFill>
                  <a:schemeClr val="tx2"/>
                </a:solidFill>
                <a:effectLst/>
              </a:rPr>
              <a:t>significant changes in appetite or weight</a:t>
            </a:r>
          </a:p>
          <a:p>
            <a:pPr lvl="1" indent="-228600">
              <a:lnSpc>
                <a:spcPct val="90000"/>
              </a:lnSpc>
              <a:spcAft>
                <a:spcPts val="600"/>
              </a:spcAft>
              <a:buFont typeface="Arial" panose="020B0604020202020204" pitchFamily="34" charset="0"/>
              <a:buChar char="•"/>
            </a:pPr>
            <a:r>
              <a:rPr lang="en-US" b="0" i="0" dirty="0">
                <a:solidFill>
                  <a:schemeClr val="tx2"/>
                </a:solidFill>
                <a:effectLst/>
              </a:rPr>
              <a:t>psychomotor agitation or retardation</a:t>
            </a:r>
          </a:p>
          <a:p>
            <a:pPr lvl="1" indent="-228600">
              <a:lnSpc>
                <a:spcPct val="90000"/>
              </a:lnSpc>
              <a:spcAft>
                <a:spcPts val="600"/>
              </a:spcAft>
              <a:buFont typeface="Arial" panose="020B0604020202020204" pitchFamily="34" charset="0"/>
              <a:buChar char="•"/>
            </a:pPr>
            <a:r>
              <a:rPr lang="en-US" b="0" i="0" dirty="0">
                <a:solidFill>
                  <a:schemeClr val="tx2"/>
                </a:solidFill>
                <a:effectLst/>
              </a:rPr>
              <a:t>reduced energy or fatigue</a:t>
            </a:r>
            <a:br>
              <a:rPr lang="en-US" b="0" i="0" dirty="0">
                <a:solidFill>
                  <a:schemeClr val="tx2"/>
                </a:solidFill>
                <a:effectLst/>
              </a:rPr>
            </a:br>
            <a:endParaRPr lang="en-US" dirty="0">
              <a:solidFill>
                <a:schemeClr val="tx2"/>
              </a:solidFill>
            </a:endParaRPr>
          </a:p>
          <a:p>
            <a:pPr marL="0" lvl="1">
              <a:lnSpc>
                <a:spcPct val="90000"/>
              </a:lnSpc>
              <a:spcAft>
                <a:spcPts val="600"/>
              </a:spcAft>
            </a:pPr>
            <a:r>
              <a:rPr lang="en-US" b="1" i="0" u="sng" dirty="0">
                <a:solidFill>
                  <a:schemeClr val="tx2"/>
                </a:solidFill>
                <a:effectLst/>
              </a:rPr>
              <a:t>DSM-5 </a:t>
            </a:r>
          </a:p>
          <a:p>
            <a:pPr indent="-228600">
              <a:lnSpc>
                <a:spcPct val="90000"/>
              </a:lnSpc>
              <a:spcAft>
                <a:spcPts val="600"/>
              </a:spcAft>
              <a:buFont typeface="Arial" panose="020B0604020202020204" pitchFamily="34" charset="0"/>
              <a:buChar char="•"/>
            </a:pPr>
            <a:r>
              <a:rPr lang="en-US" dirty="0">
                <a:solidFill>
                  <a:schemeClr val="tx2"/>
                </a:solidFill>
              </a:rPr>
              <a:t>D</a:t>
            </a:r>
            <a:r>
              <a:rPr lang="en-US" b="0" i="0" dirty="0">
                <a:solidFill>
                  <a:schemeClr val="tx2"/>
                </a:solidFill>
                <a:effectLst/>
              </a:rPr>
              <a:t>epression is defined as the presence of 5 or more symptoms from a list of 9 symptoms, during the same 2-week period and where at least 1 of the symptoms is depressed mood or loss of interest or pleasure, most of the day, nearly every day. The symptoms cause clinically significant distress or impairment in social, occupational, or other important areas of functioning.</a:t>
            </a:r>
          </a:p>
        </p:txBody>
      </p:sp>
      <p:sp>
        <p:nvSpPr>
          <p:cNvPr id="3" name="Footer Placeholder 2">
            <a:extLst>
              <a:ext uri="{FF2B5EF4-FFF2-40B4-BE49-F238E27FC236}">
                <a16:creationId xmlns:a16="http://schemas.microsoft.com/office/drawing/2014/main" id="{D494E6D2-405A-4E7B-4792-68999AB0425C}"/>
              </a:ext>
            </a:extLst>
          </p:cNvPr>
          <p:cNvSpPr>
            <a:spLocks noGrp="1"/>
          </p:cNvSpPr>
          <p:nvPr>
            <p:ph type="ftr" sz="quarter" idx="11"/>
          </p:nvPr>
        </p:nvSpPr>
        <p:spPr>
          <a:xfrm>
            <a:off x="213732" y="4226467"/>
            <a:ext cx="4114800" cy="365125"/>
          </a:xfrm>
        </p:spPr>
        <p:txBody>
          <a:bodyPr vert="horz" lIns="91440" tIns="45720" rIns="91440" bIns="45720" rtlCol="0" anchor="ctr">
            <a:normAutofit/>
          </a:bodyPr>
          <a:lstStyle/>
          <a:p>
            <a:pPr>
              <a:spcAft>
                <a:spcPts val="600"/>
              </a:spcAft>
            </a:pPr>
            <a:r>
              <a:rPr lang="en-US" sz="1100" kern="1200" dirty="0">
                <a:solidFill>
                  <a:schemeClr val="tx1">
                    <a:tint val="75000"/>
                  </a:schemeClr>
                </a:solidFill>
                <a:latin typeface="+mn-lt"/>
                <a:ea typeface="+mn-ea"/>
                <a:cs typeface="+mn-cs"/>
              </a:rPr>
              <a:t>https://www.who.int/news-room/fact-sheets/detail/depression</a:t>
            </a:r>
          </a:p>
        </p:txBody>
      </p:sp>
    </p:spTree>
    <p:extLst>
      <p:ext uri="{BB962C8B-B14F-4D97-AF65-F5344CB8AC3E}">
        <p14:creationId xmlns:p14="http://schemas.microsoft.com/office/powerpoint/2010/main" val="1911296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FA0DE-5C46-A410-A1D5-42054E7E1125}"/>
              </a:ext>
            </a:extLst>
          </p:cNvPr>
          <p:cNvSpPr>
            <a:spLocks noGrp="1"/>
          </p:cNvSpPr>
          <p:nvPr>
            <p:ph type="title"/>
          </p:nvPr>
        </p:nvSpPr>
        <p:spPr/>
        <p:txBody>
          <a:bodyPr/>
          <a:lstStyle/>
          <a:p>
            <a:r>
              <a:rPr lang="en-GB" dirty="0"/>
              <a:t>NICE recommendation to GPs:</a:t>
            </a:r>
          </a:p>
        </p:txBody>
      </p:sp>
      <p:sp>
        <p:nvSpPr>
          <p:cNvPr id="3" name="Text Placeholder 2">
            <a:extLst>
              <a:ext uri="{FF2B5EF4-FFF2-40B4-BE49-F238E27FC236}">
                <a16:creationId xmlns:a16="http://schemas.microsoft.com/office/drawing/2014/main" id="{B7809C16-AEBC-D2EA-D95C-9FBD551DFDB6}"/>
              </a:ext>
            </a:extLst>
          </p:cNvPr>
          <p:cNvSpPr>
            <a:spLocks noGrp="1"/>
          </p:cNvSpPr>
          <p:nvPr>
            <p:ph type="body" idx="1"/>
          </p:nvPr>
        </p:nvSpPr>
        <p:spPr/>
        <p:txBody>
          <a:bodyPr>
            <a:normAutofit/>
          </a:bodyPr>
          <a:lstStyle/>
          <a:p>
            <a:pPr algn="l"/>
            <a:r>
              <a:rPr lang="en-GB" b="0" i="0" dirty="0">
                <a:solidFill>
                  <a:srgbClr val="0E0E0E"/>
                </a:solidFill>
                <a:effectLst/>
                <a:latin typeface="Inter"/>
              </a:rPr>
              <a:t>Be alert to possible </a:t>
            </a:r>
            <a:r>
              <a:rPr lang="en-GB" b="0" i="0" u="sng" dirty="0">
                <a:solidFill>
                  <a:srgbClr val="005EA5"/>
                </a:solidFill>
                <a:effectLst/>
                <a:latin typeface="Inter"/>
                <a:hlinkClick r:id="rId2"/>
              </a:rPr>
              <a:t>depression</a:t>
            </a:r>
            <a:r>
              <a:rPr lang="en-GB" b="0" i="0" dirty="0">
                <a:solidFill>
                  <a:srgbClr val="0E0E0E"/>
                </a:solidFill>
                <a:effectLst/>
                <a:latin typeface="Inter"/>
              </a:rPr>
              <a:t> (particularly in people with a past history of depression or a chronic physical health problem with associated functional impairment) and consider asking people who may have depression if:</a:t>
            </a:r>
          </a:p>
          <a:p>
            <a:pPr algn="l">
              <a:buFont typeface="Arial" panose="020B0604020202020204" pitchFamily="34" charset="0"/>
              <a:buChar char="•"/>
            </a:pPr>
            <a:r>
              <a:rPr lang="en-GB" b="0" i="0" dirty="0">
                <a:solidFill>
                  <a:srgbClr val="0E0E0E"/>
                </a:solidFill>
                <a:effectLst/>
                <a:latin typeface="Inter"/>
              </a:rPr>
              <a:t>During the last month, have they often been bothered by feeling down, depressed or hopeless?</a:t>
            </a:r>
          </a:p>
          <a:p>
            <a:pPr algn="l">
              <a:buFont typeface="Arial" panose="020B0604020202020204" pitchFamily="34" charset="0"/>
              <a:buChar char="•"/>
            </a:pPr>
            <a:r>
              <a:rPr lang="en-GB" b="0" i="0" dirty="0">
                <a:solidFill>
                  <a:srgbClr val="0E0E0E"/>
                </a:solidFill>
                <a:effectLst/>
                <a:latin typeface="Inter"/>
              </a:rPr>
              <a:t>During the last month, have they often been bothered by having little interest or pleasure in doing things?</a:t>
            </a:r>
          </a:p>
          <a:p>
            <a:pPr marL="0" indent="0">
              <a:buNone/>
            </a:pPr>
            <a:endParaRPr lang="en-GB" dirty="0"/>
          </a:p>
          <a:p>
            <a:pPr marL="0" indent="0">
              <a:buNone/>
            </a:pPr>
            <a:r>
              <a:rPr lang="en-GB" sz="2000" dirty="0"/>
              <a:t>NICE (2022)</a:t>
            </a:r>
          </a:p>
        </p:txBody>
      </p:sp>
    </p:spTree>
    <p:extLst>
      <p:ext uri="{BB962C8B-B14F-4D97-AF65-F5344CB8AC3E}">
        <p14:creationId xmlns:p14="http://schemas.microsoft.com/office/powerpoint/2010/main" val="2993968978"/>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4" name="Freeform: Shape 23">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9" name="Freeform: Shape 28">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8ABFC743-187E-3516-5E39-91A047EC089E}"/>
              </a:ext>
            </a:extLst>
          </p:cNvPr>
          <p:cNvSpPr>
            <a:spLocks noGrp="1"/>
          </p:cNvSpPr>
          <p:nvPr>
            <p:ph type="title"/>
          </p:nvPr>
        </p:nvSpPr>
        <p:spPr>
          <a:xfrm>
            <a:off x="3033466" y="991261"/>
            <a:ext cx="5754696" cy="1837349"/>
          </a:xfrm>
        </p:spPr>
        <p:txBody>
          <a:bodyPr vert="horz" lIns="91440" tIns="45720" rIns="91440" bIns="45720" rtlCol="0" anchor="ctr">
            <a:normAutofit/>
          </a:bodyPr>
          <a:lstStyle/>
          <a:p>
            <a:pPr algn="ctr"/>
            <a:r>
              <a:rPr lang="en-US" sz="3600" kern="1200">
                <a:solidFill>
                  <a:schemeClr val="tx2"/>
                </a:solidFill>
                <a:latin typeface="+mj-lt"/>
                <a:ea typeface="+mj-ea"/>
                <a:cs typeface="+mj-cs"/>
              </a:rPr>
              <a:t>Global Impact of Depression</a:t>
            </a:r>
          </a:p>
        </p:txBody>
      </p:sp>
      <p:sp>
        <p:nvSpPr>
          <p:cNvPr id="3" name="Text Placeholder 2">
            <a:extLst>
              <a:ext uri="{FF2B5EF4-FFF2-40B4-BE49-F238E27FC236}">
                <a16:creationId xmlns:a16="http://schemas.microsoft.com/office/drawing/2014/main" id="{D363755E-43B9-48F7-E2CD-93DD4086F7EF}"/>
              </a:ext>
            </a:extLst>
          </p:cNvPr>
          <p:cNvSpPr>
            <a:spLocks noGrp="1"/>
          </p:cNvSpPr>
          <p:nvPr>
            <p:ph type="body" idx="1"/>
          </p:nvPr>
        </p:nvSpPr>
        <p:spPr>
          <a:xfrm>
            <a:off x="591016" y="2509023"/>
            <a:ext cx="11073160" cy="4192859"/>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p:spPr>
        <p:txBody>
          <a:bodyPr vert="horz" lIns="91440" tIns="45720" rIns="91440" bIns="45720" rtlCol="0" anchor="t">
            <a:normAutofit/>
          </a:bodyPr>
          <a:lstStyle/>
          <a:p>
            <a:r>
              <a:rPr lang="en-US" sz="2000" b="0" i="0" dirty="0">
                <a:solidFill>
                  <a:schemeClr val="tx2"/>
                </a:solidFill>
                <a:effectLst/>
              </a:rPr>
              <a:t>In 2019, an estimated 280 million people, including 5% of all adults, experienced depression. Depression is more common among women than men. Worldwide, more than 10% of pregnant women and women who have just given birth experience depression. </a:t>
            </a:r>
          </a:p>
          <a:p>
            <a:r>
              <a:rPr lang="en-US" sz="2000" b="0" i="0" dirty="0">
                <a:solidFill>
                  <a:schemeClr val="tx2"/>
                </a:solidFill>
                <a:effectLst/>
              </a:rPr>
              <a:t>Depression can cause difficulties in all aspects of life, including performance at school, productivity at work, relationships with family, friends and community.</a:t>
            </a:r>
          </a:p>
          <a:p>
            <a:r>
              <a:rPr lang="en-US" sz="2000" b="0" i="0" dirty="0">
                <a:solidFill>
                  <a:schemeClr val="tx2"/>
                </a:solidFill>
                <a:effectLst/>
              </a:rPr>
              <a:t>Researchers estimate that 12 billion productive work days are lost every year to depression and anxiety alone, at a cost of nearly US$ 1 trillion.</a:t>
            </a:r>
          </a:p>
          <a:p>
            <a:r>
              <a:rPr lang="en-US" sz="2000" b="0" i="0" dirty="0">
                <a:solidFill>
                  <a:schemeClr val="tx2"/>
                </a:solidFill>
                <a:effectLst/>
              </a:rPr>
              <a:t>People with depression are at increased risk of suicide. Research also shows strong relationships between depression and physical health, including cardiovascular disease, cancer, diabetes and respiratory diseases</a:t>
            </a:r>
            <a:r>
              <a:rPr lang="en-US" sz="2000" dirty="0">
                <a:solidFill>
                  <a:schemeClr val="tx2"/>
                </a:solidFill>
              </a:rPr>
              <a:t> (WHO, 2024)</a:t>
            </a:r>
          </a:p>
        </p:txBody>
      </p:sp>
    </p:spTree>
    <p:extLst>
      <p:ext uri="{BB962C8B-B14F-4D97-AF65-F5344CB8AC3E}">
        <p14:creationId xmlns:p14="http://schemas.microsoft.com/office/powerpoint/2010/main" val="3624220609"/>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FCBDD9-AFA5-64B1-1E05-41A36B69621F}"/>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b="0" i="0">
                <a:effectLst/>
              </a:rPr>
              <a:t>Symptoms and diagnosis criteria</a:t>
            </a:r>
            <a:br>
              <a:rPr lang="en-US" sz="3700" b="0" i="0">
                <a:effectLst/>
              </a:rPr>
            </a:br>
            <a:endParaRPr lang="en-US" sz="3700"/>
          </a:p>
        </p:txBody>
      </p:sp>
      <p:sp>
        <p:nvSpPr>
          <p:cNvPr id="5" name="TextBox 4">
            <a:extLst>
              <a:ext uri="{FF2B5EF4-FFF2-40B4-BE49-F238E27FC236}">
                <a16:creationId xmlns:a16="http://schemas.microsoft.com/office/drawing/2014/main" id="{CCD8948E-9BA0-D6DE-AA88-B014ECB8461C}"/>
              </a:ext>
            </a:extLst>
          </p:cNvPr>
          <p:cNvSpPr txBox="1"/>
          <p:nvPr/>
        </p:nvSpPr>
        <p:spPr>
          <a:xfrm>
            <a:off x="257908" y="2086708"/>
            <a:ext cx="5831265" cy="4269641"/>
          </a:xfrm>
          <a:prstGeom prst="rect">
            <a:avLst/>
          </a:prstGeom>
        </p:spPr>
        <p:txBody>
          <a:bodyPr vert="horz" lIns="91440" tIns="45720" rIns="91440" bIns="45720" rtlCol="0" anchor="ctr">
            <a:noAutofit/>
          </a:bodyPr>
          <a:lstStyle/>
          <a:p>
            <a:pPr>
              <a:lnSpc>
                <a:spcPct val="90000"/>
              </a:lnSpc>
              <a:spcAft>
                <a:spcPts val="600"/>
              </a:spcAft>
            </a:pPr>
            <a:r>
              <a:rPr lang="en-US" sz="2400" b="0" i="0" dirty="0">
                <a:effectLst/>
              </a:rPr>
              <a:t>Depression severity exists along a continuum and is essentially composed of 3 elements:</a:t>
            </a:r>
          </a:p>
          <a:p>
            <a:pPr lvl="1" indent="-228600">
              <a:lnSpc>
                <a:spcPct val="90000"/>
              </a:lnSpc>
              <a:spcAft>
                <a:spcPts val="600"/>
              </a:spcAft>
              <a:buFont typeface="Arial" panose="020B0604020202020204" pitchFamily="34" charset="0"/>
              <a:buChar char="•"/>
            </a:pPr>
            <a:r>
              <a:rPr lang="en-US" sz="2400" b="0" i="0" dirty="0">
                <a:effectLst/>
              </a:rPr>
              <a:t>symptoms (which may vary in frequency and intensity)</a:t>
            </a:r>
          </a:p>
          <a:p>
            <a:pPr lvl="1" indent="-228600">
              <a:lnSpc>
                <a:spcPct val="90000"/>
              </a:lnSpc>
              <a:spcAft>
                <a:spcPts val="600"/>
              </a:spcAft>
              <a:buFont typeface="Arial" panose="020B0604020202020204" pitchFamily="34" charset="0"/>
              <a:buChar char="•"/>
            </a:pPr>
            <a:r>
              <a:rPr lang="en-US" sz="2400" b="0" i="0" dirty="0">
                <a:effectLst/>
              </a:rPr>
              <a:t>duration of the disorder</a:t>
            </a:r>
          </a:p>
          <a:p>
            <a:pPr lvl="1" indent="-228600">
              <a:lnSpc>
                <a:spcPct val="90000"/>
              </a:lnSpc>
              <a:spcAft>
                <a:spcPts val="600"/>
              </a:spcAft>
              <a:buFont typeface="Arial" panose="020B0604020202020204" pitchFamily="34" charset="0"/>
              <a:buChar char="•"/>
            </a:pPr>
            <a:r>
              <a:rPr lang="en-US" sz="2400" b="0" i="0" dirty="0">
                <a:effectLst/>
              </a:rPr>
              <a:t>the impact on </a:t>
            </a:r>
            <a:r>
              <a:rPr lang="en-US" sz="2400" u="sng" dirty="0"/>
              <a:t>personal and social functioning</a:t>
            </a:r>
            <a:endParaRPr lang="en-US" sz="2400" b="0" i="0" dirty="0">
              <a:effectLst/>
            </a:endParaRPr>
          </a:p>
          <a:p>
            <a:pPr>
              <a:lnSpc>
                <a:spcPct val="90000"/>
              </a:lnSpc>
              <a:spcAft>
                <a:spcPts val="600"/>
              </a:spcAft>
            </a:pPr>
            <a:endParaRPr lang="en-US" sz="2400" b="0" i="0" dirty="0">
              <a:effectLst/>
            </a:endParaRPr>
          </a:p>
          <a:p>
            <a:pPr>
              <a:lnSpc>
                <a:spcPct val="90000"/>
              </a:lnSpc>
              <a:spcAft>
                <a:spcPts val="600"/>
              </a:spcAft>
            </a:pPr>
            <a:r>
              <a:rPr lang="en-US" sz="2400" b="0" i="0" dirty="0">
                <a:effectLst/>
              </a:rPr>
              <a:t>Severity of depression is therefore a consequence of the contribution of all of these elements.</a:t>
            </a:r>
          </a:p>
        </p:txBody>
      </p:sp>
      <p:pic>
        <p:nvPicPr>
          <p:cNvPr id="7" name="Picture 6" descr="People holding hands">
            <a:extLst>
              <a:ext uri="{FF2B5EF4-FFF2-40B4-BE49-F238E27FC236}">
                <a16:creationId xmlns:a16="http://schemas.microsoft.com/office/drawing/2014/main" id="{D769CAB2-C4A8-847A-6A6F-0FC9F258E5EC}"/>
              </a:ext>
            </a:extLst>
          </p:cNvPr>
          <p:cNvPicPr>
            <a:picLocks noChangeAspect="1"/>
          </p:cNvPicPr>
          <p:nvPr/>
        </p:nvPicPr>
        <p:blipFill>
          <a:blip r:embed="rId3"/>
          <a:srcRect l="26381" r="14219" b="-2"/>
          <a:stretch/>
        </p:blipFill>
        <p:spPr>
          <a:xfrm>
            <a:off x="6096000" y="1"/>
            <a:ext cx="6102825" cy="6858000"/>
          </a:xfrm>
          <a:prstGeom prst="rect">
            <a:avLst/>
          </a:prstGeom>
        </p:spPr>
      </p:pic>
      <p:sp>
        <p:nvSpPr>
          <p:cNvPr id="3" name="Footer Placeholder 2">
            <a:extLst>
              <a:ext uri="{FF2B5EF4-FFF2-40B4-BE49-F238E27FC236}">
                <a16:creationId xmlns:a16="http://schemas.microsoft.com/office/drawing/2014/main" id="{D494E6D2-405A-4E7B-4792-68999AB0425C}"/>
              </a:ext>
            </a:extLst>
          </p:cNvPr>
          <p:cNvSpPr>
            <a:spLocks noGrp="1"/>
          </p:cNvSpPr>
          <p:nvPr>
            <p:ph type="ftr" sz="quarter" idx="11"/>
          </p:nvPr>
        </p:nvSpPr>
        <p:spPr>
          <a:xfrm>
            <a:off x="6478073" y="6356350"/>
            <a:ext cx="3303431" cy="365125"/>
          </a:xfrm>
        </p:spPr>
        <p:txBody>
          <a:bodyPr vert="horz" lIns="91440" tIns="45720" rIns="91440" bIns="45720" rtlCol="0" anchor="ctr">
            <a:normAutofit/>
          </a:bodyPr>
          <a:lstStyle/>
          <a:p>
            <a:pPr algn="l">
              <a:lnSpc>
                <a:spcPct val="90000"/>
              </a:lnSpc>
              <a:spcAft>
                <a:spcPts val="600"/>
              </a:spcAft>
              <a:defRPr/>
            </a:pPr>
            <a:r>
              <a:rPr lang="en-US" sz="900" kern="1200">
                <a:solidFill>
                  <a:srgbClr val="FFFFFF"/>
                </a:solidFill>
                <a:latin typeface="Calibri" panose="020F0502020204030204"/>
                <a:ea typeface="+mn-ea"/>
                <a:cs typeface="+mn-cs"/>
              </a:rPr>
              <a:t>https://www.who.int/news-room/fact-sheets/detail/depression</a:t>
            </a:r>
          </a:p>
        </p:txBody>
      </p:sp>
    </p:spTree>
    <p:extLst>
      <p:ext uri="{BB962C8B-B14F-4D97-AF65-F5344CB8AC3E}">
        <p14:creationId xmlns:p14="http://schemas.microsoft.com/office/powerpoint/2010/main" val="2384976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55EC1-023D-7E75-3B73-56E5F01343E0}"/>
              </a:ext>
            </a:extLst>
          </p:cNvPr>
          <p:cNvSpPr>
            <a:spLocks noGrp="1"/>
          </p:cNvSpPr>
          <p:nvPr>
            <p:ph type="title"/>
          </p:nvPr>
        </p:nvSpPr>
        <p:spPr/>
        <p:txBody>
          <a:bodyPr/>
          <a:lstStyle/>
          <a:p>
            <a:r>
              <a:rPr lang="en-GB" dirty="0"/>
              <a:t>What is Depression?</a:t>
            </a:r>
          </a:p>
        </p:txBody>
      </p:sp>
      <p:graphicFrame>
        <p:nvGraphicFramePr>
          <p:cNvPr id="5" name="Text Placeholder 2">
            <a:extLst>
              <a:ext uri="{FF2B5EF4-FFF2-40B4-BE49-F238E27FC236}">
                <a16:creationId xmlns:a16="http://schemas.microsoft.com/office/drawing/2014/main" id="{65248DFE-29F8-D31E-0D46-23916C4DA2E6}"/>
              </a:ext>
            </a:extLst>
          </p:cNvPr>
          <p:cNvGraphicFramePr/>
          <p:nvPr>
            <p:extLst>
              <p:ext uri="{D42A27DB-BD31-4B8C-83A1-F6EECF244321}">
                <p14:modId xmlns:p14="http://schemas.microsoft.com/office/powerpoint/2010/main" val="882381715"/>
              </p:ext>
            </p:extLst>
          </p:nvPr>
        </p:nvGraphicFramePr>
        <p:xfrm>
          <a:off x="134815" y="365125"/>
          <a:ext cx="11922369" cy="7665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4716051"/>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817F-CB5F-F17E-20AD-D344C0F086AA}"/>
              </a:ext>
            </a:extLst>
          </p:cNvPr>
          <p:cNvSpPr>
            <a:spLocks noGrp="1"/>
          </p:cNvSpPr>
          <p:nvPr>
            <p:ph type="title"/>
          </p:nvPr>
        </p:nvSpPr>
        <p:spPr/>
        <p:txBody>
          <a:bodyPr/>
          <a:lstStyle/>
          <a:p>
            <a:endParaRPr lang="en-GB"/>
          </a:p>
        </p:txBody>
      </p:sp>
      <p:pic>
        <p:nvPicPr>
          <p:cNvPr id="3" name="Online Media 2" title="What is depression? | Mind of the matter: Hear from the experts">
            <a:hlinkClick r:id="" action="ppaction://media"/>
            <a:extLst>
              <a:ext uri="{FF2B5EF4-FFF2-40B4-BE49-F238E27FC236}">
                <a16:creationId xmlns:a16="http://schemas.microsoft.com/office/drawing/2014/main" id="{C4112C47-24E3-A3B7-6F24-CAD42D419FF1}"/>
              </a:ext>
            </a:extLst>
          </p:cNvPr>
          <p:cNvPicPr>
            <a:picLocks noRot="1" noChangeAspect="1"/>
          </p:cNvPicPr>
          <p:nvPr>
            <a:videoFile r:link="rId1"/>
          </p:nvPr>
        </p:nvPicPr>
        <p:blipFill>
          <a:blip r:embed="rId4"/>
          <a:stretch>
            <a:fillRect/>
          </a:stretch>
        </p:blipFill>
        <p:spPr>
          <a:xfrm>
            <a:off x="22225" y="0"/>
            <a:ext cx="12147550" cy="6858000"/>
          </a:xfrm>
          <a:prstGeom prst="rect">
            <a:avLst/>
          </a:prstGeom>
        </p:spPr>
      </p:pic>
    </p:spTree>
    <p:extLst>
      <p:ext uri="{BB962C8B-B14F-4D97-AF65-F5344CB8AC3E}">
        <p14:creationId xmlns:p14="http://schemas.microsoft.com/office/powerpoint/2010/main" val="194770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6E7910-7E79-4853-B6BD-D2C657C93F0E}"/>
              </a:ext>
            </a:extLst>
          </p:cNvPr>
          <p:cNvPicPr>
            <a:picLocks noChangeAspect="1"/>
          </p:cNvPicPr>
          <p:nvPr/>
        </p:nvPicPr>
        <p:blipFill>
          <a:blip r:embed="rId3"/>
          <a:stretch>
            <a:fillRect/>
          </a:stretch>
        </p:blipFill>
        <p:spPr>
          <a:xfrm>
            <a:off x="7040878" y="2082800"/>
            <a:ext cx="4541523" cy="2692400"/>
          </a:xfrm>
          <a:prstGeom prst="rect">
            <a:avLst/>
          </a:prstGeom>
          <a:noFill/>
        </p:spPr>
      </p:pic>
      <p:sp>
        <p:nvSpPr>
          <p:cNvPr id="2" name="Title 1">
            <a:extLst>
              <a:ext uri="{FF2B5EF4-FFF2-40B4-BE49-F238E27FC236}">
                <a16:creationId xmlns:a16="http://schemas.microsoft.com/office/drawing/2014/main" id="{F6B51422-7410-4710-A731-DD770771B60E}"/>
              </a:ext>
            </a:extLst>
          </p:cNvPr>
          <p:cNvSpPr>
            <a:spLocks noGrp="1"/>
          </p:cNvSpPr>
          <p:nvPr>
            <p:ph type="title"/>
          </p:nvPr>
        </p:nvSpPr>
        <p:spPr>
          <a:xfrm>
            <a:off x="609600" y="274638"/>
            <a:ext cx="10972800" cy="1143000"/>
          </a:xfrm>
        </p:spPr>
        <p:txBody>
          <a:bodyPr anchor="ctr">
            <a:normAutofit/>
          </a:bodyPr>
          <a:lstStyle/>
          <a:p>
            <a:r>
              <a:rPr lang="en-GB" b="1" dirty="0"/>
              <a:t>Causes of Depression</a:t>
            </a:r>
          </a:p>
        </p:txBody>
      </p:sp>
      <p:sp>
        <p:nvSpPr>
          <p:cNvPr id="3" name="Content Placeholder 2">
            <a:extLst>
              <a:ext uri="{FF2B5EF4-FFF2-40B4-BE49-F238E27FC236}">
                <a16:creationId xmlns:a16="http://schemas.microsoft.com/office/drawing/2014/main" id="{8AC69072-127D-44CE-9CC0-3B230683A2A0}"/>
              </a:ext>
            </a:extLst>
          </p:cNvPr>
          <p:cNvSpPr>
            <a:spLocks noGrp="1"/>
          </p:cNvSpPr>
          <p:nvPr>
            <p:ph sz="half" idx="1"/>
          </p:nvPr>
        </p:nvSpPr>
        <p:spPr>
          <a:xfrm>
            <a:off x="609599" y="1451953"/>
            <a:ext cx="6866313" cy="4791775"/>
          </a:xfrm>
        </p:spPr>
        <p:txBody>
          <a:bodyPr>
            <a:normAutofit/>
          </a:bodyPr>
          <a:lstStyle/>
          <a:p>
            <a:pPr marL="0" indent="0">
              <a:lnSpc>
                <a:spcPct val="90000"/>
              </a:lnSpc>
              <a:buNone/>
            </a:pPr>
            <a:r>
              <a:rPr lang="en-GB" sz="3200" b="0" i="0" dirty="0">
                <a:solidFill>
                  <a:srgbClr val="212121"/>
                </a:solidFill>
                <a:effectLst/>
                <a:latin typeface="Cambria" panose="02040503050406030204" pitchFamily="18" charset="0"/>
              </a:rPr>
              <a:t>“…genetic and epigenetic factors, environmental conditions, various stresses, deficiency in some nutrients to which people are exposed, as well as childhood abuse, and by the classic twin design, the researchers found that the effect of genetic and environmental impactions are involved in almost all psychological features” </a:t>
            </a:r>
            <a:r>
              <a:rPr lang="en-GB" sz="3200" dirty="0">
                <a:solidFill>
                  <a:srgbClr val="212121"/>
                </a:solidFill>
                <a:latin typeface="Cambria" panose="02040503050406030204" pitchFamily="18" charset="0"/>
              </a:rPr>
              <a:t>(</a:t>
            </a:r>
            <a:r>
              <a:rPr lang="en-GB" sz="3200" b="0" i="0" dirty="0">
                <a:solidFill>
                  <a:srgbClr val="212121"/>
                </a:solidFill>
                <a:effectLst/>
                <a:latin typeface="Cambria" panose="02040503050406030204" pitchFamily="18" charset="0"/>
              </a:rPr>
              <a:t>Alshaya, 2022, p. 2)</a:t>
            </a:r>
            <a:endParaRPr lang="en-GB" sz="3200" dirty="0"/>
          </a:p>
        </p:txBody>
      </p:sp>
    </p:spTree>
    <p:extLst>
      <p:ext uri="{BB962C8B-B14F-4D97-AF65-F5344CB8AC3E}">
        <p14:creationId xmlns:p14="http://schemas.microsoft.com/office/powerpoint/2010/main" val="3613843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71BEB-F158-7EBB-DA9E-9A7CE35769CA}"/>
              </a:ext>
            </a:extLst>
          </p:cNvPr>
          <p:cNvSpPr>
            <a:spLocks noGrp="1"/>
          </p:cNvSpPr>
          <p:nvPr>
            <p:ph type="title"/>
          </p:nvPr>
        </p:nvSpPr>
        <p:spPr/>
        <p:txBody>
          <a:bodyPr/>
          <a:lstStyle/>
          <a:p>
            <a:r>
              <a:rPr lang="en-GB"/>
              <a:t>Models of Depression</a:t>
            </a:r>
            <a:endParaRPr lang="en-GB" dirty="0"/>
          </a:p>
        </p:txBody>
      </p:sp>
      <p:graphicFrame>
        <p:nvGraphicFramePr>
          <p:cNvPr id="5" name="Content Placeholder 2">
            <a:extLst>
              <a:ext uri="{FF2B5EF4-FFF2-40B4-BE49-F238E27FC236}">
                <a16:creationId xmlns:a16="http://schemas.microsoft.com/office/drawing/2014/main" id="{78A36DB6-D44B-C3CD-FFAC-B80B9E25FFA5}"/>
              </a:ext>
            </a:extLst>
          </p:cNvPr>
          <p:cNvGraphicFramePr>
            <a:graphicFrameLocks noGrp="1"/>
          </p:cNvGraphicFramePr>
          <p:nvPr>
            <p:ph idx="1"/>
            <p:extLst>
              <p:ext uri="{D42A27DB-BD31-4B8C-83A1-F6EECF244321}">
                <p14:modId xmlns:p14="http://schemas.microsoft.com/office/powerpoint/2010/main" val="1821537162"/>
              </p:ext>
            </p:extLst>
          </p:nvPr>
        </p:nvGraphicFramePr>
        <p:xfrm>
          <a:off x="838200" y="1488558"/>
          <a:ext cx="10515600" cy="5228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59987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C60E-548B-9EA1-11C9-E44A7A20EBAF}"/>
              </a:ext>
            </a:extLst>
          </p:cNvPr>
          <p:cNvSpPr>
            <a:spLocks noGrp="1"/>
          </p:cNvSpPr>
          <p:nvPr>
            <p:ph type="title"/>
          </p:nvPr>
        </p:nvSpPr>
        <p:spPr/>
        <p:txBody>
          <a:bodyPr/>
          <a:lstStyle/>
          <a:p>
            <a:r>
              <a:rPr lang="en-GB" dirty="0"/>
              <a:t>Other models of depression</a:t>
            </a:r>
          </a:p>
        </p:txBody>
      </p:sp>
      <p:graphicFrame>
        <p:nvGraphicFramePr>
          <p:cNvPr id="5" name="Content Placeholder 2">
            <a:extLst>
              <a:ext uri="{FF2B5EF4-FFF2-40B4-BE49-F238E27FC236}">
                <a16:creationId xmlns:a16="http://schemas.microsoft.com/office/drawing/2014/main" id="{E0795C9F-7352-A522-B40F-5FC547BD56B4}"/>
              </a:ext>
            </a:extLst>
          </p:cNvPr>
          <p:cNvGraphicFramePr>
            <a:graphicFrameLocks noGrp="1"/>
          </p:cNvGraphicFramePr>
          <p:nvPr>
            <p:ph idx="1"/>
            <p:extLst>
              <p:ext uri="{D42A27DB-BD31-4B8C-83A1-F6EECF244321}">
                <p14:modId xmlns:p14="http://schemas.microsoft.com/office/powerpoint/2010/main" val="37277562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9751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B055B50-51FB-221F-63EC-3047EB8527FA}"/>
              </a:ext>
            </a:extLst>
          </p:cNvPr>
          <p:cNvPicPr>
            <a:picLocks noChangeAspect="1"/>
          </p:cNvPicPr>
          <p:nvPr/>
        </p:nvPicPr>
        <p:blipFill>
          <a:blip r:embed="rId3"/>
          <a:srcRect b="625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r>
              <a:t>Depression: evidence‑based treatments (NICE NG222)</a:t>
            </a:r>
          </a:p>
        </p:txBody>
      </p:sp>
      <p:graphicFrame>
        <p:nvGraphicFramePr>
          <p:cNvPr id="5" name="Content Placeholder 2">
            <a:extLst>
              <a:ext uri="{FF2B5EF4-FFF2-40B4-BE49-F238E27FC236}">
                <a16:creationId xmlns:a16="http://schemas.microsoft.com/office/drawing/2014/main" id="{3E2C190F-E279-2864-C89D-629980CD131A}"/>
              </a:ext>
            </a:extLst>
          </p:cNvPr>
          <p:cNvGraphicFramePr>
            <a:graphicFrameLocks noGrp="1"/>
          </p:cNvGraphicFramePr>
          <p:nvPr>
            <p:ph idx="1"/>
            <p:extLst>
              <p:ext uri="{D42A27DB-BD31-4B8C-83A1-F6EECF244321}">
                <p14:modId xmlns:p14="http://schemas.microsoft.com/office/powerpoint/2010/main" val="29973047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iagram of a person's conversation&#10;&#10;Description automatically generated with medium confidence">
            <a:extLst>
              <a:ext uri="{FF2B5EF4-FFF2-40B4-BE49-F238E27FC236}">
                <a16:creationId xmlns:a16="http://schemas.microsoft.com/office/drawing/2014/main" id="{E5B7DE0E-792D-E202-B123-EDAAB7E569E3}"/>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47136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F5B528-56EF-6F0D-E5C3-424A8AF865B8}"/>
              </a:ext>
            </a:extLst>
          </p:cNvPr>
          <p:cNvSpPr>
            <a:spLocks noGrp="1"/>
          </p:cNvSpPr>
          <p:nvPr>
            <p:ph type="title"/>
          </p:nvPr>
        </p:nvSpPr>
        <p:spPr>
          <a:xfrm>
            <a:off x="761803" y="350196"/>
            <a:ext cx="4646904" cy="1624520"/>
          </a:xfrm>
        </p:spPr>
        <p:txBody>
          <a:bodyPr anchor="ctr">
            <a:normAutofit/>
          </a:bodyPr>
          <a:lstStyle/>
          <a:p>
            <a:r>
              <a:rPr lang="en-GB" sz="4000"/>
              <a:t>Why is depression on the increase?</a:t>
            </a:r>
          </a:p>
        </p:txBody>
      </p:sp>
      <p:sp>
        <p:nvSpPr>
          <p:cNvPr id="3" name="Content Placeholder 2">
            <a:extLst>
              <a:ext uri="{FF2B5EF4-FFF2-40B4-BE49-F238E27FC236}">
                <a16:creationId xmlns:a16="http://schemas.microsoft.com/office/drawing/2014/main" id="{2D56A11D-21C5-EAB0-8C01-A5FBABE5545F}"/>
              </a:ext>
            </a:extLst>
          </p:cNvPr>
          <p:cNvSpPr>
            <a:spLocks noGrp="1"/>
          </p:cNvSpPr>
          <p:nvPr>
            <p:ph idx="1"/>
          </p:nvPr>
        </p:nvSpPr>
        <p:spPr>
          <a:xfrm>
            <a:off x="351692" y="2743200"/>
            <a:ext cx="5737481" cy="3613149"/>
          </a:xfrm>
        </p:spPr>
        <p:txBody>
          <a:bodyPr anchor="ctr">
            <a:normAutofit lnSpcReduction="10000"/>
          </a:bodyPr>
          <a:lstStyle/>
          <a:p>
            <a:r>
              <a:rPr lang="en-GB" b="0" i="0" dirty="0">
                <a:effectLst/>
                <a:latin typeface="Proxima Nova Regular"/>
              </a:rPr>
              <a:t>Download to read the article from the online reading list.  </a:t>
            </a:r>
          </a:p>
          <a:p>
            <a:pPr marL="0" indent="0">
              <a:buNone/>
            </a:pPr>
            <a:r>
              <a:rPr lang="en-GB" b="0" i="0" dirty="0" err="1">
                <a:effectLst/>
                <a:latin typeface="Proxima Nova Regular"/>
              </a:rPr>
              <a:t>Santomauro</a:t>
            </a:r>
            <a:r>
              <a:rPr lang="en-GB" b="0" i="0" dirty="0">
                <a:effectLst/>
                <a:latin typeface="Proxima Nova Regular"/>
              </a:rPr>
              <a:t>, D.F., Mantilla Herrera, A.M., et al (2021). Global prevalence and burden of depressive and anxiety disorders in 204 countries and territories in 2020 due to the COVID-19 pandemic. The Lancet.</a:t>
            </a:r>
            <a:endParaRPr lang="en-GB" dirty="0"/>
          </a:p>
        </p:txBody>
      </p:sp>
      <p:pic>
        <p:nvPicPr>
          <p:cNvPr id="5" name="Picture 4" descr="Colourful pills stacked to make a bar graph">
            <a:extLst>
              <a:ext uri="{FF2B5EF4-FFF2-40B4-BE49-F238E27FC236}">
                <a16:creationId xmlns:a16="http://schemas.microsoft.com/office/drawing/2014/main" id="{BB3E9751-4E7F-FB0A-B3DA-240EF33767F6}"/>
              </a:ext>
            </a:extLst>
          </p:cNvPr>
          <p:cNvPicPr>
            <a:picLocks noChangeAspect="1"/>
          </p:cNvPicPr>
          <p:nvPr/>
        </p:nvPicPr>
        <p:blipFill>
          <a:blip r:embed="rId3"/>
          <a:srcRect l="28948" r="9872" b="-1"/>
          <a:stretch/>
        </p:blipFill>
        <p:spPr>
          <a:xfrm>
            <a:off x="6096000" y="1"/>
            <a:ext cx="6102825" cy="6858000"/>
          </a:xfrm>
          <a:prstGeom prst="rect">
            <a:avLst/>
          </a:prstGeom>
        </p:spPr>
      </p:pic>
    </p:spTree>
    <p:extLst>
      <p:ext uri="{BB962C8B-B14F-4D97-AF65-F5344CB8AC3E}">
        <p14:creationId xmlns:p14="http://schemas.microsoft.com/office/powerpoint/2010/main" val="31827130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dirty="0"/>
              <a:t>Discuss why is the prevalence of depression increasing.</a:t>
            </a:r>
          </a:p>
          <a:p>
            <a:pPr marL="0" indent="0">
              <a:buNone/>
            </a:pPr>
            <a:endParaRPr lang="en-GB" sz="3200" dirty="0"/>
          </a:p>
          <a:p>
            <a:pPr marL="0" indent="0">
              <a:buNone/>
            </a:pPr>
            <a:r>
              <a:rPr lang="en-GB" sz="3200" dirty="0"/>
              <a:t>Is the diagnosis of depression a cultural phenomenon?</a:t>
            </a:r>
          </a:p>
          <a:p>
            <a:pPr marL="0" indent="0">
              <a:buNone/>
            </a:pPr>
            <a:endParaRPr lang="en-GB" sz="3200" dirty="0"/>
          </a:p>
          <a:p>
            <a:pPr marL="0" indent="0">
              <a:buNone/>
            </a:pPr>
            <a:r>
              <a:rPr lang="en-GB" sz="3200" dirty="0"/>
              <a:t>What does the latest research say about how to prevent rates of depression from increasing?</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961268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CD1FB63-B2D4-8073-2EE3-2CAF7B2140D6}"/>
              </a:ext>
            </a:extLst>
          </p:cNvPr>
          <p:cNvSpPr>
            <a:spLocks noGrp="1"/>
          </p:cNvSpPr>
          <p:nvPr>
            <p:ph type="title"/>
          </p:nvPr>
        </p:nvSpPr>
        <p:spPr>
          <a:xfrm>
            <a:off x="2558716" y="955309"/>
            <a:ext cx="7074568" cy="2898975"/>
          </a:xfrm>
        </p:spPr>
        <p:txBody>
          <a:bodyPr vert="horz" lIns="91440" tIns="45720" rIns="91440" bIns="45720" rtlCol="0" anchor="b">
            <a:normAutofit/>
          </a:bodyPr>
          <a:lstStyle/>
          <a:p>
            <a:pPr algn="ctr"/>
            <a:r>
              <a:rPr lang="en-US" sz="6600" b="1" kern="1200">
                <a:solidFill>
                  <a:srgbClr val="FFFFFF"/>
                </a:solidFill>
                <a:latin typeface="+mj-lt"/>
                <a:ea typeface="+mj-ea"/>
                <a:cs typeface="+mj-cs"/>
              </a:rPr>
              <a:t>Generalised Anxiety Disorder</a:t>
            </a:r>
          </a:p>
        </p:txBody>
      </p:sp>
      <p:sp>
        <p:nvSpPr>
          <p:cNvPr id="3" name="Text Placeholder 2">
            <a:extLst>
              <a:ext uri="{FF2B5EF4-FFF2-40B4-BE49-F238E27FC236}">
                <a16:creationId xmlns:a16="http://schemas.microsoft.com/office/drawing/2014/main" id="{98C9ACF0-3ACC-F607-71E2-1ABADE4C43B4}"/>
              </a:ext>
            </a:extLst>
          </p:cNvPr>
          <p:cNvSpPr>
            <a:spLocks noGrp="1"/>
          </p:cNvSpPr>
          <p:nvPr>
            <p:ph type="body" idx="1"/>
          </p:nvPr>
        </p:nvSpPr>
        <p:spPr>
          <a:xfrm>
            <a:off x="2634916" y="4533813"/>
            <a:ext cx="6930189" cy="938463"/>
          </a:xfrm>
        </p:spPr>
        <p:txBody>
          <a:bodyPr vert="horz" lIns="91440" tIns="45720" rIns="91440" bIns="45720" rtlCol="0">
            <a:normAutofit/>
          </a:bodyPr>
          <a:lstStyle/>
          <a:p>
            <a:pPr marL="0" indent="0" algn="ctr">
              <a:buNone/>
            </a:pPr>
            <a:r>
              <a:rPr lang="en-US" sz="2400" b="1" kern="1200">
                <a:solidFill>
                  <a:srgbClr val="FFFFFF"/>
                </a:solidFill>
                <a:latin typeface="+mn-lt"/>
                <a:ea typeface="+mn-ea"/>
                <a:cs typeface="+mn-cs"/>
              </a:rPr>
              <a:t>“GAD”</a:t>
            </a:r>
          </a:p>
        </p:txBody>
      </p:sp>
      <p:sp>
        <p:nvSpPr>
          <p:cNvPr id="20"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6918667"/>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EE19D-B199-D9FA-891A-43ED15877E97}"/>
              </a:ext>
            </a:extLst>
          </p:cNvPr>
          <p:cNvSpPr>
            <a:spLocks noGrp="1"/>
          </p:cNvSpPr>
          <p:nvPr>
            <p:ph type="title"/>
          </p:nvPr>
        </p:nvSpPr>
        <p:spPr>
          <a:xfrm>
            <a:off x="572493" y="238539"/>
            <a:ext cx="11018520" cy="1434415"/>
          </a:xfrm>
        </p:spPr>
        <p:txBody>
          <a:bodyPr anchor="b">
            <a:normAutofit/>
          </a:bodyPr>
          <a:lstStyle/>
          <a:p>
            <a:r>
              <a:rPr lang="en-GB" sz="4600"/>
              <a:t>What is </a:t>
            </a:r>
            <a:r>
              <a:rPr lang="en-GB" sz="4600" b="0" i="0">
                <a:effectLst/>
              </a:rPr>
              <a:t>Generalised Anxiety Disorder (GAD) ?</a:t>
            </a:r>
            <a:endParaRPr lang="en-GB" sz="4600"/>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C51C01-2698-6E4D-2FC1-F5C53CE3C810}"/>
              </a:ext>
            </a:extLst>
          </p:cNvPr>
          <p:cNvSpPr>
            <a:spLocks noGrp="1"/>
          </p:cNvSpPr>
          <p:nvPr>
            <p:ph idx="1"/>
          </p:nvPr>
        </p:nvSpPr>
        <p:spPr>
          <a:xfrm>
            <a:off x="572493" y="2071316"/>
            <a:ext cx="6713552" cy="4119172"/>
          </a:xfrm>
        </p:spPr>
        <p:txBody>
          <a:bodyPr anchor="t">
            <a:normAutofit/>
          </a:bodyPr>
          <a:lstStyle/>
          <a:p>
            <a:pPr>
              <a:buFont typeface="Arial" panose="020B0604020202020204" pitchFamily="34" charset="0"/>
              <a:buChar char="•"/>
            </a:pPr>
            <a:r>
              <a:rPr lang="en-GB" sz="2200" b="0" i="0">
                <a:effectLst/>
              </a:rPr>
              <a:t>GAD is a general, long-lasting worry and anxiety about everyday life, about anything and everything.</a:t>
            </a:r>
          </a:p>
          <a:p>
            <a:pPr>
              <a:buFont typeface="Arial" panose="020B0604020202020204" pitchFamily="34" charset="0"/>
              <a:buChar char="•"/>
            </a:pPr>
            <a:r>
              <a:rPr lang="en-GB" sz="2200" b="0" i="0">
                <a:effectLst/>
              </a:rPr>
              <a:t>People experiencing GAD imagine the worst happening (and worry about all the possible worst case scenarios). </a:t>
            </a:r>
          </a:p>
          <a:p>
            <a:pPr>
              <a:buFont typeface="Arial" panose="020B0604020202020204" pitchFamily="34" charset="0"/>
              <a:buChar char="•"/>
            </a:pPr>
            <a:r>
              <a:rPr lang="en-GB" sz="2200" b="0" i="0">
                <a:effectLst/>
              </a:rPr>
              <a:t>They also believe they won't be able to cope when these possible imagined terrible things 'do' happen.</a:t>
            </a:r>
          </a:p>
          <a:p>
            <a:pPr>
              <a:buFont typeface="Arial" panose="020B0604020202020204" pitchFamily="34" charset="0"/>
              <a:buChar char="•"/>
            </a:pPr>
            <a:r>
              <a:rPr lang="en-GB" sz="2200" b="0" i="0">
                <a:effectLst/>
              </a:rPr>
              <a:t>However, as in all anxiety, we tend to over-estimate the danger, and under-estimate our ability to cope.</a:t>
            </a:r>
            <a:br>
              <a:rPr lang="en-GB" sz="2200" b="0" i="0">
                <a:effectLst/>
              </a:rPr>
            </a:br>
            <a:br>
              <a:rPr lang="en-GB" sz="2200"/>
            </a:br>
            <a:endParaRPr lang="en-GB" sz="2200"/>
          </a:p>
        </p:txBody>
      </p:sp>
      <p:pic>
        <p:nvPicPr>
          <p:cNvPr id="16" name="Picture 15" descr="Different coloured question marks">
            <a:extLst>
              <a:ext uri="{FF2B5EF4-FFF2-40B4-BE49-F238E27FC236}">
                <a16:creationId xmlns:a16="http://schemas.microsoft.com/office/drawing/2014/main" id="{C0046924-22E9-ADC8-7A16-CA479A1F9A53}"/>
              </a:ext>
            </a:extLst>
          </p:cNvPr>
          <p:cNvPicPr>
            <a:picLocks noChangeAspect="1"/>
          </p:cNvPicPr>
          <p:nvPr/>
        </p:nvPicPr>
        <p:blipFill>
          <a:blip r:embed="rId2"/>
          <a:srcRect l="22378" r="23507"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1210161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2963" y="1238080"/>
            <a:ext cx="9849751" cy="1349671"/>
          </a:xfrm>
        </p:spPr>
        <p:txBody>
          <a:bodyPr anchor="b">
            <a:normAutofit/>
          </a:bodyPr>
          <a:lstStyle/>
          <a:p>
            <a:r>
              <a:rPr lang="en-GB" sz="5400"/>
              <a:t>GAD: ICD‑11 diagnostic essentials</a:t>
            </a:r>
          </a:p>
        </p:txBody>
      </p:sp>
      <p:sp>
        <p:nvSpPr>
          <p:cNvPr id="3" name="Content Placeholder 2"/>
          <p:cNvSpPr>
            <a:spLocks noGrp="1"/>
          </p:cNvSpPr>
          <p:nvPr>
            <p:ph idx="1"/>
          </p:nvPr>
        </p:nvSpPr>
        <p:spPr>
          <a:xfrm>
            <a:off x="1289304" y="2902913"/>
            <a:ext cx="9849751" cy="3032168"/>
          </a:xfrm>
        </p:spPr>
        <p:txBody>
          <a:bodyPr anchor="ctr">
            <a:normAutofit/>
          </a:bodyPr>
          <a:lstStyle/>
          <a:p>
            <a:pPr>
              <a:defRPr sz="2000"/>
            </a:pPr>
            <a:r>
              <a:rPr lang="en-GB" sz="2000"/>
              <a:t>Persistent, excessive apprehensiveness/worry across domains</a:t>
            </a:r>
          </a:p>
          <a:p>
            <a:pPr>
              <a:defRPr sz="2000"/>
            </a:pPr>
            <a:r>
              <a:rPr lang="en-GB" sz="2000"/>
              <a:t>Somatic/autonomic symptoms (tension, sleep disturbance, palpitations)</a:t>
            </a:r>
          </a:p>
          <a:p>
            <a:pPr>
              <a:defRPr sz="2000"/>
            </a:pPr>
            <a:r>
              <a:rPr lang="en-GB" sz="2000"/>
              <a:t>Duration: several months; distress/impairment</a:t>
            </a:r>
          </a:p>
          <a:p>
            <a:pPr>
              <a:defRPr sz="2000"/>
            </a:pPr>
            <a:r>
              <a:rPr lang="en-GB" sz="2000"/>
              <a:t>Rule‑outs: substances, medical conditions, other disorders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Online Media 3" title="Generalized anxiety disorder (GAD) - causes, symptoms &amp; treatment">
            <a:hlinkClick r:id="" action="ppaction://media"/>
            <a:extLst>
              <a:ext uri="{FF2B5EF4-FFF2-40B4-BE49-F238E27FC236}">
                <a16:creationId xmlns:a16="http://schemas.microsoft.com/office/drawing/2014/main" id="{8F8AF6CF-09D8-592B-FFE7-7A22F01B7998}"/>
              </a:ext>
            </a:extLst>
          </p:cNvPr>
          <p:cNvPicPr>
            <a:picLocks noRot="1" noChangeAspect="1"/>
          </p:cNvPicPr>
          <p:nvPr>
            <a:videoFile r:link="rId1"/>
          </p:nvPr>
        </p:nvPicPr>
        <p:blipFill>
          <a:blip r:embed="rId3"/>
          <a:stretch>
            <a:fillRect/>
          </a:stretch>
        </p:blipFill>
        <p:spPr>
          <a:xfrm>
            <a:off x="821635" y="445029"/>
            <a:ext cx="10508974" cy="5937569"/>
          </a:xfrm>
          <a:prstGeom prst="rect">
            <a:avLst/>
          </a:prstGeom>
        </p:spPr>
      </p:pic>
    </p:spTree>
    <p:extLst>
      <p:ext uri="{BB962C8B-B14F-4D97-AF65-F5344CB8AC3E}">
        <p14:creationId xmlns:p14="http://schemas.microsoft.com/office/powerpoint/2010/main" val="420448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FA1F8-0ECD-E3C0-5DAA-8A8FBBE7749F}"/>
              </a:ext>
            </a:extLst>
          </p:cNvPr>
          <p:cNvSpPr>
            <a:spLocks noGrp="1"/>
          </p:cNvSpPr>
          <p:nvPr>
            <p:ph type="title"/>
          </p:nvPr>
        </p:nvSpPr>
        <p:spPr/>
        <p:txBody>
          <a:bodyPr>
            <a:normAutofit fontScale="90000"/>
          </a:bodyPr>
          <a:lstStyle/>
          <a:p>
            <a:r>
              <a:rPr lang="en-GB" b="1" i="0" dirty="0">
                <a:solidFill>
                  <a:srgbClr val="0E0E0E"/>
                </a:solidFill>
                <a:effectLst/>
                <a:latin typeface="+mn-lt"/>
              </a:rPr>
              <a:t>The ICD-11 diagnostic criteria</a:t>
            </a:r>
            <a:r>
              <a:rPr lang="en-GB" b="0" i="0" dirty="0">
                <a:solidFill>
                  <a:srgbClr val="0E0E0E"/>
                </a:solidFill>
                <a:effectLst/>
                <a:latin typeface="+mn-lt"/>
              </a:rPr>
              <a:t> for GAD include: </a:t>
            </a:r>
            <a:br>
              <a:rPr lang="en-GB" b="0" i="0" dirty="0">
                <a:solidFill>
                  <a:srgbClr val="0E0E0E"/>
                </a:solidFill>
                <a:effectLst/>
                <a:latin typeface="+mn-lt"/>
              </a:rPr>
            </a:br>
            <a:endParaRPr lang="en-GB" dirty="0">
              <a:latin typeface="+mn-lt"/>
            </a:endParaRPr>
          </a:p>
        </p:txBody>
      </p:sp>
      <p:sp>
        <p:nvSpPr>
          <p:cNvPr id="3" name="Content Placeholder 2">
            <a:extLst>
              <a:ext uri="{FF2B5EF4-FFF2-40B4-BE49-F238E27FC236}">
                <a16:creationId xmlns:a16="http://schemas.microsoft.com/office/drawing/2014/main" id="{9B76274C-29D8-785C-BFFA-90D4D4F83F38}"/>
              </a:ext>
            </a:extLst>
          </p:cNvPr>
          <p:cNvSpPr>
            <a:spLocks noGrp="1"/>
          </p:cNvSpPr>
          <p:nvPr>
            <p:ph idx="1"/>
          </p:nvPr>
        </p:nvSpPr>
        <p:spPr>
          <a:xfrm>
            <a:off x="0" y="1690688"/>
            <a:ext cx="11873948" cy="5067921"/>
          </a:xfrm>
        </p:spPr>
        <p:txBody>
          <a:bodyPr>
            <a:normAutofit fontScale="92500" lnSpcReduction="10000"/>
          </a:bodyPr>
          <a:lstStyle/>
          <a:p>
            <a:pPr marL="742950" lvl="1" indent="-285750" algn="l">
              <a:buFont typeface="Arial" panose="020B0604020202020204" pitchFamily="34" charset="0"/>
              <a:buChar char="•"/>
            </a:pPr>
            <a:r>
              <a:rPr lang="en-GB" b="0" i="0" dirty="0">
                <a:solidFill>
                  <a:srgbClr val="0E0E0E"/>
                </a:solidFill>
                <a:effectLst/>
              </a:rPr>
              <a:t>Marked symptoms of anxiety manifested by either general apprehensiveness that is not restricted to any particular environmental circumstance, or excessive worry about negative events occurring in several different aspects of everyday life.</a:t>
            </a:r>
          </a:p>
          <a:p>
            <a:pPr marL="742950" lvl="1" indent="-285750" algn="l">
              <a:buFont typeface="Arial" panose="020B0604020202020204" pitchFamily="34" charset="0"/>
              <a:buChar char="•"/>
            </a:pPr>
            <a:r>
              <a:rPr lang="en-GB" b="0" i="0" dirty="0">
                <a:solidFill>
                  <a:srgbClr val="0E0E0E"/>
                </a:solidFill>
                <a:effectLst/>
              </a:rPr>
              <a:t>Anxiety and general apprehensiveness or worry accompanied by additional symptoms, such as: muscle tension or motor restlessness; sympathetic autonomic overactivity (for example, frequent gastrointestinal symptoms, palpitations, sweating, trembling, shaking, and/or dry mouth); subjective experience of nervousness, restlessness, or being 'on edge'; difficulty concentrating; irritability; sleep disturbances (difficulty falling or staying asleep, or restless, unsatisfying sleep).</a:t>
            </a:r>
          </a:p>
          <a:p>
            <a:pPr marL="742950" lvl="1" indent="-285750" algn="l">
              <a:buFont typeface="Arial" panose="020B0604020202020204" pitchFamily="34" charset="0"/>
              <a:buChar char="•"/>
            </a:pPr>
            <a:r>
              <a:rPr lang="en-GB" b="0" i="0" dirty="0">
                <a:solidFill>
                  <a:srgbClr val="0E0E0E"/>
                </a:solidFill>
                <a:effectLst/>
              </a:rPr>
              <a:t>The symptoms are not transient and persist for at least several months, for more days than not; are not better accounted for by another mental disorder; are not a manifestation of another medical condition and are not due to the effects of a substance or medication on the central nervous system. </a:t>
            </a:r>
          </a:p>
          <a:p>
            <a:pPr marL="742950" lvl="1" indent="-285750" algn="l">
              <a:buFont typeface="Arial" panose="020B0604020202020204" pitchFamily="34" charset="0"/>
              <a:buChar char="•"/>
            </a:pPr>
            <a:r>
              <a:rPr lang="en-GB" b="0" i="0" dirty="0">
                <a:solidFill>
                  <a:srgbClr val="0E0E0E"/>
                </a:solidFill>
                <a:effectLst/>
              </a:rPr>
              <a:t>The symptoms result in significant distress about experiencing persistent anxiety symptoms or significant impairment in personal, family, social, educational, occupational, or other important areas of functioning. If functioning is maintained, it is only through significant additional effort.</a:t>
            </a:r>
          </a:p>
          <a:p>
            <a:endParaRPr lang="en-GB" dirty="0"/>
          </a:p>
        </p:txBody>
      </p:sp>
    </p:spTree>
    <p:extLst>
      <p:ext uri="{BB962C8B-B14F-4D97-AF65-F5344CB8AC3E}">
        <p14:creationId xmlns:p14="http://schemas.microsoft.com/office/powerpoint/2010/main" val="5422989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4863D-7D7B-3A5A-5EFC-B6F38269D80B}"/>
              </a:ext>
            </a:extLst>
          </p:cNvPr>
          <p:cNvSpPr>
            <a:spLocks noGrp="1"/>
          </p:cNvSpPr>
          <p:nvPr>
            <p:ph type="title"/>
          </p:nvPr>
        </p:nvSpPr>
        <p:spPr>
          <a:xfrm>
            <a:off x="466722" y="586855"/>
            <a:ext cx="3201366" cy="3387497"/>
          </a:xfrm>
        </p:spPr>
        <p:txBody>
          <a:bodyPr anchor="b">
            <a:normAutofit/>
          </a:bodyPr>
          <a:lstStyle/>
          <a:p>
            <a:pPr algn="r"/>
            <a:r>
              <a:rPr lang="en-GB" sz="2200">
                <a:solidFill>
                  <a:srgbClr val="FFFFFF"/>
                </a:solidFill>
              </a:rPr>
              <a:t>Models of GAD</a:t>
            </a:r>
            <a:br>
              <a:rPr lang="en-GB" sz="2200">
                <a:solidFill>
                  <a:srgbClr val="FFFFFF"/>
                </a:solidFill>
              </a:rPr>
            </a:br>
            <a:br>
              <a:rPr lang="en-GB" sz="2200">
                <a:solidFill>
                  <a:srgbClr val="FFFFFF"/>
                </a:solidFill>
              </a:rPr>
            </a:br>
            <a:r>
              <a:rPr kumimoji="0" lang="en-US" altLang="en-US" sz="2200" b="0" i="0" u="none" strike="noStrike" cap="none" normalizeH="0" baseline="0">
                <a:ln>
                  <a:noFill/>
                </a:ln>
                <a:solidFill>
                  <a:srgbClr val="FFFFFF"/>
                </a:solidFill>
                <a:effectLst/>
                <a:latin typeface="Arial" panose="020B0604020202020204" pitchFamily="34" charset="0"/>
              </a:rPr>
              <a:t>Several psychological theories explain Generalised Anxiety Disorder (GAD). Here are some of the main ones which inform CBT in the UK</a:t>
            </a:r>
            <a:br>
              <a:rPr kumimoji="0" lang="en-US" altLang="en-US" sz="2200" b="0" i="0" u="none" strike="noStrike" cap="none" normalizeH="0" baseline="0">
                <a:ln>
                  <a:noFill/>
                </a:ln>
                <a:solidFill>
                  <a:srgbClr val="FFFFFF"/>
                </a:solidFill>
                <a:effectLst/>
                <a:latin typeface="Arial" panose="020B0604020202020204" pitchFamily="34" charset="0"/>
              </a:rPr>
            </a:br>
            <a:endParaRPr lang="en-GB" sz="2200">
              <a:solidFill>
                <a:srgbClr val="FFFFFF"/>
              </a:solidFill>
            </a:endParaRPr>
          </a:p>
        </p:txBody>
      </p:sp>
      <p:sp>
        <p:nvSpPr>
          <p:cNvPr id="3" name="Content Placeholder 2">
            <a:extLst>
              <a:ext uri="{FF2B5EF4-FFF2-40B4-BE49-F238E27FC236}">
                <a16:creationId xmlns:a16="http://schemas.microsoft.com/office/drawing/2014/main" id="{7733CA19-2973-9EE8-C9D2-FAE8797B4741}"/>
              </a:ext>
            </a:extLst>
          </p:cNvPr>
          <p:cNvSpPr>
            <a:spLocks noGrp="1"/>
          </p:cNvSpPr>
          <p:nvPr>
            <p:ph idx="1"/>
          </p:nvPr>
        </p:nvSpPr>
        <p:spPr>
          <a:xfrm>
            <a:off x="4810259" y="649480"/>
            <a:ext cx="6555347" cy="5546047"/>
          </a:xfrm>
        </p:spPr>
        <p:txBody>
          <a:bodyPr anchor="ctr">
            <a:normAutofit/>
          </a:bodyPr>
          <a:lstStyle/>
          <a:p>
            <a:pPr marL="0" marR="0" lvl="0" indent="0" defTabSz="914400" rtl="0" eaLnBrk="0" fontAlgn="base" latinLnBrk="0" hangingPunct="0">
              <a:spcBef>
                <a:spcPct val="0"/>
              </a:spcBef>
              <a:spcAft>
                <a:spcPts val="600"/>
              </a:spcAft>
              <a:buClrTx/>
              <a:buSzTx/>
              <a:buFontTx/>
              <a:buAutoNum type="arabicPeriod"/>
              <a:tabLst/>
            </a:pPr>
            <a:r>
              <a:rPr kumimoji="0" lang="en-US" altLang="en-US" sz="1700" b="1" i="0" u="none" strike="noStrike" cap="none" normalizeH="0" baseline="0">
                <a:ln>
                  <a:noFill/>
                </a:ln>
                <a:effectLst/>
                <a:latin typeface="Arial" panose="020B0604020202020204" pitchFamily="34" charset="0"/>
              </a:rPr>
              <a:t>Cognitive Avoidance Theory</a:t>
            </a:r>
            <a:r>
              <a:rPr kumimoji="0" lang="en-US" altLang="en-US" sz="1700" b="0" i="0" u="none" strike="noStrike" cap="none" normalizeH="0" baseline="0">
                <a:ln>
                  <a:noFill/>
                </a:ln>
                <a:effectLst/>
                <a:latin typeface="Arial" panose="020B0604020202020204" pitchFamily="34" charset="0"/>
              </a:rPr>
              <a:t>:</a:t>
            </a:r>
          </a:p>
          <a:p>
            <a:pPr marL="457200" marR="0" lvl="1" indent="0" defTabSz="914400" rtl="0" eaLnBrk="0" fontAlgn="base" latinLnBrk="0" hangingPunct="0">
              <a:spcBef>
                <a:spcPct val="0"/>
              </a:spcBef>
              <a:spcAft>
                <a:spcPts val="600"/>
              </a:spcAft>
              <a:buClrTx/>
              <a:buSzTx/>
              <a:buFontTx/>
              <a:buChar char="•"/>
              <a:tabLst/>
            </a:pPr>
            <a:r>
              <a:rPr lang="en-US" altLang="en-US" sz="1700">
                <a:latin typeface="Arial" panose="020B0604020202020204" pitchFamily="34" charset="0"/>
              </a:rPr>
              <a:t>This theory suggests that individuals with GAD use worry as a cognitive strategy to avoid distressing mental images and emotional arousal</a:t>
            </a:r>
            <a:r>
              <a:rPr kumimoji="0" lang="en-US" altLang="en-US" sz="1700" b="0" i="0" u="none" strike="noStrike" cap="none" normalizeH="0" baseline="0">
                <a:ln>
                  <a:noFill/>
                </a:ln>
                <a:effectLst/>
                <a:latin typeface="Arial" panose="020B0604020202020204" pitchFamily="34" charset="0"/>
              </a:rPr>
              <a:t>. By worrying, they attempt to prevent negative outcomes and reduce their anxiety, but this strategy ultimately maintains their anxiety. </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700" b="1" i="0" u="none" strike="noStrike" cap="none" normalizeH="0" baseline="0">
                <a:ln>
                  <a:noFill/>
                </a:ln>
                <a:effectLst/>
                <a:latin typeface="Arial" panose="020B0604020202020204" pitchFamily="34" charset="0"/>
              </a:rPr>
              <a:t>Metacognitive Model</a:t>
            </a:r>
            <a:r>
              <a:rPr kumimoji="0" lang="en-US" altLang="en-US" sz="1700" b="0" i="0" u="none" strike="noStrike" cap="none" normalizeH="0" baseline="0">
                <a:ln>
                  <a:noFill/>
                </a:ln>
                <a:effectLst/>
                <a:latin typeface="Arial" panose="020B0604020202020204" pitchFamily="34" charset="0"/>
              </a:rPr>
              <a:t>:</a:t>
            </a:r>
          </a:p>
          <a:p>
            <a:pPr marL="457200" marR="0" lvl="1" indent="0" defTabSz="914400" rtl="0" eaLnBrk="0" fontAlgn="base" latinLnBrk="0" hangingPunct="0">
              <a:spcBef>
                <a:spcPct val="0"/>
              </a:spcBef>
              <a:spcAft>
                <a:spcPts val="600"/>
              </a:spcAft>
              <a:buClrTx/>
              <a:buSzTx/>
              <a:buFontTx/>
              <a:buChar char="•"/>
              <a:tabLst/>
            </a:pPr>
            <a:r>
              <a:rPr lang="en-US" altLang="en-US" sz="1700">
                <a:latin typeface="Arial" panose="020B0604020202020204" pitchFamily="34" charset="0"/>
              </a:rPr>
              <a:t>Proposed by Wells (1995), this model suggests that people with GAD hold both positive and negative beliefs about worry</a:t>
            </a:r>
            <a:r>
              <a:rPr kumimoji="0" lang="en-US" altLang="en-US" sz="1700" b="0" i="0" u="none" strike="noStrike" cap="none" normalizeH="0" baseline="0">
                <a:ln>
                  <a:noFill/>
                </a:ln>
                <a:effectLst/>
                <a:latin typeface="Arial" panose="020B0604020202020204" pitchFamily="34" charset="0"/>
              </a:rPr>
              <a:t>. Positive beliefs lead them to see worry as a helpful strategy, while negative beliefs cause them to view their worry as uncontrollable and dangerous, leading to further anxiety. </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sz="1700" b="1" i="0" u="none" strike="noStrike" cap="none" normalizeH="0" baseline="0">
                <a:ln>
                  <a:noFill/>
                </a:ln>
                <a:effectLst/>
                <a:latin typeface="Arial" panose="020B0604020202020204" pitchFamily="34" charset="0"/>
              </a:rPr>
              <a:t>Intolerance of Uncertainty Theory</a:t>
            </a:r>
            <a:r>
              <a:rPr kumimoji="0" lang="en-US" altLang="en-US" sz="1700" b="0" i="0" u="none" strike="noStrike" cap="none" normalizeH="0" baseline="0">
                <a:ln>
                  <a:noFill/>
                </a:ln>
                <a:effectLst/>
                <a:latin typeface="Arial" panose="020B0604020202020204" pitchFamily="34" charset="0"/>
              </a:rPr>
              <a:t>:</a:t>
            </a:r>
          </a:p>
          <a:p>
            <a:pPr marL="457200" marR="0" lvl="1" indent="0" defTabSz="914400" rtl="0" eaLnBrk="0" fontAlgn="base" latinLnBrk="0" hangingPunct="0">
              <a:spcBef>
                <a:spcPct val="0"/>
              </a:spcBef>
              <a:spcAft>
                <a:spcPts val="600"/>
              </a:spcAft>
              <a:buClrTx/>
              <a:buSzTx/>
              <a:buFontTx/>
              <a:buChar char="•"/>
              <a:tabLst/>
            </a:pPr>
            <a:r>
              <a:rPr lang="en-US" altLang="en-US" sz="1700">
                <a:latin typeface="Arial" panose="020B0604020202020204" pitchFamily="34" charset="0"/>
              </a:rPr>
              <a:t>This theory, developed by Dugas at al. (2007), suggests that individuals with GAD have a heightened intolerance of uncertainty</a:t>
            </a:r>
            <a:r>
              <a:rPr kumimoji="0" lang="en-US" altLang="en-US" sz="1700" b="0" i="0" u="none" strike="noStrike" cap="none" normalizeH="0" baseline="0">
                <a:ln>
                  <a:noFill/>
                </a:ln>
                <a:effectLst/>
                <a:latin typeface="Arial" panose="020B0604020202020204" pitchFamily="34" charset="0"/>
              </a:rPr>
              <a:t>. They find uncertain situations distressing and engage in worry as a way to gain a sense of control and predictability.</a:t>
            </a:r>
          </a:p>
        </p:txBody>
      </p:sp>
    </p:spTree>
    <p:extLst>
      <p:ext uri="{BB962C8B-B14F-4D97-AF65-F5344CB8AC3E}">
        <p14:creationId xmlns:p14="http://schemas.microsoft.com/office/powerpoint/2010/main" val="594464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2963" y="1238080"/>
            <a:ext cx="9849751" cy="1349671"/>
          </a:xfrm>
        </p:spPr>
        <p:txBody>
          <a:bodyPr anchor="b">
            <a:normAutofit/>
          </a:bodyPr>
          <a:lstStyle/>
          <a:p>
            <a:r>
              <a:rPr lang="en-GB" sz="4200"/>
              <a:t>GAD: maintaining mechanisms (CBT‑relevant)</a:t>
            </a:r>
          </a:p>
        </p:txBody>
      </p:sp>
      <p:sp>
        <p:nvSpPr>
          <p:cNvPr id="3" name="Content Placeholder 2"/>
          <p:cNvSpPr>
            <a:spLocks noGrp="1"/>
          </p:cNvSpPr>
          <p:nvPr>
            <p:ph idx="1"/>
          </p:nvPr>
        </p:nvSpPr>
        <p:spPr>
          <a:xfrm>
            <a:off x="1289304" y="2902913"/>
            <a:ext cx="9849751" cy="3032168"/>
          </a:xfrm>
        </p:spPr>
        <p:txBody>
          <a:bodyPr anchor="ctr">
            <a:normAutofit/>
          </a:bodyPr>
          <a:lstStyle/>
          <a:p>
            <a:pPr>
              <a:defRPr sz="2000"/>
            </a:pPr>
            <a:r>
              <a:rPr lang="en-GB" sz="2000"/>
              <a:t>Intolerance of Uncertainty (Dugas): worry to seek predictability</a:t>
            </a:r>
          </a:p>
          <a:p>
            <a:pPr>
              <a:defRPr sz="2000"/>
            </a:pPr>
            <a:r>
              <a:rPr lang="en-GB" sz="2000"/>
              <a:t>Metacognitive model (Wells): beliefs about worry (helpful vs uncontrollable)</a:t>
            </a:r>
          </a:p>
          <a:p>
            <a:pPr>
              <a:defRPr sz="2000"/>
            </a:pPr>
            <a:r>
              <a:rPr lang="en-GB" sz="2000"/>
              <a:t>Cognitive avoidance: verbal worry suppresses imagery/emotion</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PTSD &amp; EMDR (NICE NG116)</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pPr>
              <a:defRPr sz="2000"/>
            </a:pPr>
            <a:r>
              <a:rPr lang="en-GB" sz="2000"/>
              <a:t>EMDR is indicated for PTSD/trauma‑focused treatment</a:t>
            </a:r>
          </a:p>
          <a:p>
            <a:pPr>
              <a:defRPr sz="2000"/>
            </a:pPr>
            <a:r>
              <a:rPr lang="en-GB" sz="2000"/>
              <a:t>Not first‑line for GAD or non‑trauma depression</a:t>
            </a:r>
          </a:p>
          <a:p>
            <a:pPr>
              <a:defRPr sz="2000"/>
            </a:pPr>
            <a:r>
              <a:rPr lang="en-GB" sz="2000"/>
              <a:t>Trauma screening is essential in assessment</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6" name="Rectangle 37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6F44FAB-9F5C-D3A8-01CD-CD5AB4F78BB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What is CBT?</a:t>
            </a:r>
          </a:p>
        </p:txBody>
      </p:sp>
      <p:sp>
        <p:nvSpPr>
          <p:cNvPr id="5" name="Content Placeholder 4">
            <a:extLst>
              <a:ext uri="{FF2B5EF4-FFF2-40B4-BE49-F238E27FC236}">
                <a16:creationId xmlns:a16="http://schemas.microsoft.com/office/drawing/2014/main" id="{24E1553F-740B-7BC2-3BE2-F7D57BAAAC51}"/>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200" b="0" i="0" cap="all"/>
              <a:t>What we think and do affects the way we feel &amp; How we feel affects what we think and do.</a:t>
            </a:r>
            <a:endParaRPr lang="en-US" sz="2200"/>
          </a:p>
        </p:txBody>
      </p:sp>
      <p:sp>
        <p:nvSpPr>
          <p:cNvPr id="37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7D76E03-A624-099F-3D85-9C7ECD734CC2}"/>
              </a:ext>
            </a:extLst>
          </p:cNvPr>
          <p:cNvPicPr>
            <a:picLocks noChangeAspect="1"/>
          </p:cNvPicPr>
          <p:nvPr/>
        </p:nvPicPr>
        <p:blipFill>
          <a:blip r:embed="rId2"/>
          <a:srcRect l="21449" r="2112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75566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CBT cycle: how problems are maintained</a:t>
            </a:r>
          </a:p>
        </p:txBody>
      </p:sp>
      <p:sp>
        <p:nvSpPr>
          <p:cNvPr id="3" name="Rounded Rectangle 2"/>
          <p:cNvSpPr/>
          <p:nvPr/>
        </p:nvSpPr>
        <p:spPr>
          <a:xfrm>
            <a:off x="967736" y="1587843"/>
            <a:ext cx="2743200" cy="914400"/>
          </a:xfrm>
          <a:prstGeom prst="roundRect">
            <a:avLst/>
          </a:prstGeom>
          <a:solidFill>
            <a:srgbClr val="0070C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a:solidFill>
                  <a:srgbClr val="FFFFFF"/>
                </a:solidFill>
              </a:defRPr>
            </a:pPr>
            <a:r>
              <a:t>Situation/Context</a:t>
            </a:r>
          </a:p>
        </p:txBody>
      </p:sp>
      <p:sp>
        <p:nvSpPr>
          <p:cNvPr id="4" name="Rounded Rectangle 3"/>
          <p:cNvSpPr/>
          <p:nvPr/>
        </p:nvSpPr>
        <p:spPr>
          <a:xfrm>
            <a:off x="4724400" y="1963631"/>
            <a:ext cx="2743200" cy="914400"/>
          </a:xfrm>
          <a:prstGeom prst="roundRect">
            <a:avLst/>
          </a:prstGeom>
          <a:solidFill>
            <a:srgbClr val="00B05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a:solidFill>
                  <a:srgbClr val="FFFFFF"/>
                </a:solidFill>
              </a:defRPr>
            </a:pPr>
            <a:r>
              <a:t>Automatic thoughts/Beliefs</a:t>
            </a:r>
          </a:p>
        </p:txBody>
      </p:sp>
      <p:sp>
        <p:nvSpPr>
          <p:cNvPr id="5" name="Rounded Rectangle 4"/>
          <p:cNvSpPr/>
          <p:nvPr/>
        </p:nvSpPr>
        <p:spPr>
          <a:xfrm>
            <a:off x="8204061" y="3113904"/>
            <a:ext cx="2743200" cy="914400"/>
          </a:xfrm>
          <a:prstGeom prst="roundRect">
            <a:avLst/>
          </a:prstGeom>
          <a:solidFill>
            <a:srgbClr val="FFC00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a:solidFill>
                  <a:srgbClr val="FFFFFF"/>
                </a:solidFill>
              </a:defRPr>
            </a:pPr>
            <a:r>
              <a:t>Emotions/Physiology</a:t>
            </a:r>
          </a:p>
        </p:txBody>
      </p:sp>
      <p:sp>
        <p:nvSpPr>
          <p:cNvPr id="6" name="Rounded Rectangle 5"/>
          <p:cNvSpPr/>
          <p:nvPr/>
        </p:nvSpPr>
        <p:spPr>
          <a:xfrm>
            <a:off x="5460861" y="4411363"/>
            <a:ext cx="2743200" cy="914400"/>
          </a:xfrm>
          <a:prstGeom prst="roundRect">
            <a:avLst/>
          </a:prstGeom>
          <a:solidFill>
            <a:srgbClr val="C0000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a:solidFill>
                  <a:srgbClr val="FFFFFF"/>
                </a:solidFill>
              </a:defRPr>
            </a:pPr>
            <a:r>
              <a:t>Behaviours</a:t>
            </a:r>
          </a:p>
        </p:txBody>
      </p:sp>
      <p:sp>
        <p:nvSpPr>
          <p:cNvPr id="7" name="Right Arrow 6"/>
          <p:cNvSpPr/>
          <p:nvPr/>
        </p:nvSpPr>
        <p:spPr>
          <a:xfrm>
            <a:off x="4084320" y="2057400"/>
            <a:ext cx="457200" cy="4572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ight Arrow 7"/>
          <p:cNvSpPr/>
          <p:nvPr/>
        </p:nvSpPr>
        <p:spPr>
          <a:xfrm rot="2040411">
            <a:off x="7746861" y="2340511"/>
            <a:ext cx="457200" cy="4572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ight Arrow 8"/>
          <p:cNvSpPr/>
          <p:nvPr/>
        </p:nvSpPr>
        <p:spPr>
          <a:xfrm rot="8744650">
            <a:off x="8414126" y="4231026"/>
            <a:ext cx="457200" cy="4572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0" name="Picture 9">
            <a:extLst>
              <a:ext uri="{FF2B5EF4-FFF2-40B4-BE49-F238E27FC236}">
                <a16:creationId xmlns:a16="http://schemas.microsoft.com/office/drawing/2014/main" id="{8462EAAA-671A-E86A-6AE1-E28674ECAC7C}"/>
              </a:ext>
            </a:extLst>
          </p:cNvPr>
          <p:cNvPicPr>
            <a:picLocks noChangeAspect="1"/>
          </p:cNvPicPr>
          <p:nvPr/>
        </p:nvPicPr>
        <p:blipFill>
          <a:blip r:embed="rId3"/>
          <a:stretch>
            <a:fillRect/>
          </a:stretch>
        </p:blipFill>
        <p:spPr>
          <a:xfrm rot="7002155">
            <a:off x="5864332" y="3432441"/>
            <a:ext cx="463336" cy="438950"/>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3F9DF-2122-149B-71AB-720B55BD95FE}"/>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2300" b="1" kern="1200" dirty="0">
                <a:solidFill>
                  <a:schemeClr val="tx1">
                    <a:lumMod val="85000"/>
                    <a:lumOff val="15000"/>
                  </a:schemeClr>
                </a:solidFill>
                <a:latin typeface="+mj-lt"/>
                <a:ea typeface="+mj-ea"/>
                <a:cs typeface="+mj-cs"/>
              </a:rPr>
              <a:t>Doctor explains Cognitive </a:t>
            </a:r>
            <a:r>
              <a:rPr lang="en-US" sz="2300" b="1" kern="1200" dirty="0" err="1">
                <a:solidFill>
                  <a:schemeClr val="tx1">
                    <a:lumMod val="85000"/>
                    <a:lumOff val="15000"/>
                  </a:schemeClr>
                </a:solidFill>
                <a:latin typeface="+mj-lt"/>
                <a:ea typeface="+mj-ea"/>
                <a:cs typeface="+mj-cs"/>
              </a:rPr>
              <a:t>Behavioural</a:t>
            </a:r>
            <a:r>
              <a:rPr lang="en-US" sz="2300" b="1" kern="1200" dirty="0">
                <a:solidFill>
                  <a:schemeClr val="tx1">
                    <a:lumMod val="85000"/>
                    <a:lumOff val="15000"/>
                  </a:schemeClr>
                </a:solidFill>
                <a:latin typeface="+mj-lt"/>
                <a:ea typeface="+mj-ea"/>
                <a:cs typeface="+mj-cs"/>
              </a:rPr>
              <a:t> Therapy (CBT) </a:t>
            </a:r>
            <a:br>
              <a:rPr lang="en-US" sz="2300" b="1" kern="1200" dirty="0">
                <a:solidFill>
                  <a:schemeClr val="tx1">
                    <a:lumMod val="85000"/>
                    <a:lumOff val="15000"/>
                  </a:schemeClr>
                </a:solidFill>
                <a:latin typeface="+mj-lt"/>
                <a:ea typeface="+mj-ea"/>
                <a:cs typeface="+mj-cs"/>
              </a:rPr>
            </a:br>
            <a:r>
              <a:rPr lang="en-US" sz="2300" b="1" kern="1200" dirty="0">
                <a:solidFill>
                  <a:schemeClr val="tx1">
                    <a:lumMod val="85000"/>
                    <a:lumOff val="15000"/>
                  </a:schemeClr>
                </a:solidFill>
                <a:latin typeface="+mj-lt"/>
                <a:ea typeface="+mj-ea"/>
                <a:cs typeface="+mj-cs"/>
              </a:rPr>
              <a:t> What it is, who it helps, how it works.</a:t>
            </a:r>
            <a:endParaRPr lang="en-US" sz="2300" kern="1200" dirty="0">
              <a:solidFill>
                <a:schemeClr val="tx1">
                  <a:lumMod val="85000"/>
                  <a:lumOff val="15000"/>
                </a:schemeClr>
              </a:solidFill>
              <a:latin typeface="+mj-lt"/>
              <a:ea typeface="+mj-ea"/>
              <a:cs typeface="+mj-cs"/>
            </a:endParaRPr>
          </a:p>
        </p:txBody>
      </p:sp>
      <p:pic>
        <p:nvPicPr>
          <p:cNvPr id="4" name="Online Media 3" title="Doctor explains Cognitive Behavioural Therapy (CBT) | What it is, who it helps, how it works.">
            <a:hlinkClick r:id="" action="ppaction://media"/>
            <a:extLst>
              <a:ext uri="{FF2B5EF4-FFF2-40B4-BE49-F238E27FC236}">
                <a16:creationId xmlns:a16="http://schemas.microsoft.com/office/drawing/2014/main" id="{58429262-5334-CD00-C0CF-590BD54E575D}"/>
              </a:ext>
            </a:extLst>
          </p:cNvPr>
          <p:cNvPicPr>
            <a:picLocks noGrp="1" noRot="1" noChangeAspect="1"/>
          </p:cNvPicPr>
          <p:nvPr>
            <p:ph idx="1"/>
            <a:videoFile r:link="rId1"/>
          </p:nvPr>
        </p:nvPicPr>
        <p:blipFill>
          <a:blip r:embed="rId4"/>
          <a:stretch>
            <a:fillRect/>
          </a:stretch>
        </p:blipFill>
        <p:spPr>
          <a:xfrm>
            <a:off x="2357510" y="579473"/>
            <a:ext cx="7476978" cy="4224493"/>
          </a:xfrm>
          <a:prstGeom prst="rect">
            <a:avLst/>
          </a:prstGeom>
        </p:spPr>
      </p:pic>
    </p:spTree>
    <p:extLst>
      <p:ext uri="{BB962C8B-B14F-4D97-AF65-F5344CB8AC3E}">
        <p14:creationId xmlns:p14="http://schemas.microsoft.com/office/powerpoint/2010/main" val="1551292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388C65-412B-62E7-FC6A-4B7BAB41859A}"/>
              </a:ext>
            </a:extLst>
          </p:cNvPr>
          <p:cNvSpPr>
            <a:spLocks noGrp="1"/>
          </p:cNvSpPr>
          <p:nvPr>
            <p:ph type="title"/>
          </p:nvPr>
        </p:nvSpPr>
        <p:spPr>
          <a:xfrm>
            <a:off x="838200" y="5743613"/>
            <a:ext cx="10515600" cy="557191"/>
          </a:xfrm>
        </p:spPr>
        <p:txBody>
          <a:bodyPr vert="horz" lIns="91440" tIns="45720" rIns="91440" bIns="45720" rtlCol="0" anchor="ctr">
            <a:normAutofit fontScale="90000"/>
          </a:bodyPr>
          <a:lstStyle/>
          <a:p>
            <a:pPr algn="ctr"/>
            <a:r>
              <a:rPr lang="en-US" sz="5200" kern="1200" dirty="0">
                <a:solidFill>
                  <a:schemeClr val="tx1"/>
                </a:solidFill>
                <a:latin typeface="+mj-lt"/>
                <a:ea typeface="+mj-ea"/>
                <a:cs typeface="+mj-cs"/>
              </a:rPr>
              <a:t>CBT for GAD</a:t>
            </a:r>
          </a:p>
        </p:txBody>
      </p:sp>
      <p:pic>
        <p:nvPicPr>
          <p:cNvPr id="4" name="Online Media 3" title="Generalized Anxiety Disorder: The CBT Approach">
            <a:hlinkClick r:id="" action="ppaction://media"/>
            <a:extLst>
              <a:ext uri="{FF2B5EF4-FFF2-40B4-BE49-F238E27FC236}">
                <a16:creationId xmlns:a16="http://schemas.microsoft.com/office/drawing/2014/main" id="{06E61E54-0B41-5638-A467-3FEAF2E9218C}"/>
              </a:ext>
            </a:extLst>
          </p:cNvPr>
          <p:cNvPicPr>
            <a:picLocks noGrp="1" noRot="1" noChangeAspect="1"/>
          </p:cNvPicPr>
          <p:nvPr>
            <p:ph idx="1"/>
            <a:videoFile r:link="rId1"/>
          </p:nvPr>
        </p:nvPicPr>
        <p:blipFill>
          <a:blip r:embed="rId4"/>
          <a:stretch>
            <a:fillRect/>
          </a:stretch>
        </p:blipFill>
        <p:spPr>
          <a:xfrm>
            <a:off x="1599938" y="557196"/>
            <a:ext cx="8801100" cy="4972622"/>
          </a:xfrm>
          <a:prstGeom prst="rect">
            <a:avLst/>
          </a:prstGeom>
        </p:spPr>
      </p:pic>
    </p:spTree>
    <p:extLst>
      <p:ext uri="{BB962C8B-B14F-4D97-AF65-F5344CB8AC3E}">
        <p14:creationId xmlns:p14="http://schemas.microsoft.com/office/powerpoint/2010/main" val="3213272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F7F5F9-6DA0-33A8-D446-67380A94ACC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CBT model</a:t>
            </a:r>
          </a:p>
        </p:txBody>
      </p:sp>
      <p:graphicFrame>
        <p:nvGraphicFramePr>
          <p:cNvPr id="23" name="Content Placeholder 2">
            <a:extLst>
              <a:ext uri="{FF2B5EF4-FFF2-40B4-BE49-F238E27FC236}">
                <a16:creationId xmlns:a16="http://schemas.microsoft.com/office/drawing/2014/main" id="{3BE9DC00-E973-2AA8-34B5-A0DC07B3BEB9}"/>
              </a:ext>
            </a:extLst>
          </p:cNvPr>
          <p:cNvGraphicFramePr>
            <a:graphicFrameLocks noGrp="1"/>
          </p:cNvGraphicFramePr>
          <p:nvPr>
            <p:ph idx="1"/>
            <p:extLst>
              <p:ext uri="{D42A27DB-BD31-4B8C-83A1-F6EECF244321}">
                <p14:modId xmlns:p14="http://schemas.microsoft.com/office/powerpoint/2010/main" val="872720890"/>
              </p:ext>
            </p:extLst>
          </p:nvPr>
        </p:nvGraphicFramePr>
        <p:xfrm>
          <a:off x="-317238" y="1475560"/>
          <a:ext cx="1260302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05444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a:t>CBT: techniques &amp; planning</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a:defRPr sz="2000"/>
            </a:pPr>
            <a:r>
              <a:rPr lang="en-GB" sz="2400"/>
              <a:t>Behavioural Activation (activity scheduling, values, graded tasks)</a:t>
            </a:r>
          </a:p>
          <a:p>
            <a:pPr>
              <a:defRPr sz="2000"/>
            </a:pPr>
            <a:r>
              <a:rPr lang="en-GB" sz="2400"/>
              <a:t>Cognitive restructuring (Socratic questions, evidence testing)</a:t>
            </a:r>
          </a:p>
          <a:p>
            <a:pPr>
              <a:defRPr sz="2000"/>
            </a:pPr>
            <a:r>
              <a:rPr lang="en-GB" sz="2400"/>
              <a:t>Exposure &amp; behavioural experiments (for worry/anxiety)</a:t>
            </a:r>
          </a:p>
          <a:p>
            <a:pPr>
              <a:defRPr sz="2000"/>
            </a:pPr>
            <a:r>
              <a:rPr lang="en-GB" sz="2400"/>
              <a:t>Relapse prevention (blueprint, early‑warning signs, coping plans)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C09B7-71A7-2278-BC0A-A7D8B0837F60}"/>
              </a:ext>
            </a:extLst>
          </p:cNvPr>
          <p:cNvSpPr>
            <a:spLocks noGrp="1"/>
          </p:cNvSpPr>
          <p:nvPr>
            <p:ph type="title"/>
          </p:nvPr>
        </p:nvSpPr>
        <p:spPr/>
        <p:txBody>
          <a:bodyPr>
            <a:normAutofit fontScale="90000"/>
          </a:bodyPr>
          <a:lstStyle/>
          <a:p>
            <a:r>
              <a:rPr kumimoji="0" lang="en-US" altLang="en-US" sz="4000" b="0" i="0" u="none" strike="noStrike" cap="none" normalizeH="0" baseline="0" dirty="0">
                <a:ln>
                  <a:noFill/>
                </a:ln>
                <a:solidFill>
                  <a:schemeClr val="tx1"/>
                </a:solidFill>
                <a:effectLst/>
                <a:latin typeface="Aptos Display" panose="020B0004020202020204" pitchFamily="34" charset="0"/>
              </a:rPr>
              <a:t>Here’s how a simple CBT formulation can lead to therapeutic change in depression:</a:t>
            </a:r>
            <a:br>
              <a:rPr kumimoji="0" lang="en-US" altLang="en-US" sz="4400" b="0" i="0" u="none" strike="noStrike" cap="none" normalizeH="0" baseline="0" dirty="0">
                <a:ln>
                  <a:noFill/>
                </a:ln>
                <a:solidFill>
                  <a:schemeClr val="tx1"/>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165D289-3EA3-B5B0-8A31-564B02925A37}"/>
              </a:ext>
            </a:extLst>
          </p:cNvPr>
          <p:cNvSpPr>
            <a:spLocks noGrp="1"/>
          </p:cNvSpPr>
          <p:nvPr>
            <p:ph idx="1"/>
          </p:nvPr>
        </p:nvSpPr>
        <p:spPr>
          <a:xfrm>
            <a:off x="410308" y="1825625"/>
            <a:ext cx="11500338" cy="4667250"/>
          </a:xfrm>
        </p:spPr>
        <p:txBody>
          <a:bodyPr>
            <a:normAutofit fontScale="25000" lnSpcReduction="20000"/>
          </a:bodyPr>
          <a:lstStyle/>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8000" b="1" i="0" u="none" strike="noStrike" cap="none" normalizeH="0" baseline="0" dirty="0">
                <a:ln>
                  <a:noFill/>
                </a:ln>
                <a:solidFill>
                  <a:schemeClr val="tx1"/>
                </a:solidFill>
                <a:effectLst/>
                <a:latin typeface="Aptos" panose="020B0004020202020204" pitchFamily="34" charset="0"/>
              </a:rPr>
              <a:t>Identify unhelpful Thoughts</a:t>
            </a:r>
            <a:r>
              <a:rPr kumimoji="0" lang="en-US" altLang="en-US" sz="8000" b="0" i="0" u="none" strike="noStrike" cap="none" normalizeH="0" baseline="0" dirty="0">
                <a:ln>
                  <a:noFill/>
                </a:ln>
                <a:solidFill>
                  <a:schemeClr val="tx1"/>
                </a:solidFill>
                <a:effectLst/>
                <a:latin typeface="Aptos" panose="020B0004020202020204" pitchFamily="34" charset="0"/>
              </a:rPr>
              <a:t>: The first step is to identify the negative thoughts that are making the person feel depressed. For example, “I’m not good enough” or “Nothing ever goes right for me.”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8000" b="1" i="0" u="none" strike="noStrike" cap="none" normalizeH="0" baseline="0" dirty="0">
                <a:ln>
                  <a:noFill/>
                </a:ln>
                <a:solidFill>
                  <a:schemeClr val="tx1"/>
                </a:solidFill>
                <a:effectLst/>
                <a:latin typeface="Aptos" panose="020B0004020202020204" pitchFamily="34" charset="0"/>
              </a:rPr>
              <a:t>Challenge unhelpful Thoughts</a:t>
            </a:r>
            <a:r>
              <a:rPr kumimoji="0" lang="en-US" altLang="en-US" sz="8000" b="0" i="0" u="none" strike="noStrike" cap="none" normalizeH="0" baseline="0" dirty="0">
                <a:ln>
                  <a:noFill/>
                </a:ln>
                <a:solidFill>
                  <a:schemeClr val="tx1"/>
                </a:solidFill>
                <a:effectLst/>
                <a:latin typeface="Aptos" panose="020B0004020202020204" pitchFamily="34" charset="0"/>
              </a:rPr>
              <a:t>: Once client and therapist have identified these negative thoughts, the next step is to challenge them by considering evidence. </a:t>
            </a:r>
            <a:r>
              <a:rPr lang="en-US" altLang="en-US" sz="8000" dirty="0">
                <a:latin typeface="Aptos" panose="020B0004020202020204" pitchFamily="34" charset="0"/>
              </a:rPr>
              <a:t>Q</a:t>
            </a:r>
            <a:r>
              <a:rPr kumimoji="0" lang="en-US" altLang="en-US" sz="8000" b="0" i="0" u="none" strike="noStrike" cap="none" normalizeH="0" baseline="0" dirty="0">
                <a:ln>
                  <a:noFill/>
                </a:ln>
                <a:solidFill>
                  <a:schemeClr val="tx1"/>
                </a:solidFill>
                <a:effectLst/>
                <a:latin typeface="Aptos" panose="020B0004020202020204" pitchFamily="34" charset="0"/>
              </a:rPr>
              <a:t>uestions like, “Is this thought always true?” or “What evidence do I have that this thought is accurate?”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8000" b="1" i="0" u="none" strike="noStrike" cap="none" normalizeH="0" baseline="0" dirty="0">
                <a:ln>
                  <a:noFill/>
                </a:ln>
                <a:solidFill>
                  <a:schemeClr val="tx1"/>
                </a:solidFill>
                <a:effectLst/>
                <a:latin typeface="Aptos" panose="020B0004020202020204" pitchFamily="34" charset="0"/>
              </a:rPr>
              <a:t>Replace with more realistic Thoughts</a:t>
            </a:r>
            <a:r>
              <a:rPr kumimoji="0" lang="en-US" altLang="en-US" sz="8000" b="0" i="0" u="none" strike="noStrike" cap="none" normalizeH="0" baseline="0" dirty="0">
                <a:ln>
                  <a:noFill/>
                </a:ln>
                <a:solidFill>
                  <a:schemeClr val="tx1"/>
                </a:solidFill>
                <a:effectLst/>
                <a:latin typeface="Aptos" panose="020B0004020202020204" pitchFamily="34" charset="0"/>
              </a:rPr>
              <a:t>: After challenging the negative thoughts, replace them with more positive or realistic thoughts. For example, instead of thinking “I’m not good enough,” you might think, “I have strengths and weaknesses, just like everyone else.”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8000" b="1" i="0" u="none" strike="noStrike" cap="none" normalizeH="0" baseline="0" dirty="0">
                <a:ln>
                  <a:noFill/>
                </a:ln>
                <a:solidFill>
                  <a:schemeClr val="tx1"/>
                </a:solidFill>
                <a:effectLst/>
                <a:latin typeface="Aptos" panose="020B0004020202020204" pitchFamily="34" charset="0"/>
              </a:rPr>
              <a:t>Change Behaviors</a:t>
            </a:r>
            <a:r>
              <a:rPr kumimoji="0" lang="en-US" altLang="en-US" sz="8000" b="0" i="0" u="none" strike="noStrike" cap="none" normalizeH="0" baseline="0" dirty="0">
                <a:ln>
                  <a:noFill/>
                </a:ln>
                <a:solidFill>
                  <a:schemeClr val="tx1"/>
                </a:solidFill>
                <a:effectLst/>
                <a:latin typeface="Aptos" panose="020B0004020202020204" pitchFamily="34" charset="0"/>
              </a:rPr>
              <a:t>: CBT also focuses on changing </a:t>
            </a:r>
            <a:r>
              <a:rPr kumimoji="0" lang="en-US" altLang="en-US" sz="8000" b="0" i="0" u="none" strike="noStrike" cap="none" normalizeH="0" baseline="0" dirty="0" err="1">
                <a:ln>
                  <a:noFill/>
                </a:ln>
                <a:solidFill>
                  <a:schemeClr val="tx1"/>
                </a:solidFill>
                <a:effectLst/>
                <a:latin typeface="Aptos" panose="020B0004020202020204" pitchFamily="34" charset="0"/>
              </a:rPr>
              <a:t>behaviours</a:t>
            </a:r>
            <a:r>
              <a:rPr kumimoji="0" lang="en-US" altLang="en-US" sz="8000" b="0" i="0" u="none" strike="noStrike" cap="none" normalizeH="0" baseline="0" dirty="0">
                <a:ln>
                  <a:noFill/>
                </a:ln>
                <a:solidFill>
                  <a:schemeClr val="tx1"/>
                </a:solidFill>
                <a:effectLst/>
                <a:latin typeface="Aptos" panose="020B0004020202020204" pitchFamily="34" charset="0"/>
              </a:rPr>
              <a:t> that contribute to depression. For example, if a person tends to isolate themself when feeling down, CBT might encourage them to engage in activities that they find meaningful or spend time with supportive friends and family.</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8000" b="1" i="0" u="none" strike="noStrike" cap="none" normalizeH="0" baseline="0" dirty="0">
                <a:ln>
                  <a:noFill/>
                </a:ln>
                <a:solidFill>
                  <a:schemeClr val="tx1"/>
                </a:solidFill>
                <a:effectLst/>
                <a:latin typeface="Aptos" panose="020B0004020202020204" pitchFamily="34" charset="0"/>
              </a:rPr>
              <a:t>Practice and Repeat</a:t>
            </a:r>
            <a:r>
              <a:rPr kumimoji="0" lang="en-US" altLang="en-US" sz="8000" b="0" i="0" u="none" strike="noStrike" cap="none" normalizeH="0" baseline="0" dirty="0">
                <a:ln>
                  <a:noFill/>
                </a:ln>
                <a:solidFill>
                  <a:schemeClr val="tx1"/>
                </a:solidFill>
                <a:effectLst/>
                <a:latin typeface="Aptos" panose="020B0004020202020204" pitchFamily="34" charset="0"/>
              </a:rPr>
              <a:t>: Finally, it’s important to practice these new ways of thinking and behaving regularly. Like learning a new skill such as playing a musical instrument or studying. Over time, this can help to reduce symptoms of depression and improve the person’s overall mood.</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endParaRPr lang="en-US" altLang="en-US" sz="7200" dirty="0">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7200" b="0" i="0" u="none" strike="noStrike" cap="none" normalizeH="0" baseline="0" dirty="0">
              <a:ln>
                <a:noFill/>
              </a:ln>
              <a:solidFill>
                <a:schemeClr val="tx1"/>
              </a:solidFill>
              <a:effectLst/>
              <a:latin typeface="Aptos" panose="020B0004020202020204" pitchFamily="34" charset="0"/>
            </a:endParaRPr>
          </a:p>
          <a:p>
            <a:endParaRPr lang="en-GB" dirty="0"/>
          </a:p>
        </p:txBody>
      </p:sp>
    </p:spTree>
    <p:extLst>
      <p:ext uri="{BB962C8B-B14F-4D97-AF65-F5344CB8AC3E}">
        <p14:creationId xmlns:p14="http://schemas.microsoft.com/office/powerpoint/2010/main" val="10967772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t>An example of a ‘vicious cycle’ for a client who has begun CBT. How the client feels is being maintained by both the client’s thoughts and actions.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73684" y="1954530"/>
            <a:ext cx="7677150" cy="4450752"/>
          </a:xfrm>
        </p:spPr>
      </p:pic>
    </p:spTree>
    <p:extLst>
      <p:ext uri="{BB962C8B-B14F-4D97-AF65-F5344CB8AC3E}">
        <p14:creationId xmlns:p14="http://schemas.microsoft.com/office/powerpoint/2010/main" val="21337119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16053-C6B0-23AE-1C80-E74712A442AB}"/>
              </a:ext>
            </a:extLst>
          </p:cNvPr>
          <p:cNvSpPr>
            <a:spLocks noGrp="1"/>
          </p:cNvSpPr>
          <p:nvPr>
            <p:ph type="title"/>
          </p:nvPr>
        </p:nvSpPr>
        <p:spPr>
          <a:xfrm>
            <a:off x="630936" y="640080"/>
            <a:ext cx="4818888" cy="1481328"/>
          </a:xfrm>
        </p:spPr>
        <p:txBody>
          <a:bodyPr anchor="b">
            <a:normAutofit/>
          </a:bodyPr>
          <a:lstStyle/>
          <a:p>
            <a:r>
              <a:rPr lang="en-GB" sz="3000" dirty="0"/>
              <a:t>An example of a vicious cycle of GAD</a:t>
            </a:r>
            <a:br>
              <a:rPr lang="en-GB" sz="3000" dirty="0"/>
            </a:br>
            <a:endParaRPr lang="en-GB" sz="3000" dirty="0"/>
          </a:p>
        </p:txBody>
      </p:sp>
      <p:sp>
        <p:nvSpPr>
          <p:cNvPr id="2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D74B964-B38D-51A3-AE83-B6DDB13F1CC5}"/>
              </a:ext>
            </a:extLst>
          </p:cNvPr>
          <p:cNvSpPr>
            <a:spLocks noGrp="1"/>
          </p:cNvSpPr>
          <p:nvPr>
            <p:ph idx="1"/>
          </p:nvPr>
        </p:nvSpPr>
        <p:spPr>
          <a:xfrm>
            <a:off x="630936" y="2660904"/>
            <a:ext cx="4818888" cy="3547872"/>
          </a:xfrm>
        </p:spPr>
        <p:txBody>
          <a:bodyPr anchor="t">
            <a:normAutofit/>
          </a:bodyPr>
          <a:lstStyle/>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pPr marL="0" indent="0">
              <a:buNone/>
            </a:pPr>
            <a:endParaRPr lang="en-US" sz="2200" dirty="0"/>
          </a:p>
        </p:txBody>
      </p:sp>
      <p:pic>
        <p:nvPicPr>
          <p:cNvPr id="4" name="Content Placeholder 3" descr="A diagram of a diagram&#10;&#10;Description automatically generated with medium confidence">
            <a:extLst>
              <a:ext uri="{FF2B5EF4-FFF2-40B4-BE49-F238E27FC236}">
                <a16:creationId xmlns:a16="http://schemas.microsoft.com/office/drawing/2014/main" id="{FFA6E29E-8126-C266-E44F-BA2F2E9BD7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8373" y="1304544"/>
            <a:ext cx="7267370" cy="4762949"/>
          </a:xfrm>
          <a:prstGeom prst="rect">
            <a:avLst/>
          </a:prstGeom>
        </p:spPr>
      </p:pic>
      <p:sp>
        <p:nvSpPr>
          <p:cNvPr id="5" name="TextBox 4">
            <a:extLst>
              <a:ext uri="{FF2B5EF4-FFF2-40B4-BE49-F238E27FC236}">
                <a16:creationId xmlns:a16="http://schemas.microsoft.com/office/drawing/2014/main" id="{6B45DA75-BB3B-47B0-9A0D-557BA19D467A}"/>
              </a:ext>
            </a:extLst>
          </p:cNvPr>
          <p:cNvSpPr txBox="1"/>
          <p:nvPr/>
        </p:nvSpPr>
        <p:spPr>
          <a:xfrm>
            <a:off x="6099048" y="6046469"/>
            <a:ext cx="5458968" cy="287767"/>
          </a:xfrm>
          <a:prstGeom prst="rect">
            <a:avLst/>
          </a:prstGeom>
          <a:solidFill>
            <a:srgbClr val="000000">
              <a:alpha val="50000"/>
            </a:srgbClr>
          </a:solidFill>
          <a:ln>
            <a:noFill/>
          </a:ln>
        </p:spPr>
        <p:txBody>
          <a:bodyPr wrap="square" rtlCol="0">
            <a:noAutofit/>
          </a:bodyPr>
          <a:lstStyle/>
          <a:p>
            <a:pPr algn="ctr">
              <a:spcAft>
                <a:spcPts val="600"/>
              </a:spcAft>
            </a:pPr>
            <a:r>
              <a:rPr lang="en-GB" sz="1300" b="0" i="0" dirty="0">
                <a:solidFill>
                  <a:srgbClr val="FFFFFF"/>
                </a:solidFill>
                <a:effectLst/>
              </a:rPr>
              <a:t>Courtesy ofGet.gg, </a:t>
            </a:r>
            <a:r>
              <a:rPr lang="en-GB" sz="1300" b="0" i="0" u="none" strike="noStrike" dirty="0">
                <a:solidFill>
                  <a:srgbClr val="FFFFFF"/>
                </a:solidFill>
                <a:effectLst/>
                <a:hlinkClick r:id="rId3">
                  <a:extLst>
                    <a:ext uri="{A12FA001-AC4F-418D-AE19-62706E023703}">
                      <ahyp:hlinkClr xmlns:ahyp="http://schemas.microsoft.com/office/drawing/2018/hyperlinkcolor" val="tx"/>
                    </a:ext>
                  </a:extLst>
                </a:hlinkClick>
              </a:rPr>
              <a:t>www.get.gg</a:t>
            </a:r>
            <a:r>
              <a:rPr lang="en-GB" sz="1300" b="0" i="0" dirty="0">
                <a:solidFill>
                  <a:srgbClr val="FFFFFF"/>
                </a:solidFill>
                <a:effectLst/>
              </a:rPr>
              <a:t> </a:t>
            </a:r>
            <a:endParaRPr lang="en-GB" sz="1300" dirty="0">
              <a:solidFill>
                <a:srgbClr val="FFFFFF"/>
              </a:solidFill>
            </a:endParaRPr>
          </a:p>
        </p:txBody>
      </p:sp>
    </p:spTree>
    <p:extLst>
      <p:ext uri="{BB962C8B-B14F-4D97-AF65-F5344CB8AC3E}">
        <p14:creationId xmlns:p14="http://schemas.microsoft.com/office/powerpoint/2010/main" val="9040180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3793-6836-0A1D-0761-CE05E16CEA59}"/>
              </a:ext>
            </a:extLst>
          </p:cNvPr>
          <p:cNvSpPr>
            <a:spLocks noGrp="1"/>
          </p:cNvSpPr>
          <p:nvPr>
            <p:ph type="title"/>
          </p:nvPr>
        </p:nvSpPr>
        <p:spPr/>
        <p:txBody>
          <a:bodyPr/>
          <a:lstStyle/>
          <a:p>
            <a:r>
              <a:rPr lang="en-GB" b="1" dirty="0"/>
              <a:t>Treating Anxiety Disorders</a:t>
            </a:r>
            <a:br>
              <a:rPr lang="en-GB" dirty="0"/>
            </a:br>
            <a:r>
              <a:rPr lang="en-GB" sz="2000" dirty="0"/>
              <a:t>Dr Paul Salkovskis Bath University</a:t>
            </a:r>
          </a:p>
        </p:txBody>
      </p:sp>
      <p:pic>
        <p:nvPicPr>
          <p:cNvPr id="4" name="Online Media 3" title="Understanding and treating anxiety disorders">
            <a:hlinkClick r:id="" action="ppaction://media"/>
            <a:extLst>
              <a:ext uri="{FF2B5EF4-FFF2-40B4-BE49-F238E27FC236}">
                <a16:creationId xmlns:a16="http://schemas.microsoft.com/office/drawing/2014/main" id="{BDCE814F-C869-0A43-2D13-DFECD9D18E5C}"/>
              </a:ext>
            </a:extLst>
          </p:cNvPr>
          <p:cNvPicPr>
            <a:picLocks noGrp="1" noRot="1" noChangeAspect="1"/>
          </p:cNvPicPr>
          <p:nvPr>
            <p:ph idx="1"/>
            <a:videoFile r:link="rId1"/>
          </p:nvPr>
        </p:nvPicPr>
        <p:blipFill>
          <a:blip r:embed="rId3"/>
          <a:stretch>
            <a:fillRect/>
          </a:stretch>
        </p:blipFill>
        <p:spPr>
          <a:xfrm>
            <a:off x="2244725" y="1825625"/>
            <a:ext cx="7700963" cy="4351338"/>
          </a:xfrm>
          <a:prstGeom prst="rect">
            <a:avLst/>
          </a:prstGeom>
        </p:spPr>
      </p:pic>
    </p:spTree>
    <p:extLst>
      <p:ext uri="{BB962C8B-B14F-4D97-AF65-F5344CB8AC3E}">
        <p14:creationId xmlns:p14="http://schemas.microsoft.com/office/powerpoint/2010/main" val="755631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Case study A: Moderate Depression (working‑age adult)</a:t>
            </a:r>
          </a:p>
        </p:txBody>
      </p:sp>
      <p:sp>
        <p:nvSpPr>
          <p:cNvPr id="3" name="Content Placeholder 2"/>
          <p:cNvSpPr>
            <a:spLocks noGrp="1"/>
          </p:cNvSpPr>
          <p:nvPr>
            <p:ph idx="1"/>
          </p:nvPr>
        </p:nvSpPr>
        <p:spPr/>
        <p:txBody>
          <a:bodyPr/>
          <a:lstStyle/>
          <a:p>
            <a:pPr>
              <a:defRPr sz="2000"/>
            </a:pPr>
            <a:r>
              <a:t>Context: recent job stress; sleep disturbance; reduced social contact</a:t>
            </a:r>
          </a:p>
          <a:p>
            <a:pPr>
              <a:defRPr sz="2000"/>
            </a:pPr>
            <a:r>
              <a:t>PHQ‑9=17; GAD‑7=9; values: family, competence</a:t>
            </a:r>
          </a:p>
          <a:p>
            <a:pPr>
              <a:defRPr sz="2000"/>
            </a:pPr>
            <a:r>
              <a:t>Formulation: loss of positive reinforcement → reduced activity → low mood</a:t>
            </a:r>
          </a:p>
          <a:p>
            <a:pPr>
              <a:defRPr sz="2000"/>
            </a:pPr>
            <a:r>
              <a:t>Plan: BA (3 activities/week), cognitive testing of ‘I’m failing’, sleep hygiene, relapse plan</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Case study B: GAD (intolerance of uncertainty)</a:t>
            </a:r>
          </a:p>
        </p:txBody>
      </p:sp>
      <p:sp>
        <p:nvSpPr>
          <p:cNvPr id="3" name="Content Placeholder 2"/>
          <p:cNvSpPr>
            <a:spLocks noGrp="1"/>
          </p:cNvSpPr>
          <p:nvPr>
            <p:ph idx="1"/>
          </p:nvPr>
        </p:nvSpPr>
        <p:spPr/>
        <p:txBody>
          <a:bodyPr/>
          <a:lstStyle/>
          <a:p>
            <a:pPr>
              <a:defRPr sz="2000"/>
            </a:pPr>
            <a:r>
              <a:t>Context: persistent worry about finances/health despite no acute triggers</a:t>
            </a:r>
          </a:p>
          <a:p>
            <a:pPr>
              <a:defRPr sz="2000"/>
            </a:pPr>
            <a:r>
              <a:t>GAD‑7=15; beliefs: ‘If I don’t worry, I’ll be unprepared’</a:t>
            </a:r>
          </a:p>
          <a:p>
            <a:pPr>
              <a:defRPr sz="2000"/>
            </a:pPr>
            <a:r>
              <a:t>Formulation: IU + positive/negative metacognitive beliefs → worry/avoidance</a:t>
            </a:r>
          </a:p>
          <a:p>
            <a:pPr>
              <a:defRPr sz="2000"/>
            </a:pPr>
            <a:r>
              <a:t>Plan: psychoeducation, worry scheduling, behavioural experiments, IU training</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Measuring change &amp; outcomes</a:t>
            </a:r>
          </a:p>
        </p:txBody>
      </p:sp>
      <p:sp>
        <p:nvSpPr>
          <p:cNvPr id="3" name="Content Placeholder 2"/>
          <p:cNvSpPr>
            <a:spLocks noGrp="1"/>
          </p:cNvSpPr>
          <p:nvPr>
            <p:ph idx="1"/>
          </p:nvPr>
        </p:nvSpPr>
        <p:spPr/>
        <p:txBody>
          <a:bodyPr/>
          <a:lstStyle/>
          <a:p>
            <a:pPr>
              <a:defRPr sz="2000"/>
            </a:pPr>
            <a:r>
              <a:t>Session‑by‑session measures (PHQ‑9, GAD‑7) and goal tracking</a:t>
            </a:r>
          </a:p>
          <a:p>
            <a:pPr>
              <a:defRPr sz="2000"/>
            </a:pPr>
            <a:r>
              <a:t>Reliable improvement/recovery metrics</a:t>
            </a:r>
          </a:p>
          <a:p>
            <a:pPr>
              <a:defRPr sz="2000"/>
            </a:pPr>
            <a:r>
              <a:t>Use data to adapt dose/intensity and to step up/down</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2BB01-86D3-27AA-F830-715F3694F943}"/>
              </a:ext>
            </a:extLst>
          </p:cNvPr>
          <p:cNvSpPr>
            <a:spLocks noGrp="1"/>
          </p:cNvSpPr>
          <p:nvPr>
            <p:ph type="title"/>
          </p:nvPr>
        </p:nvSpPr>
        <p:spPr>
          <a:xfrm>
            <a:off x="2479040" y="365125"/>
            <a:ext cx="8874760" cy="1325563"/>
          </a:xfrm>
        </p:spPr>
        <p:txBody>
          <a:bodyPr/>
          <a:lstStyle/>
          <a:p>
            <a:r>
              <a:rPr lang="en-GB" b="1" dirty="0">
                <a:latin typeface="+mn-lt"/>
              </a:rPr>
              <a:t>Evaluate the past and current treatments for Depression or GAD</a:t>
            </a:r>
          </a:p>
        </p:txBody>
      </p:sp>
      <p:pic>
        <p:nvPicPr>
          <p:cNvPr id="5" name="Content Placeholder 4" descr="Internet outline">
            <a:extLst>
              <a:ext uri="{FF2B5EF4-FFF2-40B4-BE49-F238E27FC236}">
                <a16:creationId xmlns:a16="http://schemas.microsoft.com/office/drawing/2014/main" id="{B275F218-EFAB-9581-8BEB-C1F612905467}"/>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7800" y="-18574"/>
            <a:ext cx="1752600" cy="1807883"/>
          </a:xfrm>
        </p:spPr>
      </p:pic>
      <p:sp>
        <p:nvSpPr>
          <p:cNvPr id="6" name="TextBox 5">
            <a:extLst>
              <a:ext uri="{FF2B5EF4-FFF2-40B4-BE49-F238E27FC236}">
                <a16:creationId xmlns:a16="http://schemas.microsoft.com/office/drawing/2014/main" id="{4929C44B-1F46-FE20-C15F-8DD914A19C8D}"/>
              </a:ext>
            </a:extLst>
          </p:cNvPr>
          <p:cNvSpPr txBox="1"/>
          <p:nvPr/>
        </p:nvSpPr>
        <p:spPr>
          <a:xfrm>
            <a:off x="416560" y="1544320"/>
            <a:ext cx="10937240" cy="46474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Find </a:t>
            </a:r>
            <a:r>
              <a:rPr lang="en-GB" sz="2400" dirty="0">
                <a:solidFill>
                  <a:prstClr val="black"/>
                </a:solidFill>
                <a:latin typeface="Calibri" panose="020F0502020204030204"/>
              </a:rPr>
              <a:t>out online how</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Depression or </a:t>
            </a:r>
            <a:r>
              <a:rPr lang="en-GB" sz="2400" dirty="0">
                <a:solidFill>
                  <a:prstClr val="black"/>
                </a:solidFill>
                <a:latin typeface="Calibri" panose="020F0502020204030204"/>
              </a:rPr>
              <a:t>GA</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 was treated previously in the UK and summarise your findings in your own words.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dirty="0">
                <a:solidFill>
                  <a:prstClr val="black"/>
                </a:solidFill>
                <a:latin typeface="Calibri" panose="020F0502020204030204"/>
              </a:rPr>
              <a:t>How was Depression or GAD described in the past?</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are the main problems with the current ICD11 </a:t>
            </a:r>
            <a:r>
              <a:rPr lang="en-GB" sz="2400" dirty="0">
                <a:solidFill>
                  <a:prstClr val="black"/>
                </a:solidFill>
                <a:latin typeface="Calibri" panose="020F0502020204030204"/>
              </a:rPr>
              <a:t>diagnosis and how do clinicians manage these?</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 mindful to use only reliable and credible </a:t>
            </a:r>
            <a:r>
              <a:rPr lang="en-GB" sz="2400" dirty="0">
                <a:solidFill>
                  <a:prstClr val="black"/>
                </a:solidFill>
                <a:latin typeface="Calibri" panose="020F0502020204030204"/>
              </a:rPr>
              <a:t>sources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You could search for </a:t>
            </a:r>
            <a:r>
              <a:rPr lang="en-GB" sz="2000" dirty="0">
                <a:solidFill>
                  <a:prstClr val="black"/>
                </a:solidFill>
                <a:latin typeface="Calibri" panose="020F0502020204030204"/>
              </a:rPr>
              <a:t>current reviews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of </a:t>
            </a:r>
            <a:r>
              <a:rPr lang="en-GB" sz="2000" dirty="0">
                <a:solidFill>
                  <a:prstClr val="black"/>
                </a:solidFill>
                <a:latin typeface="Calibri" panose="020F0502020204030204"/>
              </a:rPr>
              <a:t>GA</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 diagnosis and treatment.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Post your findings on the Week 4 Moodle forum.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Make sure you provide citations in your summary.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Read and respond to other’s posts.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8194541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b="0" i="0" dirty="0">
                <a:solidFill>
                  <a:srgbClr val="212121"/>
                </a:solidFill>
                <a:effectLst/>
                <a:latin typeface="+mj-lt"/>
              </a:rPr>
              <a:t>The focus of ICD11 diagnoses is:</a:t>
            </a:r>
          </a:p>
          <a:p>
            <a:pPr>
              <a:buFont typeface="Wingdings" panose="05000000000000000000" pitchFamily="2" charset="2"/>
              <a:buChar char="§"/>
            </a:pPr>
            <a:r>
              <a:rPr lang="en-GB" sz="3600" b="0" i="0" dirty="0">
                <a:solidFill>
                  <a:srgbClr val="212121"/>
                </a:solidFill>
                <a:effectLst/>
                <a:latin typeface="+mj-lt"/>
              </a:rPr>
              <a:t>global applicability</a:t>
            </a:r>
          </a:p>
          <a:p>
            <a:pPr>
              <a:buFont typeface="Wingdings" panose="05000000000000000000" pitchFamily="2" charset="2"/>
              <a:buChar char="§"/>
            </a:pPr>
            <a:r>
              <a:rPr lang="en-GB" sz="3600" b="0" i="0" dirty="0">
                <a:solidFill>
                  <a:srgbClr val="212121"/>
                </a:solidFill>
                <a:effectLst/>
                <a:latin typeface="+mj-lt"/>
              </a:rPr>
              <a:t>scientific validity</a:t>
            </a:r>
          </a:p>
          <a:p>
            <a:pPr>
              <a:buFont typeface="Wingdings" panose="05000000000000000000" pitchFamily="2" charset="2"/>
              <a:buChar char="§"/>
            </a:pPr>
            <a:r>
              <a:rPr lang="en-GB" sz="3600" b="0" i="0" dirty="0">
                <a:solidFill>
                  <a:srgbClr val="212121"/>
                </a:solidFill>
                <a:effectLst/>
                <a:latin typeface="+mj-lt"/>
              </a:rPr>
              <a:t>clinical utility</a:t>
            </a:r>
            <a:endParaRPr lang="en-GB" sz="3600" dirty="0">
              <a:latin typeface="+mj-lt"/>
            </a:endParaRPr>
          </a:p>
          <a:p>
            <a:pPr marL="0" indent="0">
              <a:buNone/>
            </a:pPr>
            <a:endParaRPr lang="en-GB" sz="3200" dirty="0"/>
          </a:p>
          <a:p>
            <a:pPr marL="0" indent="0">
              <a:buNone/>
            </a:pPr>
            <a:r>
              <a:rPr lang="en-GB" sz="2400" dirty="0"/>
              <a:t>In what ways is this focus helpful and unhelpful when helping people suffering from mental health problems such as Depression and GAD?</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0853511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ouple of cartoon characters speaking at podiums&#10;&#10;Description automatically generated">
            <a:extLst>
              <a:ext uri="{FF2B5EF4-FFF2-40B4-BE49-F238E27FC236}">
                <a16:creationId xmlns:a16="http://schemas.microsoft.com/office/drawing/2014/main" id="{F369A97B-82BA-1A32-A0CE-41FDAFB1089F}"/>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t="1316"/>
          <a:stretch/>
        </p:blipFill>
        <p:spPr>
          <a:xfrm>
            <a:off x="20" y="10"/>
            <a:ext cx="12191980" cy="6857990"/>
          </a:xfrm>
          <a:prstGeom prst="rect">
            <a:avLst/>
          </a:prstGeom>
        </p:spPr>
      </p:pic>
      <p:sp>
        <p:nvSpPr>
          <p:cNvPr id="2" name="Title 1">
            <a:extLst>
              <a:ext uri="{FF2B5EF4-FFF2-40B4-BE49-F238E27FC236}">
                <a16:creationId xmlns:a16="http://schemas.microsoft.com/office/drawing/2014/main" id="{5469E806-6C8B-049A-FDFB-13CFC158B5AA}"/>
              </a:ext>
            </a:extLst>
          </p:cNvPr>
          <p:cNvSpPr>
            <a:spLocks noGrp="1"/>
          </p:cNvSpPr>
          <p:nvPr>
            <p:ph type="title"/>
          </p:nvPr>
        </p:nvSpPr>
        <p:spPr>
          <a:xfrm>
            <a:off x="965200" y="965200"/>
            <a:ext cx="10261600" cy="3564869"/>
          </a:xfrm>
        </p:spPr>
        <p:txBody>
          <a:bodyPr vert="horz" lIns="91440" tIns="45720" rIns="91440" bIns="45720" rtlCol="0" anchor="b">
            <a:normAutofit fontScale="90000"/>
          </a:bodyPr>
          <a:lstStyle/>
          <a:p>
            <a:r>
              <a:rPr lang="en-US" sz="2900">
                <a:ln w="22225">
                  <a:solidFill>
                    <a:schemeClr val="tx1"/>
                  </a:solidFill>
                  <a:miter lim="800000"/>
                </a:ln>
                <a:noFill/>
              </a:rPr>
              <a:t>Improving access to NHS talking therapies?</a:t>
            </a:r>
            <a:br>
              <a:rPr lang="en-US" sz="2900">
                <a:ln w="22225">
                  <a:solidFill>
                    <a:schemeClr val="tx1"/>
                  </a:solidFill>
                  <a:miter lim="800000"/>
                </a:ln>
                <a:noFill/>
              </a:rPr>
            </a:br>
            <a:br>
              <a:rPr lang="en-US" sz="2900">
                <a:ln w="22225">
                  <a:solidFill>
                    <a:schemeClr val="tx1"/>
                  </a:solidFill>
                  <a:miter lim="800000"/>
                </a:ln>
                <a:noFill/>
              </a:rPr>
            </a:br>
            <a:r>
              <a:rPr lang="en-US" sz="2900">
                <a:ln w="22225">
                  <a:solidFill>
                    <a:schemeClr val="tx1"/>
                  </a:solidFill>
                  <a:miter lim="800000"/>
                </a:ln>
                <a:noFill/>
              </a:rPr>
              <a:t>Women consistently 66% of referrals (</a:t>
            </a:r>
            <a:r>
              <a:rPr lang="en-US" sz="2900">
                <a:ln w="22225">
                  <a:solidFill>
                    <a:schemeClr val="tx1"/>
                  </a:solidFill>
                  <a:miter lim="800000"/>
                </a:ln>
                <a:noFill/>
                <a:hlinkClick r:id="rId5"/>
              </a:rPr>
              <a:t>House of Commons Library (parliament.uk)</a:t>
            </a:r>
            <a:r>
              <a:rPr lang="en-US" sz="2900">
                <a:ln w="22225">
                  <a:solidFill>
                    <a:schemeClr val="tx1"/>
                  </a:solidFill>
                  <a:miter lim="800000"/>
                </a:ln>
                <a:noFill/>
              </a:rPr>
              <a:t>).</a:t>
            </a:r>
            <a:br>
              <a:rPr lang="en-US" sz="2900">
                <a:ln w="22225">
                  <a:solidFill>
                    <a:schemeClr val="tx1"/>
                  </a:solidFill>
                  <a:miter lim="800000"/>
                </a:ln>
                <a:noFill/>
              </a:rPr>
            </a:br>
            <a:br>
              <a:rPr lang="en-US" sz="2900">
                <a:ln w="22225">
                  <a:solidFill>
                    <a:schemeClr val="tx1"/>
                  </a:solidFill>
                  <a:miter lim="800000"/>
                </a:ln>
                <a:noFill/>
              </a:rPr>
            </a:br>
            <a:r>
              <a:rPr lang="en-US" sz="2900">
                <a:ln w="22225">
                  <a:solidFill>
                    <a:schemeClr val="tx1"/>
                  </a:solidFill>
                  <a:miter lim="800000"/>
                </a:ln>
                <a:noFill/>
              </a:rPr>
              <a:t>What are the reasons? Prevalence? Cultural? Biological?</a:t>
            </a:r>
            <a:br>
              <a:rPr lang="en-US" sz="2900">
                <a:ln w="22225">
                  <a:solidFill>
                    <a:schemeClr val="tx1"/>
                  </a:solidFill>
                  <a:miter lim="800000"/>
                </a:ln>
                <a:noFill/>
              </a:rPr>
            </a:br>
            <a:br>
              <a:rPr lang="en-US" sz="2900">
                <a:ln w="22225">
                  <a:solidFill>
                    <a:schemeClr val="tx1"/>
                  </a:solidFill>
                  <a:miter lim="800000"/>
                </a:ln>
                <a:noFill/>
              </a:rPr>
            </a:br>
            <a:r>
              <a:rPr lang="en-US" sz="2900">
                <a:ln w="22225">
                  <a:solidFill>
                    <a:schemeClr val="tx1"/>
                  </a:solidFill>
                  <a:miter lim="800000"/>
                </a:ln>
                <a:noFill/>
              </a:rPr>
              <a:t>How could we help to improve access for men?</a:t>
            </a:r>
            <a:br>
              <a:rPr lang="en-US" sz="2900">
                <a:ln w="22225">
                  <a:solidFill>
                    <a:schemeClr val="tx1"/>
                  </a:solidFill>
                  <a:miter lim="800000"/>
                </a:ln>
                <a:noFill/>
              </a:rPr>
            </a:br>
            <a:br>
              <a:rPr lang="en-US" sz="2900" spc="-300">
                <a:ln w="22225">
                  <a:solidFill>
                    <a:schemeClr val="tx1"/>
                  </a:solidFill>
                  <a:miter lim="800000"/>
                </a:ln>
                <a:noFill/>
                <a:effectLst>
                  <a:outerShdw blurRad="469900" dist="342900" dir="5400000" sy="-20000" rotWithShape="0">
                    <a:prstClr val="black">
                      <a:alpha val="66000"/>
                    </a:prstClr>
                  </a:outerShdw>
                </a:effectLst>
              </a:rPr>
            </a:br>
            <a:br>
              <a:rPr lang="en-US" sz="2900">
                <a:ln w="22225">
                  <a:solidFill>
                    <a:schemeClr val="tx1"/>
                  </a:solidFill>
                  <a:miter lim="800000"/>
                </a:ln>
                <a:noFill/>
              </a:rPr>
            </a:br>
            <a:endParaRPr lang="en-US" sz="2900" spc="-300">
              <a:ln w="22225">
                <a:solidFill>
                  <a:schemeClr val="tx1"/>
                </a:solidFill>
                <a:miter lim="800000"/>
              </a:ln>
              <a:noFill/>
              <a:effectLst>
                <a:outerShdw blurRad="469900" dist="342900" dir="5400000" sy="-20000" rotWithShape="0">
                  <a:prstClr val="black">
                    <a:alpha val="66000"/>
                  </a:prstClr>
                </a:outerShdw>
              </a:effectLst>
            </a:endParaRPr>
          </a:p>
        </p:txBody>
      </p:sp>
      <p:sp>
        <p:nvSpPr>
          <p:cNvPr id="4" name="TextBox 3">
            <a:extLst>
              <a:ext uri="{FF2B5EF4-FFF2-40B4-BE49-F238E27FC236}">
                <a16:creationId xmlns:a16="http://schemas.microsoft.com/office/drawing/2014/main" id="{D9C90F5F-334E-D401-A5BD-878DC2497C52}"/>
              </a:ext>
            </a:extLst>
          </p:cNvPr>
          <p:cNvSpPr txBox="1"/>
          <p:nvPr/>
        </p:nvSpPr>
        <p:spPr>
          <a:xfrm>
            <a:off x="9581990" y="6657945"/>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aytodisasterpjo.blogspot.com/2020/01/tarea-5-el-movimiento-obre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25759277"/>
      </p:ext>
    </p:extLst>
  </p:cSld>
  <p:clrMapOvr>
    <a:overrideClrMapping bg1="dk1" tx1="lt1" bg2="dk2" tx2="lt2" accent1="accent1" accent2="accent2" accent3="accent3" accent4="accent4" accent5="accent5" accent6="accent6" hlink="hlink" folHlink="folHlink"/>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Addressing inequalities in access &amp; outcomes</a:t>
            </a:r>
          </a:p>
        </p:txBody>
      </p:sp>
      <p:sp>
        <p:nvSpPr>
          <p:cNvPr id="3" name="Content Placeholder 2"/>
          <p:cNvSpPr>
            <a:spLocks noGrp="1"/>
          </p:cNvSpPr>
          <p:nvPr>
            <p:ph idx="1"/>
          </p:nvPr>
        </p:nvSpPr>
        <p:spPr/>
        <p:txBody>
          <a:bodyPr/>
          <a:lstStyle/>
          <a:p>
            <a:pPr>
              <a:defRPr sz="2000"/>
            </a:pPr>
            <a:r>
              <a:t>Women ≈66% of TTAD referrals; men under‑utilise services</a:t>
            </a:r>
          </a:p>
          <a:p>
            <a:pPr>
              <a:defRPr sz="2000"/>
            </a:pPr>
            <a:r>
              <a:t>Deprivation/ethnicity linked to lower improvement/recovery in some areas</a:t>
            </a:r>
          </a:p>
          <a:p>
            <a:pPr>
              <a:defRPr sz="2000"/>
            </a:pPr>
            <a:r>
              <a:t>Outreach strategies: workplace offers, flexible scheduling, community partners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a:t>Essential readings &amp; sources</a:t>
            </a:r>
          </a:p>
        </p:txBody>
      </p:sp>
      <p:graphicFrame>
        <p:nvGraphicFramePr>
          <p:cNvPr id="19" name="Content Placeholder 2">
            <a:extLst>
              <a:ext uri="{FF2B5EF4-FFF2-40B4-BE49-F238E27FC236}">
                <a16:creationId xmlns:a16="http://schemas.microsoft.com/office/drawing/2014/main" id="{4D557CE0-F830-DC2D-18AD-B59D2BF8E49B}"/>
              </a:ext>
            </a:extLst>
          </p:cNvPr>
          <p:cNvGraphicFramePr>
            <a:graphicFrameLocks noGrp="1"/>
          </p:cNvGraphicFramePr>
          <p:nvPr>
            <p:ph idx="1"/>
          </p:nvPr>
        </p:nvGraphicFramePr>
        <p:xfrm>
          <a:off x="1045028" y="3017522"/>
          <a:ext cx="9941319" cy="3124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450</TotalTime>
  <Words>5217</Words>
  <Application>Microsoft Office PowerPoint</Application>
  <PresentationFormat>Widescreen</PresentationFormat>
  <Paragraphs>417</Paragraphs>
  <Slides>61</Slides>
  <Notes>42</Notes>
  <HiddenSlides>0</HiddenSlides>
  <MMClips>7</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61</vt:i4>
      </vt:variant>
    </vt:vector>
  </HeadingPairs>
  <TitlesOfParts>
    <vt:vector size="76" baseType="lpstr">
      <vt:lpstr>Cambria</vt:lpstr>
      <vt:lpstr>Frutiger W01</vt:lpstr>
      <vt:lpstr>Wingdings</vt:lpstr>
      <vt:lpstr>Aptos Display</vt:lpstr>
      <vt:lpstr>national</vt:lpstr>
      <vt:lpstr>Aptos</vt:lpstr>
      <vt:lpstr>-apple-system</vt:lpstr>
      <vt:lpstr>Inter</vt:lpstr>
      <vt:lpstr>Mulish</vt:lpstr>
      <vt:lpstr>Proxima Nova Regular</vt:lpstr>
      <vt:lpstr>Calibri</vt:lpstr>
      <vt:lpstr>Calibri Light</vt:lpstr>
      <vt:lpstr>Arial</vt:lpstr>
      <vt:lpstr>Office Theme</vt:lpstr>
      <vt:lpstr>1_Office Theme</vt:lpstr>
      <vt:lpstr>BMHP6029  Psychopathological Classifications and Provisions  Week 4 Mental Health Support Services, Depression, Generalised Anxiety Disorder  2026 </vt:lpstr>
      <vt:lpstr>PowerPoint Presentation</vt:lpstr>
      <vt:lpstr>Do we need mental health services?</vt:lpstr>
      <vt:lpstr>Why mental health services matter</vt:lpstr>
      <vt:lpstr>Understanding Mental Health Services in the UK</vt:lpstr>
      <vt:lpstr>Policy snapshot 2016→2026</vt:lpstr>
      <vt:lpstr>Evolution of Strategies and Priorities </vt:lpstr>
      <vt:lpstr>What has changed?</vt:lpstr>
      <vt:lpstr>Range of Mental Health Services in the UK</vt:lpstr>
      <vt:lpstr>Primary Care mental health services</vt:lpstr>
      <vt:lpstr>primary care psychological therapies services </vt:lpstr>
      <vt:lpstr>NHS Talking Therapies (TTAD)</vt:lpstr>
      <vt:lpstr>NHS Talking Therapies, for anxiety and depression services offer therapy for people with the following common mental health problems: </vt:lpstr>
      <vt:lpstr>What are talking therapies?</vt:lpstr>
      <vt:lpstr>Types of therapy offered in NHS Talking Therapies for anxiety and depression services </vt:lpstr>
      <vt:lpstr>Local access: Birmingham &amp; Solihull</vt:lpstr>
      <vt:lpstr>Challenges &amp; inequalities (2024/25→2026)</vt:lpstr>
      <vt:lpstr>Improving Access and better outcomes? </vt:lpstr>
      <vt:lpstr>Challenges within the system </vt:lpstr>
      <vt:lpstr>Depression</vt:lpstr>
      <vt:lpstr>Depression: diagnosis (ICD‑11 &amp; DSM‑5)</vt:lpstr>
      <vt:lpstr>Depression </vt:lpstr>
      <vt:lpstr>Symptoms and diagnosis criteria </vt:lpstr>
      <vt:lpstr>NICE recommendation to GPs:</vt:lpstr>
      <vt:lpstr>Global Impact of Depression</vt:lpstr>
      <vt:lpstr>Symptoms and diagnosis criteria </vt:lpstr>
      <vt:lpstr>What is Depression?</vt:lpstr>
      <vt:lpstr>PowerPoint Presentation</vt:lpstr>
      <vt:lpstr>Causes of Depression</vt:lpstr>
      <vt:lpstr>Models of Depression</vt:lpstr>
      <vt:lpstr>Other models of depression</vt:lpstr>
      <vt:lpstr>Depression: evidence‑based treatments (NICE NG222)</vt:lpstr>
      <vt:lpstr>PowerPoint Presentation</vt:lpstr>
      <vt:lpstr>Why is depression on the increase?</vt:lpstr>
      <vt:lpstr>PowerPoint Presentation</vt:lpstr>
      <vt:lpstr>Generalised Anxiety Disorder</vt:lpstr>
      <vt:lpstr>What is Generalised Anxiety Disorder (GAD) ?</vt:lpstr>
      <vt:lpstr>GAD: ICD‑11 diagnostic essentials</vt:lpstr>
      <vt:lpstr>PowerPoint Presentation</vt:lpstr>
      <vt:lpstr>The ICD-11 diagnostic criteria for GAD include:  </vt:lpstr>
      <vt:lpstr>Models of GAD  Several psychological theories explain Generalised Anxiety Disorder (GAD). Here are some of the main ones which inform CBT in the UK </vt:lpstr>
      <vt:lpstr>GAD: maintaining mechanisms (CBT‑relevant)</vt:lpstr>
      <vt:lpstr>PTSD &amp; EMDR (NICE NG116)</vt:lpstr>
      <vt:lpstr>What is CBT?</vt:lpstr>
      <vt:lpstr>CBT cycle: how problems are maintained</vt:lpstr>
      <vt:lpstr>Doctor explains Cognitive Behavioural Therapy (CBT)   What it is, who it helps, how it works.</vt:lpstr>
      <vt:lpstr>CBT for GAD</vt:lpstr>
      <vt:lpstr>The CBT model</vt:lpstr>
      <vt:lpstr>CBT: techniques &amp; planning</vt:lpstr>
      <vt:lpstr>Here’s how a simple CBT formulation can lead to therapeutic change in depression: </vt:lpstr>
      <vt:lpstr>An example of a ‘vicious cycle’ for a client who has begun CBT. How the client feels is being maintained by both the client’s thoughts and actions.  </vt:lpstr>
      <vt:lpstr>An example of a vicious cycle of GAD </vt:lpstr>
      <vt:lpstr>Treating Anxiety Disorders Dr Paul Salkovskis Bath University</vt:lpstr>
      <vt:lpstr>Case study A: Moderate Depression (working‑age adult)</vt:lpstr>
      <vt:lpstr>Case study B: GAD (intolerance of uncertainty)</vt:lpstr>
      <vt:lpstr>Measuring change &amp; outcomes</vt:lpstr>
      <vt:lpstr>Evaluate the past and current treatments for Depression or GAD</vt:lpstr>
      <vt:lpstr>PowerPoint Presentation</vt:lpstr>
      <vt:lpstr>Improving access to NHS talking therapies?  Women consistently 66% of referrals (House of Commons Library (parliament.uk)).  What are the reasons? Prevalence? Cultural? Biological?  How could we help to improve access for men?   </vt:lpstr>
      <vt:lpstr>Addressing inequalities in access &amp; outcomes</vt:lpstr>
      <vt:lpstr>Essential readings &amp; 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dc:title>
  <dc:creator>Josephine Chen-Wilson</dc:creator>
  <cp:lastModifiedBy>Neale Haddon</cp:lastModifiedBy>
  <cp:revision>67</cp:revision>
  <cp:lastPrinted>1601-01-01T00:00:00Z</cp:lastPrinted>
  <dcterms:created xsi:type="dcterms:W3CDTF">2024-05-25T21:26:03Z</dcterms:created>
  <dcterms:modified xsi:type="dcterms:W3CDTF">2026-02-12T09:47:58Z</dcterms:modified>
</cp:coreProperties>
</file>