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70" r:id="rId5"/>
    <p:sldId id="267" r:id="rId6"/>
    <p:sldId id="268" r:id="rId7"/>
    <p:sldId id="261" r:id="rId8"/>
    <p:sldId id="271" r:id="rId9"/>
    <p:sldId id="272" r:id="rId10"/>
    <p:sldId id="265" r:id="rId11"/>
    <p:sldId id="273" r:id="rId12"/>
    <p:sldId id="260"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8819C4-B099-53E2-EFE5-5EED45639CC4}" v="9" dt="2025-11-10T10:01:03.788"/>
    <p1510:client id="{46B0D4E6-415C-D9B8-9309-ADAB6CB2ABA1}" v="9" dt="2025-11-08T21:42:40.852"/>
    <p1510:client id="{8C27C817-8C33-7653-7AB7-E3DDCB01F36B}" v="118" dt="2025-11-09T15:00:08.387"/>
    <p1510:client id="{989113D7-0A5F-F10D-7CE5-80B7B0C77C1A}" v="186" dt="2025-11-09T02:21:41.886"/>
    <p1510:client id="{E9B366B5-630B-33F7-028B-05B34E6F85D1}" v="767" dt="2025-11-09T23:38:41.124"/>
    <p1510:client id="{FE5F49E0-FC8D-C8F5-FD52-B96743664241}" v="1190" dt="2025-11-10T09:22:30.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11/10/2025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7678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11/10/2025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264152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11/10/2025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873826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11/10/2025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67771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11/10/2025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054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11/10/2025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255414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11/10/2025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82596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11/10/2025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204507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11/10/2025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651279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11/10/2025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123384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11/10/2025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484788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11/10/2025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315227350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video" Target="https://www.youtube.com/embed/YHG_EWsigY8?feature=oembed" TargetMode="External"/><Relationship Id="rId7" Type="http://schemas.openxmlformats.org/officeDocument/2006/relationships/image" Target="../media/image7.jpeg"/><Relationship Id="rId2" Type="http://schemas.openxmlformats.org/officeDocument/2006/relationships/video" Target="https://www.youtube.com/embed/plKGEblb77g?feature=oembed" TargetMode="External"/><Relationship Id="rId1" Type="http://schemas.openxmlformats.org/officeDocument/2006/relationships/video" Target="https://www.youtube.com/embed/A-kHvuhlXeY?feature=oembed" TargetMode="Externa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slideLayout" Target="../slideLayouts/slideLayout2.xml"/><Relationship Id="rId10" Type="http://schemas.openxmlformats.org/officeDocument/2006/relationships/image" Target="../media/image10.jpeg"/><Relationship Id="rId4" Type="http://schemas.openxmlformats.org/officeDocument/2006/relationships/video" Target="https://www.youtube.com/embed/xgDhYG7djdo?feature=oembed" TargetMode="External"/><Relationship Id="rId9"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video" Target="https://www.youtube.com/embed/sUfphQFyYUw?feature=oembed" TargetMode="External"/><Relationship Id="rId7" Type="http://schemas.openxmlformats.org/officeDocument/2006/relationships/image" Target="../media/image14.jpeg"/><Relationship Id="rId2" Type="http://schemas.openxmlformats.org/officeDocument/2006/relationships/video" Target="https://www.youtube.com/embed/82WW9dVbglI?feature=oembed" TargetMode="External"/><Relationship Id="rId1" Type="http://schemas.openxmlformats.org/officeDocument/2006/relationships/video" Target="https://www.youtube.com/embed/J5RrjO3-7IQ?feature=oembed" TargetMode="Externa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82WW9dVbglI?si=3H4XSLD7DdmspZ2U" TargetMode="External"/><Relationship Id="rId2" Type="http://schemas.openxmlformats.org/officeDocument/2006/relationships/hyperlink" Target="https://nationalpetmonth.org.uk/news/how-well-do-you-know-your-cat-body-language-and-misconceptions" TargetMode="External"/><Relationship Id="rId1" Type="http://schemas.openxmlformats.org/officeDocument/2006/relationships/slideLayout" Target="../slideLayouts/slideLayout2.xml"/><Relationship Id="rId5" Type="http://schemas.openxmlformats.org/officeDocument/2006/relationships/hyperlink" Target="https://thecatisinthebox.com/blogs/kitty-contemplations/why-do-cats-wiggle-before-they-pounce?srsltid=AfmBOopN-CFNyQs0bp4ySAJdXLdCLXzkGZyzyIsb6WMcTGCGgE8vTA8W" TargetMode="External"/><Relationship Id="rId4" Type="http://schemas.openxmlformats.org/officeDocument/2006/relationships/hyperlink" Target="https://youtu.be/sUfphQFyYUw?si=jsUNnzF5XvCxu6pQ"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w:/g/personal/2206301_student_uwtsd_ac_uk/EbGQpy_n8qNAu7xuOMR1ALEB_h-4nm1NMDTprCFBD6SG7w?e=BN6PQ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740" y="1558944"/>
            <a:ext cx="3279689" cy="1864196"/>
          </a:xfrm>
        </p:spPr>
        <p:txBody>
          <a:bodyPr anchor="b">
            <a:normAutofit fontScale="90000"/>
          </a:bodyPr>
          <a:lstStyle/>
          <a:p>
            <a:r>
              <a:rPr lang="en-US" dirty="0"/>
              <a:t>A.C.P</a:t>
            </a:r>
            <a:br>
              <a:rPr lang="en-US" dirty="0"/>
            </a:br>
            <a:r>
              <a:rPr lang="en-US" dirty="0"/>
              <a:t>Advanced Character animation</a:t>
            </a:r>
          </a:p>
        </p:txBody>
      </p:sp>
      <p:pic>
        <p:nvPicPr>
          <p:cNvPr id="4" name="Picture 3" descr="A cartoon cat with green eyes&#10;&#10;AI-generated content may be incorrect.">
            <a:extLst>
              <a:ext uri="{FF2B5EF4-FFF2-40B4-BE49-F238E27FC236}">
                <a16:creationId xmlns:a16="http://schemas.microsoft.com/office/drawing/2014/main" id="{E29A3D56-EF3B-071A-5517-8954D61FE487}"/>
              </a:ext>
            </a:extLst>
          </p:cNvPr>
          <p:cNvPicPr>
            <a:picLocks noChangeAspect="1"/>
          </p:cNvPicPr>
          <p:nvPr/>
        </p:nvPicPr>
        <p:blipFill>
          <a:blip r:embed="rId2"/>
          <a:srcRect l="26531" r="17220" b="1"/>
          <a:stretch>
            <a:fillRect/>
          </a:stretch>
        </p:blipFill>
        <p:spPr>
          <a:xfrm>
            <a:off x="5334000" y="762000"/>
            <a:ext cx="5333999" cy="5334000"/>
          </a:xfrm>
          <a:prstGeom prst="rect">
            <a:avLst/>
          </a:prstGeom>
          <a:noFill/>
        </p:spPr>
      </p:pic>
      <p:sp>
        <p:nvSpPr>
          <p:cNvPr id="3" name="Subtitle 2"/>
          <p:cNvSpPr>
            <a:spLocks noGrp="1"/>
          </p:cNvSpPr>
          <p:nvPr>
            <p:ph type="body" sz="half" idx="2"/>
          </p:nvPr>
        </p:nvSpPr>
        <p:spPr>
          <a:xfrm>
            <a:off x="1443741" y="3649682"/>
            <a:ext cx="3233096" cy="1933605"/>
          </a:xfrm>
        </p:spPr>
        <p:txBody>
          <a:bodyPr vert="horz" lIns="91440" tIns="45720" rIns="91440" bIns="45720" rtlCol="0">
            <a:normAutofit/>
          </a:bodyPr>
          <a:lstStyle/>
          <a:p>
            <a:r>
              <a:rPr lang="en-US" dirty="0"/>
              <a:t>Shaun </a:t>
            </a:r>
            <a:r>
              <a:rPr lang="en-US" dirty="0" err="1"/>
              <a:t>Euryn</a:t>
            </a:r>
            <a:r>
              <a:rPr lang="en-US" dirty="0"/>
              <a:t> Hancock</a:t>
            </a:r>
          </a:p>
          <a:p>
            <a:r>
              <a:rPr lang="en-US" dirty="0"/>
              <a:t>2206301</a:t>
            </a:r>
          </a:p>
          <a:p>
            <a:r>
              <a:rPr lang="en-US" dirty="0"/>
              <a:t>Presenting 10/11/2025</a:t>
            </a:r>
          </a:p>
        </p:txBody>
      </p:sp>
      <p:sp>
        <p:nvSpPr>
          <p:cNvPr id="9" name="Date Placeholder 4">
            <a:extLst>
              <a:ext uri="{FF2B5EF4-FFF2-40B4-BE49-F238E27FC236}">
                <a16:creationId xmlns:a16="http://schemas.microsoft.com/office/drawing/2014/main" id="{FCD66F90-1D28-76E4-FBF9-6C57010D0740}"/>
              </a:ext>
            </a:extLst>
          </p:cNvPr>
          <p:cNvSpPr>
            <a:spLocks noGrp="1"/>
          </p:cNvSpPr>
          <p:nvPr>
            <p:ph type="dt" sz="half" idx="10"/>
          </p:nvPr>
        </p:nvSpPr>
        <p:spPr>
          <a:xfrm rot="5400000">
            <a:off x="10471087" y="4891318"/>
            <a:ext cx="2673295" cy="365125"/>
          </a:xfrm>
        </p:spPr>
        <p:txBody>
          <a:bodyPr/>
          <a:lstStyle/>
          <a:p>
            <a:pPr>
              <a:spcAft>
                <a:spcPts val="600"/>
              </a:spcAft>
            </a:pPr>
            <a:fld id="{AAFE9B42-2D89-4098-A17E-1751AF79D820}" type="datetime1">
              <a:pPr>
                <a:spcAft>
                  <a:spcPts val="600"/>
                </a:spcAft>
              </a:pPr>
              <a:t>11/10/2025</a:t>
            </a:fld>
            <a:endParaRPr lang="en-US"/>
          </a:p>
        </p:txBody>
      </p:sp>
      <p:sp>
        <p:nvSpPr>
          <p:cNvPr id="11" name="Footer Placeholder 5">
            <a:extLst>
              <a:ext uri="{FF2B5EF4-FFF2-40B4-BE49-F238E27FC236}">
                <a16:creationId xmlns:a16="http://schemas.microsoft.com/office/drawing/2014/main" id="{DB3C017F-4116-47DF-287E-9755CE0FB360}"/>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8244E28B-E683-0728-61B8-495F8F215D70}"/>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5568-6701-C34A-7939-5936A1D0ECFC}"/>
              </a:ext>
            </a:extLst>
          </p:cNvPr>
          <p:cNvSpPr>
            <a:spLocks noGrp="1"/>
          </p:cNvSpPr>
          <p:nvPr>
            <p:ph type="title"/>
          </p:nvPr>
        </p:nvSpPr>
        <p:spPr/>
        <p:txBody>
          <a:bodyPr/>
          <a:lstStyle/>
          <a:p>
            <a:r>
              <a:rPr lang="en-US" dirty="0"/>
              <a:t>Cat idea/concept</a:t>
            </a:r>
          </a:p>
        </p:txBody>
      </p:sp>
      <p:sp>
        <p:nvSpPr>
          <p:cNvPr id="5" name="Content Placeholder 4">
            <a:extLst>
              <a:ext uri="{FF2B5EF4-FFF2-40B4-BE49-F238E27FC236}">
                <a16:creationId xmlns:a16="http://schemas.microsoft.com/office/drawing/2014/main" id="{B4ABD4F7-88A4-94F2-F354-DBDD70320A0A}"/>
              </a:ext>
            </a:extLst>
          </p:cNvPr>
          <p:cNvSpPr>
            <a:spLocks noGrp="1"/>
          </p:cNvSpPr>
          <p:nvPr>
            <p:ph idx="1"/>
          </p:nvPr>
        </p:nvSpPr>
        <p:spPr/>
        <p:txBody>
          <a:bodyPr vert="horz" lIns="91440" tIns="45720" rIns="91440" bIns="45720" rtlCol="0" anchor="t">
            <a:normAutofit/>
          </a:bodyPr>
          <a:lstStyle/>
          <a:p>
            <a:r>
              <a:rPr lang="en-US" sz="2400" dirty="0"/>
              <a:t>Having a cat running around in a back ally or through a forest.</a:t>
            </a:r>
          </a:p>
          <a:p>
            <a:r>
              <a:rPr lang="en-US" sz="2400" dirty="0"/>
              <a:t>Following a bird or mice, hunting it down or chasing it.</a:t>
            </a:r>
          </a:p>
          <a:p>
            <a:r>
              <a:rPr lang="en-US" sz="2400" dirty="0"/>
              <a:t>Cat running around a house knocking stuff over.</a:t>
            </a:r>
          </a:p>
          <a:p>
            <a:r>
              <a:rPr lang="en-US" sz="2400" dirty="0"/>
              <a:t>Cat attempting to escape its cage at the vets.</a:t>
            </a:r>
          </a:p>
          <a:p>
            <a:r>
              <a:rPr lang="en-US" sz="2400" dirty="0"/>
              <a:t>More cartoon/Tom &amp; Jerry cat and mouse chase scene.</a:t>
            </a:r>
          </a:p>
        </p:txBody>
      </p:sp>
    </p:spTree>
    <p:extLst>
      <p:ext uri="{BB962C8B-B14F-4D97-AF65-F5344CB8AC3E}">
        <p14:creationId xmlns:p14="http://schemas.microsoft.com/office/powerpoint/2010/main" val="402501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EDBE3-803E-3C97-947A-95F7FB8DD6E0}"/>
              </a:ext>
            </a:extLst>
          </p:cNvPr>
          <p:cNvSpPr>
            <a:spLocks noGrp="1"/>
          </p:cNvSpPr>
          <p:nvPr>
            <p:ph type="title"/>
          </p:nvPr>
        </p:nvSpPr>
        <p:spPr>
          <a:xfrm>
            <a:off x="640080" y="325369"/>
            <a:ext cx="4368602" cy="1956841"/>
          </a:xfrm>
        </p:spPr>
        <p:txBody>
          <a:bodyPr anchor="b">
            <a:normAutofit fontScale="90000"/>
          </a:bodyPr>
          <a:lstStyle/>
          <a:p>
            <a:pPr algn="ctr"/>
            <a:r>
              <a:rPr lang="en-US" sz="5400" dirty="0"/>
              <a:t>Cat actions</a:t>
            </a:r>
            <a:br>
              <a:rPr lang="en-US" sz="5400" dirty="0"/>
            </a:br>
            <a:r>
              <a:rPr lang="en-US" sz="5400" dirty="0"/>
              <a:t>I want</a:t>
            </a:r>
          </a:p>
        </p:txBody>
      </p:sp>
      <p:sp>
        <p:nvSpPr>
          <p:cNvPr id="8" name="Content Placeholder 7">
            <a:extLst>
              <a:ext uri="{FF2B5EF4-FFF2-40B4-BE49-F238E27FC236}">
                <a16:creationId xmlns:a16="http://schemas.microsoft.com/office/drawing/2014/main" id="{690059F7-7246-967F-8CFA-A9FC87D39103}"/>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200" dirty="0"/>
              <a:t>Running</a:t>
            </a:r>
          </a:p>
          <a:p>
            <a:r>
              <a:rPr lang="en-US" sz="2200" dirty="0"/>
              <a:t>Pounce</a:t>
            </a:r>
          </a:p>
          <a:p>
            <a:r>
              <a:rPr lang="en-US" sz="2200" dirty="0"/>
              <a:t>Crouch</a:t>
            </a:r>
          </a:p>
          <a:p>
            <a:r>
              <a:rPr lang="en-US" sz="2200" dirty="0"/>
              <a:t>Jump</a:t>
            </a:r>
          </a:p>
          <a:p>
            <a:r>
              <a:rPr lang="en-US" sz="2200" dirty="0"/>
              <a:t>Landing</a:t>
            </a:r>
          </a:p>
          <a:p>
            <a:endParaRPr lang="en-US" sz="2200" dirty="0"/>
          </a:p>
        </p:txBody>
      </p:sp>
      <p:pic>
        <p:nvPicPr>
          <p:cNvPr id="4" name="Content Placeholder 3" descr="Why do cats wiggle before they pounce? – Cat in the Box LLC">
            <a:extLst>
              <a:ext uri="{FF2B5EF4-FFF2-40B4-BE49-F238E27FC236}">
                <a16:creationId xmlns:a16="http://schemas.microsoft.com/office/drawing/2014/main" id="{4D672ECF-13B4-A4CD-9F0A-C6A422687A86}"/>
              </a:ext>
            </a:extLst>
          </p:cNvPr>
          <p:cNvPicPr>
            <a:picLocks noChangeAspect="1"/>
          </p:cNvPicPr>
          <p:nvPr/>
        </p:nvPicPr>
        <p:blipFill>
          <a:blip r:embed="rId2"/>
          <a:srcRect l="13721" r="1982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1192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76A43-D0A6-98A7-FDAC-669A7A65B7D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Story Board</a:t>
            </a:r>
          </a:p>
        </p:txBody>
      </p:sp>
      <p:pic>
        <p:nvPicPr>
          <p:cNvPr id="4" name="Picture 3" descr="A collage of a dog&#10;&#10;AI-generated content may be incorrect.">
            <a:extLst>
              <a:ext uri="{FF2B5EF4-FFF2-40B4-BE49-F238E27FC236}">
                <a16:creationId xmlns:a16="http://schemas.microsoft.com/office/drawing/2014/main" id="{A6832651-7D8D-A241-18C0-F8932E06D3C7}"/>
              </a:ext>
            </a:extLst>
          </p:cNvPr>
          <p:cNvPicPr>
            <a:picLocks noChangeAspect="1"/>
          </p:cNvPicPr>
          <p:nvPr/>
        </p:nvPicPr>
        <p:blipFill>
          <a:blip r:embed="rId2"/>
          <a:stretch>
            <a:fillRect/>
          </a:stretch>
        </p:blipFill>
        <p:spPr>
          <a:xfrm>
            <a:off x="3293956" y="646615"/>
            <a:ext cx="8751740" cy="5836760"/>
          </a:xfrm>
          <a:prstGeom prst="rect">
            <a:avLst/>
          </a:prstGeom>
        </p:spPr>
      </p:pic>
    </p:spTree>
    <p:extLst>
      <p:ext uri="{BB962C8B-B14F-4D97-AF65-F5344CB8AC3E}">
        <p14:creationId xmlns:p14="http://schemas.microsoft.com/office/powerpoint/2010/main" val="3118799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04602-BE3C-3A40-0F93-F857A9F3D64C}"/>
              </a:ext>
            </a:extLst>
          </p:cNvPr>
          <p:cNvSpPr>
            <a:spLocks noGrp="1"/>
          </p:cNvSpPr>
          <p:nvPr>
            <p:ph type="title"/>
          </p:nvPr>
        </p:nvSpPr>
        <p:spPr>
          <a:xfrm>
            <a:off x="850446" y="557765"/>
            <a:ext cx="9238434" cy="857559"/>
          </a:xfrm>
        </p:spPr>
        <p:txBody>
          <a:bodyPr/>
          <a:lstStyle/>
          <a:p>
            <a:r>
              <a:rPr lang="en-US" dirty="0"/>
              <a:t>Blocking</a:t>
            </a:r>
          </a:p>
        </p:txBody>
      </p:sp>
      <p:sp>
        <p:nvSpPr>
          <p:cNvPr id="3" name="Content Placeholder 2">
            <a:extLst>
              <a:ext uri="{FF2B5EF4-FFF2-40B4-BE49-F238E27FC236}">
                <a16:creationId xmlns:a16="http://schemas.microsoft.com/office/drawing/2014/main" id="{2E665304-7812-8700-84F4-BC15222DFE6B}"/>
              </a:ext>
            </a:extLst>
          </p:cNvPr>
          <p:cNvSpPr>
            <a:spLocks noGrp="1"/>
          </p:cNvSpPr>
          <p:nvPr>
            <p:ph idx="1"/>
          </p:nvPr>
        </p:nvSpPr>
        <p:spPr>
          <a:xfrm>
            <a:off x="848638" y="1815465"/>
            <a:ext cx="4595571" cy="4797821"/>
          </a:xfrm>
        </p:spPr>
        <p:txBody>
          <a:bodyPr vert="horz" lIns="91440" tIns="45720" rIns="91440" bIns="45720" rtlCol="0" anchor="t">
            <a:normAutofit fontScale="92500" lnSpcReduction="10000"/>
          </a:bodyPr>
          <a:lstStyle/>
          <a:p>
            <a:pPr marL="0" indent="0">
              <a:buNone/>
            </a:pPr>
            <a:r>
              <a:rPr lang="en-US" dirty="0"/>
              <a:t>By built a simple layout of what the final will look like I can get a feeling of how the animation will turn out as well as timing for my animation. Since I already have my rig for the cat I can focus on adding depth to the </a:t>
            </a:r>
            <a:r>
              <a:rPr lang="en-US" dirty="0">
                <a:ea typeface="+mn-lt"/>
                <a:cs typeface="+mn-lt"/>
              </a:rPr>
              <a:t>environment</a:t>
            </a:r>
            <a:r>
              <a:rPr lang="en-US" dirty="0"/>
              <a:t> blocking out what's needed for the shots I want and avoiding wasted effort in parts that don't show up in the final scene.</a:t>
            </a:r>
          </a:p>
          <a:p>
            <a:pPr marL="0" indent="0">
              <a:buNone/>
            </a:pPr>
            <a:r>
              <a:rPr lang="en-US" dirty="0"/>
              <a:t>As you can see, by changing the wall layout it feels more fluid &amp; flows better giving me a better range of motion since it won't be one straight line but has a change of direction and I can continue that motion into the building creating a nice curve.</a:t>
            </a:r>
          </a:p>
          <a:p>
            <a:pPr marL="0" indent="0">
              <a:buNone/>
            </a:pPr>
            <a:endParaRPr lang="en-US" dirty="0"/>
          </a:p>
          <a:p>
            <a:pPr marL="0" indent="0">
              <a:buNone/>
            </a:pPr>
            <a:endParaRPr lang="en-US" dirty="0"/>
          </a:p>
        </p:txBody>
      </p:sp>
      <p:pic>
        <p:nvPicPr>
          <p:cNvPr id="5" name="Picture 4">
            <a:extLst>
              <a:ext uri="{FF2B5EF4-FFF2-40B4-BE49-F238E27FC236}">
                <a16:creationId xmlns:a16="http://schemas.microsoft.com/office/drawing/2014/main" id="{3FD407D0-A2D1-EE55-E9F4-14830D9CEC1F}"/>
              </a:ext>
            </a:extLst>
          </p:cNvPr>
          <p:cNvPicPr>
            <a:picLocks noChangeAspect="1"/>
          </p:cNvPicPr>
          <p:nvPr/>
        </p:nvPicPr>
        <p:blipFill>
          <a:blip r:embed="rId2"/>
          <a:stretch>
            <a:fillRect/>
          </a:stretch>
        </p:blipFill>
        <p:spPr>
          <a:xfrm>
            <a:off x="6098292" y="274629"/>
            <a:ext cx="5564459" cy="3531220"/>
          </a:xfrm>
          <a:prstGeom prst="rect">
            <a:avLst/>
          </a:prstGeom>
        </p:spPr>
      </p:pic>
      <p:pic>
        <p:nvPicPr>
          <p:cNvPr id="4" name="Picture 3" descr="A cartoon character on a platform&#10;&#10;AI-generated content may be incorrect.">
            <a:extLst>
              <a:ext uri="{FF2B5EF4-FFF2-40B4-BE49-F238E27FC236}">
                <a16:creationId xmlns:a16="http://schemas.microsoft.com/office/drawing/2014/main" id="{E9493D95-8FA3-1FBB-048F-A33973C8A3C6}"/>
              </a:ext>
            </a:extLst>
          </p:cNvPr>
          <p:cNvPicPr>
            <a:picLocks noChangeAspect="1"/>
          </p:cNvPicPr>
          <p:nvPr/>
        </p:nvPicPr>
        <p:blipFill>
          <a:blip r:embed="rId3"/>
          <a:stretch>
            <a:fillRect/>
          </a:stretch>
        </p:blipFill>
        <p:spPr>
          <a:xfrm>
            <a:off x="6099918" y="4053632"/>
            <a:ext cx="5561207" cy="2564084"/>
          </a:xfrm>
          <a:prstGeom prst="rect">
            <a:avLst/>
          </a:prstGeom>
        </p:spPr>
      </p:pic>
    </p:spTree>
    <p:extLst>
      <p:ext uri="{BB962C8B-B14F-4D97-AF65-F5344CB8AC3E}">
        <p14:creationId xmlns:p14="http://schemas.microsoft.com/office/powerpoint/2010/main" val="1217368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0B2CA-3040-FB8B-2C55-EA6986B1FEAA}"/>
              </a:ext>
            </a:extLst>
          </p:cNvPr>
          <p:cNvSpPr>
            <a:spLocks noGrp="1"/>
          </p:cNvSpPr>
          <p:nvPr>
            <p:ph type="title"/>
          </p:nvPr>
        </p:nvSpPr>
        <p:spPr>
          <a:xfrm>
            <a:off x="77791" y="249991"/>
            <a:ext cx="9238434" cy="857559"/>
          </a:xfrm>
        </p:spPr>
        <p:txBody>
          <a:bodyPr/>
          <a:lstStyle/>
          <a:p>
            <a:r>
              <a:rPr lang="en-US" dirty="0">
                <a:solidFill>
                  <a:srgbClr val="FFFFFF"/>
                </a:solidFill>
                <a:ea typeface="+mj-lt"/>
                <a:cs typeface="+mj-lt"/>
              </a:rPr>
              <a:t>Facial expressions</a:t>
            </a:r>
            <a:endParaRPr lang="en-US" b="0" dirty="0"/>
          </a:p>
        </p:txBody>
      </p:sp>
      <p:pic>
        <p:nvPicPr>
          <p:cNvPr id="4" name="Content Placeholder 3" descr="A cartoon cat face with large eyes&#10;&#10;AI-generated content may be incorrect.">
            <a:extLst>
              <a:ext uri="{FF2B5EF4-FFF2-40B4-BE49-F238E27FC236}">
                <a16:creationId xmlns:a16="http://schemas.microsoft.com/office/drawing/2014/main" id="{067B423F-A056-CB23-86E3-7125BBCC57FB}"/>
              </a:ext>
            </a:extLst>
          </p:cNvPr>
          <p:cNvPicPr>
            <a:picLocks noGrp="1" noChangeAspect="1"/>
          </p:cNvPicPr>
          <p:nvPr>
            <p:ph idx="1"/>
          </p:nvPr>
        </p:nvPicPr>
        <p:blipFill>
          <a:blip r:embed="rId6"/>
          <a:stretch>
            <a:fillRect/>
          </a:stretch>
        </p:blipFill>
        <p:spPr>
          <a:xfrm>
            <a:off x="4338213" y="3843577"/>
            <a:ext cx="3523359" cy="2443976"/>
          </a:xfrm>
          <a:prstGeom prst="rect">
            <a:avLst/>
          </a:prstGeom>
        </p:spPr>
      </p:pic>
      <p:pic>
        <p:nvPicPr>
          <p:cNvPr id="3" name="Online Media 2" title="Kat Animation">
            <a:hlinkClick r:id="" action="ppaction://noaction"/>
            <a:extLst>
              <a:ext uri="{FF2B5EF4-FFF2-40B4-BE49-F238E27FC236}">
                <a16:creationId xmlns:a16="http://schemas.microsoft.com/office/drawing/2014/main" id="{1D13F8E9-5014-0D26-40C6-BA086497AC65}"/>
              </a:ext>
            </a:extLst>
          </p:cNvPr>
          <p:cNvPicPr>
            <a:picLocks noRot="1" noChangeAspect="1"/>
          </p:cNvPicPr>
          <p:nvPr>
            <a:videoFile r:link="rId1"/>
          </p:nvPr>
        </p:nvPicPr>
        <p:blipFill>
          <a:blip r:embed="rId7"/>
          <a:stretch>
            <a:fillRect/>
          </a:stretch>
        </p:blipFill>
        <p:spPr>
          <a:xfrm>
            <a:off x="7853135" y="4416190"/>
            <a:ext cx="4339568" cy="2438400"/>
          </a:xfrm>
          <a:prstGeom prst="rect">
            <a:avLst/>
          </a:prstGeom>
        </p:spPr>
      </p:pic>
      <p:pic>
        <p:nvPicPr>
          <p:cNvPr id="5" name="Online Media 4" title="BlackCalQuick">
            <a:hlinkClick r:id="" action="ppaction://noaction"/>
            <a:extLst>
              <a:ext uri="{FF2B5EF4-FFF2-40B4-BE49-F238E27FC236}">
                <a16:creationId xmlns:a16="http://schemas.microsoft.com/office/drawing/2014/main" id="{165A4513-E305-4134-7AF3-78634EF54767}"/>
              </a:ext>
            </a:extLst>
          </p:cNvPr>
          <p:cNvPicPr>
            <a:picLocks noRot="1" noChangeAspect="1"/>
          </p:cNvPicPr>
          <p:nvPr>
            <a:videoFile r:link="rId2"/>
          </p:nvPr>
        </p:nvPicPr>
        <p:blipFill>
          <a:blip r:embed="rId8"/>
          <a:stretch>
            <a:fillRect/>
          </a:stretch>
        </p:blipFill>
        <p:spPr>
          <a:xfrm>
            <a:off x="-3794" y="4412166"/>
            <a:ext cx="4339568" cy="2447693"/>
          </a:xfrm>
          <a:prstGeom prst="rect">
            <a:avLst/>
          </a:prstGeom>
        </p:spPr>
      </p:pic>
      <p:pic>
        <p:nvPicPr>
          <p:cNvPr id="6" name="Online Media 5" title="LittleKATT Scene">
            <a:hlinkClick r:id="" action="ppaction://noaction"/>
            <a:extLst>
              <a:ext uri="{FF2B5EF4-FFF2-40B4-BE49-F238E27FC236}">
                <a16:creationId xmlns:a16="http://schemas.microsoft.com/office/drawing/2014/main" id="{B5BDF924-1BD7-AF30-9259-4F1D8E809FF1}"/>
              </a:ext>
            </a:extLst>
          </p:cNvPr>
          <p:cNvPicPr>
            <a:picLocks noRot="1" noChangeAspect="1"/>
          </p:cNvPicPr>
          <p:nvPr>
            <a:videoFile r:link="rId3"/>
          </p:nvPr>
        </p:nvPicPr>
        <p:blipFill>
          <a:blip r:embed="rId9"/>
          <a:stretch>
            <a:fillRect/>
          </a:stretch>
        </p:blipFill>
        <p:spPr>
          <a:xfrm>
            <a:off x="7856034" y="1187604"/>
            <a:ext cx="4332250" cy="3228279"/>
          </a:xfrm>
          <a:prstGeom prst="rect">
            <a:avLst/>
          </a:prstGeom>
        </p:spPr>
      </p:pic>
      <p:pic>
        <p:nvPicPr>
          <p:cNvPr id="7" name="Online Media 6" title="KatBlocking">
            <a:hlinkClick r:id="" action="ppaction://noaction"/>
            <a:extLst>
              <a:ext uri="{FF2B5EF4-FFF2-40B4-BE49-F238E27FC236}">
                <a16:creationId xmlns:a16="http://schemas.microsoft.com/office/drawing/2014/main" id="{9E97C962-2DD7-EB2B-BDCE-B8F528DA73E7}"/>
              </a:ext>
            </a:extLst>
          </p:cNvPr>
          <p:cNvPicPr>
            <a:picLocks noRot="1" noChangeAspect="1"/>
          </p:cNvPicPr>
          <p:nvPr>
            <a:videoFile r:link="rId4"/>
          </p:nvPr>
        </p:nvPicPr>
        <p:blipFill>
          <a:blip r:embed="rId10"/>
          <a:stretch>
            <a:fillRect/>
          </a:stretch>
        </p:blipFill>
        <p:spPr>
          <a:xfrm>
            <a:off x="-3794" y="1968190"/>
            <a:ext cx="4339568" cy="2447694"/>
          </a:xfrm>
          <a:prstGeom prst="rect">
            <a:avLst/>
          </a:prstGeom>
        </p:spPr>
      </p:pic>
      <p:pic>
        <p:nvPicPr>
          <p:cNvPr id="8" name="Picture 7" descr="A grey cat with a long tail&#10;&#10;AI-generated content may be incorrect.">
            <a:extLst>
              <a:ext uri="{FF2B5EF4-FFF2-40B4-BE49-F238E27FC236}">
                <a16:creationId xmlns:a16="http://schemas.microsoft.com/office/drawing/2014/main" id="{E1C1FFC7-772C-EE54-632F-3C117F4233A5}"/>
              </a:ext>
            </a:extLst>
          </p:cNvPr>
          <p:cNvPicPr>
            <a:picLocks noChangeAspect="1"/>
          </p:cNvPicPr>
          <p:nvPr/>
        </p:nvPicPr>
        <p:blipFill>
          <a:blip r:embed="rId11"/>
          <a:stretch>
            <a:fillRect/>
          </a:stretch>
        </p:blipFill>
        <p:spPr>
          <a:xfrm>
            <a:off x="4323080" y="1098868"/>
            <a:ext cx="3820160" cy="2587625"/>
          </a:xfrm>
          <a:prstGeom prst="rect">
            <a:avLst/>
          </a:prstGeom>
        </p:spPr>
      </p:pic>
    </p:spTree>
    <p:extLst>
      <p:ext uri="{BB962C8B-B14F-4D97-AF65-F5344CB8AC3E}">
        <p14:creationId xmlns:p14="http://schemas.microsoft.com/office/powerpoint/2010/main" val="1737079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AT RUN Animation Tutorial">
            <a:hlinkClick r:id="" action="ppaction://noaction"/>
            <a:extLst>
              <a:ext uri="{FF2B5EF4-FFF2-40B4-BE49-F238E27FC236}">
                <a16:creationId xmlns:a16="http://schemas.microsoft.com/office/drawing/2014/main" id="{69321DCD-162D-B657-050D-01CD0F807C9D}"/>
              </a:ext>
            </a:extLst>
          </p:cNvPr>
          <p:cNvPicPr>
            <a:picLocks noGrp="1" noRot="1" noChangeAspect="1"/>
          </p:cNvPicPr>
          <p:nvPr>
            <p:ph idx="1"/>
            <a:videoFile r:link="rId1"/>
          </p:nvPr>
        </p:nvPicPr>
        <p:blipFill>
          <a:blip r:embed="rId5"/>
          <a:stretch>
            <a:fillRect/>
          </a:stretch>
        </p:blipFill>
        <p:spPr>
          <a:xfrm>
            <a:off x="400237" y="607023"/>
            <a:ext cx="4989140" cy="2760103"/>
          </a:xfrm>
          <a:prstGeom prst="rect">
            <a:avLst/>
          </a:prstGeom>
        </p:spPr>
      </p:pic>
      <p:sp>
        <p:nvSpPr>
          <p:cNvPr id="5" name="TextBox 4">
            <a:extLst>
              <a:ext uri="{FF2B5EF4-FFF2-40B4-BE49-F238E27FC236}">
                <a16:creationId xmlns:a16="http://schemas.microsoft.com/office/drawing/2014/main" id="{4EA8A25E-CEEA-30E1-1611-C8C8BB953257}"/>
              </a:ext>
            </a:extLst>
          </p:cNvPr>
          <p:cNvSpPr txBox="1"/>
          <p:nvPr/>
        </p:nvSpPr>
        <p:spPr>
          <a:xfrm>
            <a:off x="5491579" y="610457"/>
            <a:ext cx="6090398"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There are a lot of cats in media, I want to take different inspiration from animation from realistic to more cartoon like cats that would allow me to take different route to see which one would best fit my animation.</a:t>
            </a:r>
          </a:p>
          <a:p>
            <a:endParaRPr lang="en-US" sz="1400" dirty="0"/>
          </a:p>
          <a:p>
            <a:r>
              <a:rPr lang="en-US" sz="1400" dirty="0"/>
              <a:t>I've looked at a few examples of cats in animation &amp; how they are animated.</a:t>
            </a:r>
          </a:p>
          <a:p>
            <a:endParaRPr lang="en-US" sz="1400" dirty="0"/>
          </a:p>
          <a:p>
            <a:r>
              <a:rPr lang="en-US" sz="1400" dirty="0"/>
              <a:t>A majority are done timid and meek, almost shying away from others and getting defensive when any sign of contact is made. There are the friendly cuddly cats done more in 2D that portrays the house cat being sat on the owner's lap and sleeping or </a:t>
            </a:r>
            <a:r>
              <a:rPr lang="en-US" sz="1400" dirty="0" err="1"/>
              <a:t>purrring</a:t>
            </a:r>
            <a:r>
              <a:rPr lang="en-US" sz="1400" dirty="0"/>
              <a:t> but some are more mixed between the more aggressive approach and the soft one.</a:t>
            </a:r>
          </a:p>
        </p:txBody>
      </p:sp>
      <p:pic>
        <p:nvPicPr>
          <p:cNvPr id="3" name="Online Media 2" title="Flow - Official Trailer">
            <a:hlinkClick r:id="" action="ppaction://noaction"/>
            <a:extLst>
              <a:ext uri="{FF2B5EF4-FFF2-40B4-BE49-F238E27FC236}">
                <a16:creationId xmlns:a16="http://schemas.microsoft.com/office/drawing/2014/main" id="{1F9E3EF8-C5BC-B69A-E383-F8836BB43A1B}"/>
              </a:ext>
            </a:extLst>
          </p:cNvPr>
          <p:cNvPicPr>
            <a:picLocks noRot="1" noChangeAspect="1"/>
          </p:cNvPicPr>
          <p:nvPr>
            <a:videoFile r:link="rId2"/>
          </p:nvPr>
        </p:nvPicPr>
        <p:blipFill>
          <a:blip r:embed="rId6"/>
          <a:stretch>
            <a:fillRect/>
          </a:stretch>
        </p:blipFill>
        <p:spPr>
          <a:xfrm>
            <a:off x="306705" y="3743960"/>
            <a:ext cx="5179378" cy="2926080"/>
          </a:xfrm>
          <a:prstGeom prst="rect">
            <a:avLst/>
          </a:prstGeom>
        </p:spPr>
      </p:pic>
      <p:pic>
        <p:nvPicPr>
          <p:cNvPr id="2" name="Online Media 1" title="[Bolt] The Complete Animation of Mittens">
            <a:hlinkClick r:id="" action="ppaction://noaction"/>
            <a:extLst>
              <a:ext uri="{FF2B5EF4-FFF2-40B4-BE49-F238E27FC236}">
                <a16:creationId xmlns:a16="http://schemas.microsoft.com/office/drawing/2014/main" id="{334ABC84-ADEF-96CD-FD9C-CD65C6A49AA0}"/>
              </a:ext>
            </a:extLst>
          </p:cNvPr>
          <p:cNvPicPr>
            <a:picLocks noRot="1" noChangeAspect="1"/>
          </p:cNvPicPr>
          <p:nvPr>
            <a:videoFile r:link="rId3"/>
          </p:nvPr>
        </p:nvPicPr>
        <p:blipFill>
          <a:blip r:embed="rId7"/>
          <a:stretch>
            <a:fillRect/>
          </a:stretch>
        </p:blipFill>
        <p:spPr>
          <a:xfrm>
            <a:off x="6006465" y="3743960"/>
            <a:ext cx="5047298" cy="2926080"/>
          </a:xfrm>
          <a:prstGeom prst="rect">
            <a:avLst/>
          </a:prstGeom>
        </p:spPr>
      </p:pic>
    </p:spTree>
    <p:extLst>
      <p:ext uri="{BB962C8B-B14F-4D97-AF65-F5344CB8AC3E}">
        <p14:creationId xmlns:p14="http://schemas.microsoft.com/office/powerpoint/2010/main" val="1554605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D2D3-44EB-F2CA-D8F4-8E38870A3C69}"/>
              </a:ext>
            </a:extLst>
          </p:cNvPr>
          <p:cNvSpPr>
            <a:spLocks noGrp="1"/>
          </p:cNvSpPr>
          <p:nvPr>
            <p:ph type="title"/>
          </p:nvPr>
        </p:nvSpPr>
        <p:spPr>
          <a:xfrm>
            <a:off x="210366" y="-1035"/>
            <a:ext cx="2624274" cy="837239"/>
          </a:xfrm>
        </p:spPr>
        <p:txBody>
          <a:bodyPr/>
          <a:lstStyle/>
          <a:p>
            <a:r>
              <a:rPr lang="en-US" dirty="0"/>
              <a:t>Real cats</a:t>
            </a:r>
          </a:p>
        </p:txBody>
      </p:sp>
      <p:sp>
        <p:nvSpPr>
          <p:cNvPr id="4" name="Date Placeholder 3">
            <a:extLst>
              <a:ext uri="{FF2B5EF4-FFF2-40B4-BE49-F238E27FC236}">
                <a16:creationId xmlns:a16="http://schemas.microsoft.com/office/drawing/2014/main" id="{B2D61601-5748-1533-60CB-B4BA3DA35C20}"/>
              </a:ext>
            </a:extLst>
          </p:cNvPr>
          <p:cNvSpPr>
            <a:spLocks noGrp="1"/>
          </p:cNvSpPr>
          <p:nvPr>
            <p:ph type="dt" sz="half" idx="10"/>
          </p:nvPr>
        </p:nvSpPr>
        <p:spPr/>
        <p:txBody>
          <a:bodyPr/>
          <a:lstStyle/>
          <a:p>
            <a:fld id="{7550801A-3988-48AA-89E2-DB0D8B5C07F6}" type="datetime1">
              <a:t>11/10/2025</a:t>
            </a:fld>
            <a:endParaRPr lang="en-US" dirty="0"/>
          </a:p>
        </p:txBody>
      </p:sp>
      <p:sp>
        <p:nvSpPr>
          <p:cNvPr id="5" name="Footer Placeholder 4">
            <a:extLst>
              <a:ext uri="{FF2B5EF4-FFF2-40B4-BE49-F238E27FC236}">
                <a16:creationId xmlns:a16="http://schemas.microsoft.com/office/drawing/2014/main" id="{29667266-1A42-F6A2-7CE1-2F8EAD7F4AA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6B0C26-600F-9BA5-D8F9-9E24352BF33F}"/>
              </a:ext>
            </a:extLst>
          </p:cNvPr>
          <p:cNvSpPr>
            <a:spLocks noGrp="1"/>
          </p:cNvSpPr>
          <p:nvPr>
            <p:ph type="sldNum" sz="quarter" idx="12"/>
          </p:nvPr>
        </p:nvSpPr>
        <p:spPr/>
        <p:txBody>
          <a:bodyPr/>
          <a:lstStyle/>
          <a:p>
            <a:fld id="{196A61CA-0502-4EE4-9724-96EA822543E5}" type="slidenum">
              <a:rPr lang="en-US" dirty="0"/>
              <a:t>8</a:t>
            </a:fld>
            <a:endParaRPr lang="en-US" dirty="0"/>
          </a:p>
        </p:txBody>
      </p:sp>
      <p:pic>
        <p:nvPicPr>
          <p:cNvPr id="7" name="Picture 6" descr="Cat &amp; Kitten Body Language &amp; Posture | A Visual Guide">
            <a:extLst>
              <a:ext uri="{FF2B5EF4-FFF2-40B4-BE49-F238E27FC236}">
                <a16:creationId xmlns:a16="http://schemas.microsoft.com/office/drawing/2014/main" id="{C6EF7793-44B7-A8AC-6436-13152058CE1A}"/>
              </a:ext>
            </a:extLst>
          </p:cNvPr>
          <p:cNvPicPr>
            <a:picLocks noChangeAspect="1"/>
          </p:cNvPicPr>
          <p:nvPr/>
        </p:nvPicPr>
        <p:blipFill>
          <a:blip r:embed="rId2"/>
          <a:stretch>
            <a:fillRect/>
          </a:stretch>
        </p:blipFill>
        <p:spPr>
          <a:xfrm>
            <a:off x="8487410" y="-3810"/>
            <a:ext cx="3700780" cy="4833620"/>
          </a:xfrm>
          <a:prstGeom prst="rect">
            <a:avLst/>
          </a:prstGeom>
        </p:spPr>
      </p:pic>
      <p:pic>
        <p:nvPicPr>
          <p:cNvPr id="10" name="Picture 9" descr="How Well Do You Know Your Cat? Body Language and Misconceptions">
            <a:extLst>
              <a:ext uri="{FF2B5EF4-FFF2-40B4-BE49-F238E27FC236}">
                <a16:creationId xmlns:a16="http://schemas.microsoft.com/office/drawing/2014/main" id="{D4D3A070-FA31-2D0D-E5B7-67C103489D66}"/>
              </a:ext>
            </a:extLst>
          </p:cNvPr>
          <p:cNvPicPr>
            <a:picLocks noChangeAspect="1"/>
          </p:cNvPicPr>
          <p:nvPr/>
        </p:nvPicPr>
        <p:blipFill>
          <a:blip r:embed="rId3"/>
          <a:stretch>
            <a:fillRect/>
          </a:stretch>
        </p:blipFill>
        <p:spPr>
          <a:xfrm>
            <a:off x="5740400" y="2276170"/>
            <a:ext cx="2743200" cy="2386940"/>
          </a:xfrm>
          <a:prstGeom prst="rect">
            <a:avLst/>
          </a:prstGeom>
        </p:spPr>
      </p:pic>
      <p:pic>
        <p:nvPicPr>
          <p:cNvPr id="11" name="Picture 10" descr="How Do Cats Run? The Amazingly Complex Details! (Vet-Verified) - Catster">
            <a:extLst>
              <a:ext uri="{FF2B5EF4-FFF2-40B4-BE49-F238E27FC236}">
                <a16:creationId xmlns:a16="http://schemas.microsoft.com/office/drawing/2014/main" id="{ABF26B3F-A27B-EA6D-C270-8E5073D5E49E}"/>
              </a:ext>
            </a:extLst>
          </p:cNvPr>
          <p:cNvPicPr>
            <a:picLocks noChangeAspect="1"/>
          </p:cNvPicPr>
          <p:nvPr/>
        </p:nvPicPr>
        <p:blipFill>
          <a:blip r:embed="rId4"/>
          <a:stretch>
            <a:fillRect/>
          </a:stretch>
        </p:blipFill>
        <p:spPr>
          <a:xfrm>
            <a:off x="0" y="4038154"/>
            <a:ext cx="4206239" cy="2815212"/>
          </a:xfrm>
          <a:prstGeom prst="rect">
            <a:avLst/>
          </a:prstGeom>
        </p:spPr>
      </p:pic>
      <p:pic>
        <p:nvPicPr>
          <p:cNvPr id="12" name="Picture 11" descr="How Fast Can A Cat Run? | TrustedHousesitters.com">
            <a:extLst>
              <a:ext uri="{FF2B5EF4-FFF2-40B4-BE49-F238E27FC236}">
                <a16:creationId xmlns:a16="http://schemas.microsoft.com/office/drawing/2014/main" id="{39F484A7-69F1-A8F3-FF02-0DE61EF166B3}"/>
              </a:ext>
            </a:extLst>
          </p:cNvPr>
          <p:cNvPicPr>
            <a:picLocks noChangeAspect="1"/>
          </p:cNvPicPr>
          <p:nvPr/>
        </p:nvPicPr>
        <p:blipFill>
          <a:blip r:embed="rId5"/>
          <a:stretch>
            <a:fillRect/>
          </a:stretch>
        </p:blipFill>
        <p:spPr>
          <a:xfrm>
            <a:off x="7379970" y="4659630"/>
            <a:ext cx="4808220" cy="2202180"/>
          </a:xfrm>
          <a:prstGeom prst="rect">
            <a:avLst/>
          </a:prstGeom>
        </p:spPr>
      </p:pic>
      <p:pic>
        <p:nvPicPr>
          <p:cNvPr id="13" name="Picture 12" descr="Cat running drawing">
            <a:extLst>
              <a:ext uri="{FF2B5EF4-FFF2-40B4-BE49-F238E27FC236}">
                <a16:creationId xmlns:a16="http://schemas.microsoft.com/office/drawing/2014/main" id="{92074287-2C53-B740-9841-F5B1B98F0E35}"/>
              </a:ext>
            </a:extLst>
          </p:cNvPr>
          <p:cNvPicPr>
            <a:picLocks noChangeAspect="1"/>
          </p:cNvPicPr>
          <p:nvPr/>
        </p:nvPicPr>
        <p:blipFill>
          <a:blip r:embed="rId6"/>
          <a:stretch>
            <a:fillRect/>
          </a:stretch>
        </p:blipFill>
        <p:spPr>
          <a:xfrm>
            <a:off x="4206240" y="4467708"/>
            <a:ext cx="3169919" cy="2392983"/>
          </a:xfrm>
          <a:prstGeom prst="rect">
            <a:avLst/>
          </a:prstGeom>
        </p:spPr>
      </p:pic>
      <p:pic>
        <p:nvPicPr>
          <p:cNvPr id="14" name="Picture 13" descr="Cats Action: Over 10,429 Royalty-Free Licensable Stock Illustrations &amp;  Drawings | Shutterstock">
            <a:extLst>
              <a:ext uri="{FF2B5EF4-FFF2-40B4-BE49-F238E27FC236}">
                <a16:creationId xmlns:a16="http://schemas.microsoft.com/office/drawing/2014/main" id="{CDD03F62-CBE6-6C49-F8D0-424CA0B8F419}"/>
              </a:ext>
            </a:extLst>
          </p:cNvPr>
          <p:cNvPicPr>
            <a:picLocks noChangeAspect="1"/>
          </p:cNvPicPr>
          <p:nvPr/>
        </p:nvPicPr>
        <p:blipFill>
          <a:blip r:embed="rId7"/>
          <a:stretch>
            <a:fillRect/>
          </a:stretch>
        </p:blipFill>
        <p:spPr>
          <a:xfrm>
            <a:off x="1828800" y="1180338"/>
            <a:ext cx="3962400" cy="3196844"/>
          </a:xfrm>
          <a:prstGeom prst="rect">
            <a:avLst/>
          </a:prstGeom>
        </p:spPr>
      </p:pic>
    </p:spTree>
    <p:extLst>
      <p:ext uri="{BB962C8B-B14F-4D97-AF65-F5344CB8AC3E}">
        <p14:creationId xmlns:p14="http://schemas.microsoft.com/office/powerpoint/2010/main" val="592308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1358AF2-1AC8-45E2-85F5-EECB5318B6F1}"/>
              </a:ext>
            </a:extLst>
          </p:cNvPr>
          <p:cNvSpPr>
            <a:spLocks noGrp="1"/>
          </p:cNvSpPr>
          <p:nvPr>
            <p:ph type="dt" sz="half" idx="10"/>
          </p:nvPr>
        </p:nvSpPr>
        <p:spPr/>
        <p:txBody>
          <a:bodyPr/>
          <a:lstStyle/>
          <a:p>
            <a:fld id="{57B354A6-FFBF-4B89-906D-660290C6AC51}" type="datetime1">
              <a:t>11/10/2025</a:t>
            </a:fld>
            <a:endParaRPr lang="en-US" dirty="0"/>
          </a:p>
        </p:txBody>
      </p:sp>
      <p:sp>
        <p:nvSpPr>
          <p:cNvPr id="5" name="Footer Placeholder 4">
            <a:extLst>
              <a:ext uri="{FF2B5EF4-FFF2-40B4-BE49-F238E27FC236}">
                <a16:creationId xmlns:a16="http://schemas.microsoft.com/office/drawing/2014/main" id="{126B3DC7-FDBB-1877-1F94-C6CC13DA22E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89DB603-C68A-0C71-74A5-1BE8F7F082E6}"/>
              </a:ext>
            </a:extLst>
          </p:cNvPr>
          <p:cNvSpPr>
            <a:spLocks noGrp="1"/>
          </p:cNvSpPr>
          <p:nvPr>
            <p:ph type="sldNum" sz="quarter" idx="12"/>
          </p:nvPr>
        </p:nvSpPr>
        <p:spPr/>
        <p:txBody>
          <a:bodyPr/>
          <a:lstStyle/>
          <a:p>
            <a:fld id="{196A61CA-0502-4EE4-9724-96EA822543E5}" type="slidenum">
              <a:rPr lang="en-US" dirty="0"/>
              <a:t>9</a:t>
            </a:fld>
            <a:endParaRPr lang="en-US" dirty="0"/>
          </a:p>
        </p:txBody>
      </p:sp>
      <p:pic>
        <p:nvPicPr>
          <p:cNvPr id="7" name="Picture 6" descr="A black cat with colorful lines and lines on a tile floor&#10;&#10;AI-generated content may be incorrect.">
            <a:extLst>
              <a:ext uri="{FF2B5EF4-FFF2-40B4-BE49-F238E27FC236}">
                <a16:creationId xmlns:a16="http://schemas.microsoft.com/office/drawing/2014/main" id="{737C84C8-B2A3-95CC-1E9D-38D0A21D8BB3}"/>
              </a:ext>
            </a:extLst>
          </p:cNvPr>
          <p:cNvPicPr>
            <a:picLocks noChangeAspect="1"/>
          </p:cNvPicPr>
          <p:nvPr/>
        </p:nvPicPr>
        <p:blipFill>
          <a:blip r:embed="rId2"/>
          <a:stretch>
            <a:fillRect/>
          </a:stretch>
        </p:blipFill>
        <p:spPr>
          <a:xfrm>
            <a:off x="8259071" y="-3839"/>
            <a:ext cx="3731695" cy="2654828"/>
          </a:xfrm>
          <a:prstGeom prst="rect">
            <a:avLst/>
          </a:prstGeom>
        </p:spPr>
      </p:pic>
      <p:pic>
        <p:nvPicPr>
          <p:cNvPr id="3" name="Picture 2" descr="A cartoon black cat with green eyes&#10;&#10;AI-generated content may be incorrect.">
            <a:extLst>
              <a:ext uri="{FF2B5EF4-FFF2-40B4-BE49-F238E27FC236}">
                <a16:creationId xmlns:a16="http://schemas.microsoft.com/office/drawing/2014/main" id="{EA521140-A9EB-6EE8-9C72-71D38AB2164B}"/>
              </a:ext>
            </a:extLst>
          </p:cNvPr>
          <p:cNvPicPr>
            <a:picLocks noChangeAspect="1"/>
          </p:cNvPicPr>
          <p:nvPr/>
        </p:nvPicPr>
        <p:blipFill>
          <a:blip r:embed="rId3"/>
          <a:stretch>
            <a:fillRect/>
          </a:stretch>
        </p:blipFill>
        <p:spPr>
          <a:xfrm>
            <a:off x="4365891" y="123129"/>
            <a:ext cx="3975735" cy="2688590"/>
          </a:xfrm>
          <a:prstGeom prst="rect">
            <a:avLst/>
          </a:prstGeom>
        </p:spPr>
      </p:pic>
      <p:pic>
        <p:nvPicPr>
          <p:cNvPr id="10" name="Picture 9" descr="How Do Cats Run? The Amazingly Complex Details! (Vet-Verified) - Catster">
            <a:extLst>
              <a:ext uri="{FF2B5EF4-FFF2-40B4-BE49-F238E27FC236}">
                <a16:creationId xmlns:a16="http://schemas.microsoft.com/office/drawing/2014/main" id="{21CB8F6F-7979-7675-1409-5F58EE2FB680}"/>
              </a:ext>
            </a:extLst>
          </p:cNvPr>
          <p:cNvPicPr>
            <a:picLocks noChangeAspect="1"/>
          </p:cNvPicPr>
          <p:nvPr/>
        </p:nvPicPr>
        <p:blipFill>
          <a:blip r:embed="rId4"/>
          <a:stretch>
            <a:fillRect/>
          </a:stretch>
        </p:blipFill>
        <p:spPr>
          <a:xfrm flipH="1">
            <a:off x="122754" y="301362"/>
            <a:ext cx="4429761" cy="2815212"/>
          </a:xfrm>
          <a:prstGeom prst="rect">
            <a:avLst/>
          </a:prstGeom>
        </p:spPr>
      </p:pic>
      <p:pic>
        <p:nvPicPr>
          <p:cNvPr id="12" name="Picture 11" descr="How Fast Can A Cat Run? | TrustedHousesitters.com">
            <a:extLst>
              <a:ext uri="{FF2B5EF4-FFF2-40B4-BE49-F238E27FC236}">
                <a16:creationId xmlns:a16="http://schemas.microsoft.com/office/drawing/2014/main" id="{573307F3-2CC6-A4EE-5D6A-4C45E74FFC2E}"/>
              </a:ext>
            </a:extLst>
          </p:cNvPr>
          <p:cNvPicPr>
            <a:picLocks noChangeAspect="1"/>
          </p:cNvPicPr>
          <p:nvPr/>
        </p:nvPicPr>
        <p:blipFill>
          <a:blip r:embed="rId5"/>
          <a:stretch>
            <a:fillRect/>
          </a:stretch>
        </p:blipFill>
        <p:spPr>
          <a:xfrm flipH="1">
            <a:off x="6436656" y="4417043"/>
            <a:ext cx="5768340" cy="2435860"/>
          </a:xfrm>
          <a:prstGeom prst="rect">
            <a:avLst/>
          </a:prstGeom>
        </p:spPr>
      </p:pic>
      <p:pic>
        <p:nvPicPr>
          <p:cNvPr id="9" name="Picture 8" descr="A cartoon black cat with green eyes&#10;&#10;AI-generated content may be incorrect.">
            <a:extLst>
              <a:ext uri="{FF2B5EF4-FFF2-40B4-BE49-F238E27FC236}">
                <a16:creationId xmlns:a16="http://schemas.microsoft.com/office/drawing/2014/main" id="{5F5D44BA-6F0E-751B-EBA2-4F193FBE682F}"/>
              </a:ext>
            </a:extLst>
          </p:cNvPr>
          <p:cNvPicPr>
            <a:picLocks noChangeAspect="1"/>
          </p:cNvPicPr>
          <p:nvPr/>
        </p:nvPicPr>
        <p:blipFill>
          <a:blip r:embed="rId6"/>
          <a:stretch>
            <a:fillRect/>
          </a:stretch>
        </p:blipFill>
        <p:spPr>
          <a:xfrm>
            <a:off x="7958210" y="2447330"/>
            <a:ext cx="4238079" cy="2426068"/>
          </a:xfrm>
          <a:prstGeom prst="rect">
            <a:avLst/>
          </a:prstGeom>
        </p:spPr>
      </p:pic>
      <p:sp>
        <p:nvSpPr>
          <p:cNvPr id="2" name="TextBox 1">
            <a:extLst>
              <a:ext uri="{FF2B5EF4-FFF2-40B4-BE49-F238E27FC236}">
                <a16:creationId xmlns:a16="http://schemas.microsoft.com/office/drawing/2014/main" id="{7E517571-DA78-7B85-9FFB-619E98033B1E}"/>
              </a:ext>
            </a:extLst>
          </p:cNvPr>
          <p:cNvSpPr txBox="1"/>
          <p:nvPr/>
        </p:nvSpPr>
        <p:spPr>
          <a:xfrm>
            <a:off x="93615" y="3228786"/>
            <a:ext cx="570036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Doing some little study on cats in motion I was able to get some nice little poses out of my rig, the mid run with it's legs together work very well as the keyframe for a run cycle, little bits of actions like these make the cat feel more cat like with the ears pinned back and the hunched back.</a:t>
            </a:r>
          </a:p>
          <a:p>
            <a:endParaRPr lang="en-US" dirty="0"/>
          </a:p>
          <a:p>
            <a:r>
              <a:rPr lang="en-US" dirty="0"/>
              <a:t>Cat's bodies and poses seem a lot squishier with big stretches and squishes making them seem more liquid than solid. This works well in playing into animation and the rig where I can use the liquid like body of the cat to my advantage.</a:t>
            </a:r>
          </a:p>
        </p:txBody>
      </p:sp>
    </p:spTree>
    <p:extLst>
      <p:ext uri="{BB962C8B-B14F-4D97-AF65-F5344CB8AC3E}">
        <p14:creationId xmlns:p14="http://schemas.microsoft.com/office/powerpoint/2010/main" val="3967194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C715C-822A-8643-3A80-01E9B58AC9B0}"/>
              </a:ext>
            </a:extLst>
          </p:cNvPr>
          <p:cNvSpPr>
            <a:spLocks noGrp="1"/>
          </p:cNvSpPr>
          <p:nvPr>
            <p:ph type="title"/>
          </p:nvPr>
        </p:nvSpPr>
        <p:spPr/>
        <p:txBody>
          <a:bodyPr/>
          <a:lstStyle/>
          <a:p>
            <a:r>
              <a:rPr lang="en-US" b="0" dirty="0">
                <a:ea typeface="+mj-lt"/>
                <a:cs typeface="+mj-lt"/>
              </a:rPr>
              <a:t>environment</a:t>
            </a:r>
            <a:endParaRPr lang="en-US" dirty="0"/>
          </a:p>
        </p:txBody>
      </p:sp>
      <p:sp>
        <p:nvSpPr>
          <p:cNvPr id="3" name="Content Placeholder 2">
            <a:extLst>
              <a:ext uri="{FF2B5EF4-FFF2-40B4-BE49-F238E27FC236}">
                <a16:creationId xmlns:a16="http://schemas.microsoft.com/office/drawing/2014/main" id="{A3209EE1-AE72-78A4-145B-DD5FDBFC6A78}"/>
              </a:ext>
            </a:extLst>
          </p:cNvPr>
          <p:cNvSpPr>
            <a:spLocks noGrp="1"/>
          </p:cNvSpPr>
          <p:nvPr>
            <p:ph idx="1"/>
          </p:nvPr>
        </p:nvSpPr>
        <p:spPr>
          <a:xfrm>
            <a:off x="1429566" y="2286000"/>
            <a:ext cx="6069630" cy="3810000"/>
          </a:xfrm>
        </p:spPr>
        <p:txBody>
          <a:bodyPr vert="horz" lIns="91440" tIns="45720" rIns="91440" bIns="45720" rtlCol="0" anchor="t">
            <a:normAutofit/>
          </a:bodyPr>
          <a:lstStyle/>
          <a:p>
            <a:r>
              <a:rPr lang="en-US" dirty="0"/>
              <a:t>How the character will move around it?</a:t>
            </a:r>
            <a:br>
              <a:rPr lang="en-US" dirty="0"/>
            </a:br>
            <a:r>
              <a:rPr lang="en-US" dirty="0"/>
              <a:t>Walking down the wall in a trout, tracking the bird, jumping off the wall and curling in the bed. </a:t>
            </a:r>
          </a:p>
          <a:p>
            <a:r>
              <a:rPr lang="en-US" dirty="0"/>
              <a:t>I need the walls, house, inside, and a cat bed. I also need a few little extra to fill in the background so that it seems more lived in but not waste time on an overly detailed environment.</a:t>
            </a:r>
          </a:p>
          <a:p>
            <a:endParaRPr lang="en-US" dirty="0"/>
          </a:p>
        </p:txBody>
      </p:sp>
      <p:pic>
        <p:nvPicPr>
          <p:cNvPr id="4" name="Picture 3" descr="A couple of white buildings&#10;&#10;AI-generated content may be incorrect.">
            <a:extLst>
              <a:ext uri="{FF2B5EF4-FFF2-40B4-BE49-F238E27FC236}">
                <a16:creationId xmlns:a16="http://schemas.microsoft.com/office/drawing/2014/main" id="{BE3BD71C-C0AA-A4B8-5AE8-2F459ED3CE22}"/>
              </a:ext>
            </a:extLst>
          </p:cNvPr>
          <p:cNvPicPr>
            <a:picLocks noChangeAspect="1"/>
          </p:cNvPicPr>
          <p:nvPr/>
        </p:nvPicPr>
        <p:blipFill>
          <a:blip r:embed="rId2"/>
          <a:stretch>
            <a:fillRect/>
          </a:stretch>
        </p:blipFill>
        <p:spPr>
          <a:xfrm>
            <a:off x="7650798" y="167005"/>
            <a:ext cx="4154805" cy="2256790"/>
          </a:xfrm>
          <a:prstGeom prst="rect">
            <a:avLst/>
          </a:prstGeom>
        </p:spPr>
      </p:pic>
      <p:pic>
        <p:nvPicPr>
          <p:cNvPr id="5" name="Picture 4" descr="A screenshot of a video game&#10;&#10;AI-generated content may be incorrect.">
            <a:extLst>
              <a:ext uri="{FF2B5EF4-FFF2-40B4-BE49-F238E27FC236}">
                <a16:creationId xmlns:a16="http://schemas.microsoft.com/office/drawing/2014/main" id="{2BE4E726-7D18-406B-CA71-9B1601DE5851}"/>
              </a:ext>
            </a:extLst>
          </p:cNvPr>
          <p:cNvPicPr>
            <a:picLocks noChangeAspect="1"/>
          </p:cNvPicPr>
          <p:nvPr/>
        </p:nvPicPr>
        <p:blipFill>
          <a:blip r:embed="rId3"/>
          <a:stretch>
            <a:fillRect/>
          </a:stretch>
        </p:blipFill>
        <p:spPr>
          <a:xfrm>
            <a:off x="7653655" y="2515552"/>
            <a:ext cx="4149090" cy="1837055"/>
          </a:xfrm>
          <a:prstGeom prst="rect">
            <a:avLst/>
          </a:prstGeom>
        </p:spPr>
      </p:pic>
      <p:pic>
        <p:nvPicPr>
          <p:cNvPr id="6" name="Picture 5" descr="A cartoon character in a city&#10;&#10;AI-generated content may be incorrect.">
            <a:extLst>
              <a:ext uri="{FF2B5EF4-FFF2-40B4-BE49-F238E27FC236}">
                <a16:creationId xmlns:a16="http://schemas.microsoft.com/office/drawing/2014/main" id="{26DBC479-5593-C9D9-B378-1467727B77EA}"/>
              </a:ext>
            </a:extLst>
          </p:cNvPr>
          <p:cNvPicPr>
            <a:picLocks noChangeAspect="1"/>
          </p:cNvPicPr>
          <p:nvPr/>
        </p:nvPicPr>
        <p:blipFill>
          <a:blip r:embed="rId4"/>
          <a:stretch>
            <a:fillRect/>
          </a:stretch>
        </p:blipFill>
        <p:spPr>
          <a:xfrm>
            <a:off x="7650798" y="4471035"/>
            <a:ext cx="4154805" cy="2284730"/>
          </a:xfrm>
          <a:prstGeom prst="rect">
            <a:avLst/>
          </a:prstGeom>
        </p:spPr>
      </p:pic>
    </p:spTree>
    <p:extLst>
      <p:ext uri="{BB962C8B-B14F-4D97-AF65-F5344CB8AC3E}">
        <p14:creationId xmlns:p14="http://schemas.microsoft.com/office/powerpoint/2010/main" val="4020270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2F15-AD3C-620E-6F92-8E65F7117DB1}"/>
              </a:ext>
            </a:extLst>
          </p:cNvPr>
          <p:cNvSpPr>
            <a:spLocks noGrp="1"/>
          </p:cNvSpPr>
          <p:nvPr>
            <p:ph type="title"/>
          </p:nvPr>
        </p:nvSpPr>
        <p:spPr>
          <a:xfrm>
            <a:off x="463127" y="1119787"/>
            <a:ext cx="9238434" cy="857559"/>
          </a:xfrm>
        </p:spPr>
        <p:txBody>
          <a:bodyPr/>
          <a:lstStyle/>
          <a:p>
            <a:r>
              <a:rPr lang="en-US" dirty="0"/>
              <a:t>Camera work</a:t>
            </a:r>
          </a:p>
        </p:txBody>
      </p:sp>
      <p:sp>
        <p:nvSpPr>
          <p:cNvPr id="3" name="Content Placeholder 2">
            <a:extLst>
              <a:ext uri="{FF2B5EF4-FFF2-40B4-BE49-F238E27FC236}">
                <a16:creationId xmlns:a16="http://schemas.microsoft.com/office/drawing/2014/main" id="{F7E7F074-85C4-2880-FF35-2A48C285E9AE}"/>
              </a:ext>
            </a:extLst>
          </p:cNvPr>
          <p:cNvSpPr>
            <a:spLocks noGrp="1"/>
          </p:cNvSpPr>
          <p:nvPr>
            <p:ph idx="1"/>
          </p:nvPr>
        </p:nvSpPr>
        <p:spPr>
          <a:xfrm>
            <a:off x="463127" y="2304585"/>
            <a:ext cx="5093898" cy="4116658"/>
          </a:xfrm>
        </p:spPr>
        <p:txBody>
          <a:bodyPr vert="horz" lIns="91440" tIns="45720" rIns="91440" bIns="45720" rtlCol="0" anchor="t">
            <a:normAutofit/>
          </a:bodyPr>
          <a:lstStyle/>
          <a:p>
            <a:r>
              <a:rPr lang="en-US" dirty="0"/>
              <a:t>Keeping the cat in the middle</a:t>
            </a:r>
          </a:p>
          <a:p>
            <a:r>
              <a:rPr lang="en-US" dirty="0"/>
              <a:t>Birds eye view?</a:t>
            </a:r>
          </a:p>
          <a:p>
            <a:r>
              <a:rPr lang="en-US" dirty="0"/>
              <a:t>Front or back? Side?</a:t>
            </a:r>
          </a:p>
          <a:p>
            <a:r>
              <a:rPr lang="en-US" dirty="0"/>
              <a:t>POV</a:t>
            </a:r>
          </a:p>
          <a:p>
            <a:r>
              <a:rPr lang="en-US" dirty="0"/>
              <a:t>A mix of them all</a:t>
            </a:r>
          </a:p>
          <a:p>
            <a:r>
              <a:rPr lang="en-US" dirty="0"/>
              <a:t>From the preys view?</a:t>
            </a:r>
          </a:p>
        </p:txBody>
      </p:sp>
      <p:sp>
        <p:nvSpPr>
          <p:cNvPr id="4" name="Date Placeholder 3">
            <a:extLst>
              <a:ext uri="{FF2B5EF4-FFF2-40B4-BE49-F238E27FC236}">
                <a16:creationId xmlns:a16="http://schemas.microsoft.com/office/drawing/2014/main" id="{026CA40F-1E5B-7C7E-C3E7-E6AD95C76558}"/>
              </a:ext>
            </a:extLst>
          </p:cNvPr>
          <p:cNvSpPr>
            <a:spLocks noGrp="1"/>
          </p:cNvSpPr>
          <p:nvPr>
            <p:ph type="dt" sz="half" idx="10"/>
          </p:nvPr>
        </p:nvSpPr>
        <p:spPr/>
        <p:txBody>
          <a:bodyPr/>
          <a:lstStyle/>
          <a:p>
            <a:fld id="{7CDF63DC-ABB4-4A3A-A826-8BFA510F24CF}" type="datetime1">
              <a:t>11/10/2025</a:t>
            </a:fld>
            <a:endParaRPr lang="en-US" dirty="0"/>
          </a:p>
        </p:txBody>
      </p:sp>
      <p:sp>
        <p:nvSpPr>
          <p:cNvPr id="5" name="Footer Placeholder 4">
            <a:extLst>
              <a:ext uri="{FF2B5EF4-FFF2-40B4-BE49-F238E27FC236}">
                <a16:creationId xmlns:a16="http://schemas.microsoft.com/office/drawing/2014/main" id="{CE5D6839-5FEB-57DA-977F-91762E266BC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7394C37-DB20-4468-7128-64BA7F1B5211}"/>
              </a:ext>
            </a:extLst>
          </p:cNvPr>
          <p:cNvSpPr>
            <a:spLocks noGrp="1"/>
          </p:cNvSpPr>
          <p:nvPr>
            <p:ph type="sldNum" sz="quarter" idx="12"/>
          </p:nvPr>
        </p:nvSpPr>
        <p:spPr/>
        <p:txBody>
          <a:bodyPr/>
          <a:lstStyle/>
          <a:p>
            <a:fld id="{196A61CA-0502-4EE4-9724-96EA822543E5}" type="slidenum">
              <a:rPr lang="en-US" dirty="0"/>
              <a:t>11</a:t>
            </a:fld>
            <a:endParaRPr lang="en-US" dirty="0"/>
          </a:p>
        </p:txBody>
      </p:sp>
      <p:pic>
        <p:nvPicPr>
          <p:cNvPr id="7" name="Picture 6" descr="A cat in a room with a drawing&#10;&#10;AI-generated content may be incorrect.">
            <a:extLst>
              <a:ext uri="{FF2B5EF4-FFF2-40B4-BE49-F238E27FC236}">
                <a16:creationId xmlns:a16="http://schemas.microsoft.com/office/drawing/2014/main" id="{F2E509D0-5D9E-A6B3-9324-2B565E75F609}"/>
              </a:ext>
            </a:extLst>
          </p:cNvPr>
          <p:cNvPicPr>
            <a:picLocks noChangeAspect="1"/>
          </p:cNvPicPr>
          <p:nvPr/>
        </p:nvPicPr>
        <p:blipFill>
          <a:blip r:embed="rId2"/>
          <a:stretch>
            <a:fillRect/>
          </a:stretch>
        </p:blipFill>
        <p:spPr>
          <a:xfrm>
            <a:off x="5681081" y="134629"/>
            <a:ext cx="6154545" cy="2527843"/>
          </a:xfrm>
          <a:prstGeom prst="rect">
            <a:avLst/>
          </a:prstGeom>
        </p:spPr>
      </p:pic>
      <p:pic>
        <p:nvPicPr>
          <p:cNvPr id="8" name="Picture 7">
            <a:extLst>
              <a:ext uri="{FF2B5EF4-FFF2-40B4-BE49-F238E27FC236}">
                <a16:creationId xmlns:a16="http://schemas.microsoft.com/office/drawing/2014/main" id="{1F246877-BD31-44E2-E552-D1252C60115E}"/>
              </a:ext>
            </a:extLst>
          </p:cNvPr>
          <p:cNvPicPr>
            <a:picLocks noChangeAspect="1"/>
          </p:cNvPicPr>
          <p:nvPr/>
        </p:nvPicPr>
        <p:blipFill>
          <a:blip r:embed="rId3"/>
          <a:stretch>
            <a:fillRect/>
          </a:stretch>
        </p:blipFill>
        <p:spPr>
          <a:xfrm>
            <a:off x="5984141" y="4326325"/>
            <a:ext cx="5743575" cy="2414936"/>
          </a:xfrm>
          <a:prstGeom prst="rect">
            <a:avLst/>
          </a:prstGeom>
        </p:spPr>
      </p:pic>
    </p:spTree>
    <p:extLst>
      <p:ext uri="{BB962C8B-B14F-4D97-AF65-F5344CB8AC3E}">
        <p14:creationId xmlns:p14="http://schemas.microsoft.com/office/powerpoint/2010/main" val="3329086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EBD2-90B6-4FA1-AEE6-F5F07A3EE4FD}"/>
              </a:ext>
            </a:extLst>
          </p:cNvPr>
          <p:cNvSpPr>
            <a:spLocks noGrp="1"/>
          </p:cNvSpPr>
          <p:nvPr>
            <p:ph type="title"/>
          </p:nvPr>
        </p:nvSpPr>
        <p:spPr>
          <a:xfrm>
            <a:off x="1429566" y="242805"/>
            <a:ext cx="9238434" cy="857559"/>
          </a:xfrm>
        </p:spPr>
        <p:txBody>
          <a:bodyPr/>
          <a:lstStyle/>
          <a:p>
            <a:r>
              <a:rPr lang="en-US" b="0" dirty="0">
                <a:ea typeface="+mj-lt"/>
                <a:cs typeface="+mj-lt"/>
              </a:rPr>
              <a:t>bibliography</a:t>
            </a:r>
            <a:endParaRPr lang="en-US" dirty="0"/>
          </a:p>
        </p:txBody>
      </p:sp>
      <p:sp>
        <p:nvSpPr>
          <p:cNvPr id="6" name="Content Placeholder 5">
            <a:extLst>
              <a:ext uri="{FF2B5EF4-FFF2-40B4-BE49-F238E27FC236}">
                <a16:creationId xmlns:a16="http://schemas.microsoft.com/office/drawing/2014/main" id="{5BFD5A09-F8BF-53BE-D6F2-0520ADF5E685}"/>
              </a:ext>
            </a:extLst>
          </p:cNvPr>
          <p:cNvSpPr>
            <a:spLocks noGrp="1"/>
          </p:cNvSpPr>
          <p:nvPr>
            <p:ph idx="1"/>
          </p:nvPr>
        </p:nvSpPr>
        <p:spPr>
          <a:xfrm>
            <a:off x="525326" y="1188720"/>
            <a:ext cx="11331394" cy="5140960"/>
          </a:xfrm>
        </p:spPr>
        <p:txBody>
          <a:bodyPr vert="horz" lIns="91440" tIns="45720" rIns="91440" bIns="45720" rtlCol="0" anchor="t">
            <a:normAutofit/>
          </a:bodyPr>
          <a:lstStyle/>
          <a:p>
            <a:pPr marL="0" indent="0">
              <a:buNone/>
            </a:pPr>
            <a:endParaRPr lang="en-US" sz="1400" dirty="0">
              <a:ea typeface="+mn-lt"/>
              <a:cs typeface="+mn-lt"/>
            </a:endParaRPr>
          </a:p>
          <a:p>
            <a:r>
              <a:rPr lang="en-US" sz="1000" dirty="0">
                <a:solidFill>
                  <a:srgbClr val="FFFFFF"/>
                </a:solidFill>
                <a:latin typeface="Trade Gothic Next Light"/>
                <a:ea typeface="Calibri"/>
                <a:cs typeface="Calibri"/>
              </a:rPr>
              <a:t>[1] “cats language cat body expression feeling,” </a:t>
            </a:r>
            <a:r>
              <a:rPr lang="en-US" sz="1000" err="1">
                <a:solidFill>
                  <a:srgbClr val="FFFFFF"/>
                </a:solidFill>
                <a:latin typeface="Trade Gothic Next Light"/>
                <a:ea typeface="Calibri"/>
                <a:cs typeface="Calibri"/>
              </a:rPr>
              <a:t>Shuttershock</a:t>
            </a:r>
            <a:r>
              <a:rPr lang="en-US" sz="1000" dirty="0">
                <a:solidFill>
                  <a:srgbClr val="FFFFFF"/>
                </a:solidFill>
                <a:latin typeface="Trade Gothic Next Light"/>
                <a:ea typeface="Calibri"/>
                <a:cs typeface="Calibri"/>
              </a:rPr>
              <a:t>. https://www.shutterstock.com/image-vector/cats-language-cat-body-expression-feeling-2214704211 (accessed Oct. 16, 2022).</a:t>
            </a:r>
            <a:endParaRPr lang="en-US" sz="1000"/>
          </a:p>
          <a:p>
            <a:r>
              <a:rPr lang="en-US" sz="1000" dirty="0">
                <a:solidFill>
                  <a:srgbClr val="FFFFFF"/>
                </a:solidFill>
                <a:latin typeface="Trade Gothic Next Light"/>
                <a:ea typeface="Calibri"/>
                <a:cs typeface="Calibri"/>
              </a:rPr>
              <a:t>‌[2] “A Visual Guide to Cat Body Language,” Alley Cat Allies. https://www.alleycat.org/resources/a-visual-guide-to-cat-body-language/</a:t>
            </a:r>
            <a:endParaRPr lang="en-US" sz="1000"/>
          </a:p>
          <a:p>
            <a:r>
              <a:rPr lang="en-US" sz="1000" dirty="0">
                <a:solidFill>
                  <a:srgbClr val="FFFFFF"/>
                </a:solidFill>
                <a:latin typeface="Trade Gothic Next Light"/>
                <a:ea typeface="Calibri"/>
                <a:cs typeface="Calibri"/>
              </a:rPr>
              <a:t>‌[3] K. Copson, “How Do Cats Run? The Amazingly Complex Details! - </a:t>
            </a:r>
            <a:r>
              <a:rPr lang="en-US" sz="1000" err="1">
                <a:solidFill>
                  <a:srgbClr val="FFFFFF"/>
                </a:solidFill>
                <a:latin typeface="Trade Gothic Next Light"/>
                <a:ea typeface="Calibri"/>
                <a:cs typeface="Calibri"/>
              </a:rPr>
              <a:t>Catster</a:t>
            </a:r>
            <a:r>
              <a:rPr lang="en-US" sz="1000" dirty="0">
                <a:solidFill>
                  <a:srgbClr val="FFFFFF"/>
                </a:solidFill>
                <a:latin typeface="Trade Gothic Next Light"/>
                <a:ea typeface="Calibri"/>
                <a:cs typeface="Calibri"/>
              </a:rPr>
              <a:t>,” </a:t>
            </a:r>
            <a:r>
              <a:rPr lang="en-US" sz="1000" err="1">
                <a:solidFill>
                  <a:srgbClr val="FFFFFF"/>
                </a:solidFill>
                <a:latin typeface="Trade Gothic Next Light"/>
                <a:ea typeface="Calibri"/>
                <a:cs typeface="Calibri"/>
              </a:rPr>
              <a:t>Catster</a:t>
            </a:r>
            <a:r>
              <a:rPr lang="en-US" sz="1000" dirty="0">
                <a:solidFill>
                  <a:srgbClr val="FFFFFF"/>
                </a:solidFill>
                <a:latin typeface="Trade Gothic Next Light"/>
                <a:ea typeface="Calibri"/>
                <a:cs typeface="Calibri"/>
              </a:rPr>
              <a:t>, Aug. 22, 2024. https://www.catster.com/lifestyle/how-do-cats-run/</a:t>
            </a:r>
            <a:endParaRPr lang="en-US" sz="1000"/>
          </a:p>
          <a:p>
            <a:r>
              <a:rPr lang="en-US" sz="1000" dirty="0">
                <a:ea typeface="Calibri"/>
                <a:cs typeface="Calibri"/>
              </a:rPr>
              <a:t>[4] “How Fast Can A Cat Run?,” </a:t>
            </a:r>
            <a:r>
              <a:rPr lang="en-US" sz="1000" err="1">
                <a:ea typeface="Calibri"/>
                <a:cs typeface="Calibri"/>
              </a:rPr>
              <a:t>TrustedHousesitters</a:t>
            </a:r>
            <a:r>
              <a:rPr lang="en-US" sz="1000" dirty="0">
                <a:ea typeface="Calibri"/>
                <a:cs typeface="Calibri"/>
              </a:rPr>
              <a:t>, 2025. https://www.trustedhousesitters.com/blog/pets/how-fast-can-a-cat-run/ (accessed Nov. 09, 2025).</a:t>
            </a:r>
            <a:endParaRPr lang="en-US" sz="1000"/>
          </a:p>
          <a:p>
            <a:r>
              <a:rPr lang="en-US" sz="1000" dirty="0">
                <a:ea typeface="Calibri"/>
                <a:cs typeface="Calibri"/>
              </a:rPr>
              <a:t>[5] </a:t>
            </a:r>
            <a:r>
              <a:rPr lang="en-US" sz="1000" err="1">
                <a:ea typeface="Calibri"/>
                <a:cs typeface="Calibri"/>
              </a:rPr>
              <a:t>Batcavedweller</a:t>
            </a:r>
            <a:r>
              <a:rPr lang="en-US" sz="1000" dirty="0">
                <a:ea typeface="Calibri"/>
                <a:cs typeface="Calibri"/>
              </a:rPr>
              <a:t>, “Cat running drawing,” Pinterest, Oct. 03, 2019. https://ca.pinterest.com/pin/cat-running-drawing--305189312250397329/ (accessed Nov. 09, 2025).</a:t>
            </a:r>
          </a:p>
          <a:p>
            <a:r>
              <a:rPr lang="en-US" sz="1000" dirty="0">
                <a:ea typeface="Calibri"/>
                <a:cs typeface="Calibri"/>
              </a:rPr>
              <a:t>[6] “How Well Do You Know Your Cat? Body Language and Misconceptions,” Nationalpetmonth.org.uk, 2024. </a:t>
            </a:r>
            <a:r>
              <a:rPr lang="en-US" sz="1000" dirty="0">
                <a:ea typeface="Calibri"/>
                <a:cs typeface="Calibri"/>
                <a:hlinkClick r:id="rId2"/>
              </a:rPr>
              <a:t>https://nationalpetmonth.org.uk/news/how-well-do-you-know-your-cat-body-language-and-misconceptions</a:t>
            </a:r>
            <a:endParaRPr lang="en-US" sz="1000" dirty="0">
              <a:ea typeface="Calibri"/>
              <a:cs typeface="Calibri"/>
            </a:endParaRPr>
          </a:p>
          <a:p>
            <a:r>
              <a:rPr lang="en-US" sz="1000" dirty="0">
                <a:ea typeface="Calibri"/>
                <a:cs typeface="Calibri"/>
              </a:rPr>
              <a:t>[7] Youtu.be, 2025. https://youtu.be/J5RrjO3-7IQ?si=j6sUDKmXiyoUhTIL (accessed Nov. 09, 2025).</a:t>
            </a:r>
          </a:p>
          <a:p>
            <a:r>
              <a:rPr lang="en-US" sz="1000" dirty="0">
                <a:ea typeface="Calibri"/>
                <a:cs typeface="Calibri"/>
              </a:rPr>
              <a:t>[8] “Boxy Bird Maya Rig,” </a:t>
            </a:r>
            <a:r>
              <a:rPr lang="en-US" sz="1000" err="1">
                <a:ea typeface="Calibri"/>
                <a:cs typeface="Calibri"/>
              </a:rPr>
              <a:t>Gumroad</a:t>
            </a:r>
            <a:r>
              <a:rPr lang="en-US" sz="1000" dirty="0">
                <a:ea typeface="Calibri"/>
                <a:cs typeface="Calibri"/>
              </a:rPr>
              <a:t>, 2025. https://truongcgartist.gumroad.com/l/boxybird (accessed Nov. 09, 2025).</a:t>
            </a:r>
            <a:endParaRPr lang="en-US" sz="1000"/>
          </a:p>
          <a:p>
            <a:r>
              <a:rPr lang="en-US" sz="1000" dirty="0">
                <a:ea typeface="+mn-lt"/>
                <a:cs typeface="+mn-lt"/>
              </a:rPr>
              <a:t>[9] </a:t>
            </a:r>
            <a:r>
              <a:rPr lang="en-US" sz="1000" i="1" dirty="0">
                <a:ea typeface="+mn-lt"/>
                <a:cs typeface="+mn-lt"/>
              </a:rPr>
              <a:t>Youtu.be</a:t>
            </a:r>
            <a:r>
              <a:rPr lang="en-US" sz="1000" dirty="0">
                <a:ea typeface="+mn-lt"/>
                <a:cs typeface="+mn-lt"/>
              </a:rPr>
              <a:t>, 2025. </a:t>
            </a:r>
            <a:r>
              <a:rPr lang="en-US" sz="1000" dirty="0">
                <a:ea typeface="+mn-lt"/>
                <a:cs typeface="+mn-lt"/>
                <a:hlinkClick r:id="rId3"/>
              </a:rPr>
              <a:t>https://youtu.be/82WW9dVbglI?si=3H4XSLD7DdmspZ2U</a:t>
            </a:r>
            <a:r>
              <a:rPr lang="en-US" sz="1000" dirty="0">
                <a:ea typeface="+mn-lt"/>
                <a:cs typeface="+mn-lt"/>
              </a:rPr>
              <a:t> (accessed Nov. 09, 2025).</a:t>
            </a:r>
          </a:p>
          <a:p>
            <a:r>
              <a:rPr lang="en-US" sz="1000" dirty="0">
                <a:ea typeface="+mn-lt"/>
                <a:cs typeface="+mn-lt"/>
              </a:rPr>
              <a:t>[10] </a:t>
            </a:r>
            <a:r>
              <a:rPr lang="en-US" sz="1000" i="1" dirty="0">
                <a:ea typeface="+mn-lt"/>
                <a:cs typeface="+mn-lt"/>
              </a:rPr>
              <a:t>Youtu.be</a:t>
            </a:r>
            <a:r>
              <a:rPr lang="en-US" sz="1000" dirty="0">
                <a:ea typeface="+mn-lt"/>
                <a:cs typeface="+mn-lt"/>
              </a:rPr>
              <a:t>, 2025. </a:t>
            </a:r>
            <a:r>
              <a:rPr lang="en-US" sz="1000" dirty="0">
                <a:ea typeface="+mn-lt"/>
                <a:cs typeface="+mn-lt"/>
                <a:hlinkClick r:id="rId4"/>
              </a:rPr>
              <a:t>https://youtu.be/sUfphQFyYUw?si=jsUNnzF5XvCxu6pQ</a:t>
            </a:r>
            <a:r>
              <a:rPr lang="en-US" sz="1000" dirty="0">
                <a:ea typeface="+mn-lt"/>
                <a:cs typeface="+mn-lt"/>
              </a:rPr>
              <a:t> (accessed Nov. 09, 2025).</a:t>
            </a:r>
          </a:p>
          <a:p>
            <a:r>
              <a:rPr lang="en-US" sz="1000" dirty="0">
                <a:ea typeface="+mn-lt"/>
                <a:cs typeface="+mn-lt"/>
              </a:rPr>
              <a:t>[11] D. LaFontaine, “Why do cats wiggle before they pounce?,” </a:t>
            </a:r>
            <a:r>
              <a:rPr lang="en-US" sz="1000" i="1" dirty="0">
                <a:ea typeface="+mn-lt"/>
                <a:cs typeface="+mn-lt"/>
              </a:rPr>
              <a:t>Cat in the Box LLC</a:t>
            </a:r>
            <a:r>
              <a:rPr lang="en-US" sz="1000" dirty="0">
                <a:ea typeface="+mn-lt"/>
                <a:cs typeface="+mn-lt"/>
              </a:rPr>
              <a:t>, Jan. 03, 2024. </a:t>
            </a:r>
            <a:r>
              <a:rPr lang="en-US" sz="1000" dirty="0">
                <a:ea typeface="+mn-lt"/>
                <a:cs typeface="+mn-lt"/>
                <a:hlinkClick r:id="rId5"/>
              </a:rPr>
              <a:t>https://thecatisinthebox.com/blogs/kitty-contemplations/why-do-cats-wiggle-before-they-pounce?srsltid=AfmBOopN-CFNyQs0bp4ySAJdXLdCLXzkGZyzyIsb6WMcTGCGgE8vTA8W</a:t>
            </a:r>
            <a:r>
              <a:rPr lang="en-US" sz="1000" dirty="0">
                <a:ea typeface="+mn-lt"/>
                <a:cs typeface="+mn-lt"/>
              </a:rPr>
              <a:t> (accessed Nov. 09, 2025).</a:t>
            </a:r>
            <a:endParaRPr lang="en-US" sz="1000" dirty="0"/>
          </a:p>
          <a:p>
            <a:r>
              <a:rPr lang="en-US" sz="1000" dirty="0"/>
              <a:t>[12] </a:t>
            </a:r>
            <a:r>
              <a:rPr lang="en-US" sz="1000" dirty="0" err="1"/>
              <a:t>Agora.studio</a:t>
            </a:r>
            <a:r>
              <a:rPr lang="en-US" sz="1000" dirty="0"/>
              <a:t>, “</a:t>
            </a:r>
            <a:r>
              <a:rPr lang="en-US" sz="1000" dirty="0" err="1"/>
              <a:t>Agora.community</a:t>
            </a:r>
            <a:r>
              <a:rPr lang="en-US" sz="1000" dirty="0"/>
              <a:t> | Little Kitty | Maya,” </a:t>
            </a:r>
            <a:r>
              <a:rPr lang="en-US" sz="1000" dirty="0" err="1"/>
              <a:t>agora.community</a:t>
            </a:r>
            <a:r>
              <a:rPr lang="en-US" sz="1000" dirty="0"/>
              <a:t>. https://agora.community/content/little-kitty</a:t>
            </a:r>
            <a:endParaRPr lang="en-US" dirty="0"/>
          </a:p>
        </p:txBody>
      </p:sp>
    </p:spTree>
    <p:extLst>
      <p:ext uri="{BB962C8B-B14F-4D97-AF65-F5344CB8AC3E}">
        <p14:creationId xmlns:p14="http://schemas.microsoft.com/office/powerpoint/2010/main" val="134802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8B39-F94E-7F41-216E-B9260169A91E}"/>
              </a:ext>
            </a:extLst>
          </p:cNvPr>
          <p:cNvSpPr>
            <a:spLocks noGrp="1"/>
          </p:cNvSpPr>
          <p:nvPr>
            <p:ph type="title"/>
          </p:nvPr>
        </p:nvSpPr>
        <p:spPr/>
        <p:txBody>
          <a:bodyPr/>
          <a:lstStyle/>
          <a:p>
            <a:r>
              <a:rPr lang="en-US"/>
              <a:t>Appendix</a:t>
            </a:r>
          </a:p>
        </p:txBody>
      </p:sp>
      <p:sp>
        <p:nvSpPr>
          <p:cNvPr id="3" name="Content Placeholder 2">
            <a:extLst>
              <a:ext uri="{FF2B5EF4-FFF2-40B4-BE49-F238E27FC236}">
                <a16:creationId xmlns:a16="http://schemas.microsoft.com/office/drawing/2014/main" id="{0EC7FDF4-EC24-423B-48ED-F55ECA07C9CB}"/>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https://uowtsd-my.sharepoint.com/:w:/g/personal/2206301_student_uwtsd_ac_uk/EbGQpy_n8qNAu7xuOMR1ALEB_h-4nm1NMDTprCFBD6SG7w?e=BN6PQL</a:t>
            </a:r>
            <a:endParaRPr lang="en-US" dirty="0">
              <a:ea typeface="+mn-lt"/>
              <a:cs typeface="+mn-lt"/>
            </a:endParaRPr>
          </a:p>
          <a:p>
            <a:endParaRPr lang="en-US" dirty="0"/>
          </a:p>
        </p:txBody>
      </p:sp>
      <p:sp>
        <p:nvSpPr>
          <p:cNvPr id="4" name="Date Placeholder 3">
            <a:extLst>
              <a:ext uri="{FF2B5EF4-FFF2-40B4-BE49-F238E27FC236}">
                <a16:creationId xmlns:a16="http://schemas.microsoft.com/office/drawing/2014/main" id="{09BA0FB5-1BA9-DB95-0A26-D3D0B016068B}"/>
              </a:ext>
            </a:extLst>
          </p:cNvPr>
          <p:cNvSpPr>
            <a:spLocks noGrp="1"/>
          </p:cNvSpPr>
          <p:nvPr>
            <p:ph type="dt" sz="half" idx="10"/>
          </p:nvPr>
        </p:nvSpPr>
        <p:spPr/>
        <p:txBody>
          <a:bodyPr/>
          <a:lstStyle/>
          <a:p>
            <a:fld id="{E2950583-F97B-4140-89DB-C67B67F943C7}" type="datetime1">
              <a:t>11/10/2025</a:t>
            </a:fld>
            <a:endParaRPr lang="en-US" dirty="0"/>
          </a:p>
        </p:txBody>
      </p:sp>
      <p:sp>
        <p:nvSpPr>
          <p:cNvPr id="5" name="Footer Placeholder 4">
            <a:extLst>
              <a:ext uri="{FF2B5EF4-FFF2-40B4-BE49-F238E27FC236}">
                <a16:creationId xmlns:a16="http://schemas.microsoft.com/office/drawing/2014/main" id="{75503BED-9116-21EA-3DEC-AFC2BF2D2B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BF0FFC0-1BE9-ACA0-50AC-878D72B61A70}"/>
              </a:ext>
            </a:extLst>
          </p:cNvPr>
          <p:cNvSpPr>
            <a:spLocks noGrp="1"/>
          </p:cNvSpPr>
          <p:nvPr>
            <p:ph type="sldNum" sz="quarter" idx="12"/>
          </p:nvPr>
        </p:nvSpPr>
        <p:spPr/>
        <p:txBody>
          <a:bodyPr/>
          <a:lstStyle/>
          <a:p>
            <a:fld id="{196A61CA-0502-4EE4-9724-96EA822543E5}" type="slidenum">
              <a:rPr lang="en-US" dirty="0"/>
              <a:t>13</a:t>
            </a:fld>
            <a:endParaRPr lang="en-US" dirty="0"/>
          </a:p>
        </p:txBody>
      </p:sp>
    </p:spTree>
    <p:extLst>
      <p:ext uri="{BB962C8B-B14F-4D97-AF65-F5344CB8AC3E}">
        <p14:creationId xmlns:p14="http://schemas.microsoft.com/office/powerpoint/2010/main" val="1105448590"/>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PortalVTI</vt:lpstr>
      <vt:lpstr>A.C.P Advanced Character animation</vt:lpstr>
      <vt:lpstr>Cat idea/concept</vt:lpstr>
      <vt:lpstr>Cat actions I want</vt:lpstr>
      <vt:lpstr>Story Board</vt:lpstr>
      <vt:lpstr>Blocking</vt:lpstr>
      <vt:lpstr>Facial expressions</vt:lpstr>
      <vt:lpstr>PowerPoint Presentation</vt:lpstr>
      <vt:lpstr>Real cats</vt:lpstr>
      <vt:lpstr>PowerPoint Presentation</vt:lpstr>
      <vt:lpstr>environment</vt:lpstr>
      <vt:lpstr>Camera work</vt:lpstr>
      <vt:lpstr>bibliography</vt:lpstr>
      <vt:lpstr>Appendix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674</cp:revision>
  <dcterms:created xsi:type="dcterms:W3CDTF">2025-10-23T10:49:07Z</dcterms:created>
  <dcterms:modified xsi:type="dcterms:W3CDTF">2025-11-10T10:02:59Z</dcterms:modified>
</cp:coreProperties>
</file>