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56" r:id="rId2"/>
    <p:sldId id="291" r:id="rId3"/>
    <p:sldId id="298" r:id="rId4"/>
    <p:sldId id="295" r:id="rId5"/>
    <p:sldId id="297" r:id="rId6"/>
    <p:sldId id="296" r:id="rId7"/>
    <p:sldId id="293" r:id="rId8"/>
    <p:sldId id="294" r:id="rId9"/>
    <p:sldId id="290" r:id="rId10"/>
    <p:sldId id="300" r:id="rId11"/>
    <p:sldId id="284" r:id="rId12"/>
    <p:sldId id="299" r:id="rId13"/>
    <p:sldId id="285" r:id="rId14"/>
    <p:sldId id="286" r:id="rId15"/>
    <p:sldId id="287" r:id="rId16"/>
    <p:sldId id="288" r:id="rId17"/>
    <p:sldId id="301" r:id="rId18"/>
    <p:sldId id="289" r:id="rId19"/>
  </p:sldIdLst>
  <p:sldSz cx="9144000" cy="6858000" type="screen4x3"/>
  <p:notesSz cx="6669088" cy="9753600"/>
  <p:defaultTextStyle>
    <a:defPPr>
      <a:defRPr lang="en-GB"/>
    </a:defPPr>
    <a:lvl1pPr algn="l" rtl="0" fontAlgn="base">
      <a:spcBef>
        <a:spcPct val="0"/>
      </a:spcBef>
      <a:spcAft>
        <a:spcPct val="0"/>
      </a:spcAft>
      <a:defRPr sz="2400" kern="1200">
        <a:solidFill>
          <a:schemeClr val="tx1"/>
        </a:solidFill>
        <a:latin typeface="Century Gothic" pitchFamily="34" charset="0"/>
        <a:ea typeface="+mn-ea"/>
        <a:cs typeface="+mn-cs"/>
      </a:defRPr>
    </a:lvl1pPr>
    <a:lvl2pPr marL="457200" algn="l" rtl="0" fontAlgn="base">
      <a:spcBef>
        <a:spcPct val="0"/>
      </a:spcBef>
      <a:spcAft>
        <a:spcPct val="0"/>
      </a:spcAft>
      <a:defRPr sz="2400" kern="1200">
        <a:solidFill>
          <a:schemeClr val="tx1"/>
        </a:solidFill>
        <a:latin typeface="Century Gothic" pitchFamily="34" charset="0"/>
        <a:ea typeface="+mn-ea"/>
        <a:cs typeface="+mn-cs"/>
      </a:defRPr>
    </a:lvl2pPr>
    <a:lvl3pPr marL="914400" algn="l" rtl="0" fontAlgn="base">
      <a:spcBef>
        <a:spcPct val="0"/>
      </a:spcBef>
      <a:spcAft>
        <a:spcPct val="0"/>
      </a:spcAft>
      <a:defRPr sz="2400" kern="1200">
        <a:solidFill>
          <a:schemeClr val="tx1"/>
        </a:solidFill>
        <a:latin typeface="Century Gothic" pitchFamily="34" charset="0"/>
        <a:ea typeface="+mn-ea"/>
        <a:cs typeface="+mn-cs"/>
      </a:defRPr>
    </a:lvl3pPr>
    <a:lvl4pPr marL="1371600" algn="l" rtl="0" fontAlgn="base">
      <a:spcBef>
        <a:spcPct val="0"/>
      </a:spcBef>
      <a:spcAft>
        <a:spcPct val="0"/>
      </a:spcAft>
      <a:defRPr sz="2400" kern="1200">
        <a:solidFill>
          <a:schemeClr val="tx1"/>
        </a:solidFill>
        <a:latin typeface="Century Gothic" pitchFamily="34" charset="0"/>
        <a:ea typeface="+mn-ea"/>
        <a:cs typeface="+mn-cs"/>
      </a:defRPr>
    </a:lvl4pPr>
    <a:lvl5pPr marL="1828800" algn="l" rtl="0" fontAlgn="base">
      <a:spcBef>
        <a:spcPct val="0"/>
      </a:spcBef>
      <a:spcAft>
        <a:spcPct val="0"/>
      </a:spcAft>
      <a:defRPr sz="2400" kern="1200">
        <a:solidFill>
          <a:schemeClr val="tx1"/>
        </a:solidFill>
        <a:latin typeface="Century Gothic" pitchFamily="34" charset="0"/>
        <a:ea typeface="+mn-ea"/>
        <a:cs typeface="+mn-cs"/>
      </a:defRPr>
    </a:lvl5pPr>
    <a:lvl6pPr marL="2286000" algn="l" defTabSz="914400" rtl="0" eaLnBrk="1" latinLnBrk="0" hangingPunct="1">
      <a:defRPr sz="2400" kern="1200">
        <a:solidFill>
          <a:schemeClr val="tx1"/>
        </a:solidFill>
        <a:latin typeface="Century Gothic" pitchFamily="34" charset="0"/>
        <a:ea typeface="+mn-ea"/>
        <a:cs typeface="+mn-cs"/>
      </a:defRPr>
    </a:lvl6pPr>
    <a:lvl7pPr marL="2743200" algn="l" defTabSz="914400" rtl="0" eaLnBrk="1" latinLnBrk="0" hangingPunct="1">
      <a:defRPr sz="2400" kern="1200">
        <a:solidFill>
          <a:schemeClr val="tx1"/>
        </a:solidFill>
        <a:latin typeface="Century Gothic" pitchFamily="34" charset="0"/>
        <a:ea typeface="+mn-ea"/>
        <a:cs typeface="+mn-cs"/>
      </a:defRPr>
    </a:lvl7pPr>
    <a:lvl8pPr marL="3200400" algn="l" defTabSz="914400" rtl="0" eaLnBrk="1" latinLnBrk="0" hangingPunct="1">
      <a:defRPr sz="2400" kern="1200">
        <a:solidFill>
          <a:schemeClr val="tx1"/>
        </a:solidFill>
        <a:latin typeface="Century Gothic" pitchFamily="34" charset="0"/>
        <a:ea typeface="+mn-ea"/>
        <a:cs typeface="+mn-cs"/>
      </a:defRPr>
    </a:lvl8pPr>
    <a:lvl9pPr marL="3657600" algn="l" defTabSz="914400" rtl="0" eaLnBrk="1" latinLnBrk="0" hangingPunct="1">
      <a:defRPr sz="2400" kern="1200">
        <a:solidFill>
          <a:schemeClr val="tx1"/>
        </a:solidFill>
        <a:latin typeface="Century Gothic"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200"/>
    <a:srgbClr val="006600"/>
    <a:srgbClr val="FFCC99"/>
    <a:srgbClr val="0000FF"/>
    <a:srgbClr val="FFFFFF"/>
    <a:srgbClr val="2F1444"/>
    <a:srgbClr val="FFFF99"/>
    <a:srgbClr val="007400"/>
    <a:srgbClr val="0488DA"/>
    <a:srgbClr val="11A2F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158"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varScale="1">
        <p:scale>
          <a:sx n="51" d="100"/>
          <a:sy n="51" d="100"/>
        </p:scale>
        <p:origin x="-1980" y="-10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0BEA8999-3EBE-4DF8-9CD4-F8AE1D4EF4DA}" type="datetimeFigureOut">
              <a:rPr lang="en-GB" smtClean="0"/>
              <a:t>12/03/2020</a:t>
            </a:fld>
            <a:endParaRPr lang="en-GB"/>
          </a:p>
        </p:txBody>
      </p:sp>
      <p:sp>
        <p:nvSpPr>
          <p:cNvPr id="4" name="Footer Placeholder 3"/>
          <p:cNvSpPr>
            <a:spLocks noGrp="1"/>
          </p:cNvSpPr>
          <p:nvPr>
            <p:ph type="ftr" sz="quarter" idx="2"/>
          </p:nvPr>
        </p:nvSpPr>
        <p:spPr>
          <a:xfrm>
            <a:off x="0" y="9265374"/>
            <a:ext cx="2890665" cy="488226"/>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5374"/>
            <a:ext cx="2890665" cy="488226"/>
          </a:xfrm>
          <a:prstGeom prst="rect">
            <a:avLst/>
          </a:prstGeom>
        </p:spPr>
        <p:txBody>
          <a:bodyPr vert="horz" lIns="89785" tIns="44892" rIns="89785" bIns="44892" rtlCol="0" anchor="b"/>
          <a:lstStyle>
            <a:lvl1pPr algn="r">
              <a:defRPr sz="1200"/>
            </a:lvl1pPr>
          </a:lstStyle>
          <a:p>
            <a:fld id="{08C9ABE9-2204-4A5F-917C-9289DD31274C}" type="slidenum">
              <a:rPr lang="en-GB" smtClean="0"/>
              <a:t>‹#›</a:t>
            </a:fld>
            <a:endParaRPr lang="en-GB"/>
          </a:p>
        </p:txBody>
      </p:sp>
    </p:spTree>
    <p:extLst>
      <p:ext uri="{BB962C8B-B14F-4D97-AF65-F5344CB8AC3E}">
        <p14:creationId xmlns:p14="http://schemas.microsoft.com/office/powerpoint/2010/main" val="14429574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6866" y="0"/>
            <a:ext cx="2890665" cy="488226"/>
          </a:xfrm>
          <a:prstGeom prst="rect">
            <a:avLst/>
          </a:prstGeom>
        </p:spPr>
        <p:txBody>
          <a:bodyPr vert="horz" lIns="89785" tIns="44892" rIns="89785" bIns="44892" rtlCol="0"/>
          <a:lstStyle>
            <a:lvl1pPr algn="r">
              <a:defRPr sz="1200"/>
            </a:lvl1pPr>
          </a:lstStyle>
          <a:p>
            <a:fld id="{B3BABB47-9F9F-4003-8CA3-CFD771AED36A}" type="datetimeFigureOut">
              <a:rPr lang="en-GB" smtClean="0"/>
              <a:t>12/03/2020</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598" y="4632687"/>
            <a:ext cx="5335893" cy="4389354"/>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3815"/>
            <a:ext cx="2890665" cy="488225"/>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6866" y="9263815"/>
            <a:ext cx="2890665" cy="488225"/>
          </a:xfrm>
          <a:prstGeom prst="rect">
            <a:avLst/>
          </a:prstGeom>
        </p:spPr>
        <p:txBody>
          <a:bodyPr vert="horz" lIns="89785" tIns="44892" rIns="89785" bIns="44892" rtlCol="0" anchor="b"/>
          <a:lstStyle>
            <a:lvl1pPr algn="r">
              <a:defRPr sz="1200"/>
            </a:lvl1pPr>
          </a:lstStyle>
          <a:p>
            <a:fld id="{7E167531-D454-4679-BEE9-11C254B79681}" type="slidenum">
              <a:rPr lang="en-GB" smtClean="0"/>
              <a:t>‹#›</a:t>
            </a:fld>
            <a:endParaRPr lang="en-GB"/>
          </a:p>
        </p:txBody>
      </p:sp>
    </p:spTree>
    <p:extLst>
      <p:ext uri="{BB962C8B-B14F-4D97-AF65-F5344CB8AC3E}">
        <p14:creationId xmlns:p14="http://schemas.microsoft.com/office/powerpoint/2010/main" val="1742362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3913A5D-C802-4C01-8092-85D03BEE09D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88C21AA-9267-4969-A1CA-28ACD7EDD63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6E1F827-E974-4D0C-9D63-C6053B8242F2}"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F2CFF13-94E9-42C1-857F-1652DA62F2D6}"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41D1CAC4-206F-4FB0-8142-E7137511F956}"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85755DA8-260F-4FD6-9665-410C29079663}"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2D5BB9C6-75A9-4827-B501-7318FBDCA53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D4CB527-4C1D-473D-81BE-D79104558222}"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516D0CE-2C9E-424D-AE60-8435C7C48304}"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C6A21DD-9ADC-401A-9DCF-8311F96B460C}"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50E9893-040A-4000-9401-DBC1A63A8CD3}"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2F1444"/>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defRPr sz="1400">
                <a:latin typeface="+mn-lt"/>
              </a:defRPr>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ctr">
              <a:defRPr sz="1400">
                <a:latin typeface="+mn-lt"/>
              </a:defRPr>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400">
                <a:latin typeface="+mn-lt"/>
              </a:defRPr>
            </a:lvl1pPr>
          </a:lstStyle>
          <a:p>
            <a:pPr>
              <a:defRPr/>
            </a:pPr>
            <a:fld id="{9626193C-BFBB-470E-89F4-58290F7B7DDC}"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Felix Titling" pitchFamily="82" charset="0"/>
        </a:defRPr>
      </a:lvl2pPr>
      <a:lvl3pPr algn="ctr" rtl="0" eaLnBrk="0" fontAlgn="base" hangingPunct="0">
        <a:spcBef>
          <a:spcPct val="0"/>
        </a:spcBef>
        <a:spcAft>
          <a:spcPct val="0"/>
        </a:spcAft>
        <a:defRPr sz="4400">
          <a:solidFill>
            <a:schemeClr val="tx2"/>
          </a:solidFill>
          <a:latin typeface="Felix Titling" pitchFamily="82" charset="0"/>
        </a:defRPr>
      </a:lvl3pPr>
      <a:lvl4pPr algn="ctr" rtl="0" eaLnBrk="0" fontAlgn="base" hangingPunct="0">
        <a:spcBef>
          <a:spcPct val="0"/>
        </a:spcBef>
        <a:spcAft>
          <a:spcPct val="0"/>
        </a:spcAft>
        <a:defRPr sz="4400">
          <a:solidFill>
            <a:schemeClr val="tx2"/>
          </a:solidFill>
          <a:latin typeface="Felix Titling" pitchFamily="82" charset="0"/>
        </a:defRPr>
      </a:lvl4pPr>
      <a:lvl5pPr algn="ctr" rtl="0" eaLnBrk="0" fontAlgn="base" hangingPunct="0">
        <a:spcBef>
          <a:spcPct val="0"/>
        </a:spcBef>
        <a:spcAft>
          <a:spcPct val="0"/>
        </a:spcAft>
        <a:defRPr sz="4400">
          <a:solidFill>
            <a:schemeClr val="tx2"/>
          </a:solidFill>
          <a:latin typeface="Felix Titling" pitchFamily="82"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5" Type="http://schemas.microsoft.com/office/2007/relationships/hdphoto" Target="../media/hdphoto2.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3.wdp"/><Relationship Id="rId7" Type="http://schemas.microsoft.com/office/2007/relationships/hdphoto" Target="../media/hdphoto5.wdp"/><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5.png"/><Relationship Id="rId5" Type="http://schemas.microsoft.com/office/2007/relationships/hdphoto" Target="../media/hdphoto4.wdp"/><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481726" y="147279"/>
            <a:ext cx="8642741" cy="332656"/>
          </a:xfrm>
        </p:spPr>
        <p:txBody>
          <a:bodyPr/>
          <a:lstStyle/>
          <a:p>
            <a:pPr algn="r" eaLnBrk="1" hangingPunct="1"/>
            <a:r>
              <a:rPr lang="en-GB" sz="2000" dirty="0" smtClean="0">
                <a:solidFill>
                  <a:srgbClr val="FFCC99"/>
                </a:solidFill>
              </a:rPr>
              <a:t>HPEN 7009 visions </a:t>
            </a:r>
            <a:r>
              <a:rPr lang="en-GB" sz="2000" dirty="0">
                <a:solidFill>
                  <a:srgbClr val="FFCC99"/>
                </a:solidFill>
              </a:rPr>
              <a:t>of society</a:t>
            </a:r>
          </a:p>
        </p:txBody>
      </p:sp>
      <p:sp>
        <p:nvSpPr>
          <p:cNvPr id="2051" name="Rectangle 3"/>
          <p:cNvSpPr>
            <a:spLocks noGrp="1" noChangeArrowheads="1"/>
          </p:cNvSpPr>
          <p:nvPr>
            <p:ph type="subTitle" idx="1"/>
          </p:nvPr>
        </p:nvSpPr>
        <p:spPr>
          <a:xfrm>
            <a:off x="395537" y="6191854"/>
            <a:ext cx="6552726" cy="448470"/>
          </a:xfrm>
        </p:spPr>
        <p:txBody>
          <a:bodyPr/>
          <a:lstStyle/>
          <a:p>
            <a:pPr algn="l" eaLnBrk="1" hangingPunct="1"/>
            <a:r>
              <a:rPr lang="en-GB" sz="2400" dirty="0">
                <a:solidFill>
                  <a:schemeClr val="bg2">
                    <a:lumMod val="40000"/>
                    <a:lumOff val="60000"/>
                  </a:schemeClr>
                </a:solidFill>
                <a:latin typeface="Garamond" pitchFamily="18" charset="0"/>
              </a:rPr>
              <a:t>Edvard Munch, </a:t>
            </a:r>
            <a:r>
              <a:rPr lang="en-GB" sz="2400" i="1" dirty="0">
                <a:solidFill>
                  <a:schemeClr val="bg2">
                    <a:lumMod val="40000"/>
                    <a:lumOff val="60000"/>
                  </a:schemeClr>
                </a:solidFill>
                <a:latin typeface="Garamond" pitchFamily="18" charset="0"/>
              </a:rPr>
              <a:t>Evening on Karl Johann Street</a:t>
            </a:r>
            <a:r>
              <a:rPr lang="en-GB" sz="2400" dirty="0">
                <a:solidFill>
                  <a:schemeClr val="bg2">
                    <a:lumMod val="40000"/>
                    <a:lumOff val="60000"/>
                  </a:schemeClr>
                </a:solidFill>
                <a:latin typeface="Garamond" pitchFamily="18" charset="0"/>
              </a:rPr>
              <a:t>, 1892</a:t>
            </a:r>
          </a:p>
        </p:txBody>
      </p:sp>
      <p:pic>
        <p:nvPicPr>
          <p:cNvPr id="2" name="Picture 1">
            <a:extLst>
              <a:ext uri="{FF2B5EF4-FFF2-40B4-BE49-F238E27FC236}">
                <a16:creationId xmlns:a16="http://schemas.microsoft.com/office/drawing/2014/main" id="{3EF2E4D0-54ED-488C-94AD-A6082502CE96}"/>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a:ext>
            </a:extLst>
          </a:blip>
          <a:srcRect b="5970"/>
          <a:stretch/>
        </p:blipFill>
        <p:spPr>
          <a:xfrm>
            <a:off x="251520" y="1517026"/>
            <a:ext cx="6527313" cy="4536505"/>
          </a:xfrm>
          <a:prstGeom prst="rect">
            <a:avLst/>
          </a:prstGeom>
          <a:ln>
            <a:solidFill>
              <a:schemeClr val="bg2">
                <a:lumMod val="40000"/>
                <a:lumOff val="60000"/>
              </a:schemeClr>
            </a:solidFill>
          </a:ln>
        </p:spPr>
      </p:pic>
      <p:pic>
        <p:nvPicPr>
          <p:cNvPr id="8" name="Picture 7">
            <a:extLst>
              <a:ext uri="{FF2B5EF4-FFF2-40B4-BE49-F238E27FC236}">
                <a16:creationId xmlns:a16="http://schemas.microsoft.com/office/drawing/2014/main" id="{73B6BB39-047D-4692-873C-673920E5E7A5}"/>
              </a:ext>
            </a:extLst>
          </p:cNvPr>
          <p:cNvPicPr>
            <a:picLocks noChangeAspect="1"/>
          </p:cNvPicPr>
          <p:nvPr/>
        </p:nvPicPr>
        <p:blipFill rotWithShape="1">
          <a:blip r:embed="rId4" cstate="email">
            <a:extLst>
              <a:ext uri="{BEBA8EAE-BF5A-486C-A8C5-ECC9F3942E4B}">
                <a14:imgProps xmlns:a14="http://schemas.microsoft.com/office/drawing/2010/main">
                  <a14:imgLayer r:embed="rId5">
                    <a14:imgEffect>
                      <a14:colorTemperature colorTemp="8800"/>
                    </a14:imgEffect>
                  </a14:imgLayer>
                </a14:imgProps>
              </a:ext>
              <a:ext uri="{28A0092B-C50C-407E-A947-70E740481C1C}">
                <a14:useLocalDpi xmlns:a14="http://schemas.microsoft.com/office/drawing/2010/main"/>
              </a:ext>
            </a:extLst>
          </a:blip>
          <a:srcRect/>
          <a:stretch/>
        </p:blipFill>
        <p:spPr>
          <a:xfrm>
            <a:off x="6490801" y="1527721"/>
            <a:ext cx="288032" cy="565523"/>
          </a:xfrm>
          <a:prstGeom prst="rect">
            <a:avLst/>
          </a:prstGeom>
        </p:spPr>
      </p:pic>
      <p:sp>
        <p:nvSpPr>
          <p:cNvPr id="3" name="Rectangle 2">
            <a:extLst>
              <a:ext uri="{FF2B5EF4-FFF2-40B4-BE49-F238E27FC236}">
                <a16:creationId xmlns:a16="http://schemas.microsoft.com/office/drawing/2014/main" id="{74DFFD3E-3AC0-4088-8C49-1160D3F7E8BB}"/>
              </a:ext>
            </a:extLst>
          </p:cNvPr>
          <p:cNvSpPr/>
          <p:nvPr/>
        </p:nvSpPr>
        <p:spPr>
          <a:xfrm>
            <a:off x="6904594" y="3568147"/>
            <a:ext cx="1860820" cy="2554545"/>
          </a:xfrm>
          <a:prstGeom prst="rect">
            <a:avLst/>
          </a:prstGeom>
        </p:spPr>
        <p:txBody>
          <a:bodyPr wrap="square">
            <a:spAutoFit/>
          </a:bodyPr>
          <a:lstStyle/>
          <a:p>
            <a:pPr eaLnBrk="1" hangingPunct="1"/>
            <a:r>
              <a:rPr lang="en-GB" sz="3200" i="1" dirty="0">
                <a:solidFill>
                  <a:srgbClr val="FFCC99"/>
                </a:solidFill>
                <a:latin typeface="Garamond" panose="02020404030301010803" pitchFamily="18" charset="0"/>
              </a:rPr>
              <a:t>The Strange Case of Dr Jekyll &amp; Mr Hyde</a:t>
            </a:r>
            <a:r>
              <a:rPr lang="en-GB" sz="3200" dirty="0">
                <a:solidFill>
                  <a:srgbClr val="FFCC99"/>
                </a:solidFill>
                <a:latin typeface="Garamond" panose="02020404030301010803" pitchFamily="18" charset="0"/>
              </a:rPr>
              <a:t> </a:t>
            </a:r>
            <a:r>
              <a:rPr lang="en-GB" sz="2800" dirty="0">
                <a:solidFill>
                  <a:srgbClr val="FFCC99"/>
                </a:solidFill>
                <a:latin typeface="Garamond" panose="02020404030301010803" pitchFamily="18" charset="0"/>
              </a:rPr>
              <a:t>1886</a:t>
            </a:r>
          </a:p>
        </p:txBody>
      </p:sp>
      <p:sp>
        <p:nvSpPr>
          <p:cNvPr id="4" name="Rectangle 3">
            <a:extLst>
              <a:ext uri="{FF2B5EF4-FFF2-40B4-BE49-F238E27FC236}">
                <a16:creationId xmlns:a16="http://schemas.microsoft.com/office/drawing/2014/main" id="{5E48B7A2-E54D-4943-8D95-9AA9317B95CB}"/>
              </a:ext>
            </a:extLst>
          </p:cNvPr>
          <p:cNvSpPr/>
          <p:nvPr/>
        </p:nvSpPr>
        <p:spPr>
          <a:xfrm>
            <a:off x="125759" y="620688"/>
            <a:ext cx="8892481" cy="954107"/>
          </a:xfrm>
          <a:prstGeom prst="rect">
            <a:avLst/>
          </a:prstGeom>
        </p:spPr>
        <p:txBody>
          <a:bodyPr wrap="square">
            <a:spAutoFit/>
          </a:bodyPr>
          <a:lstStyle/>
          <a:p>
            <a:r>
              <a:rPr lang="en-GB" sz="3200" dirty="0">
                <a:solidFill>
                  <a:schemeClr val="bg2">
                    <a:lumMod val="40000"/>
                    <a:lumOff val="60000"/>
                  </a:schemeClr>
                </a:solidFill>
                <a:latin typeface="+mj-lt"/>
              </a:rPr>
              <a:t>The uncanny degeneration of </a:t>
            </a:r>
            <a:r>
              <a:rPr lang="en-GB" sz="3200" dirty="0" smtClean="0">
                <a:solidFill>
                  <a:schemeClr val="bg2">
                    <a:lumMod val="40000"/>
                    <a:lumOff val="60000"/>
                  </a:schemeClr>
                </a:solidFill>
                <a:latin typeface="+mj-lt"/>
              </a:rPr>
              <a:t>empire</a:t>
            </a:r>
            <a:endParaRPr lang="en-GB" sz="3200" dirty="0"/>
          </a:p>
          <a:p>
            <a:endParaRPr lang="en-GB" dirty="0">
              <a:solidFill>
                <a:schemeClr val="bg2">
                  <a:lumMod val="40000"/>
                  <a:lumOff val="60000"/>
                </a:schemeClr>
              </a:solidFill>
              <a:latin typeface="+mj-lt"/>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1CA433-2148-41EB-ABE4-D3B5C9B74098}"/>
              </a:ext>
            </a:extLst>
          </p:cNvPr>
          <p:cNvSpPr>
            <a:spLocks noGrp="1"/>
          </p:cNvSpPr>
          <p:nvPr>
            <p:ph idx="1"/>
          </p:nvPr>
        </p:nvSpPr>
        <p:spPr>
          <a:xfrm>
            <a:off x="323528" y="188640"/>
            <a:ext cx="8496944" cy="6480720"/>
          </a:xfrm>
        </p:spPr>
        <p:txBody>
          <a:bodyPr/>
          <a:lstStyle/>
          <a:p>
            <a:pPr marL="0" indent="0">
              <a:buNone/>
            </a:pPr>
            <a:r>
              <a:rPr lang="en-GB" sz="2400" dirty="0">
                <a:solidFill>
                  <a:schemeClr val="bg2">
                    <a:lumMod val="40000"/>
                    <a:lumOff val="60000"/>
                  </a:schemeClr>
                </a:solidFill>
              </a:rPr>
              <a:t>The novel starts as Enlightenment Bildungsroman </a:t>
            </a:r>
            <a:r>
              <a:rPr lang="en-GB" sz="2400" dirty="0"/>
              <a:t>–</a:t>
            </a:r>
          </a:p>
          <a:p>
            <a:r>
              <a:rPr lang="en-GB" sz="2400" dirty="0"/>
              <a:t> </a:t>
            </a:r>
            <a:r>
              <a:rPr lang="en-GB" sz="2400" i="1" dirty="0"/>
              <a:t>Robinson Crusoe </a:t>
            </a:r>
            <a:r>
              <a:rPr lang="en-GB" sz="2400" dirty="0"/>
              <a:t>as model - dependent youth to independent maturity. Also taming own sensual nature and taming the savage; establish own family</a:t>
            </a:r>
          </a:p>
          <a:p>
            <a:pPr marL="0" indent="0">
              <a:buNone/>
            </a:pPr>
            <a:endParaRPr lang="en-GB" sz="800" dirty="0">
              <a:solidFill>
                <a:schemeClr val="bg2">
                  <a:lumMod val="40000"/>
                  <a:lumOff val="60000"/>
                </a:schemeClr>
              </a:solidFill>
            </a:endParaRPr>
          </a:p>
          <a:p>
            <a:pPr marL="0" indent="0">
              <a:buNone/>
            </a:pPr>
            <a:r>
              <a:rPr lang="en-GB" sz="2400" dirty="0">
                <a:solidFill>
                  <a:schemeClr val="bg2">
                    <a:lumMod val="40000"/>
                    <a:lumOff val="60000"/>
                  </a:schemeClr>
                </a:solidFill>
              </a:rPr>
              <a:t>Key Victorian thinkers – Lyell, Marx, Darwin and Freud: </a:t>
            </a:r>
          </a:p>
          <a:p>
            <a:r>
              <a:rPr lang="en-GB" sz="2400" dirty="0"/>
              <a:t>the age of the earth, the impermanence of human civilisation challenges to biblical authority,, social struggle, evolution and psychology</a:t>
            </a:r>
          </a:p>
          <a:p>
            <a:r>
              <a:rPr lang="en-GB" sz="2400" dirty="0"/>
              <a:t>preoccupations with ‘fall’ and degeneration </a:t>
            </a:r>
          </a:p>
          <a:p>
            <a:r>
              <a:rPr lang="en-GB" sz="2400" dirty="0"/>
              <a:t>Fear of ‘Infection’ from other cultures </a:t>
            </a:r>
          </a:p>
          <a:p>
            <a:pPr marL="0" indent="0">
              <a:buNone/>
            </a:pPr>
            <a:endParaRPr lang="en-GB" sz="800" dirty="0"/>
          </a:p>
          <a:p>
            <a:pPr marL="0" indent="0">
              <a:buNone/>
            </a:pPr>
            <a:r>
              <a:rPr lang="en-GB" sz="2400" dirty="0">
                <a:solidFill>
                  <a:schemeClr val="bg2">
                    <a:lumMod val="40000"/>
                    <a:lumOff val="60000"/>
                  </a:schemeClr>
                </a:solidFill>
              </a:rPr>
              <a:t>Jekyll &amp; Hyde – form &amp; content</a:t>
            </a:r>
          </a:p>
          <a:p>
            <a:pPr marL="0" indent="0">
              <a:buNone/>
            </a:pPr>
            <a:r>
              <a:rPr lang="en-GB" sz="2400" dirty="0"/>
              <a:t>The short story, all male, professional class with established careers (</a:t>
            </a:r>
            <a:r>
              <a:rPr lang="en-GB" sz="2400" dirty="0" err="1"/>
              <a:t>esp</a:t>
            </a:r>
            <a:r>
              <a:rPr lang="en-GB" sz="2400" dirty="0"/>
              <a:t> law); the savage inside the privileged (repressed sensual desire) not the apparent savagery of the foreign/ degenerate slum dwellers </a:t>
            </a:r>
          </a:p>
          <a:p>
            <a:pPr marL="0" indent="0">
              <a:buNone/>
            </a:pPr>
            <a:endParaRPr lang="en-GB" sz="2400" dirty="0"/>
          </a:p>
          <a:p>
            <a:pPr marL="0" indent="0">
              <a:buNone/>
            </a:pPr>
            <a:endParaRPr lang="en-GB" sz="2000" dirty="0"/>
          </a:p>
        </p:txBody>
      </p:sp>
    </p:spTree>
    <p:extLst>
      <p:ext uri="{BB962C8B-B14F-4D97-AF65-F5344CB8AC3E}">
        <p14:creationId xmlns:p14="http://schemas.microsoft.com/office/powerpoint/2010/main" val="34176295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4200"/>
        </a:solidFill>
        <a:effectLst/>
      </p:bgPr>
    </p:bg>
    <p:spTree>
      <p:nvGrpSpPr>
        <p:cNvPr id="1" name=""/>
        <p:cNvGrpSpPr/>
        <p:nvPr/>
      </p:nvGrpSpPr>
      <p:grpSpPr>
        <a:xfrm>
          <a:off x="0" y="0"/>
          <a:ext cx="0" cy="0"/>
          <a:chOff x="0" y="0"/>
          <a:chExt cx="0" cy="0"/>
        </a:xfrm>
      </p:grpSpPr>
      <p:sp>
        <p:nvSpPr>
          <p:cNvPr id="4" name="Rectangle 3"/>
          <p:cNvSpPr/>
          <p:nvPr/>
        </p:nvSpPr>
        <p:spPr>
          <a:xfrm>
            <a:off x="251520" y="673842"/>
            <a:ext cx="8712968" cy="5940088"/>
          </a:xfrm>
          <a:prstGeom prst="rect">
            <a:avLst/>
          </a:prstGeom>
        </p:spPr>
        <p:txBody>
          <a:bodyPr wrap="square">
            <a:spAutoFit/>
          </a:bodyPr>
          <a:lstStyle/>
          <a:p>
            <a:pPr algn="just"/>
            <a:r>
              <a:rPr lang="en-GB" sz="2000" dirty="0" smtClean="0">
                <a:latin typeface="+mn-lt"/>
              </a:rPr>
              <a:t>The </a:t>
            </a:r>
            <a:r>
              <a:rPr lang="en-GB" sz="2000" dirty="0">
                <a:latin typeface="+mn-lt"/>
              </a:rPr>
              <a:t>street was small and what is called </a:t>
            </a:r>
            <a:r>
              <a:rPr lang="en-GB" sz="2000" dirty="0" smtClean="0">
                <a:latin typeface="+mn-lt"/>
              </a:rPr>
              <a:t>quiet … The </a:t>
            </a:r>
            <a:r>
              <a:rPr lang="en-GB" sz="2000" dirty="0">
                <a:latin typeface="+mn-lt"/>
              </a:rPr>
              <a:t>inhabitants were all doing well, it seemed and all emulously hoping to do better still, </a:t>
            </a:r>
            <a:r>
              <a:rPr lang="en-GB" sz="2000" dirty="0" smtClean="0">
                <a:latin typeface="+mn-lt"/>
              </a:rPr>
              <a:t>…. [Even </a:t>
            </a:r>
            <a:r>
              <a:rPr lang="en-GB" sz="2000" dirty="0">
                <a:latin typeface="+mn-lt"/>
              </a:rPr>
              <a:t>on </a:t>
            </a:r>
            <a:r>
              <a:rPr lang="en-GB" sz="2000" dirty="0" smtClean="0">
                <a:latin typeface="+mn-lt"/>
              </a:rPr>
              <a:t>Sunday] the </a:t>
            </a:r>
            <a:r>
              <a:rPr lang="en-GB" sz="2000" dirty="0">
                <a:latin typeface="+mn-lt"/>
              </a:rPr>
              <a:t>street shone out in contrast to its dingy neighbourhood, like a fire in a forest; and with </a:t>
            </a:r>
            <a:r>
              <a:rPr lang="en-GB" sz="2000" dirty="0">
                <a:solidFill>
                  <a:schemeClr val="bg2">
                    <a:lumMod val="40000"/>
                    <a:lumOff val="60000"/>
                  </a:schemeClr>
                </a:solidFill>
                <a:latin typeface="+mn-lt"/>
              </a:rPr>
              <a:t>its freshly painted shutters, well-polished brasses, and general cleanliness and gaiety of note</a:t>
            </a:r>
            <a:r>
              <a:rPr lang="en-GB" sz="2000" dirty="0">
                <a:solidFill>
                  <a:schemeClr val="bg2">
                    <a:lumMod val="60000"/>
                    <a:lumOff val="40000"/>
                  </a:schemeClr>
                </a:solidFill>
                <a:latin typeface="+mn-lt"/>
              </a:rPr>
              <a:t>,</a:t>
            </a:r>
            <a:r>
              <a:rPr lang="en-GB" sz="2000" dirty="0">
                <a:latin typeface="+mn-lt"/>
              </a:rPr>
              <a:t> instantly caught and pleased the eye of the passenger</a:t>
            </a:r>
            <a:r>
              <a:rPr lang="en-GB" sz="2000" dirty="0" smtClean="0">
                <a:latin typeface="+mn-lt"/>
              </a:rPr>
              <a:t>.</a:t>
            </a:r>
          </a:p>
          <a:p>
            <a:pPr algn="just"/>
            <a:endParaRPr lang="en-GB" sz="2000" dirty="0">
              <a:latin typeface="+mn-lt"/>
            </a:endParaRPr>
          </a:p>
          <a:p>
            <a:pPr algn="just"/>
            <a:r>
              <a:rPr lang="en-GB" sz="2000" dirty="0">
                <a:latin typeface="+mn-lt"/>
              </a:rPr>
              <a:t>Two doors from one corner, on the left hand going east the line was broken by the entry of a court; and just at that point a certain sinister block of building thrust forward its gable on the street. It was two storeys high; showed </a:t>
            </a:r>
            <a:r>
              <a:rPr lang="en-GB" sz="2000" dirty="0">
                <a:solidFill>
                  <a:schemeClr val="bg2">
                    <a:lumMod val="40000"/>
                    <a:lumOff val="60000"/>
                  </a:schemeClr>
                </a:solidFill>
                <a:latin typeface="+mn-lt"/>
              </a:rPr>
              <a:t>no window, nothing but a door on the lower storey and a blind forehead of discoloured wall on the upper; and bore in every feature, the marks of prolonged and sordid negligence. The door, which was equipped with neither bell nor knocker, was blistered and distained. </a:t>
            </a:r>
            <a:r>
              <a:rPr lang="en-GB" sz="2000" dirty="0">
                <a:latin typeface="+mn-lt"/>
              </a:rPr>
              <a:t>Tramps slouched into the recess and struck matches on the panels; children kept shop upon the steps; the schoolboy had tried his knife on the mouldings; and for close on a generation, no one had appeared to drive away these random visitors or to repair their ravages.</a:t>
            </a:r>
          </a:p>
        </p:txBody>
      </p:sp>
      <p:sp>
        <p:nvSpPr>
          <p:cNvPr id="5" name="Rectangle 4"/>
          <p:cNvSpPr/>
          <p:nvPr/>
        </p:nvSpPr>
        <p:spPr>
          <a:xfrm>
            <a:off x="790292" y="75039"/>
            <a:ext cx="7635424" cy="584775"/>
          </a:xfrm>
          <a:prstGeom prst="rect">
            <a:avLst/>
          </a:prstGeom>
        </p:spPr>
        <p:txBody>
          <a:bodyPr wrap="none">
            <a:spAutoFit/>
          </a:bodyPr>
          <a:lstStyle/>
          <a:p>
            <a:r>
              <a:rPr lang="en-GB" sz="3200" kern="0" dirty="0" smtClean="0">
                <a:solidFill>
                  <a:srgbClr val="336699">
                    <a:lumMod val="40000"/>
                    <a:lumOff val="60000"/>
                  </a:srgbClr>
                </a:solidFill>
                <a:latin typeface="Felix Titling"/>
              </a:rPr>
              <a:t>House as metaphor for split self</a:t>
            </a:r>
            <a:endParaRPr lang="en-GB" sz="3200" dirty="0"/>
          </a:p>
        </p:txBody>
      </p:sp>
    </p:spTree>
    <p:extLst>
      <p:ext uri="{BB962C8B-B14F-4D97-AF65-F5344CB8AC3E}">
        <p14:creationId xmlns:p14="http://schemas.microsoft.com/office/powerpoint/2010/main" val="28764089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F9912E-9B56-4FF5-9E4D-41C18746AB3D}"/>
              </a:ext>
            </a:extLst>
          </p:cNvPr>
          <p:cNvSpPr>
            <a:spLocks noGrp="1"/>
          </p:cNvSpPr>
          <p:nvPr>
            <p:ph idx="1"/>
          </p:nvPr>
        </p:nvSpPr>
        <p:spPr>
          <a:xfrm>
            <a:off x="309675" y="1091350"/>
            <a:ext cx="8510798" cy="5542876"/>
          </a:xfrm>
        </p:spPr>
        <p:txBody>
          <a:bodyPr/>
          <a:lstStyle/>
          <a:p>
            <a:pPr marL="0" indent="0">
              <a:buNone/>
            </a:pPr>
            <a:r>
              <a:rPr lang="en-GB" sz="2200" dirty="0"/>
              <a:t>The marks of former convulsions on every part of the surface of our planet are obvious and striking. The remains of marine animals imbedded in the solid strata are so abundant, that they may be expected to force themselves on the </a:t>
            </a:r>
            <a:r>
              <a:rPr lang="en-GB" sz="2200" dirty="0">
                <a:solidFill>
                  <a:schemeClr val="bg2">
                    <a:lumMod val="40000"/>
                    <a:lumOff val="60000"/>
                  </a:schemeClr>
                </a:solidFill>
              </a:rPr>
              <a:t>observation of every people who have made some progress in refinement; and especially where one class of men are expressly set apart from the rest for study and contemplation. </a:t>
            </a:r>
            <a:r>
              <a:rPr lang="en-GB" sz="2200" dirty="0"/>
              <a:t>If these appearances are once recognized, it seems natural that the mind should come to the conclusion, not only of mighty changes in past ages, but of </a:t>
            </a:r>
            <a:r>
              <a:rPr lang="en-GB" sz="2200" dirty="0">
                <a:solidFill>
                  <a:schemeClr val="bg2">
                    <a:lumMod val="40000"/>
                    <a:lumOff val="60000"/>
                  </a:schemeClr>
                </a:solidFill>
              </a:rPr>
              <a:t>alternate periods of repose and disorder</a:t>
            </a:r>
            <a:r>
              <a:rPr lang="en-GB" sz="2200" dirty="0"/>
              <a:t>—of repose when the fossil animals lived, grew, and multiplied—of disorder, when the strata wherein they were buried became transferred from the sea to the interior of continents, and entered into high mountain chains.</a:t>
            </a:r>
          </a:p>
          <a:p>
            <a:pPr marL="800100" lvl="2" indent="0">
              <a:buNone/>
            </a:pPr>
            <a:r>
              <a:rPr lang="en-GB" sz="1400" dirty="0"/>
              <a:t>				</a:t>
            </a:r>
            <a:r>
              <a:rPr lang="en-GB" sz="1800" dirty="0"/>
              <a:t>Charles Lyell, </a:t>
            </a:r>
            <a:r>
              <a:rPr lang="en-GB" sz="1800" i="1" dirty="0"/>
              <a:t>Principles of Geology</a:t>
            </a:r>
            <a:r>
              <a:rPr lang="en-GB" sz="1800" dirty="0"/>
              <a:t>, 1830 </a:t>
            </a:r>
            <a:endParaRPr lang="en-GB" sz="1400" dirty="0"/>
          </a:p>
        </p:txBody>
      </p:sp>
      <p:sp>
        <p:nvSpPr>
          <p:cNvPr id="4" name="Rectangle 3">
            <a:extLst>
              <a:ext uri="{FF2B5EF4-FFF2-40B4-BE49-F238E27FC236}">
                <a16:creationId xmlns:a16="http://schemas.microsoft.com/office/drawing/2014/main" id="{A149DF4A-6080-4BAA-9950-C77E7B1C7363}"/>
              </a:ext>
            </a:extLst>
          </p:cNvPr>
          <p:cNvSpPr/>
          <p:nvPr/>
        </p:nvSpPr>
        <p:spPr>
          <a:xfrm>
            <a:off x="683568" y="230232"/>
            <a:ext cx="7704856" cy="584775"/>
          </a:xfrm>
          <a:prstGeom prst="rect">
            <a:avLst/>
          </a:prstGeom>
        </p:spPr>
        <p:txBody>
          <a:bodyPr wrap="square">
            <a:spAutoFit/>
          </a:bodyPr>
          <a:lstStyle/>
          <a:p>
            <a:pPr algn="ctr"/>
            <a:r>
              <a:rPr lang="en-GB" sz="3200" kern="0" dirty="0">
                <a:solidFill>
                  <a:srgbClr val="336699">
                    <a:lumMod val="40000"/>
                    <a:lumOff val="60000"/>
                  </a:srgbClr>
                </a:solidFill>
                <a:latin typeface="Felix Titling"/>
              </a:rPr>
              <a:t>An unanchored world </a:t>
            </a:r>
            <a:endParaRPr lang="en-GB" sz="1800" dirty="0"/>
          </a:p>
        </p:txBody>
      </p:sp>
    </p:spTree>
    <p:extLst>
      <p:ext uri="{BB962C8B-B14F-4D97-AF65-F5344CB8AC3E}">
        <p14:creationId xmlns:p14="http://schemas.microsoft.com/office/powerpoint/2010/main" val="24533777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F9912E-9B56-4FF5-9E4D-41C18746AB3D}"/>
              </a:ext>
            </a:extLst>
          </p:cNvPr>
          <p:cNvSpPr>
            <a:spLocks noGrp="1"/>
          </p:cNvSpPr>
          <p:nvPr>
            <p:ph idx="1"/>
          </p:nvPr>
        </p:nvSpPr>
        <p:spPr>
          <a:xfrm>
            <a:off x="296606" y="840194"/>
            <a:ext cx="8823936" cy="6309320"/>
          </a:xfrm>
        </p:spPr>
        <p:txBody>
          <a:bodyPr/>
          <a:lstStyle/>
          <a:p>
            <a:pPr marL="0" indent="0">
              <a:buNone/>
            </a:pPr>
            <a:r>
              <a:rPr lang="en-GB" sz="2200" dirty="0"/>
              <a:t>Those modern writers, who are disposed to </a:t>
            </a:r>
            <a:r>
              <a:rPr lang="en-GB" sz="2200" dirty="0">
                <a:solidFill>
                  <a:schemeClr val="bg2">
                    <a:lumMod val="40000"/>
                    <a:lumOff val="60000"/>
                  </a:schemeClr>
                </a:solidFill>
              </a:rPr>
              <a:t>disparage the former intellectual advancement and civilization of eastern nations, </a:t>
            </a:r>
            <a:r>
              <a:rPr lang="en-GB" sz="2200" dirty="0"/>
              <a:t>might concede some foundation of observed facts for the curious theories now under consideration, </a:t>
            </a:r>
            <a:r>
              <a:rPr lang="en-GB" sz="2200" dirty="0">
                <a:solidFill>
                  <a:schemeClr val="bg2">
                    <a:lumMod val="40000"/>
                    <a:lumOff val="60000"/>
                  </a:schemeClr>
                </a:solidFill>
              </a:rPr>
              <a:t>without indulging in exaggerated opinions of the progress of science</a:t>
            </a:r>
            <a:r>
              <a:rPr lang="en-GB" sz="2200" dirty="0"/>
              <a:t>; We know that the Egyptian priests were aware, not only that the soil beneath the plains of the Nile, but that also the hills bounding the great valley, contained marine shells; and it could hardly have escaped the observation of Eastern philosophers, that some soils were filled with fossil remains, since so many national works were executed on a magnificent scale by oriental monarchs in very remote eras. Great canals and tanks required extensive excavations; and we know that in more recent times (the fourteenth century of our era) the removal of soil necessary for such undertakings, brought to light geological phenomena, which </a:t>
            </a:r>
            <a:r>
              <a:rPr lang="en-GB" sz="2200" dirty="0">
                <a:solidFill>
                  <a:schemeClr val="bg2">
                    <a:lumMod val="40000"/>
                    <a:lumOff val="60000"/>
                  </a:schemeClr>
                </a:solidFill>
              </a:rPr>
              <a:t>attracted the attention of a people less civilized than were many of the older nations of the East</a:t>
            </a:r>
            <a:r>
              <a:rPr lang="en-GB" sz="2200" dirty="0"/>
              <a:t>.                Lyell</a:t>
            </a:r>
          </a:p>
        </p:txBody>
      </p:sp>
      <p:sp>
        <p:nvSpPr>
          <p:cNvPr id="4" name="Rectangle 3">
            <a:extLst>
              <a:ext uri="{FF2B5EF4-FFF2-40B4-BE49-F238E27FC236}">
                <a16:creationId xmlns:a16="http://schemas.microsoft.com/office/drawing/2014/main" id="{A149DF4A-6080-4BAA-9950-C77E7B1C7363}"/>
              </a:ext>
            </a:extLst>
          </p:cNvPr>
          <p:cNvSpPr/>
          <p:nvPr/>
        </p:nvSpPr>
        <p:spPr>
          <a:xfrm>
            <a:off x="160032" y="188640"/>
            <a:ext cx="8823935" cy="553998"/>
          </a:xfrm>
          <a:prstGeom prst="rect">
            <a:avLst/>
          </a:prstGeom>
        </p:spPr>
        <p:txBody>
          <a:bodyPr wrap="square">
            <a:spAutoFit/>
          </a:bodyPr>
          <a:lstStyle/>
          <a:p>
            <a:r>
              <a:rPr lang="en-GB" sz="3000" kern="0" dirty="0">
                <a:solidFill>
                  <a:srgbClr val="336699">
                    <a:lumMod val="40000"/>
                    <a:lumOff val="60000"/>
                  </a:srgbClr>
                </a:solidFill>
                <a:latin typeface="Felix Titling"/>
              </a:rPr>
              <a:t>Geology &amp; the value of </a:t>
            </a:r>
            <a:r>
              <a:rPr lang="en-GB" sz="3000" kern="0" dirty="0" smtClean="0">
                <a:solidFill>
                  <a:srgbClr val="336699">
                    <a:lumMod val="40000"/>
                    <a:lumOff val="60000"/>
                  </a:srgbClr>
                </a:solidFill>
                <a:latin typeface="Felix Titling"/>
              </a:rPr>
              <a:t>other cultures</a:t>
            </a:r>
            <a:endParaRPr lang="en-GB" sz="3000" dirty="0"/>
          </a:p>
        </p:txBody>
      </p:sp>
    </p:spTree>
    <p:extLst>
      <p:ext uri="{BB962C8B-B14F-4D97-AF65-F5344CB8AC3E}">
        <p14:creationId xmlns:p14="http://schemas.microsoft.com/office/powerpoint/2010/main" val="373704459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F9912E-9B56-4FF5-9E4D-41C18746AB3D}"/>
              </a:ext>
            </a:extLst>
          </p:cNvPr>
          <p:cNvSpPr>
            <a:spLocks noGrp="1"/>
          </p:cNvSpPr>
          <p:nvPr>
            <p:ph idx="1"/>
          </p:nvPr>
        </p:nvSpPr>
        <p:spPr>
          <a:xfrm>
            <a:off x="395536" y="1133177"/>
            <a:ext cx="7430677" cy="5602632"/>
          </a:xfrm>
        </p:spPr>
        <p:txBody>
          <a:bodyPr/>
          <a:lstStyle/>
          <a:p>
            <a:pPr marL="0" indent="0">
              <a:spcBef>
                <a:spcPts val="0"/>
              </a:spcBef>
              <a:buNone/>
            </a:pPr>
            <a:r>
              <a:rPr lang="en-GB" sz="2000" dirty="0"/>
              <a:t>  </a:t>
            </a:r>
            <a:r>
              <a:rPr lang="en-GB" sz="2200" dirty="0"/>
              <a:t>For many a petty king ere Arthur came</a:t>
            </a:r>
          </a:p>
          <a:p>
            <a:pPr marL="0" indent="0">
              <a:spcBef>
                <a:spcPts val="0"/>
              </a:spcBef>
              <a:buNone/>
            </a:pPr>
            <a:r>
              <a:rPr lang="en-GB" sz="2200" dirty="0"/>
              <a:t>Ruled in this isle, and ever waging war</a:t>
            </a:r>
          </a:p>
          <a:p>
            <a:pPr marL="0" indent="0">
              <a:spcBef>
                <a:spcPts val="0"/>
              </a:spcBef>
              <a:buNone/>
            </a:pPr>
            <a:r>
              <a:rPr lang="en-GB" sz="2200" dirty="0"/>
              <a:t>Each upon other, wasted all the land;</a:t>
            </a:r>
          </a:p>
          <a:p>
            <a:pPr marL="0" indent="0">
              <a:spcBef>
                <a:spcPts val="0"/>
              </a:spcBef>
              <a:buNone/>
            </a:pPr>
            <a:r>
              <a:rPr lang="en-GB" sz="2200" dirty="0"/>
              <a:t>And still from time to time the </a:t>
            </a:r>
            <a:r>
              <a:rPr lang="en-GB" sz="2200" dirty="0">
                <a:solidFill>
                  <a:schemeClr val="bg2">
                    <a:lumMod val="40000"/>
                    <a:lumOff val="60000"/>
                  </a:schemeClr>
                </a:solidFill>
              </a:rPr>
              <a:t>heathen host</a:t>
            </a:r>
          </a:p>
          <a:p>
            <a:pPr marL="0" indent="0">
              <a:spcBef>
                <a:spcPts val="0"/>
              </a:spcBef>
              <a:buNone/>
            </a:pPr>
            <a:r>
              <a:rPr lang="en-GB" sz="2200" dirty="0">
                <a:solidFill>
                  <a:schemeClr val="bg2">
                    <a:lumMod val="40000"/>
                    <a:lumOff val="60000"/>
                  </a:schemeClr>
                </a:solidFill>
              </a:rPr>
              <a:t>Swarmed overseas, </a:t>
            </a:r>
            <a:r>
              <a:rPr lang="en-GB" sz="2200" dirty="0"/>
              <a:t>and harried what was left.</a:t>
            </a:r>
          </a:p>
          <a:p>
            <a:pPr marL="0" indent="0">
              <a:spcBef>
                <a:spcPts val="0"/>
              </a:spcBef>
              <a:buNone/>
            </a:pPr>
            <a:r>
              <a:rPr lang="en-GB" sz="2200" dirty="0"/>
              <a:t>And so there grew great tracts of wilderness,</a:t>
            </a:r>
          </a:p>
          <a:p>
            <a:pPr marL="0" indent="0">
              <a:spcBef>
                <a:spcPts val="0"/>
              </a:spcBef>
              <a:buNone/>
            </a:pPr>
            <a:r>
              <a:rPr lang="en-GB" sz="2200" dirty="0"/>
              <a:t>Wherein </a:t>
            </a:r>
            <a:r>
              <a:rPr lang="en-GB" sz="2200" dirty="0">
                <a:solidFill>
                  <a:schemeClr val="bg2">
                    <a:lumMod val="40000"/>
                    <a:lumOff val="60000"/>
                  </a:schemeClr>
                </a:solidFill>
              </a:rPr>
              <a:t>the beast was ever more and more,</a:t>
            </a:r>
          </a:p>
          <a:p>
            <a:pPr marL="0" indent="0">
              <a:spcBef>
                <a:spcPts val="0"/>
              </a:spcBef>
              <a:buNone/>
            </a:pPr>
            <a:r>
              <a:rPr lang="en-GB" sz="2200" dirty="0">
                <a:solidFill>
                  <a:schemeClr val="bg2">
                    <a:lumMod val="40000"/>
                    <a:lumOff val="60000"/>
                  </a:schemeClr>
                </a:solidFill>
              </a:rPr>
              <a:t>But man was less and less</a:t>
            </a:r>
            <a:r>
              <a:rPr lang="en-GB" sz="2200" dirty="0"/>
              <a:t>, till Arthur came.</a:t>
            </a:r>
          </a:p>
          <a:p>
            <a:pPr marL="0" indent="0" algn="ctr">
              <a:spcBef>
                <a:spcPts val="0"/>
              </a:spcBef>
              <a:buNone/>
            </a:pPr>
            <a:r>
              <a:rPr lang="en-GB" sz="2000" dirty="0"/>
              <a:t>----------------------------------------</a:t>
            </a:r>
          </a:p>
          <a:p>
            <a:pPr marL="0" indent="0">
              <a:spcBef>
                <a:spcPts val="0"/>
              </a:spcBef>
              <a:buNone/>
            </a:pPr>
            <a:r>
              <a:rPr lang="en-GB" sz="2000" dirty="0"/>
              <a:t> </a:t>
            </a:r>
            <a:r>
              <a:rPr lang="en-GB" sz="2200" dirty="0"/>
              <a:t>I, being simple, thought to work His will, </a:t>
            </a:r>
            <a:br>
              <a:rPr lang="en-GB" sz="2200" dirty="0"/>
            </a:br>
            <a:r>
              <a:rPr lang="en-GB" sz="2200" dirty="0"/>
              <a:t>And have but stricken with the sword in vain; </a:t>
            </a:r>
            <a:br>
              <a:rPr lang="en-GB" sz="2200" dirty="0"/>
            </a:br>
            <a:r>
              <a:rPr lang="en-GB" sz="2200" dirty="0"/>
              <a:t>And all whereon I </a:t>
            </a:r>
            <a:r>
              <a:rPr lang="en-GB" sz="2200" dirty="0" err="1"/>
              <a:t>lean'd</a:t>
            </a:r>
            <a:r>
              <a:rPr lang="en-GB" sz="2200" dirty="0"/>
              <a:t> in wife and friend </a:t>
            </a:r>
            <a:br>
              <a:rPr lang="en-GB" sz="2200" dirty="0"/>
            </a:br>
            <a:r>
              <a:rPr lang="en-GB" sz="2200" dirty="0"/>
              <a:t>Is traitor to my peace, and </a:t>
            </a:r>
            <a:r>
              <a:rPr lang="en-GB" sz="2200" dirty="0">
                <a:solidFill>
                  <a:schemeClr val="bg2">
                    <a:lumMod val="40000"/>
                    <a:lumOff val="60000"/>
                  </a:schemeClr>
                </a:solidFill>
              </a:rPr>
              <a:t>all my realm </a:t>
            </a:r>
            <a:br>
              <a:rPr lang="en-GB" sz="2200" dirty="0">
                <a:solidFill>
                  <a:schemeClr val="bg2">
                    <a:lumMod val="40000"/>
                    <a:lumOff val="60000"/>
                  </a:schemeClr>
                </a:solidFill>
              </a:rPr>
            </a:br>
            <a:r>
              <a:rPr lang="en-GB" sz="2200" dirty="0">
                <a:solidFill>
                  <a:schemeClr val="bg2">
                    <a:lumMod val="40000"/>
                    <a:lumOff val="60000"/>
                  </a:schemeClr>
                </a:solidFill>
              </a:rPr>
              <a:t>Reels back into the beast</a:t>
            </a:r>
            <a:r>
              <a:rPr lang="en-GB" sz="2200" dirty="0"/>
              <a:t>, and is no more.</a:t>
            </a:r>
            <a:r>
              <a:rPr lang="en-GB" sz="2000" dirty="0"/>
              <a:t> </a:t>
            </a:r>
          </a:p>
          <a:p>
            <a:pPr marL="400050" lvl="1" indent="0">
              <a:spcBef>
                <a:spcPts val="0"/>
              </a:spcBef>
              <a:buNone/>
            </a:pPr>
            <a:r>
              <a:rPr lang="en-GB" sz="1800" dirty="0" smtClean="0"/>
              <a:t>	Tennyson</a:t>
            </a:r>
            <a:r>
              <a:rPr lang="en-GB" sz="2400" dirty="0"/>
              <a:t>, </a:t>
            </a:r>
            <a:r>
              <a:rPr lang="en-GB" sz="1800" i="1" dirty="0"/>
              <a:t>Idylls of the King: The Coming of Arthur/ </a:t>
            </a:r>
          </a:p>
          <a:p>
            <a:pPr marL="400050" lvl="1" indent="0">
              <a:spcBef>
                <a:spcPts val="0"/>
              </a:spcBef>
              <a:buNone/>
            </a:pPr>
            <a:r>
              <a:rPr lang="en-GB" sz="1800" i="1" dirty="0" smtClean="0"/>
              <a:t>	The </a:t>
            </a:r>
            <a:r>
              <a:rPr lang="en-GB" sz="1800" i="1" dirty="0"/>
              <a:t>Passing of Arthur  </a:t>
            </a:r>
            <a:r>
              <a:rPr lang="en-GB" sz="1800" dirty="0"/>
              <a:t>1859</a:t>
            </a:r>
            <a:endParaRPr lang="en-GB" sz="2400" dirty="0"/>
          </a:p>
        </p:txBody>
      </p:sp>
      <p:sp>
        <p:nvSpPr>
          <p:cNvPr id="4" name="Rectangle 3">
            <a:extLst>
              <a:ext uri="{FF2B5EF4-FFF2-40B4-BE49-F238E27FC236}">
                <a16:creationId xmlns:a16="http://schemas.microsoft.com/office/drawing/2014/main" id="{A149DF4A-6080-4BAA-9950-C77E7B1C7363}"/>
              </a:ext>
            </a:extLst>
          </p:cNvPr>
          <p:cNvSpPr/>
          <p:nvPr/>
        </p:nvSpPr>
        <p:spPr>
          <a:xfrm>
            <a:off x="179512" y="107921"/>
            <a:ext cx="8856984" cy="584775"/>
          </a:xfrm>
          <a:prstGeom prst="rect">
            <a:avLst/>
          </a:prstGeom>
        </p:spPr>
        <p:txBody>
          <a:bodyPr wrap="square">
            <a:spAutoFit/>
          </a:bodyPr>
          <a:lstStyle/>
          <a:p>
            <a:pPr algn="ctr"/>
            <a:r>
              <a:rPr lang="en-GB" sz="3200" kern="0" dirty="0">
                <a:solidFill>
                  <a:srgbClr val="336699">
                    <a:lumMod val="40000"/>
                    <a:lumOff val="60000"/>
                  </a:srgbClr>
                </a:solidFill>
                <a:latin typeface="Felix Titling"/>
              </a:rPr>
              <a:t>Destabilising  imperial claims </a:t>
            </a:r>
            <a:endParaRPr lang="en-GB" sz="1800" dirty="0"/>
          </a:p>
        </p:txBody>
      </p:sp>
    </p:spTree>
    <p:extLst>
      <p:ext uri="{BB962C8B-B14F-4D97-AF65-F5344CB8AC3E}">
        <p14:creationId xmlns:p14="http://schemas.microsoft.com/office/powerpoint/2010/main" val="407014055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ECF5D-F81E-4166-B363-A0B578D4632D}"/>
              </a:ext>
            </a:extLst>
          </p:cNvPr>
          <p:cNvSpPr>
            <a:spLocks noGrp="1"/>
          </p:cNvSpPr>
          <p:nvPr>
            <p:ph type="title"/>
          </p:nvPr>
        </p:nvSpPr>
        <p:spPr>
          <a:xfrm>
            <a:off x="130586" y="260648"/>
            <a:ext cx="8882828" cy="1143000"/>
          </a:xfrm>
        </p:spPr>
        <p:txBody>
          <a:bodyPr/>
          <a:lstStyle/>
          <a:p>
            <a:r>
              <a:rPr lang="en-GB" sz="3200" dirty="0">
                <a:solidFill>
                  <a:schemeClr val="bg2">
                    <a:lumMod val="40000"/>
                    <a:lumOff val="60000"/>
                  </a:schemeClr>
                </a:solidFill>
              </a:rPr>
              <a:t>Female degeneration: </a:t>
            </a:r>
            <a:br>
              <a:rPr lang="en-GB" sz="3200" dirty="0">
                <a:solidFill>
                  <a:schemeClr val="bg2">
                    <a:lumMod val="40000"/>
                    <a:lumOff val="60000"/>
                  </a:schemeClr>
                </a:solidFill>
              </a:rPr>
            </a:br>
            <a:r>
              <a:rPr lang="en-GB" sz="3200" dirty="0">
                <a:solidFill>
                  <a:schemeClr val="bg2">
                    <a:lumMod val="40000"/>
                    <a:lumOff val="60000"/>
                  </a:schemeClr>
                </a:solidFill>
              </a:rPr>
              <a:t>the fallen woman</a:t>
            </a:r>
          </a:p>
        </p:txBody>
      </p:sp>
      <p:pic>
        <p:nvPicPr>
          <p:cNvPr id="2050" name="Picture 2" descr="https://www.tate.org.uk/art/images/work/N/N03/N03279_10.jpg">
            <a:extLst>
              <a:ext uri="{FF2B5EF4-FFF2-40B4-BE49-F238E27FC236}">
                <a16:creationId xmlns:a16="http://schemas.microsoft.com/office/drawing/2014/main" id="{6234A60D-C391-4D26-AF37-27D4063B049B}"/>
              </a:ext>
            </a:extLst>
          </p:cNvPr>
          <p:cNvPicPr>
            <a:picLocks noChangeAspect="1" noChangeArrowheads="1"/>
          </p:cNvPicPr>
          <p:nvPr/>
        </p:nvPicPr>
        <p:blipFill>
          <a:blip r:embed="rId2" cstate="print">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3097057" y="2427970"/>
            <a:ext cx="2909783" cy="244938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s://www.tate.org.uk/art/images/work/N/N03/N03280_10.jpg">
            <a:extLst>
              <a:ext uri="{FF2B5EF4-FFF2-40B4-BE49-F238E27FC236}">
                <a16:creationId xmlns:a16="http://schemas.microsoft.com/office/drawing/2014/main" id="{C9293AEB-E91C-4E50-A597-DE58B46D4171}"/>
              </a:ext>
            </a:extLst>
          </p:cNvPr>
          <p:cNvPicPr>
            <a:picLocks noChangeAspect="1" noChangeArrowheads="1"/>
          </p:cNvPicPr>
          <p:nvPr/>
        </p:nvPicPr>
        <p:blipFill>
          <a:blip r:embed="rId4" cstate="print">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6081110" y="2450248"/>
            <a:ext cx="2909783" cy="239329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https://www.tate.org.uk/art/images/work/N/N03/N03278_10.jpg">
            <a:extLst>
              <a:ext uri="{FF2B5EF4-FFF2-40B4-BE49-F238E27FC236}">
                <a16:creationId xmlns:a16="http://schemas.microsoft.com/office/drawing/2014/main" id="{F2CAFFB6-9C08-4790-B0A1-04DEF3D8D387}"/>
              </a:ext>
            </a:extLst>
          </p:cNvPr>
          <p:cNvPicPr>
            <a:picLocks noChangeAspect="1" noChangeArrowheads="1"/>
          </p:cNvPicPr>
          <p:nvPr/>
        </p:nvPicPr>
        <p:blipFill>
          <a:blip r:embed="rId6" cstate="print">
            <a:extLst>
              <a:ext uri="{BEBA8EAE-BF5A-486C-A8C5-ECC9F3942E4B}">
                <a14:imgProps xmlns:a14="http://schemas.microsoft.com/office/drawing/2010/main">
                  <a14:imgLayer r:embed="rId7">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130586" y="2420888"/>
            <a:ext cx="2892202" cy="239329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EB3E93A3-C102-459E-B997-48F22D2EB156}"/>
              </a:ext>
            </a:extLst>
          </p:cNvPr>
          <p:cNvSpPr/>
          <p:nvPr/>
        </p:nvSpPr>
        <p:spPr>
          <a:xfrm>
            <a:off x="2150129" y="5656684"/>
            <a:ext cx="5400600" cy="461665"/>
          </a:xfrm>
          <a:prstGeom prst="rect">
            <a:avLst/>
          </a:prstGeom>
        </p:spPr>
        <p:txBody>
          <a:bodyPr wrap="square">
            <a:spAutoFit/>
          </a:bodyPr>
          <a:lstStyle/>
          <a:p>
            <a:r>
              <a:rPr lang="en-US" dirty="0">
                <a:solidFill>
                  <a:schemeClr val="bg2">
                    <a:lumMod val="40000"/>
                    <a:lumOff val="60000"/>
                  </a:schemeClr>
                </a:solidFill>
              </a:rPr>
              <a:t>Augustus Egg, </a:t>
            </a:r>
            <a:r>
              <a:rPr lang="en-US" i="1" dirty="0">
                <a:solidFill>
                  <a:schemeClr val="bg2">
                    <a:lumMod val="40000"/>
                    <a:lumOff val="60000"/>
                  </a:schemeClr>
                </a:solidFill>
              </a:rPr>
              <a:t>Past &amp; Present </a:t>
            </a:r>
            <a:r>
              <a:rPr lang="en-US" dirty="0">
                <a:solidFill>
                  <a:schemeClr val="bg2">
                    <a:lumMod val="40000"/>
                    <a:lumOff val="60000"/>
                  </a:schemeClr>
                </a:solidFill>
              </a:rPr>
              <a:t>1858</a:t>
            </a:r>
            <a:endParaRPr lang="en-GB" dirty="0"/>
          </a:p>
        </p:txBody>
      </p:sp>
    </p:spTree>
    <p:extLst>
      <p:ext uri="{BB962C8B-B14F-4D97-AF65-F5344CB8AC3E}">
        <p14:creationId xmlns:p14="http://schemas.microsoft.com/office/powerpoint/2010/main" val="2916263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ECF5D-F81E-4166-B363-A0B578D4632D}"/>
              </a:ext>
            </a:extLst>
          </p:cNvPr>
          <p:cNvSpPr>
            <a:spLocks noGrp="1"/>
          </p:cNvSpPr>
          <p:nvPr>
            <p:ph type="title"/>
          </p:nvPr>
        </p:nvSpPr>
        <p:spPr>
          <a:xfrm>
            <a:off x="431032" y="35097"/>
            <a:ext cx="8229600" cy="600830"/>
          </a:xfrm>
        </p:spPr>
        <p:txBody>
          <a:bodyPr/>
          <a:lstStyle/>
          <a:p>
            <a:r>
              <a:rPr lang="en-GB" sz="3200" dirty="0">
                <a:solidFill>
                  <a:schemeClr val="bg2">
                    <a:lumMod val="40000"/>
                    <a:lumOff val="60000"/>
                  </a:schemeClr>
                </a:solidFill>
              </a:rPr>
              <a:t>Destabilising gender</a:t>
            </a:r>
          </a:p>
        </p:txBody>
      </p:sp>
      <p:sp>
        <p:nvSpPr>
          <p:cNvPr id="4" name="Rectangle 3">
            <a:extLst>
              <a:ext uri="{FF2B5EF4-FFF2-40B4-BE49-F238E27FC236}">
                <a16:creationId xmlns:a16="http://schemas.microsoft.com/office/drawing/2014/main" id="{00AD8ACD-4657-47DB-BF2F-C978B13EB705}"/>
              </a:ext>
            </a:extLst>
          </p:cNvPr>
          <p:cNvSpPr/>
          <p:nvPr/>
        </p:nvSpPr>
        <p:spPr>
          <a:xfrm>
            <a:off x="251520" y="635927"/>
            <a:ext cx="8892480" cy="5586145"/>
          </a:xfrm>
          <a:prstGeom prst="rect">
            <a:avLst/>
          </a:prstGeom>
        </p:spPr>
        <p:txBody>
          <a:bodyPr wrap="square">
            <a:spAutoFit/>
          </a:bodyPr>
          <a:lstStyle/>
          <a:p>
            <a:r>
              <a:rPr lang="en-GB" sz="2100" dirty="0"/>
              <a:t>In Victorian cultural myth, as Nina Auerbach has argued brilliantly in </a:t>
            </a:r>
            <a:r>
              <a:rPr lang="en-GB" sz="2100" i="1" dirty="0"/>
              <a:t>Woman and the Demon</a:t>
            </a:r>
            <a:r>
              <a:rPr lang="en-GB" sz="2100" dirty="0"/>
              <a:t>, woman is insistently imagined as a source of powerful and threatening metamorphic energies. Auerbach contrasts these heroic female demons with diminished male counterparts such as Robert Louis Stevenson’s dwarfish Mr. Hyde: </a:t>
            </a:r>
            <a:r>
              <a:rPr lang="en-GB" sz="2100" dirty="0">
                <a:solidFill>
                  <a:schemeClr val="bg2">
                    <a:lumMod val="40000"/>
                    <a:lumOff val="60000"/>
                  </a:schemeClr>
                </a:solidFill>
              </a:rPr>
              <a:t>"Demonic man does not include divinity in his nature, and is thus a poor stunted counterpart to grandly demonic womanhood."</a:t>
            </a:r>
            <a:r>
              <a:rPr lang="en-GB" sz="2100" dirty="0"/>
              <a:t>1 Yet if Victorian womanhood is indeed connected with transformation itself, then sexuality and identity are unlikely to remain the fixed categories that Auerbach’s analysis insists upon-nor can Mr. Hyde be directly opposed to a specifically female demon of the Victorian imagination. Stevenson's story, </a:t>
            </a:r>
            <a:r>
              <a:rPr lang="en-GB" sz="2100" i="1" dirty="0"/>
              <a:t>The Strange Case of </a:t>
            </a:r>
            <a:r>
              <a:rPr lang="en-GB" sz="2100" i="1" dirty="0" err="1"/>
              <a:t>Dr.</a:t>
            </a:r>
            <a:r>
              <a:rPr lang="en-GB" sz="2100" i="1" dirty="0"/>
              <a:t> Jekyll and Mr. Hyde</a:t>
            </a:r>
            <a:r>
              <a:rPr lang="en-GB" sz="2100" dirty="0"/>
              <a:t>, is about a collaboration between the masculine and feminine that subverts the identity of each. Written at a time when gender roles were shifting, </a:t>
            </a:r>
            <a:r>
              <a:rPr lang="en-GB" sz="2100" dirty="0">
                <a:solidFill>
                  <a:schemeClr val="bg2">
                    <a:lumMod val="40000"/>
                    <a:lumOff val="60000"/>
                  </a:schemeClr>
                </a:solidFill>
              </a:rPr>
              <a:t>the story lacks coherent representations of sexuality despite its seeming emphasis on an emphatically male society. </a:t>
            </a:r>
          </a:p>
        </p:txBody>
      </p:sp>
      <p:sp>
        <p:nvSpPr>
          <p:cNvPr id="3" name="Rectangle 2">
            <a:extLst>
              <a:ext uri="{FF2B5EF4-FFF2-40B4-BE49-F238E27FC236}">
                <a16:creationId xmlns:a16="http://schemas.microsoft.com/office/drawing/2014/main" id="{3EE4E3EC-8914-43C4-937B-BBA7F1AFE841}"/>
              </a:ext>
            </a:extLst>
          </p:cNvPr>
          <p:cNvSpPr/>
          <p:nvPr/>
        </p:nvSpPr>
        <p:spPr>
          <a:xfrm>
            <a:off x="2018148" y="6156223"/>
            <a:ext cx="7125852" cy="646331"/>
          </a:xfrm>
          <a:prstGeom prst="rect">
            <a:avLst/>
          </a:prstGeom>
        </p:spPr>
        <p:txBody>
          <a:bodyPr wrap="square">
            <a:spAutoFit/>
          </a:bodyPr>
          <a:lstStyle/>
          <a:p>
            <a:r>
              <a:rPr lang="en-GB" sz="1800" dirty="0"/>
              <a:t>Janice </a:t>
            </a:r>
            <a:r>
              <a:rPr lang="en-GB" sz="1800" dirty="0" err="1"/>
              <a:t>Doane</a:t>
            </a:r>
            <a:r>
              <a:rPr lang="en-GB" sz="1800" dirty="0"/>
              <a:t> &amp; Devon Hodges. ‘Demonic Disturbances of Sexual Identity: </a:t>
            </a:r>
            <a:r>
              <a:rPr lang="en-GB" sz="1800" i="1" dirty="0"/>
              <a:t>The Strange Case of </a:t>
            </a:r>
            <a:r>
              <a:rPr lang="en-GB" sz="1800" i="1" dirty="0" err="1"/>
              <a:t>Dr.</a:t>
            </a:r>
            <a:r>
              <a:rPr lang="en-GB" sz="1800" i="1" dirty="0"/>
              <a:t> Jekyll and Mr/s Hyde’ </a:t>
            </a:r>
          </a:p>
        </p:txBody>
      </p:sp>
    </p:spTree>
    <p:extLst>
      <p:ext uri="{BB962C8B-B14F-4D97-AF65-F5344CB8AC3E}">
        <p14:creationId xmlns:p14="http://schemas.microsoft.com/office/powerpoint/2010/main" val="34138205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ECF5D-F81E-4166-B363-A0B578D4632D}"/>
              </a:ext>
            </a:extLst>
          </p:cNvPr>
          <p:cNvSpPr>
            <a:spLocks noGrp="1"/>
          </p:cNvSpPr>
          <p:nvPr>
            <p:ph type="title"/>
          </p:nvPr>
        </p:nvSpPr>
        <p:spPr>
          <a:xfrm>
            <a:off x="451121" y="100538"/>
            <a:ext cx="8229600" cy="1143000"/>
          </a:xfrm>
        </p:spPr>
        <p:txBody>
          <a:bodyPr/>
          <a:lstStyle/>
          <a:p>
            <a:r>
              <a:rPr lang="en-GB" sz="3200" dirty="0">
                <a:solidFill>
                  <a:schemeClr val="bg2">
                    <a:lumMod val="40000"/>
                    <a:lumOff val="60000"/>
                  </a:schemeClr>
                </a:solidFill>
              </a:rPr>
              <a:t>Male degenerates</a:t>
            </a:r>
            <a:endParaRPr lang="en-GB" sz="3200" dirty="0"/>
          </a:p>
        </p:txBody>
      </p:sp>
      <p:sp>
        <p:nvSpPr>
          <p:cNvPr id="3" name="Content Placeholder 2">
            <a:extLst>
              <a:ext uri="{FF2B5EF4-FFF2-40B4-BE49-F238E27FC236}">
                <a16:creationId xmlns:a16="http://schemas.microsoft.com/office/drawing/2014/main" id="{941CA433-2148-41EB-ABE4-D3B5C9B74098}"/>
              </a:ext>
            </a:extLst>
          </p:cNvPr>
          <p:cNvSpPr>
            <a:spLocks noGrp="1"/>
          </p:cNvSpPr>
          <p:nvPr>
            <p:ph idx="1"/>
          </p:nvPr>
        </p:nvSpPr>
        <p:spPr/>
        <p:txBody>
          <a:bodyPr/>
          <a:lstStyle/>
          <a:p>
            <a:pPr marL="0" indent="0">
              <a:buNone/>
            </a:pPr>
            <a:endParaRPr lang="en-GB" sz="2000" dirty="0"/>
          </a:p>
          <a:p>
            <a:pPr marL="0" indent="0">
              <a:buNone/>
            </a:pPr>
            <a:endParaRPr lang="en-GB" sz="2000" dirty="0"/>
          </a:p>
          <a:p>
            <a:pPr marL="0" indent="0">
              <a:buNone/>
            </a:pPr>
            <a:endParaRPr lang="en-GB" sz="2000" dirty="0"/>
          </a:p>
        </p:txBody>
      </p:sp>
      <p:sp>
        <p:nvSpPr>
          <p:cNvPr id="4" name="Rectangle 3">
            <a:extLst>
              <a:ext uri="{FF2B5EF4-FFF2-40B4-BE49-F238E27FC236}">
                <a16:creationId xmlns:a16="http://schemas.microsoft.com/office/drawing/2014/main" id="{1FBB67ED-56CE-46CB-A0DD-C8AB33A347E5}"/>
              </a:ext>
            </a:extLst>
          </p:cNvPr>
          <p:cNvSpPr/>
          <p:nvPr/>
        </p:nvSpPr>
        <p:spPr>
          <a:xfrm>
            <a:off x="384285" y="1108581"/>
            <a:ext cx="8363272" cy="5509200"/>
          </a:xfrm>
          <a:prstGeom prst="rect">
            <a:avLst/>
          </a:prstGeom>
        </p:spPr>
        <p:txBody>
          <a:bodyPr wrap="square">
            <a:spAutoFit/>
          </a:bodyPr>
          <a:lstStyle/>
          <a:p>
            <a:r>
              <a:rPr lang="en-GB" sz="2200" dirty="0"/>
              <a:t>The common feature in all these male specimens is that they do not express their real idiosyncrasies, but </a:t>
            </a:r>
            <a:r>
              <a:rPr lang="en-GB" sz="2200" dirty="0">
                <a:solidFill>
                  <a:schemeClr val="bg2">
                    <a:lumMod val="40000"/>
                    <a:lumOff val="60000"/>
                  </a:schemeClr>
                </a:solidFill>
              </a:rPr>
              <a:t>try to present something that they are not. </a:t>
            </a:r>
            <a:r>
              <a:rPr lang="en-GB" sz="2200" dirty="0"/>
              <a:t>They are not content to show their natural figure, nor even to supplement it by legitimate accessories, in harmony with the type to which they approximate, but they seek to model themselves after some artistic pattern which has no affinity with their own nature, or is even antithetical to it. Nor do they for the most part limit themselves to one pattern, but copy several at once, which jar one with another. Thus we get heads set on shoulders not belonging to them, </a:t>
            </a:r>
            <a:r>
              <a:rPr lang="en-GB" sz="2200" dirty="0">
                <a:solidFill>
                  <a:schemeClr val="bg2">
                    <a:lumMod val="40000"/>
                    <a:lumOff val="60000"/>
                  </a:schemeClr>
                </a:solidFill>
              </a:rPr>
              <a:t>costumes the elements of which are as disconnected as though they belonged to a dream, colours that seem to have been matched in the dark</a:t>
            </a:r>
            <a:r>
              <a:rPr lang="en-GB" sz="2200" dirty="0"/>
              <a:t>. The impression is that of a masked festival, where </a:t>
            </a:r>
            <a:r>
              <a:rPr lang="en-GB" sz="2200" dirty="0">
                <a:solidFill>
                  <a:schemeClr val="bg2">
                    <a:lumMod val="40000"/>
                    <a:lumOff val="60000"/>
                  </a:schemeClr>
                </a:solidFill>
              </a:rPr>
              <a:t>all are in disguises, and with heads too in character</a:t>
            </a:r>
            <a:r>
              <a:rPr lang="en-GB" sz="2200" dirty="0"/>
              <a:t>.   </a:t>
            </a:r>
          </a:p>
          <a:p>
            <a:r>
              <a:rPr lang="en-GB" sz="2200" dirty="0"/>
              <a:t>						             </a:t>
            </a:r>
            <a:r>
              <a:rPr lang="en-GB" sz="2000" dirty="0"/>
              <a:t>Nordau</a:t>
            </a:r>
            <a:endParaRPr lang="en-GB" sz="2200" dirty="0"/>
          </a:p>
        </p:txBody>
      </p:sp>
    </p:spTree>
    <p:extLst>
      <p:ext uri="{BB962C8B-B14F-4D97-AF65-F5344CB8AC3E}">
        <p14:creationId xmlns:p14="http://schemas.microsoft.com/office/powerpoint/2010/main" val="1093120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4200"/>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980728"/>
            <a:ext cx="8208912" cy="5544616"/>
          </a:xfrm>
        </p:spPr>
        <p:txBody>
          <a:bodyPr/>
          <a:lstStyle/>
          <a:p>
            <a:pPr marL="0" indent="0">
              <a:buNone/>
            </a:pPr>
            <a:r>
              <a:rPr lang="en-GB" sz="2200" dirty="0"/>
              <a:t>Had I approached my discovery in a more noble spirit, had I risked the experiment while under the empire of generous or pious aspirations, all must have been otherwise, and from these agonies of death and birth, I had come forth an angel instead of a fiend. The drug had no discriminating action; it was neither diabolical nor divine; it but shook the doors of the </a:t>
            </a:r>
            <a:r>
              <a:rPr lang="en-GB" sz="2200" dirty="0" err="1"/>
              <a:t>prisonhouse</a:t>
            </a:r>
            <a:r>
              <a:rPr lang="en-GB" sz="2200" dirty="0"/>
              <a:t> of my disposition; and like the captives of Philippi, that which stood within ran forth. At that time my virtue slumbered; my evil, kept awake by ambition, was alert and swift to seize the occasion; and the thing that was projected was Edward Hyde. Hence, although </a:t>
            </a:r>
            <a:r>
              <a:rPr lang="en-GB" sz="2200" dirty="0">
                <a:solidFill>
                  <a:schemeClr val="bg2">
                    <a:lumMod val="40000"/>
                    <a:lumOff val="60000"/>
                  </a:schemeClr>
                </a:solidFill>
              </a:rPr>
              <a:t>I had now two characters as well as two appearances, one was wholly evil, and the other was still the old Henry Jekyll, that incongruous compound of whose reformation and improvement I had already learned to despair.</a:t>
            </a:r>
            <a:r>
              <a:rPr lang="en-GB" sz="2200" dirty="0"/>
              <a:t> </a:t>
            </a:r>
            <a:r>
              <a:rPr lang="en-GB" sz="2200" u="sng" dirty="0">
                <a:solidFill>
                  <a:schemeClr val="bg2">
                    <a:lumMod val="40000"/>
                    <a:lumOff val="60000"/>
                  </a:schemeClr>
                </a:solidFill>
              </a:rPr>
              <a:t>The movement was thus wholly toward the worse.</a:t>
            </a:r>
          </a:p>
        </p:txBody>
      </p:sp>
      <p:sp>
        <p:nvSpPr>
          <p:cNvPr id="4" name="Rectangle 3"/>
          <p:cNvSpPr/>
          <p:nvPr/>
        </p:nvSpPr>
        <p:spPr>
          <a:xfrm>
            <a:off x="395536" y="205860"/>
            <a:ext cx="8496944" cy="584775"/>
          </a:xfrm>
          <a:prstGeom prst="rect">
            <a:avLst/>
          </a:prstGeom>
        </p:spPr>
        <p:txBody>
          <a:bodyPr wrap="square">
            <a:spAutoFit/>
          </a:bodyPr>
          <a:lstStyle/>
          <a:p>
            <a:pPr algn="ctr"/>
            <a:r>
              <a:rPr lang="en-GB" sz="2800" dirty="0" smtClean="0">
                <a:solidFill>
                  <a:schemeClr val="bg2">
                    <a:lumMod val="40000"/>
                    <a:lumOff val="60000"/>
                  </a:schemeClr>
                </a:solidFill>
                <a:latin typeface="+mj-lt"/>
                <a:ea typeface="+mj-ea"/>
                <a:cs typeface="+mj-cs"/>
              </a:rPr>
              <a:t>‘</a:t>
            </a:r>
            <a:r>
              <a:rPr lang="en-GB" sz="3200" dirty="0">
                <a:solidFill>
                  <a:schemeClr val="bg2">
                    <a:lumMod val="40000"/>
                    <a:lumOff val="60000"/>
                  </a:schemeClr>
                </a:solidFill>
                <a:latin typeface="+mj-lt"/>
                <a:ea typeface="+mj-ea"/>
                <a:cs typeface="+mj-cs"/>
              </a:rPr>
              <a:t>fall’ </a:t>
            </a:r>
            <a:r>
              <a:rPr lang="en-GB" sz="3200" dirty="0" smtClean="0">
                <a:solidFill>
                  <a:schemeClr val="bg2">
                    <a:lumMod val="40000"/>
                    <a:lumOff val="60000"/>
                  </a:schemeClr>
                </a:solidFill>
                <a:latin typeface="+mj-lt"/>
                <a:ea typeface="+mj-ea"/>
                <a:cs typeface="+mj-cs"/>
              </a:rPr>
              <a:t>&amp;  </a:t>
            </a:r>
            <a:r>
              <a:rPr lang="en-GB" sz="3200" dirty="0">
                <a:solidFill>
                  <a:schemeClr val="bg2">
                    <a:lumMod val="40000"/>
                    <a:lumOff val="60000"/>
                  </a:schemeClr>
                </a:solidFill>
                <a:latin typeface="+mj-lt"/>
                <a:ea typeface="+mj-ea"/>
                <a:cs typeface="+mj-cs"/>
              </a:rPr>
              <a:t>degeneration</a:t>
            </a:r>
            <a:endParaRPr lang="en-GB" sz="2800" dirty="0">
              <a:solidFill>
                <a:schemeClr val="bg2">
                  <a:lumMod val="40000"/>
                  <a:lumOff val="60000"/>
                </a:schemeClr>
              </a:solidFill>
              <a:latin typeface="+mj-lt"/>
              <a:ea typeface="+mj-ea"/>
              <a:cs typeface="+mj-cs"/>
            </a:endParaRPr>
          </a:p>
        </p:txBody>
      </p:sp>
    </p:spTree>
    <p:extLst>
      <p:ext uri="{BB962C8B-B14F-4D97-AF65-F5344CB8AC3E}">
        <p14:creationId xmlns:p14="http://schemas.microsoft.com/office/powerpoint/2010/main" val="415672569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D7962-E371-4500-8A25-FDC1F4518ACE}"/>
              </a:ext>
            </a:extLst>
          </p:cNvPr>
          <p:cNvSpPr>
            <a:spLocks noGrp="1"/>
          </p:cNvSpPr>
          <p:nvPr>
            <p:ph type="title"/>
          </p:nvPr>
        </p:nvSpPr>
        <p:spPr>
          <a:xfrm>
            <a:off x="457200" y="0"/>
            <a:ext cx="8229600" cy="922114"/>
          </a:xfrm>
        </p:spPr>
        <p:txBody>
          <a:bodyPr/>
          <a:lstStyle/>
          <a:p>
            <a:r>
              <a:rPr lang="en-GB" sz="3200" dirty="0">
                <a:solidFill>
                  <a:schemeClr val="bg2">
                    <a:lumMod val="40000"/>
                    <a:lumOff val="60000"/>
                  </a:schemeClr>
                </a:solidFill>
              </a:rPr>
              <a:t>Working class degeneration</a:t>
            </a:r>
          </a:p>
        </p:txBody>
      </p:sp>
      <p:sp>
        <p:nvSpPr>
          <p:cNvPr id="3" name="Content Placeholder 2">
            <a:extLst>
              <a:ext uri="{FF2B5EF4-FFF2-40B4-BE49-F238E27FC236}">
                <a16:creationId xmlns:a16="http://schemas.microsoft.com/office/drawing/2014/main" id="{E322F83A-C70D-47E9-96D2-9ACC0734AF39}"/>
              </a:ext>
            </a:extLst>
          </p:cNvPr>
          <p:cNvSpPr>
            <a:spLocks noGrp="1"/>
          </p:cNvSpPr>
          <p:nvPr>
            <p:ph idx="1"/>
          </p:nvPr>
        </p:nvSpPr>
        <p:spPr>
          <a:xfrm>
            <a:off x="318356" y="908720"/>
            <a:ext cx="8502116" cy="6014293"/>
          </a:xfrm>
        </p:spPr>
        <p:txBody>
          <a:bodyPr/>
          <a:lstStyle/>
          <a:p>
            <a:pPr marL="0" indent="0">
              <a:buNone/>
            </a:pPr>
            <a:r>
              <a:rPr lang="en-GB" sz="2200" dirty="0"/>
              <a:t>Chadwick …argues that the same unhealthy environment that leads to disease also destroys social morality. “Thus  </a:t>
            </a:r>
            <a:r>
              <a:rPr lang="en-GB" sz="2200" dirty="0">
                <a:solidFill>
                  <a:schemeClr val="bg2">
                    <a:lumMod val="40000"/>
                    <a:lumOff val="60000"/>
                  </a:schemeClr>
                </a:solidFill>
              </a:rPr>
              <a:t>tenements of an inferior construction had manifestly an injurious operation on the moral as well as on the sanitary condition, independently of any overcrowding</a:t>
            </a:r>
            <a:r>
              <a:rPr lang="en-GB" sz="2200" dirty="0"/>
              <a:t>” (SR, 194). Damp and dirty dwellings, for instance, “form a strong barrier against personal cleanliness and the use of decent clothes” (SR, 196). … residents soon become “of a piece” with their dwelling (SR, 194). People who are subjected to damp walls, stuffy rooms, or the stench of refuse are rapidly forced into intemperance to medicate the colds and rheumatism caused by the </a:t>
            </a:r>
            <a:r>
              <a:rPr lang="en-GB" sz="2200" dirty="0" err="1"/>
              <a:t>miasmatic</a:t>
            </a:r>
            <a:r>
              <a:rPr lang="en-GB" sz="2200" dirty="0"/>
              <a:t> gases in their dwellings. Each of these environmental conditions, he declares, “has an effect on the moral habits by acting as a </a:t>
            </a:r>
            <a:r>
              <a:rPr lang="en-GB" sz="2200" dirty="0">
                <a:solidFill>
                  <a:schemeClr val="bg2">
                    <a:lumMod val="40000"/>
                    <a:lumOff val="60000"/>
                  </a:schemeClr>
                </a:solidFill>
              </a:rPr>
              <a:t>strong and often irresistible provocative” to drink, uncleanness, and sexual promiscuity </a:t>
            </a:r>
            <a:r>
              <a:rPr lang="en-GB" sz="2200" dirty="0"/>
              <a:t>(SR, 197).                    (</a:t>
            </a:r>
            <a:r>
              <a:rPr lang="en-GB" sz="2000" dirty="0"/>
              <a:t>Peter Melville Logan, </a:t>
            </a:r>
            <a:r>
              <a:rPr lang="en-GB" sz="2000" i="1" dirty="0"/>
              <a:t>Nerves and Narratives</a:t>
            </a:r>
            <a:r>
              <a:rPr lang="en-GB" sz="2000" i="1" dirty="0" smtClean="0"/>
              <a:t>)</a:t>
            </a:r>
            <a:endParaRPr lang="en-GB" sz="2000" i="1" dirty="0"/>
          </a:p>
        </p:txBody>
      </p:sp>
    </p:spTree>
    <p:extLst>
      <p:ext uri="{BB962C8B-B14F-4D97-AF65-F5344CB8AC3E}">
        <p14:creationId xmlns:p14="http://schemas.microsoft.com/office/powerpoint/2010/main" val="153015847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4200"/>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16632"/>
            <a:ext cx="8640960" cy="6741368"/>
          </a:xfrm>
        </p:spPr>
        <p:txBody>
          <a:bodyPr/>
          <a:lstStyle/>
          <a:p>
            <a:pPr marL="0" indent="0">
              <a:buNone/>
            </a:pPr>
            <a:r>
              <a:rPr lang="en-GB" sz="2200" dirty="0" smtClean="0"/>
              <a:t>The </a:t>
            </a:r>
            <a:r>
              <a:rPr lang="en-GB" sz="2200" dirty="0"/>
              <a:t>dismal quarter of Soho seen under these changing glimpses, with its muddy ways, and slatternly passengers, and its lamps, which had never been extinguished or had been kindled afresh to combat this mournful reinvasion of darkness, seemed, in the lawyer’s eyes, like </a:t>
            </a:r>
            <a:r>
              <a:rPr lang="en-GB" sz="2200" dirty="0">
                <a:solidFill>
                  <a:schemeClr val="bg2">
                    <a:lumMod val="40000"/>
                    <a:lumOff val="60000"/>
                  </a:schemeClr>
                </a:solidFill>
              </a:rPr>
              <a:t>a district of some city in a nightmare.</a:t>
            </a:r>
            <a:r>
              <a:rPr lang="en-GB" sz="2200" dirty="0"/>
              <a:t> The thoughts of his mind, besides, were of the gloomiest dye; and when he glanced at the companion of his drive, he was conscious of some touch of that terror of the law and the law’s officers, which may at times assail the most honest.</a:t>
            </a:r>
          </a:p>
          <a:p>
            <a:pPr marL="0" indent="0">
              <a:buNone/>
            </a:pPr>
            <a:endParaRPr lang="en-GB" sz="800" dirty="0"/>
          </a:p>
          <a:p>
            <a:pPr marL="0" indent="0">
              <a:buNone/>
            </a:pPr>
            <a:r>
              <a:rPr lang="en-GB" sz="2200" dirty="0"/>
              <a:t>As the cab drew up before the address indicated, the fog lifted a little and showed him a dingy street, a gin palace, a low French eating house, a shop for the retail of penny numbers and </a:t>
            </a:r>
            <a:r>
              <a:rPr lang="en-GB" sz="2200" dirty="0" err="1"/>
              <a:t>twopenny</a:t>
            </a:r>
            <a:r>
              <a:rPr lang="en-GB" sz="2200" dirty="0"/>
              <a:t> salads, </a:t>
            </a:r>
            <a:r>
              <a:rPr lang="en-GB" sz="2200" dirty="0">
                <a:solidFill>
                  <a:schemeClr val="bg2">
                    <a:lumMod val="40000"/>
                    <a:lumOff val="60000"/>
                  </a:schemeClr>
                </a:solidFill>
              </a:rPr>
              <a:t>many ragged children huddled in the doorways, and many women of many different nationalities passing out, key in hand, to have a morning glass</a:t>
            </a:r>
            <a:r>
              <a:rPr lang="en-GB" sz="2200" dirty="0"/>
              <a:t>; and the next moment the fog settled down again upon that part, as brown as umber, and cut him off from his blackguardly surroundings. </a:t>
            </a:r>
          </a:p>
        </p:txBody>
      </p:sp>
      <p:sp>
        <p:nvSpPr>
          <p:cNvPr id="4" name="Rectangle 3"/>
          <p:cNvSpPr/>
          <p:nvPr/>
        </p:nvSpPr>
        <p:spPr>
          <a:xfrm>
            <a:off x="3203848" y="3255367"/>
            <a:ext cx="5275611" cy="461665"/>
          </a:xfrm>
          <a:prstGeom prst="rect">
            <a:avLst/>
          </a:prstGeom>
        </p:spPr>
        <p:txBody>
          <a:bodyPr wrap="none">
            <a:spAutoFit/>
          </a:bodyPr>
          <a:lstStyle/>
          <a:p>
            <a:pPr marL="0" indent="0" algn="r">
              <a:buNone/>
            </a:pPr>
            <a:r>
              <a:rPr lang="en-GB" dirty="0">
                <a:solidFill>
                  <a:schemeClr val="bg2">
                    <a:lumMod val="60000"/>
                    <a:lumOff val="40000"/>
                  </a:schemeClr>
                </a:solidFill>
                <a:latin typeface="+mj-lt"/>
              </a:rPr>
              <a:t>[Hyde lives in a London slum] </a:t>
            </a:r>
          </a:p>
        </p:txBody>
      </p:sp>
    </p:spTree>
    <p:extLst>
      <p:ext uri="{BB962C8B-B14F-4D97-AF65-F5344CB8AC3E}">
        <p14:creationId xmlns:p14="http://schemas.microsoft.com/office/powerpoint/2010/main" val="150943408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199DE-60BD-4AB0-A6B6-9809C977385C}"/>
              </a:ext>
            </a:extLst>
          </p:cNvPr>
          <p:cNvSpPr>
            <a:spLocks noGrp="1"/>
          </p:cNvSpPr>
          <p:nvPr>
            <p:ph type="title"/>
          </p:nvPr>
        </p:nvSpPr>
        <p:spPr>
          <a:xfrm>
            <a:off x="457200" y="0"/>
            <a:ext cx="8229600" cy="1143000"/>
          </a:xfrm>
        </p:spPr>
        <p:txBody>
          <a:bodyPr/>
          <a:lstStyle/>
          <a:p>
            <a:r>
              <a:rPr lang="en-GB" sz="3200" dirty="0">
                <a:solidFill>
                  <a:schemeClr val="bg2">
                    <a:lumMod val="40000"/>
                    <a:lumOff val="60000"/>
                  </a:schemeClr>
                </a:solidFill>
              </a:rPr>
              <a:t>The degenerate dissident</a:t>
            </a:r>
          </a:p>
        </p:txBody>
      </p:sp>
      <p:sp>
        <p:nvSpPr>
          <p:cNvPr id="3" name="Content Placeholder 2">
            <a:extLst>
              <a:ext uri="{FF2B5EF4-FFF2-40B4-BE49-F238E27FC236}">
                <a16:creationId xmlns:a16="http://schemas.microsoft.com/office/drawing/2014/main" id="{8BD0B13A-EC41-4A0F-8053-EEF23C3F487D}"/>
              </a:ext>
            </a:extLst>
          </p:cNvPr>
          <p:cNvSpPr>
            <a:spLocks noGrp="1"/>
          </p:cNvSpPr>
          <p:nvPr>
            <p:ph idx="1"/>
          </p:nvPr>
        </p:nvSpPr>
        <p:spPr>
          <a:xfrm>
            <a:off x="483169" y="1122572"/>
            <a:ext cx="8229600" cy="5489042"/>
          </a:xfrm>
        </p:spPr>
        <p:txBody>
          <a:bodyPr/>
          <a:lstStyle/>
          <a:p>
            <a:pPr marL="0" indent="0">
              <a:buNone/>
            </a:pPr>
            <a:r>
              <a:rPr lang="en-GB" sz="2200" dirty="0"/>
              <a:t>They are lost if they are alone: for anti-social, inattentive, without judgment or prevision, they are capable of </a:t>
            </a:r>
            <a:r>
              <a:rPr lang="en-GB" sz="2200" dirty="0">
                <a:solidFill>
                  <a:schemeClr val="bg2">
                    <a:lumMod val="40000"/>
                    <a:lumOff val="60000"/>
                  </a:schemeClr>
                </a:solidFill>
              </a:rPr>
              <a:t>no useful individual </a:t>
            </a:r>
            <a:r>
              <a:rPr lang="en-GB" sz="2200" dirty="0"/>
              <a:t>effort, and still less of a </a:t>
            </a:r>
            <a:r>
              <a:rPr lang="en-GB" sz="2200" dirty="0">
                <a:solidFill>
                  <a:schemeClr val="bg2">
                    <a:lumMod val="40000"/>
                    <a:lumOff val="60000"/>
                  </a:schemeClr>
                </a:solidFill>
              </a:rPr>
              <a:t>common labour which demands obedience, discipline, and the regular performance of duty</a:t>
            </a:r>
            <a:r>
              <a:rPr lang="en-GB" sz="2200" dirty="0"/>
              <a:t>. They fritter away their life in solitary, unprofitable, </a:t>
            </a:r>
            <a:r>
              <a:rPr lang="en-GB" sz="2200" dirty="0" err="1"/>
              <a:t>æsthetic</a:t>
            </a:r>
            <a:r>
              <a:rPr lang="en-GB" sz="2200" dirty="0"/>
              <a:t> debauch, and all that their organs, which are in full regression, are still good for is enervating enjoyment. Like bats in old towers, they are niched in the proud monument of civilization, which they have found ready-made, but they themselves can construct nothing more, nor prevent any deterioration. </a:t>
            </a:r>
            <a:r>
              <a:rPr lang="en-GB" sz="2200" dirty="0">
                <a:solidFill>
                  <a:schemeClr val="bg2">
                    <a:lumMod val="40000"/>
                    <a:lumOff val="60000"/>
                  </a:schemeClr>
                </a:solidFill>
              </a:rPr>
              <a:t>They live, like parasites, on labour which past generations have accumulated for them</a:t>
            </a:r>
            <a:r>
              <a:rPr lang="en-GB" sz="2200" dirty="0"/>
              <a:t>; and when the heritage is once consumed, they are condemned to die of hunger.</a:t>
            </a:r>
          </a:p>
          <a:p>
            <a:pPr marL="0" indent="0">
              <a:buNone/>
            </a:pPr>
            <a:r>
              <a:rPr lang="en-GB" sz="2200" dirty="0"/>
              <a:t>				</a:t>
            </a:r>
            <a:r>
              <a:rPr lang="en-GB" sz="2000" dirty="0"/>
              <a:t>Max Nordau, </a:t>
            </a:r>
            <a:r>
              <a:rPr lang="en-GB" sz="2000" i="1" dirty="0"/>
              <a:t>Degeneration</a:t>
            </a:r>
            <a:r>
              <a:rPr lang="en-GB" sz="2000" dirty="0"/>
              <a:t>, 1895</a:t>
            </a:r>
            <a:endParaRPr lang="en-GB" sz="2200" dirty="0"/>
          </a:p>
        </p:txBody>
      </p:sp>
    </p:spTree>
    <p:extLst>
      <p:ext uri="{BB962C8B-B14F-4D97-AF65-F5344CB8AC3E}">
        <p14:creationId xmlns:p14="http://schemas.microsoft.com/office/powerpoint/2010/main" val="419511140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59831-6DE1-4CF0-8B40-9F3D9697DE1A}"/>
              </a:ext>
            </a:extLst>
          </p:cNvPr>
          <p:cNvSpPr>
            <a:spLocks noGrp="1"/>
          </p:cNvSpPr>
          <p:nvPr>
            <p:ph type="title"/>
          </p:nvPr>
        </p:nvSpPr>
        <p:spPr>
          <a:xfrm>
            <a:off x="457200" y="274638"/>
            <a:ext cx="8229600" cy="778098"/>
          </a:xfrm>
        </p:spPr>
        <p:txBody>
          <a:bodyPr/>
          <a:lstStyle/>
          <a:p>
            <a:r>
              <a:rPr lang="en-GB" sz="3200" dirty="0">
                <a:solidFill>
                  <a:schemeClr val="bg2">
                    <a:lumMod val="40000"/>
                    <a:lumOff val="60000"/>
                  </a:schemeClr>
                </a:solidFill>
              </a:rPr>
              <a:t>Those who oppose progress</a:t>
            </a:r>
          </a:p>
        </p:txBody>
      </p:sp>
      <p:sp>
        <p:nvSpPr>
          <p:cNvPr id="3" name="Content Placeholder 2">
            <a:extLst>
              <a:ext uri="{FF2B5EF4-FFF2-40B4-BE49-F238E27FC236}">
                <a16:creationId xmlns:a16="http://schemas.microsoft.com/office/drawing/2014/main" id="{DD772EC2-F9AE-48FC-94E1-0772C4BE49B9}"/>
              </a:ext>
            </a:extLst>
          </p:cNvPr>
          <p:cNvSpPr>
            <a:spLocks noGrp="1"/>
          </p:cNvSpPr>
          <p:nvPr>
            <p:ph idx="1"/>
          </p:nvPr>
        </p:nvSpPr>
        <p:spPr>
          <a:xfrm>
            <a:off x="457200" y="1052736"/>
            <a:ext cx="8229600" cy="5691982"/>
          </a:xfrm>
        </p:spPr>
        <p:txBody>
          <a:bodyPr/>
          <a:lstStyle/>
          <a:p>
            <a:pPr marL="0" indent="0">
              <a:buNone/>
            </a:pPr>
            <a:r>
              <a:rPr lang="en-GB" sz="2200" dirty="0"/>
              <a:t>The </a:t>
            </a:r>
            <a:r>
              <a:rPr lang="en-GB" sz="2200" dirty="0">
                <a:solidFill>
                  <a:schemeClr val="bg2">
                    <a:lumMod val="40000"/>
                    <a:lumOff val="60000"/>
                  </a:schemeClr>
                </a:solidFill>
              </a:rPr>
              <a:t>normal man, with his clear mind, logical thought, sound judgment, and strong will</a:t>
            </a:r>
            <a:r>
              <a:rPr lang="en-GB" sz="2200" dirty="0"/>
              <a:t>, sees, where the degenerate only gropes; he plans and acts where the latter dozes and dreams; he drives him without effort from all the places where the life-springs of Nature bubble up, and, in possession of all the good things of this earth, he leaves to the </a:t>
            </a:r>
            <a:r>
              <a:rPr lang="en-GB" sz="2200" dirty="0">
                <a:solidFill>
                  <a:schemeClr val="bg2">
                    <a:lumMod val="40000"/>
                    <a:lumOff val="60000"/>
                  </a:schemeClr>
                </a:solidFill>
              </a:rPr>
              <a:t>impotent degenerate at most the shelter of the hospital, lunatic asylum, and prison,</a:t>
            </a:r>
            <a:r>
              <a:rPr lang="en-GB" sz="2200" dirty="0"/>
              <a:t> in contemptuous pity. </a:t>
            </a:r>
          </a:p>
          <a:p>
            <a:pPr marL="0" indent="0">
              <a:buNone/>
            </a:pPr>
            <a:endParaRPr lang="en-GB" sz="800" dirty="0"/>
          </a:p>
          <a:p>
            <a:pPr marL="0" indent="0">
              <a:buNone/>
            </a:pPr>
            <a:r>
              <a:rPr lang="en-GB" sz="2200" dirty="0"/>
              <a:t>Degenerates … can neither adapt themselves to the conditions of Nature and civilization, nor maintain themselves in </a:t>
            </a:r>
            <a:r>
              <a:rPr lang="en-GB" sz="2200" dirty="0">
                <a:solidFill>
                  <a:schemeClr val="bg2">
                    <a:lumMod val="40000"/>
                    <a:lumOff val="60000"/>
                  </a:schemeClr>
                </a:solidFill>
              </a:rPr>
              <a:t>the struggle for existence against the healthy</a:t>
            </a:r>
            <a:r>
              <a:rPr lang="en-GB" sz="2200" dirty="0"/>
              <a:t>. But the latter—and the vast masses of the people still include unnumbered millions of them—will rapidly and easily adapt themselves to the conditions which new inventions have created in humanity. </a:t>
            </a:r>
          </a:p>
          <a:p>
            <a:pPr marL="0" indent="0">
              <a:buNone/>
            </a:pPr>
            <a:r>
              <a:rPr lang="en-GB" sz="2000" dirty="0"/>
              <a:t>							Nordau</a:t>
            </a:r>
            <a:endParaRPr lang="en-GB" sz="2200" dirty="0"/>
          </a:p>
        </p:txBody>
      </p:sp>
    </p:spTree>
    <p:extLst>
      <p:ext uri="{BB962C8B-B14F-4D97-AF65-F5344CB8AC3E}">
        <p14:creationId xmlns:p14="http://schemas.microsoft.com/office/powerpoint/2010/main" val="184645764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42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ECF5D-F81E-4166-B363-A0B578D4632D}"/>
              </a:ext>
            </a:extLst>
          </p:cNvPr>
          <p:cNvSpPr>
            <a:spLocks noGrp="1"/>
          </p:cNvSpPr>
          <p:nvPr>
            <p:ph type="title"/>
          </p:nvPr>
        </p:nvSpPr>
        <p:spPr>
          <a:xfrm>
            <a:off x="361764" y="227603"/>
            <a:ext cx="8229600" cy="1143000"/>
          </a:xfrm>
        </p:spPr>
        <p:txBody>
          <a:bodyPr/>
          <a:lstStyle/>
          <a:p>
            <a:r>
              <a:rPr lang="en-GB" sz="3200" dirty="0">
                <a:solidFill>
                  <a:schemeClr val="bg2">
                    <a:lumMod val="40000"/>
                    <a:lumOff val="60000"/>
                  </a:schemeClr>
                </a:solidFill>
              </a:rPr>
              <a:t>Jekyll’s degeneration</a:t>
            </a:r>
          </a:p>
        </p:txBody>
      </p:sp>
      <p:sp>
        <p:nvSpPr>
          <p:cNvPr id="3" name="Content Placeholder 2">
            <a:extLst>
              <a:ext uri="{FF2B5EF4-FFF2-40B4-BE49-F238E27FC236}">
                <a16:creationId xmlns:a16="http://schemas.microsoft.com/office/drawing/2014/main" id="{941CA433-2148-41EB-ABE4-D3B5C9B74098}"/>
              </a:ext>
            </a:extLst>
          </p:cNvPr>
          <p:cNvSpPr>
            <a:spLocks noGrp="1"/>
          </p:cNvSpPr>
          <p:nvPr>
            <p:ph idx="1"/>
          </p:nvPr>
        </p:nvSpPr>
        <p:spPr/>
        <p:txBody>
          <a:bodyPr/>
          <a:lstStyle/>
          <a:p>
            <a:pPr marL="0" indent="0">
              <a:buNone/>
            </a:pPr>
            <a:endParaRPr lang="en-GB" sz="2000" dirty="0"/>
          </a:p>
          <a:p>
            <a:pPr marL="0" indent="0">
              <a:buNone/>
            </a:pPr>
            <a:endParaRPr lang="en-GB" sz="2000" dirty="0"/>
          </a:p>
          <a:p>
            <a:pPr marL="0" indent="0">
              <a:buNone/>
            </a:pPr>
            <a:endParaRPr lang="en-GB" sz="2000" dirty="0"/>
          </a:p>
        </p:txBody>
      </p:sp>
      <p:sp>
        <p:nvSpPr>
          <p:cNvPr id="4" name="Rectangle 3">
            <a:extLst>
              <a:ext uri="{FF2B5EF4-FFF2-40B4-BE49-F238E27FC236}">
                <a16:creationId xmlns:a16="http://schemas.microsoft.com/office/drawing/2014/main" id="{08543B2D-41B1-49F0-9C95-A8D7851D7AB7}"/>
              </a:ext>
            </a:extLst>
          </p:cNvPr>
          <p:cNvSpPr/>
          <p:nvPr/>
        </p:nvSpPr>
        <p:spPr>
          <a:xfrm>
            <a:off x="552636" y="1447135"/>
            <a:ext cx="8038728" cy="4832092"/>
          </a:xfrm>
          <a:prstGeom prst="rect">
            <a:avLst/>
          </a:prstGeom>
        </p:spPr>
        <p:txBody>
          <a:bodyPr wrap="square">
            <a:spAutoFit/>
          </a:bodyPr>
          <a:lstStyle/>
          <a:p>
            <a:r>
              <a:rPr lang="en-GB" sz="2200" dirty="0"/>
              <a:t>Under the strain of this continually impending doom and by the sleeplessness to which I now condemned myself, ay, even beyond what I had thought possible to man, I became, in my own person, a creature eaten up and emptied by fever, languidly weak both in body and mind, and solely occupied by one thought: the horror of my other self. But when I slept, or when the virtue of the medicine wore off, </a:t>
            </a:r>
            <a:r>
              <a:rPr lang="en-GB" sz="2200" dirty="0">
                <a:solidFill>
                  <a:schemeClr val="bg2">
                    <a:lumMod val="40000"/>
                    <a:lumOff val="60000"/>
                  </a:schemeClr>
                </a:solidFill>
              </a:rPr>
              <a:t>I would leap almost without transition (for the pangs of transformation grew daily less marked) into the possession of a fancy brimming with images of terror, a soul boiling with causeless hatreds, and a body that seemed not strong enough to contain the raging energies of life</a:t>
            </a:r>
            <a:r>
              <a:rPr lang="en-GB" sz="2200" dirty="0"/>
              <a:t>. The powers of Hyde seemed to have grown with the sickliness of Jekyll. </a:t>
            </a:r>
          </a:p>
        </p:txBody>
      </p:sp>
    </p:spTree>
    <p:extLst>
      <p:ext uri="{BB962C8B-B14F-4D97-AF65-F5344CB8AC3E}">
        <p14:creationId xmlns:p14="http://schemas.microsoft.com/office/powerpoint/2010/main" val="362714329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59831-6DE1-4CF0-8B40-9F3D9697DE1A}"/>
              </a:ext>
            </a:extLst>
          </p:cNvPr>
          <p:cNvSpPr>
            <a:spLocks noGrp="1"/>
          </p:cNvSpPr>
          <p:nvPr>
            <p:ph type="title"/>
          </p:nvPr>
        </p:nvSpPr>
        <p:spPr>
          <a:xfrm>
            <a:off x="436373" y="58614"/>
            <a:ext cx="8229600" cy="778098"/>
          </a:xfrm>
        </p:spPr>
        <p:txBody>
          <a:bodyPr/>
          <a:lstStyle/>
          <a:p>
            <a:r>
              <a:rPr lang="en-GB" sz="3200" dirty="0">
                <a:solidFill>
                  <a:schemeClr val="bg2">
                    <a:lumMod val="40000"/>
                    <a:lumOff val="60000"/>
                  </a:schemeClr>
                </a:solidFill>
              </a:rPr>
              <a:t>progress</a:t>
            </a:r>
            <a:endParaRPr lang="en-GB" sz="4000" dirty="0">
              <a:solidFill>
                <a:schemeClr val="bg2">
                  <a:lumMod val="40000"/>
                  <a:lumOff val="60000"/>
                </a:schemeClr>
              </a:solidFill>
            </a:endParaRPr>
          </a:p>
        </p:txBody>
      </p:sp>
      <p:sp>
        <p:nvSpPr>
          <p:cNvPr id="3" name="Content Placeholder 2">
            <a:extLst>
              <a:ext uri="{FF2B5EF4-FFF2-40B4-BE49-F238E27FC236}">
                <a16:creationId xmlns:a16="http://schemas.microsoft.com/office/drawing/2014/main" id="{DD772EC2-F9AE-48FC-94E1-0772C4BE49B9}"/>
              </a:ext>
            </a:extLst>
          </p:cNvPr>
          <p:cNvSpPr>
            <a:spLocks noGrp="1"/>
          </p:cNvSpPr>
          <p:nvPr>
            <p:ph idx="1"/>
          </p:nvPr>
        </p:nvSpPr>
        <p:spPr>
          <a:xfrm>
            <a:off x="436372" y="922710"/>
            <a:ext cx="8528115" cy="5746650"/>
          </a:xfrm>
        </p:spPr>
        <p:txBody>
          <a:bodyPr/>
          <a:lstStyle/>
          <a:p>
            <a:pPr marL="0" indent="0">
              <a:buNone/>
            </a:pPr>
            <a:r>
              <a:rPr lang="en-GB" sz="2200" dirty="0"/>
              <a:t>Those who, by marked deficiency of organization, are unable to [adapt], among the generation taken unawares by these inventions, fall out of the ranks; they become </a:t>
            </a:r>
            <a:r>
              <a:rPr lang="en-GB" sz="2200" dirty="0">
                <a:solidFill>
                  <a:schemeClr val="bg2">
                    <a:lumMod val="40000"/>
                    <a:lumOff val="60000"/>
                  </a:schemeClr>
                </a:solidFill>
              </a:rPr>
              <a:t>hysterical and </a:t>
            </a:r>
            <a:r>
              <a:rPr lang="en-GB" sz="2200" dirty="0" err="1">
                <a:solidFill>
                  <a:schemeClr val="bg2">
                    <a:lumMod val="40000"/>
                    <a:lumOff val="60000"/>
                  </a:schemeClr>
                </a:solidFill>
              </a:rPr>
              <a:t>neurasthenical</a:t>
            </a:r>
            <a:r>
              <a:rPr lang="en-GB" sz="2200" dirty="0">
                <a:solidFill>
                  <a:schemeClr val="bg2">
                    <a:lumMod val="40000"/>
                    <a:lumOff val="60000"/>
                  </a:schemeClr>
                </a:solidFill>
              </a:rPr>
              <a:t>, engender degenerates, and in these end their race</a:t>
            </a:r>
            <a:r>
              <a:rPr lang="en-GB" sz="2200" dirty="0"/>
              <a:t> [… ]</a:t>
            </a:r>
          </a:p>
          <a:p>
            <a:pPr marL="0" indent="0">
              <a:buNone/>
            </a:pPr>
            <a:endParaRPr lang="en-GB" sz="800" dirty="0"/>
          </a:p>
          <a:p>
            <a:pPr marL="0" indent="0">
              <a:buNone/>
            </a:pPr>
            <a:r>
              <a:rPr lang="en-GB" sz="2200" dirty="0"/>
              <a:t>The end of the twentieth century, therefore, will probably see </a:t>
            </a:r>
            <a:r>
              <a:rPr lang="en-GB" sz="2200" dirty="0">
                <a:solidFill>
                  <a:schemeClr val="bg2">
                    <a:lumMod val="40000"/>
                    <a:lumOff val="60000"/>
                  </a:schemeClr>
                </a:solidFill>
              </a:rPr>
              <a:t>a generation to whom it will not be injurious </a:t>
            </a:r>
            <a:r>
              <a:rPr lang="en-GB" sz="2200" dirty="0"/>
              <a:t>to read a dozen square yards of newspapers daily, to be constantly called to the telephone, to be thinking simultaneously of the five continents of the world, to live half their time in a railway carriage or in a flying machine, and to satisfy the demands of a circle of ten thousand acquaintances, associates, and friends. </a:t>
            </a:r>
            <a:r>
              <a:rPr lang="en-GB" sz="2200" dirty="0">
                <a:solidFill>
                  <a:schemeClr val="bg2">
                    <a:lumMod val="40000"/>
                    <a:lumOff val="60000"/>
                  </a:schemeClr>
                </a:solidFill>
              </a:rPr>
              <a:t>It will know how to find its ease </a:t>
            </a:r>
            <a:r>
              <a:rPr lang="en-GB" sz="2200" dirty="0"/>
              <a:t>in the midst of a city inhabited by millions, and will be able, with nerves of gigantic vigour, </a:t>
            </a:r>
            <a:r>
              <a:rPr lang="en-GB" sz="2200" dirty="0">
                <a:solidFill>
                  <a:schemeClr val="bg2">
                    <a:lumMod val="40000"/>
                    <a:lumOff val="60000"/>
                  </a:schemeClr>
                </a:solidFill>
              </a:rPr>
              <a:t>to respond without haste or agitation to the almost innumerable claims of existence</a:t>
            </a:r>
            <a:r>
              <a:rPr lang="en-GB" sz="2200" dirty="0"/>
              <a:t>.</a:t>
            </a:r>
            <a:r>
              <a:rPr lang="en-GB" sz="2000" dirty="0"/>
              <a:t>			Nordau</a:t>
            </a:r>
            <a:endParaRPr lang="en-GB" sz="2200" dirty="0"/>
          </a:p>
        </p:txBody>
      </p:sp>
    </p:spTree>
    <p:extLst>
      <p:ext uri="{BB962C8B-B14F-4D97-AF65-F5344CB8AC3E}">
        <p14:creationId xmlns:p14="http://schemas.microsoft.com/office/powerpoint/2010/main" val="371536403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5576" y="476672"/>
            <a:ext cx="4176464" cy="6140531"/>
          </a:xfrm>
        </p:spPr>
      </p:pic>
      <p:sp>
        <p:nvSpPr>
          <p:cNvPr id="7" name="Rectangle 6"/>
          <p:cNvSpPr/>
          <p:nvPr/>
        </p:nvSpPr>
        <p:spPr>
          <a:xfrm>
            <a:off x="5580112" y="4869160"/>
            <a:ext cx="3312368" cy="830997"/>
          </a:xfrm>
          <a:prstGeom prst="rect">
            <a:avLst/>
          </a:prstGeom>
        </p:spPr>
        <p:txBody>
          <a:bodyPr wrap="square">
            <a:spAutoFit/>
          </a:bodyPr>
          <a:lstStyle/>
          <a:p>
            <a:r>
              <a:rPr lang="en-GB" dirty="0" smtClean="0"/>
              <a:t>Richard Mansfield </a:t>
            </a:r>
            <a:r>
              <a:rPr lang="en-GB" dirty="0"/>
              <a:t>as Dr </a:t>
            </a:r>
            <a:r>
              <a:rPr lang="en-GB" dirty="0" smtClean="0"/>
              <a:t>Jekyll </a:t>
            </a:r>
            <a:r>
              <a:rPr lang="en-GB" dirty="0"/>
              <a:t>&amp; Mr </a:t>
            </a:r>
            <a:r>
              <a:rPr lang="en-GB" dirty="0" smtClean="0"/>
              <a:t>Hyde</a:t>
            </a:r>
            <a:endParaRPr lang="en-GB" dirty="0"/>
          </a:p>
        </p:txBody>
      </p:sp>
    </p:spTree>
    <p:extLst>
      <p:ext uri="{BB962C8B-B14F-4D97-AF65-F5344CB8AC3E}">
        <p14:creationId xmlns:p14="http://schemas.microsoft.com/office/powerpoint/2010/main" val="36770662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42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ECF5D-F81E-4166-B363-A0B578D4632D}"/>
              </a:ext>
            </a:extLst>
          </p:cNvPr>
          <p:cNvSpPr>
            <a:spLocks noGrp="1"/>
          </p:cNvSpPr>
          <p:nvPr>
            <p:ph type="title"/>
          </p:nvPr>
        </p:nvSpPr>
        <p:spPr>
          <a:xfrm>
            <a:off x="457200" y="274638"/>
            <a:ext cx="8229600" cy="818536"/>
          </a:xfrm>
        </p:spPr>
        <p:txBody>
          <a:bodyPr/>
          <a:lstStyle/>
          <a:p>
            <a:r>
              <a:rPr lang="en-GB" sz="3200" dirty="0">
                <a:solidFill>
                  <a:schemeClr val="bg2">
                    <a:lumMod val="40000"/>
                    <a:lumOff val="60000"/>
                  </a:schemeClr>
                </a:solidFill>
              </a:rPr>
              <a:t>The fractured self</a:t>
            </a:r>
          </a:p>
        </p:txBody>
      </p:sp>
      <p:sp>
        <p:nvSpPr>
          <p:cNvPr id="3" name="Content Placeholder 2">
            <a:extLst>
              <a:ext uri="{FF2B5EF4-FFF2-40B4-BE49-F238E27FC236}">
                <a16:creationId xmlns:a16="http://schemas.microsoft.com/office/drawing/2014/main" id="{941CA433-2148-41EB-ABE4-D3B5C9B74098}"/>
              </a:ext>
            </a:extLst>
          </p:cNvPr>
          <p:cNvSpPr>
            <a:spLocks noGrp="1"/>
          </p:cNvSpPr>
          <p:nvPr>
            <p:ph idx="1"/>
          </p:nvPr>
        </p:nvSpPr>
        <p:spPr/>
        <p:txBody>
          <a:bodyPr/>
          <a:lstStyle/>
          <a:p>
            <a:pPr marL="0" indent="0">
              <a:buNone/>
            </a:pPr>
            <a:endParaRPr lang="en-GB" sz="2000"/>
          </a:p>
          <a:p>
            <a:pPr marL="0" indent="0">
              <a:buNone/>
            </a:pPr>
            <a:endParaRPr lang="en-GB" sz="2000"/>
          </a:p>
          <a:p>
            <a:pPr marL="0" indent="0">
              <a:buNone/>
            </a:pPr>
            <a:endParaRPr lang="en-GB" sz="2000" dirty="0"/>
          </a:p>
        </p:txBody>
      </p:sp>
      <p:sp>
        <p:nvSpPr>
          <p:cNvPr id="4" name="Rectangle 3">
            <a:extLst>
              <a:ext uri="{FF2B5EF4-FFF2-40B4-BE49-F238E27FC236}">
                <a16:creationId xmlns:a16="http://schemas.microsoft.com/office/drawing/2014/main" id="{06A9C943-3E9F-465D-9887-31C34DA241AA}"/>
              </a:ext>
            </a:extLst>
          </p:cNvPr>
          <p:cNvSpPr/>
          <p:nvPr/>
        </p:nvSpPr>
        <p:spPr>
          <a:xfrm>
            <a:off x="457200" y="1123989"/>
            <a:ext cx="8221847" cy="5509200"/>
          </a:xfrm>
          <a:prstGeom prst="rect">
            <a:avLst/>
          </a:prstGeom>
        </p:spPr>
        <p:txBody>
          <a:bodyPr wrap="square">
            <a:spAutoFit/>
          </a:bodyPr>
          <a:lstStyle/>
          <a:p>
            <a:r>
              <a:rPr lang="en-GB" sz="2200" dirty="0"/>
              <a:t>man is not truly one, but </a:t>
            </a:r>
            <a:r>
              <a:rPr lang="en-GB" sz="2200" dirty="0">
                <a:solidFill>
                  <a:schemeClr val="bg2">
                    <a:lumMod val="40000"/>
                    <a:lumOff val="60000"/>
                  </a:schemeClr>
                </a:solidFill>
              </a:rPr>
              <a:t>truly two</a:t>
            </a:r>
            <a:r>
              <a:rPr lang="en-GB" sz="2200" dirty="0"/>
              <a:t>. I say two, because the state of my own knowledge does not pass me beyond that point. Others will follow, others will outstrip me on the same lines; and I hazard the guess that man will be ultimately known for a mere </a:t>
            </a:r>
            <a:r>
              <a:rPr lang="en-GB" sz="2200" dirty="0">
                <a:solidFill>
                  <a:schemeClr val="bg2">
                    <a:lumMod val="40000"/>
                    <a:lumOff val="60000"/>
                  </a:schemeClr>
                </a:solidFill>
              </a:rPr>
              <a:t>polity of multifarious, incongruous and independent denizens  </a:t>
            </a:r>
            <a:r>
              <a:rPr lang="en-GB" sz="2200" dirty="0"/>
              <a:t>[…]</a:t>
            </a:r>
          </a:p>
          <a:p>
            <a:r>
              <a:rPr lang="en-GB" sz="2200" dirty="0"/>
              <a:t>I had learned to dwell with pleasure, as a beloved day-dream, on the thought of the separation of these elements. If </a:t>
            </a:r>
            <a:r>
              <a:rPr lang="en-GB" sz="2200" dirty="0">
                <a:solidFill>
                  <a:schemeClr val="bg2">
                    <a:lumMod val="40000"/>
                    <a:lumOff val="60000"/>
                  </a:schemeClr>
                </a:solidFill>
              </a:rPr>
              <a:t>each, I told myself, could but be housed in separate identities, life would be relieved of all that was unbearable</a:t>
            </a:r>
            <a:r>
              <a:rPr lang="en-GB" sz="2200" dirty="0"/>
              <a:t>; the unjust might go his way, delivered from the aspirations and remorse of his more upright twin; and the just could walk steadfastly and securely on his upward path, doing the good things in which he found his pleasure, and no longer exposed to disgrace and penitence by the hands of this extraneous evil. </a:t>
            </a:r>
          </a:p>
        </p:txBody>
      </p:sp>
    </p:spTree>
    <p:extLst>
      <p:ext uri="{BB962C8B-B14F-4D97-AF65-F5344CB8AC3E}">
        <p14:creationId xmlns:p14="http://schemas.microsoft.com/office/powerpoint/2010/main" val="3728249791"/>
      </p:ext>
    </p:extLst>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fontScheme name="Custom 2">
      <a:majorFont>
        <a:latin typeface="Felix Titling"/>
        <a:ea typeface=""/>
        <a:cs typeface=""/>
      </a:majorFont>
      <a:minorFont>
        <a:latin typeface="Century Gothic"/>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219</TotalTime>
  <Words>2601</Words>
  <Application>Microsoft Office PowerPoint</Application>
  <PresentationFormat>On-screen Show (4:3)</PresentationFormat>
  <Paragraphs>73</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Century Gothic</vt:lpstr>
      <vt:lpstr>Felix Titling</vt:lpstr>
      <vt:lpstr>Garamond</vt:lpstr>
      <vt:lpstr>Default Design</vt:lpstr>
      <vt:lpstr>HPEN 7009 visions of society</vt:lpstr>
      <vt:lpstr>PowerPoint Presentation</vt:lpstr>
      <vt:lpstr>PowerPoint Presentation</vt:lpstr>
      <vt:lpstr>PowerPoint Presentation</vt:lpstr>
      <vt:lpstr>PowerPoint Presentation</vt:lpstr>
      <vt:lpstr>PowerPoint Presentation</vt:lpstr>
      <vt:lpstr>Female degeneration:  the fallen woman</vt:lpstr>
      <vt:lpstr>Destabilising gender</vt:lpstr>
      <vt:lpstr>Male degenerates</vt:lpstr>
      <vt:lpstr>PowerPoint Presentation</vt:lpstr>
      <vt:lpstr>Working class degeneration</vt:lpstr>
      <vt:lpstr>PowerPoint Presentation</vt:lpstr>
      <vt:lpstr>The degenerate dissident</vt:lpstr>
      <vt:lpstr>Those who oppose progress</vt:lpstr>
      <vt:lpstr>Jekyll’s degeneration</vt:lpstr>
      <vt:lpstr>progress</vt:lpstr>
      <vt:lpstr>PowerPoint Presentation</vt:lpstr>
      <vt:lpstr>The fractured self</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Hpen 6006/5006 THE RATIONAL WORLD</dc:title>
  <dc:creator>Admin</dc:creator>
  <cp:lastModifiedBy>Jeni Williams</cp:lastModifiedBy>
  <cp:revision>20</cp:revision>
  <cp:lastPrinted>2019-01-28T09:22:31Z</cp:lastPrinted>
  <dcterms:created xsi:type="dcterms:W3CDTF">2019-01-27T23:25:22Z</dcterms:created>
  <dcterms:modified xsi:type="dcterms:W3CDTF">2020-03-12T13:49:57Z</dcterms:modified>
</cp:coreProperties>
</file>