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845" r:id="rId1"/>
  </p:sldMasterIdLst>
  <p:notesMasterIdLst>
    <p:notesMasterId r:id="rId12"/>
  </p:notesMasterIdLst>
  <p:sldIdLst>
    <p:sldId id="267" r:id="rId2"/>
    <p:sldId id="257" r:id="rId3"/>
    <p:sldId id="258" r:id="rId4"/>
    <p:sldId id="259" r:id="rId5"/>
    <p:sldId id="260" r:id="rId6"/>
    <p:sldId id="261" r:id="rId7"/>
    <p:sldId id="262" r:id="rId8"/>
    <p:sldId id="263" r:id="rId9"/>
    <p:sldId id="266" r:id="rId10"/>
    <p:sldId id="265" r:id="rId11"/>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FEF"/>
    <a:srgbClr val="FF9999"/>
    <a:srgbClr val="00212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13" autoAdjust="0"/>
    <p:restoredTop sz="81784" autoAdjust="0"/>
  </p:normalViewPr>
  <p:slideViewPr>
    <p:cSldViewPr snapToGrid="0">
      <p:cViewPr varScale="1">
        <p:scale>
          <a:sx n="93" d="100"/>
          <a:sy n="93" d="100"/>
        </p:scale>
        <p:origin x="1171" y="6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29296063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22efb3ea67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22efb3ea67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300" dirty="0">
                <a:solidFill>
                  <a:srgbClr val="0E101A"/>
                </a:solidFill>
              </a:rPr>
              <a:t>Productivity and efficiency are enhanced properly because of KMS. Business process is improved due to knowledge management systems (Salami and </a:t>
            </a:r>
            <a:r>
              <a:rPr lang="en-GB" sz="1300" dirty="0" err="1">
                <a:solidFill>
                  <a:srgbClr val="0E101A"/>
                </a:solidFill>
              </a:rPr>
              <a:t>Suhaimi</a:t>
            </a:r>
            <a:r>
              <a:rPr lang="en-GB" sz="1300" dirty="0">
                <a:solidFill>
                  <a:srgbClr val="0E101A"/>
                </a:solidFill>
              </a:rPr>
              <a:t>, 2019, p. 47). It has been observed that a good knowledge management system would make it easy in order to find together with reuse relevant data together with resources across the business. The KMS is important to resume existing skills and expertise in a significant way. </a:t>
            </a:r>
            <a:endParaRPr sz="1300" dirty="0">
              <a:solidFill>
                <a:srgbClr val="0E101A"/>
              </a:solidFill>
            </a:endParaRPr>
          </a:p>
          <a:p>
            <a:pPr marL="0" lvl="0" indent="0" algn="l" rtl="0">
              <a:spcBef>
                <a:spcPts val="0"/>
              </a:spcBef>
              <a:spcAft>
                <a:spcPts val="0"/>
              </a:spcAft>
              <a:buNone/>
            </a:pPr>
            <a:endParaRPr sz="1200" dirty="0"/>
          </a:p>
        </p:txBody>
      </p:sp>
    </p:spTree>
    <p:extLst>
      <p:ext uri="{BB962C8B-B14F-4D97-AF65-F5344CB8AC3E}">
        <p14:creationId xmlns:p14="http://schemas.microsoft.com/office/powerpoint/2010/main" val="1378079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22efb3ea674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22efb3ea674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300" dirty="0">
                <a:solidFill>
                  <a:srgbClr val="0E101A"/>
                </a:solidFill>
              </a:rPr>
              <a:t> On the other hand, Boohoo is still growing with the organisation not having enough data sources that can potentially harm its business by disrupting its operations in a systematic way. </a:t>
            </a:r>
            <a:endParaRPr sz="1300" dirty="0">
              <a:solidFill>
                <a:srgbClr val="0E101A"/>
              </a:solidFill>
            </a:endParaRPr>
          </a:p>
          <a:p>
            <a:pPr marL="0" lvl="0" indent="0" algn="just" rtl="0">
              <a:lnSpc>
                <a:spcPct val="150000"/>
              </a:lnSpc>
              <a:spcBef>
                <a:spcPts val="0"/>
              </a:spcBef>
              <a:spcAft>
                <a:spcPts val="0"/>
              </a:spcAft>
              <a:buClr>
                <a:schemeClr val="dk1"/>
              </a:buClr>
              <a:buSzPts val="1100"/>
              <a:buFont typeface="Arial"/>
              <a:buNone/>
            </a:pPr>
            <a:r>
              <a:rPr lang="en-GB" sz="1300" dirty="0">
                <a:solidFill>
                  <a:srgbClr val="0E101A"/>
                </a:solidFill>
              </a:rPr>
              <a:t>It has been identified that there are three types of KMS present and these are enterprise-wide KMS (</a:t>
            </a:r>
            <a:r>
              <a:rPr lang="en-GB" sz="1300" dirty="0" err="1">
                <a:solidFill>
                  <a:srgbClr val="0E101A"/>
                </a:solidFill>
              </a:rPr>
              <a:t>Sarka</a:t>
            </a:r>
            <a:r>
              <a:rPr lang="en-GB" sz="1300" dirty="0">
                <a:solidFill>
                  <a:srgbClr val="0E101A"/>
                </a:solidFill>
              </a:rPr>
              <a:t> </a:t>
            </a:r>
            <a:r>
              <a:rPr lang="en-GB" sz="1300" i="1" dirty="0">
                <a:solidFill>
                  <a:srgbClr val="0E101A"/>
                </a:solidFill>
              </a:rPr>
              <a:t>et al., </a:t>
            </a:r>
            <a:r>
              <a:rPr lang="en-GB" sz="1300" dirty="0">
                <a:solidFill>
                  <a:srgbClr val="0E101A"/>
                </a:solidFill>
              </a:rPr>
              <a:t>2019, p. 277). Because of KMS Amazon and Boohoo promote collaboration within and between teams. Employee productivity is also changed because of the KMS in the workplace. </a:t>
            </a:r>
            <a:endParaRPr sz="1300" dirty="0">
              <a:solidFill>
                <a:srgbClr val="0E101A"/>
              </a:solidFill>
            </a:endParaRPr>
          </a:p>
          <a:p>
            <a:pPr marL="0" lvl="0" indent="0" algn="l" rtl="0">
              <a:spcBef>
                <a:spcPts val="0"/>
              </a:spcBef>
              <a:spcAft>
                <a:spcPts val="0"/>
              </a:spcAft>
              <a:buNone/>
            </a:pPr>
            <a:endParaRPr sz="1200" dirty="0"/>
          </a:p>
        </p:txBody>
      </p:sp>
    </p:spTree>
    <p:extLst>
      <p:ext uri="{BB962C8B-B14F-4D97-AF65-F5344CB8AC3E}">
        <p14:creationId xmlns:p14="http://schemas.microsoft.com/office/powerpoint/2010/main" val="26416184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22efb3ea674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22efb3ea674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300">
                <a:solidFill>
                  <a:srgbClr val="0E101A"/>
                </a:solidFill>
              </a:rPr>
              <a:t>Both these organisations quickly and easily find the content in order to solve issues. KMS is helping both of them to get a competitive advantage through proper market research. It can be said that the performance of the products is recorded along with it is used for other products or services to develop their productivity and efficiency. </a:t>
            </a:r>
            <a:endParaRPr sz="1300">
              <a:solidFill>
                <a:srgbClr val="0E101A"/>
              </a:solidFill>
            </a:endParaRPr>
          </a:p>
          <a:p>
            <a:pPr marL="0" lvl="0" indent="0" algn="just" rtl="0">
              <a:lnSpc>
                <a:spcPct val="150000"/>
              </a:lnSpc>
              <a:spcBef>
                <a:spcPts val="0"/>
              </a:spcBef>
              <a:spcAft>
                <a:spcPts val="0"/>
              </a:spcAft>
              <a:buClr>
                <a:schemeClr val="dk1"/>
              </a:buClr>
              <a:buSzPts val="1100"/>
              <a:buFont typeface="Arial"/>
              <a:buNone/>
            </a:pPr>
            <a:r>
              <a:rPr lang="en-GB" sz="1300">
                <a:solidFill>
                  <a:srgbClr val="0E101A"/>
                </a:solidFill>
              </a:rPr>
              <a:t>On the other hand, Amazon does not rely upon external entities while Boohoo mainly takes help from Akeneo to offer to maintain KMS in the organisation in a systematic way. </a:t>
            </a:r>
            <a:endParaRPr sz="1300">
              <a:solidFill>
                <a:srgbClr val="0E101A"/>
              </a:solidFill>
            </a:endParaRPr>
          </a:p>
          <a:p>
            <a:pPr marL="0" lvl="0" indent="0" algn="l" rtl="0">
              <a:spcBef>
                <a:spcPts val="0"/>
              </a:spcBef>
              <a:spcAft>
                <a:spcPts val="0"/>
              </a:spcAft>
              <a:buNone/>
            </a:pPr>
            <a:endParaRPr sz="1200"/>
          </a:p>
        </p:txBody>
      </p:sp>
    </p:spTree>
    <p:extLst>
      <p:ext uri="{BB962C8B-B14F-4D97-AF65-F5344CB8AC3E}">
        <p14:creationId xmlns:p14="http://schemas.microsoft.com/office/powerpoint/2010/main" val="267687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22efb3ea674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22efb3ea674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300" dirty="0">
                <a:solidFill>
                  <a:srgbClr val="0E101A"/>
                </a:solidFill>
              </a:rPr>
              <a:t>The data could be acquired from the research. Organisations do market research and acquisition and then store this data that would be beneficial for the company. The distribution of knowledge comes after gathering and storing the information. It can be said that distribution helps managers in order to take strategic decisions for improving operations. The use of knowledge is the last stage of knowledge management systems (</a:t>
            </a:r>
            <a:r>
              <a:rPr lang="en-GB" sz="1300" dirty="0" err="1">
                <a:solidFill>
                  <a:srgbClr val="0E101A"/>
                </a:solidFill>
              </a:rPr>
              <a:t>Gagné</a:t>
            </a:r>
            <a:r>
              <a:rPr lang="en-GB" sz="1300" dirty="0">
                <a:solidFill>
                  <a:srgbClr val="0E101A"/>
                </a:solidFill>
              </a:rPr>
              <a:t> </a:t>
            </a:r>
            <a:r>
              <a:rPr lang="en-GB" sz="1300" i="1" dirty="0">
                <a:solidFill>
                  <a:srgbClr val="0E101A"/>
                </a:solidFill>
              </a:rPr>
              <a:t>et al.,</a:t>
            </a:r>
            <a:r>
              <a:rPr lang="en-GB" sz="1300" dirty="0">
                <a:solidFill>
                  <a:srgbClr val="0E101A"/>
                </a:solidFill>
              </a:rPr>
              <a:t> 2019). In this stage, companies use the data in a proper manner and impact the customers’ buying behaviour. AI is commonly used in order to collect information and increase the performance rate in a proper way</a:t>
            </a:r>
            <a:endParaRPr sz="1200" dirty="0"/>
          </a:p>
        </p:txBody>
      </p:sp>
    </p:spTree>
    <p:extLst>
      <p:ext uri="{BB962C8B-B14F-4D97-AF65-F5344CB8AC3E}">
        <p14:creationId xmlns:p14="http://schemas.microsoft.com/office/powerpoint/2010/main" val="3080788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2efb3ea674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22efb3ea674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0" algn="just" rtl="0">
              <a:lnSpc>
                <a:spcPct val="150000"/>
              </a:lnSpc>
              <a:spcBef>
                <a:spcPts val="0"/>
              </a:spcBef>
              <a:spcAft>
                <a:spcPts val="0"/>
              </a:spcAft>
              <a:buNone/>
            </a:pPr>
            <a:r>
              <a:rPr lang="en-GB" sz="1400" dirty="0">
                <a:solidFill>
                  <a:srgbClr val="0E101A"/>
                </a:solidFill>
              </a:rPr>
              <a:t>Sometimes company suffers from a lack of employee contribution to their knowledge-sharing efforts. Lack of time is affected the KMS properly and that also impacts the business of a brand. It can be said that closely related to the brand’s staff members' incompatible priorities that come to a perception which is a lack of time to make knowledge. On the other hand, failure of management commitment is related to the KMS and made an issue for this (García, 2021, 2023). In the workplace, if managers are not sharing knowledge, then staff members also hoard their knowledge which affected the performance rate of a company.</a:t>
            </a:r>
            <a:endParaRPr sz="1400" dirty="0"/>
          </a:p>
        </p:txBody>
      </p:sp>
    </p:spTree>
    <p:extLst>
      <p:ext uri="{BB962C8B-B14F-4D97-AF65-F5344CB8AC3E}">
        <p14:creationId xmlns:p14="http://schemas.microsoft.com/office/powerpoint/2010/main" val="19455398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22efb3ea674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22efb3ea674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300">
                <a:solidFill>
                  <a:srgbClr val="0E101A"/>
                </a:solidFill>
              </a:rPr>
              <a:t>A well-prepared team is helping to reduce inaccessible information in a proper manner. It is also required to choose the work procedure and that is important for a company to come over the issues. It is also important to make things simple for the team members. A brand’s team would not adopt change if it is not simple and that is why it is required to make things simple for the team. Companies must promote a knowledge-sharing culture that is actually significant for the organisations to reduce the issues from the knowledge management systems in a proper way. </a:t>
            </a:r>
            <a:endParaRPr sz="1300">
              <a:solidFill>
                <a:srgbClr val="0E101A"/>
              </a:solidFill>
            </a:endParaRPr>
          </a:p>
          <a:p>
            <a:pPr marL="0" lvl="0" indent="0" algn="l" rtl="0">
              <a:spcBef>
                <a:spcPts val="0"/>
              </a:spcBef>
              <a:spcAft>
                <a:spcPts val="0"/>
              </a:spcAft>
              <a:buNone/>
            </a:pPr>
            <a:endParaRPr sz="1200"/>
          </a:p>
        </p:txBody>
      </p:sp>
    </p:spTree>
    <p:extLst>
      <p:ext uri="{BB962C8B-B14F-4D97-AF65-F5344CB8AC3E}">
        <p14:creationId xmlns:p14="http://schemas.microsoft.com/office/powerpoint/2010/main" val="144749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22efb3ea674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22efb3ea674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1200" dirty="0"/>
          </a:p>
        </p:txBody>
      </p:sp>
    </p:spTree>
    <p:extLst>
      <p:ext uri="{BB962C8B-B14F-4D97-AF65-F5344CB8AC3E}">
        <p14:creationId xmlns:p14="http://schemas.microsoft.com/office/powerpoint/2010/main" val="855813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07455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22efb3ea674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22efb3ea674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186356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Title 1"/>
          <p:cNvSpPr>
            <a:spLocks noGrp="1"/>
          </p:cNvSpPr>
          <p:nvPr>
            <p:ph type="ctrTitle"/>
          </p:nvPr>
        </p:nvSpPr>
        <p:spPr>
          <a:xfrm>
            <a:off x="1028700" y="1352554"/>
            <a:ext cx="7086600" cy="1368822"/>
          </a:xfrm>
        </p:spPr>
        <p:txBody>
          <a:bodyPr anchor="b">
            <a:normAutofit/>
          </a:bodyPr>
          <a:lstStyle>
            <a:lvl1pPr algn="l">
              <a:defRPr sz="4500"/>
            </a:lvl1pPr>
          </a:lstStyle>
          <a:p>
            <a:r>
              <a:rPr lang="en-US"/>
              <a:t>Click to edit Master title style</a:t>
            </a:r>
            <a:endParaRPr lang="en-US" dirty="0"/>
          </a:p>
        </p:txBody>
      </p:sp>
      <p:sp>
        <p:nvSpPr>
          <p:cNvPr id="3" name="Subtitle 2"/>
          <p:cNvSpPr>
            <a:spLocks noGrp="1"/>
          </p:cNvSpPr>
          <p:nvPr>
            <p:ph type="subTitle" idx="1"/>
          </p:nvPr>
        </p:nvSpPr>
        <p:spPr>
          <a:xfrm>
            <a:off x="1028700" y="2724151"/>
            <a:ext cx="7086600" cy="514350"/>
          </a:xfrm>
        </p:spPr>
        <p:txBody>
          <a:bodyPr>
            <a:normAutofit/>
          </a:bodyPr>
          <a:lstStyle>
            <a:lvl1pPr marL="0" indent="0" algn="l">
              <a:buNone/>
              <a:defRPr sz="15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5932171" y="3235746"/>
            <a:ext cx="2183130" cy="280982"/>
          </a:xfrm>
        </p:spPr>
        <p:txBody>
          <a:bodyPr/>
          <a:lstStyle/>
          <a:p>
            <a:fld id="{5923F103-BC34-4FE4-A40E-EDDEECFDA5D0}" type="datetimeFigureOut">
              <a:rPr lang="en-US" smtClean="0"/>
              <a:pPr/>
              <a:t>7/14/2023</a:t>
            </a:fld>
            <a:endParaRPr lang="en-US" dirty="0"/>
          </a:p>
        </p:txBody>
      </p:sp>
      <p:sp>
        <p:nvSpPr>
          <p:cNvPr id="5" name="Footer Placeholder 4"/>
          <p:cNvSpPr>
            <a:spLocks noGrp="1"/>
          </p:cNvSpPr>
          <p:nvPr>
            <p:ph type="ftr" sz="quarter" idx="11"/>
          </p:nvPr>
        </p:nvSpPr>
        <p:spPr>
          <a:xfrm>
            <a:off x="1028700" y="3242884"/>
            <a:ext cx="4800600" cy="273844"/>
          </a:xfrm>
        </p:spPr>
        <p:txBody>
          <a:bodyPr/>
          <a:lstStyle/>
          <a:p>
            <a:r>
              <a:rPr lang="en-US"/>
              <a:t>
              </a:t>
            </a:r>
            <a:endParaRPr lang="en-US" dirty="0"/>
          </a:p>
        </p:txBody>
      </p:sp>
      <p:sp>
        <p:nvSpPr>
          <p:cNvPr id="6" name="Slide Number Placeholder 5"/>
          <p:cNvSpPr>
            <a:spLocks noGrp="1"/>
          </p:cNvSpPr>
          <p:nvPr>
            <p:ph type="sldNum" sz="quarter" idx="12"/>
          </p:nvPr>
        </p:nvSpPr>
        <p:spPr>
          <a:xfrm>
            <a:off x="6057900" y="1073150"/>
            <a:ext cx="2057400" cy="273844"/>
          </a:xfrm>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61397623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7/14/2023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47464260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Title 1"/>
          <p:cNvSpPr>
            <a:spLocks noGrp="1"/>
          </p:cNvSpPr>
          <p:nvPr>
            <p:ph type="title"/>
          </p:nvPr>
        </p:nvSpPr>
        <p:spPr>
          <a:xfrm>
            <a:off x="514351" y="565150"/>
            <a:ext cx="8115299" cy="2101451"/>
          </a:xfrm>
        </p:spPr>
        <p:txBody>
          <a:bodyPr anchor="b">
            <a:normAutofit/>
          </a:bodyPr>
          <a:lstStyle>
            <a:lvl1pPr algn="r">
              <a:defRPr sz="3000"/>
            </a:lvl1pPr>
          </a:lstStyle>
          <a:p>
            <a:r>
              <a:rPr lang="en-US"/>
              <a:t>Click to edit Master title style</a:t>
            </a:r>
            <a:endParaRPr lang="en-US" dirty="0"/>
          </a:p>
        </p:txBody>
      </p:sp>
      <p:sp>
        <p:nvSpPr>
          <p:cNvPr id="3" name="Text Placeholder 2"/>
          <p:cNvSpPr>
            <a:spLocks noGrp="1"/>
          </p:cNvSpPr>
          <p:nvPr>
            <p:ph type="body" idx="1"/>
          </p:nvPr>
        </p:nvSpPr>
        <p:spPr>
          <a:xfrm>
            <a:off x="768350" y="2731294"/>
            <a:ext cx="7867650" cy="716756"/>
          </a:xfrm>
        </p:spPr>
        <p:txBody>
          <a:bodyPr>
            <a:normAutofit/>
          </a:bodyPr>
          <a:lstStyle>
            <a:lvl1pPr marL="0" indent="0" algn="r">
              <a:buNone/>
              <a:defRPr sz="165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860839" y="285750"/>
            <a:ext cx="2183130" cy="273844"/>
          </a:xfrm>
        </p:spPr>
        <p:txBody>
          <a:bodyPr/>
          <a:lstStyle>
            <a:lvl1pPr algn="r">
              <a:defRPr/>
            </a:lvl1pPr>
          </a:lstStyle>
          <a:p>
            <a:fld id="{F34E6425-0181-43F2-84FC-787E803FD2F8}" type="datetimeFigureOut">
              <a:rPr lang="en-US" smtClean="0"/>
              <a:t>7/14/2023</a:t>
            </a:fld>
            <a:endParaRPr lang="en-US" dirty="0"/>
          </a:p>
        </p:txBody>
      </p:sp>
      <p:sp>
        <p:nvSpPr>
          <p:cNvPr id="5" name="Footer Placeholder 4"/>
          <p:cNvSpPr>
            <a:spLocks noGrp="1"/>
          </p:cNvSpPr>
          <p:nvPr>
            <p:ph type="ftr" sz="quarter" idx="11"/>
          </p:nvPr>
        </p:nvSpPr>
        <p:spPr>
          <a:xfrm>
            <a:off x="514350" y="285751"/>
            <a:ext cx="5243619" cy="273049"/>
          </a:xfrm>
        </p:spPr>
        <p:txBody>
          <a:bodyPr/>
          <a:lstStyle/>
          <a:p>
            <a:r>
              <a:rPr lang="en-US"/>
              <a:t>
              </a:t>
            </a:r>
            <a:endParaRPr lang="en-US" dirty="0"/>
          </a:p>
        </p:txBody>
      </p:sp>
      <p:sp>
        <p:nvSpPr>
          <p:cNvPr id="6" name="Slide Number Placeholder 5"/>
          <p:cNvSpPr>
            <a:spLocks noGrp="1"/>
          </p:cNvSpPr>
          <p:nvPr>
            <p:ph type="sldNum" sz="quarter" idx="12"/>
          </p:nvPr>
        </p:nvSpPr>
        <p:spPr>
          <a:xfrm>
            <a:off x="8146839" y="285750"/>
            <a:ext cx="482811" cy="273844"/>
          </a:xfrm>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83312636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4350" y="1645920"/>
            <a:ext cx="4000500" cy="3018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645920"/>
            <a:ext cx="4000500" cy="3018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7/14/2023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42141173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571500"/>
            <a:ext cx="6457950" cy="971550"/>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5807" y="1637852"/>
            <a:ext cx="3809993" cy="617934"/>
          </a:xfrm>
        </p:spPr>
        <p:txBody>
          <a:bodyPr anchor="b">
            <a:normAutofit/>
          </a:bodyPr>
          <a:lstStyle>
            <a:lvl1pPr marL="0" indent="0">
              <a:buNone/>
              <a:defRPr sz="21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14351" y="2349500"/>
            <a:ext cx="3983831" cy="2314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00600" y="1637852"/>
            <a:ext cx="3829050" cy="617934"/>
          </a:xfrm>
        </p:spPr>
        <p:txBody>
          <a:bodyPr anchor="b">
            <a:normAutofit/>
          </a:bodyPr>
          <a:lstStyle>
            <a:lvl1pPr marL="0" indent="0">
              <a:buNone/>
              <a:defRPr sz="21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349500"/>
            <a:ext cx="4000500" cy="2314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7/14/2023</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93218029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7/14/2023</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96157577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7/14/2023</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719747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0" y="1143000"/>
            <a:ext cx="3086100" cy="1200150"/>
          </a:xfrm>
        </p:spPr>
        <p:txBody>
          <a:bodyPr anchor="b"/>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3746686" y="560070"/>
            <a:ext cx="4882964" cy="410394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14350" y="2343150"/>
            <a:ext cx="3086100" cy="23208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7/14/2023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38264453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50" y="1143000"/>
            <a:ext cx="5154930" cy="1200150"/>
          </a:xfrm>
        </p:spPr>
        <p:txBody>
          <a:bodyPr anchor="b"/>
          <a:lstStyle>
            <a:lvl1pPr algn="l">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895928" y="563431"/>
            <a:ext cx="2733722" cy="410058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14350" y="2343150"/>
            <a:ext cx="5154930" cy="23208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7/14/2023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4580513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333" y="3523021"/>
            <a:ext cx="8116526" cy="614516"/>
          </a:xfrm>
        </p:spPr>
        <p:txBody>
          <a:bodyPr anchor="b"/>
          <a:lstStyle>
            <a:lvl1pPr algn="l">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1295" y="706080"/>
            <a:ext cx="8116380" cy="260862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14350" y="4137537"/>
            <a:ext cx="8115300" cy="526477"/>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7/14/2023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19955790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Title 1"/>
          <p:cNvSpPr>
            <a:spLocks noGrp="1"/>
          </p:cNvSpPr>
          <p:nvPr>
            <p:ph type="title"/>
          </p:nvPr>
        </p:nvSpPr>
        <p:spPr>
          <a:xfrm>
            <a:off x="514350" y="565150"/>
            <a:ext cx="8115300" cy="2101850"/>
          </a:xfrm>
        </p:spPr>
        <p:txBody>
          <a:bodyPr anchor="ctr"/>
          <a:lstStyle>
            <a:lvl1pPr algn="l">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768350" y="2736850"/>
            <a:ext cx="7597887" cy="749300"/>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5860839" y="285750"/>
            <a:ext cx="2183130" cy="273844"/>
          </a:xfrm>
        </p:spPr>
        <p:txBody>
          <a:bodyPr/>
          <a:lstStyle>
            <a:lvl1pPr algn="r">
              <a:defRPr/>
            </a:lvl1pPr>
          </a:lstStyle>
          <a:p>
            <a:fld id="{2BE451C3-0FF4-47C4-B829-773ADF60F88C}" type="datetimeFigureOut">
              <a:rPr lang="en-US" smtClean="0"/>
              <a:t>7/14/2023</a:t>
            </a:fld>
            <a:endParaRPr lang="en-US" dirty="0"/>
          </a:p>
        </p:txBody>
      </p:sp>
      <p:sp>
        <p:nvSpPr>
          <p:cNvPr id="6" name="Footer Placeholder 5"/>
          <p:cNvSpPr>
            <a:spLocks noGrp="1"/>
          </p:cNvSpPr>
          <p:nvPr>
            <p:ph type="ftr" sz="quarter" idx="11"/>
          </p:nvPr>
        </p:nvSpPr>
        <p:spPr>
          <a:xfrm>
            <a:off x="514350" y="284956"/>
            <a:ext cx="5243619" cy="273844"/>
          </a:xfrm>
        </p:spPr>
        <p:txBody>
          <a:bodyPr/>
          <a:lstStyle/>
          <a:p>
            <a:r>
              <a:rPr lang="en-US"/>
              <a:t>
              </a:t>
            </a:r>
            <a:endParaRPr lang="en-US" dirty="0"/>
          </a:p>
        </p:txBody>
      </p:sp>
      <p:sp>
        <p:nvSpPr>
          <p:cNvPr id="7" name="Slide Number Placeholder 6"/>
          <p:cNvSpPr>
            <a:spLocks noGrp="1"/>
          </p:cNvSpPr>
          <p:nvPr>
            <p:ph type="sldNum" sz="quarter" idx="12"/>
          </p:nvPr>
        </p:nvSpPr>
        <p:spPr>
          <a:xfrm>
            <a:off x="8146839" y="285750"/>
            <a:ext cx="482811" cy="273844"/>
          </a:xfrm>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9141971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Title 1"/>
          <p:cNvSpPr>
            <a:spLocks noGrp="1"/>
          </p:cNvSpPr>
          <p:nvPr>
            <p:ph type="title"/>
          </p:nvPr>
        </p:nvSpPr>
        <p:spPr>
          <a:xfrm>
            <a:off x="768351" y="565150"/>
            <a:ext cx="7613650" cy="1953371"/>
          </a:xfrm>
        </p:spPr>
        <p:txBody>
          <a:bodyPr anchor="ctr"/>
          <a:lstStyle>
            <a:lvl1pPr algn="l">
              <a:defRPr sz="2400"/>
            </a:lvl1pPr>
          </a:lstStyle>
          <a:p>
            <a:r>
              <a:rPr lang="en-US"/>
              <a:t>Click to edit Master title style</a:t>
            </a:r>
            <a:endParaRPr lang="en-US" dirty="0"/>
          </a:p>
        </p:txBody>
      </p:sp>
      <p:sp>
        <p:nvSpPr>
          <p:cNvPr id="12" name="Text Placeholder 3"/>
          <p:cNvSpPr>
            <a:spLocks noGrp="1"/>
          </p:cNvSpPr>
          <p:nvPr>
            <p:ph type="body" sz="half" idx="13"/>
          </p:nvPr>
        </p:nvSpPr>
        <p:spPr>
          <a:xfrm>
            <a:off x="977899" y="2524168"/>
            <a:ext cx="7194552" cy="333332"/>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768351" y="2969897"/>
            <a:ext cx="7613650" cy="509903"/>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5860839" y="285750"/>
            <a:ext cx="2183130" cy="273844"/>
          </a:xfrm>
        </p:spPr>
        <p:txBody>
          <a:bodyPr/>
          <a:lstStyle>
            <a:lvl1pPr algn="r">
              <a:defRPr/>
            </a:lvl1pPr>
          </a:lstStyle>
          <a:p>
            <a:fld id="{2BE451C3-0FF4-47C4-B829-773ADF60F88C}" type="datetimeFigureOut">
              <a:rPr lang="en-US" smtClean="0"/>
              <a:t>7/14/2023</a:t>
            </a:fld>
            <a:endParaRPr lang="en-US" dirty="0"/>
          </a:p>
        </p:txBody>
      </p:sp>
      <p:sp>
        <p:nvSpPr>
          <p:cNvPr id="6" name="Footer Placeholder 5"/>
          <p:cNvSpPr>
            <a:spLocks noGrp="1"/>
          </p:cNvSpPr>
          <p:nvPr>
            <p:ph type="ftr" sz="quarter" idx="11"/>
          </p:nvPr>
        </p:nvSpPr>
        <p:spPr>
          <a:xfrm>
            <a:off x="514350" y="284956"/>
            <a:ext cx="5243619" cy="273844"/>
          </a:xfrm>
        </p:spPr>
        <p:txBody>
          <a:bodyPr/>
          <a:lstStyle/>
          <a:p>
            <a:r>
              <a:rPr lang="en-US"/>
              <a:t>
              </a:t>
            </a:r>
            <a:endParaRPr lang="en-US" dirty="0"/>
          </a:p>
        </p:txBody>
      </p:sp>
      <p:sp>
        <p:nvSpPr>
          <p:cNvPr id="7" name="Slide Number Placeholder 6"/>
          <p:cNvSpPr>
            <a:spLocks noGrp="1"/>
          </p:cNvSpPr>
          <p:nvPr>
            <p:ph type="sldNum" sz="quarter" idx="12"/>
          </p:nvPr>
        </p:nvSpPr>
        <p:spPr>
          <a:xfrm>
            <a:off x="8146839" y="285750"/>
            <a:ext cx="482811" cy="273844"/>
          </a:xfrm>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9" name="TextBox 8"/>
          <p:cNvSpPr txBox="1"/>
          <p:nvPr/>
        </p:nvSpPr>
        <p:spPr>
          <a:xfrm>
            <a:off x="357188" y="700088"/>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0" name="TextBox 9"/>
          <p:cNvSpPr txBox="1"/>
          <p:nvPr/>
        </p:nvSpPr>
        <p:spPr>
          <a:xfrm>
            <a:off x="8238173" y="2025968"/>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234138303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Title 1"/>
          <p:cNvSpPr>
            <a:spLocks noGrp="1"/>
          </p:cNvSpPr>
          <p:nvPr>
            <p:ph type="title"/>
          </p:nvPr>
        </p:nvSpPr>
        <p:spPr>
          <a:xfrm>
            <a:off x="768371" y="843526"/>
            <a:ext cx="7609640" cy="1883876"/>
          </a:xfrm>
        </p:spPr>
        <p:txBody>
          <a:bodyPr anchor="b"/>
          <a:lstStyle>
            <a:lvl1pPr algn="l">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768350" y="2736237"/>
            <a:ext cx="7608491" cy="749914"/>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5860839" y="284163"/>
            <a:ext cx="2183130" cy="273844"/>
          </a:xfrm>
        </p:spPr>
        <p:txBody>
          <a:bodyPr/>
          <a:lstStyle>
            <a:lvl1pPr algn="r">
              <a:defRPr/>
            </a:lvl1pPr>
          </a:lstStyle>
          <a:p>
            <a:fld id="{2BE451C3-0FF4-47C4-B829-773ADF60F88C}" type="datetimeFigureOut">
              <a:rPr lang="en-US" smtClean="0"/>
              <a:t>7/14/2023</a:t>
            </a:fld>
            <a:endParaRPr lang="en-US" dirty="0"/>
          </a:p>
        </p:txBody>
      </p:sp>
      <p:sp>
        <p:nvSpPr>
          <p:cNvPr id="6" name="Footer Placeholder 5"/>
          <p:cNvSpPr>
            <a:spLocks noGrp="1"/>
          </p:cNvSpPr>
          <p:nvPr>
            <p:ph type="ftr" sz="quarter" idx="11"/>
          </p:nvPr>
        </p:nvSpPr>
        <p:spPr>
          <a:xfrm>
            <a:off x="514350" y="284163"/>
            <a:ext cx="5243619" cy="273844"/>
          </a:xfrm>
        </p:spPr>
        <p:txBody>
          <a:bodyPr/>
          <a:lstStyle/>
          <a:p>
            <a:r>
              <a:rPr lang="en-US"/>
              <a:t>
              </a:t>
            </a:r>
            <a:endParaRPr lang="en-US" dirty="0"/>
          </a:p>
        </p:txBody>
      </p:sp>
      <p:sp>
        <p:nvSpPr>
          <p:cNvPr id="7" name="Slide Number Placeholder 6"/>
          <p:cNvSpPr>
            <a:spLocks noGrp="1"/>
          </p:cNvSpPr>
          <p:nvPr>
            <p:ph type="sldNum" sz="quarter" idx="12"/>
          </p:nvPr>
        </p:nvSpPr>
        <p:spPr>
          <a:xfrm>
            <a:off x="8146839" y="285750"/>
            <a:ext cx="482811" cy="273844"/>
          </a:xfrm>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77373624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571500"/>
            <a:ext cx="6457949" cy="9779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514350" y="1651560"/>
            <a:ext cx="2592324" cy="462990"/>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514349" y="2178424"/>
            <a:ext cx="2592324" cy="248559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3276600" y="1650999"/>
            <a:ext cx="2592324" cy="469901"/>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3275144" y="2178050"/>
            <a:ext cx="2592324" cy="24859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6038850" y="1644649"/>
            <a:ext cx="2592324" cy="469901"/>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6038851" y="2178424"/>
            <a:ext cx="2592324" cy="248559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2BE451C3-0FF4-47C4-B829-773ADF60F88C}" type="datetimeFigureOut">
              <a:rPr lang="en-US" smtClean="0"/>
              <a:t>7/14/2023</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28172861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1" y="571500"/>
            <a:ext cx="6457949" cy="9715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16463" y="3143250"/>
            <a:ext cx="2588687" cy="51207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Picture Placeholder 2"/>
          <p:cNvSpPr>
            <a:spLocks noGrp="1" noChangeAspect="1"/>
          </p:cNvSpPr>
          <p:nvPr>
            <p:ph type="pic" idx="15"/>
          </p:nvPr>
        </p:nvSpPr>
        <p:spPr>
          <a:xfrm>
            <a:off x="516463" y="1771650"/>
            <a:ext cx="2588687" cy="1143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516463" y="3655323"/>
            <a:ext cx="2588687" cy="100869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2" name="Text Placeholder 4"/>
          <p:cNvSpPr>
            <a:spLocks noGrp="1"/>
          </p:cNvSpPr>
          <p:nvPr>
            <p:ph type="body" sz="quarter" idx="3"/>
          </p:nvPr>
        </p:nvSpPr>
        <p:spPr>
          <a:xfrm>
            <a:off x="3280698" y="3143250"/>
            <a:ext cx="2586701" cy="51207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3" name="Picture Placeholder 2"/>
          <p:cNvSpPr>
            <a:spLocks noGrp="1" noChangeAspect="1"/>
          </p:cNvSpPr>
          <p:nvPr>
            <p:ph type="pic" idx="21"/>
          </p:nvPr>
        </p:nvSpPr>
        <p:spPr>
          <a:xfrm>
            <a:off x="3280697" y="1771650"/>
            <a:ext cx="2586702" cy="1143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3280699" y="3655323"/>
            <a:ext cx="2586701" cy="100869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5" name="Text Placeholder 4"/>
          <p:cNvSpPr>
            <a:spLocks noGrp="1"/>
          </p:cNvSpPr>
          <p:nvPr>
            <p:ph type="body" sz="quarter" idx="13"/>
          </p:nvPr>
        </p:nvSpPr>
        <p:spPr>
          <a:xfrm>
            <a:off x="6037299" y="3143250"/>
            <a:ext cx="2592352" cy="51207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6" name="Picture Placeholder 2"/>
          <p:cNvSpPr>
            <a:spLocks noGrp="1" noChangeAspect="1"/>
          </p:cNvSpPr>
          <p:nvPr>
            <p:ph type="pic" idx="22"/>
          </p:nvPr>
        </p:nvSpPr>
        <p:spPr>
          <a:xfrm>
            <a:off x="6037391" y="1771650"/>
            <a:ext cx="2585909" cy="1143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6037299" y="3655321"/>
            <a:ext cx="2589334" cy="100869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2BE451C3-0FF4-47C4-B829-773ADF60F88C}" type="datetimeFigureOut">
              <a:rPr lang="en-US" smtClean="0"/>
              <a:t>7/14/2023</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31701613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14350" y="1645920"/>
            <a:ext cx="8115300" cy="30180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7/14/2023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096502275"/>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1362"/>
            <a:ext cx="9144000" cy="1862138"/>
          </a:xfrm>
          <a:prstGeom prst="rect">
            <a:avLst/>
          </a:prstGeom>
        </p:spPr>
      </p:pic>
      <p:sp>
        <p:nvSpPr>
          <p:cNvPr id="2" name="Vertical Title 1"/>
          <p:cNvSpPr>
            <a:spLocks noGrp="1"/>
          </p:cNvSpPr>
          <p:nvPr>
            <p:ph type="title" orient="vert"/>
          </p:nvPr>
        </p:nvSpPr>
        <p:spPr>
          <a:xfrm>
            <a:off x="7086600" y="558800"/>
            <a:ext cx="1543050" cy="2927350"/>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68350" y="558800"/>
            <a:ext cx="6153151" cy="29273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860839" y="284956"/>
            <a:ext cx="2183130" cy="273844"/>
          </a:xfrm>
        </p:spPr>
        <p:txBody>
          <a:bodyPr/>
          <a:lstStyle>
            <a:lvl1pPr algn="r">
              <a:defRPr/>
            </a:lvl1pPr>
          </a:lstStyle>
          <a:p>
            <a:fld id="{CDA879A6-0FD0-4734-A311-86BFCA472E6E}" type="datetimeFigureOut">
              <a:rPr lang="en-US" smtClean="0"/>
              <a:t>7/14/2023</a:t>
            </a:fld>
            <a:endParaRPr lang="en-US" dirty="0"/>
          </a:p>
        </p:txBody>
      </p:sp>
      <p:sp>
        <p:nvSpPr>
          <p:cNvPr id="5" name="Footer Placeholder 4"/>
          <p:cNvSpPr>
            <a:spLocks noGrp="1"/>
          </p:cNvSpPr>
          <p:nvPr>
            <p:ph type="ftr" sz="quarter" idx="11"/>
          </p:nvPr>
        </p:nvSpPr>
        <p:spPr>
          <a:xfrm>
            <a:off x="514350" y="285750"/>
            <a:ext cx="5243619" cy="273844"/>
          </a:xfrm>
        </p:spPr>
        <p:txBody>
          <a:bodyPr/>
          <a:lstStyle/>
          <a:p>
            <a:r>
              <a:rPr lang="en-US"/>
              <a:t>
              </a:t>
            </a:r>
            <a:endParaRPr lang="en-US" dirty="0"/>
          </a:p>
        </p:txBody>
      </p:sp>
      <p:sp>
        <p:nvSpPr>
          <p:cNvPr id="6" name="Slide Number Placeholder 5"/>
          <p:cNvSpPr>
            <a:spLocks noGrp="1"/>
          </p:cNvSpPr>
          <p:nvPr>
            <p:ph type="sldNum" sz="quarter" idx="12"/>
          </p:nvPr>
        </p:nvSpPr>
        <p:spPr>
          <a:xfrm>
            <a:off x="8146839" y="285750"/>
            <a:ext cx="482811" cy="273844"/>
          </a:xfrm>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237623760"/>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75798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573280"/>
            <a:ext cx="6457950" cy="96977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4350" y="1645920"/>
            <a:ext cx="8115300" cy="30180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46520" y="4767263"/>
            <a:ext cx="2183130" cy="273844"/>
          </a:xfrm>
          <a:prstGeom prst="rect">
            <a:avLst/>
          </a:prstGeom>
        </p:spPr>
        <p:txBody>
          <a:bodyPr vert="horz" lIns="91440" tIns="45720" rIns="91440" bIns="45720" rtlCol="0" anchor="ctr"/>
          <a:lstStyle>
            <a:lvl1pPr algn="r">
              <a:defRPr sz="788">
                <a:solidFill>
                  <a:schemeClr val="tx1">
                    <a:tint val="75000"/>
                  </a:schemeClr>
                </a:solidFill>
              </a:defRPr>
            </a:lvl1pPr>
          </a:lstStyle>
          <a:p>
            <a:fld id="{2BE451C3-0FF4-47C4-B829-773ADF60F88C}" type="datetimeFigureOut">
              <a:rPr lang="en-US" smtClean="0"/>
              <a:t>7/14/2023</a:t>
            </a:fld>
            <a:endParaRPr lang="en-US" dirty="0"/>
          </a:p>
        </p:txBody>
      </p:sp>
      <p:sp>
        <p:nvSpPr>
          <p:cNvPr id="5" name="Footer Placeholder 4"/>
          <p:cNvSpPr>
            <a:spLocks noGrp="1"/>
          </p:cNvSpPr>
          <p:nvPr>
            <p:ph type="ftr" sz="quarter" idx="3"/>
          </p:nvPr>
        </p:nvSpPr>
        <p:spPr>
          <a:xfrm>
            <a:off x="514350" y="4766884"/>
            <a:ext cx="5829300" cy="273844"/>
          </a:xfrm>
          <a:prstGeom prst="rect">
            <a:avLst/>
          </a:prstGeom>
        </p:spPr>
        <p:txBody>
          <a:bodyPr vert="horz" lIns="91440" tIns="45720" rIns="91440" bIns="45720" rtlCol="0" anchor="ctr"/>
          <a:lstStyle>
            <a:lvl1pPr algn="l">
              <a:defRPr sz="788">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6572250" y="285750"/>
            <a:ext cx="2057400" cy="273844"/>
          </a:xfrm>
          <a:prstGeom prst="rect">
            <a:avLst/>
          </a:prstGeom>
        </p:spPr>
        <p:txBody>
          <a:bodyPr vert="horz" lIns="91440" tIns="45720" rIns="91440" bIns="45720" rtlCol="0" anchor="ctr"/>
          <a:lstStyle>
            <a:lvl1pPr algn="r">
              <a:defRPr sz="788">
                <a:solidFill>
                  <a:schemeClr val="tx1">
                    <a:tint val="75000"/>
                  </a:schemeClr>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49452436"/>
      </p:ext>
    </p:extLst>
  </p:cSld>
  <p:clrMap bg1="dk1" tx1="lt1" bg2="dk2" tx2="lt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56" r:id="rId11"/>
    <p:sldLayoutId id="2147483857" r:id="rId12"/>
    <p:sldLayoutId id="2147483858" r:id="rId13"/>
    <p:sldLayoutId id="2147483859" r:id="rId14"/>
    <p:sldLayoutId id="2147483860" r:id="rId15"/>
    <p:sldLayoutId id="2147483861" r:id="rId16"/>
    <p:sldLayoutId id="2147483862" r:id="rId17"/>
    <p:sldLayoutId id="2147483863" r:id="rId18"/>
  </p:sldLayoutIdLst>
  <p:hf sldNum="0" hdr="0" ftr="0" dt="0"/>
  <p:txStyles>
    <p:titleStyle>
      <a:lvl1pPr algn="r" defTabSz="685800" rtl="0" eaLnBrk="1" latinLnBrk="0" hangingPunct="1">
        <a:lnSpc>
          <a:spcPct val="90000"/>
        </a:lnSpc>
        <a:spcBef>
          <a:spcPct val="0"/>
        </a:spcBef>
        <a:buNone/>
        <a:defRPr sz="3000" kern="1200" cap="all" baseline="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65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0A69B-23A3-3FC5-385A-C6A4CCBCCC3E}"/>
              </a:ext>
            </a:extLst>
          </p:cNvPr>
          <p:cNvSpPr>
            <a:spLocks noGrp="1"/>
          </p:cNvSpPr>
          <p:nvPr>
            <p:ph type="title"/>
          </p:nvPr>
        </p:nvSpPr>
        <p:spPr>
          <a:xfrm>
            <a:off x="571351" y="180180"/>
            <a:ext cx="8070041" cy="921225"/>
          </a:xfrm>
        </p:spPr>
        <p:txBody>
          <a:bodyPr>
            <a:noAutofit/>
          </a:bodyPr>
          <a:lstStyle/>
          <a:p>
            <a:pPr algn="ctr"/>
            <a:r>
              <a:rPr lang="en-GB" sz="2400" b="1" dirty="0"/>
              <a:t>KNOWLEDGE AND INFORMATION MANAGEMENT REPORT OF AMAZON AND BOOHOO ORGANIZATIONS</a:t>
            </a:r>
            <a:endParaRPr lang="en-GB" sz="2400" dirty="0"/>
          </a:p>
        </p:txBody>
      </p:sp>
      <p:sp>
        <p:nvSpPr>
          <p:cNvPr id="3" name="Content Placeholder 2">
            <a:extLst>
              <a:ext uri="{FF2B5EF4-FFF2-40B4-BE49-F238E27FC236}">
                <a16:creationId xmlns:a16="http://schemas.microsoft.com/office/drawing/2014/main" id="{5FBDD0C2-F37C-3B71-40F2-A904C4146C04}"/>
              </a:ext>
            </a:extLst>
          </p:cNvPr>
          <p:cNvSpPr>
            <a:spLocks noGrp="1"/>
          </p:cNvSpPr>
          <p:nvPr>
            <p:ph idx="1"/>
          </p:nvPr>
        </p:nvSpPr>
        <p:spPr>
          <a:xfrm>
            <a:off x="571350" y="1400433"/>
            <a:ext cx="3811179" cy="3228718"/>
          </a:xfrm>
        </p:spPr>
        <p:txBody>
          <a:bodyPr anchor="ctr">
            <a:normAutofit/>
          </a:bodyPr>
          <a:lstStyle/>
          <a:p>
            <a:pPr marL="0" lvl="0" indent="0" rtl="0">
              <a:spcBef>
                <a:spcPts val="0"/>
              </a:spcBef>
              <a:spcAft>
                <a:spcPts val="0"/>
              </a:spcAft>
              <a:buClr>
                <a:schemeClr val="dk1"/>
              </a:buClr>
              <a:buSzPts val="358"/>
              <a:buNone/>
            </a:pPr>
            <a:r>
              <a:rPr lang="en-GB" sz="1600" i="1" dirty="0"/>
              <a:t>Module: Knowledge and Information Management Skills for the Workplace</a:t>
            </a:r>
          </a:p>
          <a:p>
            <a:pPr marL="0" lvl="0" indent="0" rtl="0">
              <a:spcBef>
                <a:spcPts val="0"/>
              </a:spcBef>
              <a:spcAft>
                <a:spcPts val="0"/>
              </a:spcAft>
              <a:buClr>
                <a:schemeClr val="dk1"/>
              </a:buClr>
              <a:buSzPts val="358"/>
              <a:buNone/>
            </a:pPr>
            <a:r>
              <a:rPr lang="en-GB" sz="1600" i="1" dirty="0"/>
              <a:t>Module code: BMSW5106</a:t>
            </a:r>
          </a:p>
          <a:p>
            <a:pPr marL="0" lvl="0" indent="0" rtl="0">
              <a:spcBef>
                <a:spcPts val="0"/>
              </a:spcBef>
              <a:spcAft>
                <a:spcPts val="0"/>
              </a:spcAft>
              <a:buClr>
                <a:schemeClr val="dk1"/>
              </a:buClr>
              <a:buSzPts val="358"/>
              <a:buNone/>
            </a:pPr>
            <a:r>
              <a:rPr lang="en-GB" sz="1600" i="1" dirty="0"/>
              <a:t>Student Name: </a:t>
            </a:r>
            <a:r>
              <a:rPr lang="en-GB" sz="1600" i="1" dirty="0" err="1"/>
              <a:t>Vasilica</a:t>
            </a:r>
            <a:r>
              <a:rPr lang="en-GB" sz="1600" i="1" dirty="0"/>
              <a:t> </a:t>
            </a:r>
            <a:r>
              <a:rPr lang="en-GB" sz="1600" i="1" dirty="0" err="1"/>
              <a:t>Madalin</a:t>
            </a:r>
            <a:r>
              <a:rPr lang="en-GB" sz="1600" i="1" dirty="0"/>
              <a:t> </a:t>
            </a:r>
            <a:r>
              <a:rPr lang="en-GB" sz="1600" i="1" dirty="0" err="1"/>
              <a:t>Iliuta</a:t>
            </a:r>
            <a:endParaRPr lang="en-GB" sz="1600" i="1" dirty="0"/>
          </a:p>
          <a:p>
            <a:pPr marL="0" lvl="0" indent="0" rtl="0">
              <a:spcBef>
                <a:spcPts val="0"/>
              </a:spcBef>
              <a:spcAft>
                <a:spcPts val="0"/>
              </a:spcAft>
              <a:buClr>
                <a:schemeClr val="dk1"/>
              </a:buClr>
              <a:buSzPts val="358"/>
              <a:buNone/>
            </a:pPr>
            <a:r>
              <a:rPr lang="en-GB" sz="1600" i="1" dirty="0"/>
              <a:t>Student ID: 2007277</a:t>
            </a:r>
          </a:p>
          <a:p>
            <a:pPr marL="0" lvl="0" indent="0" rtl="0">
              <a:spcBef>
                <a:spcPts val="0"/>
              </a:spcBef>
              <a:spcAft>
                <a:spcPts val="0"/>
              </a:spcAft>
              <a:buClr>
                <a:schemeClr val="dk1"/>
              </a:buClr>
              <a:buSzPts val="358"/>
              <a:buNone/>
            </a:pPr>
            <a:r>
              <a:rPr lang="en-GB" sz="1600" i="1" dirty="0"/>
              <a:t>Lecturer name: Samuel Ofori</a:t>
            </a:r>
          </a:p>
          <a:p>
            <a:pPr>
              <a:buNone/>
            </a:pPr>
            <a:endParaRPr lang="en-GB" sz="1500" dirty="0"/>
          </a:p>
        </p:txBody>
      </p:sp>
      <p:pic>
        <p:nvPicPr>
          <p:cNvPr id="5" name="Picture 4">
            <a:extLst>
              <a:ext uri="{FF2B5EF4-FFF2-40B4-BE49-F238E27FC236}">
                <a16:creationId xmlns:a16="http://schemas.microsoft.com/office/drawing/2014/main" id="{7583FF67-B9E3-66D2-778A-707951AE4E72}"/>
              </a:ext>
            </a:extLst>
          </p:cNvPr>
          <p:cNvPicPr>
            <a:picLocks noChangeAspect="1"/>
          </p:cNvPicPr>
          <p:nvPr/>
        </p:nvPicPr>
        <p:blipFill>
          <a:blip r:embed="rId2"/>
          <a:stretch>
            <a:fillRect/>
          </a:stretch>
        </p:blipFill>
        <p:spPr>
          <a:xfrm>
            <a:off x="4606371" y="1492612"/>
            <a:ext cx="3966278" cy="3034203"/>
          </a:xfrm>
          <a:prstGeom prst="rect">
            <a:avLst/>
          </a:prstGeom>
        </p:spPr>
      </p:pic>
    </p:spTree>
    <p:extLst>
      <p:ext uri="{BB962C8B-B14F-4D97-AF65-F5344CB8AC3E}">
        <p14:creationId xmlns:p14="http://schemas.microsoft.com/office/powerpoint/2010/main" val="3128117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9"/>
        <p:cNvGrpSpPr/>
        <p:nvPr/>
      </p:nvGrpSpPr>
      <p:grpSpPr>
        <a:xfrm>
          <a:off x="0" y="0"/>
          <a:ext cx="0" cy="0"/>
          <a:chOff x="0" y="0"/>
          <a:chExt cx="0" cy="0"/>
        </a:xfrm>
      </p:grpSpPr>
      <p:pic>
        <p:nvPicPr>
          <p:cNvPr id="2055" name="Picture 2054">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081087"/>
          </a:xfrm>
          <a:prstGeom prst="rect">
            <a:avLst/>
          </a:prstGeom>
        </p:spPr>
      </p:pic>
      <p:sp>
        <p:nvSpPr>
          <p:cNvPr id="2057" name="Rectangle 2056">
            <a:extLst>
              <a:ext uri="{FF2B5EF4-FFF2-40B4-BE49-F238E27FC236}">
                <a16:creationId xmlns:a16="http://schemas.microsoft.com/office/drawing/2014/main" id="{9DA15B1D-0133-4CB3-B7CC-61FA72874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2058">
            <a:extLst>
              <a:ext uri="{FF2B5EF4-FFF2-40B4-BE49-F238E27FC236}">
                <a16:creationId xmlns:a16="http://schemas.microsoft.com/office/drawing/2014/main" id="{3EF2F61C-287D-47BC-878F-C876F74FFD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081087"/>
          </a:xfrm>
          <a:prstGeom prst="rect">
            <a:avLst/>
          </a:prstGeom>
        </p:spPr>
      </p:pic>
      <p:sp>
        <p:nvSpPr>
          <p:cNvPr id="60" name="Google Shape;60;p14"/>
          <p:cNvSpPr txBox="1">
            <a:spLocks noGrp="1"/>
          </p:cNvSpPr>
          <p:nvPr>
            <p:ph type="title"/>
          </p:nvPr>
        </p:nvSpPr>
        <p:spPr>
          <a:xfrm>
            <a:off x="403654" y="255374"/>
            <a:ext cx="3675795" cy="996778"/>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buClr>
                <a:schemeClr val="dk1"/>
              </a:buClr>
              <a:buSzPts val="1100"/>
            </a:pPr>
            <a:r>
              <a:rPr lang="en-US" sz="3400" b="1" dirty="0"/>
              <a:t>Introduction</a:t>
            </a:r>
            <a:endParaRPr lang="en-US" sz="3400" dirty="0"/>
          </a:p>
        </p:txBody>
      </p:sp>
      <p:sp>
        <p:nvSpPr>
          <p:cNvPr id="61" name="Google Shape;61;p14"/>
          <p:cNvSpPr txBox="1">
            <a:spLocks noGrp="1"/>
          </p:cNvSpPr>
          <p:nvPr>
            <p:ph type="body" idx="1"/>
          </p:nvPr>
        </p:nvSpPr>
        <p:spPr>
          <a:xfrm>
            <a:off x="140043" y="1336462"/>
            <a:ext cx="4247807" cy="3327552"/>
          </a:xfrm>
          <a:prstGeom prst="rect">
            <a:avLst/>
          </a:prstGeom>
        </p:spPr>
        <p:txBody>
          <a:bodyPr spcFirstLastPara="1" vert="horz" lIns="91440" tIns="45720" rIns="91440" bIns="45720" rtlCol="0" anchorCtr="0">
            <a:normAutofit lnSpcReduction="10000"/>
          </a:bodyPr>
          <a:lstStyle/>
          <a:p>
            <a:pPr marL="228600" lvl="0" indent="0" algn="just" defTabSz="914400">
              <a:spcBef>
                <a:spcPts val="0"/>
              </a:spcBef>
              <a:spcAft>
                <a:spcPts val="600"/>
              </a:spcAft>
              <a:buClr>
                <a:srgbClr val="0E101A"/>
              </a:buClr>
              <a:buSzPts val="1900"/>
              <a:buNone/>
            </a:pPr>
            <a:r>
              <a:rPr lang="en-US" dirty="0"/>
              <a:t>Workers are actually reliant on up-to-date along with accurate knowledge in order to perform their work properly. </a:t>
            </a:r>
          </a:p>
          <a:p>
            <a:pPr marL="228600" lvl="0" indent="0" algn="just" defTabSz="914400">
              <a:spcBef>
                <a:spcPts val="0"/>
              </a:spcBef>
              <a:spcAft>
                <a:spcPts val="600"/>
              </a:spcAft>
              <a:buClr>
                <a:srgbClr val="0E101A"/>
              </a:buClr>
              <a:buSzPts val="1900"/>
              <a:buNone/>
            </a:pPr>
            <a:r>
              <a:rPr lang="en-US" dirty="0"/>
              <a:t>Teams of a company can access the information properly through the KMS. </a:t>
            </a:r>
          </a:p>
          <a:p>
            <a:pPr marL="228600" lvl="0" indent="0" algn="just" defTabSz="914400">
              <a:spcBef>
                <a:spcPts val="0"/>
              </a:spcBef>
              <a:spcAft>
                <a:spcPts val="600"/>
              </a:spcAft>
              <a:buClr>
                <a:srgbClr val="0E101A"/>
              </a:buClr>
              <a:buSzPts val="1900"/>
              <a:buNone/>
            </a:pPr>
            <a:r>
              <a:rPr lang="en-US" dirty="0"/>
              <a:t>KMS also helps a business retain that knowledge for future application.</a:t>
            </a:r>
          </a:p>
          <a:p>
            <a:pPr marL="228600" lvl="0" indent="0" algn="just" defTabSz="914400">
              <a:spcBef>
                <a:spcPts val="0"/>
              </a:spcBef>
              <a:spcAft>
                <a:spcPts val="600"/>
              </a:spcAft>
              <a:buClr>
                <a:srgbClr val="0E101A"/>
              </a:buClr>
              <a:buSzPts val="1900"/>
              <a:buNone/>
            </a:pPr>
            <a:r>
              <a:rPr lang="en-GB" dirty="0"/>
              <a:t>Productivity and efficiency are enhanced properly because of KMS. Business process is improved due to knowledge management systems (Salami and </a:t>
            </a:r>
            <a:r>
              <a:rPr lang="en-GB" dirty="0" err="1"/>
              <a:t>Suhaimi</a:t>
            </a:r>
            <a:r>
              <a:rPr lang="en-GB" dirty="0"/>
              <a:t>, 2019). </a:t>
            </a:r>
            <a:endParaRPr lang="en-US" dirty="0"/>
          </a:p>
        </p:txBody>
      </p:sp>
      <p:sp>
        <p:nvSpPr>
          <p:cNvPr id="2061" name="Rounded Rectangle 14">
            <a:extLst>
              <a:ext uri="{FF2B5EF4-FFF2-40B4-BE49-F238E27FC236}">
                <a16:creationId xmlns:a16="http://schemas.microsoft.com/office/drawing/2014/main" id="{B5BA9375-863F-4B24-9083-14FE819F8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799623"/>
            <a:ext cx="3979468" cy="3861278"/>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Knowledge Management: Importance, Benefits, Examples [2023]"/>
          <p:cNvPicPr>
            <a:picLocks noChangeAspect="1" noChangeArrowheads="1"/>
          </p:cNvPicPr>
          <p:nvPr/>
        </p:nvPicPr>
        <p:blipFill rotWithShape="1">
          <a:blip r:embed="rId4">
            <a:extLst>
              <a:ext uri="{28A0092B-C50C-407E-A947-70E740481C1C}">
                <a14:useLocalDpi xmlns:a14="http://schemas.microsoft.com/office/drawing/2010/main" val="0"/>
              </a:ext>
            </a:extLst>
          </a:blip>
          <a:srcRect l="14854" r="15256" b="-1"/>
          <a:stretch/>
        </p:blipFill>
        <p:spPr bwMode="auto">
          <a:xfrm>
            <a:off x="4805253" y="1002424"/>
            <a:ext cx="3512961" cy="3455675"/>
          </a:xfrm>
          <a:prstGeom prst="rect">
            <a:avLst/>
          </a:prstGeom>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67"/>
        <p:cNvGrpSpPr/>
        <p:nvPr/>
      </p:nvGrpSpPr>
      <p:grpSpPr>
        <a:xfrm>
          <a:off x="0" y="0"/>
          <a:ext cx="0" cy="0"/>
          <a:chOff x="0" y="0"/>
          <a:chExt cx="0" cy="0"/>
        </a:xfrm>
      </p:grpSpPr>
      <p:pic>
        <p:nvPicPr>
          <p:cNvPr id="76" name="Picture 75">
            <a:extLst>
              <a:ext uri="{FF2B5EF4-FFF2-40B4-BE49-F238E27FC236}">
                <a16:creationId xmlns:a16="http://schemas.microsoft.com/office/drawing/2014/main" id="{2E39533B-7DA3-4398-A7D8-AD6F1C3E3B7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081087"/>
          </a:xfrm>
          <a:prstGeom prst="rect">
            <a:avLst/>
          </a:prstGeom>
        </p:spPr>
      </p:pic>
      <p:sp>
        <p:nvSpPr>
          <p:cNvPr id="68" name="Google Shape;68;p15"/>
          <p:cNvSpPr txBox="1">
            <a:spLocks noGrp="1"/>
          </p:cNvSpPr>
          <p:nvPr>
            <p:ph type="title"/>
          </p:nvPr>
        </p:nvSpPr>
        <p:spPr>
          <a:xfrm>
            <a:off x="4571998" y="573279"/>
            <a:ext cx="4057652" cy="969771"/>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buClr>
                <a:schemeClr val="dk1"/>
              </a:buClr>
              <a:buSzPts val="1100"/>
            </a:pPr>
            <a:r>
              <a:rPr lang="en-US" sz="3100" b="1" dirty="0"/>
              <a:t>significant points</a:t>
            </a:r>
            <a:endParaRPr lang="en-US" sz="3100" dirty="0"/>
          </a:p>
        </p:txBody>
      </p:sp>
      <p:sp>
        <p:nvSpPr>
          <p:cNvPr id="78" name="Rounded Rectangle 12">
            <a:extLst>
              <a:ext uri="{FF2B5EF4-FFF2-40B4-BE49-F238E27FC236}">
                <a16:creationId xmlns:a16="http://schemas.microsoft.com/office/drawing/2014/main" id="{54C8C95B-99E6-4867-8130-CBEAA0F4AF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350" y="624355"/>
            <a:ext cx="1729892" cy="1651900"/>
          </a:xfrm>
          <a:prstGeom prst="roundRect">
            <a:avLst>
              <a:gd name="adj" fmla="val 3468"/>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 name="Google Shape;71;p15"/>
          <p:cNvPicPr preferRelativeResize="0"/>
          <p:nvPr/>
        </p:nvPicPr>
        <p:blipFill>
          <a:blip r:embed="rId4"/>
          <a:stretch>
            <a:fillRect/>
          </a:stretch>
        </p:blipFill>
        <p:spPr>
          <a:xfrm>
            <a:off x="714222" y="785232"/>
            <a:ext cx="1330146" cy="1330146"/>
          </a:xfrm>
          <a:prstGeom prst="rect">
            <a:avLst/>
          </a:prstGeom>
          <a:solidFill>
            <a:srgbClr val="FFFFFF">
              <a:shade val="85000"/>
            </a:srgbClr>
          </a:solidFill>
          <a:scene3d>
            <a:camera prst="perspectiveRelaxed">
              <a:rot lat="18960000" lon="0" rev="0"/>
            </a:camera>
            <a:lightRig rig="twoPt" dir="t">
              <a:rot lat="0" lon="0" rev="7200000"/>
            </a:lightRig>
          </a:scene3d>
          <a:sp3d prstMaterial="matte">
            <a:bevelT w="22860" h="12700"/>
            <a:contourClr>
              <a:srgbClr val="FFFFFF"/>
            </a:contourClr>
          </a:sp3d>
        </p:spPr>
      </p:pic>
      <p:sp>
        <p:nvSpPr>
          <p:cNvPr id="80" name="Rounded Rectangle 17">
            <a:extLst>
              <a:ext uri="{FF2B5EF4-FFF2-40B4-BE49-F238E27FC236}">
                <a16:creationId xmlns:a16="http://schemas.microsoft.com/office/drawing/2014/main" id="{74A9FF2A-2CA7-49FB-9D56-0960B2EA3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0227" y="624355"/>
            <a:ext cx="1729893" cy="1651900"/>
          </a:xfrm>
          <a:prstGeom prst="roundRect">
            <a:avLst>
              <a:gd name="adj" fmla="val 3468"/>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What is Knowledge Management and Why is it Important to Your… - EDSI"/>
          <p:cNvPicPr/>
          <p:nvPr/>
        </p:nvPicPr>
        <p:blipFill>
          <a:blip r:embed="rId5">
            <a:extLst>
              <a:ext uri="{28A0092B-C50C-407E-A947-70E740481C1C}">
                <a14:useLocalDpi xmlns:a14="http://schemas.microsoft.com/office/drawing/2010/main" val="0"/>
              </a:ext>
            </a:extLst>
          </a:blip>
          <a:stretch>
            <a:fillRect/>
          </a:stretch>
        </p:blipFill>
        <p:spPr bwMode="auto">
          <a:xfrm>
            <a:off x="2478569" y="877595"/>
            <a:ext cx="1473208" cy="1145419"/>
          </a:xfrm>
          <a:prstGeom prst="rect">
            <a:avLst/>
          </a:prstGeom>
          <a:noFill/>
        </p:spPr>
      </p:pic>
      <p:sp>
        <p:nvSpPr>
          <p:cNvPr id="82" name="Rounded Rectangle 13">
            <a:extLst>
              <a:ext uri="{FF2B5EF4-FFF2-40B4-BE49-F238E27FC236}">
                <a16:creationId xmlns:a16="http://schemas.microsoft.com/office/drawing/2014/main" id="{E9A3C1CD-A5E8-442B-981A-DBCD4069AF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350" y="2396813"/>
            <a:ext cx="3565770" cy="2146225"/>
          </a:xfrm>
          <a:prstGeom prst="roundRect">
            <a:avLst>
              <a:gd name="adj" fmla="val 2226"/>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0" name="Google Shape;70;p15"/>
          <p:cNvPicPr preferRelativeResize="0"/>
          <p:nvPr/>
        </p:nvPicPr>
        <p:blipFill>
          <a:blip r:embed="rId6"/>
          <a:stretch>
            <a:fillRect/>
          </a:stretch>
        </p:blipFill>
        <p:spPr>
          <a:xfrm>
            <a:off x="928534" y="2557458"/>
            <a:ext cx="2737401" cy="1824934"/>
          </a:xfrm>
          <a:prstGeom prst="rect">
            <a:avLst/>
          </a:prstGeom>
          <a:solidFill>
            <a:srgbClr val="FFFFFF">
              <a:shade val="85000"/>
            </a:srgbClr>
          </a:solidFill>
          <a:scene3d>
            <a:camera prst="perspectiveRelaxed">
              <a:rot lat="18960000" lon="0" rev="0"/>
            </a:camera>
            <a:lightRig rig="twoPt" dir="t">
              <a:rot lat="0" lon="0" rev="7200000"/>
            </a:lightRig>
          </a:scene3d>
          <a:sp3d prstMaterial="matte">
            <a:bevelT w="22860" h="12700"/>
            <a:contourClr>
              <a:srgbClr val="FFFFFF"/>
            </a:contourClr>
          </a:sp3d>
        </p:spPr>
      </p:pic>
      <p:sp>
        <p:nvSpPr>
          <p:cNvPr id="69" name="Google Shape;69;p15"/>
          <p:cNvSpPr txBox="1">
            <a:spLocks noGrp="1"/>
          </p:cNvSpPr>
          <p:nvPr>
            <p:ph type="body" idx="1"/>
          </p:nvPr>
        </p:nvSpPr>
        <p:spPr>
          <a:xfrm>
            <a:off x="4571998" y="1645920"/>
            <a:ext cx="4057651" cy="3018093"/>
          </a:xfrm>
          <a:prstGeom prst="rect">
            <a:avLst/>
          </a:prstGeom>
        </p:spPr>
        <p:txBody>
          <a:bodyPr spcFirstLastPara="1" vert="horz" lIns="91440" tIns="45720" rIns="91440" bIns="45720" rtlCol="0" anchorCtr="0">
            <a:normAutofit/>
          </a:bodyPr>
          <a:lstStyle/>
          <a:p>
            <a:pPr marL="0" lvl="0" indent="0" algn="just" defTabSz="914400">
              <a:spcBef>
                <a:spcPts val="0"/>
              </a:spcBef>
              <a:spcAft>
                <a:spcPts val="600"/>
              </a:spcAft>
              <a:buClr>
                <a:schemeClr val="dk1"/>
              </a:buClr>
              <a:buSzPct val="64705"/>
              <a:buNone/>
            </a:pPr>
            <a:r>
              <a:rPr lang="en-US" sz="1500" b="1" i="1" dirty="0"/>
              <a:t>Overview of Knowledge Management System for two </a:t>
            </a:r>
            <a:r>
              <a:rPr lang="en-US" sz="1500" b="1" i="1" dirty="0" err="1"/>
              <a:t>organisations</a:t>
            </a:r>
            <a:r>
              <a:rPr lang="en-US" sz="1500" b="1" i="1" dirty="0"/>
              <a:t> </a:t>
            </a:r>
          </a:p>
          <a:p>
            <a:pPr marL="0" lvl="0" indent="0" algn="just" defTabSz="914400">
              <a:spcBef>
                <a:spcPts val="0"/>
              </a:spcBef>
              <a:spcAft>
                <a:spcPts val="600"/>
              </a:spcAft>
              <a:buClr>
                <a:schemeClr val="dk1"/>
              </a:buClr>
              <a:buSzPct val="64705"/>
              <a:buNone/>
            </a:pPr>
            <a:r>
              <a:rPr lang="en-US" sz="1500" dirty="0"/>
              <a:t>Boohoo protects their knowledge about their operations. </a:t>
            </a:r>
          </a:p>
          <a:p>
            <a:pPr marL="0" lvl="0" indent="0" algn="just" defTabSz="914400">
              <a:spcBef>
                <a:spcPts val="0"/>
              </a:spcBef>
              <a:spcAft>
                <a:spcPts val="600"/>
              </a:spcAft>
              <a:buClr>
                <a:schemeClr val="dk1"/>
              </a:buClr>
              <a:buSzPct val="64705"/>
              <a:buNone/>
            </a:pPr>
            <a:r>
              <a:rPr lang="en-US" sz="1500" dirty="0"/>
              <a:t>Boohoo uses data in order to influence the market and acquire a dominating position in a proper way. </a:t>
            </a:r>
          </a:p>
          <a:p>
            <a:pPr marL="0" lvl="0" indent="0" algn="just" defTabSz="914400">
              <a:spcBef>
                <a:spcPts val="0"/>
              </a:spcBef>
              <a:spcAft>
                <a:spcPts val="600"/>
              </a:spcAft>
              <a:buClr>
                <a:schemeClr val="dk1"/>
              </a:buClr>
              <a:buSzPct val="64705"/>
              <a:buNone/>
            </a:pPr>
            <a:r>
              <a:rPr lang="en-US" sz="1500" dirty="0"/>
              <a:t>The knowledge management systems of Amazon company do not generally depend on external technologies which is regarded as one of the strengths of this brand.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75"/>
        <p:cNvGrpSpPr/>
        <p:nvPr/>
      </p:nvGrpSpPr>
      <p:grpSpPr>
        <a:xfrm>
          <a:off x="0" y="0"/>
          <a:ext cx="0" cy="0"/>
          <a:chOff x="0" y="0"/>
          <a:chExt cx="0" cy="0"/>
        </a:xfrm>
      </p:grpSpPr>
      <p:pic>
        <p:nvPicPr>
          <p:cNvPr id="84" name="Picture 81">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081087"/>
          </a:xfrm>
          <a:prstGeom prst="rect">
            <a:avLst/>
          </a:prstGeom>
        </p:spPr>
      </p:pic>
      <p:sp>
        <p:nvSpPr>
          <p:cNvPr id="76" name="Google Shape;76;p16"/>
          <p:cNvSpPr txBox="1">
            <a:spLocks noGrp="1"/>
          </p:cNvSpPr>
          <p:nvPr>
            <p:ph type="title"/>
          </p:nvPr>
        </p:nvSpPr>
        <p:spPr>
          <a:xfrm>
            <a:off x="2171700" y="573279"/>
            <a:ext cx="6457950" cy="969771"/>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buClr>
                <a:schemeClr val="dk1"/>
              </a:buClr>
              <a:buSzPct val="50000"/>
            </a:pPr>
            <a:r>
              <a:rPr lang="en-US" sz="3100" b="1"/>
              <a:t>significant points (Continuation)</a:t>
            </a:r>
            <a:endParaRPr lang="en-US" sz="3100"/>
          </a:p>
          <a:p>
            <a:pPr marL="0" lvl="0" indent="0" defTabSz="914400">
              <a:spcBef>
                <a:spcPct val="0"/>
              </a:spcBef>
              <a:spcAft>
                <a:spcPts val="0"/>
              </a:spcAft>
            </a:pPr>
            <a:endParaRPr lang="en-US" sz="3100"/>
          </a:p>
        </p:txBody>
      </p:sp>
      <p:sp>
        <p:nvSpPr>
          <p:cNvPr id="77" name="Google Shape;77;p16"/>
          <p:cNvSpPr txBox="1">
            <a:spLocks noGrp="1"/>
          </p:cNvSpPr>
          <p:nvPr>
            <p:ph type="body" idx="1"/>
          </p:nvPr>
        </p:nvSpPr>
        <p:spPr>
          <a:xfrm>
            <a:off x="88900" y="1244600"/>
            <a:ext cx="4781549" cy="3419413"/>
          </a:xfrm>
          <a:prstGeom prst="rect">
            <a:avLst/>
          </a:prstGeom>
        </p:spPr>
        <p:txBody>
          <a:bodyPr spcFirstLastPara="1" vert="horz" lIns="91440" tIns="45720" rIns="91440" bIns="45720" rtlCol="0" anchorCtr="0">
            <a:normAutofit/>
          </a:bodyPr>
          <a:lstStyle/>
          <a:p>
            <a:pPr marL="0" lvl="0" indent="0" algn="just" defTabSz="914400">
              <a:spcBef>
                <a:spcPts val="0"/>
              </a:spcBef>
              <a:spcAft>
                <a:spcPts val="600"/>
              </a:spcAft>
              <a:buClr>
                <a:schemeClr val="dk1"/>
              </a:buClr>
              <a:buSzPts val="1100"/>
              <a:buNone/>
            </a:pPr>
            <a:r>
              <a:rPr lang="en-US" sz="1500" b="1" i="1" dirty="0"/>
              <a:t>      Compare and contrast the KMS of both         </a:t>
            </a:r>
            <a:r>
              <a:rPr lang="en-US" sz="1500" b="1" i="1" dirty="0" err="1"/>
              <a:t>organisations</a:t>
            </a:r>
            <a:r>
              <a:rPr lang="en-US" sz="1500" b="1" i="1" dirty="0"/>
              <a:t> in challenge identification</a:t>
            </a:r>
          </a:p>
          <a:p>
            <a:pPr marL="0" lvl="0" indent="-228600" defTabSz="914400">
              <a:spcBef>
                <a:spcPts val="0"/>
              </a:spcBef>
              <a:spcAft>
                <a:spcPts val="600"/>
              </a:spcAft>
              <a:buClr>
                <a:schemeClr val="dk1"/>
              </a:buClr>
              <a:buSzPts val="1100"/>
              <a:buFont typeface="Arial" panose="020B0604020202020204" pitchFamily="34" charset="0"/>
              <a:buChar char="•"/>
            </a:pPr>
            <a:r>
              <a:rPr lang="en-US" sz="1500" b="1" i="1" dirty="0"/>
              <a:t> </a:t>
            </a:r>
          </a:p>
          <a:p>
            <a:pPr marL="228600" lvl="0" indent="0" algn="just" defTabSz="914400">
              <a:spcBef>
                <a:spcPts val="0"/>
              </a:spcBef>
              <a:spcAft>
                <a:spcPts val="600"/>
              </a:spcAft>
              <a:buClr>
                <a:srgbClr val="0E101A"/>
              </a:buClr>
              <a:buSzPts val="1600"/>
              <a:buNone/>
            </a:pPr>
            <a:r>
              <a:rPr lang="en-US" sz="1500" dirty="0"/>
              <a:t>Both </a:t>
            </a:r>
            <a:r>
              <a:rPr lang="en-US" sz="1500" dirty="0" err="1"/>
              <a:t>organisations</a:t>
            </a:r>
            <a:r>
              <a:rPr lang="en-US" sz="1500" dirty="0"/>
              <a:t> have total control of how in order to release the data in the market. KMS is helping to increase the productivity and efficiency of Amazon and Boohoo. </a:t>
            </a:r>
          </a:p>
          <a:p>
            <a:pPr marL="228600" lvl="0" indent="0" algn="just" defTabSz="914400">
              <a:spcBef>
                <a:spcPts val="0"/>
              </a:spcBef>
              <a:spcAft>
                <a:spcPts val="600"/>
              </a:spcAft>
              <a:buClr>
                <a:srgbClr val="0E101A"/>
              </a:buClr>
              <a:buSzPts val="1600"/>
              <a:buNone/>
            </a:pPr>
            <a:r>
              <a:rPr lang="en-US" sz="1500" dirty="0"/>
              <a:t>It has been </a:t>
            </a:r>
            <a:r>
              <a:rPr lang="en-US" sz="1500" dirty="0" err="1"/>
              <a:t>analysed</a:t>
            </a:r>
            <a:r>
              <a:rPr lang="en-US" sz="1500" dirty="0"/>
              <a:t> that effective application of data has a huge effect and offers a competitive edge to Amazon and Boohoo</a:t>
            </a:r>
          </a:p>
        </p:txBody>
      </p:sp>
      <p:pic>
        <p:nvPicPr>
          <p:cNvPr id="7" name="Picture 6" descr="Amazon Machine Learning | AWS Architecture Blog"/>
          <p:cNvPicPr/>
          <p:nvPr/>
        </p:nvPicPr>
        <p:blipFill rotWithShape="1">
          <a:blip r:embed="rId4">
            <a:extLst>
              <a:ext uri="{28A0092B-C50C-407E-A947-70E740481C1C}">
                <a14:useLocalDpi xmlns:a14="http://schemas.microsoft.com/office/drawing/2010/main" val="0"/>
              </a:ext>
            </a:extLst>
          </a:blip>
          <a:srcRect l="6135" r="5385" b="-3"/>
          <a:stretch/>
        </p:blipFill>
        <p:spPr bwMode="auto">
          <a:xfrm>
            <a:off x="5238750" y="1875869"/>
            <a:ext cx="3390900" cy="255819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Shape 82"/>
        <p:cNvGrpSpPr/>
        <p:nvPr/>
      </p:nvGrpSpPr>
      <p:grpSpPr>
        <a:xfrm>
          <a:off x="0" y="0"/>
          <a:ext cx="0" cy="0"/>
          <a:chOff x="0" y="0"/>
          <a:chExt cx="0" cy="0"/>
        </a:xfrm>
      </p:grpSpPr>
      <p:pic>
        <p:nvPicPr>
          <p:cNvPr id="95" name="Picture 88">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081087"/>
          </a:xfrm>
          <a:prstGeom prst="rect">
            <a:avLst/>
          </a:prstGeom>
        </p:spPr>
      </p:pic>
      <p:sp useBgFill="1">
        <p:nvSpPr>
          <p:cNvPr id="96" name="Rectangle 90">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3" name="Google Shape;83;p17"/>
          <p:cNvSpPr txBox="1">
            <a:spLocks noGrp="1"/>
          </p:cNvSpPr>
          <p:nvPr>
            <p:ph type="title"/>
          </p:nvPr>
        </p:nvSpPr>
        <p:spPr>
          <a:xfrm>
            <a:off x="512706" y="573279"/>
            <a:ext cx="2380266" cy="3912009"/>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buClr>
                <a:schemeClr val="dk1"/>
              </a:buClr>
              <a:buSzPct val="50000"/>
            </a:pPr>
            <a:r>
              <a:rPr lang="en-US" sz="1900" b="1"/>
              <a:t>the significant points (Continuation)</a:t>
            </a:r>
            <a:endParaRPr lang="en-US" sz="1900"/>
          </a:p>
          <a:p>
            <a:pPr marL="0" lvl="0" indent="0" defTabSz="914400">
              <a:spcBef>
                <a:spcPct val="0"/>
              </a:spcBef>
              <a:spcAft>
                <a:spcPts val="0"/>
              </a:spcAft>
              <a:buClr>
                <a:schemeClr val="dk1"/>
              </a:buClr>
              <a:buSzPct val="39285"/>
            </a:pPr>
            <a:endParaRPr lang="en-US" sz="1900"/>
          </a:p>
          <a:p>
            <a:pPr marL="0" lvl="0" indent="0" defTabSz="914400">
              <a:spcBef>
                <a:spcPct val="0"/>
              </a:spcBef>
              <a:spcAft>
                <a:spcPts val="0"/>
              </a:spcAft>
            </a:pPr>
            <a:endParaRPr lang="en-US" sz="1900"/>
          </a:p>
        </p:txBody>
      </p:sp>
      <p:cxnSp>
        <p:nvCxnSpPr>
          <p:cNvPr id="97" name="Straight Connector 92">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95397" y="1442672"/>
            <a:ext cx="0" cy="226314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4" name="Google Shape;84;p17"/>
          <p:cNvSpPr txBox="1">
            <a:spLocks noGrp="1"/>
          </p:cNvSpPr>
          <p:nvPr>
            <p:ph type="body" idx="1"/>
          </p:nvPr>
        </p:nvSpPr>
        <p:spPr>
          <a:xfrm>
            <a:off x="3095397" y="284019"/>
            <a:ext cx="5497156" cy="4300682"/>
          </a:xfrm>
          <a:prstGeom prst="rect">
            <a:avLst/>
          </a:prstGeom>
        </p:spPr>
        <p:txBody>
          <a:bodyPr spcFirstLastPara="1" vert="horz" lIns="91440" tIns="45720" rIns="91440" bIns="45720" rtlCol="0" anchor="ctr" anchorCtr="0">
            <a:normAutofit/>
          </a:bodyPr>
          <a:lstStyle/>
          <a:p>
            <a:pPr marL="0" lvl="0" indent="-228600" defTabSz="914400">
              <a:spcBef>
                <a:spcPts val="0"/>
              </a:spcBef>
              <a:spcAft>
                <a:spcPts val="600"/>
              </a:spcAft>
              <a:buClr>
                <a:schemeClr val="dk1"/>
              </a:buClr>
              <a:buSzPts val="1100"/>
              <a:buFont typeface="Arial" panose="020B0604020202020204" pitchFamily="34" charset="0"/>
              <a:buChar char="•"/>
            </a:pPr>
            <a:r>
              <a:rPr lang="en-US" sz="1500" b="1" i="1" dirty="0"/>
              <a:t>KM value chain and supporting system in KMS acceleration in the businesses </a:t>
            </a:r>
          </a:p>
          <a:p>
            <a:pPr marL="0" lvl="0" indent="-228600" defTabSz="914400">
              <a:spcBef>
                <a:spcPts val="0"/>
              </a:spcBef>
              <a:spcAft>
                <a:spcPts val="600"/>
              </a:spcAft>
              <a:buClr>
                <a:schemeClr val="dk1"/>
              </a:buClr>
              <a:buSzPts val="1100"/>
              <a:buFont typeface="Arial" panose="020B0604020202020204" pitchFamily="34" charset="0"/>
              <a:buChar char="•"/>
            </a:pPr>
            <a:endParaRPr lang="en-US" sz="1500" b="1" i="1" dirty="0"/>
          </a:p>
          <a:p>
            <a:pPr marL="0" lvl="0" indent="0" defTabSz="914400">
              <a:spcBef>
                <a:spcPts val="0"/>
              </a:spcBef>
              <a:spcAft>
                <a:spcPts val="600"/>
              </a:spcAft>
              <a:buClr>
                <a:schemeClr val="dk1"/>
              </a:buClr>
              <a:buSzPts val="1100"/>
              <a:buNone/>
            </a:pPr>
            <a:endParaRPr lang="en-US" sz="1500" b="1" i="1" dirty="0"/>
          </a:p>
          <a:p>
            <a:pPr marL="457200" lvl="0" indent="-228600" algn="just" defTabSz="914400">
              <a:spcBef>
                <a:spcPts val="0"/>
              </a:spcBef>
              <a:spcAft>
                <a:spcPts val="600"/>
              </a:spcAft>
              <a:buClr>
                <a:srgbClr val="0E101A"/>
              </a:buClr>
              <a:buSzPts val="1600"/>
              <a:buFont typeface="Arial" panose="020B0604020202020204" pitchFamily="34" charset="0"/>
              <a:buChar char="•"/>
            </a:pPr>
            <a:r>
              <a:rPr lang="en-US" sz="1500" dirty="0"/>
              <a:t>KMS in a company is done for managing the information that is generally related to the company. </a:t>
            </a:r>
          </a:p>
          <a:p>
            <a:pPr marL="457200" lvl="0" indent="-228600" algn="just" defTabSz="914400">
              <a:spcBef>
                <a:spcPts val="0"/>
              </a:spcBef>
              <a:spcAft>
                <a:spcPts val="600"/>
              </a:spcAft>
              <a:buClr>
                <a:srgbClr val="0E101A"/>
              </a:buClr>
              <a:buSzPts val="1600"/>
              <a:buFont typeface="Arial" panose="020B0604020202020204" pitchFamily="34" charset="0"/>
              <a:buChar char="•"/>
            </a:pPr>
            <a:r>
              <a:rPr lang="en-US" sz="1500" dirty="0"/>
              <a:t>It has been </a:t>
            </a:r>
            <a:r>
              <a:rPr lang="en-US" sz="1500" dirty="0" err="1"/>
              <a:t>analysed</a:t>
            </a:r>
            <a:r>
              <a:rPr lang="en-US" sz="1500" dirty="0"/>
              <a:t> that there are four stages present in KMS and these stages are relevant to increase the performance rate. </a:t>
            </a:r>
          </a:p>
          <a:p>
            <a:pPr marL="457200" lvl="0" indent="-228600" algn="just" defTabSz="914400">
              <a:spcBef>
                <a:spcPts val="0"/>
              </a:spcBef>
              <a:spcAft>
                <a:spcPts val="600"/>
              </a:spcAft>
              <a:buClr>
                <a:srgbClr val="0E101A"/>
              </a:buClr>
              <a:buSzPts val="1600"/>
              <a:buFont typeface="Arial" panose="020B0604020202020204" pitchFamily="34" charset="0"/>
              <a:buChar char="•"/>
            </a:pPr>
            <a:r>
              <a:rPr lang="en-US" sz="1500" dirty="0"/>
              <a:t>The acquisition is the first stage of the knowledge management value chain.</a:t>
            </a:r>
          </a:p>
          <a:p>
            <a:pPr marL="457200" lvl="0" indent="-228600" algn="just" defTabSz="914400">
              <a:spcBef>
                <a:spcPts val="0"/>
              </a:spcBef>
              <a:spcAft>
                <a:spcPts val="600"/>
              </a:spcAft>
              <a:buClr>
                <a:srgbClr val="0E101A"/>
              </a:buClr>
              <a:buSzPts val="1600"/>
              <a:buFont typeface="Arial" panose="020B0604020202020204" pitchFamily="34" charset="0"/>
              <a:buChar char="•"/>
            </a:pPr>
            <a:r>
              <a:rPr lang="en-US" sz="1500" dirty="0"/>
              <a:t> Valuable data is acquired from several sources.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90"/>
        <p:cNvGrpSpPr/>
        <p:nvPr/>
      </p:nvGrpSpPr>
      <p:grpSpPr>
        <a:xfrm>
          <a:off x="0" y="0"/>
          <a:ext cx="0" cy="0"/>
          <a:chOff x="0" y="0"/>
          <a:chExt cx="0" cy="0"/>
        </a:xfrm>
      </p:grpSpPr>
      <p:pic>
        <p:nvPicPr>
          <p:cNvPr id="97" name="Picture 96">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081087"/>
          </a:xfrm>
          <a:prstGeom prst="rect">
            <a:avLst/>
          </a:prstGeom>
        </p:spPr>
      </p:pic>
      <p:sp>
        <p:nvSpPr>
          <p:cNvPr id="91" name="Google Shape;91;p18"/>
          <p:cNvSpPr txBox="1">
            <a:spLocks noGrp="1"/>
          </p:cNvSpPr>
          <p:nvPr>
            <p:ph type="title"/>
          </p:nvPr>
        </p:nvSpPr>
        <p:spPr>
          <a:xfrm>
            <a:off x="406627" y="945470"/>
            <a:ext cx="2641373" cy="3715306"/>
          </a:xfrm>
          <a:prstGeom prst="rect">
            <a:avLst/>
          </a:prstGeom>
        </p:spPr>
        <p:txBody>
          <a:bodyPr spcFirstLastPara="1" vert="horz" lIns="91440" tIns="45720" rIns="91440" bIns="45720" rtlCol="0" anchor="t" anchorCtr="0">
            <a:normAutofit/>
          </a:bodyPr>
          <a:lstStyle/>
          <a:p>
            <a:pPr marL="0" lvl="0" indent="0" defTabSz="914400">
              <a:spcBef>
                <a:spcPct val="0"/>
              </a:spcBef>
              <a:spcAft>
                <a:spcPts val="0"/>
              </a:spcAft>
              <a:buClr>
                <a:schemeClr val="dk1"/>
              </a:buClr>
              <a:buSzPts val="1100"/>
            </a:pPr>
            <a:r>
              <a:rPr lang="en-US" sz="2800" b="1" kern="1200" cap="all" baseline="0" dirty="0">
                <a:solidFill>
                  <a:schemeClr val="tx1"/>
                </a:solidFill>
                <a:latin typeface="+mj-lt"/>
                <a:ea typeface="+mj-ea"/>
                <a:cs typeface="+mj-cs"/>
              </a:rPr>
              <a:t>Demonstrate evidence of robust knowledge of the major issues</a:t>
            </a:r>
            <a:endParaRPr lang="en-US" sz="2800" kern="1200" cap="all" baseline="0" dirty="0">
              <a:solidFill>
                <a:schemeClr val="tx1"/>
              </a:solidFill>
              <a:latin typeface="+mj-lt"/>
              <a:ea typeface="+mj-ea"/>
              <a:cs typeface="+mj-cs"/>
            </a:endParaRPr>
          </a:p>
        </p:txBody>
      </p:sp>
      <p:sp>
        <p:nvSpPr>
          <p:cNvPr id="92" name="Google Shape;92;p18"/>
          <p:cNvSpPr txBox="1">
            <a:spLocks noGrp="1"/>
          </p:cNvSpPr>
          <p:nvPr>
            <p:ph type="body" idx="1"/>
          </p:nvPr>
        </p:nvSpPr>
        <p:spPr>
          <a:xfrm>
            <a:off x="3376207" y="675503"/>
            <a:ext cx="5253443" cy="2437932"/>
          </a:xfrm>
          <a:prstGeom prst="rect">
            <a:avLst/>
          </a:prstGeom>
        </p:spPr>
        <p:txBody>
          <a:bodyPr spcFirstLastPara="1" vert="horz" lIns="91440" tIns="45720" rIns="91440" bIns="45720" rtlCol="0" anchorCtr="0">
            <a:normAutofit/>
          </a:bodyPr>
          <a:lstStyle/>
          <a:p>
            <a:pPr marL="0" lvl="0" indent="-228600" defTabSz="914400">
              <a:spcBef>
                <a:spcPts val="0"/>
              </a:spcBef>
              <a:spcAft>
                <a:spcPts val="600"/>
              </a:spcAft>
              <a:buClr>
                <a:schemeClr val="dk1"/>
              </a:buClr>
              <a:buSzPts val="1100"/>
              <a:buFont typeface="Arial" panose="020B0604020202020204" pitchFamily="34" charset="0"/>
              <a:buChar char="•"/>
            </a:pPr>
            <a:r>
              <a:rPr lang="en-US" sz="1600" b="1" i="1" dirty="0"/>
              <a:t>Identification of gaps in KMS in organisations</a:t>
            </a:r>
          </a:p>
          <a:p>
            <a:pPr marL="228600" lvl="0" indent="0" algn="just" defTabSz="914400">
              <a:spcBef>
                <a:spcPts val="0"/>
              </a:spcBef>
              <a:spcAft>
                <a:spcPts val="600"/>
              </a:spcAft>
              <a:buClr>
                <a:srgbClr val="0E101A"/>
              </a:buClr>
              <a:buSzPts val="1700"/>
              <a:buNone/>
            </a:pPr>
            <a:r>
              <a:rPr lang="en-US" sz="1400" dirty="0"/>
              <a:t>The KMS is important to increase the performance rate of a company. Outdated technology is regarded as one of the major issues in the KMS (</a:t>
            </a:r>
            <a:r>
              <a:rPr lang="en-US" sz="1400" dirty="0" err="1"/>
              <a:t>Gagné</a:t>
            </a:r>
            <a:r>
              <a:rPr lang="en-US" sz="1400" dirty="0"/>
              <a:t>, et al., 2019) . </a:t>
            </a:r>
          </a:p>
          <a:p>
            <a:pPr marL="228600" lvl="0" indent="0" algn="just" defTabSz="914400">
              <a:spcBef>
                <a:spcPts val="0"/>
              </a:spcBef>
              <a:spcAft>
                <a:spcPts val="600"/>
              </a:spcAft>
              <a:buClr>
                <a:srgbClr val="0E101A"/>
              </a:buClr>
              <a:buSzPts val="1700"/>
              <a:buNone/>
            </a:pPr>
            <a:r>
              <a:rPr lang="en-US" sz="1400" dirty="0"/>
              <a:t>Due to outdated technology, the business operations are not operated properly (García-</a:t>
            </a:r>
            <a:r>
              <a:rPr lang="en-US" sz="1400" dirty="0" err="1"/>
              <a:t>Peñalvo</a:t>
            </a:r>
            <a:r>
              <a:rPr lang="en-US" sz="1400" dirty="0"/>
              <a:t>, 2021). </a:t>
            </a:r>
          </a:p>
          <a:p>
            <a:pPr marL="228600" lvl="0" indent="0" algn="just" defTabSz="914400">
              <a:spcBef>
                <a:spcPts val="0"/>
              </a:spcBef>
              <a:spcAft>
                <a:spcPts val="600"/>
              </a:spcAft>
              <a:buClr>
                <a:srgbClr val="0E101A"/>
              </a:buClr>
              <a:buSzPts val="1700"/>
              <a:buNone/>
            </a:pPr>
            <a:r>
              <a:rPr lang="en-US" sz="1400" dirty="0"/>
              <a:t>Outdated technology is also affecting the efficiency rate of the business. </a:t>
            </a:r>
          </a:p>
          <a:p>
            <a:pPr marL="228600" lvl="0" indent="0" algn="just" defTabSz="914400">
              <a:spcBef>
                <a:spcPts val="0"/>
              </a:spcBef>
              <a:spcAft>
                <a:spcPts val="600"/>
              </a:spcAft>
              <a:buClr>
                <a:srgbClr val="0E101A"/>
              </a:buClr>
              <a:buSzPts val="1700"/>
              <a:buNone/>
            </a:pPr>
            <a:r>
              <a:rPr lang="en-US" sz="1400" dirty="0"/>
              <a:t>Staff shortage is also related to issues of KMS. </a:t>
            </a:r>
          </a:p>
        </p:txBody>
      </p:sp>
      <p:pic>
        <p:nvPicPr>
          <p:cNvPr id="6" name="Picture 5"/>
          <p:cNvPicPr/>
          <p:nvPr/>
        </p:nvPicPr>
        <p:blipFill>
          <a:blip r:embed="rId4"/>
          <a:stretch>
            <a:fillRect/>
          </a:stretch>
        </p:blipFill>
        <p:spPr>
          <a:xfrm>
            <a:off x="3376207" y="3219543"/>
            <a:ext cx="5253443" cy="136589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98"/>
        <p:cNvGrpSpPr/>
        <p:nvPr/>
      </p:nvGrpSpPr>
      <p:grpSpPr>
        <a:xfrm>
          <a:off x="0" y="0"/>
          <a:ext cx="0" cy="0"/>
          <a:chOff x="0" y="0"/>
          <a:chExt cx="0" cy="0"/>
        </a:xfrm>
      </p:grpSpPr>
      <p:pic>
        <p:nvPicPr>
          <p:cNvPr id="105" name="Picture 104">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081087"/>
          </a:xfrm>
          <a:prstGeom prst="rect">
            <a:avLst/>
          </a:prstGeom>
        </p:spPr>
      </p:pic>
      <p:sp>
        <p:nvSpPr>
          <p:cNvPr id="99" name="Google Shape;99;p19"/>
          <p:cNvSpPr txBox="1">
            <a:spLocks noGrp="1"/>
          </p:cNvSpPr>
          <p:nvPr>
            <p:ph type="title"/>
          </p:nvPr>
        </p:nvSpPr>
        <p:spPr>
          <a:xfrm>
            <a:off x="2171700" y="573279"/>
            <a:ext cx="6457950" cy="969771"/>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buClr>
                <a:schemeClr val="dk1"/>
              </a:buClr>
              <a:buSzPct val="61111"/>
            </a:pPr>
            <a:r>
              <a:rPr lang="en-US" sz="1900" b="1" kern="1200" cap="all" baseline="0" dirty="0">
                <a:solidFill>
                  <a:schemeClr val="tx1"/>
                </a:solidFill>
                <a:latin typeface="+mj-lt"/>
                <a:ea typeface="+mj-ea"/>
                <a:cs typeface="+mj-cs"/>
              </a:rPr>
              <a:t>Demonstrate evidence of robust knowledge of the major issues (Continuation)</a:t>
            </a:r>
            <a:endParaRPr lang="en-US" sz="1900" kern="1200" cap="all" baseline="0" dirty="0">
              <a:solidFill>
                <a:schemeClr val="tx1"/>
              </a:solidFill>
              <a:latin typeface="+mj-lt"/>
              <a:ea typeface="+mj-ea"/>
              <a:cs typeface="+mj-cs"/>
            </a:endParaRPr>
          </a:p>
          <a:p>
            <a:pPr marL="0" lvl="0" indent="0" defTabSz="914400">
              <a:spcBef>
                <a:spcPct val="0"/>
              </a:spcBef>
              <a:spcAft>
                <a:spcPts val="0"/>
              </a:spcAft>
            </a:pPr>
            <a:endParaRPr lang="en-US" sz="1900" kern="1200" cap="all" baseline="0" dirty="0">
              <a:solidFill>
                <a:schemeClr val="tx1"/>
              </a:solidFill>
              <a:latin typeface="+mj-lt"/>
              <a:ea typeface="+mj-ea"/>
              <a:cs typeface="+mj-cs"/>
            </a:endParaRPr>
          </a:p>
        </p:txBody>
      </p:sp>
      <p:sp>
        <p:nvSpPr>
          <p:cNvPr id="100" name="Google Shape;100;p19"/>
          <p:cNvSpPr txBox="1">
            <a:spLocks noGrp="1"/>
          </p:cNvSpPr>
          <p:nvPr>
            <p:ph type="body" idx="1"/>
          </p:nvPr>
        </p:nvSpPr>
        <p:spPr>
          <a:xfrm>
            <a:off x="164757" y="1400432"/>
            <a:ext cx="4786184" cy="3393990"/>
          </a:xfrm>
          <a:prstGeom prst="rect">
            <a:avLst/>
          </a:prstGeom>
        </p:spPr>
        <p:txBody>
          <a:bodyPr spcFirstLastPara="1" vert="horz" lIns="91440" tIns="45720" rIns="91440" bIns="45720" rtlCol="0" anchorCtr="0">
            <a:normAutofit/>
          </a:bodyPr>
          <a:lstStyle/>
          <a:p>
            <a:pPr marL="0" lvl="0" indent="-228600" algn="just" defTabSz="914400">
              <a:spcBef>
                <a:spcPts val="0"/>
              </a:spcBef>
              <a:spcAft>
                <a:spcPts val="600"/>
              </a:spcAft>
              <a:buClr>
                <a:schemeClr val="dk1"/>
              </a:buClr>
              <a:buSzPts val="1100"/>
              <a:buFont typeface="Arial" panose="020B0604020202020204" pitchFamily="34" charset="0"/>
              <a:buChar char="•"/>
            </a:pPr>
            <a:r>
              <a:rPr lang="en-US" sz="1500" b="1" i="1" dirty="0"/>
              <a:t>Solutions to the mentioned challenges</a:t>
            </a:r>
          </a:p>
          <a:p>
            <a:pPr marL="0" lvl="0" indent="-228600" algn="just" defTabSz="914400">
              <a:spcBef>
                <a:spcPts val="0"/>
              </a:spcBef>
              <a:spcAft>
                <a:spcPts val="600"/>
              </a:spcAft>
              <a:buClr>
                <a:schemeClr val="dk1"/>
              </a:buClr>
              <a:buSzPts val="1100"/>
              <a:buFont typeface="Arial" panose="020B0604020202020204" pitchFamily="34" charset="0"/>
              <a:buChar char="•"/>
            </a:pPr>
            <a:endParaRPr lang="en-US" sz="1500" b="1" i="1" dirty="0"/>
          </a:p>
          <a:p>
            <a:pPr marL="228600" lvl="0" indent="0" algn="just" defTabSz="914400">
              <a:spcBef>
                <a:spcPts val="0"/>
              </a:spcBef>
              <a:spcAft>
                <a:spcPts val="600"/>
              </a:spcAft>
              <a:buClr>
                <a:srgbClr val="0E101A"/>
              </a:buClr>
              <a:buSzPts val="1500"/>
              <a:buNone/>
            </a:pPr>
            <a:r>
              <a:rPr lang="en-US" sz="1500" dirty="0"/>
              <a:t>Setting a clear objective is important to remove the issue related to the KMS. </a:t>
            </a:r>
          </a:p>
          <a:p>
            <a:pPr marL="228600" lvl="0" indent="0" algn="just" defTabSz="914400">
              <a:spcBef>
                <a:spcPts val="0"/>
              </a:spcBef>
              <a:spcAft>
                <a:spcPts val="600"/>
              </a:spcAft>
              <a:buClr>
                <a:srgbClr val="0E101A"/>
              </a:buClr>
              <a:buSzPts val="1500"/>
              <a:buNone/>
            </a:pPr>
            <a:r>
              <a:rPr lang="en-US" sz="1500" dirty="0"/>
              <a:t>Implementing a knowledge management strategy helps to overcome mentioned challenges in a proper manner (Salami and and </a:t>
            </a:r>
            <a:r>
              <a:rPr lang="en-US" sz="1500" dirty="0" err="1"/>
              <a:t>Suhaimi</a:t>
            </a:r>
            <a:r>
              <a:rPr lang="en-US" sz="1500" dirty="0"/>
              <a:t>, 2019). </a:t>
            </a:r>
          </a:p>
          <a:p>
            <a:pPr marL="228600" lvl="0" indent="0" algn="just" defTabSz="914400">
              <a:spcBef>
                <a:spcPts val="0"/>
              </a:spcBef>
              <a:spcAft>
                <a:spcPts val="600"/>
              </a:spcAft>
              <a:buClr>
                <a:srgbClr val="0E101A"/>
              </a:buClr>
              <a:buSzPts val="1500"/>
              <a:buNone/>
            </a:pPr>
            <a:r>
              <a:rPr lang="en-US" sz="1500" dirty="0"/>
              <a:t>Researchers have stated that knowledge management is always a team effort. </a:t>
            </a:r>
          </a:p>
          <a:p>
            <a:pPr marL="228600" lvl="0" indent="0" algn="just" defTabSz="914400">
              <a:spcBef>
                <a:spcPts val="0"/>
              </a:spcBef>
              <a:spcAft>
                <a:spcPts val="600"/>
              </a:spcAft>
              <a:buClr>
                <a:srgbClr val="0E101A"/>
              </a:buClr>
              <a:buSzPts val="1500"/>
              <a:buNone/>
            </a:pPr>
            <a:r>
              <a:rPr lang="en-US" sz="1500" dirty="0"/>
              <a:t>Team effort is important to mitigate the challenges of KMS (</a:t>
            </a:r>
            <a:r>
              <a:rPr lang="en-GB" sz="1500" dirty="0" err="1"/>
              <a:t>Sarka</a:t>
            </a:r>
            <a:r>
              <a:rPr lang="en-GB" sz="1500" dirty="0"/>
              <a:t>, et al., 2019) </a:t>
            </a:r>
            <a:r>
              <a:rPr lang="en-US" sz="1500" dirty="0"/>
              <a:t> .</a:t>
            </a:r>
          </a:p>
        </p:txBody>
      </p:sp>
      <p:pic>
        <p:nvPicPr>
          <p:cNvPr id="2" name="Picture 1"/>
          <p:cNvPicPr>
            <a:picLocks noChangeAspect="1"/>
          </p:cNvPicPr>
          <p:nvPr/>
        </p:nvPicPr>
        <p:blipFill>
          <a:blip r:embed="rId4"/>
          <a:stretch>
            <a:fillRect/>
          </a:stretch>
        </p:blipFill>
        <p:spPr>
          <a:xfrm>
            <a:off x="5238750" y="1801963"/>
            <a:ext cx="3390900" cy="2534698"/>
          </a:xfrm>
          <a:prstGeom prst="rect">
            <a:avLst/>
          </a:prstGeom>
          <a:solidFill>
            <a:srgbClr val="FFFFFF">
              <a:shade val="85000"/>
            </a:srgbClr>
          </a:solidFill>
          <a:scene3d>
            <a:camera prst="orthographicFront"/>
            <a:lightRig rig="twoPt" dir="t">
              <a:rot lat="0" lon="0" rev="7800000"/>
            </a:lightRig>
          </a:scene3d>
          <a:sp3d contourW="6350">
            <a:bevelT w="50800" h="16510"/>
            <a:contourClr>
              <a:srgbClr val="C0C0C0"/>
            </a:contourClr>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06"/>
        <p:cNvGrpSpPr/>
        <p:nvPr/>
      </p:nvGrpSpPr>
      <p:grpSpPr>
        <a:xfrm>
          <a:off x="0" y="0"/>
          <a:ext cx="0" cy="0"/>
          <a:chOff x="0" y="0"/>
          <a:chExt cx="0" cy="0"/>
        </a:xfrm>
      </p:grpSpPr>
      <p:pic>
        <p:nvPicPr>
          <p:cNvPr id="113" name="Picture 112">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081087"/>
          </a:xfrm>
          <a:prstGeom prst="rect">
            <a:avLst/>
          </a:prstGeom>
        </p:spPr>
      </p:pic>
      <p:sp>
        <p:nvSpPr>
          <p:cNvPr id="107" name="Google Shape;107;p20"/>
          <p:cNvSpPr txBox="1">
            <a:spLocks noGrp="1"/>
          </p:cNvSpPr>
          <p:nvPr>
            <p:ph type="title"/>
          </p:nvPr>
        </p:nvSpPr>
        <p:spPr>
          <a:xfrm>
            <a:off x="5254192" y="397955"/>
            <a:ext cx="3228975" cy="969771"/>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buClr>
                <a:schemeClr val="dk1"/>
              </a:buClr>
              <a:buSzPct val="55000"/>
            </a:pPr>
            <a:r>
              <a:rPr lang="en-US" sz="3600" b="1" kern="1200" cap="all" baseline="0" dirty="0">
                <a:solidFill>
                  <a:schemeClr val="tx1"/>
                </a:solidFill>
                <a:latin typeface="+mj-lt"/>
                <a:ea typeface="+mj-ea"/>
                <a:cs typeface="+mj-cs"/>
              </a:rPr>
              <a:t>Conclusion </a:t>
            </a:r>
            <a:endParaRPr lang="en-US" sz="3600" kern="1200" cap="all" baseline="0" dirty="0">
              <a:solidFill>
                <a:schemeClr val="tx1"/>
              </a:solidFill>
              <a:latin typeface="+mj-lt"/>
              <a:ea typeface="+mj-ea"/>
              <a:cs typeface="+mj-cs"/>
            </a:endParaRPr>
          </a:p>
        </p:txBody>
      </p:sp>
      <p:sp>
        <p:nvSpPr>
          <p:cNvPr id="108" name="Google Shape;108;p20"/>
          <p:cNvSpPr txBox="1">
            <a:spLocks noGrp="1"/>
          </p:cNvSpPr>
          <p:nvPr>
            <p:ph type="body" idx="1"/>
          </p:nvPr>
        </p:nvSpPr>
        <p:spPr>
          <a:xfrm>
            <a:off x="103909" y="573280"/>
            <a:ext cx="4766540" cy="4164976"/>
          </a:xfrm>
          <a:prstGeom prst="rect">
            <a:avLst/>
          </a:prstGeom>
        </p:spPr>
        <p:txBody>
          <a:bodyPr spcFirstLastPara="1" vert="horz" lIns="91440" tIns="45720" rIns="91440" bIns="45720" rtlCol="0" anchorCtr="0">
            <a:normAutofit fontScale="92500" lnSpcReduction="10000"/>
          </a:bodyPr>
          <a:lstStyle/>
          <a:p>
            <a:pPr marL="228600" lvl="0" indent="0" algn="just" defTabSz="914400">
              <a:spcBef>
                <a:spcPts val="0"/>
              </a:spcBef>
              <a:spcAft>
                <a:spcPts val="600"/>
              </a:spcAft>
              <a:buClr>
                <a:srgbClr val="0E101A"/>
              </a:buClr>
              <a:buSzPts val="1700"/>
              <a:buNone/>
            </a:pPr>
            <a:r>
              <a:rPr lang="en-US" sz="1800" dirty="0"/>
              <a:t>KMS is related to the productivity and performance rate of a company. </a:t>
            </a:r>
          </a:p>
          <a:p>
            <a:pPr marL="228600" lvl="0" indent="0" algn="just" defTabSz="914400">
              <a:spcBef>
                <a:spcPts val="0"/>
              </a:spcBef>
              <a:spcAft>
                <a:spcPts val="600"/>
              </a:spcAft>
              <a:buClr>
                <a:srgbClr val="0E101A"/>
              </a:buClr>
              <a:buSzPts val="1700"/>
              <a:buNone/>
            </a:pPr>
            <a:r>
              <a:rPr lang="en-US" sz="1800" dirty="0"/>
              <a:t>KMS is helping to move towards business goals by creating clear objectives.</a:t>
            </a:r>
          </a:p>
          <a:p>
            <a:pPr marL="228600" lvl="0" indent="0" algn="just" defTabSz="914400">
              <a:spcBef>
                <a:spcPts val="0"/>
              </a:spcBef>
              <a:spcAft>
                <a:spcPts val="600"/>
              </a:spcAft>
              <a:buClr>
                <a:srgbClr val="0E101A"/>
              </a:buClr>
              <a:buSzPts val="1700"/>
              <a:buNone/>
            </a:pPr>
            <a:r>
              <a:rPr lang="en-US" sz="1800" dirty="0"/>
              <a:t>One of the significant advantages of implementing KMS is a decrease in the cost of production. </a:t>
            </a:r>
          </a:p>
          <a:p>
            <a:pPr marL="228600" lvl="0" indent="0" algn="just" defTabSz="914400">
              <a:spcBef>
                <a:spcPts val="0"/>
              </a:spcBef>
              <a:spcAft>
                <a:spcPts val="600"/>
              </a:spcAft>
              <a:buClr>
                <a:srgbClr val="0E101A"/>
              </a:buClr>
              <a:buSzPts val="1700"/>
              <a:buNone/>
            </a:pPr>
            <a:r>
              <a:rPr lang="en-US" sz="1800" dirty="0"/>
              <a:t>It is also identified that effective knowledge management systems also help a company to lead in the market.</a:t>
            </a:r>
          </a:p>
          <a:p>
            <a:pPr marL="228600" lvl="0" indent="0" algn="just" defTabSz="914400">
              <a:spcBef>
                <a:spcPts val="0"/>
              </a:spcBef>
              <a:spcAft>
                <a:spcPts val="600"/>
              </a:spcAft>
              <a:buClr>
                <a:srgbClr val="0E101A"/>
              </a:buClr>
              <a:buSzPts val="1700"/>
              <a:buNone/>
            </a:pPr>
            <a:r>
              <a:rPr lang="en-GB" sz="1800" dirty="0"/>
              <a:t>Both Amazon and Boohoo get success in their business because of the KMS. It is also observed that KMS is also helping the efficiency of organisations. In the above part, it is also discussed some challenges associated with KMS and provides some solutions to overcome this.</a:t>
            </a:r>
          </a:p>
          <a:p>
            <a:pPr marL="228600" lvl="0" indent="0" algn="just" defTabSz="914400">
              <a:spcBef>
                <a:spcPts val="0"/>
              </a:spcBef>
              <a:spcAft>
                <a:spcPts val="600"/>
              </a:spcAft>
              <a:buClr>
                <a:srgbClr val="0E101A"/>
              </a:buClr>
              <a:buSzPts val="1700"/>
              <a:buNone/>
            </a:pPr>
            <a:endParaRPr lang="en-US" sz="1500" dirty="0"/>
          </a:p>
        </p:txBody>
      </p:sp>
      <p:pic>
        <p:nvPicPr>
          <p:cNvPr id="6" name="Picture 5" descr="What is Knowledge Management? Why Businesses Should Care"/>
          <p:cNvPicPr/>
          <p:nvPr/>
        </p:nvPicPr>
        <p:blipFill>
          <a:blip r:embed="rId4">
            <a:extLst>
              <a:ext uri="{28A0092B-C50C-407E-A947-70E740481C1C}">
                <a14:useLocalDpi xmlns:a14="http://schemas.microsoft.com/office/drawing/2010/main" val="0"/>
              </a:ext>
            </a:extLst>
          </a:blip>
          <a:stretch>
            <a:fillRect/>
          </a:stretch>
        </p:blipFill>
        <p:spPr bwMode="auto">
          <a:xfrm>
            <a:off x="5173362" y="1654366"/>
            <a:ext cx="3520366" cy="2481029"/>
          </a:xfrm>
          <a:prstGeom prst="rect">
            <a:avLst/>
          </a:prstGeom>
          <a:solidFill>
            <a:srgbClr val="FFFFFF">
              <a:shade val="85000"/>
            </a:srgbClr>
          </a:solidFill>
          <a:scene3d>
            <a:camera prst="orthographicFront"/>
            <a:lightRig rig="twoPt" dir="t">
              <a:rot lat="0" lon="0" rev="7800000"/>
            </a:lightRig>
          </a:scene3d>
          <a:sp3d contourW="6350">
            <a:bevelT w="50800" h="16510"/>
            <a:contourClr>
              <a:srgbClr val="C0C0C0"/>
            </a:contourClr>
          </a:sp3d>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4CCA6-DB2D-3DA6-BB68-96A8326446C9}"/>
              </a:ext>
            </a:extLst>
          </p:cNvPr>
          <p:cNvSpPr>
            <a:spLocks noGrp="1"/>
          </p:cNvSpPr>
          <p:nvPr>
            <p:ph type="title"/>
          </p:nvPr>
        </p:nvSpPr>
        <p:spPr/>
        <p:txBody>
          <a:bodyPr>
            <a:normAutofit fontScale="90000"/>
          </a:bodyPr>
          <a:lstStyle/>
          <a:p>
            <a:r>
              <a:rPr lang="en-GB" dirty="0"/>
              <a:t>References</a:t>
            </a:r>
          </a:p>
        </p:txBody>
      </p:sp>
      <p:sp>
        <p:nvSpPr>
          <p:cNvPr id="3" name="Text Placeholder 2">
            <a:extLst>
              <a:ext uri="{FF2B5EF4-FFF2-40B4-BE49-F238E27FC236}">
                <a16:creationId xmlns:a16="http://schemas.microsoft.com/office/drawing/2014/main" id="{4C1ED07D-CEB4-1C43-3D53-5E3F6C5CC8D5}"/>
              </a:ext>
            </a:extLst>
          </p:cNvPr>
          <p:cNvSpPr>
            <a:spLocks noGrp="1"/>
          </p:cNvSpPr>
          <p:nvPr>
            <p:ph type="body" idx="1"/>
          </p:nvPr>
        </p:nvSpPr>
        <p:spPr/>
        <p:txBody>
          <a:bodyPr>
            <a:normAutofit fontScale="92500" lnSpcReduction="10000"/>
          </a:bodyPr>
          <a:lstStyle/>
          <a:p>
            <a:pPr marL="114300" indent="0" algn="just">
              <a:buNone/>
            </a:pPr>
            <a:endParaRPr lang="en-GB" dirty="0"/>
          </a:p>
          <a:p>
            <a:pPr marL="114300" indent="0" algn="just">
              <a:buNone/>
            </a:pPr>
            <a:r>
              <a:rPr lang="en-GB" dirty="0" err="1"/>
              <a:t>Gagné</a:t>
            </a:r>
            <a:r>
              <a:rPr lang="en-GB" dirty="0"/>
              <a:t>, M., Tian, A.W., Soo, C., Zhang, B., Ho, K.S.B. and Hosszu, K. (2019) Different motivations for knowledge sharing and hiding: The role of motivating work design. Journal of organizational </a:t>
            </a:r>
            <a:r>
              <a:rPr lang="en-GB" dirty="0" err="1"/>
              <a:t>behavior</a:t>
            </a:r>
            <a:r>
              <a:rPr lang="en-GB" dirty="0"/>
              <a:t>, 40(7), pp.783-799. </a:t>
            </a:r>
          </a:p>
          <a:p>
            <a:pPr marL="114300" indent="0" algn="just">
              <a:buNone/>
            </a:pPr>
            <a:endParaRPr lang="en-GB" dirty="0"/>
          </a:p>
          <a:p>
            <a:pPr marL="114300" indent="0" algn="just">
              <a:buNone/>
            </a:pPr>
            <a:r>
              <a:rPr lang="en-GB" dirty="0"/>
              <a:t>García-</a:t>
            </a:r>
            <a:r>
              <a:rPr lang="en-GB" dirty="0" err="1"/>
              <a:t>Peñalvo</a:t>
            </a:r>
            <a:r>
              <a:rPr lang="en-GB" dirty="0"/>
              <a:t>, F.J. (2021) ‘Avoiding the dark side of digital transformation in teaching. An institutional reference framework for eLearning in higher education’, Sustainability, 13(4), p.2023. </a:t>
            </a:r>
          </a:p>
          <a:p>
            <a:pPr marL="114300" indent="0" algn="just">
              <a:buNone/>
            </a:pPr>
            <a:endParaRPr lang="en-GB" dirty="0"/>
          </a:p>
          <a:p>
            <a:pPr marL="114300" indent="0" algn="just">
              <a:buNone/>
            </a:pPr>
            <a:r>
              <a:rPr lang="en-GB" dirty="0"/>
              <a:t>Salami, A. and </a:t>
            </a:r>
            <a:r>
              <a:rPr lang="en-GB" dirty="0" err="1"/>
              <a:t>Suhaimi</a:t>
            </a:r>
            <a:r>
              <a:rPr lang="en-GB" dirty="0"/>
              <a:t>, M.A. (2019) The adoption of knowledge management systems (kms) among academicians in </a:t>
            </a:r>
            <a:r>
              <a:rPr lang="en-GB" dirty="0" err="1"/>
              <a:t>nigeria</a:t>
            </a:r>
            <a:r>
              <a:rPr lang="en-GB" dirty="0"/>
              <a:t> universities. Journal of Information Systems and Digital Technologies, 1(1), pp.47-64. </a:t>
            </a:r>
          </a:p>
          <a:p>
            <a:pPr marL="114300" indent="0" algn="just">
              <a:buNone/>
            </a:pPr>
            <a:endParaRPr lang="en-GB" dirty="0"/>
          </a:p>
          <a:p>
            <a:pPr marL="114300" indent="0" algn="just">
              <a:buNone/>
            </a:pPr>
            <a:r>
              <a:rPr lang="en-GB" dirty="0" err="1"/>
              <a:t>Sarka</a:t>
            </a:r>
            <a:r>
              <a:rPr lang="en-GB" dirty="0"/>
              <a:t>, P., </a:t>
            </a:r>
            <a:r>
              <a:rPr lang="en-GB" dirty="0" err="1"/>
              <a:t>Heisig</a:t>
            </a:r>
            <a:r>
              <a:rPr lang="en-GB" dirty="0"/>
              <a:t>, P., Caldwell, N.H., Maier, A.M. and Ipsen, C. (2019) Future research on information technology in knowledge management. Knowledge and Process Management, 26(3), pp.277-296. https://onlinelibrary.wiley.com/doi/abs/10.1002/kpm.1601</a:t>
            </a:r>
          </a:p>
          <a:p>
            <a:endParaRPr lang="en-GB" dirty="0"/>
          </a:p>
        </p:txBody>
      </p:sp>
    </p:spTree>
    <p:extLst>
      <p:ext uri="{BB962C8B-B14F-4D97-AF65-F5344CB8AC3E}">
        <p14:creationId xmlns:p14="http://schemas.microsoft.com/office/powerpoint/2010/main" val="1761822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20"/>
        <p:cNvGrpSpPr/>
        <p:nvPr/>
      </p:nvGrpSpPr>
      <p:grpSpPr>
        <a:xfrm>
          <a:off x="0" y="0"/>
          <a:ext cx="0" cy="0"/>
          <a:chOff x="0" y="0"/>
          <a:chExt cx="0" cy="0"/>
        </a:xfrm>
      </p:grpSpPr>
      <p:pic>
        <p:nvPicPr>
          <p:cNvPr id="7" name="Picture 6">
            <a:extLst>
              <a:ext uri="{FF2B5EF4-FFF2-40B4-BE49-F238E27FC236}">
                <a16:creationId xmlns:a16="http://schemas.microsoft.com/office/drawing/2014/main" id="{95DD5BC2-A8E7-4CAD-955A-3807355EC9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081087"/>
          </a:xfrm>
          <a:prstGeom prst="rect">
            <a:avLst/>
          </a:prstGeom>
        </p:spPr>
      </p:pic>
      <p:sp useBgFill="1">
        <p:nvSpPr>
          <p:cNvPr id="9" name="Rectangle 8">
            <a:extLst>
              <a:ext uri="{FF2B5EF4-FFF2-40B4-BE49-F238E27FC236}">
                <a16:creationId xmlns:a16="http://schemas.microsoft.com/office/drawing/2014/main" id="{7D993AC9-3A4A-4CF2-9BEF-8002E58F6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11">
            <a:extLst>
              <a:ext uri="{FF2B5EF4-FFF2-40B4-BE49-F238E27FC236}">
                <a16:creationId xmlns:a16="http://schemas.microsoft.com/office/drawing/2014/main" id="{DE4144AD-8278-4A35-8DF4-1629E2896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52" y="482598"/>
            <a:ext cx="8178896" cy="4178304"/>
          </a:xfrm>
          <a:prstGeom prst="roundRect">
            <a:avLst>
              <a:gd name="adj" fmla="val 2403"/>
            </a:avLst>
          </a:prstGeom>
          <a:solidFill>
            <a:srgbClr val="FFFFFF"/>
          </a:solidFill>
          <a:ln w="31750">
            <a:solidFill>
              <a:srgbClr val="DA8F18"/>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4"/>
          <a:stretch>
            <a:fillRect/>
          </a:stretch>
        </p:blipFill>
        <p:spPr>
          <a:xfrm>
            <a:off x="652653" y="1023608"/>
            <a:ext cx="7838694" cy="3096284"/>
          </a:xfrm>
          <a:prstGeom prst="rect">
            <a:avLst/>
          </a:prstGeom>
          <a:ln w="31750" cap="sq">
            <a:noFill/>
            <a:miter lim="800000"/>
          </a:ln>
        </p:spPr>
      </p:pic>
    </p:spTree>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TM04033937[[fn=Vapor Trail]]</Template>
  <TotalTime>96</TotalTime>
  <Words>1407</Words>
  <Application>Microsoft Office PowerPoint</Application>
  <PresentationFormat>On-screen Show (16:9)</PresentationFormat>
  <Paragraphs>65</Paragraphs>
  <Slides>10</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Century Gothic</vt:lpstr>
      <vt:lpstr>Vapor Trail</vt:lpstr>
      <vt:lpstr>KNOWLEDGE AND INFORMATION MANAGEMENT REPORT OF AMAZON AND BOOHOO ORGANIZATIONS</vt:lpstr>
      <vt:lpstr>Introduction</vt:lpstr>
      <vt:lpstr>significant points</vt:lpstr>
      <vt:lpstr>significant points (Continuation) </vt:lpstr>
      <vt:lpstr>the significant points (Continuation)  </vt:lpstr>
      <vt:lpstr>Demonstrate evidence of robust knowledge of the major issues</vt:lpstr>
      <vt:lpstr>Demonstrate evidence of robust knowledge of the major issues (Continuation) </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KNOWLEDGE AND INFORMATION MANAGEMENT SKILLS FOR THE WORKPLACE</dc:title>
  <dc:creator>user</dc:creator>
  <cp:lastModifiedBy>Corina Berco (1918420)</cp:lastModifiedBy>
  <cp:revision>48</cp:revision>
  <dcterms:modified xsi:type="dcterms:W3CDTF">2023-07-14T09:31:29Z</dcterms:modified>
</cp:coreProperties>
</file>