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4807" autoAdjust="0"/>
    <p:restoredTop sz="95400" autoAdjust="0"/>
  </p:normalViewPr>
  <p:slideViewPr>
    <p:cSldViewPr snapToGrid="0">
      <p:cViewPr>
        <p:scale>
          <a:sx n="75" d="100"/>
          <a:sy n="75" d="100"/>
        </p:scale>
        <p:origin x="1406" y="101"/>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2E6C1C-6E12-45B6-AF32-CF927E4479A9}" type="datetimeFigureOut">
              <a:rPr lang="en-IN" smtClean="0"/>
              <a:t>19-10-2026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2EAA8BF-487F-45B0-B7EC-57A1566F7485}" type="slidenum">
              <a:rPr lang="en-IN" smtClean="0"/>
              <a:t>‹#›</a:t>
            </a:fld>
            <a:endParaRPr lang="en-IN"/>
          </a:p>
        </p:txBody>
      </p:sp>
    </p:spTree>
    <p:extLst>
      <p:ext uri="{BB962C8B-B14F-4D97-AF65-F5344CB8AC3E}">
        <p14:creationId xmlns:p14="http://schemas.microsoft.com/office/powerpoint/2010/main" val="1569708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2E6C1C-6E12-45B6-AF32-CF927E4479A9}" type="datetimeFigureOut">
              <a:rPr lang="en-IN" smtClean="0"/>
              <a:t>19-10-2026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2EAA8BF-487F-45B0-B7EC-57A1566F7485}" type="slidenum">
              <a:rPr lang="en-IN" smtClean="0"/>
              <a:t>‹#›</a:t>
            </a:fld>
            <a:endParaRPr lang="en-IN"/>
          </a:p>
        </p:txBody>
      </p:sp>
    </p:spTree>
    <p:extLst>
      <p:ext uri="{BB962C8B-B14F-4D97-AF65-F5344CB8AC3E}">
        <p14:creationId xmlns:p14="http://schemas.microsoft.com/office/powerpoint/2010/main" val="1884740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22E6C1C-6E12-45B6-AF32-CF927E4479A9}" type="datetimeFigureOut">
              <a:rPr lang="en-IN" smtClean="0"/>
              <a:t>19-10-2026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2EAA8BF-487F-45B0-B7EC-57A1566F7485}" type="slidenum">
              <a:rPr lang="en-IN" smtClean="0"/>
              <a:t>‹#›</a:t>
            </a:fld>
            <a:endParaRPr lang="en-IN"/>
          </a:p>
        </p:txBody>
      </p:sp>
    </p:spTree>
    <p:extLst>
      <p:ext uri="{BB962C8B-B14F-4D97-AF65-F5344CB8AC3E}">
        <p14:creationId xmlns:p14="http://schemas.microsoft.com/office/powerpoint/2010/main" val="1538330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2E6C1C-6E12-45B6-AF32-CF927E4479A9}" type="datetimeFigureOut">
              <a:rPr lang="en-IN" smtClean="0"/>
              <a:t>19-10-2026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2EAA8BF-487F-45B0-B7EC-57A1566F7485}" type="slidenum">
              <a:rPr lang="en-IN" smtClean="0"/>
              <a:t>‹#›</a:t>
            </a:fld>
            <a:endParaRPr lang="en-IN"/>
          </a:p>
        </p:txBody>
      </p:sp>
    </p:spTree>
    <p:extLst>
      <p:ext uri="{BB962C8B-B14F-4D97-AF65-F5344CB8AC3E}">
        <p14:creationId xmlns:p14="http://schemas.microsoft.com/office/powerpoint/2010/main" val="1672985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2E6C1C-6E12-45B6-AF32-CF927E4479A9}" type="datetimeFigureOut">
              <a:rPr lang="en-IN" smtClean="0"/>
              <a:t>19-10-2026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2EAA8BF-487F-45B0-B7EC-57A1566F7485}" type="slidenum">
              <a:rPr lang="en-IN" smtClean="0"/>
              <a:t>‹#›</a:t>
            </a:fld>
            <a:endParaRPr lang="en-IN"/>
          </a:p>
        </p:txBody>
      </p:sp>
    </p:spTree>
    <p:extLst>
      <p:ext uri="{BB962C8B-B14F-4D97-AF65-F5344CB8AC3E}">
        <p14:creationId xmlns:p14="http://schemas.microsoft.com/office/powerpoint/2010/main" val="1925775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2E6C1C-6E12-45B6-AF32-CF927E4479A9}" type="datetimeFigureOut">
              <a:rPr lang="en-IN" smtClean="0"/>
              <a:t>19-10-2026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2EAA8BF-487F-45B0-B7EC-57A1566F7485}" type="slidenum">
              <a:rPr lang="en-IN" smtClean="0"/>
              <a:t>‹#›</a:t>
            </a:fld>
            <a:endParaRPr lang="en-IN"/>
          </a:p>
        </p:txBody>
      </p:sp>
    </p:spTree>
    <p:extLst>
      <p:ext uri="{BB962C8B-B14F-4D97-AF65-F5344CB8AC3E}">
        <p14:creationId xmlns:p14="http://schemas.microsoft.com/office/powerpoint/2010/main" val="1105706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2E6C1C-6E12-45B6-AF32-CF927E4479A9}" type="datetimeFigureOut">
              <a:rPr lang="en-IN" smtClean="0"/>
              <a:t>19-10-2026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2EAA8BF-487F-45B0-B7EC-57A1566F7485}" type="slidenum">
              <a:rPr lang="en-IN" smtClean="0"/>
              <a:t>‹#›</a:t>
            </a:fld>
            <a:endParaRPr lang="en-IN"/>
          </a:p>
        </p:txBody>
      </p:sp>
    </p:spTree>
    <p:extLst>
      <p:ext uri="{BB962C8B-B14F-4D97-AF65-F5344CB8AC3E}">
        <p14:creationId xmlns:p14="http://schemas.microsoft.com/office/powerpoint/2010/main" val="1321116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E22E6C1C-6E12-45B6-AF32-CF927E4479A9}" type="datetimeFigureOut">
              <a:rPr lang="en-IN" smtClean="0"/>
              <a:t>19-10-2026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2EAA8BF-487F-45B0-B7EC-57A1566F7485}" type="slidenum">
              <a:rPr lang="en-IN" smtClean="0"/>
              <a:t>‹#›</a:t>
            </a:fld>
            <a:endParaRPr lang="en-IN"/>
          </a:p>
        </p:txBody>
      </p:sp>
    </p:spTree>
    <p:extLst>
      <p:ext uri="{BB962C8B-B14F-4D97-AF65-F5344CB8AC3E}">
        <p14:creationId xmlns:p14="http://schemas.microsoft.com/office/powerpoint/2010/main" val="2507409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E22E6C1C-6E12-45B6-AF32-CF927E4479A9}" type="datetimeFigureOut">
              <a:rPr lang="en-IN" smtClean="0"/>
              <a:t>19-10-2026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2EAA8BF-487F-45B0-B7EC-57A1566F7485}" type="slidenum">
              <a:rPr lang="en-IN" smtClean="0"/>
              <a:t>‹#›</a:t>
            </a:fld>
            <a:endParaRPr lang="en-IN"/>
          </a:p>
        </p:txBody>
      </p:sp>
    </p:spTree>
    <p:extLst>
      <p:ext uri="{BB962C8B-B14F-4D97-AF65-F5344CB8AC3E}">
        <p14:creationId xmlns:p14="http://schemas.microsoft.com/office/powerpoint/2010/main" val="3093678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2E6C1C-6E12-45B6-AF32-CF927E4479A9}" type="datetimeFigureOut">
              <a:rPr lang="en-IN" smtClean="0"/>
              <a:t>19-10-2026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2EAA8BF-487F-45B0-B7EC-57A1566F7485}" type="slidenum">
              <a:rPr lang="en-IN" smtClean="0"/>
              <a:t>‹#›</a:t>
            </a:fld>
            <a:endParaRPr lang="en-IN"/>
          </a:p>
        </p:txBody>
      </p:sp>
    </p:spTree>
    <p:extLst>
      <p:ext uri="{BB962C8B-B14F-4D97-AF65-F5344CB8AC3E}">
        <p14:creationId xmlns:p14="http://schemas.microsoft.com/office/powerpoint/2010/main" val="488248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2E6C1C-6E12-45B6-AF32-CF927E4479A9}" type="datetimeFigureOut">
              <a:rPr lang="en-IN" smtClean="0"/>
              <a:t>19-10-2026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2EAA8BF-487F-45B0-B7EC-57A1566F7485}" type="slidenum">
              <a:rPr lang="en-IN" smtClean="0"/>
              <a:t>‹#›</a:t>
            </a:fld>
            <a:endParaRPr lang="en-IN"/>
          </a:p>
        </p:txBody>
      </p:sp>
    </p:spTree>
    <p:extLst>
      <p:ext uri="{BB962C8B-B14F-4D97-AF65-F5344CB8AC3E}">
        <p14:creationId xmlns:p14="http://schemas.microsoft.com/office/powerpoint/2010/main" val="243704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E22E6C1C-6E12-45B6-AF32-CF927E4479A9}" type="datetimeFigureOut">
              <a:rPr lang="en-IN" smtClean="0"/>
              <a:t>19-10-2026</a:t>
            </a:fld>
            <a:endParaRPr lang="en-IN"/>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52EAA8BF-487F-45B0-B7EC-57A1566F7485}" type="slidenum">
              <a:rPr lang="en-IN" smtClean="0"/>
              <a:t>‹#›</a:t>
            </a:fld>
            <a:endParaRPr lang="en-IN"/>
          </a:p>
        </p:txBody>
      </p:sp>
    </p:spTree>
    <p:extLst>
      <p:ext uri="{BB962C8B-B14F-4D97-AF65-F5344CB8AC3E}">
        <p14:creationId xmlns:p14="http://schemas.microsoft.com/office/powerpoint/2010/main" val="41005408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kingsfund.org.uk/insight-and-analysis/long-reads/health-people-ethnic-minority-groups-england" TargetMode="External"/><Relationship Id="rId13" Type="http://schemas.openxmlformats.org/officeDocument/2006/relationships/image" Target="../media/image2.png"/><Relationship Id="rId3" Type="http://schemas.openxmlformats.org/officeDocument/2006/relationships/hyperlink" Target="https://ojs.hivereads.com/index.php/jihi/article/download/3/3" TargetMode="External"/><Relationship Id="rId7" Type="http://schemas.openxmlformats.org/officeDocument/2006/relationships/hyperlink" Target="https://onlinelibrary.wiley.com/doi/pdf/10.1155/jonm/6252049" TargetMode="External"/><Relationship Id="rId12" Type="http://schemas.openxmlformats.org/officeDocument/2006/relationships/image" Target="../media/image1.png"/><Relationship Id="rId2" Type="http://schemas.openxmlformats.org/officeDocument/2006/relationships/hyperlink" Target="https://www.thelancet.com/pdfs/journals/lanepe/PIIS2666-7762(25)00163-2.pdf" TargetMode="External"/><Relationship Id="rId1" Type="http://schemas.openxmlformats.org/officeDocument/2006/relationships/slideLayout" Target="../slideLayouts/slideLayout1.xml"/><Relationship Id="rId6" Type="http://schemas.openxmlformats.org/officeDocument/2006/relationships/hyperlink" Target="https://www.jmir.org/2025/1/e66631/" TargetMode="External"/><Relationship Id="rId11" Type="http://schemas.openxmlformats.org/officeDocument/2006/relationships/hyperlink" Target="https://www.who.int/news-room/fact-sheets/detail/health-literacy" TargetMode="External"/><Relationship Id="rId5" Type="http://schemas.openxmlformats.org/officeDocument/2006/relationships/hyperlink" Target="https://www.researchprotocols.org/2025/1/e75082" TargetMode="External"/><Relationship Id="rId10" Type="http://schemas.openxmlformats.org/officeDocument/2006/relationships/hyperlink" Target="https://www.gov.uk/government/publications/health-inequalities-in-health-protection-report/health-inequalities-in-health-protection-report-2025" TargetMode="External"/><Relationship Id="rId4" Type="http://schemas.openxmlformats.org/officeDocument/2006/relationships/hyperlink" Target="https://www.ons.gov.uk/peoplepopulationandcommunity/culturalidentity/ethnicity/articles/ethnicgroupdifferencesinhealthemploymenteducationandhousingshowninenglandandwalescensus2021/2023-03-15" TargetMode="External"/><Relationship Id="rId9" Type="http://schemas.openxmlformats.org/officeDocument/2006/relationships/hyperlink" Target="https://www.kingsfund.org.uk/insight-and-analysis/long-reads/the-health-of-women-from-ethnic-minority-groups-england" TargetMode="External"/><Relationship Id="rId1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33819"/>
            <a:ext cx="12768532" cy="794016"/>
          </a:xfrm>
          <a:solidFill>
            <a:schemeClr val="accent4">
              <a:lumMod val="60000"/>
              <a:lumOff val="40000"/>
            </a:schemeClr>
          </a:solidFill>
          <a:ln w="28575">
            <a:solidFill>
              <a:schemeClr val="tx1"/>
            </a:solidFill>
          </a:ln>
        </p:spPr>
        <p:txBody>
          <a:bodyPr>
            <a:noAutofit/>
          </a:bodyPr>
          <a:lstStyle/>
          <a:p>
            <a:r>
              <a:rPr lang="en-US" sz="1800" b="1" dirty="0">
                <a:latin typeface="Times New Roman" panose="02020603050405020304" pitchFamily="18" charset="0"/>
                <a:cs typeface="Times New Roman" panose="02020603050405020304" pitchFamily="18" charset="0"/>
              </a:rPr>
              <a:t>EXPLORING ETHNIC DIFFERENCES IN HEALTH LITERACY AMONG BLACK AFRICAN AND BLACK CARIBBEAN OLDER ADULTS IN ENGLAND: THE ROLE OF NURSE-DELIVERED HEALTH EDUCATION </a:t>
            </a:r>
            <a:br>
              <a:rPr lang="en-US" sz="1800" b="1" dirty="0">
                <a:latin typeface="Times New Roman" panose="02020603050405020304" pitchFamily="18" charset="0"/>
                <a:cs typeface="Times New Roman" panose="02020603050405020304" pitchFamily="18" charset="0"/>
              </a:rPr>
            </a:br>
            <a:r>
              <a:rPr lang="en-US" sz="1200" b="1" dirty="0">
                <a:latin typeface="Times New Roman" panose="02020603050405020304" pitchFamily="18" charset="0"/>
                <a:cs typeface="Times New Roman" panose="02020603050405020304" pitchFamily="18" charset="0"/>
              </a:rPr>
              <a:t>Student Name: [</a:t>
            </a:r>
            <a:r>
              <a:rPr lang="en-US" sz="1200" b="1" dirty="0" err="1">
                <a:latin typeface="Times New Roman" panose="02020603050405020304" pitchFamily="18" charset="0"/>
                <a:cs typeface="Times New Roman" panose="02020603050405020304" pitchFamily="18" charset="0"/>
              </a:rPr>
              <a:t>vishalbhai</a:t>
            </a:r>
            <a:r>
              <a:rPr lang="en-US" sz="1200" b="1" dirty="0">
                <a:latin typeface="Times New Roman" panose="02020603050405020304" pitchFamily="18" charset="0"/>
                <a:cs typeface="Times New Roman" panose="02020603050405020304" pitchFamily="18" charset="0"/>
              </a:rPr>
              <a:t> khristi] | Student ID: [2518470] | Email: [2518470@student.uwtsd.ac.uk] | Module: LCHS7008 Practice-Based Research | Supervisor: [</a:t>
            </a:r>
            <a:r>
              <a:rPr lang="en-US" sz="1200" b="1" dirty="0" err="1">
                <a:latin typeface="Times New Roman" panose="02020603050405020304" pitchFamily="18" charset="0"/>
                <a:cs typeface="Times New Roman" panose="02020603050405020304" pitchFamily="18" charset="0"/>
              </a:rPr>
              <a:t>Dr.Tonia</a:t>
            </a:r>
            <a:r>
              <a:rPr lang="en-US" sz="1200" b="1" dirty="0">
                <a:latin typeface="Times New Roman" panose="02020603050405020304" pitchFamily="18" charset="0"/>
                <a:cs typeface="Times New Roman" panose="02020603050405020304" pitchFamily="18" charset="0"/>
              </a:rPr>
              <a:t> Babalola]</a:t>
            </a:r>
          </a:p>
        </p:txBody>
      </p:sp>
      <p:sp>
        <p:nvSpPr>
          <p:cNvPr id="4" name="TextBox 3"/>
          <p:cNvSpPr txBox="1"/>
          <p:nvPr/>
        </p:nvSpPr>
        <p:spPr>
          <a:xfrm>
            <a:off x="16534" y="840898"/>
            <a:ext cx="4114800" cy="2816156"/>
          </a:xfrm>
          <a:prstGeom prst="rect">
            <a:avLst/>
          </a:prstGeom>
          <a:solidFill>
            <a:schemeClr val="accent1">
              <a:lumMod val="20000"/>
              <a:lumOff val="80000"/>
            </a:schemeClr>
          </a:solidFill>
          <a:ln w="28575">
            <a:solidFill>
              <a:schemeClr val="tx1"/>
            </a:solidFill>
          </a:ln>
        </p:spPr>
        <p:txBody>
          <a:bodyPr wrap="square" rtlCol="0">
            <a:spAutoFit/>
          </a:bodyPr>
          <a:lstStyle/>
          <a:p>
            <a:pPr algn="ctr"/>
            <a:r>
              <a:rPr lang="en-IN" sz="1200" b="1" dirty="0"/>
              <a:t>1. PREVALENCE &amp; PROBLEM STATEMENT </a:t>
            </a:r>
            <a:endParaRPr lang="en-IN" sz="1200" dirty="0">
              <a:latin typeface="Times New Roman" panose="02020603050405020304" pitchFamily="18" charset="0"/>
              <a:cs typeface="Times New Roman" panose="02020603050405020304" pitchFamily="18" charset="0"/>
            </a:endParaRPr>
          </a:p>
          <a:p>
            <a:pPr algn="just"/>
            <a:r>
              <a:rPr lang="en-IN" sz="1100" dirty="0"/>
              <a:t>Low health literacy is a national public health issue that affects over 405 million working-age adults in England. This also rises above 50% among the older populations. This critically affects the disease management process. As per The Health Foundation (2025), Black Caribbean and minority ethnic populations face a high level of diagnosed chronic ill health in England. This is driven by systemic barriers in the health services and communications. As Bangladeshi people faced a rate of 40.67% while white British faced 9.71% (The King's Fund, 2025). </a:t>
            </a:r>
            <a:r>
              <a:rPr lang="en-IN" sz="1100" dirty="0">
                <a:latin typeface="Times New Roman" panose="02020603050405020304" pitchFamily="18" charset="0"/>
                <a:ea typeface="Times New Roman" panose="02020603050405020304" pitchFamily="18" charset="0"/>
              </a:rPr>
              <a:t>As per UKSHA (2025), emergency admission rates reflect steep ethnic divides; acute health complications are effectively higher for the Black African groups as compared to the White British population. As per ONS (2023) and King's Fund (2024), public health tracking shows that individuals reside in ethnically diverse areas. They also face a higher gap in healthy life expectancy and face up to 20 fewer years of good health. </a:t>
            </a:r>
            <a:endParaRPr lang="en-IN" sz="1100" dirty="0">
              <a:latin typeface="Arial" panose="020B0604020202020204" pitchFamily="34" charset="0"/>
              <a:ea typeface="Arial" panose="020B0604020202020204" pitchFamily="34" charset="0"/>
            </a:endParaRPr>
          </a:p>
        </p:txBody>
      </p:sp>
      <p:sp>
        <p:nvSpPr>
          <p:cNvPr id="5" name="TextBox 4"/>
          <p:cNvSpPr txBox="1"/>
          <p:nvPr/>
        </p:nvSpPr>
        <p:spPr>
          <a:xfrm>
            <a:off x="4147868" y="840898"/>
            <a:ext cx="4114800" cy="3816429"/>
          </a:xfrm>
          <a:prstGeom prst="rect">
            <a:avLst/>
          </a:prstGeom>
          <a:solidFill>
            <a:schemeClr val="accent3">
              <a:lumMod val="20000"/>
              <a:lumOff val="80000"/>
            </a:schemeClr>
          </a:solidFill>
          <a:ln w="19050">
            <a:solidFill>
              <a:schemeClr val="tx1"/>
            </a:solidFill>
          </a:ln>
        </p:spPr>
        <p:txBody>
          <a:bodyPr wrap="square" rtlCol="0">
            <a:spAutoFit/>
          </a:bodyPr>
          <a:lstStyle/>
          <a:p>
            <a:pPr algn="ctr"/>
            <a:r>
              <a:rPr lang="en-IN" sz="1200" b="1" dirty="0"/>
              <a:t>2. RATIONALE OF RESEARCH </a:t>
            </a:r>
          </a:p>
          <a:p>
            <a:pPr lvl="0" algn="just"/>
            <a:r>
              <a:rPr lang="en-IN" sz="1100" b="1" i="1" dirty="0"/>
              <a:t>The main concept</a:t>
            </a:r>
            <a:r>
              <a:rPr lang="en-IN" sz="1100" dirty="0"/>
              <a:t>: Health literacy is the capacity to access, comprehend, and apply health information(World Health Organization, 2025). This is based on the social determinants of health. </a:t>
            </a:r>
          </a:p>
          <a:p>
            <a:pPr lvl="0" algn="just"/>
            <a:r>
              <a:rPr lang="en-IN" sz="1100" b="1" i="1" dirty="0"/>
              <a:t>The vulnerable demographics:</a:t>
            </a:r>
            <a:r>
              <a:rPr lang="en-IN" sz="1100" dirty="0"/>
              <a:t> Older adults from Black African and Black Caribbean backgrounds in England face disparities. As suggested by </a:t>
            </a:r>
            <a:r>
              <a:rPr lang="en-IN" sz="1100" dirty="0" err="1"/>
              <a:t>Qiu</a:t>
            </a:r>
            <a:r>
              <a:rPr lang="en-IN" sz="1100" dirty="0"/>
              <a:t> </a:t>
            </a:r>
            <a:r>
              <a:rPr lang="en-IN" sz="1100" i="1" dirty="0"/>
              <a:t>et al.,</a:t>
            </a:r>
            <a:r>
              <a:rPr lang="en-IN" sz="1100" dirty="0"/>
              <a:t> (2025), this is while navigating health structures, based on linguistic issues. This is also related to cultural dissonance in standard clinical communications.</a:t>
            </a:r>
          </a:p>
          <a:p>
            <a:pPr lvl="0" algn="just"/>
            <a:r>
              <a:rPr lang="en-IN" sz="1100" b="1" i="1" dirty="0"/>
              <a:t>The Research Gap:</a:t>
            </a:r>
            <a:r>
              <a:rPr lang="en-IN" sz="1100" dirty="0"/>
              <a:t> The contemporary health service is based on the assumption that ethnic minority populations are homogeneous. This is mostly treated as a homogeneous bloc, determining the unique cultural determinants and health beliefs. The migration histories diverge from those of Black African and Black Caribbean communities.  </a:t>
            </a:r>
          </a:p>
          <a:p>
            <a:pPr lvl="0" algn="just"/>
            <a:r>
              <a:rPr lang="en-IN" sz="1100" b="1" i="1" dirty="0"/>
              <a:t>Originality and Urgency:</a:t>
            </a:r>
            <a:r>
              <a:rPr lang="en-IN" sz="1100" dirty="0"/>
              <a:t> The clinical consultations fail to address this gap. The implementation of culturally tailored health education should be directly introduced into community spaces. As suggested by </a:t>
            </a:r>
            <a:r>
              <a:rPr lang="en-IN" sz="1100" dirty="0" err="1"/>
              <a:t>Anand</a:t>
            </a:r>
            <a:r>
              <a:rPr lang="en-IN" sz="1100" i="1" dirty="0"/>
              <a:t> et al., </a:t>
            </a:r>
            <a:r>
              <a:rPr lang="en-IN" sz="1100" dirty="0"/>
              <a:t>(2025), this should be directly introduced into community spaces to offer an innovative and proactive pathway to mitigate the chronic disease effects and reduce health inequalities. </a:t>
            </a:r>
          </a:p>
        </p:txBody>
      </p:sp>
      <p:sp>
        <p:nvSpPr>
          <p:cNvPr id="6" name="TextBox 5"/>
          <p:cNvSpPr txBox="1"/>
          <p:nvPr/>
        </p:nvSpPr>
        <p:spPr>
          <a:xfrm>
            <a:off x="8262668" y="829361"/>
            <a:ext cx="4505864" cy="2646878"/>
          </a:xfrm>
          <a:prstGeom prst="rect">
            <a:avLst/>
          </a:prstGeom>
          <a:solidFill>
            <a:schemeClr val="accent2">
              <a:lumMod val="20000"/>
              <a:lumOff val="80000"/>
            </a:schemeClr>
          </a:solidFill>
          <a:ln w="28575">
            <a:solidFill>
              <a:schemeClr val="tx1"/>
            </a:solidFill>
          </a:ln>
        </p:spPr>
        <p:txBody>
          <a:bodyPr wrap="square" rtlCol="0">
            <a:spAutoFit/>
          </a:bodyPr>
          <a:lstStyle/>
          <a:p>
            <a:pPr algn="ctr"/>
            <a:r>
              <a:rPr lang="en-IN" sz="1200" b="1" dirty="0"/>
              <a:t>3. RESEARCH QUESTION, AIM &amp; OBJECTIVES </a:t>
            </a:r>
          </a:p>
          <a:p>
            <a:r>
              <a:rPr lang="en-IN" sz="1100" b="1" i="1" dirty="0"/>
              <a:t>Research Question: </a:t>
            </a:r>
            <a:r>
              <a:rPr lang="en-IN" sz="1100" dirty="0"/>
              <a:t>How can nurse-delivered health education improve health literacy and health outcomes among Black African and Black Caribbean older adults in England?</a:t>
            </a:r>
          </a:p>
          <a:p>
            <a:r>
              <a:rPr lang="en-IN" sz="1100" b="1" i="1" dirty="0"/>
              <a:t>Research Aim: </a:t>
            </a:r>
            <a:r>
              <a:rPr lang="en-IN" sz="1100" dirty="0"/>
              <a:t>To investigate how culturally tailored, nurse-delivered health education addressing language, cultural beliefs, and social determinants impacts health literacy and health information among Black African and Black Caribbean older adults in England.</a:t>
            </a:r>
          </a:p>
          <a:p>
            <a:r>
              <a:rPr lang="en-IN" sz="1100" b="1" i="1" dirty="0"/>
              <a:t>Objectives </a:t>
            </a:r>
            <a:endParaRPr lang="en-IN" sz="1100" dirty="0"/>
          </a:p>
          <a:p>
            <a:pPr marL="285750" lvl="0" indent="-285750">
              <a:buFont typeface="Arial" panose="020B0604020202020204" pitchFamily="34" charset="0"/>
              <a:buChar char="•"/>
            </a:pPr>
            <a:r>
              <a:rPr lang="en-IN" sz="1100" dirty="0"/>
              <a:t>To examine the recent levels of health literacy and specific barriers faced by Black African and Black Caribbean older adults in England. </a:t>
            </a:r>
          </a:p>
          <a:p>
            <a:pPr marL="285750" lvl="0" indent="-285750">
              <a:buFont typeface="Arial" panose="020B0604020202020204" pitchFamily="34" charset="0"/>
              <a:buChar char="•"/>
            </a:pPr>
            <a:r>
              <a:rPr lang="en-IN" sz="1100" dirty="0"/>
              <a:t>To evaluate the significance of culturally adapted, nurse-delivered educational interventions in primary and community care settings.</a:t>
            </a:r>
          </a:p>
          <a:p>
            <a:pPr marL="285750" lvl="0" indent="-285750">
              <a:buFont typeface="Arial" panose="020B0604020202020204" pitchFamily="34" charset="0"/>
              <a:buChar char="•"/>
            </a:pPr>
            <a:r>
              <a:rPr lang="en-IN" sz="1100" dirty="0"/>
              <a:t>To propose evidence-based recommendations for nursing practice and health policy to reduce ethnic disparities in health literacy. </a:t>
            </a:r>
          </a:p>
        </p:txBody>
      </p:sp>
      <p:sp>
        <p:nvSpPr>
          <p:cNvPr id="7" name="TextBox 6"/>
          <p:cNvSpPr txBox="1"/>
          <p:nvPr/>
        </p:nvSpPr>
        <p:spPr>
          <a:xfrm>
            <a:off x="0" y="5669928"/>
            <a:ext cx="4206240" cy="353943"/>
          </a:xfrm>
          <a:prstGeom prst="rect">
            <a:avLst/>
          </a:prstGeom>
          <a:solidFill>
            <a:schemeClr val="accent4">
              <a:lumMod val="40000"/>
              <a:lumOff val="60000"/>
            </a:schemeClr>
          </a:solidFill>
          <a:ln w="12700">
            <a:solidFill>
              <a:schemeClr val="tx1"/>
            </a:solidFill>
          </a:ln>
        </p:spPr>
        <p:txBody>
          <a:bodyPr wrap="square" rtlCol="0">
            <a:spAutoFit/>
          </a:bodyPr>
          <a:lstStyle/>
          <a:p>
            <a:pPr algn="ctr"/>
            <a:r>
              <a:rPr lang="en-IN" sz="800" b="1" dirty="0"/>
              <a:t>Figure 2: Mortality from diabetes is higher in women from South Asian and Black groups</a:t>
            </a:r>
          </a:p>
          <a:p>
            <a:pPr algn="ctr"/>
            <a:r>
              <a:rPr lang="en-IN" sz="900" dirty="0"/>
              <a:t>(Source: The King’s Fund, 2025)</a:t>
            </a:r>
          </a:p>
        </p:txBody>
      </p:sp>
      <p:sp>
        <p:nvSpPr>
          <p:cNvPr id="13" name="TextBox 12"/>
          <p:cNvSpPr txBox="1"/>
          <p:nvPr/>
        </p:nvSpPr>
        <p:spPr>
          <a:xfrm>
            <a:off x="4153990" y="6633733"/>
            <a:ext cx="4150516" cy="507831"/>
          </a:xfrm>
          <a:prstGeom prst="rect">
            <a:avLst/>
          </a:prstGeom>
          <a:solidFill>
            <a:schemeClr val="accent4">
              <a:lumMod val="40000"/>
              <a:lumOff val="60000"/>
            </a:schemeClr>
          </a:solidFill>
          <a:ln w="12700">
            <a:solidFill>
              <a:schemeClr val="tx1"/>
            </a:solidFill>
          </a:ln>
        </p:spPr>
        <p:txBody>
          <a:bodyPr wrap="square" rtlCol="0">
            <a:spAutoFit/>
          </a:bodyPr>
          <a:lstStyle/>
          <a:p>
            <a:pPr algn="ctr"/>
            <a:r>
              <a:rPr lang="en-IN" sz="900" b="1" dirty="0"/>
              <a:t>Figure 1: The percentage of total deaths is higher in women from South Asian and Black groups</a:t>
            </a:r>
            <a:endParaRPr lang="en-IN" sz="900" dirty="0"/>
          </a:p>
          <a:p>
            <a:pPr algn="ctr"/>
            <a:r>
              <a:rPr lang="en-IN" sz="900" dirty="0"/>
              <a:t>(Source: The King’s Fund, 2025)</a:t>
            </a:r>
          </a:p>
        </p:txBody>
      </p:sp>
      <p:sp>
        <p:nvSpPr>
          <p:cNvPr id="11" name="Rectangle 10"/>
          <p:cNvSpPr/>
          <p:nvPr/>
        </p:nvSpPr>
        <p:spPr>
          <a:xfrm>
            <a:off x="12652" y="6052072"/>
            <a:ext cx="4093380" cy="3457357"/>
          </a:xfrm>
          <a:prstGeom prst="rect">
            <a:avLst/>
          </a:prstGeom>
          <a:solidFill>
            <a:schemeClr val="accent4">
              <a:lumMod val="20000"/>
              <a:lumOff val="80000"/>
            </a:schemeClr>
          </a:solidFill>
          <a:ln w="12700">
            <a:solidFill>
              <a:schemeClr val="tx1"/>
            </a:solidFill>
          </a:ln>
        </p:spPr>
        <p:txBody>
          <a:bodyPr wrap="square">
            <a:spAutoFit/>
          </a:bodyPr>
          <a:lstStyle/>
          <a:p>
            <a:pPr algn="ctr">
              <a:spcBef>
                <a:spcPts val="1000"/>
              </a:spcBef>
              <a:spcAft>
                <a:spcPts val="0"/>
              </a:spcAft>
            </a:pPr>
            <a:r>
              <a:rPr lang="en-IN" sz="1100" b="1" dirty="0">
                <a:latin typeface="+mj-lt"/>
                <a:ea typeface="Times New Roman" panose="02020603050405020304" pitchFamily="18" charset="0"/>
              </a:rPr>
              <a:t>4. RESEARCH IMPACT &amp; PRACTICE RECOMMENDATIONS  </a:t>
            </a:r>
            <a:endParaRPr lang="en-IN" sz="1100" b="1" dirty="0">
              <a:latin typeface="+mj-lt"/>
              <a:ea typeface="Arial" panose="020B0604020202020204" pitchFamily="34" charset="0"/>
            </a:endParaRPr>
          </a:p>
          <a:p>
            <a:pPr marL="171450" indent="-171450" algn="just">
              <a:spcBef>
                <a:spcPts val="1000"/>
              </a:spcBef>
              <a:spcAft>
                <a:spcPts val="0"/>
              </a:spcAft>
              <a:buFont typeface="Arial" panose="020B0604020202020204" pitchFamily="34" charset="0"/>
              <a:buChar char="•"/>
            </a:pPr>
            <a:r>
              <a:rPr lang="en-IN" sz="1000" b="1" i="1" dirty="0">
                <a:latin typeface="+mj-lt"/>
                <a:ea typeface="Times New Roman" panose="02020603050405020304" pitchFamily="18" charset="0"/>
              </a:rPr>
              <a:t>Target population benefit:</a:t>
            </a:r>
            <a:r>
              <a:rPr lang="en-IN" sz="1000" dirty="0">
                <a:latin typeface="+mj-lt"/>
                <a:ea typeface="Times New Roman" panose="02020603050405020304" pitchFamily="18" charset="0"/>
              </a:rPr>
              <a:t> This directly empowers Black African and Black Caribbean older adults by changing the complex clinical guidance into culturally resonant knowledge. As suggested by </a:t>
            </a:r>
            <a:r>
              <a:rPr lang="en-IN" sz="1000" dirty="0" err="1">
                <a:solidFill>
                  <a:srgbClr val="222222"/>
                </a:solidFill>
                <a:latin typeface="+mj-lt"/>
                <a:ea typeface="Arial" panose="020B0604020202020204" pitchFamily="34" charset="0"/>
              </a:rPr>
              <a:t>Periyakoil</a:t>
            </a:r>
            <a:r>
              <a:rPr lang="en-IN" sz="1000" dirty="0">
                <a:latin typeface="+mj-lt"/>
                <a:ea typeface="Times New Roman" panose="02020603050405020304" pitchFamily="18" charset="0"/>
              </a:rPr>
              <a:t> </a:t>
            </a:r>
            <a:r>
              <a:rPr lang="en-IN" sz="1000" i="1" dirty="0">
                <a:latin typeface="+mj-lt"/>
                <a:ea typeface="Times New Roman" panose="02020603050405020304" pitchFamily="18" charset="0"/>
              </a:rPr>
              <a:t>et al., </a:t>
            </a:r>
            <a:r>
              <a:rPr lang="en-IN" sz="1000" dirty="0">
                <a:latin typeface="+mj-lt"/>
                <a:ea typeface="Times New Roman" panose="02020603050405020304" pitchFamily="18" charset="0"/>
              </a:rPr>
              <a:t>(2025), this fosters better self-management of chronic conditions such as type 2 diabetes and hypertension to improve medication adherence. This also tailors the educational interventions to foster superior self-management of prevalent chronic conditions. </a:t>
            </a:r>
          </a:p>
          <a:p>
            <a:pPr marL="171450" indent="-171450" algn="just">
              <a:spcBef>
                <a:spcPts val="1000"/>
              </a:spcBef>
              <a:spcAft>
                <a:spcPts val="0"/>
              </a:spcAft>
              <a:buFont typeface="Arial" panose="020B0604020202020204" pitchFamily="34" charset="0"/>
              <a:buChar char="•"/>
            </a:pPr>
            <a:r>
              <a:rPr lang="en-IN" sz="1000" b="1" i="1" dirty="0">
                <a:latin typeface="+mj-lt"/>
                <a:ea typeface="Times New Roman" panose="02020603050405020304" pitchFamily="18" charset="0"/>
              </a:rPr>
              <a:t>Nursing Practice Benefit: </a:t>
            </a:r>
            <a:r>
              <a:rPr lang="en-IN" sz="1000" dirty="0">
                <a:latin typeface="+mj-lt"/>
                <a:ea typeface="Times New Roman" panose="02020603050405020304" pitchFamily="18" charset="0"/>
              </a:rPr>
              <a:t>This helps the community and primary care nurses with evidence-based, culturally competent communication strategies (</a:t>
            </a:r>
            <a:r>
              <a:rPr lang="en-IN" sz="1000" dirty="0" err="1">
                <a:solidFill>
                  <a:srgbClr val="222222"/>
                </a:solidFill>
                <a:latin typeface="+mj-lt"/>
                <a:ea typeface="Arial" panose="020B0604020202020204" pitchFamily="34" charset="0"/>
              </a:rPr>
              <a:t>Ruksakulpiwat</a:t>
            </a:r>
            <a:r>
              <a:rPr lang="en-IN" sz="1000" dirty="0">
                <a:latin typeface="+mj-lt"/>
                <a:ea typeface="Times New Roman" panose="02020603050405020304" pitchFamily="18" charset="0"/>
              </a:rPr>
              <a:t> </a:t>
            </a:r>
            <a:r>
              <a:rPr lang="en-IN" sz="1000" i="1" dirty="0">
                <a:latin typeface="+mj-lt"/>
                <a:ea typeface="Times New Roman" panose="02020603050405020304" pitchFamily="18" charset="0"/>
              </a:rPr>
              <a:t>et al., </a:t>
            </a:r>
            <a:r>
              <a:rPr lang="en-IN" sz="1000" dirty="0">
                <a:latin typeface="+mj-lt"/>
                <a:ea typeface="Times New Roman" panose="02020603050405020304" pitchFamily="18" charset="0"/>
              </a:rPr>
              <a:t>2025). The frameworks are tailored to the various ethnic groups and change the practices from passive information to proactive engagement.  This practice shifts from passive information to empathetic and proactive engagement. This ensures that health guidelines are required to understand the issue. </a:t>
            </a:r>
            <a:endParaRPr lang="en-IN" sz="1000" dirty="0">
              <a:latin typeface="+mj-lt"/>
              <a:ea typeface="Arial" panose="020B0604020202020204" pitchFamily="34" charset="0"/>
            </a:endParaRPr>
          </a:p>
          <a:p>
            <a:pPr marL="171450" indent="-171450" algn="just">
              <a:buFont typeface="Arial" panose="020B0604020202020204" pitchFamily="34" charset="0"/>
              <a:buChar char="•"/>
            </a:pPr>
            <a:r>
              <a:rPr lang="en-IN" sz="1000" b="1" i="1" dirty="0">
                <a:latin typeface="+mj-lt"/>
                <a:ea typeface="Times New Roman" panose="02020603050405020304" pitchFamily="18" charset="0"/>
              </a:rPr>
              <a:t>Service delivery and policy benefit:</a:t>
            </a:r>
            <a:r>
              <a:rPr lang="en-IN" sz="1000" dirty="0">
                <a:latin typeface="+mj-lt"/>
                <a:ea typeface="Times New Roman" panose="02020603050405020304" pitchFamily="18" charset="0"/>
              </a:rPr>
              <a:t> Informs regional Integrated Care Systems (ICS) and NHS Trust diversity policies to routinely audit health literacy barriers along with the ethnicity data tracking process (</a:t>
            </a:r>
            <a:r>
              <a:rPr lang="en-IN" sz="1000" dirty="0">
                <a:solidFill>
                  <a:srgbClr val="222222"/>
                </a:solidFill>
                <a:latin typeface="+mj-lt"/>
                <a:ea typeface="Arial" panose="020B0604020202020204" pitchFamily="34" charset="0"/>
              </a:rPr>
              <a:t>Gao, 2025</a:t>
            </a:r>
            <a:r>
              <a:rPr lang="en-IN" sz="1000" dirty="0">
                <a:latin typeface="+mj-lt"/>
                <a:ea typeface="Times New Roman" panose="02020603050405020304" pitchFamily="18" charset="0"/>
              </a:rPr>
              <a:t>). This aligns with the national Core20PLUS5 equity frameworks. </a:t>
            </a:r>
            <a:r>
              <a:rPr lang="en-IN" sz="1000" dirty="0">
                <a:latin typeface="+mj-lt"/>
              </a:rPr>
              <a:t> </a:t>
            </a:r>
          </a:p>
        </p:txBody>
      </p:sp>
      <p:sp>
        <p:nvSpPr>
          <p:cNvPr id="12" name="Rectangle 11"/>
          <p:cNvSpPr/>
          <p:nvPr/>
        </p:nvSpPr>
        <p:spPr>
          <a:xfrm>
            <a:off x="4164403" y="7169765"/>
            <a:ext cx="8670266" cy="2431435"/>
          </a:xfrm>
          <a:prstGeom prst="rect">
            <a:avLst/>
          </a:prstGeom>
          <a:solidFill>
            <a:schemeClr val="accent6">
              <a:lumMod val="20000"/>
              <a:lumOff val="80000"/>
            </a:schemeClr>
          </a:solidFill>
          <a:ln w="12700">
            <a:solidFill>
              <a:schemeClr val="tx1"/>
            </a:solidFill>
          </a:ln>
        </p:spPr>
        <p:txBody>
          <a:bodyPr wrap="square">
            <a:spAutoFit/>
          </a:bodyPr>
          <a:lstStyle/>
          <a:p>
            <a:pPr algn="ctr"/>
            <a:r>
              <a:rPr lang="en-US" sz="1200" b="1" dirty="0"/>
              <a:t>REFERENCES</a:t>
            </a:r>
            <a:r>
              <a:rPr lang="en-US" sz="1200" dirty="0"/>
              <a:t> </a:t>
            </a:r>
            <a:endParaRPr lang="en-IN" sz="1200" dirty="0"/>
          </a:p>
          <a:p>
            <a:pPr marL="285750" indent="-285750" algn="just">
              <a:buFont typeface="Arial" panose="020B0604020202020204" pitchFamily="34" charset="0"/>
              <a:buChar char="•"/>
            </a:pPr>
            <a:r>
              <a:rPr lang="en-IN" sz="700" dirty="0" err="1"/>
              <a:t>Anand</a:t>
            </a:r>
            <a:r>
              <a:rPr lang="en-IN" sz="700" dirty="0"/>
              <a:t>, S.S., </a:t>
            </a:r>
            <a:r>
              <a:rPr lang="en-IN" sz="700" dirty="0" err="1"/>
              <a:t>Kandasamy</a:t>
            </a:r>
            <a:r>
              <a:rPr lang="en-IN" sz="700" dirty="0"/>
              <a:t>, S., </a:t>
            </a:r>
            <a:r>
              <a:rPr lang="en-IN" sz="700" dirty="0" err="1"/>
              <a:t>Marchand</a:t>
            </a:r>
            <a:r>
              <a:rPr lang="en-IN" sz="700" dirty="0"/>
              <a:t>, M., </a:t>
            </a:r>
            <a:r>
              <a:rPr lang="en-IN" sz="700" dirty="0" err="1"/>
              <a:t>Kavousi</a:t>
            </a:r>
            <a:r>
              <a:rPr lang="en-IN" sz="700" dirty="0"/>
              <a:t>, M., Gulati, M., </a:t>
            </a:r>
            <a:r>
              <a:rPr lang="en-IN" sz="700" dirty="0" err="1"/>
              <a:t>Deanfield</a:t>
            </a:r>
            <a:r>
              <a:rPr lang="en-IN" sz="700" dirty="0"/>
              <a:t>, J. and </a:t>
            </a:r>
            <a:r>
              <a:rPr lang="en-IN" sz="700" dirty="0" err="1"/>
              <a:t>Quyyumi</a:t>
            </a:r>
            <a:r>
              <a:rPr lang="en-IN" sz="700" dirty="0"/>
              <a:t>, A.A., (2025). . Reducing inequalities in cardiovascular disease: focus on marginalized populations considering ethnicity and race. </a:t>
            </a:r>
            <a:r>
              <a:rPr lang="en-IN" sz="700" i="1" dirty="0"/>
              <a:t>The Lancet Regional Health–Europe</a:t>
            </a:r>
            <a:r>
              <a:rPr lang="en-IN" sz="700" dirty="0"/>
              <a:t>, </a:t>
            </a:r>
            <a:r>
              <a:rPr lang="en-IN" sz="700" i="1" dirty="0"/>
              <a:t>56</a:t>
            </a:r>
            <a:r>
              <a:rPr lang="en-IN" sz="700" dirty="0"/>
              <a:t>. </a:t>
            </a:r>
            <a:r>
              <a:rPr lang="en-IN" sz="700" u="sng" dirty="0">
                <a:hlinkClick r:id="rId2"/>
              </a:rPr>
              <a:t>https://www.thelancet.com/pdfs/journals/lanepe/PIIS2666-7762(25)00163-2.pdf</a:t>
            </a:r>
            <a:endParaRPr lang="en-IN" sz="700" dirty="0"/>
          </a:p>
          <a:p>
            <a:pPr marL="285750" indent="-285750" algn="just">
              <a:buFont typeface="Arial" panose="020B0604020202020204" pitchFamily="34" charset="0"/>
              <a:buChar char="•"/>
            </a:pPr>
            <a:r>
              <a:rPr lang="en-IN" sz="700" dirty="0"/>
              <a:t>Gao, J., (2025). Advancing preventive medicine and public health: innovations, challenges, and future directions. </a:t>
            </a:r>
            <a:r>
              <a:rPr lang="en-IN" sz="700" i="1" dirty="0"/>
              <a:t>Journal of Integrated Health Innovation</a:t>
            </a:r>
            <a:r>
              <a:rPr lang="en-IN" sz="700" dirty="0"/>
              <a:t>, pp.3-3. </a:t>
            </a:r>
            <a:r>
              <a:rPr lang="en-IN" sz="700" u="sng" dirty="0">
                <a:hlinkClick r:id="rId3"/>
              </a:rPr>
              <a:t>https://ojs.hivereads.com/index.php/jihi/article/download/3/3</a:t>
            </a:r>
            <a:endParaRPr lang="en-IN" sz="700" dirty="0"/>
          </a:p>
          <a:p>
            <a:pPr marL="285750" indent="-285750" algn="just">
              <a:buFont typeface="Arial" panose="020B0604020202020204" pitchFamily="34" charset="0"/>
              <a:buChar char="•"/>
            </a:pPr>
            <a:r>
              <a:rPr lang="en-IN" sz="700" dirty="0"/>
              <a:t>ONS (2023), Ethnic group differences in health, employment, education and housing shown in England and Wales' Census 2021. </a:t>
            </a:r>
            <a:r>
              <a:rPr lang="en-IN" sz="700" u="sng" dirty="0">
                <a:hlinkClick r:id="rId4"/>
              </a:rPr>
              <a:t>https://www.ons.gov.uk/peoplepopulationandcommunity/culturalidentity/ethnicity/articles/ethnicgroupdifferencesinhealthemploymenteducationandhousingshowninenglandandwalescensus2021/2023-03-15</a:t>
            </a:r>
            <a:r>
              <a:rPr lang="en-IN" sz="700" dirty="0"/>
              <a:t> </a:t>
            </a:r>
          </a:p>
          <a:p>
            <a:pPr marL="285750" indent="-285750" algn="just">
              <a:buFont typeface="Arial" panose="020B0604020202020204" pitchFamily="34" charset="0"/>
              <a:buChar char="•"/>
            </a:pPr>
            <a:r>
              <a:rPr lang="en-IN" sz="700" dirty="0" err="1"/>
              <a:t>Periyakoil</a:t>
            </a:r>
            <a:r>
              <a:rPr lang="en-IN" sz="700" dirty="0"/>
              <a:t>, V.S., Von </a:t>
            </a:r>
            <a:r>
              <a:rPr lang="en-IN" sz="700" dirty="0" err="1"/>
              <a:t>Gunten</a:t>
            </a:r>
            <a:r>
              <a:rPr lang="en-IN" sz="700" dirty="0"/>
              <a:t>, C. and Kraemer, H., (2025). Virtual, Nurse-Led Early Primary Palliative Care Intervention (ELICIT) for Community-Dwelling Older Adults With Cognitive Impairment: Protocol for a Randomized Controlled Trial. </a:t>
            </a:r>
            <a:r>
              <a:rPr lang="en-IN" sz="700" i="1" dirty="0"/>
              <a:t>JMIR Research Protocols</a:t>
            </a:r>
            <a:r>
              <a:rPr lang="en-IN" sz="700" dirty="0"/>
              <a:t>, </a:t>
            </a:r>
            <a:r>
              <a:rPr lang="en-IN" sz="700" i="1" dirty="0"/>
              <a:t>14</a:t>
            </a:r>
            <a:r>
              <a:rPr lang="en-IN" sz="700" dirty="0"/>
              <a:t>(1), p.e75082. </a:t>
            </a:r>
            <a:r>
              <a:rPr lang="en-IN" sz="700" u="sng" dirty="0">
                <a:hlinkClick r:id="rId5"/>
              </a:rPr>
              <a:t>https://www.researchprotocols.org/2025/1/e75082</a:t>
            </a:r>
            <a:r>
              <a:rPr lang="en-IN" sz="700" dirty="0"/>
              <a:t> </a:t>
            </a:r>
          </a:p>
          <a:p>
            <a:pPr marL="285750" indent="-285750" algn="just">
              <a:buFont typeface="Arial" panose="020B0604020202020204" pitchFamily="34" charset="0"/>
              <a:buChar char="•"/>
            </a:pPr>
            <a:r>
              <a:rPr lang="en-IN" sz="700" dirty="0" err="1"/>
              <a:t>Qiu</a:t>
            </a:r>
            <a:r>
              <a:rPr lang="en-IN" sz="700" dirty="0"/>
              <a:t>, C.S., </a:t>
            </a:r>
            <a:r>
              <a:rPr lang="en-IN" sz="700" dirty="0" err="1"/>
              <a:t>Lunova</a:t>
            </a:r>
            <a:r>
              <a:rPr lang="en-IN" sz="700" dirty="0"/>
              <a:t>, T., Greenfield, G., Kerr, G., </a:t>
            </a:r>
            <a:r>
              <a:rPr lang="en-IN" sz="700" dirty="0" err="1"/>
              <a:t>Ergüven</a:t>
            </a:r>
            <a:r>
              <a:rPr lang="en-IN" sz="700" dirty="0"/>
              <a:t>, Ö., </a:t>
            </a:r>
            <a:r>
              <a:rPr lang="en-IN" sz="700" dirty="0" err="1"/>
              <a:t>Beaney</a:t>
            </a:r>
            <a:r>
              <a:rPr lang="en-IN" sz="700" dirty="0"/>
              <a:t>, T., </a:t>
            </a:r>
            <a:r>
              <a:rPr lang="en-IN" sz="700" dirty="0" err="1"/>
              <a:t>Hayhoe</a:t>
            </a:r>
            <a:r>
              <a:rPr lang="en-IN" sz="700" dirty="0"/>
              <a:t>, B., Mayer, E., </a:t>
            </a:r>
            <a:r>
              <a:rPr lang="en-IN" sz="700" dirty="0" err="1"/>
              <a:t>Majeed</a:t>
            </a:r>
            <a:r>
              <a:rPr lang="en-IN" sz="700" dirty="0"/>
              <a:t>, A. and </a:t>
            </a:r>
            <a:r>
              <a:rPr lang="en-IN" sz="700" dirty="0" err="1"/>
              <a:t>Neves</a:t>
            </a:r>
            <a:r>
              <a:rPr lang="en-IN" sz="700" dirty="0"/>
              <a:t>, A.L., (2025). Determinants of digital health literacy: international cross-sectional study. </a:t>
            </a:r>
            <a:r>
              <a:rPr lang="en-IN" sz="700" i="1" dirty="0"/>
              <a:t>Journal of Medical Internet Research</a:t>
            </a:r>
            <a:r>
              <a:rPr lang="en-IN" sz="700" dirty="0"/>
              <a:t>, </a:t>
            </a:r>
            <a:r>
              <a:rPr lang="en-IN" sz="700" i="1" dirty="0"/>
              <a:t>27</a:t>
            </a:r>
            <a:r>
              <a:rPr lang="en-IN" sz="700" dirty="0"/>
              <a:t>, p.e66631. </a:t>
            </a:r>
            <a:r>
              <a:rPr lang="en-IN" sz="700" u="sng" dirty="0">
                <a:hlinkClick r:id="rId6"/>
              </a:rPr>
              <a:t>https://www.jmir.org/2025/1/e66631/</a:t>
            </a:r>
            <a:endParaRPr lang="en-IN" sz="700" dirty="0"/>
          </a:p>
          <a:p>
            <a:pPr marL="285750" indent="-285750" algn="just">
              <a:buFont typeface="Arial" panose="020B0604020202020204" pitchFamily="34" charset="0"/>
              <a:buChar char="•"/>
            </a:pPr>
            <a:r>
              <a:rPr lang="en-IN" sz="700" dirty="0" err="1"/>
              <a:t>Ruksakulpiwat</a:t>
            </a:r>
            <a:r>
              <a:rPr lang="en-IN" sz="700" dirty="0"/>
              <a:t>, S., </a:t>
            </a:r>
            <a:r>
              <a:rPr lang="en-IN" sz="700" dirty="0" err="1"/>
              <a:t>Pongsuwun</a:t>
            </a:r>
            <a:r>
              <a:rPr lang="en-IN" sz="700" dirty="0"/>
              <a:t>, K., </a:t>
            </a:r>
            <a:r>
              <a:rPr lang="en-IN" sz="700" dirty="0" err="1"/>
              <a:t>Junphongsri</a:t>
            </a:r>
            <a:r>
              <a:rPr lang="en-IN" sz="700" dirty="0"/>
              <a:t>, P., </a:t>
            </a:r>
            <a:r>
              <a:rPr lang="en-IN" sz="700" dirty="0" err="1"/>
              <a:t>Preeprem</a:t>
            </a:r>
            <a:r>
              <a:rPr lang="en-IN" sz="700" dirty="0"/>
              <a:t>, C., </a:t>
            </a:r>
            <a:r>
              <a:rPr lang="en-IN" sz="700" dirty="0" err="1"/>
              <a:t>Nguantad</a:t>
            </a:r>
            <a:r>
              <a:rPr lang="en-IN" sz="700" dirty="0"/>
              <a:t>, S. and </a:t>
            </a:r>
            <a:r>
              <a:rPr lang="en-IN" sz="700" dirty="0" err="1"/>
              <a:t>Samart</a:t>
            </a:r>
            <a:r>
              <a:rPr lang="en-IN" sz="700" dirty="0"/>
              <a:t>, B., (2025). . Nurse‐Led Interventions to Improve Health, Adherence, and Functional Outcomes in Adults and Older Adults with Multimorbidity: A Systematic Review of Randomized and </a:t>
            </a:r>
            <a:r>
              <a:rPr lang="en-IN" sz="700" dirty="0" err="1"/>
              <a:t>Quasiexperimental</a:t>
            </a:r>
            <a:r>
              <a:rPr lang="en-IN" sz="700" dirty="0"/>
              <a:t> Studies. </a:t>
            </a:r>
            <a:r>
              <a:rPr lang="en-IN" sz="700" i="1" dirty="0"/>
              <a:t>Journal of nursing management</a:t>
            </a:r>
            <a:r>
              <a:rPr lang="en-IN" sz="700" dirty="0"/>
              <a:t>, </a:t>
            </a:r>
            <a:r>
              <a:rPr lang="en-IN" sz="700" i="1" dirty="0"/>
              <a:t>2025</a:t>
            </a:r>
            <a:r>
              <a:rPr lang="en-IN" sz="700" dirty="0"/>
              <a:t>(1), p.6252049. </a:t>
            </a:r>
            <a:r>
              <a:rPr lang="en-IN" sz="700" u="sng" dirty="0">
                <a:hlinkClick r:id="rId7"/>
              </a:rPr>
              <a:t>https://onlinelibrary.wiley.com/doi/pdf/10.1155/jonm/6252049</a:t>
            </a:r>
            <a:endParaRPr lang="en-IN" sz="700" dirty="0"/>
          </a:p>
          <a:p>
            <a:pPr marL="285750" indent="-285750" algn="just">
              <a:buFont typeface="Arial" panose="020B0604020202020204" pitchFamily="34" charset="0"/>
              <a:buChar char="•"/>
            </a:pPr>
            <a:r>
              <a:rPr lang="en-IN" sz="700" dirty="0"/>
              <a:t>The Health Foundation (2025). Inequalities in diagnosed health conditions by ethnicity.  Available at: </a:t>
            </a:r>
            <a:r>
              <a:rPr lang="en-IN" sz="700" u="sng" dirty="0">
                <a:hlinkClick r:id="rId8"/>
              </a:rPr>
              <a:t>https://www.kingsfund.org.uk/insight-and-analysis/long-reads/health-people-ethnic-minority-groups-england</a:t>
            </a:r>
            <a:r>
              <a:rPr lang="en-IN" sz="700" dirty="0"/>
              <a:t> [Accessed on: 11/10/2026]</a:t>
            </a:r>
          </a:p>
          <a:p>
            <a:pPr marL="285750" indent="-285750" algn="just">
              <a:buFont typeface="Arial" panose="020B0604020202020204" pitchFamily="34" charset="0"/>
              <a:buChar char="•"/>
            </a:pPr>
            <a:r>
              <a:rPr lang="en-IN" sz="700" dirty="0"/>
              <a:t>The King’s Fund (2024), </a:t>
            </a:r>
            <a:r>
              <a:rPr lang="en-IN" sz="700" i="1" dirty="0"/>
              <a:t>The health of people from ethnic minority groups in England.</a:t>
            </a:r>
            <a:r>
              <a:rPr lang="en-IN" sz="700" dirty="0"/>
              <a:t> Available at: </a:t>
            </a:r>
            <a:r>
              <a:rPr lang="en-IN" sz="700" u="sng" dirty="0">
                <a:hlinkClick r:id="rId8"/>
              </a:rPr>
              <a:t>https://www.kingsfund.org.uk/insight-and-analysis/long-reads/health-people-ethnic-minority-groups-england</a:t>
            </a:r>
            <a:r>
              <a:rPr lang="en-IN" sz="700" dirty="0"/>
              <a:t> [Accessed on: 12/10/2026]</a:t>
            </a:r>
          </a:p>
          <a:p>
            <a:pPr marL="285750" indent="-285750" algn="just">
              <a:buFont typeface="Arial" panose="020B0604020202020204" pitchFamily="34" charset="0"/>
              <a:buChar char="•"/>
            </a:pPr>
            <a:r>
              <a:rPr lang="en-IN" sz="700" dirty="0"/>
              <a:t>The King’s Fund (2025), </a:t>
            </a:r>
            <a:r>
              <a:rPr lang="en-IN" sz="700" i="1" dirty="0"/>
              <a:t>The health of women from ethnic minority groups in England.</a:t>
            </a:r>
            <a:r>
              <a:rPr lang="en-IN" sz="700" dirty="0"/>
              <a:t> Available at: </a:t>
            </a:r>
            <a:r>
              <a:rPr lang="en-IN" sz="700" u="sng" dirty="0">
                <a:hlinkClick r:id="rId9"/>
              </a:rPr>
              <a:t>https://www.kingsfund.org.uk/insight-and-analysis/long-reads/the-health-of-women-from-ethnic-minority-groups-england</a:t>
            </a:r>
            <a:r>
              <a:rPr lang="en-IN" sz="700" dirty="0"/>
              <a:t> [Accessed on: 13/10/2026]</a:t>
            </a:r>
          </a:p>
          <a:p>
            <a:pPr marL="285750" indent="-285750" algn="just">
              <a:buFont typeface="Arial" panose="020B0604020202020204" pitchFamily="34" charset="0"/>
              <a:buChar char="•"/>
            </a:pPr>
            <a:r>
              <a:rPr lang="en-IN" sz="700" dirty="0"/>
              <a:t>UKHSA (2025). </a:t>
            </a:r>
            <a:r>
              <a:rPr lang="en-IN" sz="700" i="1" dirty="0"/>
              <a:t>Health inequalities in health protection report 2025</a:t>
            </a:r>
            <a:r>
              <a:rPr lang="en-IN" sz="700" dirty="0"/>
              <a:t>. Available at: </a:t>
            </a:r>
            <a:r>
              <a:rPr lang="en-IN" sz="700" u="sng" dirty="0">
                <a:hlinkClick r:id="rId10"/>
              </a:rPr>
              <a:t>https://www.gov.uk/government/publications/health-inequalities-in-health-protection-report/health-inequalities-in-health-protection-report-2025</a:t>
            </a:r>
            <a:r>
              <a:rPr lang="en-IN" sz="700" dirty="0"/>
              <a:t>  [Accessed on: 10/10/2026]</a:t>
            </a:r>
          </a:p>
          <a:p>
            <a:pPr marL="285750" indent="-285750" algn="just">
              <a:buFont typeface="Arial" panose="020B0604020202020204" pitchFamily="34" charset="0"/>
              <a:buChar char="•"/>
            </a:pPr>
            <a:r>
              <a:rPr lang="en-IN" sz="700" dirty="0"/>
              <a:t>World Health Organization. (2025). </a:t>
            </a:r>
            <a:r>
              <a:rPr lang="en-IN" sz="700" i="1" dirty="0"/>
              <a:t>Health literacy. Available at:  </a:t>
            </a:r>
            <a:r>
              <a:rPr lang="en-IN" sz="700" u="sng" dirty="0">
                <a:hlinkClick r:id="rId11"/>
              </a:rPr>
              <a:t>https://www.who.int/news-room/fact-sheets/detail/health-literacy</a:t>
            </a:r>
            <a:r>
              <a:rPr lang="en-IN" sz="700" dirty="0"/>
              <a:t>[Accessed on: 13/10/2026]</a:t>
            </a:r>
          </a:p>
        </p:txBody>
      </p:sp>
      <p:pic>
        <p:nvPicPr>
          <p:cNvPr id="15" name="image1.png"/>
          <p:cNvPicPr/>
          <p:nvPr/>
        </p:nvPicPr>
        <p:blipFill rotWithShape="1">
          <a:blip r:embed="rId12"/>
          <a:srcRect t="27395"/>
          <a:stretch/>
        </p:blipFill>
        <p:spPr>
          <a:xfrm>
            <a:off x="4147868" y="4685528"/>
            <a:ext cx="4068669" cy="1871096"/>
          </a:xfrm>
          <a:prstGeom prst="rect">
            <a:avLst/>
          </a:prstGeom>
          <a:ln>
            <a:solidFill>
              <a:schemeClr val="tx1"/>
            </a:solidFill>
          </a:ln>
        </p:spPr>
      </p:pic>
      <p:pic>
        <p:nvPicPr>
          <p:cNvPr id="16" name="image3.png"/>
          <p:cNvPicPr/>
          <p:nvPr/>
        </p:nvPicPr>
        <p:blipFill rotWithShape="1">
          <a:blip r:embed="rId13"/>
          <a:srcRect t="25226"/>
          <a:stretch/>
        </p:blipFill>
        <p:spPr>
          <a:xfrm>
            <a:off x="0" y="3624690"/>
            <a:ext cx="4147868" cy="2017037"/>
          </a:xfrm>
          <a:prstGeom prst="rect">
            <a:avLst/>
          </a:prstGeom>
          <a:ln>
            <a:solidFill>
              <a:schemeClr val="tx1"/>
            </a:solidFill>
          </a:ln>
        </p:spPr>
      </p:pic>
      <p:sp>
        <p:nvSpPr>
          <p:cNvPr id="18" name="TextBox 17"/>
          <p:cNvSpPr txBox="1"/>
          <p:nvPr/>
        </p:nvSpPr>
        <p:spPr>
          <a:xfrm>
            <a:off x="8362876" y="6740434"/>
            <a:ext cx="4405656" cy="369332"/>
          </a:xfrm>
          <a:prstGeom prst="rect">
            <a:avLst/>
          </a:prstGeom>
          <a:solidFill>
            <a:schemeClr val="accent4">
              <a:lumMod val="40000"/>
              <a:lumOff val="60000"/>
            </a:schemeClr>
          </a:solidFill>
          <a:ln w="12700">
            <a:solidFill>
              <a:schemeClr val="tx1"/>
            </a:solidFill>
          </a:ln>
        </p:spPr>
        <p:txBody>
          <a:bodyPr wrap="square" rtlCol="0">
            <a:spAutoFit/>
          </a:bodyPr>
          <a:lstStyle/>
          <a:p>
            <a:pPr algn="ctr"/>
            <a:r>
              <a:rPr lang="en-IN" sz="900" b="1" dirty="0"/>
              <a:t>Figure 3: Emergency admission rates by ethnic group</a:t>
            </a:r>
          </a:p>
          <a:p>
            <a:pPr algn="ctr"/>
            <a:r>
              <a:rPr lang="en-IN" sz="900" dirty="0"/>
              <a:t>(Source: UKSHA, 2025)</a:t>
            </a:r>
          </a:p>
        </p:txBody>
      </p:sp>
      <p:pic>
        <p:nvPicPr>
          <p:cNvPr id="19" name="image2.png"/>
          <p:cNvPicPr/>
          <p:nvPr/>
        </p:nvPicPr>
        <p:blipFill>
          <a:blip r:embed="rId14"/>
          <a:stretch>
            <a:fillRect/>
          </a:stretch>
        </p:blipFill>
        <p:spPr>
          <a:xfrm>
            <a:off x="8279202" y="3552284"/>
            <a:ext cx="4427076" cy="3149595"/>
          </a:xfrm>
          <a:prstGeom prst="rect">
            <a:avLst/>
          </a:prstGeom>
          <a:ln w="19050">
            <a:solidFill>
              <a:schemeClr val="tx1"/>
            </a:solidFill>
          </a:ln>
          <a:effectLst>
            <a:softEdge rad="112500"/>
          </a:effectLst>
        </p:spPr>
      </p:pic>
    </p:spTree>
    <p:extLst>
      <p:ext uri="{BB962C8B-B14F-4D97-AF65-F5344CB8AC3E}">
        <p14:creationId xmlns:p14="http://schemas.microsoft.com/office/powerpoint/2010/main" val="36599668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5">
      <a:majorFont>
        <a:latin typeface="Times New Roman"/>
        <a:ea typeface=""/>
        <a:cs typeface=""/>
      </a:majorFont>
      <a:minorFont>
        <a:latin typeface="Times New Roman"/>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153</TotalTime>
  <Words>1447</Words>
  <Application>Microsoft Office PowerPoint</Application>
  <PresentationFormat>A3 Paper (297x420 mm)</PresentationFormat>
  <Paragraphs>37</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Times New Roman</vt:lpstr>
      <vt:lpstr>Office Theme</vt:lpstr>
      <vt:lpstr>EXPLORING ETHNIC DIFFERENCES IN HEALTH LITERACY AMONG BLACK AFRICAN AND BLACK CARIBBEAN OLDER ADULTS IN ENGLAND: THE ROLE OF NURSE-DELIVERED HEALTH EDUCATION  Student Name: [vishalbhai khristi] | Student ID: [2518470] | Email: [2518470@student.uwtsd.ac.uk] | Module: LCHS7008 Practice-Based Research | Supervisor: [Dr.Tonia Babalola]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vishal khristi</cp:lastModifiedBy>
  <cp:revision>2</cp:revision>
  <dcterms:created xsi:type="dcterms:W3CDTF">2026-09-23T16:20:14Z</dcterms:created>
  <dcterms:modified xsi:type="dcterms:W3CDTF">2026-10-19T13:01:47Z</dcterms:modified>
</cp:coreProperties>
</file>