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image/jpeg" Extension="jpe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0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1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1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</p:sldIdLst>
  <p:sldSz cy="10287000" cx="18288000"/>
  <p:notesSz cx="6858000" cy="9144000"/>
  <p:defaultTextStyle>
    <a:defPPr lvl="0">
      <a:defRPr lang="en-US"/>
    </a:defPPr>
    <a:lvl1pPr defTabSz="914400" eaLnBrk="1" hangingPunct="1" latinLnBrk="0" lvl="0" marL="0" rtl="0" algn="l">
      <a:defRPr kern="1200" sz="1800">
        <a:solidFill>
          <a:schemeClr val="tx1"/>
        </a:solidFill>
        <a:latin typeface="+mn-lt"/>
        <a:ea typeface="+mn-ea"/>
        <a:cs typeface="+mn-cs"/>
      </a:defRPr>
    </a:lvl1pPr>
    <a:lvl2pPr defTabSz="914400" eaLnBrk="1" hangingPunct="1" latinLnBrk="0" lvl="1" marL="457200" rtl="0" algn="l">
      <a:defRPr kern="1200" sz="1800">
        <a:solidFill>
          <a:schemeClr val="tx1"/>
        </a:solidFill>
        <a:latin typeface="+mn-lt"/>
        <a:ea typeface="+mn-ea"/>
        <a:cs typeface="+mn-cs"/>
      </a:defRPr>
    </a:lvl2pPr>
    <a:lvl3pPr defTabSz="914400" eaLnBrk="1" hangingPunct="1" latinLnBrk="0" lvl="2" marL="914400" rtl="0" algn="l">
      <a:defRPr kern="1200" sz="1800">
        <a:solidFill>
          <a:schemeClr val="tx1"/>
        </a:solidFill>
        <a:latin typeface="+mn-lt"/>
        <a:ea typeface="+mn-ea"/>
        <a:cs typeface="+mn-cs"/>
      </a:defRPr>
    </a:lvl3pPr>
    <a:lvl4pPr defTabSz="914400" eaLnBrk="1" hangingPunct="1" latinLnBrk="0" lvl="3" marL="1371600" rtl="0" algn="l">
      <a:defRPr kern="1200" sz="1800">
        <a:solidFill>
          <a:schemeClr val="tx1"/>
        </a:solidFill>
        <a:latin typeface="+mn-lt"/>
        <a:ea typeface="+mn-ea"/>
        <a:cs typeface="+mn-cs"/>
      </a:defRPr>
    </a:lvl4pPr>
    <a:lvl5pPr defTabSz="914400" eaLnBrk="1" hangingPunct="1" latinLnBrk="0" lvl="4" marL="1828800" rtl="0" algn="l">
      <a:defRPr kern="1200" sz="1800">
        <a:solidFill>
          <a:schemeClr val="tx1"/>
        </a:solidFill>
        <a:latin typeface="+mn-lt"/>
        <a:ea typeface="+mn-ea"/>
        <a:cs typeface="+mn-cs"/>
      </a:defRPr>
    </a:lvl5pPr>
    <a:lvl6pPr defTabSz="914400" eaLnBrk="1" hangingPunct="1" latinLnBrk="0" lvl="5" marL="2286000" rtl="0" algn="l">
      <a:defRPr kern="1200" sz="1800">
        <a:solidFill>
          <a:schemeClr val="tx1"/>
        </a:solidFill>
        <a:latin typeface="+mn-lt"/>
        <a:ea typeface="+mn-ea"/>
        <a:cs typeface="+mn-cs"/>
      </a:defRPr>
    </a:lvl6pPr>
    <a:lvl7pPr defTabSz="914400" eaLnBrk="1" hangingPunct="1" latinLnBrk="0" lvl="6" marL="2743200" rtl="0" algn="l">
      <a:defRPr kern="1200" sz="1800">
        <a:solidFill>
          <a:schemeClr val="tx1"/>
        </a:solidFill>
        <a:latin typeface="+mn-lt"/>
        <a:ea typeface="+mn-ea"/>
        <a:cs typeface="+mn-cs"/>
      </a:defRPr>
    </a:lvl7pPr>
    <a:lvl8pPr defTabSz="914400" eaLnBrk="1" hangingPunct="1" latinLnBrk="0" lvl="7" marL="3200400" rtl="0" algn="l">
      <a:defRPr kern="1200" sz="1800">
        <a:solidFill>
          <a:schemeClr val="tx1"/>
        </a:solidFill>
        <a:latin typeface="+mn-lt"/>
        <a:ea typeface="+mn-ea"/>
        <a:cs typeface="+mn-cs"/>
      </a:defRPr>
    </a:lvl8pPr>
    <a:lvl9pPr defTabSz="914400" eaLnBrk="1" hangingPunct="1" latinLnBrk="0" lvl="8" marL="3657600" rtl="0" algn="l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1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1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viewProps" Target="viewProps1.xml"/><Relationship Id="rId3" Type="http://schemas.openxmlformats.org/officeDocument/2006/relationships/presProps" Target="presProps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5" Type="http://schemas.openxmlformats.org/officeDocument/2006/relationships/slide" Target="slides/slide20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<Relationships xmlns="http://schemas.openxmlformats.org/package/2006/relationships"><Relationship Id="rId1" Target="../theme/theme2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.xml" Type="http://schemas.openxmlformats.org/officeDocument/2006/relationships/slide"/></Relationships>
</file>

<file path=ppt/notesSlides/_rels/notesSlide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.xml" Type="http://schemas.openxmlformats.org/officeDocument/2006/relationships/slide"/></Relationships>
</file>

<file path=ppt/notesSlides/_rels/notesSlide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3.xml" Type="http://schemas.openxmlformats.org/officeDocument/2006/relationships/slide"/></Relationships>
</file>

<file path=ppt/notesSlides/_rels/notesSlide4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4.xml" Type="http://schemas.openxmlformats.org/officeDocument/2006/relationships/slide"/></Relationships>
</file>

<file path=ppt/notesSlides/_rels/notesSlide5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5.xml" Type="http://schemas.openxmlformats.org/officeDocument/2006/relationships/slide"/></Relationships>
</file>

<file path=ppt/notesSlides/_rels/notesSlide6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6.xml" Type="http://schemas.openxmlformats.org/officeDocument/2006/relationships/slide"/></Relationships>
</file>

<file path=ppt/notesSlides/_rels/notesSlide7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7.xml" Type="http://schemas.openxmlformats.org/officeDocument/2006/relationships/slide"/></Relationships>
</file>

<file path=ppt/notesSlides/_rels/notesSlide8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8.xml" Type="http://schemas.openxmlformats.org/officeDocument/2006/relationships/slide"/></Relationships>
</file>

<file path=ppt/notesSlides/_rels/notesSlide9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9.xml" Type="http://schemas.openxmlformats.org/officeDocument/2006/relationships/slide"/></Relationships>
</file>

<file path=ppt/notesSlides/_rels/notesSlide10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0.xml" Type="http://schemas.openxmlformats.org/officeDocument/2006/relationships/slide"/></Relationships>
</file>

<file path=ppt/notesSlides/_rels/notesSlide1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1.xml" Type="http://schemas.openxmlformats.org/officeDocument/2006/relationships/slide"/></Relationships>
</file>

<file path=ppt/notesSlides/_rels/notesSlide1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2.xml" Type="http://schemas.openxmlformats.org/officeDocument/2006/relationships/slide"/></Relationships>
</file>

<file path=ppt/notesSlides/_rels/notesSlide1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3.xml" Type="http://schemas.openxmlformats.org/officeDocument/2006/relationships/slide"/></Relationships>
</file>

<file path=ppt/notesSlides/_rels/notesSlide14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4.xml" Type="http://schemas.openxmlformats.org/officeDocument/2006/relationships/slide"/></Relationships>
</file>

<file path=ppt/notesSlides/_rels/notesSlide15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5.xml" Type="http://schemas.openxmlformats.org/officeDocument/2006/relationships/slide"/></Relationships>
</file>

<file path=ppt/notesSlides/_rels/notesSlide16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6.xml" Type="http://schemas.openxmlformats.org/officeDocument/2006/relationships/slide"/></Relationships>
</file>

<file path=ppt/notesSlides/_rels/notesSlide17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7.xml" Type="http://schemas.openxmlformats.org/officeDocument/2006/relationships/slide"/></Relationships>
</file>

<file path=ppt/notesSlides/_rels/notesSlide18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8.xml" Type="http://schemas.openxmlformats.org/officeDocument/2006/relationships/slide"/></Relationships>
</file>

<file path=ppt/notesSlides/_rels/notesSlide19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9.xml" Type="http://schemas.openxmlformats.org/officeDocument/2006/relationships/slide"/></Relationships>
</file>

<file path=ppt/notesSlides/_rels/notesSlide20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0.xml" Type="http://schemas.openxmlformats.org/officeDocument/2006/relationships/slide"/></Relationships>
</file>

<file path=ppt/notesSlides/notesSlide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2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3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4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5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6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7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8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9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10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11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12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13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14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15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6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16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7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17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8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18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9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19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0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20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eg"/><Relationship Id="rId4" Type="http://schemas.openxmlformats.org/officeDocument/2006/relationships/image" Target="../media/image2.png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2.xml" Type="http://schemas.openxmlformats.org/officeDocument/2006/relationships/notesSlide"/><Relationship Id="rId3" Target="../media/image2.png" Type="http://schemas.openxmlformats.org/officeDocument/2006/relationships/image"/><Relationship Id="rId4" Target="../media/image1.jpe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3.xml" Type="http://schemas.openxmlformats.org/officeDocument/2006/relationships/notesSlide"/><Relationship Id="rId3" Target="../media/image1.jpeg" Type="http://schemas.openxmlformats.org/officeDocument/2006/relationships/image"/><Relationship Id="rId4" Target="../media/image2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4.xml" Type="http://schemas.openxmlformats.org/officeDocument/2006/relationships/notesSlide"/><Relationship Id="rId3" Target="../media/image1.jpeg" Type="http://schemas.openxmlformats.org/officeDocument/2006/relationships/image"/><Relationship Id="rId4" Target="../media/image2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5.xml" Type="http://schemas.openxmlformats.org/officeDocument/2006/relationships/notesSlide"/><Relationship Id="rId3" Target="../media/image1.jpeg" Type="http://schemas.openxmlformats.org/officeDocument/2006/relationships/image"/><Relationship Id="rId4" Target="../media/image2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6.xml" Type="http://schemas.openxmlformats.org/officeDocument/2006/relationships/notesSlide"/><Relationship Id="rId3" Target="../media/image1.jpeg" Type="http://schemas.openxmlformats.org/officeDocument/2006/relationships/image"/><Relationship Id="rId4" Target="../media/image2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7.xml" Type="http://schemas.openxmlformats.org/officeDocument/2006/relationships/notesSlide"/><Relationship Id="rId3" Target="../media/image1.jpeg" Type="http://schemas.openxmlformats.org/officeDocument/2006/relationships/image"/><Relationship Id="rId4" Target="../media/image2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8.xml" Type="http://schemas.openxmlformats.org/officeDocument/2006/relationships/notesSlide"/><Relationship Id="rId3" Target="../media/image1.jpeg" Type="http://schemas.openxmlformats.org/officeDocument/2006/relationships/image"/><Relationship Id="rId4" Target="../media/image2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9.xml" Type="http://schemas.openxmlformats.org/officeDocument/2006/relationships/notesSlide"/><Relationship Id="rId3" Target="../media/image1.jpeg" Type="http://schemas.openxmlformats.org/officeDocument/2006/relationships/image"/><Relationship Id="rId4" Target="../media/image2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0.xml" Type="http://schemas.openxmlformats.org/officeDocument/2006/relationships/notesSlide"/><Relationship Id="rId3" Target="../media/image1.jpeg" Type="http://schemas.openxmlformats.org/officeDocument/2006/relationships/image"/><Relationship Id="rId4" Target="../media/image2.pn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1.xml" Type="http://schemas.openxmlformats.org/officeDocument/2006/relationships/notesSlide"/><Relationship Id="rId3" Target="../media/image1.jpeg" Type="http://schemas.openxmlformats.org/officeDocument/2006/relationships/image"/><Relationship Id="rId4" Target="../media/image2.pn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2.xml" Type="http://schemas.openxmlformats.org/officeDocument/2006/relationships/notesSlide"/><Relationship Id="rId3" Target="../media/image1.jpeg" Type="http://schemas.openxmlformats.org/officeDocument/2006/relationships/image"/><Relationship Id="rId4" Target="../media/image2.pn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3.xml" Type="http://schemas.openxmlformats.org/officeDocument/2006/relationships/notesSlide"/><Relationship Id="rId3" Target="../media/image1.jpeg" Type="http://schemas.openxmlformats.org/officeDocument/2006/relationships/image"/><Relationship Id="rId4" Target="../media/image2.pn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4.xml" Type="http://schemas.openxmlformats.org/officeDocument/2006/relationships/notesSlide"/><Relationship Id="rId3" Target="../media/image1.jpeg" Type="http://schemas.openxmlformats.org/officeDocument/2006/relationships/image"/><Relationship Id="rId4" Target="../media/image2.pn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5.xml" Type="http://schemas.openxmlformats.org/officeDocument/2006/relationships/notesSlide"/><Relationship Id="rId3" Target="../media/image1.jpeg" Type="http://schemas.openxmlformats.org/officeDocument/2006/relationships/image"/><Relationship Id="rId4" Target="../media/image2.pn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6.xml" Type="http://schemas.openxmlformats.org/officeDocument/2006/relationships/notesSlide"/><Relationship Id="rId3" Target="../media/image1.jpeg" Type="http://schemas.openxmlformats.org/officeDocument/2006/relationships/image"/><Relationship Id="rId4" Target="../media/image2.png" Type="http://schemas.openxmlformats.org/officeDocument/2006/relationships/image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7.xml" Type="http://schemas.openxmlformats.org/officeDocument/2006/relationships/notesSlide"/><Relationship Id="rId3" Target="../media/image1.jpeg" Type="http://schemas.openxmlformats.org/officeDocument/2006/relationships/image"/><Relationship Id="rId4" Target="../media/image2.png" Type="http://schemas.openxmlformats.org/officeDocument/2006/relationships/imag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8.xml" Type="http://schemas.openxmlformats.org/officeDocument/2006/relationships/notesSlide"/><Relationship Id="rId3" Target="../media/image1.jpeg" Type="http://schemas.openxmlformats.org/officeDocument/2006/relationships/image"/><Relationship Id="rId4" Target="../media/image2.png" Type="http://schemas.openxmlformats.org/officeDocument/2006/relationships/image"/></Relationships>
</file>

<file path=ppt/slides/_rels/slide1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9.xml" Type="http://schemas.openxmlformats.org/officeDocument/2006/relationships/notesSlide"/><Relationship Id="rId3" Target="../media/image1.jpeg" Type="http://schemas.openxmlformats.org/officeDocument/2006/relationships/image"/><Relationship Id="rId4" Target="../media/image2.png" Type="http://schemas.openxmlformats.org/officeDocument/2006/relationships/image"/></Relationships>
</file>

<file path=ppt/slides/_rels/slide2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20.xml" Type="http://schemas.openxmlformats.org/officeDocument/2006/relationships/notesSlide"/><Relationship Id="rId3" Target="../media/image1.jpeg" Type="http://schemas.openxmlformats.org/officeDocument/2006/relationships/image"/><Relationship Id="rId4" Target="../media/image2.png" Type="http://schemas.openxmlformats.org/officeDocument/2006/relationships/image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111D33"/>
        </a:solidFill>
      </p:bgPr>
    </p:bg>
    <p:spTree>
      <p:nvGrpSpPr>
        <p:cNvPr id="200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1" name="Google Shape;201;p1"/>
          <p:cNvGrpSpPr/>
          <p:nvPr/>
        </p:nvGrpSpPr>
        <p:grpSpPr>
          <a:xfrm>
            <a:off x="-12697" y="-12697"/>
            <a:ext cx="720281" cy="10312336"/>
            <a:chOff x="0" y="0"/>
            <a:chExt cx="960374" cy="13749781"/>
          </a:xfrm>
        </p:grpSpPr>
        <p:sp>
          <p:nvSpPr>
            <p:cNvPr id="202" name="Google Shape;202;p1"/>
            <p:cNvSpPr/>
            <p:nvPr/>
          </p:nvSpPr>
          <p:spPr>
            <a:xfrm>
              <a:off x="16891" y="16891"/>
              <a:ext cx="926592" cy="13715999"/>
            </a:xfrm>
            <a:custGeom>
              <a:rect b="b" l="l" r="r" t="t"/>
              <a:pathLst>
                <a:path extrusionOk="0" h="13715999" w="926592">
                  <a:moveTo>
                    <a:pt x="0" y="0"/>
                  </a:moveTo>
                  <a:lnTo>
                    <a:pt x="926592" y="0"/>
                  </a:lnTo>
                  <a:lnTo>
                    <a:pt x="926592" y="13715999"/>
                  </a:lnTo>
                  <a:lnTo>
                    <a:pt x="0" y="13715999"/>
                  </a:lnTo>
                  <a:close/>
                </a:path>
              </a:pathLst>
            </a:custGeom>
            <a:solidFill>
              <a:srgbClr val="3498DB"/>
            </a:solidFill>
            <a:ln>
              <a:noFill/>
            </a:ln>
          </p:spPr>
        </p:sp>
        <p:sp>
          <p:nvSpPr>
            <p:cNvPr id="203" name="Google Shape;203;p1"/>
            <p:cNvSpPr/>
            <p:nvPr/>
          </p:nvSpPr>
          <p:spPr>
            <a:xfrm>
              <a:off x="0" y="0"/>
              <a:ext cx="960374" cy="13749782"/>
            </a:xfrm>
            <a:custGeom>
              <a:rect b="b" l="l" r="r" t="t"/>
              <a:pathLst>
                <a:path extrusionOk="0" h="13749782" w="960374">
                  <a:moveTo>
                    <a:pt x="16891" y="0"/>
                  </a:moveTo>
                  <a:lnTo>
                    <a:pt x="943483" y="0"/>
                  </a:lnTo>
                  <a:cubicBezTo>
                    <a:pt x="952881" y="0"/>
                    <a:pt x="960374" y="7620"/>
                    <a:pt x="960374" y="16891"/>
                  </a:cubicBezTo>
                  <a:lnTo>
                    <a:pt x="960374" y="13732890"/>
                  </a:lnTo>
                  <a:cubicBezTo>
                    <a:pt x="960374" y="13742290"/>
                    <a:pt x="952754" y="13749782"/>
                    <a:pt x="943483" y="13749782"/>
                  </a:cubicBezTo>
                  <a:lnTo>
                    <a:pt x="16891" y="13749782"/>
                  </a:lnTo>
                  <a:cubicBezTo>
                    <a:pt x="7493" y="13749782"/>
                    <a:pt x="0" y="13742163"/>
                    <a:pt x="0" y="13732890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3732890"/>
                  </a:lnTo>
                  <a:lnTo>
                    <a:pt x="16891" y="13732890"/>
                  </a:lnTo>
                  <a:lnTo>
                    <a:pt x="16891" y="13716000"/>
                  </a:lnTo>
                  <a:lnTo>
                    <a:pt x="943483" y="13716000"/>
                  </a:lnTo>
                  <a:lnTo>
                    <a:pt x="943483" y="13732890"/>
                  </a:lnTo>
                  <a:lnTo>
                    <a:pt x="926592" y="13732890"/>
                  </a:lnTo>
                  <a:lnTo>
                    <a:pt x="926592" y="16891"/>
                  </a:lnTo>
                  <a:lnTo>
                    <a:pt x="943483" y="16891"/>
                  </a:lnTo>
                  <a:lnTo>
                    <a:pt x="943483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04" name="Google Shape;204;p1"/>
          <p:cNvGrpSpPr/>
          <p:nvPr/>
        </p:nvGrpSpPr>
        <p:grpSpPr>
          <a:xfrm>
            <a:off x="993143" y="4961639"/>
            <a:ext cx="11912536" cy="98490"/>
            <a:chOff x="0" y="0"/>
            <a:chExt cx="15883381" cy="131320"/>
          </a:xfrm>
        </p:grpSpPr>
        <p:sp>
          <p:nvSpPr>
            <p:cNvPr id="205" name="Google Shape;205;p1"/>
            <p:cNvSpPr/>
            <p:nvPr/>
          </p:nvSpPr>
          <p:spPr>
            <a:xfrm>
              <a:off x="16891" y="16891"/>
              <a:ext cx="15849599" cy="97536"/>
            </a:xfrm>
            <a:custGeom>
              <a:rect b="b" l="l" r="r" t="t"/>
              <a:pathLst>
                <a:path extrusionOk="0" h="97536" w="15849599">
                  <a:moveTo>
                    <a:pt x="0" y="0"/>
                  </a:moveTo>
                  <a:lnTo>
                    <a:pt x="15849599" y="0"/>
                  </a:lnTo>
                  <a:lnTo>
                    <a:pt x="15849599" y="97536"/>
                  </a:lnTo>
                  <a:lnTo>
                    <a:pt x="0" y="97536"/>
                  </a:lnTo>
                  <a:close/>
                </a:path>
              </a:pathLst>
            </a:custGeom>
            <a:solidFill>
              <a:srgbClr val="C0C8D8"/>
            </a:solidFill>
            <a:ln>
              <a:noFill/>
            </a:ln>
          </p:spPr>
        </p:sp>
        <p:sp>
          <p:nvSpPr>
            <p:cNvPr id="206" name="Google Shape;206;p1"/>
            <p:cNvSpPr/>
            <p:nvPr/>
          </p:nvSpPr>
          <p:spPr>
            <a:xfrm>
              <a:off x="0" y="0"/>
              <a:ext cx="15883382" cy="131320"/>
            </a:xfrm>
            <a:custGeom>
              <a:rect b="b" l="l" r="r" t="t"/>
              <a:pathLst>
                <a:path extrusionOk="0" h="131320" w="15883382">
                  <a:moveTo>
                    <a:pt x="16891" y="0"/>
                  </a:moveTo>
                  <a:lnTo>
                    <a:pt x="15866490" y="0"/>
                  </a:lnTo>
                  <a:cubicBezTo>
                    <a:pt x="15875890" y="0"/>
                    <a:pt x="15883382" y="7620"/>
                    <a:pt x="15883382" y="16891"/>
                  </a:cubicBezTo>
                  <a:lnTo>
                    <a:pt x="15883382" y="114427"/>
                  </a:lnTo>
                  <a:cubicBezTo>
                    <a:pt x="15883382" y="123825"/>
                    <a:pt x="15875763" y="131318"/>
                    <a:pt x="15866490" y="131318"/>
                  </a:cubicBezTo>
                  <a:lnTo>
                    <a:pt x="16891" y="131318"/>
                  </a:lnTo>
                  <a:cubicBezTo>
                    <a:pt x="7620" y="131445"/>
                    <a:pt x="0" y="123825"/>
                    <a:pt x="0" y="114427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14427"/>
                  </a:lnTo>
                  <a:lnTo>
                    <a:pt x="16891" y="114427"/>
                  </a:lnTo>
                  <a:lnTo>
                    <a:pt x="16891" y="97536"/>
                  </a:lnTo>
                  <a:lnTo>
                    <a:pt x="15866490" y="97536"/>
                  </a:lnTo>
                  <a:lnTo>
                    <a:pt x="15866490" y="114427"/>
                  </a:lnTo>
                  <a:lnTo>
                    <a:pt x="15849600" y="114427"/>
                  </a:lnTo>
                  <a:lnTo>
                    <a:pt x="15849600" y="16891"/>
                  </a:lnTo>
                  <a:lnTo>
                    <a:pt x="15866490" y="16891"/>
                  </a:lnTo>
                  <a:lnTo>
                    <a:pt x="158664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07" name="Google Shape;207;p1"/>
          <p:cNvGrpSpPr/>
          <p:nvPr/>
        </p:nvGrpSpPr>
        <p:grpSpPr>
          <a:xfrm>
            <a:off x="7353866" y="-1765288"/>
            <a:ext cx="11506992" cy="5580900"/>
            <a:chOff x="0" y="-9525"/>
            <a:chExt cx="15342656" cy="7441200"/>
          </a:xfrm>
        </p:grpSpPr>
        <p:sp>
          <p:nvSpPr>
            <p:cNvPr id="208" name="Google Shape;208;p1"/>
            <p:cNvSpPr/>
            <p:nvPr/>
          </p:nvSpPr>
          <p:spPr>
            <a:xfrm>
              <a:off x="0" y="0"/>
              <a:ext cx="15342656" cy="7431584"/>
            </a:xfrm>
            <a:custGeom>
              <a:rect b="b" l="l" r="r" t="t"/>
              <a:pathLst>
                <a:path extrusionOk="0" h="7431584" w="15342656">
                  <a:moveTo>
                    <a:pt x="0" y="0"/>
                  </a:moveTo>
                  <a:lnTo>
                    <a:pt x="15342656" y="0"/>
                  </a:lnTo>
                  <a:lnTo>
                    <a:pt x="15342656" y="7431584"/>
                  </a:lnTo>
                  <a:lnTo>
                    <a:pt x="0" y="7431584"/>
                  </a:lnTo>
                  <a:close/>
                </a:path>
              </a:pathLst>
            </a:custGeom>
            <a:blipFill rotWithShape="1">
              <a:blip r:embed="rId3">
                <a:alphaModFix amt="0"/>
              </a:blip>
              <a:stretch>
                <a:fillRect b="28970" l="0" r="-39860" t="-41489"/>
              </a:stretch>
            </a:blipFill>
            <a:ln>
              <a:noFill/>
            </a:ln>
          </p:spPr>
        </p:sp>
        <p:sp>
          <p:nvSpPr>
            <p:cNvPr id="209" name="Google Shape;209;p1"/>
            <p:cNvSpPr txBox="1"/>
            <p:nvPr/>
          </p:nvSpPr>
          <p:spPr>
            <a:xfrm>
              <a:off x="0" y="-9525"/>
              <a:ext cx="15342600" cy="7441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US" sz="7600" u="none" cap="none" strike="noStrike">
                  <a:solidFill>
                    <a:srgbClr val="FFFFFF"/>
                  </a:solidFill>
                  <a:latin typeface="Cambria"/>
                  <a:ea typeface="Cambria"/>
                  <a:cs typeface="Cambria"/>
                  <a:sym typeface="Cambria"/>
                </a:rPr>
                <a:t>KEEPSAFE COMPANY</a:t>
              </a:r>
              <a:endParaRPr/>
            </a:p>
          </p:txBody>
        </p:sp>
      </p:grpSp>
      <p:grpSp>
        <p:nvGrpSpPr>
          <p:cNvPr id="210" name="Google Shape;210;p1"/>
          <p:cNvGrpSpPr/>
          <p:nvPr/>
        </p:nvGrpSpPr>
        <p:grpSpPr>
          <a:xfrm>
            <a:off x="11255727" y="2619680"/>
            <a:ext cx="14630400" cy="1195875"/>
            <a:chOff x="0" y="-9525"/>
            <a:chExt cx="19507200" cy="1594500"/>
          </a:xfrm>
        </p:grpSpPr>
        <p:sp>
          <p:nvSpPr>
            <p:cNvPr id="211" name="Google Shape;211;p1"/>
            <p:cNvSpPr/>
            <p:nvPr/>
          </p:nvSpPr>
          <p:spPr>
            <a:xfrm>
              <a:off x="0" y="0"/>
              <a:ext cx="19507200" cy="1584960"/>
            </a:xfrm>
            <a:custGeom>
              <a:rect b="b" l="l" r="r" t="t"/>
              <a:pathLst>
                <a:path extrusionOk="0" h="1584960" w="19507200">
                  <a:moveTo>
                    <a:pt x="0" y="0"/>
                  </a:moveTo>
                  <a:lnTo>
                    <a:pt x="19507200" y="0"/>
                  </a:lnTo>
                  <a:lnTo>
                    <a:pt x="19507200" y="1584960"/>
                  </a:lnTo>
                  <a:lnTo>
                    <a:pt x="0" y="1584960"/>
                  </a:lnTo>
                  <a:close/>
                </a:path>
              </a:pathLst>
            </a:custGeom>
            <a:blipFill rotWithShape="1">
              <a:blip r:embed="rId3">
                <a:alphaModFix amt="0"/>
              </a:blip>
              <a:stretch>
                <a:fillRect b="-189808" l="0" r="0" t="-189808"/>
              </a:stretch>
            </a:blipFill>
            <a:ln>
              <a:noFill/>
            </a:ln>
          </p:spPr>
        </p:sp>
        <p:sp>
          <p:nvSpPr>
            <p:cNvPr id="212" name="Google Shape;212;p1"/>
            <p:cNvSpPr txBox="1"/>
            <p:nvPr/>
          </p:nvSpPr>
          <p:spPr>
            <a:xfrm>
              <a:off x="0" y="-9525"/>
              <a:ext cx="19507200" cy="1594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1" lang="en-US" sz="4400" u="none" cap="none" strike="noStrike">
                  <a:solidFill>
                    <a:srgbClr val="5DADE2"/>
                  </a:solidFill>
                  <a:latin typeface="Cambria"/>
                  <a:ea typeface="Cambria"/>
                  <a:cs typeface="Cambria"/>
                  <a:sym typeface="Cambria"/>
                </a:rPr>
                <a:t>Teamwork Case Study</a:t>
              </a:r>
              <a:endParaRPr/>
            </a:p>
          </p:txBody>
        </p:sp>
      </p:grpSp>
      <p:grpSp>
        <p:nvGrpSpPr>
          <p:cNvPr id="213" name="Google Shape;213;p1"/>
          <p:cNvGrpSpPr/>
          <p:nvPr/>
        </p:nvGrpSpPr>
        <p:grpSpPr>
          <a:xfrm>
            <a:off x="1005840" y="5224082"/>
            <a:ext cx="15544800" cy="957375"/>
            <a:chOff x="0" y="-57150"/>
            <a:chExt cx="20726400" cy="1276500"/>
          </a:xfrm>
        </p:grpSpPr>
        <p:sp>
          <p:nvSpPr>
            <p:cNvPr id="214" name="Google Shape;214;p1"/>
            <p:cNvSpPr/>
            <p:nvPr/>
          </p:nvSpPr>
          <p:spPr>
            <a:xfrm>
              <a:off x="0" y="0"/>
              <a:ext cx="20726400" cy="1219200"/>
            </a:xfrm>
            <a:custGeom>
              <a:rect b="b" l="l" r="r" t="t"/>
              <a:pathLst>
                <a:path extrusionOk="0" h="1219200" w="20726400">
                  <a:moveTo>
                    <a:pt x="0" y="0"/>
                  </a:moveTo>
                  <a:lnTo>
                    <a:pt x="20726400" y="0"/>
                  </a:lnTo>
                  <a:lnTo>
                    <a:pt x="20726400" y="1219200"/>
                  </a:lnTo>
                  <a:lnTo>
                    <a:pt x="0" y="1219200"/>
                  </a:lnTo>
                  <a:close/>
                </a:path>
              </a:pathLst>
            </a:custGeom>
            <a:blipFill rotWithShape="1">
              <a:blip r:embed="rId3">
                <a:alphaModFix amt="0"/>
              </a:blip>
              <a:stretch>
                <a:fillRect b="-281257" l="0" r="0" t="-281257"/>
              </a:stretch>
            </a:blipFill>
            <a:ln>
              <a:noFill/>
            </a:ln>
          </p:spPr>
        </p:sp>
        <p:sp>
          <p:nvSpPr>
            <p:cNvPr id="215" name="Google Shape;215;p1"/>
            <p:cNvSpPr txBox="1"/>
            <p:nvPr/>
          </p:nvSpPr>
          <p:spPr>
            <a:xfrm>
              <a:off x="0" y="-57150"/>
              <a:ext cx="20726400" cy="1276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US" sz="2600" u="none" cap="none" strike="noStrike">
                  <a:solidFill>
                    <a:srgbClr val="D8DDE6"/>
                  </a:solidFill>
                  <a:latin typeface="Calibri"/>
                  <a:ea typeface="Calibri"/>
                  <a:cs typeface="Calibri"/>
                  <a:sym typeface="Calibri"/>
                </a:rPr>
                <a:t>Module: Effective Teamwork and Communication </a:t>
              </a:r>
              <a:r>
                <a:rPr b="0" i="0" lang="en-US" sz="2600" u="none" cap="none" strike="noStrike">
                  <a:solidFill>
                    <a:srgbClr val="D8DDE6"/>
                  </a:solidFill>
                  <a:latin typeface="Calibri"/>
                  <a:ea typeface="Calibri"/>
                  <a:cs typeface="Calibri"/>
                  <a:sym typeface="Calibri"/>
                </a:rPr>
                <a:t>  |  </a:t>
              </a:r>
              <a:r>
                <a:rPr b="1" i="0" lang="en-US" sz="2600" u="none" cap="none" strike="noStrike">
                  <a:solidFill>
                    <a:srgbClr val="D8DDE6"/>
                  </a:solidFill>
                  <a:latin typeface="Calibri"/>
                  <a:ea typeface="Calibri"/>
                  <a:cs typeface="Calibri"/>
                  <a:sym typeface="Calibri"/>
                </a:rPr>
                <a:t>Topic: </a:t>
              </a:r>
              <a:r>
                <a:rPr b="0" i="0" lang="en-US" sz="2600" u="none" cap="none" strike="noStrike">
                  <a:solidFill>
                    <a:srgbClr val="D8DDE6"/>
                  </a:solidFill>
                  <a:latin typeface="Calibri"/>
                  <a:ea typeface="Calibri"/>
                  <a:cs typeface="Calibri"/>
                  <a:sym typeface="Calibri"/>
                </a:rPr>
                <a:t>Team Development &amp; Leadership</a:t>
              </a:r>
              <a:endParaRPr/>
            </a:p>
          </p:txBody>
        </p:sp>
      </p:grpSp>
      <p:sp>
        <p:nvSpPr>
          <p:cNvPr id="216" name="Google Shape;216;p1"/>
          <p:cNvSpPr txBox="1"/>
          <p:nvPr/>
        </p:nvSpPr>
        <p:spPr>
          <a:xfrm>
            <a:off x="1005840" y="6280023"/>
            <a:ext cx="14264700" cy="1602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799" u="none" cap="none" strike="noStrike">
                <a:solidFill>
                  <a:srgbClr val="D8DDE6"/>
                </a:solidFill>
                <a:latin typeface="Calibri"/>
                <a:ea typeface="Calibri"/>
                <a:cs typeface="Calibri"/>
                <a:sym typeface="Calibri"/>
              </a:rPr>
              <a:t>An analysis of team formation, conflict, and resolution</a:t>
            </a:r>
            <a:endParaRPr/>
          </a:p>
          <a:p>
            <a:pPr indent="0" lvl="0" marL="0" marR="0" rtl="0" algn="l">
              <a:lnSpc>
                <a:spcPct val="12000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799" u="none" cap="none" strike="noStrike">
                <a:solidFill>
                  <a:srgbClr val="D8DDE6"/>
                </a:solidFill>
                <a:latin typeface="Calibri"/>
                <a:ea typeface="Calibri"/>
                <a:cs typeface="Calibri"/>
                <a:sym typeface="Calibri"/>
              </a:rPr>
              <a:t>through Tuckman's Model, Belbin Roles &amp; Leadership Theory.</a:t>
            </a:r>
            <a:endParaRPr/>
          </a:p>
        </p:txBody>
      </p:sp>
      <p:sp>
        <p:nvSpPr>
          <p:cNvPr descr="preencoded.png" id="217" name="Google Shape;217;p1"/>
          <p:cNvSpPr/>
          <p:nvPr/>
        </p:nvSpPr>
        <p:spPr>
          <a:xfrm>
            <a:off x="14173200" y="6880860"/>
            <a:ext cx="2377440" cy="2377440"/>
          </a:xfrm>
          <a:custGeom>
            <a:rect b="b" l="l" r="r" t="t"/>
            <a:pathLst>
              <a:path extrusionOk="0" h="3169920" w="3169920">
                <a:moveTo>
                  <a:pt x="0" y="0"/>
                </a:moveTo>
                <a:lnTo>
                  <a:pt x="3169920" y="0"/>
                </a:lnTo>
                <a:lnTo>
                  <a:pt x="3169920" y="3169920"/>
                </a:lnTo>
                <a:lnTo>
                  <a:pt x="0" y="316992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18" name="Google Shape;218;p1"/>
          <p:cNvSpPr txBox="1"/>
          <p:nvPr/>
        </p:nvSpPr>
        <p:spPr>
          <a:xfrm>
            <a:off x="955494" y="679112"/>
            <a:ext cx="2280300" cy="5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2004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19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GroupLeader:</a:t>
            </a:r>
            <a:endParaRPr/>
          </a:p>
        </p:txBody>
      </p:sp>
      <p:sp>
        <p:nvSpPr>
          <p:cNvPr id="219" name="Google Shape;219;p1"/>
          <p:cNvSpPr txBox="1"/>
          <p:nvPr/>
        </p:nvSpPr>
        <p:spPr>
          <a:xfrm>
            <a:off x="3331646" y="755312"/>
            <a:ext cx="1937100" cy="447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2000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599" u="none" cap="none" strike="noStrike">
                <a:solidFill>
                  <a:srgbClr val="F5F5F2"/>
                </a:solidFill>
                <a:latin typeface="Calibri"/>
                <a:ea typeface="Calibri"/>
                <a:cs typeface="Calibri"/>
                <a:sym typeface="Calibri"/>
              </a:rPr>
              <a:t>Ozmen kuntay</a:t>
            </a:r>
            <a:endParaRPr/>
          </a:p>
        </p:txBody>
      </p:sp>
      <p:sp>
        <p:nvSpPr>
          <p:cNvPr id="220" name="Google Shape;220;p1"/>
          <p:cNvSpPr txBox="1"/>
          <p:nvPr/>
        </p:nvSpPr>
        <p:spPr>
          <a:xfrm>
            <a:off x="-750079" y="1145837"/>
            <a:ext cx="6809400" cy="586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2000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199" u="none" cap="none" strike="noStrike">
                <a:solidFill>
                  <a:srgbClr val="F5F5F2"/>
                </a:solidFill>
                <a:latin typeface="Calibri"/>
                <a:ea typeface="Calibri"/>
                <a:cs typeface="Calibri"/>
                <a:sym typeface="Calibri"/>
              </a:rPr>
              <a:t>Stude</a:t>
            </a:r>
            <a:r>
              <a:rPr lang="en-US" sz="3199">
                <a:solidFill>
                  <a:srgbClr val="F5F5F2"/>
                </a:solidFill>
                <a:latin typeface="Calibri"/>
                <a:ea typeface="Calibri"/>
                <a:cs typeface="Calibri"/>
                <a:sym typeface="Calibri"/>
              </a:rPr>
              <a:t>nt</a:t>
            </a:r>
            <a:r>
              <a:rPr b="0" i="0" lang="en-US" sz="3199" u="none" cap="none" strike="noStrike">
                <a:solidFill>
                  <a:srgbClr val="F5F5F2"/>
                </a:solidFill>
                <a:latin typeface="Calibri"/>
                <a:ea typeface="Calibri"/>
                <a:cs typeface="Calibri"/>
                <a:sym typeface="Calibri"/>
              </a:rPr>
              <a:t> ID: 2516437</a:t>
            </a:r>
            <a:endParaRPr/>
          </a:p>
        </p:txBody>
      </p:sp>
      <p:sp>
        <p:nvSpPr>
          <p:cNvPr id="221" name="Google Shape;221;p1"/>
          <p:cNvSpPr txBox="1"/>
          <p:nvPr/>
        </p:nvSpPr>
        <p:spPr>
          <a:xfrm>
            <a:off x="955494" y="1669712"/>
            <a:ext cx="5974500" cy="5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00" u="none" cap="none" strike="noStrike">
                <a:solidFill>
                  <a:srgbClr val="F5F5F2"/>
                </a:solidFill>
                <a:latin typeface="Calibri"/>
                <a:ea typeface="Calibri"/>
                <a:cs typeface="Calibri"/>
                <a:sym typeface="Calibri"/>
              </a:rPr>
              <a:t>Group Member : Mohammed Uddin</a:t>
            </a:r>
            <a:endParaRPr/>
          </a:p>
        </p:txBody>
      </p:sp>
      <p:sp>
        <p:nvSpPr>
          <p:cNvPr id="222" name="Google Shape;222;p1"/>
          <p:cNvSpPr txBox="1"/>
          <p:nvPr/>
        </p:nvSpPr>
        <p:spPr>
          <a:xfrm flipH="1">
            <a:off x="1000138" y="2212625"/>
            <a:ext cx="3767400" cy="586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99">
                <a:solidFill>
                  <a:srgbClr val="F5F5F2"/>
                </a:solidFill>
                <a:latin typeface="Calibri"/>
                <a:ea typeface="Calibri"/>
                <a:cs typeface="Calibri"/>
                <a:sym typeface="Calibri"/>
              </a:rPr>
              <a:t>Module Code:</a:t>
            </a:r>
            <a:endParaRPr/>
          </a:p>
        </p:txBody>
      </p:sp>
      <p:sp>
        <p:nvSpPr>
          <p:cNvPr id="223" name="Google Shape;223;p1"/>
          <p:cNvSpPr txBox="1"/>
          <p:nvPr/>
        </p:nvSpPr>
        <p:spPr>
          <a:xfrm>
            <a:off x="3160125" y="2236625"/>
            <a:ext cx="2280300" cy="538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2000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899" u="none" cap="none" strike="noStrike">
                <a:solidFill>
                  <a:srgbClr val="F5F5F2"/>
                </a:solidFill>
                <a:latin typeface="Calibri"/>
                <a:ea typeface="Calibri"/>
                <a:cs typeface="Calibri"/>
                <a:sym typeface="Calibri"/>
              </a:rPr>
              <a:t>LCLM4003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5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2697" y="-12697"/>
            <a:ext cx="18313403" cy="1342139"/>
            <a:chOff x="0" y="0"/>
            <a:chExt cx="24417871" cy="178951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16891" y="16891"/>
              <a:ext cx="24383999" cy="1755648"/>
            </a:xfrm>
            <a:custGeom>
              <a:avLst/>
              <a:gdLst/>
              <a:ahLst/>
              <a:cxnLst/>
              <a:rect r="r" b="b" t="t" l="l"/>
              <a:pathLst>
                <a:path h="1755648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1755648"/>
                  </a:lnTo>
                  <a:lnTo>
                    <a:pt x="0" y="1755648"/>
                  </a:lnTo>
                  <a:close/>
                </a:path>
              </a:pathLst>
            </a:custGeom>
            <a:solidFill>
              <a:srgbClr val="111D33"/>
            </a:solid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4417782" cy="1789430"/>
            </a:xfrm>
            <a:custGeom>
              <a:avLst/>
              <a:gdLst/>
              <a:ahLst/>
              <a:cxnLst/>
              <a:rect r="r" b="b" t="t" l="l"/>
              <a:pathLst>
                <a:path h="1789430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1772539"/>
                  </a:lnTo>
                  <a:cubicBezTo>
                    <a:pt x="24417782" y="1781937"/>
                    <a:pt x="24410163" y="1789430"/>
                    <a:pt x="24400890" y="1789430"/>
                  </a:cubicBezTo>
                  <a:lnTo>
                    <a:pt x="16891" y="1789430"/>
                  </a:lnTo>
                  <a:cubicBezTo>
                    <a:pt x="7493" y="1789430"/>
                    <a:pt x="0" y="1781810"/>
                    <a:pt x="0" y="177253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772539"/>
                  </a:lnTo>
                  <a:lnTo>
                    <a:pt x="16891" y="1772539"/>
                  </a:lnTo>
                  <a:lnTo>
                    <a:pt x="16891" y="1755648"/>
                  </a:lnTo>
                  <a:lnTo>
                    <a:pt x="24400890" y="1755648"/>
                  </a:lnTo>
                  <a:lnTo>
                    <a:pt x="24400890" y="1772539"/>
                  </a:lnTo>
                  <a:lnTo>
                    <a:pt x="24384000" y="1772539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B2A4A"/>
            </a:solidFill>
          </p:spPr>
        </p:sp>
      </p:grpSp>
      <p:grpSp>
        <p:nvGrpSpPr>
          <p:cNvPr name="Group 5" id="5"/>
          <p:cNvGrpSpPr/>
          <p:nvPr/>
        </p:nvGrpSpPr>
        <p:grpSpPr>
          <a:xfrm rot="0">
            <a:off x="914400" y="-797833"/>
            <a:ext cx="15361920" cy="2782081"/>
            <a:chOff x="0" y="0"/>
            <a:chExt cx="20482560" cy="3709442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0482561" cy="3709442"/>
            </a:xfrm>
            <a:custGeom>
              <a:avLst/>
              <a:gdLst/>
              <a:ahLst/>
              <a:cxnLst/>
              <a:rect r="r" b="b" t="t" l="l"/>
              <a:pathLst>
                <a:path h="3709442" w="20482561">
                  <a:moveTo>
                    <a:pt x="0" y="0"/>
                  </a:moveTo>
                  <a:lnTo>
                    <a:pt x="20482561" y="0"/>
                  </a:lnTo>
                  <a:lnTo>
                    <a:pt x="20482561" y="3709442"/>
                  </a:lnTo>
                  <a:lnTo>
                    <a:pt x="0" y="3709442"/>
                  </a:lnTo>
                  <a:close/>
                </a:path>
              </a:pathLst>
            </a:custGeom>
            <a:solidFill>
              <a:srgbClr val="1B4F72">
                <a:alpha val="0"/>
              </a:srgbClr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20482560" cy="370944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4560"/>
                </a:lnSpc>
              </a:pPr>
              <a:r>
                <a:rPr lang="en-US" b="true" sz="3800" spc="399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PRESENTATION OVERVIEW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6642080" y="0"/>
            <a:ext cx="1316736" cy="1316736"/>
            <a:chOff x="0" y="0"/>
            <a:chExt cx="1755648" cy="1755648"/>
          </a:xfrm>
        </p:grpSpPr>
        <p:sp>
          <p:nvSpPr>
            <p:cNvPr name="Freeform 9" id="9" descr="preencoded.png"/>
            <p:cNvSpPr/>
            <p:nvPr/>
          </p:nvSpPr>
          <p:spPr>
            <a:xfrm flipH="false" flipV="false" rot="0">
              <a:off x="0" y="0"/>
              <a:ext cx="1755648" cy="1755648"/>
            </a:xfrm>
            <a:custGeom>
              <a:avLst/>
              <a:gdLst/>
              <a:ahLst/>
              <a:cxnLst/>
              <a:rect r="r" b="b" t="t" l="l"/>
              <a:pathLst>
                <a:path h="1755648" w="1755648">
                  <a:moveTo>
                    <a:pt x="0" y="0"/>
                  </a:moveTo>
                  <a:lnTo>
                    <a:pt x="1755648" y="0"/>
                  </a:lnTo>
                  <a:lnTo>
                    <a:pt x="1755648" y="1755648"/>
                  </a:lnTo>
                  <a:lnTo>
                    <a:pt x="0" y="17556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0" b="0"/>
              </a:stretch>
            </a:blip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-12697" y="9771383"/>
            <a:ext cx="18313403" cy="537467"/>
            <a:chOff x="0" y="0"/>
            <a:chExt cx="24417871" cy="716623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16891" y="16891"/>
              <a:ext cx="24383999" cy="682752"/>
            </a:xfrm>
            <a:custGeom>
              <a:avLst/>
              <a:gdLst/>
              <a:ahLst/>
              <a:cxnLst/>
              <a:rect r="r" b="b" t="t" l="l"/>
              <a:pathLst>
                <a:path h="682752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682752"/>
                  </a:lnTo>
                  <a:lnTo>
                    <a:pt x="0" y="682752"/>
                  </a:lnTo>
                  <a:close/>
                </a:path>
              </a:pathLst>
            </a:custGeom>
            <a:solidFill>
              <a:srgbClr val="D8DDE6"/>
            </a:solid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4417782" cy="716536"/>
            </a:xfrm>
            <a:custGeom>
              <a:avLst/>
              <a:gdLst/>
              <a:ahLst/>
              <a:cxnLst/>
              <a:rect r="r" b="b" t="t" l="l"/>
              <a:pathLst>
                <a:path h="716536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699643"/>
                  </a:lnTo>
                  <a:cubicBezTo>
                    <a:pt x="24417782" y="709041"/>
                    <a:pt x="24410163" y="716534"/>
                    <a:pt x="24400890" y="716534"/>
                  </a:cubicBezTo>
                  <a:lnTo>
                    <a:pt x="16891" y="716534"/>
                  </a:lnTo>
                  <a:cubicBezTo>
                    <a:pt x="7620" y="716661"/>
                    <a:pt x="0" y="709041"/>
                    <a:pt x="0" y="69964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699643"/>
                  </a:lnTo>
                  <a:lnTo>
                    <a:pt x="16891" y="699643"/>
                  </a:lnTo>
                  <a:lnTo>
                    <a:pt x="16891" y="682752"/>
                  </a:lnTo>
                  <a:lnTo>
                    <a:pt x="24400890" y="682752"/>
                  </a:lnTo>
                  <a:lnTo>
                    <a:pt x="24400890" y="699643"/>
                  </a:lnTo>
                  <a:lnTo>
                    <a:pt x="24384000" y="699643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D8DDE6"/>
            </a:solidFill>
          </p:spPr>
        </p:sp>
      </p:grpSp>
      <p:grpSp>
        <p:nvGrpSpPr>
          <p:cNvPr name="Group 13" id="13"/>
          <p:cNvGrpSpPr/>
          <p:nvPr/>
        </p:nvGrpSpPr>
        <p:grpSpPr>
          <a:xfrm rot="0">
            <a:off x="731520" y="9784080"/>
            <a:ext cx="15544800" cy="512064"/>
            <a:chOff x="0" y="0"/>
            <a:chExt cx="20726400" cy="682752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20726400" cy="682752"/>
            </a:xfrm>
            <a:custGeom>
              <a:avLst/>
              <a:gdLst/>
              <a:ahLst/>
              <a:cxnLst/>
              <a:rect r="r" b="b" t="t" l="l"/>
              <a:pathLst>
                <a:path h="682752" w="20726400">
                  <a:moveTo>
                    <a:pt x="0" y="0"/>
                  </a:moveTo>
                  <a:lnTo>
                    <a:pt x="20726400" y="0"/>
                  </a:lnTo>
                  <a:lnTo>
                    <a:pt x="2072640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541510" r="0" b="-541510"/>
              </a:stretch>
            </a:blip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38100"/>
              <a:ext cx="2072640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Keepsafe Company Case Study  |  Teamwork &amp; Organisational Behaviour</a:t>
              </a: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6459200" y="9784080"/>
            <a:ext cx="1463040" cy="512064"/>
            <a:chOff x="0" y="0"/>
            <a:chExt cx="1950720" cy="682752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950720" cy="682752"/>
            </a:xfrm>
            <a:custGeom>
              <a:avLst/>
              <a:gdLst/>
              <a:ahLst/>
              <a:cxnLst/>
              <a:rect r="r" b="b" t="t" l="l"/>
              <a:pathLst>
                <a:path h="682752" w="1950720">
                  <a:moveTo>
                    <a:pt x="0" y="0"/>
                  </a:moveTo>
                  <a:lnTo>
                    <a:pt x="1950720" y="0"/>
                  </a:lnTo>
                  <a:lnTo>
                    <a:pt x="195072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5671" r="0" b="-5671"/>
              </a:stretch>
            </a:blip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38100"/>
              <a:ext cx="195072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2 / 20</a:t>
              </a: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755399" y="1669799"/>
            <a:ext cx="939803" cy="628907"/>
            <a:chOff x="0" y="0"/>
            <a:chExt cx="1253071" cy="838543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16891" y="16891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1252982" cy="838456"/>
            </a:xfrm>
            <a:custGeom>
              <a:avLst/>
              <a:gdLst/>
              <a:ahLst/>
              <a:cxnLst/>
              <a:rect r="r" b="b" t="t" l="l"/>
              <a:pathLst>
                <a:path h="838456" w="1252982">
                  <a:moveTo>
                    <a:pt x="16891" y="0"/>
                  </a:moveTo>
                  <a:lnTo>
                    <a:pt x="1236091" y="0"/>
                  </a:lnTo>
                  <a:cubicBezTo>
                    <a:pt x="1245489" y="0"/>
                    <a:pt x="1252982" y="7620"/>
                    <a:pt x="1252982" y="16891"/>
                  </a:cubicBezTo>
                  <a:lnTo>
                    <a:pt x="1252982" y="821563"/>
                  </a:lnTo>
                  <a:cubicBezTo>
                    <a:pt x="1252982" y="830961"/>
                    <a:pt x="1245362" y="838454"/>
                    <a:pt x="1236091" y="838454"/>
                  </a:cubicBezTo>
                  <a:lnTo>
                    <a:pt x="16891" y="838454"/>
                  </a:lnTo>
                  <a:cubicBezTo>
                    <a:pt x="7620" y="838581"/>
                    <a:pt x="0" y="830961"/>
                    <a:pt x="0" y="82156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821563"/>
                  </a:lnTo>
                  <a:lnTo>
                    <a:pt x="16891" y="821563"/>
                  </a:lnTo>
                  <a:lnTo>
                    <a:pt x="16891" y="804672"/>
                  </a:lnTo>
                  <a:lnTo>
                    <a:pt x="1236091" y="804672"/>
                  </a:lnTo>
                  <a:lnTo>
                    <a:pt x="1236091" y="821563"/>
                  </a:lnTo>
                  <a:lnTo>
                    <a:pt x="1219200" y="821563"/>
                  </a:lnTo>
                  <a:lnTo>
                    <a:pt x="1219200" y="16891"/>
                  </a:lnTo>
                  <a:lnTo>
                    <a:pt x="1236091" y="16891"/>
                  </a:lnTo>
                  <a:lnTo>
                    <a:pt x="1236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768096" y="1682496"/>
            <a:ext cx="914400" cy="603504"/>
            <a:chOff x="0" y="0"/>
            <a:chExt cx="1219200" cy="804672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34680" t="0" r="-34680" b="0"/>
              </a:stretch>
            </a:blipFill>
          </p:spPr>
        </p:sp>
        <p:sp>
          <p:nvSpPr>
            <p:cNvPr name="TextBox 24" id="24"/>
            <p:cNvSpPr txBox="true"/>
            <p:nvPr/>
          </p:nvSpPr>
          <p:spPr>
            <a:xfrm>
              <a:off x="0" y="-19050"/>
              <a:ext cx="1219200" cy="82372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640"/>
                </a:lnSpc>
              </a:pPr>
              <a:r>
                <a:rPr lang="en-US" sz="22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01</a:t>
              </a:r>
            </a:p>
          </p:txBody>
        </p:sp>
      </p:grpSp>
      <p:grpSp>
        <p:nvGrpSpPr>
          <p:cNvPr name="Group 25" id="25"/>
          <p:cNvGrpSpPr/>
          <p:nvPr/>
        </p:nvGrpSpPr>
        <p:grpSpPr>
          <a:xfrm rot="0">
            <a:off x="1792224" y="1719072"/>
            <a:ext cx="7498080" cy="548640"/>
            <a:chOff x="0" y="0"/>
            <a:chExt cx="9997440" cy="731520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9997440" cy="731520"/>
            </a:xfrm>
            <a:custGeom>
              <a:avLst/>
              <a:gdLst/>
              <a:ahLst/>
              <a:cxnLst/>
              <a:rect r="r" b="b" t="t" l="l"/>
              <a:pathLst>
                <a:path h="731520" w="9997440">
                  <a:moveTo>
                    <a:pt x="0" y="0"/>
                  </a:moveTo>
                  <a:lnTo>
                    <a:pt x="9997440" y="0"/>
                  </a:lnTo>
                  <a:lnTo>
                    <a:pt x="9997440" y="731520"/>
                  </a:lnTo>
                  <a:lnTo>
                    <a:pt x="0" y="73152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16295" r="0" b="-216295"/>
              </a:stretch>
            </a:blipFill>
          </p:spPr>
        </p:sp>
        <p:sp>
          <p:nvSpPr>
            <p:cNvPr name="TextBox 27" id="27"/>
            <p:cNvSpPr txBox="true"/>
            <p:nvPr/>
          </p:nvSpPr>
          <p:spPr>
            <a:xfrm>
              <a:off x="0" y="-38100"/>
              <a:ext cx="9997440" cy="76962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9"/>
                </a:lnSpc>
              </a:pPr>
              <a:r>
                <a:rPr lang="en-US" sz="24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Company Background &amp; Context</a:t>
              </a:r>
            </a:p>
          </p:txBody>
        </p:sp>
      </p:grpSp>
      <p:grpSp>
        <p:nvGrpSpPr>
          <p:cNvPr name="Group 28" id="28"/>
          <p:cNvGrpSpPr/>
          <p:nvPr/>
        </p:nvGrpSpPr>
        <p:grpSpPr>
          <a:xfrm rot="0">
            <a:off x="755399" y="2474471"/>
            <a:ext cx="939803" cy="628907"/>
            <a:chOff x="0" y="0"/>
            <a:chExt cx="1253071" cy="838543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16891" y="16891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30" id="30"/>
            <p:cNvSpPr/>
            <p:nvPr/>
          </p:nvSpPr>
          <p:spPr>
            <a:xfrm flipH="false" flipV="false" rot="0">
              <a:off x="0" y="0"/>
              <a:ext cx="1252982" cy="838456"/>
            </a:xfrm>
            <a:custGeom>
              <a:avLst/>
              <a:gdLst/>
              <a:ahLst/>
              <a:cxnLst/>
              <a:rect r="r" b="b" t="t" l="l"/>
              <a:pathLst>
                <a:path h="838456" w="1252982">
                  <a:moveTo>
                    <a:pt x="16891" y="0"/>
                  </a:moveTo>
                  <a:lnTo>
                    <a:pt x="1236091" y="0"/>
                  </a:lnTo>
                  <a:cubicBezTo>
                    <a:pt x="1245489" y="0"/>
                    <a:pt x="1252982" y="7620"/>
                    <a:pt x="1252982" y="16891"/>
                  </a:cubicBezTo>
                  <a:lnTo>
                    <a:pt x="1252982" y="821563"/>
                  </a:lnTo>
                  <a:cubicBezTo>
                    <a:pt x="1252982" y="830961"/>
                    <a:pt x="1245362" y="838454"/>
                    <a:pt x="1236091" y="838454"/>
                  </a:cubicBezTo>
                  <a:lnTo>
                    <a:pt x="16891" y="838454"/>
                  </a:lnTo>
                  <a:cubicBezTo>
                    <a:pt x="7620" y="838581"/>
                    <a:pt x="0" y="830961"/>
                    <a:pt x="0" y="82156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821563"/>
                  </a:lnTo>
                  <a:lnTo>
                    <a:pt x="16891" y="821563"/>
                  </a:lnTo>
                  <a:lnTo>
                    <a:pt x="16891" y="804672"/>
                  </a:lnTo>
                  <a:lnTo>
                    <a:pt x="1236091" y="804672"/>
                  </a:lnTo>
                  <a:lnTo>
                    <a:pt x="1236091" y="821563"/>
                  </a:lnTo>
                  <a:lnTo>
                    <a:pt x="1219200" y="821563"/>
                  </a:lnTo>
                  <a:lnTo>
                    <a:pt x="1219200" y="16891"/>
                  </a:lnTo>
                  <a:lnTo>
                    <a:pt x="1236091" y="16891"/>
                  </a:lnTo>
                  <a:lnTo>
                    <a:pt x="1236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31" id="31"/>
          <p:cNvGrpSpPr/>
          <p:nvPr/>
        </p:nvGrpSpPr>
        <p:grpSpPr>
          <a:xfrm rot="0">
            <a:off x="768096" y="2487168"/>
            <a:ext cx="914400" cy="603504"/>
            <a:chOff x="0" y="0"/>
            <a:chExt cx="1219200" cy="804672"/>
          </a:xfrm>
        </p:grpSpPr>
        <p:sp>
          <p:nvSpPr>
            <p:cNvPr name="Freeform 32" id="32"/>
            <p:cNvSpPr/>
            <p:nvPr/>
          </p:nvSpPr>
          <p:spPr>
            <a:xfrm flipH="false" flipV="false" rot="0">
              <a:off x="0" y="0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34680" t="0" r="-34680" b="0"/>
              </a:stretch>
            </a:blipFill>
          </p:spPr>
        </p:sp>
        <p:sp>
          <p:nvSpPr>
            <p:cNvPr name="TextBox 33" id="33"/>
            <p:cNvSpPr txBox="true"/>
            <p:nvPr/>
          </p:nvSpPr>
          <p:spPr>
            <a:xfrm>
              <a:off x="0" y="-19050"/>
              <a:ext cx="1219200" cy="82372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640"/>
                </a:lnSpc>
              </a:pPr>
              <a:r>
                <a:rPr lang="en-US" sz="22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02</a:t>
              </a:r>
            </a:p>
          </p:txBody>
        </p:sp>
      </p:grpSp>
      <p:grpSp>
        <p:nvGrpSpPr>
          <p:cNvPr name="Group 34" id="34"/>
          <p:cNvGrpSpPr/>
          <p:nvPr/>
        </p:nvGrpSpPr>
        <p:grpSpPr>
          <a:xfrm rot="0">
            <a:off x="1792224" y="2523744"/>
            <a:ext cx="7498080" cy="548640"/>
            <a:chOff x="0" y="0"/>
            <a:chExt cx="9997440" cy="731520"/>
          </a:xfrm>
        </p:grpSpPr>
        <p:sp>
          <p:nvSpPr>
            <p:cNvPr name="Freeform 35" id="35"/>
            <p:cNvSpPr/>
            <p:nvPr/>
          </p:nvSpPr>
          <p:spPr>
            <a:xfrm flipH="false" flipV="false" rot="0">
              <a:off x="0" y="0"/>
              <a:ext cx="9997440" cy="731520"/>
            </a:xfrm>
            <a:custGeom>
              <a:avLst/>
              <a:gdLst/>
              <a:ahLst/>
              <a:cxnLst/>
              <a:rect r="r" b="b" t="t" l="l"/>
              <a:pathLst>
                <a:path h="731520" w="9997440">
                  <a:moveTo>
                    <a:pt x="0" y="0"/>
                  </a:moveTo>
                  <a:lnTo>
                    <a:pt x="9997440" y="0"/>
                  </a:lnTo>
                  <a:lnTo>
                    <a:pt x="9997440" y="731520"/>
                  </a:lnTo>
                  <a:lnTo>
                    <a:pt x="0" y="73152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16295" r="0" b="-216295"/>
              </a:stretch>
            </a:blipFill>
          </p:spPr>
        </p:sp>
        <p:sp>
          <p:nvSpPr>
            <p:cNvPr name="TextBox 36" id="36"/>
            <p:cNvSpPr txBox="true"/>
            <p:nvPr/>
          </p:nvSpPr>
          <p:spPr>
            <a:xfrm>
              <a:off x="0" y="-38100"/>
              <a:ext cx="9997440" cy="76962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9"/>
                </a:lnSpc>
              </a:pPr>
              <a:r>
                <a:rPr lang="en-US" sz="24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The Brief &amp; Objective</a:t>
              </a:r>
            </a:p>
          </p:txBody>
        </p:sp>
      </p:grpSp>
      <p:grpSp>
        <p:nvGrpSpPr>
          <p:cNvPr name="Group 37" id="37"/>
          <p:cNvGrpSpPr/>
          <p:nvPr/>
        </p:nvGrpSpPr>
        <p:grpSpPr>
          <a:xfrm rot="0">
            <a:off x="755399" y="3279143"/>
            <a:ext cx="939803" cy="628907"/>
            <a:chOff x="0" y="0"/>
            <a:chExt cx="1253071" cy="838543"/>
          </a:xfrm>
        </p:grpSpPr>
        <p:sp>
          <p:nvSpPr>
            <p:cNvPr name="Freeform 38" id="38"/>
            <p:cNvSpPr/>
            <p:nvPr/>
          </p:nvSpPr>
          <p:spPr>
            <a:xfrm flipH="false" flipV="false" rot="0">
              <a:off x="16891" y="16891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39" id="39"/>
            <p:cNvSpPr/>
            <p:nvPr/>
          </p:nvSpPr>
          <p:spPr>
            <a:xfrm flipH="false" flipV="false" rot="0">
              <a:off x="0" y="0"/>
              <a:ext cx="1252982" cy="838456"/>
            </a:xfrm>
            <a:custGeom>
              <a:avLst/>
              <a:gdLst/>
              <a:ahLst/>
              <a:cxnLst/>
              <a:rect r="r" b="b" t="t" l="l"/>
              <a:pathLst>
                <a:path h="838456" w="1252982">
                  <a:moveTo>
                    <a:pt x="16891" y="0"/>
                  </a:moveTo>
                  <a:lnTo>
                    <a:pt x="1236091" y="0"/>
                  </a:lnTo>
                  <a:cubicBezTo>
                    <a:pt x="1245489" y="0"/>
                    <a:pt x="1252982" y="7620"/>
                    <a:pt x="1252982" y="16891"/>
                  </a:cubicBezTo>
                  <a:lnTo>
                    <a:pt x="1252982" y="821563"/>
                  </a:lnTo>
                  <a:cubicBezTo>
                    <a:pt x="1252982" y="830961"/>
                    <a:pt x="1245362" y="838454"/>
                    <a:pt x="1236091" y="838454"/>
                  </a:cubicBezTo>
                  <a:lnTo>
                    <a:pt x="16891" y="838454"/>
                  </a:lnTo>
                  <a:cubicBezTo>
                    <a:pt x="7620" y="838581"/>
                    <a:pt x="0" y="830961"/>
                    <a:pt x="0" y="82156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821563"/>
                  </a:lnTo>
                  <a:lnTo>
                    <a:pt x="16891" y="821563"/>
                  </a:lnTo>
                  <a:lnTo>
                    <a:pt x="16891" y="804672"/>
                  </a:lnTo>
                  <a:lnTo>
                    <a:pt x="1236091" y="804672"/>
                  </a:lnTo>
                  <a:lnTo>
                    <a:pt x="1236091" y="821563"/>
                  </a:lnTo>
                  <a:lnTo>
                    <a:pt x="1219200" y="821563"/>
                  </a:lnTo>
                  <a:lnTo>
                    <a:pt x="1219200" y="16891"/>
                  </a:lnTo>
                  <a:lnTo>
                    <a:pt x="1236091" y="16891"/>
                  </a:lnTo>
                  <a:lnTo>
                    <a:pt x="1236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40" id="40"/>
          <p:cNvGrpSpPr/>
          <p:nvPr/>
        </p:nvGrpSpPr>
        <p:grpSpPr>
          <a:xfrm rot="0">
            <a:off x="768096" y="3291840"/>
            <a:ext cx="914400" cy="603504"/>
            <a:chOff x="0" y="0"/>
            <a:chExt cx="1219200" cy="804672"/>
          </a:xfrm>
        </p:grpSpPr>
        <p:sp>
          <p:nvSpPr>
            <p:cNvPr name="Freeform 41" id="41"/>
            <p:cNvSpPr/>
            <p:nvPr/>
          </p:nvSpPr>
          <p:spPr>
            <a:xfrm flipH="false" flipV="false" rot="0">
              <a:off x="0" y="0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34680" t="0" r="-34680" b="0"/>
              </a:stretch>
            </a:blipFill>
          </p:spPr>
        </p:sp>
        <p:sp>
          <p:nvSpPr>
            <p:cNvPr name="TextBox 42" id="42"/>
            <p:cNvSpPr txBox="true"/>
            <p:nvPr/>
          </p:nvSpPr>
          <p:spPr>
            <a:xfrm>
              <a:off x="0" y="-19050"/>
              <a:ext cx="1219200" cy="82372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640"/>
                </a:lnSpc>
              </a:pPr>
              <a:r>
                <a:rPr lang="en-US" sz="22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03</a:t>
              </a:r>
            </a:p>
          </p:txBody>
        </p:sp>
      </p:grpSp>
      <p:grpSp>
        <p:nvGrpSpPr>
          <p:cNvPr name="Group 43" id="43"/>
          <p:cNvGrpSpPr/>
          <p:nvPr/>
        </p:nvGrpSpPr>
        <p:grpSpPr>
          <a:xfrm rot="0">
            <a:off x="1792224" y="3328416"/>
            <a:ext cx="7498080" cy="548640"/>
            <a:chOff x="0" y="0"/>
            <a:chExt cx="9997440" cy="731520"/>
          </a:xfrm>
        </p:grpSpPr>
        <p:sp>
          <p:nvSpPr>
            <p:cNvPr name="Freeform 44" id="44"/>
            <p:cNvSpPr/>
            <p:nvPr/>
          </p:nvSpPr>
          <p:spPr>
            <a:xfrm flipH="false" flipV="false" rot="0">
              <a:off x="0" y="0"/>
              <a:ext cx="9997440" cy="731520"/>
            </a:xfrm>
            <a:custGeom>
              <a:avLst/>
              <a:gdLst/>
              <a:ahLst/>
              <a:cxnLst/>
              <a:rect r="r" b="b" t="t" l="l"/>
              <a:pathLst>
                <a:path h="731520" w="9997440">
                  <a:moveTo>
                    <a:pt x="0" y="0"/>
                  </a:moveTo>
                  <a:lnTo>
                    <a:pt x="9997440" y="0"/>
                  </a:lnTo>
                  <a:lnTo>
                    <a:pt x="9997440" y="731520"/>
                  </a:lnTo>
                  <a:lnTo>
                    <a:pt x="0" y="73152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16295" r="0" b="-216295"/>
              </a:stretch>
            </a:blipFill>
          </p:spPr>
        </p:sp>
        <p:sp>
          <p:nvSpPr>
            <p:cNvPr name="TextBox 45" id="45"/>
            <p:cNvSpPr txBox="true"/>
            <p:nvPr/>
          </p:nvSpPr>
          <p:spPr>
            <a:xfrm>
              <a:off x="0" y="-38100"/>
              <a:ext cx="9997440" cy="76962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9"/>
                </a:lnSpc>
              </a:pPr>
              <a:r>
                <a:rPr lang="en-US" sz="24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Team Composition</a:t>
              </a:r>
            </a:p>
          </p:txBody>
        </p:sp>
      </p:grpSp>
      <p:grpSp>
        <p:nvGrpSpPr>
          <p:cNvPr name="Group 46" id="46"/>
          <p:cNvGrpSpPr/>
          <p:nvPr/>
        </p:nvGrpSpPr>
        <p:grpSpPr>
          <a:xfrm rot="0">
            <a:off x="755399" y="4083815"/>
            <a:ext cx="939803" cy="628907"/>
            <a:chOff x="0" y="0"/>
            <a:chExt cx="1253071" cy="838543"/>
          </a:xfrm>
        </p:grpSpPr>
        <p:sp>
          <p:nvSpPr>
            <p:cNvPr name="Freeform 47" id="47"/>
            <p:cNvSpPr/>
            <p:nvPr/>
          </p:nvSpPr>
          <p:spPr>
            <a:xfrm flipH="false" flipV="false" rot="0">
              <a:off x="16891" y="16891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48" id="48"/>
            <p:cNvSpPr/>
            <p:nvPr/>
          </p:nvSpPr>
          <p:spPr>
            <a:xfrm flipH="false" flipV="false" rot="0">
              <a:off x="0" y="0"/>
              <a:ext cx="1252982" cy="838456"/>
            </a:xfrm>
            <a:custGeom>
              <a:avLst/>
              <a:gdLst/>
              <a:ahLst/>
              <a:cxnLst/>
              <a:rect r="r" b="b" t="t" l="l"/>
              <a:pathLst>
                <a:path h="838456" w="1252982">
                  <a:moveTo>
                    <a:pt x="16891" y="0"/>
                  </a:moveTo>
                  <a:lnTo>
                    <a:pt x="1236091" y="0"/>
                  </a:lnTo>
                  <a:cubicBezTo>
                    <a:pt x="1245489" y="0"/>
                    <a:pt x="1252982" y="7620"/>
                    <a:pt x="1252982" y="16891"/>
                  </a:cubicBezTo>
                  <a:lnTo>
                    <a:pt x="1252982" y="821563"/>
                  </a:lnTo>
                  <a:cubicBezTo>
                    <a:pt x="1252982" y="830961"/>
                    <a:pt x="1245362" y="838454"/>
                    <a:pt x="1236091" y="838454"/>
                  </a:cubicBezTo>
                  <a:lnTo>
                    <a:pt x="16891" y="838454"/>
                  </a:lnTo>
                  <a:cubicBezTo>
                    <a:pt x="7620" y="838581"/>
                    <a:pt x="0" y="830961"/>
                    <a:pt x="0" y="82156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821563"/>
                  </a:lnTo>
                  <a:lnTo>
                    <a:pt x="16891" y="821563"/>
                  </a:lnTo>
                  <a:lnTo>
                    <a:pt x="16891" y="804672"/>
                  </a:lnTo>
                  <a:lnTo>
                    <a:pt x="1236091" y="804672"/>
                  </a:lnTo>
                  <a:lnTo>
                    <a:pt x="1236091" y="821563"/>
                  </a:lnTo>
                  <a:lnTo>
                    <a:pt x="1219200" y="821563"/>
                  </a:lnTo>
                  <a:lnTo>
                    <a:pt x="1219200" y="16891"/>
                  </a:lnTo>
                  <a:lnTo>
                    <a:pt x="1236091" y="16891"/>
                  </a:lnTo>
                  <a:lnTo>
                    <a:pt x="1236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49" id="49"/>
          <p:cNvGrpSpPr/>
          <p:nvPr/>
        </p:nvGrpSpPr>
        <p:grpSpPr>
          <a:xfrm rot="0">
            <a:off x="768096" y="4096512"/>
            <a:ext cx="914400" cy="603504"/>
            <a:chOff x="0" y="0"/>
            <a:chExt cx="1219200" cy="804672"/>
          </a:xfrm>
        </p:grpSpPr>
        <p:sp>
          <p:nvSpPr>
            <p:cNvPr name="Freeform 50" id="50"/>
            <p:cNvSpPr/>
            <p:nvPr/>
          </p:nvSpPr>
          <p:spPr>
            <a:xfrm flipH="false" flipV="false" rot="0">
              <a:off x="0" y="0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34680" t="0" r="-34680" b="0"/>
              </a:stretch>
            </a:blipFill>
          </p:spPr>
        </p:sp>
        <p:sp>
          <p:nvSpPr>
            <p:cNvPr name="TextBox 51" id="51"/>
            <p:cNvSpPr txBox="true"/>
            <p:nvPr/>
          </p:nvSpPr>
          <p:spPr>
            <a:xfrm>
              <a:off x="0" y="-19050"/>
              <a:ext cx="1219200" cy="82372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640"/>
                </a:lnSpc>
              </a:pPr>
              <a:r>
                <a:rPr lang="en-US" sz="22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04</a:t>
              </a:r>
            </a:p>
          </p:txBody>
        </p:sp>
      </p:grpSp>
      <p:grpSp>
        <p:nvGrpSpPr>
          <p:cNvPr name="Group 52" id="52"/>
          <p:cNvGrpSpPr/>
          <p:nvPr/>
        </p:nvGrpSpPr>
        <p:grpSpPr>
          <a:xfrm rot="0">
            <a:off x="1792224" y="4133088"/>
            <a:ext cx="7498080" cy="548640"/>
            <a:chOff x="0" y="0"/>
            <a:chExt cx="9997440" cy="731520"/>
          </a:xfrm>
        </p:grpSpPr>
        <p:sp>
          <p:nvSpPr>
            <p:cNvPr name="Freeform 53" id="53"/>
            <p:cNvSpPr/>
            <p:nvPr/>
          </p:nvSpPr>
          <p:spPr>
            <a:xfrm flipH="false" flipV="false" rot="0">
              <a:off x="0" y="0"/>
              <a:ext cx="9997440" cy="731520"/>
            </a:xfrm>
            <a:custGeom>
              <a:avLst/>
              <a:gdLst/>
              <a:ahLst/>
              <a:cxnLst/>
              <a:rect r="r" b="b" t="t" l="l"/>
              <a:pathLst>
                <a:path h="731520" w="9997440">
                  <a:moveTo>
                    <a:pt x="0" y="0"/>
                  </a:moveTo>
                  <a:lnTo>
                    <a:pt x="9997440" y="0"/>
                  </a:lnTo>
                  <a:lnTo>
                    <a:pt x="9997440" y="731520"/>
                  </a:lnTo>
                  <a:lnTo>
                    <a:pt x="0" y="73152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16295" r="0" b="-216295"/>
              </a:stretch>
            </a:blipFill>
          </p:spPr>
        </p:sp>
        <p:sp>
          <p:nvSpPr>
            <p:cNvPr name="TextBox 54" id="54"/>
            <p:cNvSpPr txBox="true"/>
            <p:nvPr/>
          </p:nvSpPr>
          <p:spPr>
            <a:xfrm>
              <a:off x="0" y="-38100"/>
              <a:ext cx="9997440" cy="76962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9"/>
                </a:lnSpc>
              </a:pPr>
              <a:r>
                <a:rPr lang="en-US" sz="24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Meeting 1 – Forming Stage</a:t>
              </a:r>
            </a:p>
          </p:txBody>
        </p:sp>
      </p:grpSp>
      <p:grpSp>
        <p:nvGrpSpPr>
          <p:cNvPr name="Group 55" id="55"/>
          <p:cNvGrpSpPr/>
          <p:nvPr/>
        </p:nvGrpSpPr>
        <p:grpSpPr>
          <a:xfrm rot="0">
            <a:off x="755399" y="4888487"/>
            <a:ext cx="939803" cy="628907"/>
            <a:chOff x="0" y="0"/>
            <a:chExt cx="1253071" cy="838543"/>
          </a:xfrm>
        </p:grpSpPr>
        <p:sp>
          <p:nvSpPr>
            <p:cNvPr name="Freeform 56" id="56"/>
            <p:cNvSpPr/>
            <p:nvPr/>
          </p:nvSpPr>
          <p:spPr>
            <a:xfrm flipH="false" flipV="false" rot="0">
              <a:off x="16891" y="16891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57" id="57"/>
            <p:cNvSpPr/>
            <p:nvPr/>
          </p:nvSpPr>
          <p:spPr>
            <a:xfrm flipH="false" flipV="false" rot="0">
              <a:off x="0" y="0"/>
              <a:ext cx="1252982" cy="838456"/>
            </a:xfrm>
            <a:custGeom>
              <a:avLst/>
              <a:gdLst/>
              <a:ahLst/>
              <a:cxnLst/>
              <a:rect r="r" b="b" t="t" l="l"/>
              <a:pathLst>
                <a:path h="838456" w="1252982">
                  <a:moveTo>
                    <a:pt x="16891" y="0"/>
                  </a:moveTo>
                  <a:lnTo>
                    <a:pt x="1236091" y="0"/>
                  </a:lnTo>
                  <a:cubicBezTo>
                    <a:pt x="1245489" y="0"/>
                    <a:pt x="1252982" y="7620"/>
                    <a:pt x="1252982" y="16891"/>
                  </a:cubicBezTo>
                  <a:lnTo>
                    <a:pt x="1252982" y="821563"/>
                  </a:lnTo>
                  <a:cubicBezTo>
                    <a:pt x="1252982" y="830961"/>
                    <a:pt x="1245362" y="838454"/>
                    <a:pt x="1236091" y="838454"/>
                  </a:cubicBezTo>
                  <a:lnTo>
                    <a:pt x="16891" y="838454"/>
                  </a:lnTo>
                  <a:cubicBezTo>
                    <a:pt x="7620" y="838581"/>
                    <a:pt x="0" y="830961"/>
                    <a:pt x="0" y="82156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821563"/>
                  </a:lnTo>
                  <a:lnTo>
                    <a:pt x="16891" y="821563"/>
                  </a:lnTo>
                  <a:lnTo>
                    <a:pt x="16891" y="804672"/>
                  </a:lnTo>
                  <a:lnTo>
                    <a:pt x="1236091" y="804672"/>
                  </a:lnTo>
                  <a:lnTo>
                    <a:pt x="1236091" y="821563"/>
                  </a:lnTo>
                  <a:lnTo>
                    <a:pt x="1219200" y="821563"/>
                  </a:lnTo>
                  <a:lnTo>
                    <a:pt x="1219200" y="16891"/>
                  </a:lnTo>
                  <a:lnTo>
                    <a:pt x="1236091" y="16891"/>
                  </a:lnTo>
                  <a:lnTo>
                    <a:pt x="1236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58" id="58"/>
          <p:cNvGrpSpPr/>
          <p:nvPr/>
        </p:nvGrpSpPr>
        <p:grpSpPr>
          <a:xfrm rot="0">
            <a:off x="768096" y="4901184"/>
            <a:ext cx="914400" cy="603504"/>
            <a:chOff x="0" y="0"/>
            <a:chExt cx="1219200" cy="804672"/>
          </a:xfrm>
        </p:grpSpPr>
        <p:sp>
          <p:nvSpPr>
            <p:cNvPr name="Freeform 59" id="59"/>
            <p:cNvSpPr/>
            <p:nvPr/>
          </p:nvSpPr>
          <p:spPr>
            <a:xfrm flipH="false" flipV="false" rot="0">
              <a:off x="0" y="0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34680" t="0" r="-34680" b="0"/>
              </a:stretch>
            </a:blipFill>
          </p:spPr>
        </p:sp>
        <p:sp>
          <p:nvSpPr>
            <p:cNvPr name="TextBox 60" id="60"/>
            <p:cNvSpPr txBox="true"/>
            <p:nvPr/>
          </p:nvSpPr>
          <p:spPr>
            <a:xfrm>
              <a:off x="0" y="-19050"/>
              <a:ext cx="1219200" cy="82372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640"/>
                </a:lnSpc>
              </a:pPr>
              <a:r>
                <a:rPr lang="en-US" sz="22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05</a:t>
              </a:r>
            </a:p>
          </p:txBody>
        </p:sp>
      </p:grpSp>
      <p:grpSp>
        <p:nvGrpSpPr>
          <p:cNvPr name="Group 61" id="61"/>
          <p:cNvGrpSpPr/>
          <p:nvPr/>
        </p:nvGrpSpPr>
        <p:grpSpPr>
          <a:xfrm rot="0">
            <a:off x="1792224" y="4937760"/>
            <a:ext cx="7498080" cy="548640"/>
            <a:chOff x="0" y="0"/>
            <a:chExt cx="9997440" cy="731520"/>
          </a:xfrm>
        </p:grpSpPr>
        <p:sp>
          <p:nvSpPr>
            <p:cNvPr name="Freeform 62" id="62"/>
            <p:cNvSpPr/>
            <p:nvPr/>
          </p:nvSpPr>
          <p:spPr>
            <a:xfrm flipH="false" flipV="false" rot="0">
              <a:off x="0" y="0"/>
              <a:ext cx="9997440" cy="731520"/>
            </a:xfrm>
            <a:custGeom>
              <a:avLst/>
              <a:gdLst/>
              <a:ahLst/>
              <a:cxnLst/>
              <a:rect r="r" b="b" t="t" l="l"/>
              <a:pathLst>
                <a:path h="731520" w="9997440">
                  <a:moveTo>
                    <a:pt x="0" y="0"/>
                  </a:moveTo>
                  <a:lnTo>
                    <a:pt x="9997440" y="0"/>
                  </a:lnTo>
                  <a:lnTo>
                    <a:pt x="9997440" y="731520"/>
                  </a:lnTo>
                  <a:lnTo>
                    <a:pt x="0" y="73152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16295" r="0" b="-216295"/>
              </a:stretch>
            </a:blipFill>
          </p:spPr>
        </p:sp>
        <p:sp>
          <p:nvSpPr>
            <p:cNvPr name="TextBox 63" id="63"/>
            <p:cNvSpPr txBox="true"/>
            <p:nvPr/>
          </p:nvSpPr>
          <p:spPr>
            <a:xfrm>
              <a:off x="0" y="-38100"/>
              <a:ext cx="9997440" cy="76962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9"/>
                </a:lnSpc>
              </a:pPr>
              <a:r>
                <a:rPr lang="en-US" sz="24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Meeting 2 – Storming Stage</a:t>
              </a:r>
            </a:p>
          </p:txBody>
        </p:sp>
      </p:grpSp>
      <p:grpSp>
        <p:nvGrpSpPr>
          <p:cNvPr name="Group 64" id="64"/>
          <p:cNvGrpSpPr/>
          <p:nvPr/>
        </p:nvGrpSpPr>
        <p:grpSpPr>
          <a:xfrm rot="0">
            <a:off x="755399" y="5693159"/>
            <a:ext cx="939803" cy="628907"/>
            <a:chOff x="0" y="0"/>
            <a:chExt cx="1253071" cy="838543"/>
          </a:xfrm>
        </p:grpSpPr>
        <p:sp>
          <p:nvSpPr>
            <p:cNvPr name="Freeform 65" id="65"/>
            <p:cNvSpPr/>
            <p:nvPr/>
          </p:nvSpPr>
          <p:spPr>
            <a:xfrm flipH="false" flipV="false" rot="0">
              <a:off x="16891" y="16891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66" id="66"/>
            <p:cNvSpPr/>
            <p:nvPr/>
          </p:nvSpPr>
          <p:spPr>
            <a:xfrm flipH="false" flipV="false" rot="0">
              <a:off x="0" y="0"/>
              <a:ext cx="1252982" cy="838456"/>
            </a:xfrm>
            <a:custGeom>
              <a:avLst/>
              <a:gdLst/>
              <a:ahLst/>
              <a:cxnLst/>
              <a:rect r="r" b="b" t="t" l="l"/>
              <a:pathLst>
                <a:path h="838456" w="1252982">
                  <a:moveTo>
                    <a:pt x="16891" y="0"/>
                  </a:moveTo>
                  <a:lnTo>
                    <a:pt x="1236091" y="0"/>
                  </a:lnTo>
                  <a:cubicBezTo>
                    <a:pt x="1245489" y="0"/>
                    <a:pt x="1252982" y="7620"/>
                    <a:pt x="1252982" y="16891"/>
                  </a:cubicBezTo>
                  <a:lnTo>
                    <a:pt x="1252982" y="821563"/>
                  </a:lnTo>
                  <a:cubicBezTo>
                    <a:pt x="1252982" y="830961"/>
                    <a:pt x="1245362" y="838454"/>
                    <a:pt x="1236091" y="838454"/>
                  </a:cubicBezTo>
                  <a:lnTo>
                    <a:pt x="16891" y="838454"/>
                  </a:lnTo>
                  <a:cubicBezTo>
                    <a:pt x="7620" y="838581"/>
                    <a:pt x="0" y="830961"/>
                    <a:pt x="0" y="82156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821563"/>
                  </a:lnTo>
                  <a:lnTo>
                    <a:pt x="16891" y="821563"/>
                  </a:lnTo>
                  <a:lnTo>
                    <a:pt x="16891" y="804672"/>
                  </a:lnTo>
                  <a:lnTo>
                    <a:pt x="1236091" y="804672"/>
                  </a:lnTo>
                  <a:lnTo>
                    <a:pt x="1236091" y="821563"/>
                  </a:lnTo>
                  <a:lnTo>
                    <a:pt x="1219200" y="821563"/>
                  </a:lnTo>
                  <a:lnTo>
                    <a:pt x="1219200" y="16891"/>
                  </a:lnTo>
                  <a:lnTo>
                    <a:pt x="1236091" y="16891"/>
                  </a:lnTo>
                  <a:lnTo>
                    <a:pt x="1236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67" id="67"/>
          <p:cNvGrpSpPr/>
          <p:nvPr/>
        </p:nvGrpSpPr>
        <p:grpSpPr>
          <a:xfrm rot="0">
            <a:off x="768096" y="5705856"/>
            <a:ext cx="914400" cy="603504"/>
            <a:chOff x="0" y="0"/>
            <a:chExt cx="1219200" cy="804672"/>
          </a:xfrm>
        </p:grpSpPr>
        <p:sp>
          <p:nvSpPr>
            <p:cNvPr name="Freeform 68" id="68"/>
            <p:cNvSpPr/>
            <p:nvPr/>
          </p:nvSpPr>
          <p:spPr>
            <a:xfrm flipH="false" flipV="false" rot="0">
              <a:off x="0" y="0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34680" t="0" r="-34680" b="0"/>
              </a:stretch>
            </a:blipFill>
          </p:spPr>
        </p:sp>
        <p:sp>
          <p:nvSpPr>
            <p:cNvPr name="TextBox 69" id="69"/>
            <p:cNvSpPr txBox="true"/>
            <p:nvPr/>
          </p:nvSpPr>
          <p:spPr>
            <a:xfrm>
              <a:off x="0" y="-19050"/>
              <a:ext cx="1219200" cy="82372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640"/>
                </a:lnSpc>
              </a:pPr>
              <a:r>
                <a:rPr lang="en-US" sz="22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06</a:t>
              </a:r>
            </a:p>
          </p:txBody>
        </p:sp>
      </p:grpSp>
      <p:grpSp>
        <p:nvGrpSpPr>
          <p:cNvPr name="Group 70" id="70"/>
          <p:cNvGrpSpPr/>
          <p:nvPr/>
        </p:nvGrpSpPr>
        <p:grpSpPr>
          <a:xfrm rot="0">
            <a:off x="1792224" y="5742432"/>
            <a:ext cx="7498080" cy="548640"/>
            <a:chOff x="0" y="0"/>
            <a:chExt cx="9997440" cy="731520"/>
          </a:xfrm>
        </p:grpSpPr>
        <p:sp>
          <p:nvSpPr>
            <p:cNvPr name="Freeform 71" id="71"/>
            <p:cNvSpPr/>
            <p:nvPr/>
          </p:nvSpPr>
          <p:spPr>
            <a:xfrm flipH="false" flipV="false" rot="0">
              <a:off x="0" y="0"/>
              <a:ext cx="9997440" cy="731520"/>
            </a:xfrm>
            <a:custGeom>
              <a:avLst/>
              <a:gdLst/>
              <a:ahLst/>
              <a:cxnLst/>
              <a:rect r="r" b="b" t="t" l="l"/>
              <a:pathLst>
                <a:path h="731520" w="9997440">
                  <a:moveTo>
                    <a:pt x="0" y="0"/>
                  </a:moveTo>
                  <a:lnTo>
                    <a:pt x="9997440" y="0"/>
                  </a:lnTo>
                  <a:lnTo>
                    <a:pt x="9997440" y="731520"/>
                  </a:lnTo>
                  <a:lnTo>
                    <a:pt x="0" y="73152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16295" r="0" b="-216295"/>
              </a:stretch>
            </a:blipFill>
          </p:spPr>
        </p:sp>
        <p:sp>
          <p:nvSpPr>
            <p:cNvPr name="TextBox 72" id="72"/>
            <p:cNvSpPr txBox="true"/>
            <p:nvPr/>
          </p:nvSpPr>
          <p:spPr>
            <a:xfrm>
              <a:off x="0" y="-38100"/>
              <a:ext cx="9997440" cy="76962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9"/>
                </a:lnSpc>
              </a:pPr>
              <a:r>
                <a:rPr lang="en-US" sz="24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Meeting 3 – Norming Stage</a:t>
              </a:r>
            </a:p>
          </p:txBody>
        </p:sp>
      </p:grpSp>
      <p:grpSp>
        <p:nvGrpSpPr>
          <p:cNvPr name="Group 73" id="73"/>
          <p:cNvGrpSpPr/>
          <p:nvPr/>
        </p:nvGrpSpPr>
        <p:grpSpPr>
          <a:xfrm rot="0">
            <a:off x="755399" y="6497831"/>
            <a:ext cx="939803" cy="628907"/>
            <a:chOff x="0" y="0"/>
            <a:chExt cx="1253071" cy="838543"/>
          </a:xfrm>
        </p:grpSpPr>
        <p:sp>
          <p:nvSpPr>
            <p:cNvPr name="Freeform 74" id="74"/>
            <p:cNvSpPr/>
            <p:nvPr/>
          </p:nvSpPr>
          <p:spPr>
            <a:xfrm flipH="false" flipV="false" rot="0">
              <a:off x="16891" y="16891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75" id="75"/>
            <p:cNvSpPr/>
            <p:nvPr/>
          </p:nvSpPr>
          <p:spPr>
            <a:xfrm flipH="false" flipV="false" rot="0">
              <a:off x="0" y="0"/>
              <a:ext cx="1252982" cy="838456"/>
            </a:xfrm>
            <a:custGeom>
              <a:avLst/>
              <a:gdLst/>
              <a:ahLst/>
              <a:cxnLst/>
              <a:rect r="r" b="b" t="t" l="l"/>
              <a:pathLst>
                <a:path h="838456" w="1252982">
                  <a:moveTo>
                    <a:pt x="16891" y="0"/>
                  </a:moveTo>
                  <a:lnTo>
                    <a:pt x="1236091" y="0"/>
                  </a:lnTo>
                  <a:cubicBezTo>
                    <a:pt x="1245489" y="0"/>
                    <a:pt x="1252982" y="7620"/>
                    <a:pt x="1252982" y="16891"/>
                  </a:cubicBezTo>
                  <a:lnTo>
                    <a:pt x="1252982" y="821563"/>
                  </a:lnTo>
                  <a:cubicBezTo>
                    <a:pt x="1252982" y="830961"/>
                    <a:pt x="1245362" y="838454"/>
                    <a:pt x="1236091" y="838454"/>
                  </a:cubicBezTo>
                  <a:lnTo>
                    <a:pt x="16891" y="838454"/>
                  </a:lnTo>
                  <a:cubicBezTo>
                    <a:pt x="7620" y="838581"/>
                    <a:pt x="0" y="830961"/>
                    <a:pt x="0" y="82156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821563"/>
                  </a:lnTo>
                  <a:lnTo>
                    <a:pt x="16891" y="821563"/>
                  </a:lnTo>
                  <a:lnTo>
                    <a:pt x="16891" y="804672"/>
                  </a:lnTo>
                  <a:lnTo>
                    <a:pt x="1236091" y="804672"/>
                  </a:lnTo>
                  <a:lnTo>
                    <a:pt x="1236091" y="821563"/>
                  </a:lnTo>
                  <a:lnTo>
                    <a:pt x="1219200" y="821563"/>
                  </a:lnTo>
                  <a:lnTo>
                    <a:pt x="1219200" y="16891"/>
                  </a:lnTo>
                  <a:lnTo>
                    <a:pt x="1236091" y="16891"/>
                  </a:lnTo>
                  <a:lnTo>
                    <a:pt x="1236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76" id="76"/>
          <p:cNvGrpSpPr/>
          <p:nvPr/>
        </p:nvGrpSpPr>
        <p:grpSpPr>
          <a:xfrm rot="0">
            <a:off x="768096" y="6510528"/>
            <a:ext cx="914400" cy="603504"/>
            <a:chOff x="0" y="0"/>
            <a:chExt cx="1219200" cy="804672"/>
          </a:xfrm>
        </p:grpSpPr>
        <p:sp>
          <p:nvSpPr>
            <p:cNvPr name="Freeform 77" id="77"/>
            <p:cNvSpPr/>
            <p:nvPr/>
          </p:nvSpPr>
          <p:spPr>
            <a:xfrm flipH="false" flipV="false" rot="0">
              <a:off x="0" y="0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34680" t="0" r="-34680" b="0"/>
              </a:stretch>
            </a:blipFill>
          </p:spPr>
        </p:sp>
        <p:sp>
          <p:nvSpPr>
            <p:cNvPr name="TextBox 78" id="78"/>
            <p:cNvSpPr txBox="true"/>
            <p:nvPr/>
          </p:nvSpPr>
          <p:spPr>
            <a:xfrm>
              <a:off x="0" y="-19050"/>
              <a:ext cx="1219200" cy="82372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640"/>
                </a:lnSpc>
              </a:pPr>
              <a:r>
                <a:rPr lang="en-US" sz="22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07</a:t>
              </a:r>
            </a:p>
          </p:txBody>
        </p:sp>
      </p:grpSp>
      <p:grpSp>
        <p:nvGrpSpPr>
          <p:cNvPr name="Group 79" id="79"/>
          <p:cNvGrpSpPr/>
          <p:nvPr/>
        </p:nvGrpSpPr>
        <p:grpSpPr>
          <a:xfrm rot="0">
            <a:off x="1792224" y="6547104"/>
            <a:ext cx="7498080" cy="548640"/>
            <a:chOff x="0" y="0"/>
            <a:chExt cx="9997440" cy="731520"/>
          </a:xfrm>
        </p:grpSpPr>
        <p:sp>
          <p:nvSpPr>
            <p:cNvPr name="Freeform 80" id="80"/>
            <p:cNvSpPr/>
            <p:nvPr/>
          </p:nvSpPr>
          <p:spPr>
            <a:xfrm flipH="false" flipV="false" rot="0">
              <a:off x="0" y="0"/>
              <a:ext cx="9997440" cy="731520"/>
            </a:xfrm>
            <a:custGeom>
              <a:avLst/>
              <a:gdLst/>
              <a:ahLst/>
              <a:cxnLst/>
              <a:rect r="r" b="b" t="t" l="l"/>
              <a:pathLst>
                <a:path h="731520" w="9997440">
                  <a:moveTo>
                    <a:pt x="0" y="0"/>
                  </a:moveTo>
                  <a:lnTo>
                    <a:pt x="9997440" y="0"/>
                  </a:lnTo>
                  <a:lnTo>
                    <a:pt x="9997440" y="731520"/>
                  </a:lnTo>
                  <a:lnTo>
                    <a:pt x="0" y="73152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16295" r="0" b="-216295"/>
              </a:stretch>
            </a:blipFill>
          </p:spPr>
        </p:sp>
        <p:sp>
          <p:nvSpPr>
            <p:cNvPr name="TextBox 81" id="81"/>
            <p:cNvSpPr txBox="true"/>
            <p:nvPr/>
          </p:nvSpPr>
          <p:spPr>
            <a:xfrm>
              <a:off x="0" y="-38100"/>
              <a:ext cx="9997440" cy="76962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9"/>
                </a:lnSpc>
              </a:pPr>
              <a:r>
                <a:rPr lang="en-US" sz="24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Meeting 4 – Performing Stage</a:t>
              </a:r>
            </a:p>
          </p:txBody>
        </p:sp>
      </p:grpSp>
      <p:grpSp>
        <p:nvGrpSpPr>
          <p:cNvPr name="Group 82" id="82"/>
          <p:cNvGrpSpPr/>
          <p:nvPr/>
        </p:nvGrpSpPr>
        <p:grpSpPr>
          <a:xfrm rot="0">
            <a:off x="755399" y="7302503"/>
            <a:ext cx="939803" cy="628907"/>
            <a:chOff x="0" y="0"/>
            <a:chExt cx="1253071" cy="838543"/>
          </a:xfrm>
        </p:grpSpPr>
        <p:sp>
          <p:nvSpPr>
            <p:cNvPr name="Freeform 83" id="83"/>
            <p:cNvSpPr/>
            <p:nvPr/>
          </p:nvSpPr>
          <p:spPr>
            <a:xfrm flipH="false" flipV="false" rot="0">
              <a:off x="16891" y="16891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84" id="84"/>
            <p:cNvSpPr/>
            <p:nvPr/>
          </p:nvSpPr>
          <p:spPr>
            <a:xfrm flipH="false" flipV="false" rot="0">
              <a:off x="0" y="0"/>
              <a:ext cx="1252982" cy="838456"/>
            </a:xfrm>
            <a:custGeom>
              <a:avLst/>
              <a:gdLst/>
              <a:ahLst/>
              <a:cxnLst/>
              <a:rect r="r" b="b" t="t" l="l"/>
              <a:pathLst>
                <a:path h="838456" w="1252982">
                  <a:moveTo>
                    <a:pt x="16891" y="0"/>
                  </a:moveTo>
                  <a:lnTo>
                    <a:pt x="1236091" y="0"/>
                  </a:lnTo>
                  <a:cubicBezTo>
                    <a:pt x="1245489" y="0"/>
                    <a:pt x="1252982" y="7620"/>
                    <a:pt x="1252982" y="16891"/>
                  </a:cubicBezTo>
                  <a:lnTo>
                    <a:pt x="1252982" y="821563"/>
                  </a:lnTo>
                  <a:cubicBezTo>
                    <a:pt x="1252982" y="830961"/>
                    <a:pt x="1245362" y="838454"/>
                    <a:pt x="1236091" y="838454"/>
                  </a:cubicBezTo>
                  <a:lnTo>
                    <a:pt x="16891" y="838454"/>
                  </a:lnTo>
                  <a:cubicBezTo>
                    <a:pt x="7620" y="838581"/>
                    <a:pt x="0" y="830961"/>
                    <a:pt x="0" y="82156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821563"/>
                  </a:lnTo>
                  <a:lnTo>
                    <a:pt x="16891" y="821563"/>
                  </a:lnTo>
                  <a:lnTo>
                    <a:pt x="16891" y="804672"/>
                  </a:lnTo>
                  <a:lnTo>
                    <a:pt x="1236091" y="804672"/>
                  </a:lnTo>
                  <a:lnTo>
                    <a:pt x="1236091" y="821563"/>
                  </a:lnTo>
                  <a:lnTo>
                    <a:pt x="1219200" y="821563"/>
                  </a:lnTo>
                  <a:lnTo>
                    <a:pt x="1219200" y="16891"/>
                  </a:lnTo>
                  <a:lnTo>
                    <a:pt x="1236091" y="16891"/>
                  </a:lnTo>
                  <a:lnTo>
                    <a:pt x="1236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85" id="85"/>
          <p:cNvGrpSpPr/>
          <p:nvPr/>
        </p:nvGrpSpPr>
        <p:grpSpPr>
          <a:xfrm rot="0">
            <a:off x="768096" y="7315200"/>
            <a:ext cx="914400" cy="603504"/>
            <a:chOff x="0" y="0"/>
            <a:chExt cx="1219200" cy="804672"/>
          </a:xfrm>
        </p:grpSpPr>
        <p:sp>
          <p:nvSpPr>
            <p:cNvPr name="Freeform 86" id="86"/>
            <p:cNvSpPr/>
            <p:nvPr/>
          </p:nvSpPr>
          <p:spPr>
            <a:xfrm flipH="false" flipV="false" rot="0">
              <a:off x="0" y="0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34680" t="0" r="-34680" b="0"/>
              </a:stretch>
            </a:blipFill>
          </p:spPr>
        </p:sp>
        <p:sp>
          <p:nvSpPr>
            <p:cNvPr name="TextBox 87" id="87"/>
            <p:cNvSpPr txBox="true"/>
            <p:nvPr/>
          </p:nvSpPr>
          <p:spPr>
            <a:xfrm>
              <a:off x="0" y="-19050"/>
              <a:ext cx="1219200" cy="82372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640"/>
                </a:lnSpc>
              </a:pPr>
              <a:r>
                <a:rPr lang="en-US" sz="22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08</a:t>
              </a:r>
            </a:p>
          </p:txBody>
        </p:sp>
      </p:grpSp>
      <p:grpSp>
        <p:nvGrpSpPr>
          <p:cNvPr name="Group 88" id="88"/>
          <p:cNvGrpSpPr/>
          <p:nvPr/>
        </p:nvGrpSpPr>
        <p:grpSpPr>
          <a:xfrm rot="0">
            <a:off x="1792224" y="7351776"/>
            <a:ext cx="7498080" cy="548640"/>
            <a:chOff x="0" y="0"/>
            <a:chExt cx="9997440" cy="731520"/>
          </a:xfrm>
        </p:grpSpPr>
        <p:sp>
          <p:nvSpPr>
            <p:cNvPr name="Freeform 89" id="89"/>
            <p:cNvSpPr/>
            <p:nvPr/>
          </p:nvSpPr>
          <p:spPr>
            <a:xfrm flipH="false" flipV="false" rot="0">
              <a:off x="0" y="0"/>
              <a:ext cx="9997440" cy="731520"/>
            </a:xfrm>
            <a:custGeom>
              <a:avLst/>
              <a:gdLst/>
              <a:ahLst/>
              <a:cxnLst/>
              <a:rect r="r" b="b" t="t" l="l"/>
              <a:pathLst>
                <a:path h="731520" w="9997440">
                  <a:moveTo>
                    <a:pt x="0" y="0"/>
                  </a:moveTo>
                  <a:lnTo>
                    <a:pt x="9997440" y="0"/>
                  </a:lnTo>
                  <a:lnTo>
                    <a:pt x="9997440" y="731520"/>
                  </a:lnTo>
                  <a:lnTo>
                    <a:pt x="0" y="73152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16295" r="0" b="-216295"/>
              </a:stretch>
            </a:blipFill>
          </p:spPr>
        </p:sp>
        <p:sp>
          <p:nvSpPr>
            <p:cNvPr name="TextBox 90" id="90"/>
            <p:cNvSpPr txBox="true"/>
            <p:nvPr/>
          </p:nvSpPr>
          <p:spPr>
            <a:xfrm>
              <a:off x="0" y="-38100"/>
              <a:ext cx="9997440" cy="76962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9"/>
                </a:lnSpc>
              </a:pPr>
              <a:r>
                <a:rPr lang="en-US" sz="24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Tuckman's Model – Full Analysis</a:t>
              </a:r>
            </a:p>
          </p:txBody>
        </p:sp>
      </p:grpSp>
      <p:grpSp>
        <p:nvGrpSpPr>
          <p:cNvPr name="Group 91" id="91"/>
          <p:cNvGrpSpPr/>
          <p:nvPr/>
        </p:nvGrpSpPr>
        <p:grpSpPr>
          <a:xfrm rot="0">
            <a:off x="755399" y="8107175"/>
            <a:ext cx="939803" cy="628907"/>
            <a:chOff x="0" y="0"/>
            <a:chExt cx="1253071" cy="838543"/>
          </a:xfrm>
        </p:grpSpPr>
        <p:sp>
          <p:nvSpPr>
            <p:cNvPr name="Freeform 92" id="92"/>
            <p:cNvSpPr/>
            <p:nvPr/>
          </p:nvSpPr>
          <p:spPr>
            <a:xfrm flipH="false" flipV="false" rot="0">
              <a:off x="16891" y="16891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93" id="93"/>
            <p:cNvSpPr/>
            <p:nvPr/>
          </p:nvSpPr>
          <p:spPr>
            <a:xfrm flipH="false" flipV="false" rot="0">
              <a:off x="0" y="0"/>
              <a:ext cx="1252982" cy="838456"/>
            </a:xfrm>
            <a:custGeom>
              <a:avLst/>
              <a:gdLst/>
              <a:ahLst/>
              <a:cxnLst/>
              <a:rect r="r" b="b" t="t" l="l"/>
              <a:pathLst>
                <a:path h="838456" w="1252982">
                  <a:moveTo>
                    <a:pt x="16891" y="0"/>
                  </a:moveTo>
                  <a:lnTo>
                    <a:pt x="1236091" y="0"/>
                  </a:lnTo>
                  <a:cubicBezTo>
                    <a:pt x="1245489" y="0"/>
                    <a:pt x="1252982" y="7620"/>
                    <a:pt x="1252982" y="16891"/>
                  </a:cubicBezTo>
                  <a:lnTo>
                    <a:pt x="1252982" y="821563"/>
                  </a:lnTo>
                  <a:cubicBezTo>
                    <a:pt x="1252982" y="830961"/>
                    <a:pt x="1245362" y="838454"/>
                    <a:pt x="1236091" y="838454"/>
                  </a:cubicBezTo>
                  <a:lnTo>
                    <a:pt x="16891" y="838454"/>
                  </a:lnTo>
                  <a:cubicBezTo>
                    <a:pt x="7620" y="838581"/>
                    <a:pt x="0" y="830961"/>
                    <a:pt x="0" y="82156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821563"/>
                  </a:lnTo>
                  <a:lnTo>
                    <a:pt x="16891" y="821563"/>
                  </a:lnTo>
                  <a:lnTo>
                    <a:pt x="16891" y="804672"/>
                  </a:lnTo>
                  <a:lnTo>
                    <a:pt x="1236091" y="804672"/>
                  </a:lnTo>
                  <a:lnTo>
                    <a:pt x="1236091" y="821563"/>
                  </a:lnTo>
                  <a:lnTo>
                    <a:pt x="1219200" y="821563"/>
                  </a:lnTo>
                  <a:lnTo>
                    <a:pt x="1219200" y="16891"/>
                  </a:lnTo>
                  <a:lnTo>
                    <a:pt x="1236091" y="16891"/>
                  </a:lnTo>
                  <a:lnTo>
                    <a:pt x="1236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94" id="94"/>
          <p:cNvGrpSpPr/>
          <p:nvPr/>
        </p:nvGrpSpPr>
        <p:grpSpPr>
          <a:xfrm rot="0">
            <a:off x="768096" y="8119872"/>
            <a:ext cx="914400" cy="603504"/>
            <a:chOff x="0" y="0"/>
            <a:chExt cx="1219200" cy="804672"/>
          </a:xfrm>
        </p:grpSpPr>
        <p:sp>
          <p:nvSpPr>
            <p:cNvPr name="Freeform 95" id="95"/>
            <p:cNvSpPr/>
            <p:nvPr/>
          </p:nvSpPr>
          <p:spPr>
            <a:xfrm flipH="false" flipV="false" rot="0">
              <a:off x="0" y="0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34680" t="0" r="-34680" b="0"/>
              </a:stretch>
            </a:blipFill>
          </p:spPr>
        </p:sp>
        <p:sp>
          <p:nvSpPr>
            <p:cNvPr name="TextBox 96" id="96"/>
            <p:cNvSpPr txBox="true"/>
            <p:nvPr/>
          </p:nvSpPr>
          <p:spPr>
            <a:xfrm>
              <a:off x="0" y="-19050"/>
              <a:ext cx="1219200" cy="82372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640"/>
                </a:lnSpc>
              </a:pPr>
              <a:r>
                <a:rPr lang="en-US" sz="22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09</a:t>
              </a:r>
            </a:p>
          </p:txBody>
        </p:sp>
      </p:grpSp>
      <p:grpSp>
        <p:nvGrpSpPr>
          <p:cNvPr name="Group 97" id="97"/>
          <p:cNvGrpSpPr/>
          <p:nvPr/>
        </p:nvGrpSpPr>
        <p:grpSpPr>
          <a:xfrm rot="0">
            <a:off x="1792224" y="8156448"/>
            <a:ext cx="7498080" cy="548640"/>
            <a:chOff x="0" y="0"/>
            <a:chExt cx="9997440" cy="731520"/>
          </a:xfrm>
        </p:grpSpPr>
        <p:sp>
          <p:nvSpPr>
            <p:cNvPr name="Freeform 98" id="98"/>
            <p:cNvSpPr/>
            <p:nvPr/>
          </p:nvSpPr>
          <p:spPr>
            <a:xfrm flipH="false" flipV="false" rot="0">
              <a:off x="0" y="0"/>
              <a:ext cx="9997440" cy="731520"/>
            </a:xfrm>
            <a:custGeom>
              <a:avLst/>
              <a:gdLst/>
              <a:ahLst/>
              <a:cxnLst/>
              <a:rect r="r" b="b" t="t" l="l"/>
              <a:pathLst>
                <a:path h="731520" w="9997440">
                  <a:moveTo>
                    <a:pt x="0" y="0"/>
                  </a:moveTo>
                  <a:lnTo>
                    <a:pt x="9997440" y="0"/>
                  </a:lnTo>
                  <a:lnTo>
                    <a:pt x="9997440" y="731520"/>
                  </a:lnTo>
                  <a:lnTo>
                    <a:pt x="0" y="73152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16295" r="0" b="-216295"/>
              </a:stretch>
            </a:blipFill>
          </p:spPr>
        </p:sp>
        <p:sp>
          <p:nvSpPr>
            <p:cNvPr name="TextBox 99" id="99"/>
            <p:cNvSpPr txBox="true"/>
            <p:nvPr/>
          </p:nvSpPr>
          <p:spPr>
            <a:xfrm>
              <a:off x="0" y="-38100"/>
              <a:ext cx="9997440" cy="76962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9"/>
                </a:lnSpc>
              </a:pPr>
              <a:r>
                <a:rPr lang="en-US" sz="24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Belbin Team Roles</a:t>
              </a:r>
            </a:p>
          </p:txBody>
        </p:sp>
      </p:grpSp>
      <p:grpSp>
        <p:nvGrpSpPr>
          <p:cNvPr name="Group 100" id="100"/>
          <p:cNvGrpSpPr/>
          <p:nvPr/>
        </p:nvGrpSpPr>
        <p:grpSpPr>
          <a:xfrm rot="0">
            <a:off x="755399" y="8911847"/>
            <a:ext cx="939803" cy="628907"/>
            <a:chOff x="0" y="0"/>
            <a:chExt cx="1253071" cy="838543"/>
          </a:xfrm>
        </p:grpSpPr>
        <p:sp>
          <p:nvSpPr>
            <p:cNvPr name="Freeform 101" id="101"/>
            <p:cNvSpPr/>
            <p:nvPr/>
          </p:nvSpPr>
          <p:spPr>
            <a:xfrm flipH="false" flipV="false" rot="0">
              <a:off x="16891" y="16891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102" id="102"/>
            <p:cNvSpPr/>
            <p:nvPr/>
          </p:nvSpPr>
          <p:spPr>
            <a:xfrm flipH="false" flipV="false" rot="0">
              <a:off x="0" y="0"/>
              <a:ext cx="1252982" cy="838456"/>
            </a:xfrm>
            <a:custGeom>
              <a:avLst/>
              <a:gdLst/>
              <a:ahLst/>
              <a:cxnLst/>
              <a:rect r="r" b="b" t="t" l="l"/>
              <a:pathLst>
                <a:path h="838456" w="1252982">
                  <a:moveTo>
                    <a:pt x="16891" y="0"/>
                  </a:moveTo>
                  <a:lnTo>
                    <a:pt x="1236091" y="0"/>
                  </a:lnTo>
                  <a:cubicBezTo>
                    <a:pt x="1245489" y="0"/>
                    <a:pt x="1252982" y="7620"/>
                    <a:pt x="1252982" y="16891"/>
                  </a:cubicBezTo>
                  <a:lnTo>
                    <a:pt x="1252982" y="821563"/>
                  </a:lnTo>
                  <a:cubicBezTo>
                    <a:pt x="1252982" y="830961"/>
                    <a:pt x="1245362" y="838454"/>
                    <a:pt x="1236091" y="838454"/>
                  </a:cubicBezTo>
                  <a:lnTo>
                    <a:pt x="16891" y="838454"/>
                  </a:lnTo>
                  <a:cubicBezTo>
                    <a:pt x="7620" y="838581"/>
                    <a:pt x="0" y="830961"/>
                    <a:pt x="0" y="82156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821563"/>
                  </a:lnTo>
                  <a:lnTo>
                    <a:pt x="16891" y="821563"/>
                  </a:lnTo>
                  <a:lnTo>
                    <a:pt x="16891" y="804672"/>
                  </a:lnTo>
                  <a:lnTo>
                    <a:pt x="1236091" y="804672"/>
                  </a:lnTo>
                  <a:lnTo>
                    <a:pt x="1236091" y="821563"/>
                  </a:lnTo>
                  <a:lnTo>
                    <a:pt x="1219200" y="821563"/>
                  </a:lnTo>
                  <a:lnTo>
                    <a:pt x="1219200" y="16891"/>
                  </a:lnTo>
                  <a:lnTo>
                    <a:pt x="1236091" y="16891"/>
                  </a:lnTo>
                  <a:lnTo>
                    <a:pt x="1236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103" id="103"/>
          <p:cNvGrpSpPr/>
          <p:nvPr/>
        </p:nvGrpSpPr>
        <p:grpSpPr>
          <a:xfrm rot="0">
            <a:off x="768096" y="8924544"/>
            <a:ext cx="914400" cy="603504"/>
            <a:chOff x="0" y="0"/>
            <a:chExt cx="1219200" cy="804672"/>
          </a:xfrm>
        </p:grpSpPr>
        <p:sp>
          <p:nvSpPr>
            <p:cNvPr name="Freeform 104" id="104"/>
            <p:cNvSpPr/>
            <p:nvPr/>
          </p:nvSpPr>
          <p:spPr>
            <a:xfrm flipH="false" flipV="false" rot="0">
              <a:off x="0" y="0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34680" t="0" r="-34680" b="0"/>
              </a:stretch>
            </a:blipFill>
          </p:spPr>
        </p:sp>
        <p:sp>
          <p:nvSpPr>
            <p:cNvPr name="TextBox 105" id="105"/>
            <p:cNvSpPr txBox="true"/>
            <p:nvPr/>
          </p:nvSpPr>
          <p:spPr>
            <a:xfrm>
              <a:off x="0" y="-19050"/>
              <a:ext cx="1219200" cy="82372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640"/>
                </a:lnSpc>
              </a:pPr>
              <a:r>
                <a:rPr lang="en-US" sz="22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10</a:t>
              </a:r>
            </a:p>
          </p:txBody>
        </p:sp>
      </p:grpSp>
      <p:grpSp>
        <p:nvGrpSpPr>
          <p:cNvPr name="Group 106" id="106"/>
          <p:cNvGrpSpPr/>
          <p:nvPr/>
        </p:nvGrpSpPr>
        <p:grpSpPr>
          <a:xfrm rot="0">
            <a:off x="1792224" y="8961120"/>
            <a:ext cx="7498080" cy="548640"/>
            <a:chOff x="0" y="0"/>
            <a:chExt cx="9997440" cy="731520"/>
          </a:xfrm>
        </p:grpSpPr>
        <p:sp>
          <p:nvSpPr>
            <p:cNvPr name="Freeform 107" id="107"/>
            <p:cNvSpPr/>
            <p:nvPr/>
          </p:nvSpPr>
          <p:spPr>
            <a:xfrm flipH="false" flipV="false" rot="0">
              <a:off x="0" y="0"/>
              <a:ext cx="9997440" cy="731520"/>
            </a:xfrm>
            <a:custGeom>
              <a:avLst/>
              <a:gdLst/>
              <a:ahLst/>
              <a:cxnLst/>
              <a:rect r="r" b="b" t="t" l="l"/>
              <a:pathLst>
                <a:path h="731520" w="9997440">
                  <a:moveTo>
                    <a:pt x="0" y="0"/>
                  </a:moveTo>
                  <a:lnTo>
                    <a:pt x="9997440" y="0"/>
                  </a:lnTo>
                  <a:lnTo>
                    <a:pt x="9997440" y="731520"/>
                  </a:lnTo>
                  <a:lnTo>
                    <a:pt x="0" y="73152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16295" r="0" b="-216295"/>
              </a:stretch>
            </a:blipFill>
          </p:spPr>
        </p:sp>
        <p:sp>
          <p:nvSpPr>
            <p:cNvPr name="TextBox 108" id="108"/>
            <p:cNvSpPr txBox="true"/>
            <p:nvPr/>
          </p:nvSpPr>
          <p:spPr>
            <a:xfrm>
              <a:off x="0" y="-38100"/>
              <a:ext cx="9997440" cy="76962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9"/>
                </a:lnSpc>
              </a:pPr>
              <a:r>
                <a:rPr lang="en-US" sz="24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Leadership Analysis – Nick</a:t>
              </a:r>
            </a:p>
          </p:txBody>
        </p:sp>
      </p:grpSp>
      <p:grpSp>
        <p:nvGrpSpPr>
          <p:cNvPr name="Group 109" id="109"/>
          <p:cNvGrpSpPr/>
          <p:nvPr/>
        </p:nvGrpSpPr>
        <p:grpSpPr>
          <a:xfrm rot="0">
            <a:off x="9314183" y="1669799"/>
            <a:ext cx="939803" cy="628907"/>
            <a:chOff x="0" y="0"/>
            <a:chExt cx="1253071" cy="838543"/>
          </a:xfrm>
        </p:grpSpPr>
        <p:sp>
          <p:nvSpPr>
            <p:cNvPr name="Freeform 110" id="110"/>
            <p:cNvSpPr/>
            <p:nvPr/>
          </p:nvSpPr>
          <p:spPr>
            <a:xfrm flipH="false" flipV="false" rot="0">
              <a:off x="16891" y="16891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111" id="111"/>
            <p:cNvSpPr/>
            <p:nvPr/>
          </p:nvSpPr>
          <p:spPr>
            <a:xfrm flipH="false" flipV="false" rot="0">
              <a:off x="0" y="0"/>
              <a:ext cx="1252982" cy="838456"/>
            </a:xfrm>
            <a:custGeom>
              <a:avLst/>
              <a:gdLst/>
              <a:ahLst/>
              <a:cxnLst/>
              <a:rect r="r" b="b" t="t" l="l"/>
              <a:pathLst>
                <a:path h="838456" w="1252982">
                  <a:moveTo>
                    <a:pt x="16891" y="0"/>
                  </a:moveTo>
                  <a:lnTo>
                    <a:pt x="1236091" y="0"/>
                  </a:lnTo>
                  <a:cubicBezTo>
                    <a:pt x="1245489" y="0"/>
                    <a:pt x="1252982" y="7620"/>
                    <a:pt x="1252982" y="16891"/>
                  </a:cubicBezTo>
                  <a:lnTo>
                    <a:pt x="1252982" y="821563"/>
                  </a:lnTo>
                  <a:cubicBezTo>
                    <a:pt x="1252982" y="830961"/>
                    <a:pt x="1245362" y="838454"/>
                    <a:pt x="1236091" y="838454"/>
                  </a:cubicBezTo>
                  <a:lnTo>
                    <a:pt x="16891" y="838454"/>
                  </a:lnTo>
                  <a:cubicBezTo>
                    <a:pt x="7620" y="838581"/>
                    <a:pt x="0" y="830961"/>
                    <a:pt x="0" y="82156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821563"/>
                  </a:lnTo>
                  <a:lnTo>
                    <a:pt x="16891" y="821563"/>
                  </a:lnTo>
                  <a:lnTo>
                    <a:pt x="16891" y="804672"/>
                  </a:lnTo>
                  <a:lnTo>
                    <a:pt x="1236091" y="804672"/>
                  </a:lnTo>
                  <a:lnTo>
                    <a:pt x="1236091" y="821563"/>
                  </a:lnTo>
                  <a:lnTo>
                    <a:pt x="1219200" y="821563"/>
                  </a:lnTo>
                  <a:lnTo>
                    <a:pt x="1219200" y="16891"/>
                  </a:lnTo>
                  <a:lnTo>
                    <a:pt x="1236091" y="16891"/>
                  </a:lnTo>
                  <a:lnTo>
                    <a:pt x="1236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112" id="112"/>
          <p:cNvGrpSpPr/>
          <p:nvPr/>
        </p:nvGrpSpPr>
        <p:grpSpPr>
          <a:xfrm rot="0">
            <a:off x="9326880" y="1682496"/>
            <a:ext cx="914400" cy="603504"/>
            <a:chOff x="0" y="0"/>
            <a:chExt cx="1219200" cy="804672"/>
          </a:xfrm>
        </p:grpSpPr>
        <p:sp>
          <p:nvSpPr>
            <p:cNvPr name="Freeform 113" id="113"/>
            <p:cNvSpPr/>
            <p:nvPr/>
          </p:nvSpPr>
          <p:spPr>
            <a:xfrm flipH="false" flipV="false" rot="0">
              <a:off x="0" y="0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34680" t="0" r="-34680" b="0"/>
              </a:stretch>
            </a:blipFill>
          </p:spPr>
        </p:sp>
        <p:sp>
          <p:nvSpPr>
            <p:cNvPr name="TextBox 114" id="114"/>
            <p:cNvSpPr txBox="true"/>
            <p:nvPr/>
          </p:nvSpPr>
          <p:spPr>
            <a:xfrm>
              <a:off x="0" y="-19050"/>
              <a:ext cx="1219200" cy="82372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640"/>
                </a:lnSpc>
              </a:pPr>
              <a:r>
                <a:rPr lang="en-US" sz="22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11</a:t>
              </a:r>
            </a:p>
          </p:txBody>
        </p:sp>
      </p:grpSp>
      <p:grpSp>
        <p:nvGrpSpPr>
          <p:cNvPr name="Group 115" id="115"/>
          <p:cNvGrpSpPr/>
          <p:nvPr/>
        </p:nvGrpSpPr>
        <p:grpSpPr>
          <a:xfrm rot="0">
            <a:off x="10351008" y="1719072"/>
            <a:ext cx="7498080" cy="548640"/>
            <a:chOff x="0" y="0"/>
            <a:chExt cx="9997440" cy="731520"/>
          </a:xfrm>
        </p:grpSpPr>
        <p:sp>
          <p:nvSpPr>
            <p:cNvPr name="Freeform 116" id="116"/>
            <p:cNvSpPr/>
            <p:nvPr/>
          </p:nvSpPr>
          <p:spPr>
            <a:xfrm flipH="false" flipV="false" rot="0">
              <a:off x="0" y="0"/>
              <a:ext cx="9997440" cy="731520"/>
            </a:xfrm>
            <a:custGeom>
              <a:avLst/>
              <a:gdLst/>
              <a:ahLst/>
              <a:cxnLst/>
              <a:rect r="r" b="b" t="t" l="l"/>
              <a:pathLst>
                <a:path h="731520" w="9997440">
                  <a:moveTo>
                    <a:pt x="0" y="0"/>
                  </a:moveTo>
                  <a:lnTo>
                    <a:pt x="9997440" y="0"/>
                  </a:lnTo>
                  <a:lnTo>
                    <a:pt x="9997440" y="731520"/>
                  </a:lnTo>
                  <a:lnTo>
                    <a:pt x="0" y="73152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16295" r="0" b="-216295"/>
              </a:stretch>
            </a:blipFill>
          </p:spPr>
        </p:sp>
        <p:sp>
          <p:nvSpPr>
            <p:cNvPr name="TextBox 117" id="117"/>
            <p:cNvSpPr txBox="true"/>
            <p:nvPr/>
          </p:nvSpPr>
          <p:spPr>
            <a:xfrm>
              <a:off x="0" y="-38100"/>
              <a:ext cx="9997440" cy="76962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9"/>
                </a:lnSpc>
              </a:pPr>
              <a:r>
                <a:rPr lang="en-US" sz="24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The MD's Leadership Style</a:t>
              </a:r>
            </a:p>
          </p:txBody>
        </p:sp>
      </p:grpSp>
      <p:grpSp>
        <p:nvGrpSpPr>
          <p:cNvPr name="Group 118" id="118"/>
          <p:cNvGrpSpPr/>
          <p:nvPr/>
        </p:nvGrpSpPr>
        <p:grpSpPr>
          <a:xfrm rot="0">
            <a:off x="9314183" y="2474471"/>
            <a:ext cx="939803" cy="628907"/>
            <a:chOff x="0" y="0"/>
            <a:chExt cx="1253071" cy="838543"/>
          </a:xfrm>
        </p:grpSpPr>
        <p:sp>
          <p:nvSpPr>
            <p:cNvPr name="Freeform 119" id="119"/>
            <p:cNvSpPr/>
            <p:nvPr/>
          </p:nvSpPr>
          <p:spPr>
            <a:xfrm flipH="false" flipV="false" rot="0">
              <a:off x="16891" y="16891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120" id="120"/>
            <p:cNvSpPr/>
            <p:nvPr/>
          </p:nvSpPr>
          <p:spPr>
            <a:xfrm flipH="false" flipV="false" rot="0">
              <a:off x="0" y="0"/>
              <a:ext cx="1252982" cy="838456"/>
            </a:xfrm>
            <a:custGeom>
              <a:avLst/>
              <a:gdLst/>
              <a:ahLst/>
              <a:cxnLst/>
              <a:rect r="r" b="b" t="t" l="l"/>
              <a:pathLst>
                <a:path h="838456" w="1252982">
                  <a:moveTo>
                    <a:pt x="16891" y="0"/>
                  </a:moveTo>
                  <a:lnTo>
                    <a:pt x="1236091" y="0"/>
                  </a:lnTo>
                  <a:cubicBezTo>
                    <a:pt x="1245489" y="0"/>
                    <a:pt x="1252982" y="7620"/>
                    <a:pt x="1252982" y="16891"/>
                  </a:cubicBezTo>
                  <a:lnTo>
                    <a:pt x="1252982" y="821563"/>
                  </a:lnTo>
                  <a:cubicBezTo>
                    <a:pt x="1252982" y="830961"/>
                    <a:pt x="1245362" y="838454"/>
                    <a:pt x="1236091" y="838454"/>
                  </a:cubicBezTo>
                  <a:lnTo>
                    <a:pt x="16891" y="838454"/>
                  </a:lnTo>
                  <a:cubicBezTo>
                    <a:pt x="7620" y="838581"/>
                    <a:pt x="0" y="830961"/>
                    <a:pt x="0" y="82156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821563"/>
                  </a:lnTo>
                  <a:lnTo>
                    <a:pt x="16891" y="821563"/>
                  </a:lnTo>
                  <a:lnTo>
                    <a:pt x="16891" y="804672"/>
                  </a:lnTo>
                  <a:lnTo>
                    <a:pt x="1236091" y="804672"/>
                  </a:lnTo>
                  <a:lnTo>
                    <a:pt x="1236091" y="821563"/>
                  </a:lnTo>
                  <a:lnTo>
                    <a:pt x="1219200" y="821563"/>
                  </a:lnTo>
                  <a:lnTo>
                    <a:pt x="1219200" y="16891"/>
                  </a:lnTo>
                  <a:lnTo>
                    <a:pt x="1236091" y="16891"/>
                  </a:lnTo>
                  <a:lnTo>
                    <a:pt x="1236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121" id="121"/>
          <p:cNvGrpSpPr/>
          <p:nvPr/>
        </p:nvGrpSpPr>
        <p:grpSpPr>
          <a:xfrm rot="0">
            <a:off x="9326880" y="2487168"/>
            <a:ext cx="914400" cy="603504"/>
            <a:chOff x="0" y="0"/>
            <a:chExt cx="1219200" cy="804672"/>
          </a:xfrm>
        </p:grpSpPr>
        <p:sp>
          <p:nvSpPr>
            <p:cNvPr name="Freeform 122" id="122"/>
            <p:cNvSpPr/>
            <p:nvPr/>
          </p:nvSpPr>
          <p:spPr>
            <a:xfrm flipH="false" flipV="false" rot="0">
              <a:off x="0" y="0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34680" t="0" r="-34680" b="0"/>
              </a:stretch>
            </a:blipFill>
          </p:spPr>
        </p:sp>
        <p:sp>
          <p:nvSpPr>
            <p:cNvPr name="TextBox 123" id="123"/>
            <p:cNvSpPr txBox="true"/>
            <p:nvPr/>
          </p:nvSpPr>
          <p:spPr>
            <a:xfrm>
              <a:off x="0" y="-19050"/>
              <a:ext cx="1219200" cy="82372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640"/>
                </a:lnSpc>
              </a:pPr>
              <a:r>
                <a:rPr lang="en-US" sz="22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12</a:t>
              </a:r>
            </a:p>
          </p:txBody>
        </p:sp>
      </p:grpSp>
      <p:grpSp>
        <p:nvGrpSpPr>
          <p:cNvPr name="Group 124" id="124"/>
          <p:cNvGrpSpPr/>
          <p:nvPr/>
        </p:nvGrpSpPr>
        <p:grpSpPr>
          <a:xfrm rot="0">
            <a:off x="10351008" y="2523744"/>
            <a:ext cx="7498080" cy="548640"/>
            <a:chOff x="0" y="0"/>
            <a:chExt cx="9997440" cy="731520"/>
          </a:xfrm>
        </p:grpSpPr>
        <p:sp>
          <p:nvSpPr>
            <p:cNvPr name="Freeform 125" id="125"/>
            <p:cNvSpPr/>
            <p:nvPr/>
          </p:nvSpPr>
          <p:spPr>
            <a:xfrm flipH="false" flipV="false" rot="0">
              <a:off x="0" y="0"/>
              <a:ext cx="9997440" cy="731520"/>
            </a:xfrm>
            <a:custGeom>
              <a:avLst/>
              <a:gdLst/>
              <a:ahLst/>
              <a:cxnLst/>
              <a:rect r="r" b="b" t="t" l="l"/>
              <a:pathLst>
                <a:path h="731520" w="9997440">
                  <a:moveTo>
                    <a:pt x="0" y="0"/>
                  </a:moveTo>
                  <a:lnTo>
                    <a:pt x="9997440" y="0"/>
                  </a:lnTo>
                  <a:lnTo>
                    <a:pt x="9997440" y="731520"/>
                  </a:lnTo>
                  <a:lnTo>
                    <a:pt x="0" y="73152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16295" r="0" b="-216295"/>
              </a:stretch>
            </a:blipFill>
          </p:spPr>
        </p:sp>
        <p:sp>
          <p:nvSpPr>
            <p:cNvPr name="TextBox 126" id="126"/>
            <p:cNvSpPr txBox="true"/>
            <p:nvPr/>
          </p:nvSpPr>
          <p:spPr>
            <a:xfrm>
              <a:off x="0" y="-38100"/>
              <a:ext cx="9997440" cy="76962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9"/>
                </a:lnSpc>
              </a:pPr>
              <a:r>
                <a:rPr lang="en-US" sz="24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Conflict Analysis</a:t>
              </a:r>
            </a:p>
          </p:txBody>
        </p:sp>
      </p:grpSp>
      <p:grpSp>
        <p:nvGrpSpPr>
          <p:cNvPr name="Group 127" id="127"/>
          <p:cNvGrpSpPr/>
          <p:nvPr/>
        </p:nvGrpSpPr>
        <p:grpSpPr>
          <a:xfrm rot="0">
            <a:off x="9314183" y="3279143"/>
            <a:ext cx="939803" cy="628907"/>
            <a:chOff x="0" y="0"/>
            <a:chExt cx="1253071" cy="838543"/>
          </a:xfrm>
        </p:grpSpPr>
        <p:sp>
          <p:nvSpPr>
            <p:cNvPr name="Freeform 128" id="128"/>
            <p:cNvSpPr/>
            <p:nvPr/>
          </p:nvSpPr>
          <p:spPr>
            <a:xfrm flipH="false" flipV="false" rot="0">
              <a:off x="16891" y="16891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129" id="129"/>
            <p:cNvSpPr/>
            <p:nvPr/>
          </p:nvSpPr>
          <p:spPr>
            <a:xfrm flipH="false" flipV="false" rot="0">
              <a:off x="0" y="0"/>
              <a:ext cx="1252982" cy="838456"/>
            </a:xfrm>
            <a:custGeom>
              <a:avLst/>
              <a:gdLst/>
              <a:ahLst/>
              <a:cxnLst/>
              <a:rect r="r" b="b" t="t" l="l"/>
              <a:pathLst>
                <a:path h="838456" w="1252982">
                  <a:moveTo>
                    <a:pt x="16891" y="0"/>
                  </a:moveTo>
                  <a:lnTo>
                    <a:pt x="1236091" y="0"/>
                  </a:lnTo>
                  <a:cubicBezTo>
                    <a:pt x="1245489" y="0"/>
                    <a:pt x="1252982" y="7620"/>
                    <a:pt x="1252982" y="16891"/>
                  </a:cubicBezTo>
                  <a:lnTo>
                    <a:pt x="1252982" y="821563"/>
                  </a:lnTo>
                  <a:cubicBezTo>
                    <a:pt x="1252982" y="830961"/>
                    <a:pt x="1245362" y="838454"/>
                    <a:pt x="1236091" y="838454"/>
                  </a:cubicBezTo>
                  <a:lnTo>
                    <a:pt x="16891" y="838454"/>
                  </a:lnTo>
                  <a:cubicBezTo>
                    <a:pt x="7620" y="838581"/>
                    <a:pt x="0" y="830961"/>
                    <a:pt x="0" y="82156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821563"/>
                  </a:lnTo>
                  <a:lnTo>
                    <a:pt x="16891" y="821563"/>
                  </a:lnTo>
                  <a:lnTo>
                    <a:pt x="16891" y="804672"/>
                  </a:lnTo>
                  <a:lnTo>
                    <a:pt x="1236091" y="804672"/>
                  </a:lnTo>
                  <a:lnTo>
                    <a:pt x="1236091" y="821563"/>
                  </a:lnTo>
                  <a:lnTo>
                    <a:pt x="1219200" y="821563"/>
                  </a:lnTo>
                  <a:lnTo>
                    <a:pt x="1219200" y="16891"/>
                  </a:lnTo>
                  <a:lnTo>
                    <a:pt x="1236091" y="16891"/>
                  </a:lnTo>
                  <a:lnTo>
                    <a:pt x="1236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130" id="130"/>
          <p:cNvGrpSpPr/>
          <p:nvPr/>
        </p:nvGrpSpPr>
        <p:grpSpPr>
          <a:xfrm rot="0">
            <a:off x="9326880" y="3291840"/>
            <a:ext cx="914400" cy="603504"/>
            <a:chOff x="0" y="0"/>
            <a:chExt cx="1219200" cy="804672"/>
          </a:xfrm>
        </p:grpSpPr>
        <p:sp>
          <p:nvSpPr>
            <p:cNvPr name="Freeform 131" id="131"/>
            <p:cNvSpPr/>
            <p:nvPr/>
          </p:nvSpPr>
          <p:spPr>
            <a:xfrm flipH="false" flipV="false" rot="0">
              <a:off x="0" y="0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34680" t="0" r="-34680" b="0"/>
              </a:stretch>
            </a:blipFill>
          </p:spPr>
        </p:sp>
        <p:sp>
          <p:nvSpPr>
            <p:cNvPr name="TextBox 132" id="132"/>
            <p:cNvSpPr txBox="true"/>
            <p:nvPr/>
          </p:nvSpPr>
          <p:spPr>
            <a:xfrm>
              <a:off x="0" y="-19050"/>
              <a:ext cx="1219200" cy="82372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640"/>
                </a:lnSpc>
              </a:pPr>
              <a:r>
                <a:rPr lang="en-US" sz="22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13</a:t>
              </a:r>
            </a:p>
          </p:txBody>
        </p:sp>
      </p:grpSp>
      <p:grpSp>
        <p:nvGrpSpPr>
          <p:cNvPr name="Group 133" id="133"/>
          <p:cNvGrpSpPr/>
          <p:nvPr/>
        </p:nvGrpSpPr>
        <p:grpSpPr>
          <a:xfrm rot="0">
            <a:off x="10351008" y="3328416"/>
            <a:ext cx="7498080" cy="548640"/>
            <a:chOff x="0" y="0"/>
            <a:chExt cx="9997440" cy="731520"/>
          </a:xfrm>
        </p:grpSpPr>
        <p:sp>
          <p:nvSpPr>
            <p:cNvPr name="Freeform 134" id="134"/>
            <p:cNvSpPr/>
            <p:nvPr/>
          </p:nvSpPr>
          <p:spPr>
            <a:xfrm flipH="false" flipV="false" rot="0">
              <a:off x="0" y="0"/>
              <a:ext cx="9997440" cy="731520"/>
            </a:xfrm>
            <a:custGeom>
              <a:avLst/>
              <a:gdLst/>
              <a:ahLst/>
              <a:cxnLst/>
              <a:rect r="r" b="b" t="t" l="l"/>
              <a:pathLst>
                <a:path h="731520" w="9997440">
                  <a:moveTo>
                    <a:pt x="0" y="0"/>
                  </a:moveTo>
                  <a:lnTo>
                    <a:pt x="9997440" y="0"/>
                  </a:lnTo>
                  <a:lnTo>
                    <a:pt x="9997440" y="731520"/>
                  </a:lnTo>
                  <a:lnTo>
                    <a:pt x="0" y="73152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16295" r="0" b="-216295"/>
              </a:stretch>
            </a:blipFill>
          </p:spPr>
        </p:sp>
        <p:sp>
          <p:nvSpPr>
            <p:cNvPr name="TextBox 135" id="135"/>
            <p:cNvSpPr txBox="true"/>
            <p:nvPr/>
          </p:nvSpPr>
          <p:spPr>
            <a:xfrm>
              <a:off x="0" y="-38100"/>
              <a:ext cx="9997440" cy="76962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9"/>
                </a:lnSpc>
              </a:pPr>
              <a:r>
                <a:rPr lang="en-US" sz="24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Communication &amp; Collaboration</a:t>
              </a:r>
            </a:p>
          </p:txBody>
        </p:sp>
      </p:grpSp>
      <p:grpSp>
        <p:nvGrpSpPr>
          <p:cNvPr name="Group 136" id="136"/>
          <p:cNvGrpSpPr/>
          <p:nvPr/>
        </p:nvGrpSpPr>
        <p:grpSpPr>
          <a:xfrm rot="0">
            <a:off x="9314183" y="4083815"/>
            <a:ext cx="939803" cy="628907"/>
            <a:chOff x="0" y="0"/>
            <a:chExt cx="1253071" cy="838543"/>
          </a:xfrm>
        </p:grpSpPr>
        <p:sp>
          <p:nvSpPr>
            <p:cNvPr name="Freeform 137" id="137"/>
            <p:cNvSpPr/>
            <p:nvPr/>
          </p:nvSpPr>
          <p:spPr>
            <a:xfrm flipH="false" flipV="false" rot="0">
              <a:off x="16891" y="16891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138" id="138"/>
            <p:cNvSpPr/>
            <p:nvPr/>
          </p:nvSpPr>
          <p:spPr>
            <a:xfrm flipH="false" flipV="false" rot="0">
              <a:off x="0" y="0"/>
              <a:ext cx="1252982" cy="838456"/>
            </a:xfrm>
            <a:custGeom>
              <a:avLst/>
              <a:gdLst/>
              <a:ahLst/>
              <a:cxnLst/>
              <a:rect r="r" b="b" t="t" l="l"/>
              <a:pathLst>
                <a:path h="838456" w="1252982">
                  <a:moveTo>
                    <a:pt x="16891" y="0"/>
                  </a:moveTo>
                  <a:lnTo>
                    <a:pt x="1236091" y="0"/>
                  </a:lnTo>
                  <a:cubicBezTo>
                    <a:pt x="1245489" y="0"/>
                    <a:pt x="1252982" y="7620"/>
                    <a:pt x="1252982" y="16891"/>
                  </a:cubicBezTo>
                  <a:lnTo>
                    <a:pt x="1252982" y="821563"/>
                  </a:lnTo>
                  <a:cubicBezTo>
                    <a:pt x="1252982" y="830961"/>
                    <a:pt x="1245362" y="838454"/>
                    <a:pt x="1236091" y="838454"/>
                  </a:cubicBezTo>
                  <a:lnTo>
                    <a:pt x="16891" y="838454"/>
                  </a:lnTo>
                  <a:cubicBezTo>
                    <a:pt x="7620" y="838581"/>
                    <a:pt x="0" y="830961"/>
                    <a:pt x="0" y="82156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821563"/>
                  </a:lnTo>
                  <a:lnTo>
                    <a:pt x="16891" y="821563"/>
                  </a:lnTo>
                  <a:lnTo>
                    <a:pt x="16891" y="804672"/>
                  </a:lnTo>
                  <a:lnTo>
                    <a:pt x="1236091" y="804672"/>
                  </a:lnTo>
                  <a:lnTo>
                    <a:pt x="1236091" y="821563"/>
                  </a:lnTo>
                  <a:lnTo>
                    <a:pt x="1219200" y="821563"/>
                  </a:lnTo>
                  <a:lnTo>
                    <a:pt x="1219200" y="16891"/>
                  </a:lnTo>
                  <a:lnTo>
                    <a:pt x="1236091" y="16891"/>
                  </a:lnTo>
                  <a:lnTo>
                    <a:pt x="1236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139" id="139"/>
          <p:cNvGrpSpPr/>
          <p:nvPr/>
        </p:nvGrpSpPr>
        <p:grpSpPr>
          <a:xfrm rot="0">
            <a:off x="9326880" y="4096512"/>
            <a:ext cx="914400" cy="603504"/>
            <a:chOff x="0" y="0"/>
            <a:chExt cx="1219200" cy="804672"/>
          </a:xfrm>
        </p:grpSpPr>
        <p:sp>
          <p:nvSpPr>
            <p:cNvPr name="Freeform 140" id="140"/>
            <p:cNvSpPr/>
            <p:nvPr/>
          </p:nvSpPr>
          <p:spPr>
            <a:xfrm flipH="false" flipV="false" rot="0">
              <a:off x="0" y="0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34680" t="0" r="-34680" b="0"/>
              </a:stretch>
            </a:blipFill>
          </p:spPr>
        </p:sp>
        <p:sp>
          <p:nvSpPr>
            <p:cNvPr name="TextBox 141" id="141"/>
            <p:cNvSpPr txBox="true"/>
            <p:nvPr/>
          </p:nvSpPr>
          <p:spPr>
            <a:xfrm>
              <a:off x="0" y="-19050"/>
              <a:ext cx="1219200" cy="82372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640"/>
                </a:lnSpc>
              </a:pPr>
              <a:r>
                <a:rPr lang="en-US" sz="22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14</a:t>
              </a:r>
            </a:p>
          </p:txBody>
        </p:sp>
      </p:grpSp>
      <p:grpSp>
        <p:nvGrpSpPr>
          <p:cNvPr name="Group 142" id="142"/>
          <p:cNvGrpSpPr/>
          <p:nvPr/>
        </p:nvGrpSpPr>
        <p:grpSpPr>
          <a:xfrm rot="0">
            <a:off x="10351008" y="4133088"/>
            <a:ext cx="7498080" cy="548640"/>
            <a:chOff x="0" y="0"/>
            <a:chExt cx="9997440" cy="731520"/>
          </a:xfrm>
        </p:grpSpPr>
        <p:sp>
          <p:nvSpPr>
            <p:cNvPr name="Freeform 143" id="143"/>
            <p:cNvSpPr/>
            <p:nvPr/>
          </p:nvSpPr>
          <p:spPr>
            <a:xfrm flipH="false" flipV="false" rot="0">
              <a:off x="0" y="0"/>
              <a:ext cx="9997440" cy="731520"/>
            </a:xfrm>
            <a:custGeom>
              <a:avLst/>
              <a:gdLst/>
              <a:ahLst/>
              <a:cxnLst/>
              <a:rect r="r" b="b" t="t" l="l"/>
              <a:pathLst>
                <a:path h="731520" w="9997440">
                  <a:moveTo>
                    <a:pt x="0" y="0"/>
                  </a:moveTo>
                  <a:lnTo>
                    <a:pt x="9997440" y="0"/>
                  </a:lnTo>
                  <a:lnTo>
                    <a:pt x="9997440" y="731520"/>
                  </a:lnTo>
                  <a:lnTo>
                    <a:pt x="0" y="73152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16295" r="0" b="-216295"/>
              </a:stretch>
            </a:blipFill>
          </p:spPr>
        </p:sp>
        <p:sp>
          <p:nvSpPr>
            <p:cNvPr name="TextBox 144" id="144"/>
            <p:cNvSpPr txBox="true"/>
            <p:nvPr/>
          </p:nvSpPr>
          <p:spPr>
            <a:xfrm>
              <a:off x="0" y="-38100"/>
              <a:ext cx="9997440" cy="76962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9"/>
                </a:lnSpc>
              </a:pPr>
              <a:r>
                <a:rPr lang="en-US" sz="24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Sub-team Structure</a:t>
              </a:r>
            </a:p>
          </p:txBody>
        </p:sp>
      </p:grpSp>
      <p:grpSp>
        <p:nvGrpSpPr>
          <p:cNvPr name="Group 145" id="145"/>
          <p:cNvGrpSpPr/>
          <p:nvPr/>
        </p:nvGrpSpPr>
        <p:grpSpPr>
          <a:xfrm rot="0">
            <a:off x="9314183" y="4888487"/>
            <a:ext cx="939803" cy="628907"/>
            <a:chOff x="0" y="0"/>
            <a:chExt cx="1253071" cy="838543"/>
          </a:xfrm>
        </p:grpSpPr>
        <p:sp>
          <p:nvSpPr>
            <p:cNvPr name="Freeform 146" id="146"/>
            <p:cNvSpPr/>
            <p:nvPr/>
          </p:nvSpPr>
          <p:spPr>
            <a:xfrm flipH="false" flipV="false" rot="0">
              <a:off x="16891" y="16891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147" id="147"/>
            <p:cNvSpPr/>
            <p:nvPr/>
          </p:nvSpPr>
          <p:spPr>
            <a:xfrm flipH="false" flipV="false" rot="0">
              <a:off x="0" y="0"/>
              <a:ext cx="1252982" cy="838456"/>
            </a:xfrm>
            <a:custGeom>
              <a:avLst/>
              <a:gdLst/>
              <a:ahLst/>
              <a:cxnLst/>
              <a:rect r="r" b="b" t="t" l="l"/>
              <a:pathLst>
                <a:path h="838456" w="1252982">
                  <a:moveTo>
                    <a:pt x="16891" y="0"/>
                  </a:moveTo>
                  <a:lnTo>
                    <a:pt x="1236091" y="0"/>
                  </a:lnTo>
                  <a:cubicBezTo>
                    <a:pt x="1245489" y="0"/>
                    <a:pt x="1252982" y="7620"/>
                    <a:pt x="1252982" y="16891"/>
                  </a:cubicBezTo>
                  <a:lnTo>
                    <a:pt x="1252982" y="821563"/>
                  </a:lnTo>
                  <a:cubicBezTo>
                    <a:pt x="1252982" y="830961"/>
                    <a:pt x="1245362" y="838454"/>
                    <a:pt x="1236091" y="838454"/>
                  </a:cubicBezTo>
                  <a:lnTo>
                    <a:pt x="16891" y="838454"/>
                  </a:lnTo>
                  <a:cubicBezTo>
                    <a:pt x="7620" y="838581"/>
                    <a:pt x="0" y="830961"/>
                    <a:pt x="0" y="82156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821563"/>
                  </a:lnTo>
                  <a:lnTo>
                    <a:pt x="16891" y="821563"/>
                  </a:lnTo>
                  <a:lnTo>
                    <a:pt x="16891" y="804672"/>
                  </a:lnTo>
                  <a:lnTo>
                    <a:pt x="1236091" y="804672"/>
                  </a:lnTo>
                  <a:lnTo>
                    <a:pt x="1236091" y="821563"/>
                  </a:lnTo>
                  <a:lnTo>
                    <a:pt x="1219200" y="821563"/>
                  </a:lnTo>
                  <a:lnTo>
                    <a:pt x="1219200" y="16891"/>
                  </a:lnTo>
                  <a:lnTo>
                    <a:pt x="1236091" y="16891"/>
                  </a:lnTo>
                  <a:lnTo>
                    <a:pt x="1236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148" id="148"/>
          <p:cNvGrpSpPr/>
          <p:nvPr/>
        </p:nvGrpSpPr>
        <p:grpSpPr>
          <a:xfrm rot="0">
            <a:off x="9326880" y="4901184"/>
            <a:ext cx="914400" cy="603504"/>
            <a:chOff x="0" y="0"/>
            <a:chExt cx="1219200" cy="804672"/>
          </a:xfrm>
        </p:grpSpPr>
        <p:sp>
          <p:nvSpPr>
            <p:cNvPr name="Freeform 149" id="149"/>
            <p:cNvSpPr/>
            <p:nvPr/>
          </p:nvSpPr>
          <p:spPr>
            <a:xfrm flipH="false" flipV="false" rot="0">
              <a:off x="0" y="0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34680" t="0" r="-34680" b="0"/>
              </a:stretch>
            </a:blipFill>
          </p:spPr>
        </p:sp>
        <p:sp>
          <p:nvSpPr>
            <p:cNvPr name="TextBox 150" id="150"/>
            <p:cNvSpPr txBox="true"/>
            <p:nvPr/>
          </p:nvSpPr>
          <p:spPr>
            <a:xfrm>
              <a:off x="0" y="-19050"/>
              <a:ext cx="1219200" cy="82372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640"/>
                </a:lnSpc>
              </a:pPr>
              <a:r>
                <a:rPr lang="en-US" sz="22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15</a:t>
              </a:r>
            </a:p>
          </p:txBody>
        </p:sp>
      </p:grpSp>
      <p:grpSp>
        <p:nvGrpSpPr>
          <p:cNvPr name="Group 151" id="151"/>
          <p:cNvGrpSpPr/>
          <p:nvPr/>
        </p:nvGrpSpPr>
        <p:grpSpPr>
          <a:xfrm rot="0">
            <a:off x="10351008" y="4937760"/>
            <a:ext cx="7498080" cy="548640"/>
            <a:chOff x="0" y="0"/>
            <a:chExt cx="9997440" cy="731520"/>
          </a:xfrm>
        </p:grpSpPr>
        <p:sp>
          <p:nvSpPr>
            <p:cNvPr name="Freeform 152" id="152"/>
            <p:cNvSpPr/>
            <p:nvPr/>
          </p:nvSpPr>
          <p:spPr>
            <a:xfrm flipH="false" flipV="false" rot="0">
              <a:off x="0" y="0"/>
              <a:ext cx="9997440" cy="731520"/>
            </a:xfrm>
            <a:custGeom>
              <a:avLst/>
              <a:gdLst/>
              <a:ahLst/>
              <a:cxnLst/>
              <a:rect r="r" b="b" t="t" l="l"/>
              <a:pathLst>
                <a:path h="731520" w="9997440">
                  <a:moveTo>
                    <a:pt x="0" y="0"/>
                  </a:moveTo>
                  <a:lnTo>
                    <a:pt x="9997440" y="0"/>
                  </a:lnTo>
                  <a:lnTo>
                    <a:pt x="9997440" y="731520"/>
                  </a:lnTo>
                  <a:lnTo>
                    <a:pt x="0" y="73152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16295" r="0" b="-216295"/>
              </a:stretch>
            </a:blipFill>
          </p:spPr>
        </p:sp>
        <p:sp>
          <p:nvSpPr>
            <p:cNvPr name="TextBox 153" id="153"/>
            <p:cNvSpPr txBox="true"/>
            <p:nvPr/>
          </p:nvSpPr>
          <p:spPr>
            <a:xfrm>
              <a:off x="0" y="-38100"/>
              <a:ext cx="9997440" cy="76962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9"/>
                </a:lnSpc>
              </a:pPr>
              <a:r>
                <a:rPr lang="en-US" sz="24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PESTLE Analysis Usage</a:t>
              </a:r>
            </a:p>
          </p:txBody>
        </p:sp>
      </p:grpSp>
      <p:grpSp>
        <p:nvGrpSpPr>
          <p:cNvPr name="Group 154" id="154"/>
          <p:cNvGrpSpPr/>
          <p:nvPr/>
        </p:nvGrpSpPr>
        <p:grpSpPr>
          <a:xfrm rot="0">
            <a:off x="9314183" y="5693159"/>
            <a:ext cx="939803" cy="628907"/>
            <a:chOff x="0" y="0"/>
            <a:chExt cx="1253071" cy="838543"/>
          </a:xfrm>
        </p:grpSpPr>
        <p:sp>
          <p:nvSpPr>
            <p:cNvPr name="Freeform 155" id="155"/>
            <p:cNvSpPr/>
            <p:nvPr/>
          </p:nvSpPr>
          <p:spPr>
            <a:xfrm flipH="false" flipV="false" rot="0">
              <a:off x="16891" y="16891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156" id="156"/>
            <p:cNvSpPr/>
            <p:nvPr/>
          </p:nvSpPr>
          <p:spPr>
            <a:xfrm flipH="false" flipV="false" rot="0">
              <a:off x="0" y="0"/>
              <a:ext cx="1252982" cy="838456"/>
            </a:xfrm>
            <a:custGeom>
              <a:avLst/>
              <a:gdLst/>
              <a:ahLst/>
              <a:cxnLst/>
              <a:rect r="r" b="b" t="t" l="l"/>
              <a:pathLst>
                <a:path h="838456" w="1252982">
                  <a:moveTo>
                    <a:pt x="16891" y="0"/>
                  </a:moveTo>
                  <a:lnTo>
                    <a:pt x="1236091" y="0"/>
                  </a:lnTo>
                  <a:cubicBezTo>
                    <a:pt x="1245489" y="0"/>
                    <a:pt x="1252982" y="7620"/>
                    <a:pt x="1252982" y="16891"/>
                  </a:cubicBezTo>
                  <a:lnTo>
                    <a:pt x="1252982" y="821563"/>
                  </a:lnTo>
                  <a:cubicBezTo>
                    <a:pt x="1252982" y="830961"/>
                    <a:pt x="1245362" y="838454"/>
                    <a:pt x="1236091" y="838454"/>
                  </a:cubicBezTo>
                  <a:lnTo>
                    <a:pt x="16891" y="838454"/>
                  </a:lnTo>
                  <a:cubicBezTo>
                    <a:pt x="7620" y="838581"/>
                    <a:pt x="0" y="830961"/>
                    <a:pt x="0" y="82156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821563"/>
                  </a:lnTo>
                  <a:lnTo>
                    <a:pt x="16891" y="821563"/>
                  </a:lnTo>
                  <a:lnTo>
                    <a:pt x="16891" y="804672"/>
                  </a:lnTo>
                  <a:lnTo>
                    <a:pt x="1236091" y="804672"/>
                  </a:lnTo>
                  <a:lnTo>
                    <a:pt x="1236091" y="821563"/>
                  </a:lnTo>
                  <a:lnTo>
                    <a:pt x="1219200" y="821563"/>
                  </a:lnTo>
                  <a:lnTo>
                    <a:pt x="1219200" y="16891"/>
                  </a:lnTo>
                  <a:lnTo>
                    <a:pt x="1236091" y="16891"/>
                  </a:lnTo>
                  <a:lnTo>
                    <a:pt x="1236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157" id="157"/>
          <p:cNvGrpSpPr/>
          <p:nvPr/>
        </p:nvGrpSpPr>
        <p:grpSpPr>
          <a:xfrm rot="0">
            <a:off x="9326880" y="5705856"/>
            <a:ext cx="914400" cy="603504"/>
            <a:chOff x="0" y="0"/>
            <a:chExt cx="1219200" cy="804672"/>
          </a:xfrm>
        </p:grpSpPr>
        <p:sp>
          <p:nvSpPr>
            <p:cNvPr name="Freeform 158" id="158"/>
            <p:cNvSpPr/>
            <p:nvPr/>
          </p:nvSpPr>
          <p:spPr>
            <a:xfrm flipH="false" flipV="false" rot="0">
              <a:off x="0" y="0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34680" t="0" r="-34680" b="0"/>
              </a:stretch>
            </a:blipFill>
          </p:spPr>
        </p:sp>
        <p:sp>
          <p:nvSpPr>
            <p:cNvPr name="TextBox 159" id="159"/>
            <p:cNvSpPr txBox="true"/>
            <p:nvPr/>
          </p:nvSpPr>
          <p:spPr>
            <a:xfrm>
              <a:off x="0" y="-19050"/>
              <a:ext cx="1219200" cy="82372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640"/>
                </a:lnSpc>
              </a:pPr>
              <a:r>
                <a:rPr lang="en-US" sz="22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16</a:t>
              </a:r>
            </a:p>
          </p:txBody>
        </p:sp>
      </p:grpSp>
      <p:grpSp>
        <p:nvGrpSpPr>
          <p:cNvPr name="Group 160" id="160"/>
          <p:cNvGrpSpPr/>
          <p:nvPr/>
        </p:nvGrpSpPr>
        <p:grpSpPr>
          <a:xfrm rot="0">
            <a:off x="10351008" y="5742432"/>
            <a:ext cx="7498080" cy="548640"/>
            <a:chOff x="0" y="0"/>
            <a:chExt cx="9997440" cy="731520"/>
          </a:xfrm>
        </p:grpSpPr>
        <p:sp>
          <p:nvSpPr>
            <p:cNvPr name="Freeform 161" id="161"/>
            <p:cNvSpPr/>
            <p:nvPr/>
          </p:nvSpPr>
          <p:spPr>
            <a:xfrm flipH="false" flipV="false" rot="0">
              <a:off x="0" y="0"/>
              <a:ext cx="9997440" cy="731520"/>
            </a:xfrm>
            <a:custGeom>
              <a:avLst/>
              <a:gdLst/>
              <a:ahLst/>
              <a:cxnLst/>
              <a:rect r="r" b="b" t="t" l="l"/>
              <a:pathLst>
                <a:path h="731520" w="9997440">
                  <a:moveTo>
                    <a:pt x="0" y="0"/>
                  </a:moveTo>
                  <a:lnTo>
                    <a:pt x="9997440" y="0"/>
                  </a:lnTo>
                  <a:lnTo>
                    <a:pt x="9997440" y="731520"/>
                  </a:lnTo>
                  <a:lnTo>
                    <a:pt x="0" y="73152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16295" r="0" b="-216295"/>
              </a:stretch>
            </a:blipFill>
          </p:spPr>
        </p:sp>
        <p:sp>
          <p:nvSpPr>
            <p:cNvPr name="TextBox 162" id="162"/>
            <p:cNvSpPr txBox="true"/>
            <p:nvPr/>
          </p:nvSpPr>
          <p:spPr>
            <a:xfrm>
              <a:off x="0" y="-38100"/>
              <a:ext cx="9997440" cy="76962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9"/>
                </a:lnSpc>
              </a:pPr>
              <a:r>
                <a:rPr lang="en-US" sz="24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Problem Solving – Meeting 4</a:t>
              </a:r>
            </a:p>
          </p:txBody>
        </p:sp>
      </p:grpSp>
      <p:grpSp>
        <p:nvGrpSpPr>
          <p:cNvPr name="Group 163" id="163"/>
          <p:cNvGrpSpPr/>
          <p:nvPr/>
        </p:nvGrpSpPr>
        <p:grpSpPr>
          <a:xfrm rot="0">
            <a:off x="9314183" y="6497831"/>
            <a:ext cx="939803" cy="628907"/>
            <a:chOff x="0" y="0"/>
            <a:chExt cx="1253071" cy="838543"/>
          </a:xfrm>
        </p:grpSpPr>
        <p:sp>
          <p:nvSpPr>
            <p:cNvPr name="Freeform 164" id="164"/>
            <p:cNvSpPr/>
            <p:nvPr/>
          </p:nvSpPr>
          <p:spPr>
            <a:xfrm flipH="false" flipV="false" rot="0">
              <a:off x="16891" y="16891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165" id="165"/>
            <p:cNvSpPr/>
            <p:nvPr/>
          </p:nvSpPr>
          <p:spPr>
            <a:xfrm flipH="false" flipV="false" rot="0">
              <a:off x="0" y="0"/>
              <a:ext cx="1252982" cy="838456"/>
            </a:xfrm>
            <a:custGeom>
              <a:avLst/>
              <a:gdLst/>
              <a:ahLst/>
              <a:cxnLst/>
              <a:rect r="r" b="b" t="t" l="l"/>
              <a:pathLst>
                <a:path h="838456" w="1252982">
                  <a:moveTo>
                    <a:pt x="16891" y="0"/>
                  </a:moveTo>
                  <a:lnTo>
                    <a:pt x="1236091" y="0"/>
                  </a:lnTo>
                  <a:cubicBezTo>
                    <a:pt x="1245489" y="0"/>
                    <a:pt x="1252982" y="7620"/>
                    <a:pt x="1252982" y="16891"/>
                  </a:cubicBezTo>
                  <a:lnTo>
                    <a:pt x="1252982" y="821563"/>
                  </a:lnTo>
                  <a:cubicBezTo>
                    <a:pt x="1252982" y="830961"/>
                    <a:pt x="1245362" y="838454"/>
                    <a:pt x="1236091" y="838454"/>
                  </a:cubicBezTo>
                  <a:lnTo>
                    <a:pt x="16891" y="838454"/>
                  </a:lnTo>
                  <a:cubicBezTo>
                    <a:pt x="7620" y="838581"/>
                    <a:pt x="0" y="830961"/>
                    <a:pt x="0" y="82156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821563"/>
                  </a:lnTo>
                  <a:lnTo>
                    <a:pt x="16891" y="821563"/>
                  </a:lnTo>
                  <a:lnTo>
                    <a:pt x="16891" y="804672"/>
                  </a:lnTo>
                  <a:lnTo>
                    <a:pt x="1236091" y="804672"/>
                  </a:lnTo>
                  <a:lnTo>
                    <a:pt x="1236091" y="821563"/>
                  </a:lnTo>
                  <a:lnTo>
                    <a:pt x="1219200" y="821563"/>
                  </a:lnTo>
                  <a:lnTo>
                    <a:pt x="1219200" y="16891"/>
                  </a:lnTo>
                  <a:lnTo>
                    <a:pt x="1236091" y="16891"/>
                  </a:lnTo>
                  <a:lnTo>
                    <a:pt x="1236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166" id="166"/>
          <p:cNvGrpSpPr/>
          <p:nvPr/>
        </p:nvGrpSpPr>
        <p:grpSpPr>
          <a:xfrm rot="0">
            <a:off x="9326880" y="6510528"/>
            <a:ext cx="914400" cy="603504"/>
            <a:chOff x="0" y="0"/>
            <a:chExt cx="1219200" cy="804672"/>
          </a:xfrm>
        </p:grpSpPr>
        <p:sp>
          <p:nvSpPr>
            <p:cNvPr name="Freeform 167" id="167"/>
            <p:cNvSpPr/>
            <p:nvPr/>
          </p:nvSpPr>
          <p:spPr>
            <a:xfrm flipH="false" flipV="false" rot="0">
              <a:off x="0" y="0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34680" t="0" r="-34680" b="0"/>
              </a:stretch>
            </a:blipFill>
          </p:spPr>
        </p:sp>
        <p:sp>
          <p:nvSpPr>
            <p:cNvPr name="TextBox 168" id="168"/>
            <p:cNvSpPr txBox="true"/>
            <p:nvPr/>
          </p:nvSpPr>
          <p:spPr>
            <a:xfrm>
              <a:off x="0" y="-19050"/>
              <a:ext cx="1219200" cy="82372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640"/>
                </a:lnSpc>
              </a:pPr>
              <a:r>
                <a:rPr lang="en-US" sz="22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17</a:t>
              </a:r>
            </a:p>
          </p:txBody>
        </p:sp>
      </p:grpSp>
      <p:grpSp>
        <p:nvGrpSpPr>
          <p:cNvPr name="Group 169" id="169"/>
          <p:cNvGrpSpPr/>
          <p:nvPr/>
        </p:nvGrpSpPr>
        <p:grpSpPr>
          <a:xfrm rot="0">
            <a:off x="10351008" y="6547104"/>
            <a:ext cx="7498080" cy="548640"/>
            <a:chOff x="0" y="0"/>
            <a:chExt cx="9997440" cy="731520"/>
          </a:xfrm>
        </p:grpSpPr>
        <p:sp>
          <p:nvSpPr>
            <p:cNvPr name="Freeform 170" id="170"/>
            <p:cNvSpPr/>
            <p:nvPr/>
          </p:nvSpPr>
          <p:spPr>
            <a:xfrm flipH="false" flipV="false" rot="0">
              <a:off x="0" y="0"/>
              <a:ext cx="9997440" cy="731520"/>
            </a:xfrm>
            <a:custGeom>
              <a:avLst/>
              <a:gdLst/>
              <a:ahLst/>
              <a:cxnLst/>
              <a:rect r="r" b="b" t="t" l="l"/>
              <a:pathLst>
                <a:path h="731520" w="9997440">
                  <a:moveTo>
                    <a:pt x="0" y="0"/>
                  </a:moveTo>
                  <a:lnTo>
                    <a:pt x="9997440" y="0"/>
                  </a:lnTo>
                  <a:lnTo>
                    <a:pt x="9997440" y="731520"/>
                  </a:lnTo>
                  <a:lnTo>
                    <a:pt x="0" y="73152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16295" r="0" b="-216295"/>
              </a:stretch>
            </a:blipFill>
          </p:spPr>
        </p:sp>
        <p:sp>
          <p:nvSpPr>
            <p:cNvPr name="TextBox 171" id="171"/>
            <p:cNvSpPr txBox="true"/>
            <p:nvPr/>
          </p:nvSpPr>
          <p:spPr>
            <a:xfrm>
              <a:off x="0" y="-38100"/>
              <a:ext cx="9997440" cy="76962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9"/>
                </a:lnSpc>
              </a:pPr>
              <a:r>
                <a:rPr lang="en-US" sz="24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Strengths of the Team</a:t>
              </a:r>
            </a:p>
          </p:txBody>
        </p:sp>
      </p:grpSp>
      <p:grpSp>
        <p:nvGrpSpPr>
          <p:cNvPr name="Group 172" id="172"/>
          <p:cNvGrpSpPr/>
          <p:nvPr/>
        </p:nvGrpSpPr>
        <p:grpSpPr>
          <a:xfrm rot="0">
            <a:off x="9314183" y="7302503"/>
            <a:ext cx="939803" cy="628907"/>
            <a:chOff x="0" y="0"/>
            <a:chExt cx="1253071" cy="838543"/>
          </a:xfrm>
        </p:grpSpPr>
        <p:sp>
          <p:nvSpPr>
            <p:cNvPr name="Freeform 173" id="173"/>
            <p:cNvSpPr/>
            <p:nvPr/>
          </p:nvSpPr>
          <p:spPr>
            <a:xfrm flipH="false" flipV="false" rot="0">
              <a:off x="16891" y="16891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174" id="174"/>
            <p:cNvSpPr/>
            <p:nvPr/>
          </p:nvSpPr>
          <p:spPr>
            <a:xfrm flipH="false" flipV="false" rot="0">
              <a:off x="0" y="0"/>
              <a:ext cx="1252982" cy="838456"/>
            </a:xfrm>
            <a:custGeom>
              <a:avLst/>
              <a:gdLst/>
              <a:ahLst/>
              <a:cxnLst/>
              <a:rect r="r" b="b" t="t" l="l"/>
              <a:pathLst>
                <a:path h="838456" w="1252982">
                  <a:moveTo>
                    <a:pt x="16891" y="0"/>
                  </a:moveTo>
                  <a:lnTo>
                    <a:pt x="1236091" y="0"/>
                  </a:lnTo>
                  <a:cubicBezTo>
                    <a:pt x="1245489" y="0"/>
                    <a:pt x="1252982" y="7620"/>
                    <a:pt x="1252982" y="16891"/>
                  </a:cubicBezTo>
                  <a:lnTo>
                    <a:pt x="1252982" y="821563"/>
                  </a:lnTo>
                  <a:cubicBezTo>
                    <a:pt x="1252982" y="830961"/>
                    <a:pt x="1245362" y="838454"/>
                    <a:pt x="1236091" y="838454"/>
                  </a:cubicBezTo>
                  <a:lnTo>
                    <a:pt x="16891" y="838454"/>
                  </a:lnTo>
                  <a:cubicBezTo>
                    <a:pt x="7620" y="838581"/>
                    <a:pt x="0" y="830961"/>
                    <a:pt x="0" y="82156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821563"/>
                  </a:lnTo>
                  <a:lnTo>
                    <a:pt x="16891" y="821563"/>
                  </a:lnTo>
                  <a:lnTo>
                    <a:pt x="16891" y="804672"/>
                  </a:lnTo>
                  <a:lnTo>
                    <a:pt x="1236091" y="804672"/>
                  </a:lnTo>
                  <a:lnTo>
                    <a:pt x="1236091" y="821563"/>
                  </a:lnTo>
                  <a:lnTo>
                    <a:pt x="1219200" y="821563"/>
                  </a:lnTo>
                  <a:lnTo>
                    <a:pt x="1219200" y="16891"/>
                  </a:lnTo>
                  <a:lnTo>
                    <a:pt x="1236091" y="16891"/>
                  </a:lnTo>
                  <a:lnTo>
                    <a:pt x="1236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175" id="175"/>
          <p:cNvGrpSpPr/>
          <p:nvPr/>
        </p:nvGrpSpPr>
        <p:grpSpPr>
          <a:xfrm rot="0">
            <a:off x="9326880" y="7315200"/>
            <a:ext cx="914400" cy="603504"/>
            <a:chOff x="0" y="0"/>
            <a:chExt cx="1219200" cy="804672"/>
          </a:xfrm>
        </p:grpSpPr>
        <p:sp>
          <p:nvSpPr>
            <p:cNvPr name="Freeform 176" id="176"/>
            <p:cNvSpPr/>
            <p:nvPr/>
          </p:nvSpPr>
          <p:spPr>
            <a:xfrm flipH="false" flipV="false" rot="0">
              <a:off x="0" y="0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34680" t="0" r="-34680" b="0"/>
              </a:stretch>
            </a:blipFill>
          </p:spPr>
        </p:sp>
        <p:sp>
          <p:nvSpPr>
            <p:cNvPr name="TextBox 177" id="177"/>
            <p:cNvSpPr txBox="true"/>
            <p:nvPr/>
          </p:nvSpPr>
          <p:spPr>
            <a:xfrm>
              <a:off x="0" y="-19050"/>
              <a:ext cx="1219200" cy="82372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640"/>
                </a:lnSpc>
              </a:pPr>
              <a:r>
                <a:rPr lang="en-US" sz="22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18</a:t>
              </a:r>
            </a:p>
          </p:txBody>
        </p:sp>
      </p:grpSp>
      <p:grpSp>
        <p:nvGrpSpPr>
          <p:cNvPr name="Group 178" id="178"/>
          <p:cNvGrpSpPr/>
          <p:nvPr/>
        </p:nvGrpSpPr>
        <p:grpSpPr>
          <a:xfrm rot="0">
            <a:off x="10351008" y="7351776"/>
            <a:ext cx="7498080" cy="548640"/>
            <a:chOff x="0" y="0"/>
            <a:chExt cx="9997440" cy="731520"/>
          </a:xfrm>
        </p:grpSpPr>
        <p:sp>
          <p:nvSpPr>
            <p:cNvPr name="Freeform 179" id="179"/>
            <p:cNvSpPr/>
            <p:nvPr/>
          </p:nvSpPr>
          <p:spPr>
            <a:xfrm flipH="false" flipV="false" rot="0">
              <a:off x="0" y="0"/>
              <a:ext cx="9997440" cy="731520"/>
            </a:xfrm>
            <a:custGeom>
              <a:avLst/>
              <a:gdLst/>
              <a:ahLst/>
              <a:cxnLst/>
              <a:rect r="r" b="b" t="t" l="l"/>
              <a:pathLst>
                <a:path h="731520" w="9997440">
                  <a:moveTo>
                    <a:pt x="0" y="0"/>
                  </a:moveTo>
                  <a:lnTo>
                    <a:pt x="9997440" y="0"/>
                  </a:lnTo>
                  <a:lnTo>
                    <a:pt x="9997440" y="731520"/>
                  </a:lnTo>
                  <a:lnTo>
                    <a:pt x="0" y="73152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16295" r="0" b="-216295"/>
              </a:stretch>
            </a:blipFill>
          </p:spPr>
        </p:sp>
        <p:sp>
          <p:nvSpPr>
            <p:cNvPr name="TextBox 180" id="180"/>
            <p:cNvSpPr txBox="true"/>
            <p:nvPr/>
          </p:nvSpPr>
          <p:spPr>
            <a:xfrm>
              <a:off x="0" y="-38100"/>
              <a:ext cx="9997440" cy="76962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9"/>
                </a:lnSpc>
              </a:pPr>
              <a:r>
                <a:rPr lang="en-US" sz="24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Weaknesses &amp; Challenges</a:t>
              </a:r>
            </a:p>
          </p:txBody>
        </p:sp>
      </p:grpSp>
      <p:grpSp>
        <p:nvGrpSpPr>
          <p:cNvPr name="Group 181" id="181"/>
          <p:cNvGrpSpPr/>
          <p:nvPr/>
        </p:nvGrpSpPr>
        <p:grpSpPr>
          <a:xfrm rot="0">
            <a:off x="9314183" y="8107175"/>
            <a:ext cx="939803" cy="628907"/>
            <a:chOff x="0" y="0"/>
            <a:chExt cx="1253071" cy="838543"/>
          </a:xfrm>
        </p:grpSpPr>
        <p:sp>
          <p:nvSpPr>
            <p:cNvPr name="Freeform 182" id="182"/>
            <p:cNvSpPr/>
            <p:nvPr/>
          </p:nvSpPr>
          <p:spPr>
            <a:xfrm flipH="false" flipV="false" rot="0">
              <a:off x="16891" y="16891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183" id="183"/>
            <p:cNvSpPr/>
            <p:nvPr/>
          </p:nvSpPr>
          <p:spPr>
            <a:xfrm flipH="false" flipV="false" rot="0">
              <a:off x="0" y="0"/>
              <a:ext cx="1252982" cy="838456"/>
            </a:xfrm>
            <a:custGeom>
              <a:avLst/>
              <a:gdLst/>
              <a:ahLst/>
              <a:cxnLst/>
              <a:rect r="r" b="b" t="t" l="l"/>
              <a:pathLst>
                <a:path h="838456" w="1252982">
                  <a:moveTo>
                    <a:pt x="16891" y="0"/>
                  </a:moveTo>
                  <a:lnTo>
                    <a:pt x="1236091" y="0"/>
                  </a:lnTo>
                  <a:cubicBezTo>
                    <a:pt x="1245489" y="0"/>
                    <a:pt x="1252982" y="7620"/>
                    <a:pt x="1252982" y="16891"/>
                  </a:cubicBezTo>
                  <a:lnTo>
                    <a:pt x="1252982" y="821563"/>
                  </a:lnTo>
                  <a:cubicBezTo>
                    <a:pt x="1252982" y="830961"/>
                    <a:pt x="1245362" y="838454"/>
                    <a:pt x="1236091" y="838454"/>
                  </a:cubicBezTo>
                  <a:lnTo>
                    <a:pt x="16891" y="838454"/>
                  </a:lnTo>
                  <a:cubicBezTo>
                    <a:pt x="7620" y="838581"/>
                    <a:pt x="0" y="830961"/>
                    <a:pt x="0" y="82156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821563"/>
                  </a:lnTo>
                  <a:lnTo>
                    <a:pt x="16891" y="821563"/>
                  </a:lnTo>
                  <a:lnTo>
                    <a:pt x="16891" y="804672"/>
                  </a:lnTo>
                  <a:lnTo>
                    <a:pt x="1236091" y="804672"/>
                  </a:lnTo>
                  <a:lnTo>
                    <a:pt x="1236091" y="821563"/>
                  </a:lnTo>
                  <a:lnTo>
                    <a:pt x="1219200" y="821563"/>
                  </a:lnTo>
                  <a:lnTo>
                    <a:pt x="1219200" y="16891"/>
                  </a:lnTo>
                  <a:lnTo>
                    <a:pt x="1236091" y="16891"/>
                  </a:lnTo>
                  <a:lnTo>
                    <a:pt x="1236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184" id="184"/>
          <p:cNvGrpSpPr/>
          <p:nvPr/>
        </p:nvGrpSpPr>
        <p:grpSpPr>
          <a:xfrm rot="0">
            <a:off x="9326880" y="8119872"/>
            <a:ext cx="914400" cy="603504"/>
            <a:chOff x="0" y="0"/>
            <a:chExt cx="1219200" cy="804672"/>
          </a:xfrm>
        </p:grpSpPr>
        <p:sp>
          <p:nvSpPr>
            <p:cNvPr name="Freeform 185" id="185"/>
            <p:cNvSpPr/>
            <p:nvPr/>
          </p:nvSpPr>
          <p:spPr>
            <a:xfrm flipH="false" flipV="false" rot="0">
              <a:off x="0" y="0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34680" t="0" r="-34680" b="0"/>
              </a:stretch>
            </a:blipFill>
          </p:spPr>
        </p:sp>
        <p:sp>
          <p:nvSpPr>
            <p:cNvPr name="TextBox 186" id="186"/>
            <p:cNvSpPr txBox="true"/>
            <p:nvPr/>
          </p:nvSpPr>
          <p:spPr>
            <a:xfrm>
              <a:off x="0" y="-19050"/>
              <a:ext cx="1219200" cy="82372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640"/>
                </a:lnSpc>
              </a:pPr>
              <a:r>
                <a:rPr lang="en-US" sz="22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19</a:t>
              </a:r>
            </a:p>
          </p:txBody>
        </p:sp>
      </p:grpSp>
      <p:grpSp>
        <p:nvGrpSpPr>
          <p:cNvPr name="Group 187" id="187"/>
          <p:cNvGrpSpPr/>
          <p:nvPr/>
        </p:nvGrpSpPr>
        <p:grpSpPr>
          <a:xfrm rot="0">
            <a:off x="10351008" y="8156448"/>
            <a:ext cx="7498080" cy="548640"/>
            <a:chOff x="0" y="0"/>
            <a:chExt cx="9997440" cy="731520"/>
          </a:xfrm>
        </p:grpSpPr>
        <p:sp>
          <p:nvSpPr>
            <p:cNvPr name="Freeform 188" id="188"/>
            <p:cNvSpPr/>
            <p:nvPr/>
          </p:nvSpPr>
          <p:spPr>
            <a:xfrm flipH="false" flipV="false" rot="0">
              <a:off x="0" y="0"/>
              <a:ext cx="9997440" cy="731520"/>
            </a:xfrm>
            <a:custGeom>
              <a:avLst/>
              <a:gdLst/>
              <a:ahLst/>
              <a:cxnLst/>
              <a:rect r="r" b="b" t="t" l="l"/>
              <a:pathLst>
                <a:path h="731520" w="9997440">
                  <a:moveTo>
                    <a:pt x="0" y="0"/>
                  </a:moveTo>
                  <a:lnTo>
                    <a:pt x="9997440" y="0"/>
                  </a:lnTo>
                  <a:lnTo>
                    <a:pt x="9997440" y="731520"/>
                  </a:lnTo>
                  <a:lnTo>
                    <a:pt x="0" y="73152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16295" r="0" b="-216295"/>
              </a:stretch>
            </a:blipFill>
          </p:spPr>
        </p:sp>
        <p:sp>
          <p:nvSpPr>
            <p:cNvPr name="TextBox 189" id="189"/>
            <p:cNvSpPr txBox="true"/>
            <p:nvPr/>
          </p:nvSpPr>
          <p:spPr>
            <a:xfrm>
              <a:off x="0" y="-38100"/>
              <a:ext cx="9997440" cy="76962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9"/>
                </a:lnSpc>
              </a:pPr>
              <a:r>
                <a:rPr lang="en-US" sz="24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Key Theories Summary</a:t>
              </a:r>
            </a:p>
          </p:txBody>
        </p:sp>
      </p:grpSp>
      <p:grpSp>
        <p:nvGrpSpPr>
          <p:cNvPr name="Group 190" id="190"/>
          <p:cNvGrpSpPr/>
          <p:nvPr/>
        </p:nvGrpSpPr>
        <p:grpSpPr>
          <a:xfrm rot="0">
            <a:off x="9314183" y="8911847"/>
            <a:ext cx="939803" cy="628907"/>
            <a:chOff x="0" y="0"/>
            <a:chExt cx="1253071" cy="838543"/>
          </a:xfrm>
        </p:grpSpPr>
        <p:sp>
          <p:nvSpPr>
            <p:cNvPr name="Freeform 191" id="191"/>
            <p:cNvSpPr/>
            <p:nvPr/>
          </p:nvSpPr>
          <p:spPr>
            <a:xfrm flipH="false" flipV="false" rot="0">
              <a:off x="16891" y="16891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192" id="192"/>
            <p:cNvSpPr/>
            <p:nvPr/>
          </p:nvSpPr>
          <p:spPr>
            <a:xfrm flipH="false" flipV="false" rot="0">
              <a:off x="0" y="0"/>
              <a:ext cx="1252982" cy="838456"/>
            </a:xfrm>
            <a:custGeom>
              <a:avLst/>
              <a:gdLst/>
              <a:ahLst/>
              <a:cxnLst/>
              <a:rect r="r" b="b" t="t" l="l"/>
              <a:pathLst>
                <a:path h="838456" w="1252982">
                  <a:moveTo>
                    <a:pt x="16891" y="0"/>
                  </a:moveTo>
                  <a:lnTo>
                    <a:pt x="1236091" y="0"/>
                  </a:lnTo>
                  <a:cubicBezTo>
                    <a:pt x="1245489" y="0"/>
                    <a:pt x="1252982" y="7620"/>
                    <a:pt x="1252982" y="16891"/>
                  </a:cubicBezTo>
                  <a:lnTo>
                    <a:pt x="1252982" y="821563"/>
                  </a:lnTo>
                  <a:cubicBezTo>
                    <a:pt x="1252982" y="830961"/>
                    <a:pt x="1245362" y="838454"/>
                    <a:pt x="1236091" y="838454"/>
                  </a:cubicBezTo>
                  <a:lnTo>
                    <a:pt x="16891" y="838454"/>
                  </a:lnTo>
                  <a:cubicBezTo>
                    <a:pt x="7620" y="838581"/>
                    <a:pt x="0" y="830961"/>
                    <a:pt x="0" y="82156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821563"/>
                  </a:lnTo>
                  <a:lnTo>
                    <a:pt x="16891" y="821563"/>
                  </a:lnTo>
                  <a:lnTo>
                    <a:pt x="16891" y="804672"/>
                  </a:lnTo>
                  <a:lnTo>
                    <a:pt x="1236091" y="804672"/>
                  </a:lnTo>
                  <a:lnTo>
                    <a:pt x="1236091" y="821563"/>
                  </a:lnTo>
                  <a:lnTo>
                    <a:pt x="1219200" y="821563"/>
                  </a:lnTo>
                  <a:lnTo>
                    <a:pt x="1219200" y="16891"/>
                  </a:lnTo>
                  <a:lnTo>
                    <a:pt x="1236091" y="16891"/>
                  </a:lnTo>
                  <a:lnTo>
                    <a:pt x="1236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193" id="193"/>
          <p:cNvGrpSpPr/>
          <p:nvPr/>
        </p:nvGrpSpPr>
        <p:grpSpPr>
          <a:xfrm rot="0">
            <a:off x="9326880" y="8924544"/>
            <a:ext cx="914400" cy="603504"/>
            <a:chOff x="0" y="0"/>
            <a:chExt cx="1219200" cy="804672"/>
          </a:xfrm>
        </p:grpSpPr>
        <p:sp>
          <p:nvSpPr>
            <p:cNvPr name="Freeform 194" id="194"/>
            <p:cNvSpPr/>
            <p:nvPr/>
          </p:nvSpPr>
          <p:spPr>
            <a:xfrm flipH="false" flipV="false" rot="0">
              <a:off x="0" y="0"/>
              <a:ext cx="1219200" cy="804672"/>
            </a:xfrm>
            <a:custGeom>
              <a:avLst/>
              <a:gdLst/>
              <a:ahLst/>
              <a:cxnLst/>
              <a:rect r="r" b="b" t="t" l="l"/>
              <a:pathLst>
                <a:path h="804672" w="1219200">
                  <a:moveTo>
                    <a:pt x="0" y="0"/>
                  </a:moveTo>
                  <a:lnTo>
                    <a:pt x="1219200" y="0"/>
                  </a:lnTo>
                  <a:lnTo>
                    <a:pt x="1219200" y="804672"/>
                  </a:lnTo>
                  <a:lnTo>
                    <a:pt x="0" y="80467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-34680" t="0" r="-34680" b="0"/>
              </a:stretch>
            </a:blipFill>
          </p:spPr>
        </p:sp>
        <p:sp>
          <p:nvSpPr>
            <p:cNvPr name="TextBox 195" id="195"/>
            <p:cNvSpPr txBox="true"/>
            <p:nvPr/>
          </p:nvSpPr>
          <p:spPr>
            <a:xfrm>
              <a:off x="0" y="-19050"/>
              <a:ext cx="1219200" cy="82372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640"/>
                </a:lnSpc>
              </a:pPr>
              <a:r>
                <a:rPr lang="en-US" sz="22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20</a:t>
              </a:r>
            </a:p>
          </p:txBody>
        </p:sp>
      </p:grpSp>
      <p:grpSp>
        <p:nvGrpSpPr>
          <p:cNvPr name="Group 196" id="196"/>
          <p:cNvGrpSpPr/>
          <p:nvPr/>
        </p:nvGrpSpPr>
        <p:grpSpPr>
          <a:xfrm rot="0">
            <a:off x="10351008" y="8961120"/>
            <a:ext cx="7498080" cy="548640"/>
            <a:chOff x="0" y="0"/>
            <a:chExt cx="9997440" cy="731520"/>
          </a:xfrm>
        </p:grpSpPr>
        <p:sp>
          <p:nvSpPr>
            <p:cNvPr name="Freeform 197" id="197"/>
            <p:cNvSpPr/>
            <p:nvPr/>
          </p:nvSpPr>
          <p:spPr>
            <a:xfrm flipH="false" flipV="false" rot="0">
              <a:off x="0" y="0"/>
              <a:ext cx="9997440" cy="731520"/>
            </a:xfrm>
            <a:custGeom>
              <a:avLst/>
              <a:gdLst/>
              <a:ahLst/>
              <a:cxnLst/>
              <a:rect r="r" b="b" t="t" l="l"/>
              <a:pathLst>
                <a:path h="731520" w="9997440">
                  <a:moveTo>
                    <a:pt x="0" y="0"/>
                  </a:moveTo>
                  <a:lnTo>
                    <a:pt x="9997440" y="0"/>
                  </a:lnTo>
                  <a:lnTo>
                    <a:pt x="9997440" y="731520"/>
                  </a:lnTo>
                  <a:lnTo>
                    <a:pt x="0" y="73152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16295" r="0" b="-216295"/>
              </a:stretch>
            </a:blipFill>
          </p:spPr>
        </p:sp>
        <p:sp>
          <p:nvSpPr>
            <p:cNvPr name="TextBox 198" id="198"/>
            <p:cNvSpPr txBox="true"/>
            <p:nvPr/>
          </p:nvSpPr>
          <p:spPr>
            <a:xfrm>
              <a:off x="0" y="-38100"/>
              <a:ext cx="9997440" cy="76962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9"/>
                </a:lnSpc>
              </a:pPr>
              <a:r>
                <a:rPr lang="en-US" sz="24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Conclusions &amp; Takeaways</a:t>
              </a:r>
            </a:p>
          </p:txBody>
        </p:sp>
      </p:grp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5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2697" y="-12697"/>
            <a:ext cx="18313403" cy="1342139"/>
            <a:chOff x="0" y="0"/>
            <a:chExt cx="24417871" cy="178951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16891" y="16891"/>
              <a:ext cx="24383999" cy="1755648"/>
            </a:xfrm>
            <a:custGeom>
              <a:avLst/>
              <a:gdLst/>
              <a:ahLst/>
              <a:cxnLst/>
              <a:rect r="r" b="b" t="t" l="l"/>
              <a:pathLst>
                <a:path h="1755648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1755648"/>
                  </a:lnTo>
                  <a:lnTo>
                    <a:pt x="0" y="1755648"/>
                  </a:lnTo>
                  <a:close/>
                </a:path>
              </a:pathLst>
            </a:custGeom>
            <a:solidFill>
              <a:srgbClr val="111D33"/>
            </a:solid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4417782" cy="1789430"/>
            </a:xfrm>
            <a:custGeom>
              <a:avLst/>
              <a:gdLst/>
              <a:ahLst/>
              <a:cxnLst/>
              <a:rect r="r" b="b" t="t" l="l"/>
              <a:pathLst>
                <a:path h="1789430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1772539"/>
                  </a:lnTo>
                  <a:cubicBezTo>
                    <a:pt x="24417782" y="1781937"/>
                    <a:pt x="24410163" y="1789430"/>
                    <a:pt x="24400890" y="1789430"/>
                  </a:cubicBezTo>
                  <a:lnTo>
                    <a:pt x="16891" y="1789430"/>
                  </a:lnTo>
                  <a:cubicBezTo>
                    <a:pt x="7493" y="1789430"/>
                    <a:pt x="0" y="1781810"/>
                    <a:pt x="0" y="177253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772539"/>
                  </a:lnTo>
                  <a:lnTo>
                    <a:pt x="16891" y="1772539"/>
                  </a:lnTo>
                  <a:lnTo>
                    <a:pt x="16891" y="1755648"/>
                  </a:lnTo>
                  <a:lnTo>
                    <a:pt x="24400890" y="1755648"/>
                  </a:lnTo>
                  <a:lnTo>
                    <a:pt x="24400890" y="1772539"/>
                  </a:lnTo>
                  <a:lnTo>
                    <a:pt x="24384000" y="1772539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B2A4A"/>
            </a:solidFill>
          </p:spPr>
        </p:sp>
      </p:grpSp>
      <p:grpSp>
        <p:nvGrpSpPr>
          <p:cNvPr name="Group 5" id="5"/>
          <p:cNvGrpSpPr/>
          <p:nvPr/>
        </p:nvGrpSpPr>
        <p:grpSpPr>
          <a:xfrm rot="0">
            <a:off x="822960" y="0"/>
            <a:ext cx="15361920" cy="1316736"/>
            <a:chOff x="0" y="0"/>
            <a:chExt cx="20482560" cy="175564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0482561" cy="1755648"/>
            </a:xfrm>
            <a:custGeom>
              <a:avLst/>
              <a:gdLst/>
              <a:ahLst/>
              <a:cxnLst/>
              <a:rect r="r" b="b" t="t" l="l"/>
              <a:pathLst>
                <a:path h="1755648" w="20482561">
                  <a:moveTo>
                    <a:pt x="0" y="0"/>
                  </a:moveTo>
                  <a:lnTo>
                    <a:pt x="20482561" y="0"/>
                  </a:lnTo>
                  <a:lnTo>
                    <a:pt x="20482561" y="1755648"/>
                  </a:lnTo>
                  <a:lnTo>
                    <a:pt x="0" y="17556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77325" r="0" b="-177325"/>
              </a:stretch>
            </a:blipFill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20482560" cy="175564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4560"/>
                </a:lnSpc>
              </a:pPr>
              <a:r>
                <a:rPr lang="en-US" b="true" sz="3800" spc="399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COMPANY BACKGROUND &amp; CONTEXT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6642080" y="0"/>
            <a:ext cx="1316736" cy="1316736"/>
            <a:chOff x="0" y="0"/>
            <a:chExt cx="1755648" cy="1755648"/>
          </a:xfrm>
        </p:grpSpPr>
        <p:sp>
          <p:nvSpPr>
            <p:cNvPr name="Freeform 9" id="9" descr="preencoded.png"/>
            <p:cNvSpPr/>
            <p:nvPr/>
          </p:nvSpPr>
          <p:spPr>
            <a:xfrm flipH="false" flipV="false" rot="0">
              <a:off x="0" y="0"/>
              <a:ext cx="1755648" cy="1755648"/>
            </a:xfrm>
            <a:custGeom>
              <a:avLst/>
              <a:gdLst/>
              <a:ahLst/>
              <a:cxnLst/>
              <a:rect r="r" b="b" t="t" l="l"/>
              <a:pathLst>
                <a:path h="1755648" w="1755648">
                  <a:moveTo>
                    <a:pt x="0" y="0"/>
                  </a:moveTo>
                  <a:lnTo>
                    <a:pt x="1755648" y="0"/>
                  </a:lnTo>
                  <a:lnTo>
                    <a:pt x="1755648" y="1755648"/>
                  </a:lnTo>
                  <a:lnTo>
                    <a:pt x="0" y="17556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0" r="0" b="0"/>
              </a:stretch>
            </a:blip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-12697" y="9771383"/>
            <a:ext cx="18313403" cy="537467"/>
            <a:chOff x="0" y="0"/>
            <a:chExt cx="24417871" cy="716623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16891" y="16891"/>
              <a:ext cx="24383999" cy="682752"/>
            </a:xfrm>
            <a:custGeom>
              <a:avLst/>
              <a:gdLst/>
              <a:ahLst/>
              <a:cxnLst/>
              <a:rect r="r" b="b" t="t" l="l"/>
              <a:pathLst>
                <a:path h="682752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682752"/>
                  </a:lnTo>
                  <a:lnTo>
                    <a:pt x="0" y="682752"/>
                  </a:lnTo>
                  <a:close/>
                </a:path>
              </a:pathLst>
            </a:custGeom>
            <a:solidFill>
              <a:srgbClr val="D8DDE6"/>
            </a:solid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4417782" cy="716536"/>
            </a:xfrm>
            <a:custGeom>
              <a:avLst/>
              <a:gdLst/>
              <a:ahLst/>
              <a:cxnLst/>
              <a:rect r="r" b="b" t="t" l="l"/>
              <a:pathLst>
                <a:path h="716536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699643"/>
                  </a:lnTo>
                  <a:cubicBezTo>
                    <a:pt x="24417782" y="709041"/>
                    <a:pt x="24410163" y="716534"/>
                    <a:pt x="24400890" y="716534"/>
                  </a:cubicBezTo>
                  <a:lnTo>
                    <a:pt x="16891" y="716534"/>
                  </a:lnTo>
                  <a:cubicBezTo>
                    <a:pt x="7620" y="716661"/>
                    <a:pt x="0" y="709041"/>
                    <a:pt x="0" y="69964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699643"/>
                  </a:lnTo>
                  <a:lnTo>
                    <a:pt x="16891" y="699643"/>
                  </a:lnTo>
                  <a:lnTo>
                    <a:pt x="16891" y="682752"/>
                  </a:lnTo>
                  <a:lnTo>
                    <a:pt x="24400890" y="682752"/>
                  </a:lnTo>
                  <a:lnTo>
                    <a:pt x="24400890" y="699643"/>
                  </a:lnTo>
                  <a:lnTo>
                    <a:pt x="24384000" y="699643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D8DDE6"/>
            </a:solidFill>
          </p:spPr>
        </p:sp>
      </p:grpSp>
      <p:grpSp>
        <p:nvGrpSpPr>
          <p:cNvPr name="Group 13" id="13"/>
          <p:cNvGrpSpPr/>
          <p:nvPr/>
        </p:nvGrpSpPr>
        <p:grpSpPr>
          <a:xfrm rot="0">
            <a:off x="731520" y="9784080"/>
            <a:ext cx="15544800" cy="512064"/>
            <a:chOff x="0" y="0"/>
            <a:chExt cx="20726400" cy="682752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20726400" cy="682752"/>
            </a:xfrm>
            <a:custGeom>
              <a:avLst/>
              <a:gdLst/>
              <a:ahLst/>
              <a:cxnLst/>
              <a:rect r="r" b="b" t="t" l="l"/>
              <a:pathLst>
                <a:path h="682752" w="20726400">
                  <a:moveTo>
                    <a:pt x="0" y="0"/>
                  </a:moveTo>
                  <a:lnTo>
                    <a:pt x="20726400" y="0"/>
                  </a:lnTo>
                  <a:lnTo>
                    <a:pt x="2072640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41510" r="0" b="-541510"/>
              </a:stretch>
            </a:blip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38100"/>
              <a:ext cx="2072640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Keepsafe Company Case Study  |  Teamwork &amp; Organisational Behaviour</a:t>
              </a: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6459200" y="9784080"/>
            <a:ext cx="1463040" cy="512064"/>
            <a:chOff x="0" y="0"/>
            <a:chExt cx="1950720" cy="682752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950720" cy="682752"/>
            </a:xfrm>
            <a:custGeom>
              <a:avLst/>
              <a:gdLst/>
              <a:ahLst/>
              <a:cxnLst/>
              <a:rect r="r" b="b" t="t" l="l"/>
              <a:pathLst>
                <a:path h="682752" w="1950720">
                  <a:moveTo>
                    <a:pt x="0" y="0"/>
                  </a:moveTo>
                  <a:lnTo>
                    <a:pt x="1950720" y="0"/>
                  </a:lnTo>
                  <a:lnTo>
                    <a:pt x="195072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671" r="0" b="-5671"/>
              </a:stretch>
            </a:blip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38100"/>
              <a:ext cx="195072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3 / 20</a:t>
              </a: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755399" y="1633223"/>
            <a:ext cx="153419" cy="7889243"/>
            <a:chOff x="0" y="0"/>
            <a:chExt cx="204559" cy="10518991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16891" y="16891"/>
              <a:ext cx="170688" cy="10485120"/>
            </a:xfrm>
            <a:custGeom>
              <a:avLst/>
              <a:gdLst/>
              <a:ahLst/>
              <a:cxnLst/>
              <a:rect r="r" b="b" t="t" l="l"/>
              <a:pathLst>
                <a:path h="10485120" w="170688">
                  <a:moveTo>
                    <a:pt x="0" y="0"/>
                  </a:moveTo>
                  <a:lnTo>
                    <a:pt x="170688" y="0"/>
                  </a:lnTo>
                  <a:lnTo>
                    <a:pt x="170688" y="10485120"/>
                  </a:lnTo>
                  <a:lnTo>
                    <a:pt x="0" y="10485120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204470" cy="10518901"/>
            </a:xfrm>
            <a:custGeom>
              <a:avLst/>
              <a:gdLst/>
              <a:ahLst/>
              <a:cxnLst/>
              <a:rect r="r" b="b" t="t" l="l"/>
              <a:pathLst>
                <a:path h="10518901" w="204470">
                  <a:moveTo>
                    <a:pt x="16891" y="0"/>
                  </a:moveTo>
                  <a:lnTo>
                    <a:pt x="187579" y="0"/>
                  </a:lnTo>
                  <a:cubicBezTo>
                    <a:pt x="196977" y="0"/>
                    <a:pt x="204470" y="7620"/>
                    <a:pt x="204470" y="16891"/>
                  </a:cubicBezTo>
                  <a:lnTo>
                    <a:pt x="204470" y="10502011"/>
                  </a:lnTo>
                  <a:cubicBezTo>
                    <a:pt x="204470" y="10511409"/>
                    <a:pt x="196850" y="10518901"/>
                    <a:pt x="187579" y="10518901"/>
                  </a:cubicBezTo>
                  <a:lnTo>
                    <a:pt x="16891" y="10518901"/>
                  </a:lnTo>
                  <a:cubicBezTo>
                    <a:pt x="7493" y="10518901"/>
                    <a:pt x="0" y="10511282"/>
                    <a:pt x="0" y="10502011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0502011"/>
                  </a:lnTo>
                  <a:lnTo>
                    <a:pt x="16891" y="10502011"/>
                  </a:lnTo>
                  <a:lnTo>
                    <a:pt x="16891" y="10485120"/>
                  </a:lnTo>
                  <a:lnTo>
                    <a:pt x="187579" y="10485120"/>
                  </a:lnTo>
                  <a:lnTo>
                    <a:pt x="187579" y="10502011"/>
                  </a:lnTo>
                  <a:lnTo>
                    <a:pt x="170688" y="10502011"/>
                  </a:lnTo>
                  <a:lnTo>
                    <a:pt x="170688" y="16891"/>
                  </a:lnTo>
                  <a:lnTo>
                    <a:pt x="187579" y="16891"/>
                  </a:lnTo>
                  <a:lnTo>
                    <a:pt x="187579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1133856" y="1645920"/>
            <a:ext cx="7863840" cy="731520"/>
            <a:chOff x="0" y="0"/>
            <a:chExt cx="10485120" cy="975360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10485120" cy="975360"/>
            </a:xfrm>
            <a:custGeom>
              <a:avLst/>
              <a:gdLst/>
              <a:ahLst/>
              <a:cxnLst/>
              <a:rect r="r" b="b" t="t" l="l"/>
              <a:pathLst>
                <a:path h="975360" w="10485120">
                  <a:moveTo>
                    <a:pt x="0" y="0"/>
                  </a:moveTo>
                  <a:lnTo>
                    <a:pt x="10485120" y="0"/>
                  </a:lnTo>
                  <a:lnTo>
                    <a:pt x="10485120" y="975360"/>
                  </a:lnTo>
                  <a:lnTo>
                    <a:pt x="0" y="97536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59464" r="0" b="-159464"/>
              </a:stretch>
            </a:blipFill>
          </p:spPr>
        </p:sp>
        <p:sp>
          <p:nvSpPr>
            <p:cNvPr name="TextBox 24" id="24"/>
            <p:cNvSpPr txBox="true"/>
            <p:nvPr/>
          </p:nvSpPr>
          <p:spPr>
            <a:xfrm>
              <a:off x="0" y="-9525"/>
              <a:ext cx="10485120" cy="98488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4079"/>
                </a:lnSpc>
              </a:pPr>
              <a:r>
                <a:rPr lang="en-US" sz="34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About KEEPSAFE</a:t>
              </a:r>
            </a:p>
          </p:txBody>
        </p:sp>
      </p:grpSp>
      <p:sp>
        <p:nvSpPr>
          <p:cNvPr name="TextBox 25" id="25"/>
          <p:cNvSpPr txBox="true"/>
          <p:nvPr/>
        </p:nvSpPr>
        <p:spPr>
          <a:xfrm rot="0">
            <a:off x="1133856" y="2476119"/>
            <a:ext cx="7680960" cy="68141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03250" indent="-301625" lvl="1">
              <a:lnSpc>
                <a:spcPts val="2999"/>
              </a:lnSpc>
              <a:buFont typeface="Arial"/>
              <a:buChar char="•"/>
            </a:pPr>
            <a:r>
              <a:rPr lang="en-US" sz="2499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Manufactures fridges, freezers and cold rooms</a:t>
            </a:r>
          </a:p>
          <a:p>
            <a:pPr algn="l" marL="603250" indent="-301625" lvl="1">
              <a:lnSpc>
                <a:spcPts val="2999"/>
              </a:lnSpc>
              <a:buFont typeface="Arial"/>
              <a:buChar char="•"/>
            </a:pPr>
            <a:r>
              <a:rPr lang="en-US" sz="2499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Serves both domestic and industrial markets</a:t>
            </a:r>
          </a:p>
          <a:p>
            <a:pPr algn="l" marL="603250" indent="-301625" lvl="1">
              <a:lnSpc>
                <a:spcPts val="2999"/>
              </a:lnSpc>
              <a:buFont typeface="Arial"/>
              <a:buChar char="•"/>
            </a:pPr>
            <a:r>
              <a:rPr lang="en-US" sz="2499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Historically focused on warm &amp; tropical countries</a:t>
            </a:r>
          </a:p>
          <a:p>
            <a:pPr algn="l" marL="603250" indent="-301625" lvl="1">
              <a:lnSpc>
                <a:spcPts val="2999"/>
              </a:lnSpc>
              <a:buFont typeface="Arial"/>
              <a:buChar char="•"/>
            </a:pPr>
            <a:r>
              <a:rPr lang="en-US" sz="2499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New owners took over in 2024</a:t>
            </a:r>
          </a:p>
          <a:p>
            <a:pPr algn="l" marL="603250" indent="-301625" lvl="1">
              <a:lnSpc>
                <a:spcPts val="2999"/>
              </a:lnSpc>
              <a:buFont typeface="Arial"/>
              <a:buChar char="•"/>
            </a:pPr>
            <a:r>
              <a:rPr lang="en-US" sz="2499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Discovered company relied entirely on individual effort</a:t>
            </a:r>
          </a:p>
          <a:p>
            <a:pPr algn="l" marL="603250" indent="-301625" lvl="1">
              <a:lnSpc>
                <a:spcPts val="2999"/>
              </a:lnSpc>
              <a:buFont typeface="Arial"/>
              <a:buChar char="•"/>
            </a:pPr>
            <a:r>
              <a:rPr lang="en-US" sz="2499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No teamworking culture existed at any level</a:t>
            </a:r>
          </a:p>
          <a:p>
            <a:pPr algn="l" marL="603250" indent="-301625" lvl="1">
              <a:lnSpc>
                <a:spcPts val="2999"/>
              </a:lnSpc>
              <a:buFont typeface="Arial"/>
              <a:buChar char="•"/>
            </a:pPr>
            <a:r>
              <a:rPr lang="en-US" sz="2499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Facing growing competition from new market entrants</a:t>
            </a:r>
          </a:p>
          <a:p>
            <a:pPr algn="l" marL="603250" indent="-301625" lvl="1">
              <a:lnSpc>
                <a:spcPts val="2999"/>
              </a:lnSpc>
              <a:buFont typeface="Arial"/>
              <a:buChar char="•"/>
            </a:pPr>
            <a:r>
              <a:rPr lang="en-US" sz="2499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Needed a strategic rethink to remain competitive</a:t>
            </a:r>
          </a:p>
        </p:txBody>
      </p:sp>
      <p:grpSp>
        <p:nvGrpSpPr>
          <p:cNvPr name="Group 26" id="26"/>
          <p:cNvGrpSpPr/>
          <p:nvPr/>
        </p:nvGrpSpPr>
        <p:grpSpPr>
          <a:xfrm rot="0">
            <a:off x="9679943" y="1669799"/>
            <a:ext cx="3865883" cy="3042923"/>
            <a:chOff x="0" y="0"/>
            <a:chExt cx="5154511" cy="4057231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16891" y="16891"/>
              <a:ext cx="5120640" cy="4023360"/>
            </a:xfrm>
            <a:custGeom>
              <a:avLst/>
              <a:gdLst/>
              <a:ahLst/>
              <a:cxnLst/>
              <a:rect r="r" b="b" t="t" l="l"/>
              <a:pathLst>
                <a:path h="4023360" w="5120640">
                  <a:moveTo>
                    <a:pt x="0" y="0"/>
                  </a:moveTo>
                  <a:lnTo>
                    <a:pt x="5120640" y="0"/>
                  </a:lnTo>
                  <a:lnTo>
                    <a:pt x="5120640" y="4023360"/>
                  </a:lnTo>
                  <a:lnTo>
                    <a:pt x="0" y="402336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5154422" cy="4057142"/>
            </a:xfrm>
            <a:custGeom>
              <a:avLst/>
              <a:gdLst/>
              <a:ahLst/>
              <a:cxnLst/>
              <a:rect r="r" b="b" t="t" l="l"/>
              <a:pathLst>
                <a:path h="4057142" w="5154422">
                  <a:moveTo>
                    <a:pt x="16891" y="0"/>
                  </a:moveTo>
                  <a:lnTo>
                    <a:pt x="5137531" y="0"/>
                  </a:lnTo>
                  <a:cubicBezTo>
                    <a:pt x="5146929" y="0"/>
                    <a:pt x="5154422" y="7620"/>
                    <a:pt x="5154422" y="16891"/>
                  </a:cubicBezTo>
                  <a:lnTo>
                    <a:pt x="5154422" y="4040251"/>
                  </a:lnTo>
                  <a:cubicBezTo>
                    <a:pt x="5154422" y="4049649"/>
                    <a:pt x="5146802" y="4057142"/>
                    <a:pt x="5137531" y="4057142"/>
                  </a:cubicBezTo>
                  <a:lnTo>
                    <a:pt x="16891" y="4057142"/>
                  </a:lnTo>
                  <a:cubicBezTo>
                    <a:pt x="7493" y="4057142"/>
                    <a:pt x="0" y="4049522"/>
                    <a:pt x="0" y="4040251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4040251"/>
                  </a:lnTo>
                  <a:lnTo>
                    <a:pt x="16891" y="4040251"/>
                  </a:lnTo>
                  <a:lnTo>
                    <a:pt x="16891" y="4023360"/>
                  </a:lnTo>
                  <a:lnTo>
                    <a:pt x="5137531" y="4023360"/>
                  </a:lnTo>
                  <a:lnTo>
                    <a:pt x="5137531" y="4040251"/>
                  </a:lnTo>
                  <a:lnTo>
                    <a:pt x="5120640" y="4040251"/>
                  </a:lnTo>
                  <a:lnTo>
                    <a:pt x="5120640" y="16891"/>
                  </a:lnTo>
                  <a:lnTo>
                    <a:pt x="5137531" y="16891"/>
                  </a:lnTo>
                  <a:lnTo>
                    <a:pt x="513753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29" id="29"/>
          <p:cNvGrpSpPr/>
          <p:nvPr/>
        </p:nvGrpSpPr>
        <p:grpSpPr>
          <a:xfrm rot="0">
            <a:off x="9679943" y="1669799"/>
            <a:ext cx="3865883" cy="153419"/>
            <a:chOff x="0" y="0"/>
            <a:chExt cx="5154511" cy="204559"/>
          </a:xfrm>
        </p:grpSpPr>
        <p:sp>
          <p:nvSpPr>
            <p:cNvPr name="Freeform 30" id="30"/>
            <p:cNvSpPr/>
            <p:nvPr/>
          </p:nvSpPr>
          <p:spPr>
            <a:xfrm flipH="false" flipV="false" rot="0">
              <a:off x="16891" y="16891"/>
              <a:ext cx="5120640" cy="170688"/>
            </a:xfrm>
            <a:custGeom>
              <a:avLst/>
              <a:gdLst/>
              <a:ahLst/>
              <a:cxnLst/>
              <a:rect r="r" b="b" t="t" l="l"/>
              <a:pathLst>
                <a:path h="170688" w="5120640">
                  <a:moveTo>
                    <a:pt x="0" y="0"/>
                  </a:moveTo>
                  <a:lnTo>
                    <a:pt x="5120640" y="0"/>
                  </a:lnTo>
                  <a:lnTo>
                    <a:pt x="512064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31" id="31"/>
            <p:cNvSpPr/>
            <p:nvPr/>
          </p:nvSpPr>
          <p:spPr>
            <a:xfrm flipH="false" flipV="false" rot="0">
              <a:off x="0" y="0"/>
              <a:ext cx="5154422" cy="204472"/>
            </a:xfrm>
            <a:custGeom>
              <a:avLst/>
              <a:gdLst/>
              <a:ahLst/>
              <a:cxnLst/>
              <a:rect r="r" b="b" t="t" l="l"/>
              <a:pathLst>
                <a:path h="204472" w="5154422">
                  <a:moveTo>
                    <a:pt x="16891" y="0"/>
                  </a:moveTo>
                  <a:lnTo>
                    <a:pt x="5137531" y="0"/>
                  </a:lnTo>
                  <a:cubicBezTo>
                    <a:pt x="5146929" y="0"/>
                    <a:pt x="5154422" y="7620"/>
                    <a:pt x="5154422" y="16891"/>
                  </a:cubicBezTo>
                  <a:lnTo>
                    <a:pt x="5154422" y="187579"/>
                  </a:lnTo>
                  <a:cubicBezTo>
                    <a:pt x="5154422" y="196977"/>
                    <a:pt x="5146802" y="204470"/>
                    <a:pt x="513753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5137531" y="170688"/>
                  </a:lnTo>
                  <a:lnTo>
                    <a:pt x="5137531" y="187579"/>
                  </a:lnTo>
                  <a:lnTo>
                    <a:pt x="5120640" y="187579"/>
                  </a:lnTo>
                  <a:lnTo>
                    <a:pt x="5120640" y="16891"/>
                  </a:lnTo>
                  <a:lnTo>
                    <a:pt x="5137531" y="16891"/>
                  </a:lnTo>
                  <a:lnTo>
                    <a:pt x="513753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32" id="32"/>
          <p:cNvGrpSpPr/>
          <p:nvPr/>
        </p:nvGrpSpPr>
        <p:grpSpPr>
          <a:xfrm rot="0">
            <a:off x="9692640" y="2011680"/>
            <a:ext cx="3840480" cy="1316736"/>
            <a:chOff x="0" y="0"/>
            <a:chExt cx="5120640" cy="1755648"/>
          </a:xfrm>
        </p:grpSpPr>
        <p:sp>
          <p:nvSpPr>
            <p:cNvPr name="Freeform 33" id="33"/>
            <p:cNvSpPr/>
            <p:nvPr/>
          </p:nvSpPr>
          <p:spPr>
            <a:xfrm flipH="false" flipV="false" rot="0">
              <a:off x="0" y="0"/>
              <a:ext cx="5120640" cy="1755648"/>
            </a:xfrm>
            <a:custGeom>
              <a:avLst/>
              <a:gdLst/>
              <a:ahLst/>
              <a:cxnLst/>
              <a:rect r="r" b="b" t="t" l="l"/>
              <a:pathLst>
                <a:path h="1755648" w="5120640">
                  <a:moveTo>
                    <a:pt x="0" y="0"/>
                  </a:moveTo>
                  <a:lnTo>
                    <a:pt x="5120640" y="0"/>
                  </a:lnTo>
                  <a:lnTo>
                    <a:pt x="5120640" y="1755648"/>
                  </a:lnTo>
                  <a:lnTo>
                    <a:pt x="0" y="17556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831" r="0" b="-6831"/>
              </a:stretch>
            </a:blipFill>
          </p:spPr>
        </p:sp>
        <p:sp>
          <p:nvSpPr>
            <p:cNvPr name="TextBox 34" id="34"/>
            <p:cNvSpPr txBox="true"/>
            <p:nvPr/>
          </p:nvSpPr>
          <p:spPr>
            <a:xfrm>
              <a:off x="0" y="-9525"/>
              <a:ext cx="5120640" cy="176517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8159"/>
                </a:lnSpc>
              </a:pPr>
              <a:r>
                <a:rPr lang="en-US" sz="68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2024</a:t>
              </a:r>
            </a:p>
          </p:txBody>
        </p:sp>
      </p:grpSp>
      <p:sp>
        <p:nvSpPr>
          <p:cNvPr name="TextBox 35" id="35"/>
          <p:cNvSpPr txBox="true"/>
          <p:nvPr/>
        </p:nvSpPr>
        <p:spPr>
          <a:xfrm rot="0">
            <a:off x="9875520" y="3317367"/>
            <a:ext cx="3474720" cy="10534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40"/>
              </a:lnSpc>
            </a:pPr>
            <a:r>
              <a:rPr lang="en-US" sz="2200">
                <a:solidFill>
                  <a:srgbClr val="5A5A5A"/>
                </a:solidFill>
                <a:latin typeface="Calibri (MS)"/>
                <a:ea typeface="Calibri (MS)"/>
                <a:cs typeface="Calibri (MS)"/>
                <a:sym typeface="Calibri (MS)"/>
              </a:rPr>
              <a:t>Year of new ownership</a:t>
            </a:r>
          </a:p>
        </p:txBody>
      </p:sp>
      <p:grpSp>
        <p:nvGrpSpPr>
          <p:cNvPr name="Group 36" id="36"/>
          <p:cNvGrpSpPr/>
          <p:nvPr/>
        </p:nvGrpSpPr>
        <p:grpSpPr>
          <a:xfrm rot="0">
            <a:off x="9679943" y="5107943"/>
            <a:ext cx="3865883" cy="3042923"/>
            <a:chOff x="0" y="0"/>
            <a:chExt cx="5154511" cy="4057231"/>
          </a:xfrm>
        </p:grpSpPr>
        <p:sp>
          <p:nvSpPr>
            <p:cNvPr name="Freeform 37" id="37"/>
            <p:cNvSpPr/>
            <p:nvPr/>
          </p:nvSpPr>
          <p:spPr>
            <a:xfrm flipH="false" flipV="false" rot="0">
              <a:off x="16891" y="16891"/>
              <a:ext cx="5120640" cy="4023360"/>
            </a:xfrm>
            <a:custGeom>
              <a:avLst/>
              <a:gdLst/>
              <a:ahLst/>
              <a:cxnLst/>
              <a:rect r="r" b="b" t="t" l="l"/>
              <a:pathLst>
                <a:path h="4023360" w="5120640">
                  <a:moveTo>
                    <a:pt x="0" y="0"/>
                  </a:moveTo>
                  <a:lnTo>
                    <a:pt x="5120640" y="0"/>
                  </a:lnTo>
                  <a:lnTo>
                    <a:pt x="5120640" y="4023360"/>
                  </a:lnTo>
                  <a:lnTo>
                    <a:pt x="0" y="402336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38" id="38"/>
            <p:cNvSpPr/>
            <p:nvPr/>
          </p:nvSpPr>
          <p:spPr>
            <a:xfrm flipH="false" flipV="false" rot="0">
              <a:off x="0" y="0"/>
              <a:ext cx="5154422" cy="4057142"/>
            </a:xfrm>
            <a:custGeom>
              <a:avLst/>
              <a:gdLst/>
              <a:ahLst/>
              <a:cxnLst/>
              <a:rect r="r" b="b" t="t" l="l"/>
              <a:pathLst>
                <a:path h="4057142" w="5154422">
                  <a:moveTo>
                    <a:pt x="16891" y="0"/>
                  </a:moveTo>
                  <a:lnTo>
                    <a:pt x="5137531" y="0"/>
                  </a:lnTo>
                  <a:cubicBezTo>
                    <a:pt x="5146929" y="0"/>
                    <a:pt x="5154422" y="7620"/>
                    <a:pt x="5154422" y="16891"/>
                  </a:cubicBezTo>
                  <a:lnTo>
                    <a:pt x="5154422" y="4040251"/>
                  </a:lnTo>
                  <a:cubicBezTo>
                    <a:pt x="5154422" y="4049649"/>
                    <a:pt x="5146802" y="4057142"/>
                    <a:pt x="5137531" y="4057142"/>
                  </a:cubicBezTo>
                  <a:lnTo>
                    <a:pt x="16891" y="4057142"/>
                  </a:lnTo>
                  <a:cubicBezTo>
                    <a:pt x="7493" y="4057142"/>
                    <a:pt x="0" y="4049522"/>
                    <a:pt x="0" y="4040251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4040251"/>
                  </a:lnTo>
                  <a:lnTo>
                    <a:pt x="16891" y="4040251"/>
                  </a:lnTo>
                  <a:lnTo>
                    <a:pt x="16891" y="4023360"/>
                  </a:lnTo>
                  <a:lnTo>
                    <a:pt x="5137531" y="4023360"/>
                  </a:lnTo>
                  <a:lnTo>
                    <a:pt x="5137531" y="4040251"/>
                  </a:lnTo>
                  <a:lnTo>
                    <a:pt x="5120640" y="4040251"/>
                  </a:lnTo>
                  <a:lnTo>
                    <a:pt x="5120640" y="16891"/>
                  </a:lnTo>
                  <a:lnTo>
                    <a:pt x="5137531" y="16891"/>
                  </a:lnTo>
                  <a:lnTo>
                    <a:pt x="513753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39" id="39"/>
          <p:cNvGrpSpPr/>
          <p:nvPr/>
        </p:nvGrpSpPr>
        <p:grpSpPr>
          <a:xfrm rot="0">
            <a:off x="9679943" y="5107943"/>
            <a:ext cx="3865883" cy="153419"/>
            <a:chOff x="0" y="0"/>
            <a:chExt cx="5154511" cy="204559"/>
          </a:xfrm>
        </p:grpSpPr>
        <p:sp>
          <p:nvSpPr>
            <p:cNvPr name="Freeform 40" id="40"/>
            <p:cNvSpPr/>
            <p:nvPr/>
          </p:nvSpPr>
          <p:spPr>
            <a:xfrm flipH="false" flipV="false" rot="0">
              <a:off x="16891" y="16891"/>
              <a:ext cx="5120640" cy="170688"/>
            </a:xfrm>
            <a:custGeom>
              <a:avLst/>
              <a:gdLst/>
              <a:ahLst/>
              <a:cxnLst/>
              <a:rect r="r" b="b" t="t" l="l"/>
              <a:pathLst>
                <a:path h="170688" w="5120640">
                  <a:moveTo>
                    <a:pt x="0" y="0"/>
                  </a:moveTo>
                  <a:lnTo>
                    <a:pt x="5120640" y="0"/>
                  </a:lnTo>
                  <a:lnTo>
                    <a:pt x="512064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41" id="41"/>
            <p:cNvSpPr/>
            <p:nvPr/>
          </p:nvSpPr>
          <p:spPr>
            <a:xfrm flipH="false" flipV="false" rot="0">
              <a:off x="0" y="0"/>
              <a:ext cx="5154422" cy="204472"/>
            </a:xfrm>
            <a:custGeom>
              <a:avLst/>
              <a:gdLst/>
              <a:ahLst/>
              <a:cxnLst/>
              <a:rect r="r" b="b" t="t" l="l"/>
              <a:pathLst>
                <a:path h="204472" w="5154422">
                  <a:moveTo>
                    <a:pt x="16891" y="0"/>
                  </a:moveTo>
                  <a:lnTo>
                    <a:pt x="5137531" y="0"/>
                  </a:lnTo>
                  <a:cubicBezTo>
                    <a:pt x="5146929" y="0"/>
                    <a:pt x="5154422" y="7620"/>
                    <a:pt x="5154422" y="16891"/>
                  </a:cubicBezTo>
                  <a:lnTo>
                    <a:pt x="5154422" y="187579"/>
                  </a:lnTo>
                  <a:cubicBezTo>
                    <a:pt x="5154422" y="196977"/>
                    <a:pt x="5146802" y="204470"/>
                    <a:pt x="513753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5137531" y="170688"/>
                  </a:lnTo>
                  <a:lnTo>
                    <a:pt x="5137531" y="187579"/>
                  </a:lnTo>
                  <a:lnTo>
                    <a:pt x="5120640" y="187579"/>
                  </a:lnTo>
                  <a:lnTo>
                    <a:pt x="5120640" y="16891"/>
                  </a:lnTo>
                  <a:lnTo>
                    <a:pt x="5137531" y="16891"/>
                  </a:lnTo>
                  <a:lnTo>
                    <a:pt x="513753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42" id="42"/>
          <p:cNvGrpSpPr/>
          <p:nvPr/>
        </p:nvGrpSpPr>
        <p:grpSpPr>
          <a:xfrm rot="0">
            <a:off x="9692640" y="5449824"/>
            <a:ext cx="3840480" cy="1316736"/>
            <a:chOff x="0" y="0"/>
            <a:chExt cx="5120640" cy="1755648"/>
          </a:xfrm>
        </p:grpSpPr>
        <p:sp>
          <p:nvSpPr>
            <p:cNvPr name="Freeform 43" id="43"/>
            <p:cNvSpPr/>
            <p:nvPr/>
          </p:nvSpPr>
          <p:spPr>
            <a:xfrm flipH="false" flipV="false" rot="0">
              <a:off x="0" y="0"/>
              <a:ext cx="5120640" cy="1755648"/>
            </a:xfrm>
            <a:custGeom>
              <a:avLst/>
              <a:gdLst/>
              <a:ahLst/>
              <a:cxnLst/>
              <a:rect r="r" b="b" t="t" l="l"/>
              <a:pathLst>
                <a:path h="1755648" w="5120640">
                  <a:moveTo>
                    <a:pt x="0" y="0"/>
                  </a:moveTo>
                  <a:lnTo>
                    <a:pt x="5120640" y="0"/>
                  </a:lnTo>
                  <a:lnTo>
                    <a:pt x="5120640" y="1755648"/>
                  </a:lnTo>
                  <a:lnTo>
                    <a:pt x="0" y="17556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831" r="0" b="-6831"/>
              </a:stretch>
            </a:blipFill>
          </p:spPr>
        </p:sp>
        <p:sp>
          <p:nvSpPr>
            <p:cNvPr name="TextBox 44" id="44"/>
            <p:cNvSpPr txBox="true"/>
            <p:nvPr/>
          </p:nvSpPr>
          <p:spPr>
            <a:xfrm>
              <a:off x="0" y="-9525"/>
              <a:ext cx="5120640" cy="176517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8159"/>
                </a:lnSpc>
              </a:pPr>
              <a:r>
                <a:rPr lang="en-US" sz="68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8</a:t>
              </a:r>
            </a:p>
          </p:txBody>
        </p:sp>
      </p:grpSp>
      <p:sp>
        <p:nvSpPr>
          <p:cNvPr name="TextBox 45" id="45"/>
          <p:cNvSpPr txBox="true"/>
          <p:nvPr/>
        </p:nvSpPr>
        <p:spPr>
          <a:xfrm rot="0">
            <a:off x="9875520" y="6755511"/>
            <a:ext cx="3474720" cy="10534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40"/>
              </a:lnSpc>
            </a:pPr>
            <a:r>
              <a:rPr lang="en-US" sz="2200">
                <a:solidFill>
                  <a:srgbClr val="5A5A5A"/>
                </a:solidFill>
                <a:latin typeface="Calibri (MS)"/>
                <a:ea typeface="Calibri (MS)"/>
                <a:cs typeface="Calibri (MS)"/>
                <a:sym typeface="Calibri (MS)"/>
              </a:rPr>
              <a:t>Departments in the company</a:t>
            </a:r>
          </a:p>
        </p:txBody>
      </p:sp>
      <p:grpSp>
        <p:nvGrpSpPr>
          <p:cNvPr name="Group 46" id="46"/>
          <p:cNvGrpSpPr/>
          <p:nvPr/>
        </p:nvGrpSpPr>
        <p:grpSpPr>
          <a:xfrm rot="0">
            <a:off x="14069063" y="1669799"/>
            <a:ext cx="3865883" cy="3042923"/>
            <a:chOff x="0" y="0"/>
            <a:chExt cx="5154511" cy="4057231"/>
          </a:xfrm>
        </p:grpSpPr>
        <p:sp>
          <p:nvSpPr>
            <p:cNvPr name="Freeform 47" id="47"/>
            <p:cNvSpPr/>
            <p:nvPr/>
          </p:nvSpPr>
          <p:spPr>
            <a:xfrm flipH="false" flipV="false" rot="0">
              <a:off x="16891" y="16891"/>
              <a:ext cx="5120640" cy="4023360"/>
            </a:xfrm>
            <a:custGeom>
              <a:avLst/>
              <a:gdLst/>
              <a:ahLst/>
              <a:cxnLst/>
              <a:rect r="r" b="b" t="t" l="l"/>
              <a:pathLst>
                <a:path h="4023360" w="5120640">
                  <a:moveTo>
                    <a:pt x="0" y="0"/>
                  </a:moveTo>
                  <a:lnTo>
                    <a:pt x="5120640" y="0"/>
                  </a:lnTo>
                  <a:lnTo>
                    <a:pt x="5120640" y="4023360"/>
                  </a:lnTo>
                  <a:lnTo>
                    <a:pt x="0" y="402336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48" id="48"/>
            <p:cNvSpPr/>
            <p:nvPr/>
          </p:nvSpPr>
          <p:spPr>
            <a:xfrm flipH="false" flipV="false" rot="0">
              <a:off x="0" y="0"/>
              <a:ext cx="5154422" cy="4057142"/>
            </a:xfrm>
            <a:custGeom>
              <a:avLst/>
              <a:gdLst/>
              <a:ahLst/>
              <a:cxnLst/>
              <a:rect r="r" b="b" t="t" l="l"/>
              <a:pathLst>
                <a:path h="4057142" w="5154422">
                  <a:moveTo>
                    <a:pt x="16891" y="0"/>
                  </a:moveTo>
                  <a:lnTo>
                    <a:pt x="5137531" y="0"/>
                  </a:lnTo>
                  <a:cubicBezTo>
                    <a:pt x="5146929" y="0"/>
                    <a:pt x="5154422" y="7620"/>
                    <a:pt x="5154422" y="16891"/>
                  </a:cubicBezTo>
                  <a:lnTo>
                    <a:pt x="5154422" y="4040251"/>
                  </a:lnTo>
                  <a:cubicBezTo>
                    <a:pt x="5154422" y="4049649"/>
                    <a:pt x="5146802" y="4057142"/>
                    <a:pt x="5137531" y="4057142"/>
                  </a:cubicBezTo>
                  <a:lnTo>
                    <a:pt x="16891" y="4057142"/>
                  </a:lnTo>
                  <a:cubicBezTo>
                    <a:pt x="7493" y="4057142"/>
                    <a:pt x="0" y="4049522"/>
                    <a:pt x="0" y="4040251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4040251"/>
                  </a:lnTo>
                  <a:lnTo>
                    <a:pt x="16891" y="4040251"/>
                  </a:lnTo>
                  <a:lnTo>
                    <a:pt x="16891" y="4023360"/>
                  </a:lnTo>
                  <a:lnTo>
                    <a:pt x="5137531" y="4023360"/>
                  </a:lnTo>
                  <a:lnTo>
                    <a:pt x="5137531" y="4040251"/>
                  </a:lnTo>
                  <a:lnTo>
                    <a:pt x="5120640" y="4040251"/>
                  </a:lnTo>
                  <a:lnTo>
                    <a:pt x="5120640" y="16891"/>
                  </a:lnTo>
                  <a:lnTo>
                    <a:pt x="5137531" y="16891"/>
                  </a:lnTo>
                  <a:lnTo>
                    <a:pt x="513753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49" id="49"/>
          <p:cNvGrpSpPr/>
          <p:nvPr/>
        </p:nvGrpSpPr>
        <p:grpSpPr>
          <a:xfrm rot="0">
            <a:off x="14069063" y="1669799"/>
            <a:ext cx="3865883" cy="153419"/>
            <a:chOff x="0" y="0"/>
            <a:chExt cx="5154511" cy="204559"/>
          </a:xfrm>
        </p:grpSpPr>
        <p:sp>
          <p:nvSpPr>
            <p:cNvPr name="Freeform 50" id="50"/>
            <p:cNvSpPr/>
            <p:nvPr/>
          </p:nvSpPr>
          <p:spPr>
            <a:xfrm flipH="false" flipV="false" rot="0">
              <a:off x="16891" y="16891"/>
              <a:ext cx="5120640" cy="170688"/>
            </a:xfrm>
            <a:custGeom>
              <a:avLst/>
              <a:gdLst/>
              <a:ahLst/>
              <a:cxnLst/>
              <a:rect r="r" b="b" t="t" l="l"/>
              <a:pathLst>
                <a:path h="170688" w="5120640">
                  <a:moveTo>
                    <a:pt x="0" y="0"/>
                  </a:moveTo>
                  <a:lnTo>
                    <a:pt x="5120640" y="0"/>
                  </a:lnTo>
                  <a:lnTo>
                    <a:pt x="512064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51" id="51"/>
            <p:cNvSpPr/>
            <p:nvPr/>
          </p:nvSpPr>
          <p:spPr>
            <a:xfrm flipH="false" flipV="false" rot="0">
              <a:off x="0" y="0"/>
              <a:ext cx="5154422" cy="204472"/>
            </a:xfrm>
            <a:custGeom>
              <a:avLst/>
              <a:gdLst/>
              <a:ahLst/>
              <a:cxnLst/>
              <a:rect r="r" b="b" t="t" l="l"/>
              <a:pathLst>
                <a:path h="204472" w="5154422">
                  <a:moveTo>
                    <a:pt x="16891" y="0"/>
                  </a:moveTo>
                  <a:lnTo>
                    <a:pt x="5137531" y="0"/>
                  </a:lnTo>
                  <a:cubicBezTo>
                    <a:pt x="5146929" y="0"/>
                    <a:pt x="5154422" y="7620"/>
                    <a:pt x="5154422" y="16891"/>
                  </a:cubicBezTo>
                  <a:lnTo>
                    <a:pt x="5154422" y="187579"/>
                  </a:lnTo>
                  <a:cubicBezTo>
                    <a:pt x="5154422" y="196977"/>
                    <a:pt x="5146802" y="204470"/>
                    <a:pt x="513753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5137531" y="170688"/>
                  </a:lnTo>
                  <a:lnTo>
                    <a:pt x="5137531" y="187579"/>
                  </a:lnTo>
                  <a:lnTo>
                    <a:pt x="5120640" y="187579"/>
                  </a:lnTo>
                  <a:lnTo>
                    <a:pt x="5120640" y="16891"/>
                  </a:lnTo>
                  <a:lnTo>
                    <a:pt x="5137531" y="16891"/>
                  </a:lnTo>
                  <a:lnTo>
                    <a:pt x="513753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52" id="52"/>
          <p:cNvGrpSpPr/>
          <p:nvPr/>
        </p:nvGrpSpPr>
        <p:grpSpPr>
          <a:xfrm rot="0">
            <a:off x="14081760" y="2011680"/>
            <a:ext cx="3840480" cy="1316736"/>
            <a:chOff x="0" y="0"/>
            <a:chExt cx="5120640" cy="1755648"/>
          </a:xfrm>
        </p:grpSpPr>
        <p:sp>
          <p:nvSpPr>
            <p:cNvPr name="Freeform 53" id="53"/>
            <p:cNvSpPr/>
            <p:nvPr/>
          </p:nvSpPr>
          <p:spPr>
            <a:xfrm flipH="false" flipV="false" rot="0">
              <a:off x="0" y="0"/>
              <a:ext cx="5120640" cy="1755648"/>
            </a:xfrm>
            <a:custGeom>
              <a:avLst/>
              <a:gdLst/>
              <a:ahLst/>
              <a:cxnLst/>
              <a:rect r="r" b="b" t="t" l="l"/>
              <a:pathLst>
                <a:path h="1755648" w="5120640">
                  <a:moveTo>
                    <a:pt x="0" y="0"/>
                  </a:moveTo>
                  <a:lnTo>
                    <a:pt x="5120640" y="0"/>
                  </a:lnTo>
                  <a:lnTo>
                    <a:pt x="5120640" y="1755648"/>
                  </a:lnTo>
                  <a:lnTo>
                    <a:pt x="0" y="17556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831" r="0" b="-6831"/>
              </a:stretch>
            </a:blipFill>
          </p:spPr>
        </p:sp>
        <p:sp>
          <p:nvSpPr>
            <p:cNvPr name="TextBox 54" id="54"/>
            <p:cNvSpPr txBox="true"/>
            <p:nvPr/>
          </p:nvSpPr>
          <p:spPr>
            <a:xfrm>
              <a:off x="0" y="-9525"/>
              <a:ext cx="5120640" cy="176517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8159"/>
                </a:lnSpc>
              </a:pPr>
              <a:r>
                <a:rPr lang="en-US" sz="68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3</a:t>
              </a:r>
            </a:p>
          </p:txBody>
        </p:sp>
      </p:grpSp>
      <p:sp>
        <p:nvSpPr>
          <p:cNvPr name="TextBox 55" id="55"/>
          <p:cNvSpPr txBox="true"/>
          <p:nvPr/>
        </p:nvSpPr>
        <p:spPr>
          <a:xfrm rot="0">
            <a:off x="14264640" y="3317367"/>
            <a:ext cx="3474720" cy="10534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40"/>
              </a:lnSpc>
            </a:pPr>
            <a:r>
              <a:rPr lang="en-US" sz="2200">
                <a:solidFill>
                  <a:srgbClr val="5A5A5A"/>
                </a:solidFill>
                <a:latin typeface="Calibri (MS)"/>
                <a:ea typeface="Calibri (MS)"/>
                <a:cs typeface="Calibri (MS)"/>
                <a:sym typeface="Calibri (MS)"/>
              </a:rPr>
              <a:t>Target cold-climate markets</a:t>
            </a:r>
          </a:p>
        </p:txBody>
      </p:sp>
      <p:grpSp>
        <p:nvGrpSpPr>
          <p:cNvPr name="Group 56" id="56"/>
          <p:cNvGrpSpPr/>
          <p:nvPr/>
        </p:nvGrpSpPr>
        <p:grpSpPr>
          <a:xfrm rot="0">
            <a:off x="14069063" y="5107943"/>
            <a:ext cx="3865883" cy="3042923"/>
            <a:chOff x="0" y="0"/>
            <a:chExt cx="5154511" cy="4057231"/>
          </a:xfrm>
        </p:grpSpPr>
        <p:sp>
          <p:nvSpPr>
            <p:cNvPr name="Freeform 57" id="57"/>
            <p:cNvSpPr/>
            <p:nvPr/>
          </p:nvSpPr>
          <p:spPr>
            <a:xfrm flipH="false" flipV="false" rot="0">
              <a:off x="16891" y="16891"/>
              <a:ext cx="5120640" cy="4023360"/>
            </a:xfrm>
            <a:custGeom>
              <a:avLst/>
              <a:gdLst/>
              <a:ahLst/>
              <a:cxnLst/>
              <a:rect r="r" b="b" t="t" l="l"/>
              <a:pathLst>
                <a:path h="4023360" w="5120640">
                  <a:moveTo>
                    <a:pt x="0" y="0"/>
                  </a:moveTo>
                  <a:lnTo>
                    <a:pt x="5120640" y="0"/>
                  </a:lnTo>
                  <a:lnTo>
                    <a:pt x="5120640" y="4023360"/>
                  </a:lnTo>
                  <a:lnTo>
                    <a:pt x="0" y="402336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58" id="58"/>
            <p:cNvSpPr/>
            <p:nvPr/>
          </p:nvSpPr>
          <p:spPr>
            <a:xfrm flipH="false" flipV="false" rot="0">
              <a:off x="0" y="0"/>
              <a:ext cx="5154422" cy="4057142"/>
            </a:xfrm>
            <a:custGeom>
              <a:avLst/>
              <a:gdLst/>
              <a:ahLst/>
              <a:cxnLst/>
              <a:rect r="r" b="b" t="t" l="l"/>
              <a:pathLst>
                <a:path h="4057142" w="5154422">
                  <a:moveTo>
                    <a:pt x="16891" y="0"/>
                  </a:moveTo>
                  <a:lnTo>
                    <a:pt x="5137531" y="0"/>
                  </a:lnTo>
                  <a:cubicBezTo>
                    <a:pt x="5146929" y="0"/>
                    <a:pt x="5154422" y="7620"/>
                    <a:pt x="5154422" y="16891"/>
                  </a:cubicBezTo>
                  <a:lnTo>
                    <a:pt x="5154422" y="4040251"/>
                  </a:lnTo>
                  <a:cubicBezTo>
                    <a:pt x="5154422" y="4049649"/>
                    <a:pt x="5146802" y="4057142"/>
                    <a:pt x="5137531" y="4057142"/>
                  </a:cubicBezTo>
                  <a:lnTo>
                    <a:pt x="16891" y="4057142"/>
                  </a:lnTo>
                  <a:cubicBezTo>
                    <a:pt x="7493" y="4057142"/>
                    <a:pt x="0" y="4049522"/>
                    <a:pt x="0" y="4040251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4040251"/>
                  </a:lnTo>
                  <a:lnTo>
                    <a:pt x="16891" y="4040251"/>
                  </a:lnTo>
                  <a:lnTo>
                    <a:pt x="16891" y="4023360"/>
                  </a:lnTo>
                  <a:lnTo>
                    <a:pt x="5137531" y="4023360"/>
                  </a:lnTo>
                  <a:lnTo>
                    <a:pt x="5137531" y="4040251"/>
                  </a:lnTo>
                  <a:lnTo>
                    <a:pt x="5120640" y="4040251"/>
                  </a:lnTo>
                  <a:lnTo>
                    <a:pt x="5120640" y="16891"/>
                  </a:lnTo>
                  <a:lnTo>
                    <a:pt x="5137531" y="16891"/>
                  </a:lnTo>
                  <a:lnTo>
                    <a:pt x="513753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59" id="59"/>
          <p:cNvGrpSpPr/>
          <p:nvPr/>
        </p:nvGrpSpPr>
        <p:grpSpPr>
          <a:xfrm rot="0">
            <a:off x="14069063" y="5107943"/>
            <a:ext cx="3865883" cy="153419"/>
            <a:chOff x="0" y="0"/>
            <a:chExt cx="5154511" cy="204559"/>
          </a:xfrm>
        </p:grpSpPr>
        <p:sp>
          <p:nvSpPr>
            <p:cNvPr name="Freeform 60" id="60"/>
            <p:cNvSpPr/>
            <p:nvPr/>
          </p:nvSpPr>
          <p:spPr>
            <a:xfrm flipH="false" flipV="false" rot="0">
              <a:off x="16891" y="16891"/>
              <a:ext cx="5120640" cy="170688"/>
            </a:xfrm>
            <a:custGeom>
              <a:avLst/>
              <a:gdLst/>
              <a:ahLst/>
              <a:cxnLst/>
              <a:rect r="r" b="b" t="t" l="l"/>
              <a:pathLst>
                <a:path h="170688" w="5120640">
                  <a:moveTo>
                    <a:pt x="0" y="0"/>
                  </a:moveTo>
                  <a:lnTo>
                    <a:pt x="5120640" y="0"/>
                  </a:lnTo>
                  <a:lnTo>
                    <a:pt x="512064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61" id="61"/>
            <p:cNvSpPr/>
            <p:nvPr/>
          </p:nvSpPr>
          <p:spPr>
            <a:xfrm flipH="false" flipV="false" rot="0">
              <a:off x="0" y="0"/>
              <a:ext cx="5154422" cy="204472"/>
            </a:xfrm>
            <a:custGeom>
              <a:avLst/>
              <a:gdLst/>
              <a:ahLst/>
              <a:cxnLst/>
              <a:rect r="r" b="b" t="t" l="l"/>
              <a:pathLst>
                <a:path h="204472" w="5154422">
                  <a:moveTo>
                    <a:pt x="16891" y="0"/>
                  </a:moveTo>
                  <a:lnTo>
                    <a:pt x="5137531" y="0"/>
                  </a:lnTo>
                  <a:cubicBezTo>
                    <a:pt x="5146929" y="0"/>
                    <a:pt x="5154422" y="7620"/>
                    <a:pt x="5154422" y="16891"/>
                  </a:cubicBezTo>
                  <a:lnTo>
                    <a:pt x="5154422" y="187579"/>
                  </a:lnTo>
                  <a:cubicBezTo>
                    <a:pt x="5154422" y="196977"/>
                    <a:pt x="5146802" y="204470"/>
                    <a:pt x="513753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5137531" y="170688"/>
                  </a:lnTo>
                  <a:lnTo>
                    <a:pt x="5137531" y="187579"/>
                  </a:lnTo>
                  <a:lnTo>
                    <a:pt x="5120640" y="187579"/>
                  </a:lnTo>
                  <a:lnTo>
                    <a:pt x="5120640" y="16891"/>
                  </a:lnTo>
                  <a:lnTo>
                    <a:pt x="5137531" y="16891"/>
                  </a:lnTo>
                  <a:lnTo>
                    <a:pt x="513753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62" id="62"/>
          <p:cNvGrpSpPr/>
          <p:nvPr/>
        </p:nvGrpSpPr>
        <p:grpSpPr>
          <a:xfrm rot="0">
            <a:off x="14081760" y="5449824"/>
            <a:ext cx="3840480" cy="1316736"/>
            <a:chOff x="0" y="0"/>
            <a:chExt cx="5120640" cy="1755648"/>
          </a:xfrm>
        </p:grpSpPr>
        <p:sp>
          <p:nvSpPr>
            <p:cNvPr name="Freeform 63" id="63"/>
            <p:cNvSpPr/>
            <p:nvPr/>
          </p:nvSpPr>
          <p:spPr>
            <a:xfrm flipH="false" flipV="false" rot="0">
              <a:off x="0" y="0"/>
              <a:ext cx="5120640" cy="1755648"/>
            </a:xfrm>
            <a:custGeom>
              <a:avLst/>
              <a:gdLst/>
              <a:ahLst/>
              <a:cxnLst/>
              <a:rect r="r" b="b" t="t" l="l"/>
              <a:pathLst>
                <a:path h="1755648" w="5120640">
                  <a:moveTo>
                    <a:pt x="0" y="0"/>
                  </a:moveTo>
                  <a:lnTo>
                    <a:pt x="5120640" y="0"/>
                  </a:lnTo>
                  <a:lnTo>
                    <a:pt x="5120640" y="1755648"/>
                  </a:lnTo>
                  <a:lnTo>
                    <a:pt x="0" y="17556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831" r="0" b="-6831"/>
              </a:stretch>
            </a:blipFill>
          </p:spPr>
        </p:sp>
        <p:sp>
          <p:nvSpPr>
            <p:cNvPr name="TextBox 64" id="64"/>
            <p:cNvSpPr txBox="true"/>
            <p:nvPr/>
          </p:nvSpPr>
          <p:spPr>
            <a:xfrm>
              <a:off x="0" y="-9525"/>
              <a:ext cx="5120640" cy="176517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8159"/>
                </a:lnSpc>
              </a:pPr>
              <a:r>
                <a:rPr lang="en-US" sz="68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1st</a:t>
              </a:r>
            </a:p>
          </p:txBody>
        </p:sp>
      </p:grpSp>
      <p:sp>
        <p:nvSpPr>
          <p:cNvPr name="TextBox 65" id="65"/>
          <p:cNvSpPr txBox="true"/>
          <p:nvPr/>
        </p:nvSpPr>
        <p:spPr>
          <a:xfrm rot="0">
            <a:off x="14264640" y="6755511"/>
            <a:ext cx="3474720" cy="10534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40"/>
              </a:lnSpc>
            </a:pPr>
            <a:r>
              <a:rPr lang="en-US" sz="2200">
                <a:solidFill>
                  <a:srgbClr val="5A5A5A"/>
                </a:solidFill>
                <a:latin typeface="Calibri (MS)"/>
                <a:ea typeface="Calibri (MS)"/>
                <a:cs typeface="Calibri (MS)"/>
                <a:sym typeface="Calibri (MS)"/>
              </a:rPr>
              <a:t>Time operating as a team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5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2697" y="-12697"/>
            <a:ext cx="18313403" cy="1342139"/>
            <a:chOff x="0" y="0"/>
            <a:chExt cx="24417871" cy="178951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16891" y="16891"/>
              <a:ext cx="24383999" cy="1755648"/>
            </a:xfrm>
            <a:custGeom>
              <a:avLst/>
              <a:gdLst/>
              <a:ahLst/>
              <a:cxnLst/>
              <a:rect r="r" b="b" t="t" l="l"/>
              <a:pathLst>
                <a:path h="1755648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1755648"/>
                  </a:lnTo>
                  <a:lnTo>
                    <a:pt x="0" y="1755648"/>
                  </a:lnTo>
                  <a:close/>
                </a:path>
              </a:pathLst>
            </a:custGeom>
            <a:solidFill>
              <a:srgbClr val="111D33"/>
            </a:solid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4417782" cy="1789430"/>
            </a:xfrm>
            <a:custGeom>
              <a:avLst/>
              <a:gdLst/>
              <a:ahLst/>
              <a:cxnLst/>
              <a:rect r="r" b="b" t="t" l="l"/>
              <a:pathLst>
                <a:path h="1789430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1772539"/>
                  </a:lnTo>
                  <a:cubicBezTo>
                    <a:pt x="24417782" y="1781937"/>
                    <a:pt x="24410163" y="1789430"/>
                    <a:pt x="24400890" y="1789430"/>
                  </a:cubicBezTo>
                  <a:lnTo>
                    <a:pt x="16891" y="1789430"/>
                  </a:lnTo>
                  <a:cubicBezTo>
                    <a:pt x="7493" y="1789430"/>
                    <a:pt x="0" y="1781810"/>
                    <a:pt x="0" y="177253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772539"/>
                  </a:lnTo>
                  <a:lnTo>
                    <a:pt x="16891" y="1772539"/>
                  </a:lnTo>
                  <a:lnTo>
                    <a:pt x="16891" y="1755648"/>
                  </a:lnTo>
                  <a:lnTo>
                    <a:pt x="24400890" y="1755648"/>
                  </a:lnTo>
                  <a:lnTo>
                    <a:pt x="24400890" y="1772539"/>
                  </a:lnTo>
                  <a:lnTo>
                    <a:pt x="24384000" y="1772539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B2A4A"/>
            </a:solidFill>
          </p:spPr>
        </p:sp>
      </p:grpSp>
      <p:grpSp>
        <p:nvGrpSpPr>
          <p:cNvPr name="Group 5" id="5"/>
          <p:cNvGrpSpPr/>
          <p:nvPr/>
        </p:nvGrpSpPr>
        <p:grpSpPr>
          <a:xfrm rot="0">
            <a:off x="822960" y="0"/>
            <a:ext cx="15361920" cy="1316736"/>
            <a:chOff x="0" y="0"/>
            <a:chExt cx="20482560" cy="175564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0482561" cy="1755648"/>
            </a:xfrm>
            <a:custGeom>
              <a:avLst/>
              <a:gdLst/>
              <a:ahLst/>
              <a:cxnLst/>
              <a:rect r="r" b="b" t="t" l="l"/>
              <a:pathLst>
                <a:path h="1755648" w="20482561">
                  <a:moveTo>
                    <a:pt x="0" y="0"/>
                  </a:moveTo>
                  <a:lnTo>
                    <a:pt x="20482561" y="0"/>
                  </a:lnTo>
                  <a:lnTo>
                    <a:pt x="20482561" y="1755648"/>
                  </a:lnTo>
                  <a:lnTo>
                    <a:pt x="0" y="17556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77325" r="0" b="-177325"/>
              </a:stretch>
            </a:blipFill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20482560" cy="175564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4560"/>
                </a:lnSpc>
              </a:pPr>
              <a:r>
                <a:rPr lang="en-US" b="true" sz="3800" spc="399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THE BRIEF &amp; TEAM OBJECTIVE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6642080" y="0"/>
            <a:ext cx="1316736" cy="1316736"/>
            <a:chOff x="0" y="0"/>
            <a:chExt cx="1755648" cy="1755648"/>
          </a:xfrm>
        </p:grpSpPr>
        <p:sp>
          <p:nvSpPr>
            <p:cNvPr name="Freeform 9" id="9" descr="preencoded.png"/>
            <p:cNvSpPr/>
            <p:nvPr/>
          </p:nvSpPr>
          <p:spPr>
            <a:xfrm flipH="false" flipV="false" rot="0">
              <a:off x="0" y="0"/>
              <a:ext cx="1755648" cy="1755648"/>
            </a:xfrm>
            <a:custGeom>
              <a:avLst/>
              <a:gdLst/>
              <a:ahLst/>
              <a:cxnLst/>
              <a:rect r="r" b="b" t="t" l="l"/>
              <a:pathLst>
                <a:path h="1755648" w="1755648">
                  <a:moveTo>
                    <a:pt x="0" y="0"/>
                  </a:moveTo>
                  <a:lnTo>
                    <a:pt x="1755648" y="0"/>
                  </a:lnTo>
                  <a:lnTo>
                    <a:pt x="1755648" y="1755648"/>
                  </a:lnTo>
                  <a:lnTo>
                    <a:pt x="0" y="17556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0" r="0" b="0"/>
              </a:stretch>
            </a:blip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-12697" y="9771383"/>
            <a:ext cx="18313403" cy="537467"/>
            <a:chOff x="0" y="0"/>
            <a:chExt cx="24417871" cy="716623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16891" y="16891"/>
              <a:ext cx="24383999" cy="682752"/>
            </a:xfrm>
            <a:custGeom>
              <a:avLst/>
              <a:gdLst/>
              <a:ahLst/>
              <a:cxnLst/>
              <a:rect r="r" b="b" t="t" l="l"/>
              <a:pathLst>
                <a:path h="682752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682752"/>
                  </a:lnTo>
                  <a:lnTo>
                    <a:pt x="0" y="682752"/>
                  </a:lnTo>
                  <a:close/>
                </a:path>
              </a:pathLst>
            </a:custGeom>
            <a:solidFill>
              <a:srgbClr val="D8DDE6"/>
            </a:solid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4417782" cy="716536"/>
            </a:xfrm>
            <a:custGeom>
              <a:avLst/>
              <a:gdLst/>
              <a:ahLst/>
              <a:cxnLst/>
              <a:rect r="r" b="b" t="t" l="l"/>
              <a:pathLst>
                <a:path h="716536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699643"/>
                  </a:lnTo>
                  <a:cubicBezTo>
                    <a:pt x="24417782" y="709041"/>
                    <a:pt x="24410163" y="716534"/>
                    <a:pt x="24400890" y="716534"/>
                  </a:cubicBezTo>
                  <a:lnTo>
                    <a:pt x="16891" y="716534"/>
                  </a:lnTo>
                  <a:cubicBezTo>
                    <a:pt x="7620" y="716661"/>
                    <a:pt x="0" y="709041"/>
                    <a:pt x="0" y="69964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699643"/>
                  </a:lnTo>
                  <a:lnTo>
                    <a:pt x="16891" y="699643"/>
                  </a:lnTo>
                  <a:lnTo>
                    <a:pt x="16891" y="682752"/>
                  </a:lnTo>
                  <a:lnTo>
                    <a:pt x="24400890" y="682752"/>
                  </a:lnTo>
                  <a:lnTo>
                    <a:pt x="24400890" y="699643"/>
                  </a:lnTo>
                  <a:lnTo>
                    <a:pt x="24384000" y="699643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D8DDE6"/>
            </a:solidFill>
          </p:spPr>
        </p:sp>
      </p:grpSp>
      <p:grpSp>
        <p:nvGrpSpPr>
          <p:cNvPr name="Group 13" id="13"/>
          <p:cNvGrpSpPr/>
          <p:nvPr/>
        </p:nvGrpSpPr>
        <p:grpSpPr>
          <a:xfrm rot="0">
            <a:off x="731520" y="9784080"/>
            <a:ext cx="15544800" cy="512064"/>
            <a:chOff x="0" y="0"/>
            <a:chExt cx="20726400" cy="682752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20726400" cy="682752"/>
            </a:xfrm>
            <a:custGeom>
              <a:avLst/>
              <a:gdLst/>
              <a:ahLst/>
              <a:cxnLst/>
              <a:rect r="r" b="b" t="t" l="l"/>
              <a:pathLst>
                <a:path h="682752" w="20726400">
                  <a:moveTo>
                    <a:pt x="0" y="0"/>
                  </a:moveTo>
                  <a:lnTo>
                    <a:pt x="20726400" y="0"/>
                  </a:lnTo>
                  <a:lnTo>
                    <a:pt x="2072640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41510" r="0" b="-541510"/>
              </a:stretch>
            </a:blip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38100"/>
              <a:ext cx="2072640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Keepsafe Company Case Study  |  Teamwork &amp; Organisational Behaviour</a:t>
              </a: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6459200" y="9784080"/>
            <a:ext cx="1463040" cy="512064"/>
            <a:chOff x="0" y="0"/>
            <a:chExt cx="1950720" cy="682752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950720" cy="682752"/>
            </a:xfrm>
            <a:custGeom>
              <a:avLst/>
              <a:gdLst/>
              <a:ahLst/>
              <a:cxnLst/>
              <a:rect r="r" b="b" t="t" l="l"/>
              <a:pathLst>
                <a:path h="682752" w="1950720">
                  <a:moveTo>
                    <a:pt x="0" y="0"/>
                  </a:moveTo>
                  <a:lnTo>
                    <a:pt x="1950720" y="0"/>
                  </a:lnTo>
                  <a:lnTo>
                    <a:pt x="195072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671" r="0" b="-5671"/>
              </a:stretch>
            </a:blip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38100"/>
              <a:ext cx="195072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4 / 20</a:t>
              </a: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755399" y="1633223"/>
            <a:ext cx="16777211" cy="2219963"/>
            <a:chOff x="0" y="0"/>
            <a:chExt cx="22369615" cy="2959951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16891" y="16891"/>
              <a:ext cx="22335745" cy="2926080"/>
            </a:xfrm>
            <a:custGeom>
              <a:avLst/>
              <a:gdLst/>
              <a:ahLst/>
              <a:cxnLst/>
              <a:rect r="r" b="b" t="t" l="l"/>
              <a:pathLst>
                <a:path h="2926080" w="22335745">
                  <a:moveTo>
                    <a:pt x="0" y="0"/>
                  </a:moveTo>
                  <a:lnTo>
                    <a:pt x="22335745" y="0"/>
                  </a:lnTo>
                  <a:lnTo>
                    <a:pt x="22335745" y="2926080"/>
                  </a:lnTo>
                  <a:lnTo>
                    <a:pt x="0" y="292608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22369526" cy="2959862"/>
            </a:xfrm>
            <a:custGeom>
              <a:avLst/>
              <a:gdLst/>
              <a:ahLst/>
              <a:cxnLst/>
              <a:rect r="r" b="b" t="t" l="l"/>
              <a:pathLst>
                <a:path h="2959862" w="22369526">
                  <a:moveTo>
                    <a:pt x="16891" y="0"/>
                  </a:moveTo>
                  <a:lnTo>
                    <a:pt x="22352636" y="0"/>
                  </a:lnTo>
                  <a:cubicBezTo>
                    <a:pt x="22362033" y="0"/>
                    <a:pt x="22369526" y="7620"/>
                    <a:pt x="22369526" y="16891"/>
                  </a:cubicBezTo>
                  <a:lnTo>
                    <a:pt x="22369526" y="2942971"/>
                  </a:lnTo>
                  <a:cubicBezTo>
                    <a:pt x="22369526" y="2952369"/>
                    <a:pt x="22361906" y="2959862"/>
                    <a:pt x="22352636" y="2959862"/>
                  </a:cubicBezTo>
                  <a:lnTo>
                    <a:pt x="16891" y="2959862"/>
                  </a:lnTo>
                  <a:cubicBezTo>
                    <a:pt x="7493" y="2959862"/>
                    <a:pt x="0" y="2952242"/>
                    <a:pt x="0" y="2942971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2942971"/>
                  </a:lnTo>
                  <a:lnTo>
                    <a:pt x="16891" y="2942971"/>
                  </a:lnTo>
                  <a:lnTo>
                    <a:pt x="16891" y="2926080"/>
                  </a:lnTo>
                  <a:lnTo>
                    <a:pt x="22352636" y="2926080"/>
                  </a:lnTo>
                  <a:lnTo>
                    <a:pt x="22352636" y="2942971"/>
                  </a:lnTo>
                  <a:lnTo>
                    <a:pt x="22335745" y="2942971"/>
                  </a:lnTo>
                  <a:lnTo>
                    <a:pt x="22335745" y="16891"/>
                  </a:lnTo>
                  <a:lnTo>
                    <a:pt x="22352636" y="16891"/>
                  </a:lnTo>
                  <a:lnTo>
                    <a:pt x="22352636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755399" y="1633223"/>
            <a:ext cx="16777211" cy="153419"/>
            <a:chOff x="0" y="0"/>
            <a:chExt cx="22369615" cy="204559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16891" y="16891"/>
              <a:ext cx="22335745" cy="170688"/>
            </a:xfrm>
            <a:custGeom>
              <a:avLst/>
              <a:gdLst/>
              <a:ahLst/>
              <a:cxnLst/>
              <a:rect r="r" b="b" t="t" l="l"/>
              <a:pathLst>
                <a:path h="170688" w="22335745">
                  <a:moveTo>
                    <a:pt x="0" y="0"/>
                  </a:moveTo>
                  <a:lnTo>
                    <a:pt x="22335745" y="0"/>
                  </a:lnTo>
                  <a:lnTo>
                    <a:pt x="22335745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22369526" cy="204472"/>
            </a:xfrm>
            <a:custGeom>
              <a:avLst/>
              <a:gdLst/>
              <a:ahLst/>
              <a:cxnLst/>
              <a:rect r="r" b="b" t="t" l="l"/>
              <a:pathLst>
                <a:path h="204472" w="22369526">
                  <a:moveTo>
                    <a:pt x="16891" y="0"/>
                  </a:moveTo>
                  <a:lnTo>
                    <a:pt x="22352636" y="0"/>
                  </a:lnTo>
                  <a:cubicBezTo>
                    <a:pt x="22362033" y="0"/>
                    <a:pt x="22369526" y="7620"/>
                    <a:pt x="22369526" y="16891"/>
                  </a:cubicBezTo>
                  <a:lnTo>
                    <a:pt x="22369526" y="187579"/>
                  </a:lnTo>
                  <a:cubicBezTo>
                    <a:pt x="22369526" y="196977"/>
                    <a:pt x="22361906" y="204470"/>
                    <a:pt x="22352636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22352636" y="170688"/>
                  </a:lnTo>
                  <a:lnTo>
                    <a:pt x="22352636" y="187579"/>
                  </a:lnTo>
                  <a:lnTo>
                    <a:pt x="22335745" y="187579"/>
                  </a:lnTo>
                  <a:lnTo>
                    <a:pt x="22335745" y="16891"/>
                  </a:lnTo>
                  <a:lnTo>
                    <a:pt x="22352636" y="16891"/>
                  </a:lnTo>
                  <a:lnTo>
                    <a:pt x="22352636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25" id="25"/>
          <p:cNvGrpSpPr/>
          <p:nvPr/>
        </p:nvGrpSpPr>
        <p:grpSpPr>
          <a:xfrm rot="0">
            <a:off x="1060704" y="1792224"/>
            <a:ext cx="16093440" cy="640080"/>
            <a:chOff x="0" y="0"/>
            <a:chExt cx="21457920" cy="853440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21457920" cy="853440"/>
            </a:xfrm>
            <a:custGeom>
              <a:avLst/>
              <a:gdLst/>
              <a:ahLst/>
              <a:cxnLst/>
              <a:rect r="r" b="b" t="t" l="l"/>
              <a:pathLst>
                <a:path h="853440" w="21457920">
                  <a:moveTo>
                    <a:pt x="0" y="0"/>
                  </a:moveTo>
                  <a:lnTo>
                    <a:pt x="21457920" y="0"/>
                  </a:lnTo>
                  <a:lnTo>
                    <a:pt x="21457920" y="853440"/>
                  </a:lnTo>
                  <a:lnTo>
                    <a:pt x="0" y="8534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439909" r="0" b="-439909"/>
              </a:stretch>
            </a:blipFill>
          </p:spPr>
        </p:sp>
        <p:sp>
          <p:nvSpPr>
            <p:cNvPr name="TextBox 27" id="27"/>
            <p:cNvSpPr txBox="true"/>
            <p:nvPr/>
          </p:nvSpPr>
          <p:spPr>
            <a:xfrm>
              <a:off x="0" y="-9525"/>
              <a:ext cx="21457920" cy="86296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359"/>
                </a:lnSpc>
              </a:pPr>
              <a:r>
                <a:rPr lang="en-US" sz="2799" b="true">
                  <a:solidFill>
                    <a:srgbClr val="3A6BA8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Team Objective</a:t>
              </a:r>
            </a:p>
          </p:txBody>
        </p:sp>
      </p:grpSp>
      <p:sp>
        <p:nvSpPr>
          <p:cNvPr name="TextBox 28" id="28"/>
          <p:cNvSpPr txBox="true"/>
          <p:nvPr/>
        </p:nvSpPr>
        <p:spPr>
          <a:xfrm rot="0">
            <a:off x="1060704" y="2375154"/>
            <a:ext cx="16093440" cy="11544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20"/>
              </a:lnSpc>
            </a:pPr>
            <a:r>
              <a:rPr lang="en-US" sz="2600" i="true">
                <a:solidFill>
                  <a:srgbClr val="2B2B2B"/>
                </a:solidFill>
                <a:latin typeface="Calibri (MS) Italics"/>
                <a:ea typeface="Calibri (MS) Italics"/>
                <a:cs typeface="Calibri (MS) Italics"/>
                <a:sym typeface="Calibri (MS) Italics"/>
              </a:rPr>
              <a:t>Explore ways in which KEEPSAFE could target neglected cold-climate markets including Alaska, Siberia and Iceland — and report findings to management within 3 months.</a:t>
            </a:r>
          </a:p>
        </p:txBody>
      </p:sp>
      <p:grpSp>
        <p:nvGrpSpPr>
          <p:cNvPr name="Group 29" id="29"/>
          <p:cNvGrpSpPr/>
          <p:nvPr/>
        </p:nvGrpSpPr>
        <p:grpSpPr>
          <a:xfrm rot="0">
            <a:off x="755399" y="4156967"/>
            <a:ext cx="5328923" cy="5328923"/>
            <a:chOff x="0" y="0"/>
            <a:chExt cx="7105231" cy="7105231"/>
          </a:xfrm>
        </p:grpSpPr>
        <p:sp>
          <p:nvSpPr>
            <p:cNvPr name="Freeform 30" id="30"/>
            <p:cNvSpPr/>
            <p:nvPr/>
          </p:nvSpPr>
          <p:spPr>
            <a:xfrm flipH="false" flipV="false" rot="0">
              <a:off x="16891" y="16891"/>
              <a:ext cx="7071360" cy="7071360"/>
            </a:xfrm>
            <a:custGeom>
              <a:avLst/>
              <a:gdLst/>
              <a:ahLst/>
              <a:cxnLst/>
              <a:rect r="r" b="b" t="t" l="l"/>
              <a:pathLst>
                <a:path h="7071360" w="7071360">
                  <a:moveTo>
                    <a:pt x="0" y="0"/>
                  </a:moveTo>
                  <a:lnTo>
                    <a:pt x="7071360" y="0"/>
                  </a:lnTo>
                  <a:lnTo>
                    <a:pt x="7071360" y="7071360"/>
                  </a:lnTo>
                  <a:lnTo>
                    <a:pt x="0" y="707136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31" id="31"/>
            <p:cNvSpPr/>
            <p:nvPr/>
          </p:nvSpPr>
          <p:spPr>
            <a:xfrm flipH="false" flipV="false" rot="0">
              <a:off x="0" y="0"/>
              <a:ext cx="7105142" cy="7105142"/>
            </a:xfrm>
            <a:custGeom>
              <a:avLst/>
              <a:gdLst/>
              <a:ahLst/>
              <a:cxnLst/>
              <a:rect r="r" b="b" t="t" l="l"/>
              <a:pathLst>
                <a:path h="7105142" w="7105142">
                  <a:moveTo>
                    <a:pt x="16891" y="0"/>
                  </a:moveTo>
                  <a:lnTo>
                    <a:pt x="7088251" y="0"/>
                  </a:lnTo>
                  <a:cubicBezTo>
                    <a:pt x="7097649" y="0"/>
                    <a:pt x="7105142" y="7620"/>
                    <a:pt x="7105142" y="16891"/>
                  </a:cubicBezTo>
                  <a:lnTo>
                    <a:pt x="7105142" y="7088251"/>
                  </a:lnTo>
                  <a:cubicBezTo>
                    <a:pt x="7105142" y="7097649"/>
                    <a:pt x="7097522" y="7105142"/>
                    <a:pt x="7088251" y="7105142"/>
                  </a:cubicBezTo>
                  <a:lnTo>
                    <a:pt x="16891" y="7105142"/>
                  </a:lnTo>
                  <a:cubicBezTo>
                    <a:pt x="7493" y="7105142"/>
                    <a:pt x="0" y="7097522"/>
                    <a:pt x="0" y="7088251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7088251"/>
                  </a:lnTo>
                  <a:lnTo>
                    <a:pt x="16891" y="7088251"/>
                  </a:lnTo>
                  <a:lnTo>
                    <a:pt x="16891" y="7071360"/>
                  </a:lnTo>
                  <a:lnTo>
                    <a:pt x="7088251" y="7071360"/>
                  </a:lnTo>
                  <a:lnTo>
                    <a:pt x="7088251" y="7088251"/>
                  </a:lnTo>
                  <a:lnTo>
                    <a:pt x="7071360" y="7088251"/>
                  </a:lnTo>
                  <a:lnTo>
                    <a:pt x="7071360" y="16891"/>
                  </a:lnTo>
                  <a:lnTo>
                    <a:pt x="7088251" y="16891"/>
                  </a:lnTo>
                  <a:lnTo>
                    <a:pt x="708825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32" id="32"/>
          <p:cNvGrpSpPr/>
          <p:nvPr/>
        </p:nvGrpSpPr>
        <p:grpSpPr>
          <a:xfrm rot="0">
            <a:off x="755399" y="4156967"/>
            <a:ext cx="5328923" cy="153419"/>
            <a:chOff x="0" y="0"/>
            <a:chExt cx="7105231" cy="204559"/>
          </a:xfrm>
        </p:grpSpPr>
        <p:sp>
          <p:nvSpPr>
            <p:cNvPr name="Freeform 33" id="33"/>
            <p:cNvSpPr/>
            <p:nvPr/>
          </p:nvSpPr>
          <p:spPr>
            <a:xfrm flipH="false" flipV="false" rot="0">
              <a:off x="16891" y="16891"/>
              <a:ext cx="7071360" cy="170688"/>
            </a:xfrm>
            <a:custGeom>
              <a:avLst/>
              <a:gdLst/>
              <a:ahLst/>
              <a:cxnLst/>
              <a:rect r="r" b="b" t="t" l="l"/>
              <a:pathLst>
                <a:path h="170688" w="7071360">
                  <a:moveTo>
                    <a:pt x="0" y="0"/>
                  </a:moveTo>
                  <a:lnTo>
                    <a:pt x="7071360" y="0"/>
                  </a:lnTo>
                  <a:lnTo>
                    <a:pt x="707136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34" id="34"/>
            <p:cNvSpPr/>
            <p:nvPr/>
          </p:nvSpPr>
          <p:spPr>
            <a:xfrm flipH="false" flipV="false" rot="0">
              <a:off x="0" y="0"/>
              <a:ext cx="7105142" cy="204472"/>
            </a:xfrm>
            <a:custGeom>
              <a:avLst/>
              <a:gdLst/>
              <a:ahLst/>
              <a:cxnLst/>
              <a:rect r="r" b="b" t="t" l="l"/>
              <a:pathLst>
                <a:path h="204472" w="7105142">
                  <a:moveTo>
                    <a:pt x="16891" y="0"/>
                  </a:moveTo>
                  <a:lnTo>
                    <a:pt x="7088251" y="0"/>
                  </a:lnTo>
                  <a:cubicBezTo>
                    <a:pt x="7097649" y="0"/>
                    <a:pt x="7105142" y="7620"/>
                    <a:pt x="7105142" y="16891"/>
                  </a:cubicBezTo>
                  <a:lnTo>
                    <a:pt x="7105142" y="187579"/>
                  </a:lnTo>
                  <a:cubicBezTo>
                    <a:pt x="7105142" y="196977"/>
                    <a:pt x="7097522" y="204470"/>
                    <a:pt x="708825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7088251" y="170688"/>
                  </a:lnTo>
                  <a:lnTo>
                    <a:pt x="7088251" y="187579"/>
                  </a:lnTo>
                  <a:lnTo>
                    <a:pt x="7071360" y="187579"/>
                  </a:lnTo>
                  <a:lnTo>
                    <a:pt x="7071360" y="16891"/>
                  </a:lnTo>
                  <a:lnTo>
                    <a:pt x="7088251" y="16891"/>
                  </a:lnTo>
                  <a:lnTo>
                    <a:pt x="708825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35" id="35"/>
          <p:cNvGrpSpPr/>
          <p:nvPr/>
        </p:nvGrpSpPr>
        <p:grpSpPr>
          <a:xfrm rot="0">
            <a:off x="950976" y="4169664"/>
            <a:ext cx="4937760" cy="768096"/>
            <a:chOff x="0" y="0"/>
            <a:chExt cx="6583680" cy="1024128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0" y="0"/>
              <a:ext cx="6583680" cy="1024128"/>
            </a:xfrm>
            <a:custGeom>
              <a:avLst/>
              <a:gdLst/>
              <a:ahLst/>
              <a:cxnLst/>
              <a:rect r="r" b="b" t="t" l="l"/>
              <a:pathLst>
                <a:path h="1024128" w="6583680">
                  <a:moveTo>
                    <a:pt x="0" y="0"/>
                  </a:moveTo>
                  <a:lnTo>
                    <a:pt x="6583680" y="0"/>
                  </a:lnTo>
                  <a:lnTo>
                    <a:pt x="6583680" y="1024128"/>
                  </a:lnTo>
                  <a:lnTo>
                    <a:pt x="0" y="102412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5260" r="0" b="-75260"/>
              </a:stretch>
            </a:blipFill>
          </p:spPr>
        </p:sp>
        <p:sp>
          <p:nvSpPr>
            <p:cNvPr name="TextBox 37" id="37"/>
            <p:cNvSpPr txBox="true"/>
            <p:nvPr/>
          </p:nvSpPr>
          <p:spPr>
            <a:xfrm>
              <a:off x="0" y="-19050"/>
              <a:ext cx="6583680" cy="104317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3120"/>
                </a:lnSpc>
              </a:pPr>
              <a:r>
                <a:rPr lang="en-US" sz="26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Target Markets</a:t>
              </a:r>
            </a:p>
          </p:txBody>
        </p:sp>
      </p:grpSp>
      <p:sp>
        <p:nvSpPr>
          <p:cNvPr name="TextBox 38" id="38"/>
          <p:cNvSpPr txBox="true"/>
          <p:nvPr/>
        </p:nvSpPr>
        <p:spPr>
          <a:xfrm rot="0">
            <a:off x="950976" y="4999863"/>
            <a:ext cx="4974336" cy="4253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54990" indent="-277495" lvl="1">
              <a:lnSpc>
                <a:spcPts val="2760"/>
              </a:lnSpc>
              <a:buFont typeface="Arial"/>
              <a:buChar char="•"/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Alaska (USA)</a:t>
            </a:r>
          </a:p>
          <a:p>
            <a:pPr algn="l" marL="554990" indent="-277495" lvl="1">
              <a:lnSpc>
                <a:spcPts val="2760"/>
              </a:lnSpc>
              <a:buFont typeface="Arial"/>
              <a:buChar char="•"/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Siberia (Russia)</a:t>
            </a:r>
          </a:p>
          <a:p>
            <a:pPr algn="l" marL="554990" indent="-277495" lvl="1">
              <a:lnSpc>
                <a:spcPts val="2760"/>
              </a:lnSpc>
              <a:buFont typeface="Arial"/>
              <a:buChar char="•"/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Iceland (Europe)</a:t>
            </a:r>
          </a:p>
          <a:p>
            <a:pPr algn="l" marL="554990" indent="-277495" lvl="1">
              <a:lnSpc>
                <a:spcPts val="2760"/>
              </a:lnSpc>
              <a:buFont typeface="Arial"/>
              <a:buChar char="•"/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Extreme cold conditions</a:t>
            </a:r>
          </a:p>
          <a:p>
            <a:pPr algn="l" marL="554990" indent="-277495" lvl="1">
              <a:lnSpc>
                <a:spcPts val="2760"/>
              </a:lnSpc>
              <a:buFont typeface="Arial"/>
              <a:buChar char="•"/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Largely untapped by KEEPSAFE</a:t>
            </a:r>
          </a:p>
        </p:txBody>
      </p:sp>
      <p:grpSp>
        <p:nvGrpSpPr>
          <p:cNvPr name="Group 39" id="39"/>
          <p:cNvGrpSpPr/>
          <p:nvPr/>
        </p:nvGrpSpPr>
        <p:grpSpPr>
          <a:xfrm rot="0">
            <a:off x="6424679" y="4156967"/>
            <a:ext cx="5328923" cy="5328923"/>
            <a:chOff x="0" y="0"/>
            <a:chExt cx="7105231" cy="7105231"/>
          </a:xfrm>
        </p:grpSpPr>
        <p:sp>
          <p:nvSpPr>
            <p:cNvPr name="Freeform 40" id="40"/>
            <p:cNvSpPr/>
            <p:nvPr/>
          </p:nvSpPr>
          <p:spPr>
            <a:xfrm flipH="false" flipV="false" rot="0">
              <a:off x="16891" y="16891"/>
              <a:ext cx="7071360" cy="7071360"/>
            </a:xfrm>
            <a:custGeom>
              <a:avLst/>
              <a:gdLst/>
              <a:ahLst/>
              <a:cxnLst/>
              <a:rect r="r" b="b" t="t" l="l"/>
              <a:pathLst>
                <a:path h="7071360" w="7071360">
                  <a:moveTo>
                    <a:pt x="0" y="0"/>
                  </a:moveTo>
                  <a:lnTo>
                    <a:pt x="7071360" y="0"/>
                  </a:lnTo>
                  <a:lnTo>
                    <a:pt x="7071360" y="7071360"/>
                  </a:lnTo>
                  <a:lnTo>
                    <a:pt x="0" y="707136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41" id="41"/>
            <p:cNvSpPr/>
            <p:nvPr/>
          </p:nvSpPr>
          <p:spPr>
            <a:xfrm flipH="false" flipV="false" rot="0">
              <a:off x="0" y="0"/>
              <a:ext cx="7105142" cy="7105142"/>
            </a:xfrm>
            <a:custGeom>
              <a:avLst/>
              <a:gdLst/>
              <a:ahLst/>
              <a:cxnLst/>
              <a:rect r="r" b="b" t="t" l="l"/>
              <a:pathLst>
                <a:path h="7105142" w="7105142">
                  <a:moveTo>
                    <a:pt x="16891" y="0"/>
                  </a:moveTo>
                  <a:lnTo>
                    <a:pt x="7088251" y="0"/>
                  </a:lnTo>
                  <a:cubicBezTo>
                    <a:pt x="7097649" y="0"/>
                    <a:pt x="7105142" y="7620"/>
                    <a:pt x="7105142" y="16891"/>
                  </a:cubicBezTo>
                  <a:lnTo>
                    <a:pt x="7105142" y="7088251"/>
                  </a:lnTo>
                  <a:cubicBezTo>
                    <a:pt x="7105142" y="7097649"/>
                    <a:pt x="7097522" y="7105142"/>
                    <a:pt x="7088251" y="7105142"/>
                  </a:cubicBezTo>
                  <a:lnTo>
                    <a:pt x="16891" y="7105142"/>
                  </a:lnTo>
                  <a:cubicBezTo>
                    <a:pt x="7493" y="7105142"/>
                    <a:pt x="0" y="7097522"/>
                    <a:pt x="0" y="7088251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7088251"/>
                  </a:lnTo>
                  <a:lnTo>
                    <a:pt x="16891" y="7088251"/>
                  </a:lnTo>
                  <a:lnTo>
                    <a:pt x="16891" y="7071360"/>
                  </a:lnTo>
                  <a:lnTo>
                    <a:pt x="7088251" y="7071360"/>
                  </a:lnTo>
                  <a:lnTo>
                    <a:pt x="7088251" y="7088251"/>
                  </a:lnTo>
                  <a:lnTo>
                    <a:pt x="7071360" y="7088251"/>
                  </a:lnTo>
                  <a:lnTo>
                    <a:pt x="7071360" y="16891"/>
                  </a:lnTo>
                  <a:lnTo>
                    <a:pt x="7088251" y="16891"/>
                  </a:lnTo>
                  <a:lnTo>
                    <a:pt x="708825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42" id="42"/>
          <p:cNvGrpSpPr/>
          <p:nvPr/>
        </p:nvGrpSpPr>
        <p:grpSpPr>
          <a:xfrm rot="0">
            <a:off x="6424679" y="4156967"/>
            <a:ext cx="5328923" cy="153419"/>
            <a:chOff x="0" y="0"/>
            <a:chExt cx="7105231" cy="204559"/>
          </a:xfrm>
        </p:grpSpPr>
        <p:sp>
          <p:nvSpPr>
            <p:cNvPr name="Freeform 43" id="43"/>
            <p:cNvSpPr/>
            <p:nvPr/>
          </p:nvSpPr>
          <p:spPr>
            <a:xfrm flipH="false" flipV="false" rot="0">
              <a:off x="16891" y="16891"/>
              <a:ext cx="7071360" cy="170688"/>
            </a:xfrm>
            <a:custGeom>
              <a:avLst/>
              <a:gdLst/>
              <a:ahLst/>
              <a:cxnLst/>
              <a:rect r="r" b="b" t="t" l="l"/>
              <a:pathLst>
                <a:path h="170688" w="7071360">
                  <a:moveTo>
                    <a:pt x="0" y="0"/>
                  </a:moveTo>
                  <a:lnTo>
                    <a:pt x="7071360" y="0"/>
                  </a:lnTo>
                  <a:lnTo>
                    <a:pt x="707136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1A5276"/>
            </a:solidFill>
          </p:spPr>
        </p:sp>
        <p:sp>
          <p:nvSpPr>
            <p:cNvPr name="Freeform 44" id="44"/>
            <p:cNvSpPr/>
            <p:nvPr/>
          </p:nvSpPr>
          <p:spPr>
            <a:xfrm flipH="false" flipV="false" rot="0">
              <a:off x="0" y="0"/>
              <a:ext cx="7105142" cy="204472"/>
            </a:xfrm>
            <a:custGeom>
              <a:avLst/>
              <a:gdLst/>
              <a:ahLst/>
              <a:cxnLst/>
              <a:rect r="r" b="b" t="t" l="l"/>
              <a:pathLst>
                <a:path h="204472" w="7105142">
                  <a:moveTo>
                    <a:pt x="16891" y="0"/>
                  </a:moveTo>
                  <a:lnTo>
                    <a:pt x="7088251" y="0"/>
                  </a:lnTo>
                  <a:cubicBezTo>
                    <a:pt x="7097649" y="0"/>
                    <a:pt x="7105142" y="7620"/>
                    <a:pt x="7105142" y="16891"/>
                  </a:cubicBezTo>
                  <a:lnTo>
                    <a:pt x="7105142" y="187579"/>
                  </a:lnTo>
                  <a:cubicBezTo>
                    <a:pt x="7105142" y="196977"/>
                    <a:pt x="7097522" y="204470"/>
                    <a:pt x="708825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7088251" y="170688"/>
                  </a:lnTo>
                  <a:lnTo>
                    <a:pt x="7088251" y="187579"/>
                  </a:lnTo>
                  <a:lnTo>
                    <a:pt x="7071360" y="187579"/>
                  </a:lnTo>
                  <a:lnTo>
                    <a:pt x="7071360" y="16891"/>
                  </a:lnTo>
                  <a:lnTo>
                    <a:pt x="7088251" y="16891"/>
                  </a:lnTo>
                  <a:lnTo>
                    <a:pt x="708825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A5276"/>
            </a:solidFill>
          </p:spPr>
        </p:sp>
      </p:grpSp>
      <p:grpSp>
        <p:nvGrpSpPr>
          <p:cNvPr name="Group 45" id="45"/>
          <p:cNvGrpSpPr/>
          <p:nvPr/>
        </p:nvGrpSpPr>
        <p:grpSpPr>
          <a:xfrm rot="0">
            <a:off x="6620256" y="4169664"/>
            <a:ext cx="4937760" cy="768096"/>
            <a:chOff x="0" y="0"/>
            <a:chExt cx="6583680" cy="1024128"/>
          </a:xfrm>
        </p:grpSpPr>
        <p:sp>
          <p:nvSpPr>
            <p:cNvPr name="Freeform 46" id="46"/>
            <p:cNvSpPr/>
            <p:nvPr/>
          </p:nvSpPr>
          <p:spPr>
            <a:xfrm flipH="false" flipV="false" rot="0">
              <a:off x="0" y="0"/>
              <a:ext cx="6583680" cy="1024128"/>
            </a:xfrm>
            <a:custGeom>
              <a:avLst/>
              <a:gdLst/>
              <a:ahLst/>
              <a:cxnLst/>
              <a:rect r="r" b="b" t="t" l="l"/>
              <a:pathLst>
                <a:path h="1024128" w="6583680">
                  <a:moveTo>
                    <a:pt x="0" y="0"/>
                  </a:moveTo>
                  <a:lnTo>
                    <a:pt x="6583680" y="0"/>
                  </a:lnTo>
                  <a:lnTo>
                    <a:pt x="6583680" y="1024128"/>
                  </a:lnTo>
                  <a:lnTo>
                    <a:pt x="0" y="102412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5260" r="0" b="-75260"/>
              </a:stretch>
            </a:blipFill>
          </p:spPr>
        </p:sp>
        <p:sp>
          <p:nvSpPr>
            <p:cNvPr name="TextBox 47" id="47"/>
            <p:cNvSpPr txBox="true"/>
            <p:nvPr/>
          </p:nvSpPr>
          <p:spPr>
            <a:xfrm>
              <a:off x="0" y="-19050"/>
              <a:ext cx="6583680" cy="104317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3120"/>
                </a:lnSpc>
              </a:pPr>
              <a:r>
                <a:rPr lang="en-US" sz="26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Team Structure</a:t>
              </a:r>
            </a:p>
          </p:txBody>
        </p:sp>
      </p:grpSp>
      <p:sp>
        <p:nvSpPr>
          <p:cNvPr name="TextBox 48" id="48"/>
          <p:cNvSpPr txBox="true"/>
          <p:nvPr/>
        </p:nvSpPr>
        <p:spPr>
          <a:xfrm rot="0">
            <a:off x="6620256" y="4999863"/>
            <a:ext cx="4974336" cy="4253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54990" indent="-277495" lvl="1">
              <a:lnSpc>
                <a:spcPts val="2760"/>
              </a:lnSpc>
              <a:buFont typeface="Arial"/>
              <a:buChar char="•"/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8 department heads</a:t>
            </a:r>
          </a:p>
          <a:p>
            <a:pPr algn="l" marL="554990" indent="-277495" lvl="1">
              <a:lnSpc>
                <a:spcPts val="2760"/>
              </a:lnSpc>
              <a:buFont typeface="Arial"/>
              <a:buChar char="•"/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Nick (Engineering) as leader</a:t>
            </a:r>
          </a:p>
          <a:p>
            <a:pPr algn="l" marL="554990" indent="-277495" lvl="1">
              <a:lnSpc>
                <a:spcPts val="2760"/>
              </a:lnSpc>
              <a:buFont typeface="Arial"/>
              <a:buChar char="•"/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Sarah as non-participating secretary</a:t>
            </a:r>
          </a:p>
          <a:p>
            <a:pPr algn="l" marL="554990" indent="-277495" lvl="1">
              <a:lnSpc>
                <a:spcPts val="2760"/>
              </a:lnSpc>
              <a:buFont typeface="Arial"/>
              <a:buChar char="•"/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Sub-teams to be formed</a:t>
            </a:r>
          </a:p>
          <a:p>
            <a:pPr algn="l" marL="554990" indent="-277495" lvl="1">
              <a:lnSpc>
                <a:spcPts val="2760"/>
              </a:lnSpc>
              <a:buFont typeface="Arial"/>
              <a:buChar char="•"/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MD stays hands-off</a:t>
            </a:r>
          </a:p>
        </p:txBody>
      </p:sp>
      <p:grpSp>
        <p:nvGrpSpPr>
          <p:cNvPr name="Group 49" id="49"/>
          <p:cNvGrpSpPr/>
          <p:nvPr/>
        </p:nvGrpSpPr>
        <p:grpSpPr>
          <a:xfrm rot="0">
            <a:off x="12093959" y="4156967"/>
            <a:ext cx="5328923" cy="5328923"/>
            <a:chOff x="0" y="0"/>
            <a:chExt cx="7105231" cy="7105231"/>
          </a:xfrm>
        </p:grpSpPr>
        <p:sp>
          <p:nvSpPr>
            <p:cNvPr name="Freeform 50" id="50"/>
            <p:cNvSpPr/>
            <p:nvPr/>
          </p:nvSpPr>
          <p:spPr>
            <a:xfrm flipH="false" flipV="false" rot="0">
              <a:off x="16891" y="16891"/>
              <a:ext cx="7071360" cy="7071360"/>
            </a:xfrm>
            <a:custGeom>
              <a:avLst/>
              <a:gdLst/>
              <a:ahLst/>
              <a:cxnLst/>
              <a:rect r="r" b="b" t="t" l="l"/>
              <a:pathLst>
                <a:path h="7071360" w="7071360">
                  <a:moveTo>
                    <a:pt x="0" y="0"/>
                  </a:moveTo>
                  <a:lnTo>
                    <a:pt x="7071360" y="0"/>
                  </a:lnTo>
                  <a:lnTo>
                    <a:pt x="7071360" y="7071360"/>
                  </a:lnTo>
                  <a:lnTo>
                    <a:pt x="0" y="707136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51" id="51"/>
            <p:cNvSpPr/>
            <p:nvPr/>
          </p:nvSpPr>
          <p:spPr>
            <a:xfrm flipH="false" flipV="false" rot="0">
              <a:off x="0" y="0"/>
              <a:ext cx="7105142" cy="7105142"/>
            </a:xfrm>
            <a:custGeom>
              <a:avLst/>
              <a:gdLst/>
              <a:ahLst/>
              <a:cxnLst/>
              <a:rect r="r" b="b" t="t" l="l"/>
              <a:pathLst>
                <a:path h="7105142" w="7105142">
                  <a:moveTo>
                    <a:pt x="16891" y="0"/>
                  </a:moveTo>
                  <a:lnTo>
                    <a:pt x="7088251" y="0"/>
                  </a:lnTo>
                  <a:cubicBezTo>
                    <a:pt x="7097649" y="0"/>
                    <a:pt x="7105142" y="7620"/>
                    <a:pt x="7105142" y="16891"/>
                  </a:cubicBezTo>
                  <a:lnTo>
                    <a:pt x="7105142" y="7088251"/>
                  </a:lnTo>
                  <a:cubicBezTo>
                    <a:pt x="7105142" y="7097649"/>
                    <a:pt x="7097522" y="7105142"/>
                    <a:pt x="7088251" y="7105142"/>
                  </a:cubicBezTo>
                  <a:lnTo>
                    <a:pt x="16891" y="7105142"/>
                  </a:lnTo>
                  <a:cubicBezTo>
                    <a:pt x="7493" y="7105142"/>
                    <a:pt x="0" y="7097522"/>
                    <a:pt x="0" y="7088251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7088251"/>
                  </a:lnTo>
                  <a:lnTo>
                    <a:pt x="16891" y="7088251"/>
                  </a:lnTo>
                  <a:lnTo>
                    <a:pt x="16891" y="7071360"/>
                  </a:lnTo>
                  <a:lnTo>
                    <a:pt x="7088251" y="7071360"/>
                  </a:lnTo>
                  <a:lnTo>
                    <a:pt x="7088251" y="7088251"/>
                  </a:lnTo>
                  <a:lnTo>
                    <a:pt x="7071360" y="7088251"/>
                  </a:lnTo>
                  <a:lnTo>
                    <a:pt x="7071360" y="16891"/>
                  </a:lnTo>
                  <a:lnTo>
                    <a:pt x="7088251" y="16891"/>
                  </a:lnTo>
                  <a:lnTo>
                    <a:pt x="708825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52" id="52"/>
          <p:cNvGrpSpPr/>
          <p:nvPr/>
        </p:nvGrpSpPr>
        <p:grpSpPr>
          <a:xfrm rot="0">
            <a:off x="12093959" y="4156967"/>
            <a:ext cx="5328923" cy="153419"/>
            <a:chOff x="0" y="0"/>
            <a:chExt cx="7105231" cy="204559"/>
          </a:xfrm>
        </p:grpSpPr>
        <p:sp>
          <p:nvSpPr>
            <p:cNvPr name="Freeform 53" id="53"/>
            <p:cNvSpPr/>
            <p:nvPr/>
          </p:nvSpPr>
          <p:spPr>
            <a:xfrm flipH="false" flipV="false" rot="0">
              <a:off x="16891" y="16891"/>
              <a:ext cx="7071360" cy="170688"/>
            </a:xfrm>
            <a:custGeom>
              <a:avLst/>
              <a:gdLst/>
              <a:ahLst/>
              <a:cxnLst/>
              <a:rect r="r" b="b" t="t" l="l"/>
              <a:pathLst>
                <a:path h="170688" w="7071360">
                  <a:moveTo>
                    <a:pt x="0" y="0"/>
                  </a:moveTo>
                  <a:lnTo>
                    <a:pt x="7071360" y="0"/>
                  </a:lnTo>
                  <a:lnTo>
                    <a:pt x="707136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1E6B3A"/>
            </a:solidFill>
          </p:spPr>
        </p:sp>
        <p:sp>
          <p:nvSpPr>
            <p:cNvPr name="Freeform 54" id="54"/>
            <p:cNvSpPr/>
            <p:nvPr/>
          </p:nvSpPr>
          <p:spPr>
            <a:xfrm flipH="false" flipV="false" rot="0">
              <a:off x="0" y="0"/>
              <a:ext cx="7105142" cy="204472"/>
            </a:xfrm>
            <a:custGeom>
              <a:avLst/>
              <a:gdLst/>
              <a:ahLst/>
              <a:cxnLst/>
              <a:rect r="r" b="b" t="t" l="l"/>
              <a:pathLst>
                <a:path h="204472" w="7105142">
                  <a:moveTo>
                    <a:pt x="16891" y="0"/>
                  </a:moveTo>
                  <a:lnTo>
                    <a:pt x="7088251" y="0"/>
                  </a:lnTo>
                  <a:cubicBezTo>
                    <a:pt x="7097649" y="0"/>
                    <a:pt x="7105142" y="7620"/>
                    <a:pt x="7105142" y="16891"/>
                  </a:cubicBezTo>
                  <a:lnTo>
                    <a:pt x="7105142" y="187579"/>
                  </a:lnTo>
                  <a:cubicBezTo>
                    <a:pt x="7105142" y="196977"/>
                    <a:pt x="7097522" y="204470"/>
                    <a:pt x="708825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7088251" y="170688"/>
                  </a:lnTo>
                  <a:lnTo>
                    <a:pt x="7088251" y="187579"/>
                  </a:lnTo>
                  <a:lnTo>
                    <a:pt x="7071360" y="187579"/>
                  </a:lnTo>
                  <a:lnTo>
                    <a:pt x="7071360" y="16891"/>
                  </a:lnTo>
                  <a:lnTo>
                    <a:pt x="7088251" y="16891"/>
                  </a:lnTo>
                  <a:lnTo>
                    <a:pt x="708825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E6B3A"/>
            </a:solidFill>
          </p:spPr>
        </p:sp>
      </p:grpSp>
      <p:grpSp>
        <p:nvGrpSpPr>
          <p:cNvPr name="Group 55" id="55"/>
          <p:cNvGrpSpPr/>
          <p:nvPr/>
        </p:nvGrpSpPr>
        <p:grpSpPr>
          <a:xfrm rot="0">
            <a:off x="12289536" y="4169664"/>
            <a:ext cx="4937760" cy="768096"/>
            <a:chOff x="0" y="0"/>
            <a:chExt cx="6583680" cy="1024128"/>
          </a:xfrm>
        </p:grpSpPr>
        <p:sp>
          <p:nvSpPr>
            <p:cNvPr name="Freeform 56" id="56"/>
            <p:cNvSpPr/>
            <p:nvPr/>
          </p:nvSpPr>
          <p:spPr>
            <a:xfrm flipH="false" flipV="false" rot="0">
              <a:off x="0" y="0"/>
              <a:ext cx="6583680" cy="1024128"/>
            </a:xfrm>
            <a:custGeom>
              <a:avLst/>
              <a:gdLst/>
              <a:ahLst/>
              <a:cxnLst/>
              <a:rect r="r" b="b" t="t" l="l"/>
              <a:pathLst>
                <a:path h="1024128" w="6583680">
                  <a:moveTo>
                    <a:pt x="0" y="0"/>
                  </a:moveTo>
                  <a:lnTo>
                    <a:pt x="6583680" y="0"/>
                  </a:lnTo>
                  <a:lnTo>
                    <a:pt x="6583680" y="1024128"/>
                  </a:lnTo>
                  <a:lnTo>
                    <a:pt x="0" y="102412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5260" r="0" b="-75260"/>
              </a:stretch>
            </a:blipFill>
          </p:spPr>
        </p:sp>
        <p:sp>
          <p:nvSpPr>
            <p:cNvPr name="TextBox 57" id="57"/>
            <p:cNvSpPr txBox="true"/>
            <p:nvPr/>
          </p:nvSpPr>
          <p:spPr>
            <a:xfrm>
              <a:off x="0" y="-19050"/>
              <a:ext cx="6583680" cy="104317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3120"/>
                </a:lnSpc>
              </a:pPr>
              <a:r>
                <a:rPr lang="en-US" sz="26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Deliverables</a:t>
              </a:r>
            </a:p>
          </p:txBody>
        </p:sp>
      </p:grpSp>
      <p:sp>
        <p:nvSpPr>
          <p:cNvPr name="TextBox 58" id="58"/>
          <p:cNvSpPr txBox="true"/>
          <p:nvPr/>
        </p:nvSpPr>
        <p:spPr>
          <a:xfrm rot="0">
            <a:off x="12289536" y="4999863"/>
            <a:ext cx="4974336" cy="4253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54990" indent="-277495" lvl="1">
              <a:lnSpc>
                <a:spcPts val="2760"/>
              </a:lnSpc>
              <a:buFont typeface="Arial"/>
              <a:buChar char="•"/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Written report to management</a:t>
            </a:r>
          </a:p>
          <a:p>
            <a:pPr algn="l" marL="554990" indent="-277495" lvl="1">
              <a:lnSpc>
                <a:spcPts val="2760"/>
              </a:lnSpc>
              <a:buFont typeface="Arial"/>
              <a:buChar char="•"/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Deadline: 3 months</a:t>
            </a:r>
          </a:p>
          <a:p>
            <a:pPr algn="l" marL="554990" indent="-277495" lvl="1">
              <a:lnSpc>
                <a:spcPts val="2760"/>
              </a:lnSpc>
              <a:buFont typeface="Arial"/>
              <a:buChar char="•"/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PESTLE analysis per country</a:t>
            </a:r>
          </a:p>
          <a:p>
            <a:pPr algn="l" marL="554990" indent="-277495" lvl="1">
              <a:lnSpc>
                <a:spcPts val="2760"/>
              </a:lnSpc>
              <a:buFont typeface="Arial"/>
              <a:buChar char="•"/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Identify demand &amp; adjustments</a:t>
            </a:r>
          </a:p>
          <a:p>
            <a:pPr algn="l" marL="554990" indent="-277495" lvl="1">
              <a:lnSpc>
                <a:spcPts val="2760"/>
              </a:lnSpc>
              <a:buFont typeface="Arial"/>
              <a:buChar char="•"/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Manufacturing &amp; marketing plan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5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2697" y="-12697"/>
            <a:ext cx="18313403" cy="1342139"/>
            <a:chOff x="0" y="0"/>
            <a:chExt cx="24417871" cy="178951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16891" y="16891"/>
              <a:ext cx="24383999" cy="1755648"/>
            </a:xfrm>
            <a:custGeom>
              <a:avLst/>
              <a:gdLst/>
              <a:ahLst/>
              <a:cxnLst/>
              <a:rect r="r" b="b" t="t" l="l"/>
              <a:pathLst>
                <a:path h="1755648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1755648"/>
                  </a:lnTo>
                  <a:lnTo>
                    <a:pt x="0" y="1755648"/>
                  </a:lnTo>
                  <a:close/>
                </a:path>
              </a:pathLst>
            </a:custGeom>
            <a:solidFill>
              <a:srgbClr val="111D33"/>
            </a:solid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4417782" cy="1789430"/>
            </a:xfrm>
            <a:custGeom>
              <a:avLst/>
              <a:gdLst/>
              <a:ahLst/>
              <a:cxnLst/>
              <a:rect r="r" b="b" t="t" l="l"/>
              <a:pathLst>
                <a:path h="1789430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1772539"/>
                  </a:lnTo>
                  <a:cubicBezTo>
                    <a:pt x="24417782" y="1781937"/>
                    <a:pt x="24410163" y="1789430"/>
                    <a:pt x="24400890" y="1789430"/>
                  </a:cubicBezTo>
                  <a:lnTo>
                    <a:pt x="16891" y="1789430"/>
                  </a:lnTo>
                  <a:cubicBezTo>
                    <a:pt x="7493" y="1789430"/>
                    <a:pt x="0" y="1781810"/>
                    <a:pt x="0" y="177253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772539"/>
                  </a:lnTo>
                  <a:lnTo>
                    <a:pt x="16891" y="1772539"/>
                  </a:lnTo>
                  <a:lnTo>
                    <a:pt x="16891" y="1755648"/>
                  </a:lnTo>
                  <a:lnTo>
                    <a:pt x="24400890" y="1755648"/>
                  </a:lnTo>
                  <a:lnTo>
                    <a:pt x="24400890" y="1772539"/>
                  </a:lnTo>
                  <a:lnTo>
                    <a:pt x="24384000" y="1772539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B2A4A"/>
            </a:solidFill>
          </p:spPr>
        </p:sp>
      </p:grpSp>
      <p:grpSp>
        <p:nvGrpSpPr>
          <p:cNvPr name="Group 5" id="5"/>
          <p:cNvGrpSpPr/>
          <p:nvPr/>
        </p:nvGrpSpPr>
        <p:grpSpPr>
          <a:xfrm rot="0">
            <a:off x="822960" y="0"/>
            <a:ext cx="15361920" cy="1316736"/>
            <a:chOff x="0" y="0"/>
            <a:chExt cx="20482560" cy="175564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0482561" cy="1755648"/>
            </a:xfrm>
            <a:custGeom>
              <a:avLst/>
              <a:gdLst/>
              <a:ahLst/>
              <a:cxnLst/>
              <a:rect r="r" b="b" t="t" l="l"/>
              <a:pathLst>
                <a:path h="1755648" w="20482561">
                  <a:moveTo>
                    <a:pt x="0" y="0"/>
                  </a:moveTo>
                  <a:lnTo>
                    <a:pt x="20482561" y="0"/>
                  </a:lnTo>
                  <a:lnTo>
                    <a:pt x="20482561" y="1755648"/>
                  </a:lnTo>
                  <a:lnTo>
                    <a:pt x="0" y="17556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77325" r="0" b="-177325"/>
              </a:stretch>
            </a:blipFill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20482560" cy="175564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4560"/>
                </a:lnSpc>
              </a:pPr>
              <a:r>
                <a:rPr lang="en-US" b="true" sz="3800" spc="399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TEAM COMPOSITION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6642080" y="0"/>
            <a:ext cx="1316736" cy="1316736"/>
            <a:chOff x="0" y="0"/>
            <a:chExt cx="1755648" cy="1755648"/>
          </a:xfrm>
        </p:grpSpPr>
        <p:sp>
          <p:nvSpPr>
            <p:cNvPr name="Freeform 9" id="9" descr="preencoded.png"/>
            <p:cNvSpPr/>
            <p:nvPr/>
          </p:nvSpPr>
          <p:spPr>
            <a:xfrm flipH="false" flipV="false" rot="0">
              <a:off x="0" y="0"/>
              <a:ext cx="1755648" cy="1755648"/>
            </a:xfrm>
            <a:custGeom>
              <a:avLst/>
              <a:gdLst/>
              <a:ahLst/>
              <a:cxnLst/>
              <a:rect r="r" b="b" t="t" l="l"/>
              <a:pathLst>
                <a:path h="1755648" w="1755648">
                  <a:moveTo>
                    <a:pt x="0" y="0"/>
                  </a:moveTo>
                  <a:lnTo>
                    <a:pt x="1755648" y="0"/>
                  </a:lnTo>
                  <a:lnTo>
                    <a:pt x="1755648" y="1755648"/>
                  </a:lnTo>
                  <a:lnTo>
                    <a:pt x="0" y="17556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0" r="0" b="0"/>
              </a:stretch>
            </a:blip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-12697" y="9771383"/>
            <a:ext cx="18313403" cy="537467"/>
            <a:chOff x="0" y="0"/>
            <a:chExt cx="24417871" cy="716623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16891" y="16891"/>
              <a:ext cx="24383999" cy="682752"/>
            </a:xfrm>
            <a:custGeom>
              <a:avLst/>
              <a:gdLst/>
              <a:ahLst/>
              <a:cxnLst/>
              <a:rect r="r" b="b" t="t" l="l"/>
              <a:pathLst>
                <a:path h="682752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682752"/>
                  </a:lnTo>
                  <a:lnTo>
                    <a:pt x="0" y="682752"/>
                  </a:lnTo>
                  <a:close/>
                </a:path>
              </a:pathLst>
            </a:custGeom>
            <a:solidFill>
              <a:srgbClr val="D8DDE6"/>
            </a:solid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4417782" cy="716536"/>
            </a:xfrm>
            <a:custGeom>
              <a:avLst/>
              <a:gdLst/>
              <a:ahLst/>
              <a:cxnLst/>
              <a:rect r="r" b="b" t="t" l="l"/>
              <a:pathLst>
                <a:path h="716536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699643"/>
                  </a:lnTo>
                  <a:cubicBezTo>
                    <a:pt x="24417782" y="709041"/>
                    <a:pt x="24410163" y="716534"/>
                    <a:pt x="24400890" y="716534"/>
                  </a:cubicBezTo>
                  <a:lnTo>
                    <a:pt x="16891" y="716534"/>
                  </a:lnTo>
                  <a:cubicBezTo>
                    <a:pt x="7620" y="716661"/>
                    <a:pt x="0" y="709041"/>
                    <a:pt x="0" y="69964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699643"/>
                  </a:lnTo>
                  <a:lnTo>
                    <a:pt x="16891" y="699643"/>
                  </a:lnTo>
                  <a:lnTo>
                    <a:pt x="16891" y="682752"/>
                  </a:lnTo>
                  <a:lnTo>
                    <a:pt x="24400890" y="682752"/>
                  </a:lnTo>
                  <a:lnTo>
                    <a:pt x="24400890" y="699643"/>
                  </a:lnTo>
                  <a:lnTo>
                    <a:pt x="24384000" y="699643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D8DDE6"/>
            </a:solidFill>
          </p:spPr>
        </p:sp>
      </p:grpSp>
      <p:grpSp>
        <p:nvGrpSpPr>
          <p:cNvPr name="Group 13" id="13"/>
          <p:cNvGrpSpPr/>
          <p:nvPr/>
        </p:nvGrpSpPr>
        <p:grpSpPr>
          <a:xfrm rot="0">
            <a:off x="731520" y="9784080"/>
            <a:ext cx="15544800" cy="512064"/>
            <a:chOff x="0" y="0"/>
            <a:chExt cx="20726400" cy="682752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20726400" cy="682752"/>
            </a:xfrm>
            <a:custGeom>
              <a:avLst/>
              <a:gdLst/>
              <a:ahLst/>
              <a:cxnLst/>
              <a:rect r="r" b="b" t="t" l="l"/>
              <a:pathLst>
                <a:path h="682752" w="20726400">
                  <a:moveTo>
                    <a:pt x="0" y="0"/>
                  </a:moveTo>
                  <a:lnTo>
                    <a:pt x="20726400" y="0"/>
                  </a:lnTo>
                  <a:lnTo>
                    <a:pt x="2072640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41510" r="0" b="-541510"/>
              </a:stretch>
            </a:blip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38100"/>
              <a:ext cx="2072640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Keepsafe Company Case Study  |  Teamwork &amp; Organisational Behaviour</a:t>
              </a: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6459200" y="9784080"/>
            <a:ext cx="1463040" cy="512064"/>
            <a:chOff x="0" y="0"/>
            <a:chExt cx="1950720" cy="682752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950720" cy="682752"/>
            </a:xfrm>
            <a:custGeom>
              <a:avLst/>
              <a:gdLst/>
              <a:ahLst/>
              <a:cxnLst/>
              <a:rect r="r" b="b" t="t" l="l"/>
              <a:pathLst>
                <a:path h="682752" w="1950720">
                  <a:moveTo>
                    <a:pt x="0" y="0"/>
                  </a:moveTo>
                  <a:lnTo>
                    <a:pt x="1950720" y="0"/>
                  </a:lnTo>
                  <a:lnTo>
                    <a:pt x="195072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671" r="0" b="-5671"/>
              </a:stretch>
            </a:blip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38100"/>
              <a:ext cx="195072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5 / 20</a:t>
              </a: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755399" y="1596647"/>
            <a:ext cx="5511803" cy="2549147"/>
            <a:chOff x="0" y="0"/>
            <a:chExt cx="7349071" cy="3398863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16891" y="16891"/>
              <a:ext cx="7315200" cy="3364992"/>
            </a:xfrm>
            <a:custGeom>
              <a:avLst/>
              <a:gdLst/>
              <a:ahLst/>
              <a:cxnLst/>
              <a:rect r="r" b="b" t="t" l="l"/>
              <a:pathLst>
                <a:path h="3364992" w="7315200">
                  <a:moveTo>
                    <a:pt x="0" y="0"/>
                  </a:moveTo>
                  <a:lnTo>
                    <a:pt x="7315200" y="0"/>
                  </a:lnTo>
                  <a:lnTo>
                    <a:pt x="7315200" y="3364992"/>
                  </a:lnTo>
                  <a:lnTo>
                    <a:pt x="0" y="3364992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7348982" cy="3398774"/>
            </a:xfrm>
            <a:custGeom>
              <a:avLst/>
              <a:gdLst/>
              <a:ahLst/>
              <a:cxnLst/>
              <a:rect r="r" b="b" t="t" l="l"/>
              <a:pathLst>
                <a:path h="3398774" w="7348982">
                  <a:moveTo>
                    <a:pt x="16891" y="0"/>
                  </a:moveTo>
                  <a:lnTo>
                    <a:pt x="7332091" y="0"/>
                  </a:lnTo>
                  <a:cubicBezTo>
                    <a:pt x="7341489" y="0"/>
                    <a:pt x="7348982" y="7620"/>
                    <a:pt x="7348982" y="16891"/>
                  </a:cubicBezTo>
                  <a:lnTo>
                    <a:pt x="7348982" y="3381883"/>
                  </a:lnTo>
                  <a:cubicBezTo>
                    <a:pt x="7348982" y="3391281"/>
                    <a:pt x="7341362" y="3398774"/>
                    <a:pt x="7332091" y="3398774"/>
                  </a:cubicBezTo>
                  <a:lnTo>
                    <a:pt x="16891" y="3398774"/>
                  </a:lnTo>
                  <a:cubicBezTo>
                    <a:pt x="7493" y="3398774"/>
                    <a:pt x="0" y="3391154"/>
                    <a:pt x="0" y="338188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3381883"/>
                  </a:lnTo>
                  <a:lnTo>
                    <a:pt x="16891" y="3381883"/>
                  </a:lnTo>
                  <a:lnTo>
                    <a:pt x="16891" y="3364992"/>
                  </a:lnTo>
                  <a:lnTo>
                    <a:pt x="7332091" y="3364992"/>
                  </a:lnTo>
                  <a:lnTo>
                    <a:pt x="7332091" y="3381883"/>
                  </a:lnTo>
                  <a:lnTo>
                    <a:pt x="7315200" y="3381883"/>
                  </a:lnTo>
                  <a:lnTo>
                    <a:pt x="7315200" y="16891"/>
                  </a:lnTo>
                  <a:lnTo>
                    <a:pt x="7332091" y="16891"/>
                  </a:lnTo>
                  <a:lnTo>
                    <a:pt x="7332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755399" y="1596647"/>
            <a:ext cx="5511803" cy="153419"/>
            <a:chOff x="0" y="0"/>
            <a:chExt cx="7349071" cy="204559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16891" y="16891"/>
              <a:ext cx="7315200" cy="170688"/>
            </a:xfrm>
            <a:custGeom>
              <a:avLst/>
              <a:gdLst/>
              <a:ahLst/>
              <a:cxnLst/>
              <a:rect r="r" b="b" t="t" l="l"/>
              <a:pathLst>
                <a:path h="170688" w="7315200">
                  <a:moveTo>
                    <a:pt x="0" y="0"/>
                  </a:moveTo>
                  <a:lnTo>
                    <a:pt x="7315200" y="0"/>
                  </a:lnTo>
                  <a:lnTo>
                    <a:pt x="731520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1B4F72"/>
            </a:solidFill>
          </p:spPr>
        </p:sp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7348982" cy="204472"/>
            </a:xfrm>
            <a:custGeom>
              <a:avLst/>
              <a:gdLst/>
              <a:ahLst/>
              <a:cxnLst/>
              <a:rect r="r" b="b" t="t" l="l"/>
              <a:pathLst>
                <a:path h="204472" w="7348982">
                  <a:moveTo>
                    <a:pt x="16891" y="0"/>
                  </a:moveTo>
                  <a:lnTo>
                    <a:pt x="7332091" y="0"/>
                  </a:lnTo>
                  <a:cubicBezTo>
                    <a:pt x="7341489" y="0"/>
                    <a:pt x="7348982" y="7620"/>
                    <a:pt x="7348982" y="16891"/>
                  </a:cubicBezTo>
                  <a:lnTo>
                    <a:pt x="7348982" y="187579"/>
                  </a:lnTo>
                  <a:cubicBezTo>
                    <a:pt x="7348982" y="196977"/>
                    <a:pt x="7341362" y="204470"/>
                    <a:pt x="733209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7332091" y="170688"/>
                  </a:lnTo>
                  <a:lnTo>
                    <a:pt x="7332091" y="187579"/>
                  </a:lnTo>
                  <a:lnTo>
                    <a:pt x="7315200" y="187579"/>
                  </a:lnTo>
                  <a:lnTo>
                    <a:pt x="7315200" y="16891"/>
                  </a:lnTo>
                  <a:lnTo>
                    <a:pt x="7332091" y="16891"/>
                  </a:lnTo>
                  <a:lnTo>
                    <a:pt x="7332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B4F72"/>
            </a:solidFill>
          </p:spPr>
        </p:sp>
      </p:grpSp>
      <p:grpSp>
        <p:nvGrpSpPr>
          <p:cNvPr name="Group 25" id="25"/>
          <p:cNvGrpSpPr/>
          <p:nvPr/>
        </p:nvGrpSpPr>
        <p:grpSpPr>
          <a:xfrm rot="0">
            <a:off x="987552" y="1828800"/>
            <a:ext cx="5047488" cy="694944"/>
            <a:chOff x="0" y="0"/>
            <a:chExt cx="6729984" cy="926592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6729984" cy="926592"/>
            </a:xfrm>
            <a:custGeom>
              <a:avLst/>
              <a:gdLst/>
              <a:ahLst/>
              <a:cxnLst/>
              <a:rect r="r" b="b" t="t" l="l"/>
              <a:pathLst>
                <a:path h="92659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91522" r="0" b="-91522"/>
              </a:stretch>
            </a:blipFill>
          </p:spPr>
        </p:sp>
        <p:sp>
          <p:nvSpPr>
            <p:cNvPr name="TextBox 27" id="27"/>
            <p:cNvSpPr txBox="true"/>
            <p:nvPr/>
          </p:nvSpPr>
          <p:spPr>
            <a:xfrm>
              <a:off x="0" y="-19050"/>
              <a:ext cx="6729984" cy="94564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600"/>
                </a:lnSpc>
              </a:pPr>
              <a:r>
                <a:rPr lang="en-US" sz="30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Nick</a:t>
              </a:r>
            </a:p>
          </p:txBody>
        </p:sp>
      </p:grpSp>
      <p:grpSp>
        <p:nvGrpSpPr>
          <p:cNvPr name="Group 28" id="28"/>
          <p:cNvGrpSpPr/>
          <p:nvPr/>
        </p:nvGrpSpPr>
        <p:grpSpPr>
          <a:xfrm rot="0">
            <a:off x="987552" y="2523744"/>
            <a:ext cx="5047488" cy="512064"/>
            <a:chOff x="0" y="0"/>
            <a:chExt cx="6729984" cy="682752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6729984" cy="682752"/>
            </a:xfrm>
            <a:custGeom>
              <a:avLst/>
              <a:gdLst/>
              <a:ahLst/>
              <a:cxnLst/>
              <a:rect r="r" b="b" t="t" l="l"/>
              <a:pathLst>
                <a:path h="68275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42066" r="0" b="-142066"/>
              </a:stretch>
            </a:blipFill>
          </p:spPr>
        </p:sp>
        <p:sp>
          <p:nvSpPr>
            <p:cNvPr name="TextBox 30" id="30"/>
            <p:cNvSpPr txBox="true"/>
            <p:nvPr/>
          </p:nvSpPr>
          <p:spPr>
            <a:xfrm>
              <a:off x="0" y="-38100"/>
              <a:ext cx="6729984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9"/>
                </a:lnSpc>
              </a:pPr>
              <a:r>
                <a:rPr lang="en-US" sz="2400" b="true">
                  <a:solidFill>
                    <a:srgbClr val="1B4F72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Engineering</a:t>
              </a:r>
            </a:p>
          </p:txBody>
        </p:sp>
      </p:grpSp>
      <p:grpSp>
        <p:nvGrpSpPr>
          <p:cNvPr name="Group 31" id="31"/>
          <p:cNvGrpSpPr/>
          <p:nvPr/>
        </p:nvGrpSpPr>
        <p:grpSpPr>
          <a:xfrm rot="0">
            <a:off x="987552" y="3035808"/>
            <a:ext cx="5047488" cy="877824"/>
            <a:chOff x="0" y="0"/>
            <a:chExt cx="6729984" cy="1170432"/>
          </a:xfrm>
        </p:grpSpPr>
        <p:sp>
          <p:nvSpPr>
            <p:cNvPr name="Freeform 32" id="32"/>
            <p:cNvSpPr/>
            <p:nvPr/>
          </p:nvSpPr>
          <p:spPr>
            <a:xfrm flipH="false" flipV="false" rot="0">
              <a:off x="0" y="0"/>
              <a:ext cx="6729984" cy="1170432"/>
            </a:xfrm>
            <a:custGeom>
              <a:avLst/>
              <a:gdLst/>
              <a:ahLst/>
              <a:cxnLst/>
              <a:rect r="r" b="b" t="t" l="l"/>
              <a:pathLst>
                <a:path h="117043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1170432"/>
                  </a:lnTo>
                  <a:lnTo>
                    <a:pt x="0" y="117043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2038" r="0" b="-62038"/>
              </a:stretch>
            </a:blipFill>
          </p:spPr>
        </p:sp>
        <p:sp>
          <p:nvSpPr>
            <p:cNvPr name="TextBox 33" id="33"/>
            <p:cNvSpPr txBox="true"/>
            <p:nvPr/>
          </p:nvSpPr>
          <p:spPr>
            <a:xfrm>
              <a:off x="0" y="-47625"/>
              <a:ext cx="6729984" cy="121805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640"/>
                </a:lnSpc>
              </a:pPr>
              <a:r>
                <a:rPr lang="en-US" sz="22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Team Leader</a:t>
              </a:r>
            </a:p>
          </p:txBody>
        </p:sp>
      </p:grpSp>
      <p:grpSp>
        <p:nvGrpSpPr>
          <p:cNvPr name="Group 34" id="34"/>
          <p:cNvGrpSpPr/>
          <p:nvPr/>
        </p:nvGrpSpPr>
        <p:grpSpPr>
          <a:xfrm rot="0">
            <a:off x="6570983" y="1596647"/>
            <a:ext cx="5511803" cy="2549147"/>
            <a:chOff x="0" y="0"/>
            <a:chExt cx="7349071" cy="3398863"/>
          </a:xfrm>
        </p:grpSpPr>
        <p:sp>
          <p:nvSpPr>
            <p:cNvPr name="Freeform 35" id="35"/>
            <p:cNvSpPr/>
            <p:nvPr/>
          </p:nvSpPr>
          <p:spPr>
            <a:xfrm flipH="false" flipV="false" rot="0">
              <a:off x="16891" y="16891"/>
              <a:ext cx="7315200" cy="3364992"/>
            </a:xfrm>
            <a:custGeom>
              <a:avLst/>
              <a:gdLst/>
              <a:ahLst/>
              <a:cxnLst/>
              <a:rect r="r" b="b" t="t" l="l"/>
              <a:pathLst>
                <a:path h="3364992" w="7315200">
                  <a:moveTo>
                    <a:pt x="0" y="0"/>
                  </a:moveTo>
                  <a:lnTo>
                    <a:pt x="7315200" y="0"/>
                  </a:lnTo>
                  <a:lnTo>
                    <a:pt x="7315200" y="3364992"/>
                  </a:lnTo>
                  <a:lnTo>
                    <a:pt x="0" y="3364992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36" id="36"/>
            <p:cNvSpPr/>
            <p:nvPr/>
          </p:nvSpPr>
          <p:spPr>
            <a:xfrm flipH="false" flipV="false" rot="0">
              <a:off x="0" y="0"/>
              <a:ext cx="7348982" cy="3398774"/>
            </a:xfrm>
            <a:custGeom>
              <a:avLst/>
              <a:gdLst/>
              <a:ahLst/>
              <a:cxnLst/>
              <a:rect r="r" b="b" t="t" l="l"/>
              <a:pathLst>
                <a:path h="3398774" w="7348982">
                  <a:moveTo>
                    <a:pt x="16891" y="0"/>
                  </a:moveTo>
                  <a:lnTo>
                    <a:pt x="7332091" y="0"/>
                  </a:lnTo>
                  <a:cubicBezTo>
                    <a:pt x="7341489" y="0"/>
                    <a:pt x="7348982" y="7620"/>
                    <a:pt x="7348982" y="16891"/>
                  </a:cubicBezTo>
                  <a:lnTo>
                    <a:pt x="7348982" y="3381883"/>
                  </a:lnTo>
                  <a:cubicBezTo>
                    <a:pt x="7348982" y="3391281"/>
                    <a:pt x="7341362" y="3398774"/>
                    <a:pt x="7332091" y="3398774"/>
                  </a:cubicBezTo>
                  <a:lnTo>
                    <a:pt x="16891" y="3398774"/>
                  </a:lnTo>
                  <a:cubicBezTo>
                    <a:pt x="7493" y="3398774"/>
                    <a:pt x="0" y="3391154"/>
                    <a:pt x="0" y="338188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3381883"/>
                  </a:lnTo>
                  <a:lnTo>
                    <a:pt x="16891" y="3381883"/>
                  </a:lnTo>
                  <a:lnTo>
                    <a:pt x="16891" y="3364992"/>
                  </a:lnTo>
                  <a:lnTo>
                    <a:pt x="7332091" y="3364992"/>
                  </a:lnTo>
                  <a:lnTo>
                    <a:pt x="7332091" y="3381883"/>
                  </a:lnTo>
                  <a:lnTo>
                    <a:pt x="7315200" y="3381883"/>
                  </a:lnTo>
                  <a:lnTo>
                    <a:pt x="7315200" y="16891"/>
                  </a:lnTo>
                  <a:lnTo>
                    <a:pt x="7332091" y="16891"/>
                  </a:lnTo>
                  <a:lnTo>
                    <a:pt x="7332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37" id="37"/>
          <p:cNvGrpSpPr/>
          <p:nvPr/>
        </p:nvGrpSpPr>
        <p:grpSpPr>
          <a:xfrm rot="0">
            <a:off x="6570983" y="1596647"/>
            <a:ext cx="5511803" cy="153419"/>
            <a:chOff x="0" y="0"/>
            <a:chExt cx="7349071" cy="204559"/>
          </a:xfrm>
        </p:grpSpPr>
        <p:sp>
          <p:nvSpPr>
            <p:cNvPr name="Freeform 38" id="38"/>
            <p:cNvSpPr/>
            <p:nvPr/>
          </p:nvSpPr>
          <p:spPr>
            <a:xfrm flipH="false" flipV="false" rot="0">
              <a:off x="16891" y="16891"/>
              <a:ext cx="7315200" cy="170688"/>
            </a:xfrm>
            <a:custGeom>
              <a:avLst/>
              <a:gdLst/>
              <a:ahLst/>
              <a:cxnLst/>
              <a:rect r="r" b="b" t="t" l="l"/>
              <a:pathLst>
                <a:path h="170688" w="7315200">
                  <a:moveTo>
                    <a:pt x="0" y="0"/>
                  </a:moveTo>
                  <a:lnTo>
                    <a:pt x="7315200" y="0"/>
                  </a:lnTo>
                  <a:lnTo>
                    <a:pt x="731520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1A5276"/>
            </a:solidFill>
          </p:spPr>
        </p:sp>
        <p:sp>
          <p:nvSpPr>
            <p:cNvPr name="Freeform 39" id="39"/>
            <p:cNvSpPr/>
            <p:nvPr/>
          </p:nvSpPr>
          <p:spPr>
            <a:xfrm flipH="false" flipV="false" rot="0">
              <a:off x="0" y="0"/>
              <a:ext cx="7348982" cy="204472"/>
            </a:xfrm>
            <a:custGeom>
              <a:avLst/>
              <a:gdLst/>
              <a:ahLst/>
              <a:cxnLst/>
              <a:rect r="r" b="b" t="t" l="l"/>
              <a:pathLst>
                <a:path h="204472" w="7348982">
                  <a:moveTo>
                    <a:pt x="16891" y="0"/>
                  </a:moveTo>
                  <a:lnTo>
                    <a:pt x="7332091" y="0"/>
                  </a:lnTo>
                  <a:cubicBezTo>
                    <a:pt x="7341489" y="0"/>
                    <a:pt x="7348982" y="7620"/>
                    <a:pt x="7348982" y="16891"/>
                  </a:cubicBezTo>
                  <a:lnTo>
                    <a:pt x="7348982" y="187579"/>
                  </a:lnTo>
                  <a:cubicBezTo>
                    <a:pt x="7348982" y="196977"/>
                    <a:pt x="7341362" y="204470"/>
                    <a:pt x="733209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7332091" y="170688"/>
                  </a:lnTo>
                  <a:lnTo>
                    <a:pt x="7332091" y="187579"/>
                  </a:lnTo>
                  <a:lnTo>
                    <a:pt x="7315200" y="187579"/>
                  </a:lnTo>
                  <a:lnTo>
                    <a:pt x="7315200" y="16891"/>
                  </a:lnTo>
                  <a:lnTo>
                    <a:pt x="7332091" y="16891"/>
                  </a:lnTo>
                  <a:lnTo>
                    <a:pt x="7332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A5276"/>
            </a:solidFill>
          </p:spPr>
        </p:sp>
      </p:grpSp>
      <p:grpSp>
        <p:nvGrpSpPr>
          <p:cNvPr name="Group 40" id="40"/>
          <p:cNvGrpSpPr/>
          <p:nvPr/>
        </p:nvGrpSpPr>
        <p:grpSpPr>
          <a:xfrm rot="0">
            <a:off x="6803136" y="1828800"/>
            <a:ext cx="5047488" cy="694944"/>
            <a:chOff x="0" y="0"/>
            <a:chExt cx="6729984" cy="926592"/>
          </a:xfrm>
        </p:grpSpPr>
        <p:sp>
          <p:nvSpPr>
            <p:cNvPr name="Freeform 41" id="41"/>
            <p:cNvSpPr/>
            <p:nvPr/>
          </p:nvSpPr>
          <p:spPr>
            <a:xfrm flipH="false" flipV="false" rot="0">
              <a:off x="0" y="0"/>
              <a:ext cx="6729984" cy="926592"/>
            </a:xfrm>
            <a:custGeom>
              <a:avLst/>
              <a:gdLst/>
              <a:ahLst/>
              <a:cxnLst/>
              <a:rect r="r" b="b" t="t" l="l"/>
              <a:pathLst>
                <a:path h="92659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91522" r="0" b="-91522"/>
              </a:stretch>
            </a:blipFill>
          </p:spPr>
        </p:sp>
        <p:sp>
          <p:nvSpPr>
            <p:cNvPr name="TextBox 42" id="42"/>
            <p:cNvSpPr txBox="true"/>
            <p:nvPr/>
          </p:nvSpPr>
          <p:spPr>
            <a:xfrm>
              <a:off x="0" y="-19050"/>
              <a:ext cx="6729984" cy="94564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600"/>
                </a:lnSpc>
              </a:pPr>
              <a:r>
                <a:rPr lang="en-US" sz="30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Aslam</a:t>
              </a:r>
            </a:p>
          </p:txBody>
        </p:sp>
      </p:grpSp>
      <p:grpSp>
        <p:nvGrpSpPr>
          <p:cNvPr name="Group 43" id="43"/>
          <p:cNvGrpSpPr/>
          <p:nvPr/>
        </p:nvGrpSpPr>
        <p:grpSpPr>
          <a:xfrm rot="0">
            <a:off x="6803136" y="2523744"/>
            <a:ext cx="5047488" cy="512064"/>
            <a:chOff x="0" y="0"/>
            <a:chExt cx="6729984" cy="682752"/>
          </a:xfrm>
        </p:grpSpPr>
        <p:sp>
          <p:nvSpPr>
            <p:cNvPr name="Freeform 44" id="44"/>
            <p:cNvSpPr/>
            <p:nvPr/>
          </p:nvSpPr>
          <p:spPr>
            <a:xfrm flipH="false" flipV="false" rot="0">
              <a:off x="0" y="0"/>
              <a:ext cx="6729984" cy="682752"/>
            </a:xfrm>
            <a:custGeom>
              <a:avLst/>
              <a:gdLst/>
              <a:ahLst/>
              <a:cxnLst/>
              <a:rect r="r" b="b" t="t" l="l"/>
              <a:pathLst>
                <a:path h="68275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42066" r="0" b="-142066"/>
              </a:stretch>
            </a:blipFill>
          </p:spPr>
        </p:sp>
        <p:sp>
          <p:nvSpPr>
            <p:cNvPr name="TextBox 45" id="45"/>
            <p:cNvSpPr txBox="true"/>
            <p:nvPr/>
          </p:nvSpPr>
          <p:spPr>
            <a:xfrm>
              <a:off x="0" y="-38100"/>
              <a:ext cx="6729984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9"/>
                </a:lnSpc>
              </a:pPr>
              <a:r>
                <a:rPr lang="en-US" sz="2400" b="true">
                  <a:solidFill>
                    <a:srgbClr val="1A527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Finance</a:t>
              </a:r>
            </a:p>
          </p:txBody>
        </p:sp>
      </p:grpSp>
      <p:grpSp>
        <p:nvGrpSpPr>
          <p:cNvPr name="Group 46" id="46"/>
          <p:cNvGrpSpPr/>
          <p:nvPr/>
        </p:nvGrpSpPr>
        <p:grpSpPr>
          <a:xfrm rot="0">
            <a:off x="6803136" y="3035808"/>
            <a:ext cx="5047488" cy="877824"/>
            <a:chOff x="0" y="0"/>
            <a:chExt cx="6729984" cy="1170432"/>
          </a:xfrm>
        </p:grpSpPr>
        <p:sp>
          <p:nvSpPr>
            <p:cNvPr name="Freeform 47" id="47"/>
            <p:cNvSpPr/>
            <p:nvPr/>
          </p:nvSpPr>
          <p:spPr>
            <a:xfrm flipH="false" flipV="false" rot="0">
              <a:off x="0" y="0"/>
              <a:ext cx="6729984" cy="1170432"/>
            </a:xfrm>
            <a:custGeom>
              <a:avLst/>
              <a:gdLst/>
              <a:ahLst/>
              <a:cxnLst/>
              <a:rect r="r" b="b" t="t" l="l"/>
              <a:pathLst>
                <a:path h="117043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1170432"/>
                  </a:lnTo>
                  <a:lnTo>
                    <a:pt x="0" y="117043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2038" r="0" b="-62038"/>
              </a:stretch>
            </a:blipFill>
          </p:spPr>
        </p:sp>
        <p:sp>
          <p:nvSpPr>
            <p:cNvPr name="TextBox 48" id="48"/>
            <p:cNvSpPr txBox="true"/>
            <p:nvPr/>
          </p:nvSpPr>
          <p:spPr>
            <a:xfrm>
              <a:off x="0" y="-47625"/>
              <a:ext cx="6729984" cy="121805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640"/>
                </a:lnSpc>
              </a:pPr>
              <a:r>
                <a:rPr lang="en-US" sz="22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Sub-team Member</a:t>
              </a:r>
            </a:p>
          </p:txBody>
        </p:sp>
      </p:grpSp>
      <p:grpSp>
        <p:nvGrpSpPr>
          <p:cNvPr name="Group 49" id="49"/>
          <p:cNvGrpSpPr/>
          <p:nvPr/>
        </p:nvGrpSpPr>
        <p:grpSpPr>
          <a:xfrm rot="0">
            <a:off x="12386567" y="1596647"/>
            <a:ext cx="5511803" cy="2549147"/>
            <a:chOff x="0" y="0"/>
            <a:chExt cx="7349071" cy="3398863"/>
          </a:xfrm>
        </p:grpSpPr>
        <p:sp>
          <p:nvSpPr>
            <p:cNvPr name="Freeform 50" id="50"/>
            <p:cNvSpPr/>
            <p:nvPr/>
          </p:nvSpPr>
          <p:spPr>
            <a:xfrm flipH="false" flipV="false" rot="0">
              <a:off x="16891" y="16891"/>
              <a:ext cx="7315200" cy="3364992"/>
            </a:xfrm>
            <a:custGeom>
              <a:avLst/>
              <a:gdLst/>
              <a:ahLst/>
              <a:cxnLst/>
              <a:rect r="r" b="b" t="t" l="l"/>
              <a:pathLst>
                <a:path h="3364992" w="7315200">
                  <a:moveTo>
                    <a:pt x="0" y="0"/>
                  </a:moveTo>
                  <a:lnTo>
                    <a:pt x="7315200" y="0"/>
                  </a:lnTo>
                  <a:lnTo>
                    <a:pt x="7315200" y="3364992"/>
                  </a:lnTo>
                  <a:lnTo>
                    <a:pt x="0" y="3364992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51" id="51"/>
            <p:cNvSpPr/>
            <p:nvPr/>
          </p:nvSpPr>
          <p:spPr>
            <a:xfrm flipH="false" flipV="false" rot="0">
              <a:off x="0" y="0"/>
              <a:ext cx="7348982" cy="3398774"/>
            </a:xfrm>
            <a:custGeom>
              <a:avLst/>
              <a:gdLst/>
              <a:ahLst/>
              <a:cxnLst/>
              <a:rect r="r" b="b" t="t" l="l"/>
              <a:pathLst>
                <a:path h="3398774" w="7348982">
                  <a:moveTo>
                    <a:pt x="16891" y="0"/>
                  </a:moveTo>
                  <a:lnTo>
                    <a:pt x="7332091" y="0"/>
                  </a:lnTo>
                  <a:cubicBezTo>
                    <a:pt x="7341489" y="0"/>
                    <a:pt x="7348982" y="7620"/>
                    <a:pt x="7348982" y="16891"/>
                  </a:cubicBezTo>
                  <a:lnTo>
                    <a:pt x="7348982" y="3381883"/>
                  </a:lnTo>
                  <a:cubicBezTo>
                    <a:pt x="7348982" y="3391281"/>
                    <a:pt x="7341362" y="3398774"/>
                    <a:pt x="7332091" y="3398774"/>
                  </a:cubicBezTo>
                  <a:lnTo>
                    <a:pt x="16891" y="3398774"/>
                  </a:lnTo>
                  <a:cubicBezTo>
                    <a:pt x="7493" y="3398774"/>
                    <a:pt x="0" y="3391154"/>
                    <a:pt x="0" y="338188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3381883"/>
                  </a:lnTo>
                  <a:lnTo>
                    <a:pt x="16891" y="3381883"/>
                  </a:lnTo>
                  <a:lnTo>
                    <a:pt x="16891" y="3364992"/>
                  </a:lnTo>
                  <a:lnTo>
                    <a:pt x="7332091" y="3364992"/>
                  </a:lnTo>
                  <a:lnTo>
                    <a:pt x="7332091" y="3381883"/>
                  </a:lnTo>
                  <a:lnTo>
                    <a:pt x="7315200" y="3381883"/>
                  </a:lnTo>
                  <a:lnTo>
                    <a:pt x="7315200" y="16891"/>
                  </a:lnTo>
                  <a:lnTo>
                    <a:pt x="7332091" y="16891"/>
                  </a:lnTo>
                  <a:lnTo>
                    <a:pt x="7332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52" id="52"/>
          <p:cNvGrpSpPr/>
          <p:nvPr/>
        </p:nvGrpSpPr>
        <p:grpSpPr>
          <a:xfrm rot="0">
            <a:off x="12386567" y="1596647"/>
            <a:ext cx="5511803" cy="153419"/>
            <a:chOff x="0" y="0"/>
            <a:chExt cx="7349071" cy="204559"/>
          </a:xfrm>
        </p:grpSpPr>
        <p:sp>
          <p:nvSpPr>
            <p:cNvPr name="Freeform 53" id="53"/>
            <p:cNvSpPr/>
            <p:nvPr/>
          </p:nvSpPr>
          <p:spPr>
            <a:xfrm flipH="false" flipV="false" rot="0">
              <a:off x="16891" y="16891"/>
              <a:ext cx="7315200" cy="170688"/>
            </a:xfrm>
            <a:custGeom>
              <a:avLst/>
              <a:gdLst/>
              <a:ahLst/>
              <a:cxnLst/>
              <a:rect r="r" b="b" t="t" l="l"/>
              <a:pathLst>
                <a:path h="170688" w="7315200">
                  <a:moveTo>
                    <a:pt x="0" y="0"/>
                  </a:moveTo>
                  <a:lnTo>
                    <a:pt x="7315200" y="0"/>
                  </a:lnTo>
                  <a:lnTo>
                    <a:pt x="731520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1F618D"/>
            </a:solidFill>
          </p:spPr>
        </p:sp>
        <p:sp>
          <p:nvSpPr>
            <p:cNvPr name="Freeform 54" id="54"/>
            <p:cNvSpPr/>
            <p:nvPr/>
          </p:nvSpPr>
          <p:spPr>
            <a:xfrm flipH="false" flipV="false" rot="0">
              <a:off x="0" y="0"/>
              <a:ext cx="7348982" cy="204472"/>
            </a:xfrm>
            <a:custGeom>
              <a:avLst/>
              <a:gdLst/>
              <a:ahLst/>
              <a:cxnLst/>
              <a:rect r="r" b="b" t="t" l="l"/>
              <a:pathLst>
                <a:path h="204472" w="7348982">
                  <a:moveTo>
                    <a:pt x="16891" y="0"/>
                  </a:moveTo>
                  <a:lnTo>
                    <a:pt x="7332091" y="0"/>
                  </a:lnTo>
                  <a:cubicBezTo>
                    <a:pt x="7341489" y="0"/>
                    <a:pt x="7348982" y="7620"/>
                    <a:pt x="7348982" y="16891"/>
                  </a:cubicBezTo>
                  <a:lnTo>
                    <a:pt x="7348982" y="187579"/>
                  </a:lnTo>
                  <a:cubicBezTo>
                    <a:pt x="7348982" y="196977"/>
                    <a:pt x="7341362" y="204470"/>
                    <a:pt x="733209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7332091" y="170688"/>
                  </a:lnTo>
                  <a:lnTo>
                    <a:pt x="7332091" y="187579"/>
                  </a:lnTo>
                  <a:lnTo>
                    <a:pt x="7315200" y="187579"/>
                  </a:lnTo>
                  <a:lnTo>
                    <a:pt x="7315200" y="16891"/>
                  </a:lnTo>
                  <a:lnTo>
                    <a:pt x="7332091" y="16891"/>
                  </a:lnTo>
                  <a:lnTo>
                    <a:pt x="7332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F618D"/>
            </a:solidFill>
          </p:spPr>
        </p:sp>
      </p:grpSp>
      <p:grpSp>
        <p:nvGrpSpPr>
          <p:cNvPr name="Group 55" id="55"/>
          <p:cNvGrpSpPr/>
          <p:nvPr/>
        </p:nvGrpSpPr>
        <p:grpSpPr>
          <a:xfrm rot="0">
            <a:off x="12618720" y="1828800"/>
            <a:ext cx="5047488" cy="694944"/>
            <a:chOff x="0" y="0"/>
            <a:chExt cx="6729984" cy="926592"/>
          </a:xfrm>
        </p:grpSpPr>
        <p:sp>
          <p:nvSpPr>
            <p:cNvPr name="Freeform 56" id="56"/>
            <p:cNvSpPr/>
            <p:nvPr/>
          </p:nvSpPr>
          <p:spPr>
            <a:xfrm flipH="false" flipV="false" rot="0">
              <a:off x="0" y="0"/>
              <a:ext cx="6729984" cy="926592"/>
            </a:xfrm>
            <a:custGeom>
              <a:avLst/>
              <a:gdLst/>
              <a:ahLst/>
              <a:cxnLst/>
              <a:rect r="r" b="b" t="t" l="l"/>
              <a:pathLst>
                <a:path h="92659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91522" r="0" b="-91522"/>
              </a:stretch>
            </a:blipFill>
          </p:spPr>
        </p:sp>
        <p:sp>
          <p:nvSpPr>
            <p:cNvPr name="TextBox 57" id="57"/>
            <p:cNvSpPr txBox="true"/>
            <p:nvPr/>
          </p:nvSpPr>
          <p:spPr>
            <a:xfrm>
              <a:off x="0" y="-19050"/>
              <a:ext cx="6729984" cy="94564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600"/>
                </a:lnSpc>
              </a:pPr>
              <a:r>
                <a:rPr lang="en-US" sz="30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Kasia</a:t>
              </a:r>
            </a:p>
          </p:txBody>
        </p:sp>
      </p:grpSp>
      <p:grpSp>
        <p:nvGrpSpPr>
          <p:cNvPr name="Group 58" id="58"/>
          <p:cNvGrpSpPr/>
          <p:nvPr/>
        </p:nvGrpSpPr>
        <p:grpSpPr>
          <a:xfrm rot="0">
            <a:off x="12618720" y="2523744"/>
            <a:ext cx="5047488" cy="512064"/>
            <a:chOff x="0" y="0"/>
            <a:chExt cx="6729984" cy="682752"/>
          </a:xfrm>
        </p:grpSpPr>
        <p:sp>
          <p:nvSpPr>
            <p:cNvPr name="Freeform 59" id="59"/>
            <p:cNvSpPr/>
            <p:nvPr/>
          </p:nvSpPr>
          <p:spPr>
            <a:xfrm flipH="false" flipV="false" rot="0">
              <a:off x="0" y="0"/>
              <a:ext cx="6729984" cy="682752"/>
            </a:xfrm>
            <a:custGeom>
              <a:avLst/>
              <a:gdLst/>
              <a:ahLst/>
              <a:cxnLst/>
              <a:rect r="r" b="b" t="t" l="l"/>
              <a:pathLst>
                <a:path h="68275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42066" r="0" b="-142066"/>
              </a:stretch>
            </a:blipFill>
          </p:spPr>
        </p:sp>
        <p:sp>
          <p:nvSpPr>
            <p:cNvPr name="TextBox 60" id="60"/>
            <p:cNvSpPr txBox="true"/>
            <p:nvPr/>
          </p:nvSpPr>
          <p:spPr>
            <a:xfrm>
              <a:off x="0" y="-38100"/>
              <a:ext cx="6729984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9"/>
                </a:lnSpc>
              </a:pPr>
              <a:r>
                <a:rPr lang="en-US" sz="2400" b="true">
                  <a:solidFill>
                    <a:srgbClr val="1F618D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Sales</a:t>
              </a:r>
            </a:p>
          </p:txBody>
        </p:sp>
      </p:grpSp>
      <p:grpSp>
        <p:nvGrpSpPr>
          <p:cNvPr name="Group 61" id="61"/>
          <p:cNvGrpSpPr/>
          <p:nvPr/>
        </p:nvGrpSpPr>
        <p:grpSpPr>
          <a:xfrm rot="0">
            <a:off x="12618720" y="3035808"/>
            <a:ext cx="5047488" cy="877824"/>
            <a:chOff x="0" y="0"/>
            <a:chExt cx="6729984" cy="1170432"/>
          </a:xfrm>
        </p:grpSpPr>
        <p:sp>
          <p:nvSpPr>
            <p:cNvPr name="Freeform 62" id="62"/>
            <p:cNvSpPr/>
            <p:nvPr/>
          </p:nvSpPr>
          <p:spPr>
            <a:xfrm flipH="false" flipV="false" rot="0">
              <a:off x="0" y="0"/>
              <a:ext cx="6729984" cy="1170432"/>
            </a:xfrm>
            <a:custGeom>
              <a:avLst/>
              <a:gdLst/>
              <a:ahLst/>
              <a:cxnLst/>
              <a:rect r="r" b="b" t="t" l="l"/>
              <a:pathLst>
                <a:path h="117043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1170432"/>
                  </a:lnTo>
                  <a:lnTo>
                    <a:pt x="0" y="117043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2038" r="0" b="-62038"/>
              </a:stretch>
            </a:blipFill>
          </p:spPr>
        </p:sp>
        <p:sp>
          <p:nvSpPr>
            <p:cNvPr name="TextBox 63" id="63"/>
            <p:cNvSpPr txBox="true"/>
            <p:nvPr/>
          </p:nvSpPr>
          <p:spPr>
            <a:xfrm>
              <a:off x="0" y="-47625"/>
              <a:ext cx="6729984" cy="121805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640"/>
                </a:lnSpc>
              </a:pPr>
              <a:r>
                <a:rPr lang="en-US" sz="22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Sub-team Member</a:t>
              </a:r>
            </a:p>
          </p:txBody>
        </p:sp>
      </p:grpSp>
      <p:grpSp>
        <p:nvGrpSpPr>
          <p:cNvPr name="Group 64" id="64"/>
          <p:cNvGrpSpPr/>
          <p:nvPr/>
        </p:nvGrpSpPr>
        <p:grpSpPr>
          <a:xfrm rot="0">
            <a:off x="755399" y="4376423"/>
            <a:ext cx="5511803" cy="2549147"/>
            <a:chOff x="0" y="0"/>
            <a:chExt cx="7349071" cy="3398863"/>
          </a:xfrm>
        </p:grpSpPr>
        <p:sp>
          <p:nvSpPr>
            <p:cNvPr name="Freeform 65" id="65"/>
            <p:cNvSpPr/>
            <p:nvPr/>
          </p:nvSpPr>
          <p:spPr>
            <a:xfrm flipH="false" flipV="false" rot="0">
              <a:off x="16891" y="16891"/>
              <a:ext cx="7315200" cy="3364992"/>
            </a:xfrm>
            <a:custGeom>
              <a:avLst/>
              <a:gdLst/>
              <a:ahLst/>
              <a:cxnLst/>
              <a:rect r="r" b="b" t="t" l="l"/>
              <a:pathLst>
                <a:path h="3364992" w="7315200">
                  <a:moveTo>
                    <a:pt x="0" y="0"/>
                  </a:moveTo>
                  <a:lnTo>
                    <a:pt x="7315200" y="0"/>
                  </a:lnTo>
                  <a:lnTo>
                    <a:pt x="7315200" y="3364992"/>
                  </a:lnTo>
                  <a:lnTo>
                    <a:pt x="0" y="3364992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66" id="66"/>
            <p:cNvSpPr/>
            <p:nvPr/>
          </p:nvSpPr>
          <p:spPr>
            <a:xfrm flipH="false" flipV="false" rot="0">
              <a:off x="0" y="0"/>
              <a:ext cx="7348982" cy="3398774"/>
            </a:xfrm>
            <a:custGeom>
              <a:avLst/>
              <a:gdLst/>
              <a:ahLst/>
              <a:cxnLst/>
              <a:rect r="r" b="b" t="t" l="l"/>
              <a:pathLst>
                <a:path h="3398774" w="7348982">
                  <a:moveTo>
                    <a:pt x="16891" y="0"/>
                  </a:moveTo>
                  <a:lnTo>
                    <a:pt x="7332091" y="0"/>
                  </a:lnTo>
                  <a:cubicBezTo>
                    <a:pt x="7341489" y="0"/>
                    <a:pt x="7348982" y="7620"/>
                    <a:pt x="7348982" y="16891"/>
                  </a:cubicBezTo>
                  <a:lnTo>
                    <a:pt x="7348982" y="3381883"/>
                  </a:lnTo>
                  <a:cubicBezTo>
                    <a:pt x="7348982" y="3391281"/>
                    <a:pt x="7341362" y="3398774"/>
                    <a:pt x="7332091" y="3398774"/>
                  </a:cubicBezTo>
                  <a:lnTo>
                    <a:pt x="16891" y="3398774"/>
                  </a:lnTo>
                  <a:cubicBezTo>
                    <a:pt x="7493" y="3398774"/>
                    <a:pt x="0" y="3391154"/>
                    <a:pt x="0" y="338188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3381883"/>
                  </a:lnTo>
                  <a:lnTo>
                    <a:pt x="16891" y="3381883"/>
                  </a:lnTo>
                  <a:lnTo>
                    <a:pt x="16891" y="3364992"/>
                  </a:lnTo>
                  <a:lnTo>
                    <a:pt x="7332091" y="3364992"/>
                  </a:lnTo>
                  <a:lnTo>
                    <a:pt x="7332091" y="3381883"/>
                  </a:lnTo>
                  <a:lnTo>
                    <a:pt x="7315200" y="3381883"/>
                  </a:lnTo>
                  <a:lnTo>
                    <a:pt x="7315200" y="16891"/>
                  </a:lnTo>
                  <a:lnTo>
                    <a:pt x="7332091" y="16891"/>
                  </a:lnTo>
                  <a:lnTo>
                    <a:pt x="7332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67" id="67"/>
          <p:cNvGrpSpPr/>
          <p:nvPr/>
        </p:nvGrpSpPr>
        <p:grpSpPr>
          <a:xfrm rot="0">
            <a:off x="755399" y="4376423"/>
            <a:ext cx="5511803" cy="153419"/>
            <a:chOff x="0" y="0"/>
            <a:chExt cx="7349071" cy="204559"/>
          </a:xfrm>
        </p:grpSpPr>
        <p:sp>
          <p:nvSpPr>
            <p:cNvPr name="Freeform 68" id="68"/>
            <p:cNvSpPr/>
            <p:nvPr/>
          </p:nvSpPr>
          <p:spPr>
            <a:xfrm flipH="false" flipV="false" rot="0">
              <a:off x="16891" y="16891"/>
              <a:ext cx="7315200" cy="170688"/>
            </a:xfrm>
            <a:custGeom>
              <a:avLst/>
              <a:gdLst/>
              <a:ahLst/>
              <a:cxnLst/>
              <a:rect r="r" b="b" t="t" l="l"/>
              <a:pathLst>
                <a:path h="170688" w="7315200">
                  <a:moveTo>
                    <a:pt x="0" y="0"/>
                  </a:moveTo>
                  <a:lnTo>
                    <a:pt x="7315200" y="0"/>
                  </a:lnTo>
                  <a:lnTo>
                    <a:pt x="731520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2874A6"/>
            </a:solidFill>
          </p:spPr>
        </p:sp>
        <p:sp>
          <p:nvSpPr>
            <p:cNvPr name="Freeform 69" id="69"/>
            <p:cNvSpPr/>
            <p:nvPr/>
          </p:nvSpPr>
          <p:spPr>
            <a:xfrm flipH="false" flipV="false" rot="0">
              <a:off x="0" y="0"/>
              <a:ext cx="7348982" cy="204472"/>
            </a:xfrm>
            <a:custGeom>
              <a:avLst/>
              <a:gdLst/>
              <a:ahLst/>
              <a:cxnLst/>
              <a:rect r="r" b="b" t="t" l="l"/>
              <a:pathLst>
                <a:path h="204472" w="7348982">
                  <a:moveTo>
                    <a:pt x="16891" y="0"/>
                  </a:moveTo>
                  <a:lnTo>
                    <a:pt x="7332091" y="0"/>
                  </a:lnTo>
                  <a:cubicBezTo>
                    <a:pt x="7341489" y="0"/>
                    <a:pt x="7348982" y="7620"/>
                    <a:pt x="7348982" y="16891"/>
                  </a:cubicBezTo>
                  <a:lnTo>
                    <a:pt x="7348982" y="187579"/>
                  </a:lnTo>
                  <a:cubicBezTo>
                    <a:pt x="7348982" y="196977"/>
                    <a:pt x="7341362" y="204470"/>
                    <a:pt x="733209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7332091" y="170688"/>
                  </a:lnTo>
                  <a:lnTo>
                    <a:pt x="7332091" y="187579"/>
                  </a:lnTo>
                  <a:lnTo>
                    <a:pt x="7315200" y="187579"/>
                  </a:lnTo>
                  <a:lnTo>
                    <a:pt x="7315200" y="16891"/>
                  </a:lnTo>
                  <a:lnTo>
                    <a:pt x="7332091" y="16891"/>
                  </a:lnTo>
                  <a:lnTo>
                    <a:pt x="7332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2874A6"/>
            </a:solidFill>
          </p:spPr>
        </p:sp>
      </p:grpSp>
      <p:grpSp>
        <p:nvGrpSpPr>
          <p:cNvPr name="Group 70" id="70"/>
          <p:cNvGrpSpPr/>
          <p:nvPr/>
        </p:nvGrpSpPr>
        <p:grpSpPr>
          <a:xfrm rot="0">
            <a:off x="987552" y="4608576"/>
            <a:ext cx="5047488" cy="694944"/>
            <a:chOff x="0" y="0"/>
            <a:chExt cx="6729984" cy="926592"/>
          </a:xfrm>
        </p:grpSpPr>
        <p:sp>
          <p:nvSpPr>
            <p:cNvPr name="Freeform 71" id="71"/>
            <p:cNvSpPr/>
            <p:nvPr/>
          </p:nvSpPr>
          <p:spPr>
            <a:xfrm flipH="false" flipV="false" rot="0">
              <a:off x="0" y="0"/>
              <a:ext cx="6729984" cy="926592"/>
            </a:xfrm>
            <a:custGeom>
              <a:avLst/>
              <a:gdLst/>
              <a:ahLst/>
              <a:cxnLst/>
              <a:rect r="r" b="b" t="t" l="l"/>
              <a:pathLst>
                <a:path h="92659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91522" r="0" b="-91522"/>
              </a:stretch>
            </a:blipFill>
          </p:spPr>
        </p:sp>
        <p:sp>
          <p:nvSpPr>
            <p:cNvPr name="TextBox 72" id="72"/>
            <p:cNvSpPr txBox="true"/>
            <p:nvPr/>
          </p:nvSpPr>
          <p:spPr>
            <a:xfrm>
              <a:off x="0" y="-19050"/>
              <a:ext cx="6729984" cy="94564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600"/>
                </a:lnSpc>
              </a:pPr>
              <a:r>
                <a:rPr lang="en-US" sz="30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Sylvia</a:t>
              </a:r>
            </a:p>
          </p:txBody>
        </p:sp>
      </p:grpSp>
      <p:grpSp>
        <p:nvGrpSpPr>
          <p:cNvPr name="Group 73" id="73"/>
          <p:cNvGrpSpPr/>
          <p:nvPr/>
        </p:nvGrpSpPr>
        <p:grpSpPr>
          <a:xfrm rot="0">
            <a:off x="987552" y="5303520"/>
            <a:ext cx="5047488" cy="512064"/>
            <a:chOff x="0" y="0"/>
            <a:chExt cx="6729984" cy="682752"/>
          </a:xfrm>
        </p:grpSpPr>
        <p:sp>
          <p:nvSpPr>
            <p:cNvPr name="Freeform 74" id="74"/>
            <p:cNvSpPr/>
            <p:nvPr/>
          </p:nvSpPr>
          <p:spPr>
            <a:xfrm flipH="false" flipV="false" rot="0">
              <a:off x="0" y="0"/>
              <a:ext cx="6729984" cy="682752"/>
            </a:xfrm>
            <a:custGeom>
              <a:avLst/>
              <a:gdLst/>
              <a:ahLst/>
              <a:cxnLst/>
              <a:rect r="r" b="b" t="t" l="l"/>
              <a:pathLst>
                <a:path h="68275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42066" r="0" b="-142066"/>
              </a:stretch>
            </a:blipFill>
          </p:spPr>
        </p:sp>
        <p:sp>
          <p:nvSpPr>
            <p:cNvPr name="TextBox 75" id="75"/>
            <p:cNvSpPr txBox="true"/>
            <p:nvPr/>
          </p:nvSpPr>
          <p:spPr>
            <a:xfrm>
              <a:off x="0" y="-38100"/>
              <a:ext cx="6729984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9"/>
                </a:lnSpc>
              </a:pPr>
              <a:r>
                <a:rPr lang="en-US" sz="2400" b="true">
                  <a:solidFill>
                    <a:srgbClr val="2874A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HR</a:t>
              </a:r>
            </a:p>
          </p:txBody>
        </p:sp>
      </p:grpSp>
      <p:grpSp>
        <p:nvGrpSpPr>
          <p:cNvPr name="Group 76" id="76"/>
          <p:cNvGrpSpPr/>
          <p:nvPr/>
        </p:nvGrpSpPr>
        <p:grpSpPr>
          <a:xfrm rot="0">
            <a:off x="987552" y="5815584"/>
            <a:ext cx="5047488" cy="877824"/>
            <a:chOff x="0" y="0"/>
            <a:chExt cx="6729984" cy="1170432"/>
          </a:xfrm>
        </p:grpSpPr>
        <p:sp>
          <p:nvSpPr>
            <p:cNvPr name="Freeform 77" id="77"/>
            <p:cNvSpPr/>
            <p:nvPr/>
          </p:nvSpPr>
          <p:spPr>
            <a:xfrm flipH="false" flipV="false" rot="0">
              <a:off x="0" y="0"/>
              <a:ext cx="6729984" cy="1170432"/>
            </a:xfrm>
            <a:custGeom>
              <a:avLst/>
              <a:gdLst/>
              <a:ahLst/>
              <a:cxnLst/>
              <a:rect r="r" b="b" t="t" l="l"/>
              <a:pathLst>
                <a:path h="117043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1170432"/>
                  </a:lnTo>
                  <a:lnTo>
                    <a:pt x="0" y="117043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2038" r="0" b="-62038"/>
              </a:stretch>
            </a:blipFill>
          </p:spPr>
        </p:sp>
        <p:sp>
          <p:nvSpPr>
            <p:cNvPr name="TextBox 78" id="78"/>
            <p:cNvSpPr txBox="true"/>
            <p:nvPr/>
          </p:nvSpPr>
          <p:spPr>
            <a:xfrm>
              <a:off x="0" y="-47625"/>
              <a:ext cx="6729984" cy="121805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640"/>
                </a:lnSpc>
              </a:pPr>
              <a:r>
                <a:rPr lang="en-US" sz="22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Sub-team Member</a:t>
              </a:r>
            </a:p>
          </p:txBody>
        </p:sp>
      </p:grpSp>
      <p:grpSp>
        <p:nvGrpSpPr>
          <p:cNvPr name="Group 79" id="79"/>
          <p:cNvGrpSpPr/>
          <p:nvPr/>
        </p:nvGrpSpPr>
        <p:grpSpPr>
          <a:xfrm rot="0">
            <a:off x="6570983" y="4376423"/>
            <a:ext cx="5511803" cy="2549147"/>
            <a:chOff x="0" y="0"/>
            <a:chExt cx="7349071" cy="3398863"/>
          </a:xfrm>
        </p:grpSpPr>
        <p:sp>
          <p:nvSpPr>
            <p:cNvPr name="Freeform 80" id="80"/>
            <p:cNvSpPr/>
            <p:nvPr/>
          </p:nvSpPr>
          <p:spPr>
            <a:xfrm flipH="false" flipV="false" rot="0">
              <a:off x="16891" y="16891"/>
              <a:ext cx="7315200" cy="3364992"/>
            </a:xfrm>
            <a:custGeom>
              <a:avLst/>
              <a:gdLst/>
              <a:ahLst/>
              <a:cxnLst/>
              <a:rect r="r" b="b" t="t" l="l"/>
              <a:pathLst>
                <a:path h="3364992" w="7315200">
                  <a:moveTo>
                    <a:pt x="0" y="0"/>
                  </a:moveTo>
                  <a:lnTo>
                    <a:pt x="7315200" y="0"/>
                  </a:lnTo>
                  <a:lnTo>
                    <a:pt x="7315200" y="3364992"/>
                  </a:lnTo>
                  <a:lnTo>
                    <a:pt x="0" y="3364992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81" id="81"/>
            <p:cNvSpPr/>
            <p:nvPr/>
          </p:nvSpPr>
          <p:spPr>
            <a:xfrm flipH="false" flipV="false" rot="0">
              <a:off x="0" y="0"/>
              <a:ext cx="7348982" cy="3398774"/>
            </a:xfrm>
            <a:custGeom>
              <a:avLst/>
              <a:gdLst/>
              <a:ahLst/>
              <a:cxnLst/>
              <a:rect r="r" b="b" t="t" l="l"/>
              <a:pathLst>
                <a:path h="3398774" w="7348982">
                  <a:moveTo>
                    <a:pt x="16891" y="0"/>
                  </a:moveTo>
                  <a:lnTo>
                    <a:pt x="7332091" y="0"/>
                  </a:lnTo>
                  <a:cubicBezTo>
                    <a:pt x="7341489" y="0"/>
                    <a:pt x="7348982" y="7620"/>
                    <a:pt x="7348982" y="16891"/>
                  </a:cubicBezTo>
                  <a:lnTo>
                    <a:pt x="7348982" y="3381883"/>
                  </a:lnTo>
                  <a:cubicBezTo>
                    <a:pt x="7348982" y="3391281"/>
                    <a:pt x="7341362" y="3398774"/>
                    <a:pt x="7332091" y="3398774"/>
                  </a:cubicBezTo>
                  <a:lnTo>
                    <a:pt x="16891" y="3398774"/>
                  </a:lnTo>
                  <a:cubicBezTo>
                    <a:pt x="7493" y="3398774"/>
                    <a:pt x="0" y="3391154"/>
                    <a:pt x="0" y="338188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3381883"/>
                  </a:lnTo>
                  <a:lnTo>
                    <a:pt x="16891" y="3381883"/>
                  </a:lnTo>
                  <a:lnTo>
                    <a:pt x="16891" y="3364992"/>
                  </a:lnTo>
                  <a:lnTo>
                    <a:pt x="7332091" y="3364992"/>
                  </a:lnTo>
                  <a:lnTo>
                    <a:pt x="7332091" y="3381883"/>
                  </a:lnTo>
                  <a:lnTo>
                    <a:pt x="7315200" y="3381883"/>
                  </a:lnTo>
                  <a:lnTo>
                    <a:pt x="7315200" y="16891"/>
                  </a:lnTo>
                  <a:lnTo>
                    <a:pt x="7332091" y="16891"/>
                  </a:lnTo>
                  <a:lnTo>
                    <a:pt x="7332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82" id="82"/>
          <p:cNvGrpSpPr/>
          <p:nvPr/>
        </p:nvGrpSpPr>
        <p:grpSpPr>
          <a:xfrm rot="0">
            <a:off x="6570983" y="4376423"/>
            <a:ext cx="5511803" cy="153419"/>
            <a:chOff x="0" y="0"/>
            <a:chExt cx="7349071" cy="204559"/>
          </a:xfrm>
        </p:grpSpPr>
        <p:sp>
          <p:nvSpPr>
            <p:cNvPr name="Freeform 83" id="83"/>
            <p:cNvSpPr/>
            <p:nvPr/>
          </p:nvSpPr>
          <p:spPr>
            <a:xfrm flipH="false" flipV="false" rot="0">
              <a:off x="16891" y="16891"/>
              <a:ext cx="7315200" cy="170688"/>
            </a:xfrm>
            <a:custGeom>
              <a:avLst/>
              <a:gdLst/>
              <a:ahLst/>
              <a:cxnLst/>
              <a:rect r="r" b="b" t="t" l="l"/>
              <a:pathLst>
                <a:path h="170688" w="7315200">
                  <a:moveTo>
                    <a:pt x="0" y="0"/>
                  </a:moveTo>
                  <a:lnTo>
                    <a:pt x="7315200" y="0"/>
                  </a:lnTo>
                  <a:lnTo>
                    <a:pt x="731520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2E86C1"/>
            </a:solidFill>
          </p:spPr>
        </p:sp>
        <p:sp>
          <p:nvSpPr>
            <p:cNvPr name="Freeform 84" id="84"/>
            <p:cNvSpPr/>
            <p:nvPr/>
          </p:nvSpPr>
          <p:spPr>
            <a:xfrm flipH="false" flipV="false" rot="0">
              <a:off x="0" y="0"/>
              <a:ext cx="7348982" cy="204472"/>
            </a:xfrm>
            <a:custGeom>
              <a:avLst/>
              <a:gdLst/>
              <a:ahLst/>
              <a:cxnLst/>
              <a:rect r="r" b="b" t="t" l="l"/>
              <a:pathLst>
                <a:path h="204472" w="7348982">
                  <a:moveTo>
                    <a:pt x="16891" y="0"/>
                  </a:moveTo>
                  <a:lnTo>
                    <a:pt x="7332091" y="0"/>
                  </a:lnTo>
                  <a:cubicBezTo>
                    <a:pt x="7341489" y="0"/>
                    <a:pt x="7348982" y="7620"/>
                    <a:pt x="7348982" y="16891"/>
                  </a:cubicBezTo>
                  <a:lnTo>
                    <a:pt x="7348982" y="187579"/>
                  </a:lnTo>
                  <a:cubicBezTo>
                    <a:pt x="7348982" y="196977"/>
                    <a:pt x="7341362" y="204470"/>
                    <a:pt x="733209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7332091" y="170688"/>
                  </a:lnTo>
                  <a:lnTo>
                    <a:pt x="7332091" y="187579"/>
                  </a:lnTo>
                  <a:lnTo>
                    <a:pt x="7315200" y="187579"/>
                  </a:lnTo>
                  <a:lnTo>
                    <a:pt x="7315200" y="16891"/>
                  </a:lnTo>
                  <a:lnTo>
                    <a:pt x="7332091" y="16891"/>
                  </a:lnTo>
                  <a:lnTo>
                    <a:pt x="7332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2E86C1"/>
            </a:solidFill>
          </p:spPr>
        </p:sp>
      </p:grpSp>
      <p:grpSp>
        <p:nvGrpSpPr>
          <p:cNvPr name="Group 85" id="85"/>
          <p:cNvGrpSpPr/>
          <p:nvPr/>
        </p:nvGrpSpPr>
        <p:grpSpPr>
          <a:xfrm rot="0">
            <a:off x="6803136" y="4608576"/>
            <a:ext cx="5047488" cy="694944"/>
            <a:chOff x="0" y="0"/>
            <a:chExt cx="6729984" cy="926592"/>
          </a:xfrm>
        </p:grpSpPr>
        <p:sp>
          <p:nvSpPr>
            <p:cNvPr name="Freeform 86" id="86"/>
            <p:cNvSpPr/>
            <p:nvPr/>
          </p:nvSpPr>
          <p:spPr>
            <a:xfrm flipH="false" flipV="false" rot="0">
              <a:off x="0" y="0"/>
              <a:ext cx="6729984" cy="926592"/>
            </a:xfrm>
            <a:custGeom>
              <a:avLst/>
              <a:gdLst/>
              <a:ahLst/>
              <a:cxnLst/>
              <a:rect r="r" b="b" t="t" l="l"/>
              <a:pathLst>
                <a:path h="92659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91522" r="0" b="-91522"/>
              </a:stretch>
            </a:blipFill>
          </p:spPr>
        </p:sp>
        <p:sp>
          <p:nvSpPr>
            <p:cNvPr name="TextBox 87" id="87"/>
            <p:cNvSpPr txBox="true"/>
            <p:nvPr/>
          </p:nvSpPr>
          <p:spPr>
            <a:xfrm>
              <a:off x="0" y="-19050"/>
              <a:ext cx="6729984" cy="94564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600"/>
                </a:lnSpc>
              </a:pPr>
              <a:r>
                <a:rPr lang="en-US" sz="30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Tom</a:t>
              </a:r>
            </a:p>
          </p:txBody>
        </p:sp>
      </p:grpSp>
      <p:grpSp>
        <p:nvGrpSpPr>
          <p:cNvPr name="Group 88" id="88"/>
          <p:cNvGrpSpPr/>
          <p:nvPr/>
        </p:nvGrpSpPr>
        <p:grpSpPr>
          <a:xfrm rot="0">
            <a:off x="6803136" y="5303520"/>
            <a:ext cx="5047488" cy="512064"/>
            <a:chOff x="0" y="0"/>
            <a:chExt cx="6729984" cy="682752"/>
          </a:xfrm>
        </p:grpSpPr>
        <p:sp>
          <p:nvSpPr>
            <p:cNvPr name="Freeform 89" id="89"/>
            <p:cNvSpPr/>
            <p:nvPr/>
          </p:nvSpPr>
          <p:spPr>
            <a:xfrm flipH="false" flipV="false" rot="0">
              <a:off x="0" y="0"/>
              <a:ext cx="6729984" cy="682752"/>
            </a:xfrm>
            <a:custGeom>
              <a:avLst/>
              <a:gdLst/>
              <a:ahLst/>
              <a:cxnLst/>
              <a:rect r="r" b="b" t="t" l="l"/>
              <a:pathLst>
                <a:path h="68275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42066" r="0" b="-142066"/>
              </a:stretch>
            </a:blipFill>
          </p:spPr>
        </p:sp>
        <p:sp>
          <p:nvSpPr>
            <p:cNvPr name="TextBox 90" id="90"/>
            <p:cNvSpPr txBox="true"/>
            <p:nvPr/>
          </p:nvSpPr>
          <p:spPr>
            <a:xfrm>
              <a:off x="0" y="-38100"/>
              <a:ext cx="6729984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9"/>
                </a:lnSpc>
              </a:pPr>
              <a:r>
                <a:rPr lang="en-US" sz="2400" b="true">
                  <a:solidFill>
                    <a:srgbClr val="2E86C1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Facilities</a:t>
              </a:r>
            </a:p>
          </p:txBody>
        </p:sp>
      </p:grpSp>
      <p:grpSp>
        <p:nvGrpSpPr>
          <p:cNvPr name="Group 91" id="91"/>
          <p:cNvGrpSpPr/>
          <p:nvPr/>
        </p:nvGrpSpPr>
        <p:grpSpPr>
          <a:xfrm rot="0">
            <a:off x="6803136" y="5815584"/>
            <a:ext cx="5047488" cy="877824"/>
            <a:chOff x="0" y="0"/>
            <a:chExt cx="6729984" cy="1170432"/>
          </a:xfrm>
        </p:grpSpPr>
        <p:sp>
          <p:nvSpPr>
            <p:cNvPr name="Freeform 92" id="92"/>
            <p:cNvSpPr/>
            <p:nvPr/>
          </p:nvSpPr>
          <p:spPr>
            <a:xfrm flipH="false" flipV="false" rot="0">
              <a:off x="0" y="0"/>
              <a:ext cx="6729984" cy="1170432"/>
            </a:xfrm>
            <a:custGeom>
              <a:avLst/>
              <a:gdLst/>
              <a:ahLst/>
              <a:cxnLst/>
              <a:rect r="r" b="b" t="t" l="l"/>
              <a:pathLst>
                <a:path h="117043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1170432"/>
                  </a:lnTo>
                  <a:lnTo>
                    <a:pt x="0" y="117043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2038" r="0" b="-62038"/>
              </a:stretch>
            </a:blipFill>
          </p:spPr>
        </p:sp>
        <p:sp>
          <p:nvSpPr>
            <p:cNvPr name="TextBox 93" id="93"/>
            <p:cNvSpPr txBox="true"/>
            <p:nvPr/>
          </p:nvSpPr>
          <p:spPr>
            <a:xfrm>
              <a:off x="0" y="-47625"/>
              <a:ext cx="6729984" cy="121805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640"/>
                </a:lnSpc>
              </a:pPr>
              <a:r>
                <a:rPr lang="en-US" sz="22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Sub-team Member</a:t>
              </a:r>
            </a:p>
          </p:txBody>
        </p:sp>
      </p:grpSp>
      <p:grpSp>
        <p:nvGrpSpPr>
          <p:cNvPr name="Group 94" id="94"/>
          <p:cNvGrpSpPr/>
          <p:nvPr/>
        </p:nvGrpSpPr>
        <p:grpSpPr>
          <a:xfrm rot="0">
            <a:off x="12386567" y="4376423"/>
            <a:ext cx="5511803" cy="2549147"/>
            <a:chOff x="0" y="0"/>
            <a:chExt cx="7349071" cy="3398863"/>
          </a:xfrm>
        </p:grpSpPr>
        <p:sp>
          <p:nvSpPr>
            <p:cNvPr name="Freeform 95" id="95"/>
            <p:cNvSpPr/>
            <p:nvPr/>
          </p:nvSpPr>
          <p:spPr>
            <a:xfrm flipH="false" flipV="false" rot="0">
              <a:off x="16891" y="16891"/>
              <a:ext cx="7315200" cy="3364992"/>
            </a:xfrm>
            <a:custGeom>
              <a:avLst/>
              <a:gdLst/>
              <a:ahLst/>
              <a:cxnLst/>
              <a:rect r="r" b="b" t="t" l="l"/>
              <a:pathLst>
                <a:path h="3364992" w="7315200">
                  <a:moveTo>
                    <a:pt x="0" y="0"/>
                  </a:moveTo>
                  <a:lnTo>
                    <a:pt x="7315200" y="0"/>
                  </a:lnTo>
                  <a:lnTo>
                    <a:pt x="7315200" y="3364992"/>
                  </a:lnTo>
                  <a:lnTo>
                    <a:pt x="0" y="3364992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96" id="96"/>
            <p:cNvSpPr/>
            <p:nvPr/>
          </p:nvSpPr>
          <p:spPr>
            <a:xfrm flipH="false" flipV="false" rot="0">
              <a:off x="0" y="0"/>
              <a:ext cx="7348982" cy="3398774"/>
            </a:xfrm>
            <a:custGeom>
              <a:avLst/>
              <a:gdLst/>
              <a:ahLst/>
              <a:cxnLst/>
              <a:rect r="r" b="b" t="t" l="l"/>
              <a:pathLst>
                <a:path h="3398774" w="7348982">
                  <a:moveTo>
                    <a:pt x="16891" y="0"/>
                  </a:moveTo>
                  <a:lnTo>
                    <a:pt x="7332091" y="0"/>
                  </a:lnTo>
                  <a:cubicBezTo>
                    <a:pt x="7341489" y="0"/>
                    <a:pt x="7348982" y="7620"/>
                    <a:pt x="7348982" y="16891"/>
                  </a:cubicBezTo>
                  <a:lnTo>
                    <a:pt x="7348982" y="3381883"/>
                  </a:lnTo>
                  <a:cubicBezTo>
                    <a:pt x="7348982" y="3391281"/>
                    <a:pt x="7341362" y="3398774"/>
                    <a:pt x="7332091" y="3398774"/>
                  </a:cubicBezTo>
                  <a:lnTo>
                    <a:pt x="16891" y="3398774"/>
                  </a:lnTo>
                  <a:cubicBezTo>
                    <a:pt x="7493" y="3398774"/>
                    <a:pt x="0" y="3391154"/>
                    <a:pt x="0" y="338188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3381883"/>
                  </a:lnTo>
                  <a:lnTo>
                    <a:pt x="16891" y="3381883"/>
                  </a:lnTo>
                  <a:lnTo>
                    <a:pt x="16891" y="3364992"/>
                  </a:lnTo>
                  <a:lnTo>
                    <a:pt x="7332091" y="3364992"/>
                  </a:lnTo>
                  <a:lnTo>
                    <a:pt x="7332091" y="3381883"/>
                  </a:lnTo>
                  <a:lnTo>
                    <a:pt x="7315200" y="3381883"/>
                  </a:lnTo>
                  <a:lnTo>
                    <a:pt x="7315200" y="16891"/>
                  </a:lnTo>
                  <a:lnTo>
                    <a:pt x="7332091" y="16891"/>
                  </a:lnTo>
                  <a:lnTo>
                    <a:pt x="7332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97" id="97"/>
          <p:cNvGrpSpPr/>
          <p:nvPr/>
        </p:nvGrpSpPr>
        <p:grpSpPr>
          <a:xfrm rot="0">
            <a:off x="12386567" y="4376423"/>
            <a:ext cx="5511803" cy="153419"/>
            <a:chOff x="0" y="0"/>
            <a:chExt cx="7349071" cy="204559"/>
          </a:xfrm>
        </p:grpSpPr>
        <p:sp>
          <p:nvSpPr>
            <p:cNvPr name="Freeform 98" id="98"/>
            <p:cNvSpPr/>
            <p:nvPr/>
          </p:nvSpPr>
          <p:spPr>
            <a:xfrm flipH="false" flipV="false" rot="0">
              <a:off x="16891" y="16891"/>
              <a:ext cx="7315200" cy="170688"/>
            </a:xfrm>
            <a:custGeom>
              <a:avLst/>
              <a:gdLst/>
              <a:ahLst/>
              <a:cxnLst/>
              <a:rect r="r" b="b" t="t" l="l"/>
              <a:pathLst>
                <a:path h="170688" w="7315200">
                  <a:moveTo>
                    <a:pt x="0" y="0"/>
                  </a:moveTo>
                  <a:lnTo>
                    <a:pt x="7315200" y="0"/>
                  </a:lnTo>
                  <a:lnTo>
                    <a:pt x="731520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3498DB"/>
            </a:solidFill>
          </p:spPr>
        </p:sp>
        <p:sp>
          <p:nvSpPr>
            <p:cNvPr name="Freeform 99" id="99"/>
            <p:cNvSpPr/>
            <p:nvPr/>
          </p:nvSpPr>
          <p:spPr>
            <a:xfrm flipH="false" flipV="false" rot="0">
              <a:off x="0" y="0"/>
              <a:ext cx="7348982" cy="204472"/>
            </a:xfrm>
            <a:custGeom>
              <a:avLst/>
              <a:gdLst/>
              <a:ahLst/>
              <a:cxnLst/>
              <a:rect r="r" b="b" t="t" l="l"/>
              <a:pathLst>
                <a:path h="204472" w="7348982">
                  <a:moveTo>
                    <a:pt x="16891" y="0"/>
                  </a:moveTo>
                  <a:lnTo>
                    <a:pt x="7332091" y="0"/>
                  </a:lnTo>
                  <a:cubicBezTo>
                    <a:pt x="7341489" y="0"/>
                    <a:pt x="7348982" y="7620"/>
                    <a:pt x="7348982" y="16891"/>
                  </a:cubicBezTo>
                  <a:lnTo>
                    <a:pt x="7348982" y="187579"/>
                  </a:lnTo>
                  <a:cubicBezTo>
                    <a:pt x="7348982" y="196977"/>
                    <a:pt x="7341362" y="204470"/>
                    <a:pt x="733209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7332091" y="170688"/>
                  </a:lnTo>
                  <a:lnTo>
                    <a:pt x="7332091" y="187579"/>
                  </a:lnTo>
                  <a:lnTo>
                    <a:pt x="7315200" y="187579"/>
                  </a:lnTo>
                  <a:lnTo>
                    <a:pt x="7315200" y="16891"/>
                  </a:lnTo>
                  <a:lnTo>
                    <a:pt x="7332091" y="16891"/>
                  </a:lnTo>
                  <a:lnTo>
                    <a:pt x="7332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498DB"/>
            </a:solidFill>
          </p:spPr>
        </p:sp>
      </p:grpSp>
      <p:grpSp>
        <p:nvGrpSpPr>
          <p:cNvPr name="Group 100" id="100"/>
          <p:cNvGrpSpPr/>
          <p:nvPr/>
        </p:nvGrpSpPr>
        <p:grpSpPr>
          <a:xfrm rot="0">
            <a:off x="12618720" y="4608576"/>
            <a:ext cx="5047488" cy="694944"/>
            <a:chOff x="0" y="0"/>
            <a:chExt cx="6729984" cy="926592"/>
          </a:xfrm>
        </p:grpSpPr>
        <p:sp>
          <p:nvSpPr>
            <p:cNvPr name="Freeform 101" id="101"/>
            <p:cNvSpPr/>
            <p:nvPr/>
          </p:nvSpPr>
          <p:spPr>
            <a:xfrm flipH="false" flipV="false" rot="0">
              <a:off x="0" y="0"/>
              <a:ext cx="6729984" cy="926592"/>
            </a:xfrm>
            <a:custGeom>
              <a:avLst/>
              <a:gdLst/>
              <a:ahLst/>
              <a:cxnLst/>
              <a:rect r="r" b="b" t="t" l="l"/>
              <a:pathLst>
                <a:path h="92659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91522" r="0" b="-91522"/>
              </a:stretch>
            </a:blipFill>
          </p:spPr>
        </p:sp>
        <p:sp>
          <p:nvSpPr>
            <p:cNvPr name="TextBox 102" id="102"/>
            <p:cNvSpPr txBox="true"/>
            <p:nvPr/>
          </p:nvSpPr>
          <p:spPr>
            <a:xfrm>
              <a:off x="0" y="-19050"/>
              <a:ext cx="6729984" cy="94564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600"/>
                </a:lnSpc>
              </a:pPr>
              <a:r>
                <a:rPr lang="en-US" sz="30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Santos</a:t>
              </a:r>
            </a:p>
          </p:txBody>
        </p:sp>
      </p:grpSp>
      <p:grpSp>
        <p:nvGrpSpPr>
          <p:cNvPr name="Group 103" id="103"/>
          <p:cNvGrpSpPr/>
          <p:nvPr/>
        </p:nvGrpSpPr>
        <p:grpSpPr>
          <a:xfrm rot="0">
            <a:off x="12618720" y="5303520"/>
            <a:ext cx="5047488" cy="512064"/>
            <a:chOff x="0" y="0"/>
            <a:chExt cx="6729984" cy="682752"/>
          </a:xfrm>
        </p:grpSpPr>
        <p:sp>
          <p:nvSpPr>
            <p:cNvPr name="Freeform 104" id="104"/>
            <p:cNvSpPr/>
            <p:nvPr/>
          </p:nvSpPr>
          <p:spPr>
            <a:xfrm flipH="false" flipV="false" rot="0">
              <a:off x="0" y="0"/>
              <a:ext cx="6729984" cy="682752"/>
            </a:xfrm>
            <a:custGeom>
              <a:avLst/>
              <a:gdLst/>
              <a:ahLst/>
              <a:cxnLst/>
              <a:rect r="r" b="b" t="t" l="l"/>
              <a:pathLst>
                <a:path h="68275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42066" r="0" b="-142066"/>
              </a:stretch>
            </a:blipFill>
          </p:spPr>
        </p:sp>
        <p:sp>
          <p:nvSpPr>
            <p:cNvPr name="TextBox 105" id="105"/>
            <p:cNvSpPr txBox="true"/>
            <p:nvPr/>
          </p:nvSpPr>
          <p:spPr>
            <a:xfrm>
              <a:off x="0" y="-38100"/>
              <a:ext cx="6729984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9"/>
                </a:lnSpc>
              </a:pPr>
              <a:r>
                <a:rPr lang="en-US" sz="2400" b="true">
                  <a:solidFill>
                    <a:srgbClr val="3498DB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Legal</a:t>
              </a:r>
            </a:p>
          </p:txBody>
        </p:sp>
      </p:grpSp>
      <p:grpSp>
        <p:nvGrpSpPr>
          <p:cNvPr name="Group 106" id="106"/>
          <p:cNvGrpSpPr/>
          <p:nvPr/>
        </p:nvGrpSpPr>
        <p:grpSpPr>
          <a:xfrm rot="0">
            <a:off x="12618720" y="5815584"/>
            <a:ext cx="5047488" cy="877824"/>
            <a:chOff x="0" y="0"/>
            <a:chExt cx="6729984" cy="1170432"/>
          </a:xfrm>
        </p:grpSpPr>
        <p:sp>
          <p:nvSpPr>
            <p:cNvPr name="Freeform 107" id="107"/>
            <p:cNvSpPr/>
            <p:nvPr/>
          </p:nvSpPr>
          <p:spPr>
            <a:xfrm flipH="false" flipV="false" rot="0">
              <a:off x="0" y="0"/>
              <a:ext cx="6729984" cy="1170432"/>
            </a:xfrm>
            <a:custGeom>
              <a:avLst/>
              <a:gdLst/>
              <a:ahLst/>
              <a:cxnLst/>
              <a:rect r="r" b="b" t="t" l="l"/>
              <a:pathLst>
                <a:path h="117043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1170432"/>
                  </a:lnTo>
                  <a:lnTo>
                    <a:pt x="0" y="117043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2038" r="0" b="-62038"/>
              </a:stretch>
            </a:blipFill>
          </p:spPr>
        </p:sp>
        <p:sp>
          <p:nvSpPr>
            <p:cNvPr name="TextBox 108" id="108"/>
            <p:cNvSpPr txBox="true"/>
            <p:nvPr/>
          </p:nvSpPr>
          <p:spPr>
            <a:xfrm>
              <a:off x="0" y="-47625"/>
              <a:ext cx="6729984" cy="121805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640"/>
                </a:lnSpc>
              </a:pPr>
              <a:r>
                <a:rPr lang="en-US" sz="22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Sub-team Member</a:t>
              </a:r>
            </a:p>
          </p:txBody>
        </p:sp>
      </p:grpSp>
      <p:grpSp>
        <p:nvGrpSpPr>
          <p:cNvPr name="Group 109" id="109"/>
          <p:cNvGrpSpPr/>
          <p:nvPr/>
        </p:nvGrpSpPr>
        <p:grpSpPr>
          <a:xfrm rot="0">
            <a:off x="755399" y="7156199"/>
            <a:ext cx="5511803" cy="2549147"/>
            <a:chOff x="0" y="0"/>
            <a:chExt cx="7349071" cy="3398863"/>
          </a:xfrm>
        </p:grpSpPr>
        <p:sp>
          <p:nvSpPr>
            <p:cNvPr name="Freeform 110" id="110"/>
            <p:cNvSpPr/>
            <p:nvPr/>
          </p:nvSpPr>
          <p:spPr>
            <a:xfrm flipH="false" flipV="false" rot="0">
              <a:off x="16891" y="16891"/>
              <a:ext cx="7315200" cy="3364992"/>
            </a:xfrm>
            <a:custGeom>
              <a:avLst/>
              <a:gdLst/>
              <a:ahLst/>
              <a:cxnLst/>
              <a:rect r="r" b="b" t="t" l="l"/>
              <a:pathLst>
                <a:path h="3364992" w="7315200">
                  <a:moveTo>
                    <a:pt x="0" y="0"/>
                  </a:moveTo>
                  <a:lnTo>
                    <a:pt x="7315200" y="0"/>
                  </a:lnTo>
                  <a:lnTo>
                    <a:pt x="7315200" y="3364992"/>
                  </a:lnTo>
                  <a:lnTo>
                    <a:pt x="0" y="3364992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111" id="111"/>
            <p:cNvSpPr/>
            <p:nvPr/>
          </p:nvSpPr>
          <p:spPr>
            <a:xfrm flipH="false" flipV="false" rot="0">
              <a:off x="0" y="0"/>
              <a:ext cx="7348982" cy="3398774"/>
            </a:xfrm>
            <a:custGeom>
              <a:avLst/>
              <a:gdLst/>
              <a:ahLst/>
              <a:cxnLst/>
              <a:rect r="r" b="b" t="t" l="l"/>
              <a:pathLst>
                <a:path h="3398774" w="7348982">
                  <a:moveTo>
                    <a:pt x="16891" y="0"/>
                  </a:moveTo>
                  <a:lnTo>
                    <a:pt x="7332091" y="0"/>
                  </a:lnTo>
                  <a:cubicBezTo>
                    <a:pt x="7341489" y="0"/>
                    <a:pt x="7348982" y="7620"/>
                    <a:pt x="7348982" y="16891"/>
                  </a:cubicBezTo>
                  <a:lnTo>
                    <a:pt x="7348982" y="3381883"/>
                  </a:lnTo>
                  <a:cubicBezTo>
                    <a:pt x="7348982" y="3391281"/>
                    <a:pt x="7341362" y="3398774"/>
                    <a:pt x="7332091" y="3398774"/>
                  </a:cubicBezTo>
                  <a:lnTo>
                    <a:pt x="16891" y="3398774"/>
                  </a:lnTo>
                  <a:cubicBezTo>
                    <a:pt x="7493" y="3398774"/>
                    <a:pt x="0" y="3391154"/>
                    <a:pt x="0" y="338188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3381883"/>
                  </a:lnTo>
                  <a:lnTo>
                    <a:pt x="16891" y="3381883"/>
                  </a:lnTo>
                  <a:lnTo>
                    <a:pt x="16891" y="3364992"/>
                  </a:lnTo>
                  <a:lnTo>
                    <a:pt x="7332091" y="3364992"/>
                  </a:lnTo>
                  <a:lnTo>
                    <a:pt x="7332091" y="3381883"/>
                  </a:lnTo>
                  <a:lnTo>
                    <a:pt x="7315200" y="3381883"/>
                  </a:lnTo>
                  <a:lnTo>
                    <a:pt x="7315200" y="16891"/>
                  </a:lnTo>
                  <a:lnTo>
                    <a:pt x="7332091" y="16891"/>
                  </a:lnTo>
                  <a:lnTo>
                    <a:pt x="7332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112" id="112"/>
          <p:cNvGrpSpPr/>
          <p:nvPr/>
        </p:nvGrpSpPr>
        <p:grpSpPr>
          <a:xfrm rot="0">
            <a:off x="755399" y="7156199"/>
            <a:ext cx="5511803" cy="153419"/>
            <a:chOff x="0" y="0"/>
            <a:chExt cx="7349071" cy="204559"/>
          </a:xfrm>
        </p:grpSpPr>
        <p:sp>
          <p:nvSpPr>
            <p:cNvPr name="Freeform 113" id="113"/>
            <p:cNvSpPr/>
            <p:nvPr/>
          </p:nvSpPr>
          <p:spPr>
            <a:xfrm flipH="false" flipV="false" rot="0">
              <a:off x="16891" y="16891"/>
              <a:ext cx="7315200" cy="170688"/>
            </a:xfrm>
            <a:custGeom>
              <a:avLst/>
              <a:gdLst/>
              <a:ahLst/>
              <a:cxnLst/>
              <a:rect r="r" b="b" t="t" l="l"/>
              <a:pathLst>
                <a:path h="170688" w="7315200">
                  <a:moveTo>
                    <a:pt x="0" y="0"/>
                  </a:moveTo>
                  <a:lnTo>
                    <a:pt x="7315200" y="0"/>
                  </a:lnTo>
                  <a:lnTo>
                    <a:pt x="731520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5DADE2"/>
            </a:solidFill>
          </p:spPr>
        </p:sp>
        <p:sp>
          <p:nvSpPr>
            <p:cNvPr name="Freeform 114" id="114"/>
            <p:cNvSpPr/>
            <p:nvPr/>
          </p:nvSpPr>
          <p:spPr>
            <a:xfrm flipH="false" flipV="false" rot="0">
              <a:off x="0" y="0"/>
              <a:ext cx="7348982" cy="204472"/>
            </a:xfrm>
            <a:custGeom>
              <a:avLst/>
              <a:gdLst/>
              <a:ahLst/>
              <a:cxnLst/>
              <a:rect r="r" b="b" t="t" l="l"/>
              <a:pathLst>
                <a:path h="204472" w="7348982">
                  <a:moveTo>
                    <a:pt x="16891" y="0"/>
                  </a:moveTo>
                  <a:lnTo>
                    <a:pt x="7332091" y="0"/>
                  </a:lnTo>
                  <a:cubicBezTo>
                    <a:pt x="7341489" y="0"/>
                    <a:pt x="7348982" y="7620"/>
                    <a:pt x="7348982" y="16891"/>
                  </a:cubicBezTo>
                  <a:lnTo>
                    <a:pt x="7348982" y="187579"/>
                  </a:lnTo>
                  <a:cubicBezTo>
                    <a:pt x="7348982" y="196977"/>
                    <a:pt x="7341362" y="204470"/>
                    <a:pt x="733209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7332091" y="170688"/>
                  </a:lnTo>
                  <a:lnTo>
                    <a:pt x="7332091" y="187579"/>
                  </a:lnTo>
                  <a:lnTo>
                    <a:pt x="7315200" y="187579"/>
                  </a:lnTo>
                  <a:lnTo>
                    <a:pt x="7315200" y="16891"/>
                  </a:lnTo>
                  <a:lnTo>
                    <a:pt x="7332091" y="16891"/>
                  </a:lnTo>
                  <a:lnTo>
                    <a:pt x="7332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5DADE2"/>
            </a:solidFill>
          </p:spPr>
        </p:sp>
      </p:grpSp>
      <p:grpSp>
        <p:nvGrpSpPr>
          <p:cNvPr name="Group 115" id="115"/>
          <p:cNvGrpSpPr/>
          <p:nvPr/>
        </p:nvGrpSpPr>
        <p:grpSpPr>
          <a:xfrm rot="0">
            <a:off x="987552" y="7388352"/>
            <a:ext cx="5047488" cy="694944"/>
            <a:chOff x="0" y="0"/>
            <a:chExt cx="6729984" cy="926592"/>
          </a:xfrm>
        </p:grpSpPr>
        <p:sp>
          <p:nvSpPr>
            <p:cNvPr name="Freeform 116" id="116"/>
            <p:cNvSpPr/>
            <p:nvPr/>
          </p:nvSpPr>
          <p:spPr>
            <a:xfrm flipH="false" flipV="false" rot="0">
              <a:off x="0" y="0"/>
              <a:ext cx="6729984" cy="926592"/>
            </a:xfrm>
            <a:custGeom>
              <a:avLst/>
              <a:gdLst/>
              <a:ahLst/>
              <a:cxnLst/>
              <a:rect r="r" b="b" t="t" l="l"/>
              <a:pathLst>
                <a:path h="92659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91522" r="0" b="-91522"/>
              </a:stretch>
            </a:blipFill>
          </p:spPr>
        </p:sp>
        <p:sp>
          <p:nvSpPr>
            <p:cNvPr name="TextBox 117" id="117"/>
            <p:cNvSpPr txBox="true"/>
            <p:nvPr/>
          </p:nvSpPr>
          <p:spPr>
            <a:xfrm>
              <a:off x="0" y="-19050"/>
              <a:ext cx="6729984" cy="94564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600"/>
                </a:lnSpc>
              </a:pPr>
              <a:r>
                <a:rPr lang="en-US" sz="30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Pinar</a:t>
              </a:r>
            </a:p>
          </p:txBody>
        </p:sp>
      </p:grpSp>
      <p:grpSp>
        <p:nvGrpSpPr>
          <p:cNvPr name="Group 118" id="118"/>
          <p:cNvGrpSpPr/>
          <p:nvPr/>
        </p:nvGrpSpPr>
        <p:grpSpPr>
          <a:xfrm rot="0">
            <a:off x="987552" y="8083296"/>
            <a:ext cx="5047488" cy="512064"/>
            <a:chOff x="0" y="0"/>
            <a:chExt cx="6729984" cy="682752"/>
          </a:xfrm>
        </p:grpSpPr>
        <p:sp>
          <p:nvSpPr>
            <p:cNvPr name="Freeform 119" id="119"/>
            <p:cNvSpPr/>
            <p:nvPr/>
          </p:nvSpPr>
          <p:spPr>
            <a:xfrm flipH="false" flipV="false" rot="0">
              <a:off x="0" y="0"/>
              <a:ext cx="6729984" cy="682752"/>
            </a:xfrm>
            <a:custGeom>
              <a:avLst/>
              <a:gdLst/>
              <a:ahLst/>
              <a:cxnLst/>
              <a:rect r="r" b="b" t="t" l="l"/>
              <a:pathLst>
                <a:path h="68275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42066" r="0" b="-142066"/>
              </a:stretch>
            </a:blipFill>
          </p:spPr>
        </p:sp>
        <p:sp>
          <p:nvSpPr>
            <p:cNvPr name="TextBox 120" id="120"/>
            <p:cNvSpPr txBox="true"/>
            <p:nvPr/>
          </p:nvSpPr>
          <p:spPr>
            <a:xfrm>
              <a:off x="0" y="-38100"/>
              <a:ext cx="6729984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9"/>
                </a:lnSpc>
              </a:pPr>
              <a:r>
                <a:rPr lang="en-US" sz="2400" b="true">
                  <a:solidFill>
                    <a:srgbClr val="5DADE2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IT</a:t>
              </a:r>
            </a:p>
          </p:txBody>
        </p:sp>
      </p:grpSp>
      <p:grpSp>
        <p:nvGrpSpPr>
          <p:cNvPr name="Group 121" id="121"/>
          <p:cNvGrpSpPr/>
          <p:nvPr/>
        </p:nvGrpSpPr>
        <p:grpSpPr>
          <a:xfrm rot="0">
            <a:off x="987552" y="8595360"/>
            <a:ext cx="5047488" cy="877824"/>
            <a:chOff x="0" y="0"/>
            <a:chExt cx="6729984" cy="1170432"/>
          </a:xfrm>
        </p:grpSpPr>
        <p:sp>
          <p:nvSpPr>
            <p:cNvPr name="Freeform 122" id="122"/>
            <p:cNvSpPr/>
            <p:nvPr/>
          </p:nvSpPr>
          <p:spPr>
            <a:xfrm flipH="false" flipV="false" rot="0">
              <a:off x="0" y="0"/>
              <a:ext cx="6729984" cy="1170432"/>
            </a:xfrm>
            <a:custGeom>
              <a:avLst/>
              <a:gdLst/>
              <a:ahLst/>
              <a:cxnLst/>
              <a:rect r="r" b="b" t="t" l="l"/>
              <a:pathLst>
                <a:path h="117043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1170432"/>
                  </a:lnTo>
                  <a:lnTo>
                    <a:pt x="0" y="117043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2038" r="0" b="-62038"/>
              </a:stretch>
            </a:blipFill>
          </p:spPr>
        </p:sp>
        <p:sp>
          <p:nvSpPr>
            <p:cNvPr name="TextBox 123" id="123"/>
            <p:cNvSpPr txBox="true"/>
            <p:nvPr/>
          </p:nvSpPr>
          <p:spPr>
            <a:xfrm>
              <a:off x="0" y="-47625"/>
              <a:ext cx="6729984" cy="121805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640"/>
                </a:lnSpc>
              </a:pPr>
              <a:r>
                <a:rPr lang="en-US" sz="22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Sub-team Member</a:t>
              </a:r>
            </a:p>
          </p:txBody>
        </p:sp>
      </p:grpSp>
      <p:grpSp>
        <p:nvGrpSpPr>
          <p:cNvPr name="Group 124" id="124"/>
          <p:cNvGrpSpPr/>
          <p:nvPr/>
        </p:nvGrpSpPr>
        <p:grpSpPr>
          <a:xfrm rot="0">
            <a:off x="6570983" y="7156199"/>
            <a:ext cx="5511803" cy="2549147"/>
            <a:chOff x="0" y="0"/>
            <a:chExt cx="7349071" cy="3398863"/>
          </a:xfrm>
        </p:grpSpPr>
        <p:sp>
          <p:nvSpPr>
            <p:cNvPr name="Freeform 125" id="125"/>
            <p:cNvSpPr/>
            <p:nvPr/>
          </p:nvSpPr>
          <p:spPr>
            <a:xfrm flipH="false" flipV="false" rot="0">
              <a:off x="16891" y="16891"/>
              <a:ext cx="7315200" cy="3364992"/>
            </a:xfrm>
            <a:custGeom>
              <a:avLst/>
              <a:gdLst/>
              <a:ahLst/>
              <a:cxnLst/>
              <a:rect r="r" b="b" t="t" l="l"/>
              <a:pathLst>
                <a:path h="3364992" w="7315200">
                  <a:moveTo>
                    <a:pt x="0" y="0"/>
                  </a:moveTo>
                  <a:lnTo>
                    <a:pt x="7315200" y="0"/>
                  </a:lnTo>
                  <a:lnTo>
                    <a:pt x="7315200" y="3364992"/>
                  </a:lnTo>
                  <a:lnTo>
                    <a:pt x="0" y="3364992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126" id="126"/>
            <p:cNvSpPr/>
            <p:nvPr/>
          </p:nvSpPr>
          <p:spPr>
            <a:xfrm flipH="false" flipV="false" rot="0">
              <a:off x="0" y="0"/>
              <a:ext cx="7348982" cy="3398774"/>
            </a:xfrm>
            <a:custGeom>
              <a:avLst/>
              <a:gdLst/>
              <a:ahLst/>
              <a:cxnLst/>
              <a:rect r="r" b="b" t="t" l="l"/>
              <a:pathLst>
                <a:path h="3398774" w="7348982">
                  <a:moveTo>
                    <a:pt x="16891" y="0"/>
                  </a:moveTo>
                  <a:lnTo>
                    <a:pt x="7332091" y="0"/>
                  </a:lnTo>
                  <a:cubicBezTo>
                    <a:pt x="7341489" y="0"/>
                    <a:pt x="7348982" y="7620"/>
                    <a:pt x="7348982" y="16891"/>
                  </a:cubicBezTo>
                  <a:lnTo>
                    <a:pt x="7348982" y="3381883"/>
                  </a:lnTo>
                  <a:cubicBezTo>
                    <a:pt x="7348982" y="3391281"/>
                    <a:pt x="7341362" y="3398774"/>
                    <a:pt x="7332091" y="3398774"/>
                  </a:cubicBezTo>
                  <a:lnTo>
                    <a:pt x="16891" y="3398774"/>
                  </a:lnTo>
                  <a:cubicBezTo>
                    <a:pt x="7493" y="3398774"/>
                    <a:pt x="0" y="3391154"/>
                    <a:pt x="0" y="338188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3381883"/>
                  </a:lnTo>
                  <a:lnTo>
                    <a:pt x="16891" y="3381883"/>
                  </a:lnTo>
                  <a:lnTo>
                    <a:pt x="16891" y="3364992"/>
                  </a:lnTo>
                  <a:lnTo>
                    <a:pt x="7332091" y="3364992"/>
                  </a:lnTo>
                  <a:lnTo>
                    <a:pt x="7332091" y="3381883"/>
                  </a:lnTo>
                  <a:lnTo>
                    <a:pt x="7315200" y="3381883"/>
                  </a:lnTo>
                  <a:lnTo>
                    <a:pt x="7315200" y="16891"/>
                  </a:lnTo>
                  <a:lnTo>
                    <a:pt x="7332091" y="16891"/>
                  </a:lnTo>
                  <a:lnTo>
                    <a:pt x="7332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127" id="127"/>
          <p:cNvGrpSpPr/>
          <p:nvPr/>
        </p:nvGrpSpPr>
        <p:grpSpPr>
          <a:xfrm rot="0">
            <a:off x="6570983" y="7156199"/>
            <a:ext cx="5511803" cy="153419"/>
            <a:chOff x="0" y="0"/>
            <a:chExt cx="7349071" cy="204559"/>
          </a:xfrm>
        </p:grpSpPr>
        <p:sp>
          <p:nvSpPr>
            <p:cNvPr name="Freeform 128" id="128"/>
            <p:cNvSpPr/>
            <p:nvPr/>
          </p:nvSpPr>
          <p:spPr>
            <a:xfrm flipH="false" flipV="false" rot="0">
              <a:off x="16891" y="16891"/>
              <a:ext cx="7315200" cy="170688"/>
            </a:xfrm>
            <a:custGeom>
              <a:avLst/>
              <a:gdLst/>
              <a:ahLst/>
              <a:cxnLst/>
              <a:rect r="r" b="b" t="t" l="l"/>
              <a:pathLst>
                <a:path h="170688" w="7315200">
                  <a:moveTo>
                    <a:pt x="0" y="0"/>
                  </a:moveTo>
                  <a:lnTo>
                    <a:pt x="7315200" y="0"/>
                  </a:lnTo>
                  <a:lnTo>
                    <a:pt x="731520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85C1E9"/>
            </a:solidFill>
          </p:spPr>
        </p:sp>
        <p:sp>
          <p:nvSpPr>
            <p:cNvPr name="Freeform 129" id="129"/>
            <p:cNvSpPr/>
            <p:nvPr/>
          </p:nvSpPr>
          <p:spPr>
            <a:xfrm flipH="false" flipV="false" rot="0">
              <a:off x="0" y="0"/>
              <a:ext cx="7348982" cy="204472"/>
            </a:xfrm>
            <a:custGeom>
              <a:avLst/>
              <a:gdLst/>
              <a:ahLst/>
              <a:cxnLst/>
              <a:rect r="r" b="b" t="t" l="l"/>
              <a:pathLst>
                <a:path h="204472" w="7348982">
                  <a:moveTo>
                    <a:pt x="16891" y="0"/>
                  </a:moveTo>
                  <a:lnTo>
                    <a:pt x="7332091" y="0"/>
                  </a:lnTo>
                  <a:cubicBezTo>
                    <a:pt x="7341489" y="0"/>
                    <a:pt x="7348982" y="7620"/>
                    <a:pt x="7348982" y="16891"/>
                  </a:cubicBezTo>
                  <a:lnTo>
                    <a:pt x="7348982" y="187579"/>
                  </a:lnTo>
                  <a:cubicBezTo>
                    <a:pt x="7348982" y="196977"/>
                    <a:pt x="7341362" y="204470"/>
                    <a:pt x="733209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7332091" y="170688"/>
                  </a:lnTo>
                  <a:lnTo>
                    <a:pt x="7332091" y="187579"/>
                  </a:lnTo>
                  <a:lnTo>
                    <a:pt x="7315200" y="187579"/>
                  </a:lnTo>
                  <a:lnTo>
                    <a:pt x="7315200" y="16891"/>
                  </a:lnTo>
                  <a:lnTo>
                    <a:pt x="7332091" y="16891"/>
                  </a:lnTo>
                  <a:lnTo>
                    <a:pt x="7332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85C1E9"/>
            </a:solidFill>
          </p:spPr>
        </p:sp>
      </p:grpSp>
      <p:grpSp>
        <p:nvGrpSpPr>
          <p:cNvPr name="Group 130" id="130"/>
          <p:cNvGrpSpPr/>
          <p:nvPr/>
        </p:nvGrpSpPr>
        <p:grpSpPr>
          <a:xfrm rot="0">
            <a:off x="6803136" y="7388352"/>
            <a:ext cx="5047488" cy="694944"/>
            <a:chOff x="0" y="0"/>
            <a:chExt cx="6729984" cy="926592"/>
          </a:xfrm>
        </p:grpSpPr>
        <p:sp>
          <p:nvSpPr>
            <p:cNvPr name="Freeform 131" id="131"/>
            <p:cNvSpPr/>
            <p:nvPr/>
          </p:nvSpPr>
          <p:spPr>
            <a:xfrm flipH="false" flipV="false" rot="0">
              <a:off x="0" y="0"/>
              <a:ext cx="6729984" cy="926592"/>
            </a:xfrm>
            <a:custGeom>
              <a:avLst/>
              <a:gdLst/>
              <a:ahLst/>
              <a:cxnLst/>
              <a:rect r="r" b="b" t="t" l="l"/>
              <a:pathLst>
                <a:path h="92659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91522" r="0" b="-91522"/>
              </a:stretch>
            </a:blipFill>
          </p:spPr>
        </p:sp>
        <p:sp>
          <p:nvSpPr>
            <p:cNvPr name="TextBox 132" id="132"/>
            <p:cNvSpPr txBox="true"/>
            <p:nvPr/>
          </p:nvSpPr>
          <p:spPr>
            <a:xfrm>
              <a:off x="0" y="-19050"/>
              <a:ext cx="6729984" cy="94564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600"/>
                </a:lnSpc>
              </a:pPr>
              <a:r>
                <a:rPr lang="en-US" sz="30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Marvin</a:t>
              </a:r>
            </a:p>
          </p:txBody>
        </p:sp>
      </p:grpSp>
      <p:grpSp>
        <p:nvGrpSpPr>
          <p:cNvPr name="Group 133" id="133"/>
          <p:cNvGrpSpPr/>
          <p:nvPr/>
        </p:nvGrpSpPr>
        <p:grpSpPr>
          <a:xfrm rot="0">
            <a:off x="6803136" y="8083296"/>
            <a:ext cx="5047488" cy="512064"/>
            <a:chOff x="0" y="0"/>
            <a:chExt cx="6729984" cy="682752"/>
          </a:xfrm>
        </p:grpSpPr>
        <p:sp>
          <p:nvSpPr>
            <p:cNvPr name="Freeform 134" id="134"/>
            <p:cNvSpPr/>
            <p:nvPr/>
          </p:nvSpPr>
          <p:spPr>
            <a:xfrm flipH="false" flipV="false" rot="0">
              <a:off x="0" y="0"/>
              <a:ext cx="6729984" cy="682752"/>
            </a:xfrm>
            <a:custGeom>
              <a:avLst/>
              <a:gdLst/>
              <a:ahLst/>
              <a:cxnLst/>
              <a:rect r="r" b="b" t="t" l="l"/>
              <a:pathLst>
                <a:path h="68275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42066" r="0" b="-142066"/>
              </a:stretch>
            </a:blipFill>
          </p:spPr>
        </p:sp>
        <p:sp>
          <p:nvSpPr>
            <p:cNvPr name="TextBox 135" id="135"/>
            <p:cNvSpPr txBox="true"/>
            <p:nvPr/>
          </p:nvSpPr>
          <p:spPr>
            <a:xfrm>
              <a:off x="0" y="-38100"/>
              <a:ext cx="6729984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9"/>
                </a:lnSpc>
              </a:pPr>
              <a:r>
                <a:rPr lang="en-US" sz="2400" b="true">
                  <a:solidFill>
                    <a:srgbClr val="85C1E9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Security</a:t>
              </a:r>
            </a:p>
          </p:txBody>
        </p:sp>
      </p:grpSp>
      <p:grpSp>
        <p:nvGrpSpPr>
          <p:cNvPr name="Group 136" id="136"/>
          <p:cNvGrpSpPr/>
          <p:nvPr/>
        </p:nvGrpSpPr>
        <p:grpSpPr>
          <a:xfrm rot="0">
            <a:off x="6803136" y="8595360"/>
            <a:ext cx="5047488" cy="877824"/>
            <a:chOff x="0" y="0"/>
            <a:chExt cx="6729984" cy="1170432"/>
          </a:xfrm>
        </p:grpSpPr>
        <p:sp>
          <p:nvSpPr>
            <p:cNvPr name="Freeform 137" id="137"/>
            <p:cNvSpPr/>
            <p:nvPr/>
          </p:nvSpPr>
          <p:spPr>
            <a:xfrm flipH="false" flipV="false" rot="0">
              <a:off x="0" y="0"/>
              <a:ext cx="6729984" cy="1170432"/>
            </a:xfrm>
            <a:custGeom>
              <a:avLst/>
              <a:gdLst/>
              <a:ahLst/>
              <a:cxnLst/>
              <a:rect r="r" b="b" t="t" l="l"/>
              <a:pathLst>
                <a:path h="117043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1170432"/>
                  </a:lnTo>
                  <a:lnTo>
                    <a:pt x="0" y="117043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2038" r="0" b="-62038"/>
              </a:stretch>
            </a:blipFill>
          </p:spPr>
        </p:sp>
        <p:sp>
          <p:nvSpPr>
            <p:cNvPr name="TextBox 138" id="138"/>
            <p:cNvSpPr txBox="true"/>
            <p:nvPr/>
          </p:nvSpPr>
          <p:spPr>
            <a:xfrm>
              <a:off x="0" y="-47625"/>
              <a:ext cx="6729984" cy="121805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640"/>
                </a:lnSpc>
              </a:pPr>
              <a:r>
                <a:rPr lang="en-US" sz="22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Sub-team Member</a:t>
              </a:r>
            </a:p>
          </p:txBody>
        </p:sp>
      </p:grpSp>
      <p:grpSp>
        <p:nvGrpSpPr>
          <p:cNvPr name="Group 139" id="139"/>
          <p:cNvGrpSpPr/>
          <p:nvPr/>
        </p:nvGrpSpPr>
        <p:grpSpPr>
          <a:xfrm rot="0">
            <a:off x="12386567" y="7156199"/>
            <a:ext cx="5511803" cy="2549147"/>
            <a:chOff x="0" y="0"/>
            <a:chExt cx="7349071" cy="3398863"/>
          </a:xfrm>
        </p:grpSpPr>
        <p:sp>
          <p:nvSpPr>
            <p:cNvPr name="Freeform 140" id="140"/>
            <p:cNvSpPr/>
            <p:nvPr/>
          </p:nvSpPr>
          <p:spPr>
            <a:xfrm flipH="false" flipV="false" rot="0">
              <a:off x="16891" y="16891"/>
              <a:ext cx="7315200" cy="3364992"/>
            </a:xfrm>
            <a:custGeom>
              <a:avLst/>
              <a:gdLst/>
              <a:ahLst/>
              <a:cxnLst/>
              <a:rect r="r" b="b" t="t" l="l"/>
              <a:pathLst>
                <a:path h="3364992" w="7315200">
                  <a:moveTo>
                    <a:pt x="0" y="0"/>
                  </a:moveTo>
                  <a:lnTo>
                    <a:pt x="7315200" y="0"/>
                  </a:lnTo>
                  <a:lnTo>
                    <a:pt x="7315200" y="3364992"/>
                  </a:lnTo>
                  <a:lnTo>
                    <a:pt x="0" y="3364992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141" id="141"/>
            <p:cNvSpPr/>
            <p:nvPr/>
          </p:nvSpPr>
          <p:spPr>
            <a:xfrm flipH="false" flipV="false" rot="0">
              <a:off x="0" y="0"/>
              <a:ext cx="7348982" cy="3398774"/>
            </a:xfrm>
            <a:custGeom>
              <a:avLst/>
              <a:gdLst/>
              <a:ahLst/>
              <a:cxnLst/>
              <a:rect r="r" b="b" t="t" l="l"/>
              <a:pathLst>
                <a:path h="3398774" w="7348982">
                  <a:moveTo>
                    <a:pt x="16891" y="0"/>
                  </a:moveTo>
                  <a:lnTo>
                    <a:pt x="7332091" y="0"/>
                  </a:lnTo>
                  <a:cubicBezTo>
                    <a:pt x="7341489" y="0"/>
                    <a:pt x="7348982" y="7620"/>
                    <a:pt x="7348982" y="16891"/>
                  </a:cubicBezTo>
                  <a:lnTo>
                    <a:pt x="7348982" y="3381883"/>
                  </a:lnTo>
                  <a:cubicBezTo>
                    <a:pt x="7348982" y="3391281"/>
                    <a:pt x="7341362" y="3398774"/>
                    <a:pt x="7332091" y="3398774"/>
                  </a:cubicBezTo>
                  <a:lnTo>
                    <a:pt x="16891" y="3398774"/>
                  </a:lnTo>
                  <a:cubicBezTo>
                    <a:pt x="7493" y="3398774"/>
                    <a:pt x="0" y="3391154"/>
                    <a:pt x="0" y="338188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3381883"/>
                  </a:lnTo>
                  <a:lnTo>
                    <a:pt x="16891" y="3381883"/>
                  </a:lnTo>
                  <a:lnTo>
                    <a:pt x="16891" y="3364992"/>
                  </a:lnTo>
                  <a:lnTo>
                    <a:pt x="7332091" y="3364992"/>
                  </a:lnTo>
                  <a:lnTo>
                    <a:pt x="7332091" y="3381883"/>
                  </a:lnTo>
                  <a:lnTo>
                    <a:pt x="7315200" y="3381883"/>
                  </a:lnTo>
                  <a:lnTo>
                    <a:pt x="7315200" y="16891"/>
                  </a:lnTo>
                  <a:lnTo>
                    <a:pt x="7332091" y="16891"/>
                  </a:lnTo>
                  <a:lnTo>
                    <a:pt x="7332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142" id="142"/>
          <p:cNvGrpSpPr/>
          <p:nvPr/>
        </p:nvGrpSpPr>
        <p:grpSpPr>
          <a:xfrm rot="0">
            <a:off x="12386567" y="7156199"/>
            <a:ext cx="5511803" cy="153419"/>
            <a:chOff x="0" y="0"/>
            <a:chExt cx="7349071" cy="204559"/>
          </a:xfrm>
        </p:grpSpPr>
        <p:sp>
          <p:nvSpPr>
            <p:cNvPr name="Freeform 143" id="143"/>
            <p:cNvSpPr/>
            <p:nvPr/>
          </p:nvSpPr>
          <p:spPr>
            <a:xfrm flipH="false" flipV="false" rot="0">
              <a:off x="16891" y="16891"/>
              <a:ext cx="7315200" cy="170688"/>
            </a:xfrm>
            <a:custGeom>
              <a:avLst/>
              <a:gdLst/>
              <a:ahLst/>
              <a:cxnLst/>
              <a:rect r="r" b="b" t="t" l="l"/>
              <a:pathLst>
                <a:path h="170688" w="7315200">
                  <a:moveTo>
                    <a:pt x="0" y="0"/>
                  </a:moveTo>
                  <a:lnTo>
                    <a:pt x="7315200" y="0"/>
                  </a:lnTo>
                  <a:lnTo>
                    <a:pt x="731520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A9CCE3"/>
            </a:solidFill>
          </p:spPr>
        </p:sp>
        <p:sp>
          <p:nvSpPr>
            <p:cNvPr name="Freeform 144" id="144"/>
            <p:cNvSpPr/>
            <p:nvPr/>
          </p:nvSpPr>
          <p:spPr>
            <a:xfrm flipH="false" flipV="false" rot="0">
              <a:off x="0" y="0"/>
              <a:ext cx="7348982" cy="204472"/>
            </a:xfrm>
            <a:custGeom>
              <a:avLst/>
              <a:gdLst/>
              <a:ahLst/>
              <a:cxnLst/>
              <a:rect r="r" b="b" t="t" l="l"/>
              <a:pathLst>
                <a:path h="204472" w="7348982">
                  <a:moveTo>
                    <a:pt x="16891" y="0"/>
                  </a:moveTo>
                  <a:lnTo>
                    <a:pt x="7332091" y="0"/>
                  </a:lnTo>
                  <a:cubicBezTo>
                    <a:pt x="7341489" y="0"/>
                    <a:pt x="7348982" y="7620"/>
                    <a:pt x="7348982" y="16891"/>
                  </a:cubicBezTo>
                  <a:lnTo>
                    <a:pt x="7348982" y="187579"/>
                  </a:lnTo>
                  <a:cubicBezTo>
                    <a:pt x="7348982" y="196977"/>
                    <a:pt x="7341362" y="204470"/>
                    <a:pt x="733209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7332091" y="170688"/>
                  </a:lnTo>
                  <a:lnTo>
                    <a:pt x="7332091" y="187579"/>
                  </a:lnTo>
                  <a:lnTo>
                    <a:pt x="7315200" y="187579"/>
                  </a:lnTo>
                  <a:lnTo>
                    <a:pt x="7315200" y="16891"/>
                  </a:lnTo>
                  <a:lnTo>
                    <a:pt x="7332091" y="16891"/>
                  </a:lnTo>
                  <a:lnTo>
                    <a:pt x="7332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A9CCE3"/>
            </a:solidFill>
          </p:spPr>
        </p:sp>
      </p:grpSp>
      <p:grpSp>
        <p:nvGrpSpPr>
          <p:cNvPr name="Group 145" id="145"/>
          <p:cNvGrpSpPr/>
          <p:nvPr/>
        </p:nvGrpSpPr>
        <p:grpSpPr>
          <a:xfrm rot="0">
            <a:off x="12618720" y="7388352"/>
            <a:ext cx="5047488" cy="694944"/>
            <a:chOff x="0" y="0"/>
            <a:chExt cx="6729984" cy="926592"/>
          </a:xfrm>
        </p:grpSpPr>
        <p:sp>
          <p:nvSpPr>
            <p:cNvPr name="Freeform 146" id="146"/>
            <p:cNvSpPr/>
            <p:nvPr/>
          </p:nvSpPr>
          <p:spPr>
            <a:xfrm flipH="false" flipV="false" rot="0">
              <a:off x="0" y="0"/>
              <a:ext cx="6729984" cy="926592"/>
            </a:xfrm>
            <a:custGeom>
              <a:avLst/>
              <a:gdLst/>
              <a:ahLst/>
              <a:cxnLst/>
              <a:rect r="r" b="b" t="t" l="l"/>
              <a:pathLst>
                <a:path h="92659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91522" r="0" b="-91522"/>
              </a:stretch>
            </a:blipFill>
          </p:spPr>
        </p:sp>
        <p:sp>
          <p:nvSpPr>
            <p:cNvPr name="TextBox 147" id="147"/>
            <p:cNvSpPr txBox="true"/>
            <p:nvPr/>
          </p:nvSpPr>
          <p:spPr>
            <a:xfrm>
              <a:off x="0" y="-19050"/>
              <a:ext cx="6729984" cy="94564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600"/>
                </a:lnSpc>
              </a:pPr>
              <a:r>
                <a:rPr lang="en-US" sz="30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Sarah</a:t>
              </a:r>
            </a:p>
          </p:txBody>
        </p:sp>
      </p:grpSp>
      <p:grpSp>
        <p:nvGrpSpPr>
          <p:cNvPr name="Group 148" id="148"/>
          <p:cNvGrpSpPr/>
          <p:nvPr/>
        </p:nvGrpSpPr>
        <p:grpSpPr>
          <a:xfrm rot="0">
            <a:off x="12618720" y="8083296"/>
            <a:ext cx="5047488" cy="512064"/>
            <a:chOff x="0" y="0"/>
            <a:chExt cx="6729984" cy="682752"/>
          </a:xfrm>
        </p:grpSpPr>
        <p:sp>
          <p:nvSpPr>
            <p:cNvPr name="Freeform 149" id="149"/>
            <p:cNvSpPr/>
            <p:nvPr/>
          </p:nvSpPr>
          <p:spPr>
            <a:xfrm flipH="false" flipV="false" rot="0">
              <a:off x="0" y="0"/>
              <a:ext cx="6729984" cy="682752"/>
            </a:xfrm>
            <a:custGeom>
              <a:avLst/>
              <a:gdLst/>
              <a:ahLst/>
              <a:cxnLst/>
              <a:rect r="r" b="b" t="t" l="l"/>
              <a:pathLst>
                <a:path h="68275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42066" r="0" b="-142066"/>
              </a:stretch>
            </a:blipFill>
          </p:spPr>
        </p:sp>
        <p:sp>
          <p:nvSpPr>
            <p:cNvPr name="TextBox 150" id="150"/>
            <p:cNvSpPr txBox="true"/>
            <p:nvPr/>
          </p:nvSpPr>
          <p:spPr>
            <a:xfrm>
              <a:off x="0" y="-38100"/>
              <a:ext cx="6729984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9"/>
                </a:lnSpc>
              </a:pPr>
              <a:r>
                <a:rPr lang="en-US" sz="2400" b="true">
                  <a:solidFill>
                    <a:srgbClr val="A9CCE3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Secretary</a:t>
              </a:r>
            </a:p>
          </p:txBody>
        </p:sp>
      </p:grpSp>
      <p:grpSp>
        <p:nvGrpSpPr>
          <p:cNvPr name="Group 151" id="151"/>
          <p:cNvGrpSpPr/>
          <p:nvPr/>
        </p:nvGrpSpPr>
        <p:grpSpPr>
          <a:xfrm rot="0">
            <a:off x="12618720" y="8595360"/>
            <a:ext cx="5047488" cy="877824"/>
            <a:chOff x="0" y="0"/>
            <a:chExt cx="6729984" cy="1170432"/>
          </a:xfrm>
        </p:grpSpPr>
        <p:sp>
          <p:nvSpPr>
            <p:cNvPr name="Freeform 152" id="152"/>
            <p:cNvSpPr/>
            <p:nvPr/>
          </p:nvSpPr>
          <p:spPr>
            <a:xfrm flipH="false" flipV="false" rot="0">
              <a:off x="0" y="0"/>
              <a:ext cx="6729984" cy="1170432"/>
            </a:xfrm>
            <a:custGeom>
              <a:avLst/>
              <a:gdLst/>
              <a:ahLst/>
              <a:cxnLst/>
              <a:rect r="r" b="b" t="t" l="l"/>
              <a:pathLst>
                <a:path h="117043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1170432"/>
                  </a:lnTo>
                  <a:lnTo>
                    <a:pt x="0" y="117043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2038" r="0" b="-62038"/>
              </a:stretch>
            </a:blipFill>
          </p:spPr>
        </p:sp>
        <p:sp>
          <p:nvSpPr>
            <p:cNvPr name="TextBox 153" id="153"/>
            <p:cNvSpPr txBox="true"/>
            <p:nvPr/>
          </p:nvSpPr>
          <p:spPr>
            <a:xfrm>
              <a:off x="0" y="-47625"/>
              <a:ext cx="6729984" cy="121805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640"/>
                </a:lnSpc>
              </a:pPr>
              <a:r>
                <a:rPr lang="en-US" sz="22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Non-participating observer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5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2697" y="-12697"/>
            <a:ext cx="18313403" cy="1342139"/>
            <a:chOff x="0" y="0"/>
            <a:chExt cx="24417871" cy="178951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16891" y="16891"/>
              <a:ext cx="24383999" cy="1755648"/>
            </a:xfrm>
            <a:custGeom>
              <a:avLst/>
              <a:gdLst/>
              <a:ahLst/>
              <a:cxnLst/>
              <a:rect r="r" b="b" t="t" l="l"/>
              <a:pathLst>
                <a:path h="1755648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1755648"/>
                  </a:lnTo>
                  <a:lnTo>
                    <a:pt x="0" y="1755648"/>
                  </a:lnTo>
                  <a:close/>
                </a:path>
              </a:pathLst>
            </a:custGeom>
            <a:solidFill>
              <a:srgbClr val="111D33"/>
            </a:solid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4417782" cy="1789430"/>
            </a:xfrm>
            <a:custGeom>
              <a:avLst/>
              <a:gdLst/>
              <a:ahLst/>
              <a:cxnLst/>
              <a:rect r="r" b="b" t="t" l="l"/>
              <a:pathLst>
                <a:path h="1789430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1772539"/>
                  </a:lnTo>
                  <a:cubicBezTo>
                    <a:pt x="24417782" y="1781937"/>
                    <a:pt x="24410163" y="1789430"/>
                    <a:pt x="24400890" y="1789430"/>
                  </a:cubicBezTo>
                  <a:lnTo>
                    <a:pt x="16891" y="1789430"/>
                  </a:lnTo>
                  <a:cubicBezTo>
                    <a:pt x="7493" y="1789430"/>
                    <a:pt x="0" y="1781810"/>
                    <a:pt x="0" y="177253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772539"/>
                  </a:lnTo>
                  <a:lnTo>
                    <a:pt x="16891" y="1772539"/>
                  </a:lnTo>
                  <a:lnTo>
                    <a:pt x="16891" y="1755648"/>
                  </a:lnTo>
                  <a:lnTo>
                    <a:pt x="24400890" y="1755648"/>
                  </a:lnTo>
                  <a:lnTo>
                    <a:pt x="24400890" y="1772539"/>
                  </a:lnTo>
                  <a:lnTo>
                    <a:pt x="24384000" y="1772539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B2A4A"/>
            </a:solidFill>
          </p:spPr>
        </p:sp>
      </p:grpSp>
      <p:grpSp>
        <p:nvGrpSpPr>
          <p:cNvPr name="Group 5" id="5"/>
          <p:cNvGrpSpPr/>
          <p:nvPr/>
        </p:nvGrpSpPr>
        <p:grpSpPr>
          <a:xfrm rot="0">
            <a:off x="822960" y="0"/>
            <a:ext cx="15361920" cy="1316736"/>
            <a:chOff x="0" y="0"/>
            <a:chExt cx="20482560" cy="175564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0482561" cy="1755648"/>
            </a:xfrm>
            <a:custGeom>
              <a:avLst/>
              <a:gdLst/>
              <a:ahLst/>
              <a:cxnLst/>
              <a:rect r="r" b="b" t="t" l="l"/>
              <a:pathLst>
                <a:path h="1755648" w="20482561">
                  <a:moveTo>
                    <a:pt x="0" y="0"/>
                  </a:moveTo>
                  <a:lnTo>
                    <a:pt x="20482561" y="0"/>
                  </a:lnTo>
                  <a:lnTo>
                    <a:pt x="20482561" y="1755648"/>
                  </a:lnTo>
                  <a:lnTo>
                    <a:pt x="0" y="17556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77325" r="0" b="-177325"/>
              </a:stretch>
            </a:blipFill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20482560" cy="175564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4560"/>
                </a:lnSpc>
              </a:pPr>
              <a:r>
                <a:rPr lang="en-US" b="true" sz="3800" spc="399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MEETING 1 – FORMING STAGE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6642080" y="0"/>
            <a:ext cx="1316736" cy="1316736"/>
            <a:chOff x="0" y="0"/>
            <a:chExt cx="1755648" cy="1755648"/>
          </a:xfrm>
        </p:grpSpPr>
        <p:sp>
          <p:nvSpPr>
            <p:cNvPr name="Freeform 9" id="9" descr="preencoded.png"/>
            <p:cNvSpPr/>
            <p:nvPr/>
          </p:nvSpPr>
          <p:spPr>
            <a:xfrm flipH="false" flipV="false" rot="0">
              <a:off x="0" y="0"/>
              <a:ext cx="1755648" cy="1755648"/>
            </a:xfrm>
            <a:custGeom>
              <a:avLst/>
              <a:gdLst/>
              <a:ahLst/>
              <a:cxnLst/>
              <a:rect r="r" b="b" t="t" l="l"/>
              <a:pathLst>
                <a:path h="1755648" w="1755648">
                  <a:moveTo>
                    <a:pt x="0" y="0"/>
                  </a:moveTo>
                  <a:lnTo>
                    <a:pt x="1755648" y="0"/>
                  </a:lnTo>
                  <a:lnTo>
                    <a:pt x="1755648" y="1755648"/>
                  </a:lnTo>
                  <a:lnTo>
                    <a:pt x="0" y="17556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0" r="0" b="0"/>
              </a:stretch>
            </a:blip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-12697" y="9771383"/>
            <a:ext cx="18313403" cy="537467"/>
            <a:chOff x="0" y="0"/>
            <a:chExt cx="24417871" cy="716623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16891" y="16891"/>
              <a:ext cx="24383999" cy="682752"/>
            </a:xfrm>
            <a:custGeom>
              <a:avLst/>
              <a:gdLst/>
              <a:ahLst/>
              <a:cxnLst/>
              <a:rect r="r" b="b" t="t" l="l"/>
              <a:pathLst>
                <a:path h="682752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682752"/>
                  </a:lnTo>
                  <a:lnTo>
                    <a:pt x="0" y="682752"/>
                  </a:lnTo>
                  <a:close/>
                </a:path>
              </a:pathLst>
            </a:custGeom>
            <a:solidFill>
              <a:srgbClr val="D8DDE6"/>
            </a:solid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4417782" cy="716536"/>
            </a:xfrm>
            <a:custGeom>
              <a:avLst/>
              <a:gdLst/>
              <a:ahLst/>
              <a:cxnLst/>
              <a:rect r="r" b="b" t="t" l="l"/>
              <a:pathLst>
                <a:path h="716536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699643"/>
                  </a:lnTo>
                  <a:cubicBezTo>
                    <a:pt x="24417782" y="709041"/>
                    <a:pt x="24410163" y="716534"/>
                    <a:pt x="24400890" y="716534"/>
                  </a:cubicBezTo>
                  <a:lnTo>
                    <a:pt x="16891" y="716534"/>
                  </a:lnTo>
                  <a:cubicBezTo>
                    <a:pt x="7620" y="716661"/>
                    <a:pt x="0" y="709041"/>
                    <a:pt x="0" y="69964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699643"/>
                  </a:lnTo>
                  <a:lnTo>
                    <a:pt x="16891" y="699643"/>
                  </a:lnTo>
                  <a:lnTo>
                    <a:pt x="16891" y="682752"/>
                  </a:lnTo>
                  <a:lnTo>
                    <a:pt x="24400890" y="682752"/>
                  </a:lnTo>
                  <a:lnTo>
                    <a:pt x="24400890" y="699643"/>
                  </a:lnTo>
                  <a:lnTo>
                    <a:pt x="24384000" y="699643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D8DDE6"/>
            </a:solidFill>
          </p:spPr>
        </p:sp>
      </p:grpSp>
      <p:grpSp>
        <p:nvGrpSpPr>
          <p:cNvPr name="Group 13" id="13"/>
          <p:cNvGrpSpPr/>
          <p:nvPr/>
        </p:nvGrpSpPr>
        <p:grpSpPr>
          <a:xfrm rot="0">
            <a:off x="731520" y="9784080"/>
            <a:ext cx="15544800" cy="512064"/>
            <a:chOff x="0" y="0"/>
            <a:chExt cx="20726400" cy="682752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20726400" cy="682752"/>
            </a:xfrm>
            <a:custGeom>
              <a:avLst/>
              <a:gdLst/>
              <a:ahLst/>
              <a:cxnLst/>
              <a:rect r="r" b="b" t="t" l="l"/>
              <a:pathLst>
                <a:path h="682752" w="20726400">
                  <a:moveTo>
                    <a:pt x="0" y="0"/>
                  </a:moveTo>
                  <a:lnTo>
                    <a:pt x="20726400" y="0"/>
                  </a:lnTo>
                  <a:lnTo>
                    <a:pt x="2072640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41510" r="0" b="-541510"/>
              </a:stretch>
            </a:blip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38100"/>
              <a:ext cx="2072640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Keepsafe Company Case Study  |  Teamwork &amp; Organisational Behaviour</a:t>
              </a: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6459200" y="9784080"/>
            <a:ext cx="1463040" cy="512064"/>
            <a:chOff x="0" y="0"/>
            <a:chExt cx="1950720" cy="682752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950720" cy="682752"/>
            </a:xfrm>
            <a:custGeom>
              <a:avLst/>
              <a:gdLst/>
              <a:ahLst/>
              <a:cxnLst/>
              <a:rect r="r" b="b" t="t" l="l"/>
              <a:pathLst>
                <a:path h="682752" w="1950720">
                  <a:moveTo>
                    <a:pt x="0" y="0"/>
                  </a:moveTo>
                  <a:lnTo>
                    <a:pt x="1950720" y="0"/>
                  </a:lnTo>
                  <a:lnTo>
                    <a:pt x="195072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671" r="0" b="-5671"/>
              </a:stretch>
            </a:blip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38100"/>
              <a:ext cx="195072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6 / 20</a:t>
              </a: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755399" y="1596647"/>
            <a:ext cx="2951483" cy="793499"/>
            <a:chOff x="0" y="0"/>
            <a:chExt cx="3935311" cy="1057999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16891" y="16891"/>
              <a:ext cx="3901440" cy="1024128"/>
            </a:xfrm>
            <a:custGeom>
              <a:avLst/>
              <a:gdLst/>
              <a:ahLst/>
              <a:cxnLst/>
              <a:rect r="r" b="b" t="t" l="l"/>
              <a:pathLst>
                <a:path h="1024128" w="3901440">
                  <a:moveTo>
                    <a:pt x="0" y="0"/>
                  </a:moveTo>
                  <a:lnTo>
                    <a:pt x="3901440" y="0"/>
                  </a:lnTo>
                  <a:lnTo>
                    <a:pt x="3901440" y="1024128"/>
                  </a:lnTo>
                  <a:lnTo>
                    <a:pt x="0" y="1024128"/>
                  </a:lnTo>
                  <a:close/>
                </a:path>
              </a:pathLst>
            </a:custGeom>
            <a:solidFill>
              <a:srgbClr val="2E6DA4"/>
            </a:solidFill>
          </p:spPr>
        </p:sp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3935222" cy="1057912"/>
            </a:xfrm>
            <a:custGeom>
              <a:avLst/>
              <a:gdLst/>
              <a:ahLst/>
              <a:cxnLst/>
              <a:rect r="r" b="b" t="t" l="l"/>
              <a:pathLst>
                <a:path h="1057912" w="3935222">
                  <a:moveTo>
                    <a:pt x="16891" y="0"/>
                  </a:moveTo>
                  <a:lnTo>
                    <a:pt x="3918331" y="0"/>
                  </a:lnTo>
                  <a:cubicBezTo>
                    <a:pt x="3927729" y="0"/>
                    <a:pt x="3935222" y="7620"/>
                    <a:pt x="3935222" y="16891"/>
                  </a:cubicBezTo>
                  <a:lnTo>
                    <a:pt x="3935222" y="1041019"/>
                  </a:lnTo>
                  <a:cubicBezTo>
                    <a:pt x="3935222" y="1050417"/>
                    <a:pt x="3927602" y="1057910"/>
                    <a:pt x="3918331" y="1057910"/>
                  </a:cubicBezTo>
                  <a:lnTo>
                    <a:pt x="16891" y="1057910"/>
                  </a:lnTo>
                  <a:cubicBezTo>
                    <a:pt x="7620" y="1058037"/>
                    <a:pt x="0" y="1050417"/>
                    <a:pt x="0" y="104101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041019"/>
                  </a:lnTo>
                  <a:lnTo>
                    <a:pt x="16891" y="1041019"/>
                  </a:lnTo>
                  <a:lnTo>
                    <a:pt x="16891" y="1024128"/>
                  </a:lnTo>
                  <a:lnTo>
                    <a:pt x="3918331" y="1024128"/>
                  </a:lnTo>
                  <a:lnTo>
                    <a:pt x="3918331" y="1041019"/>
                  </a:lnTo>
                  <a:lnTo>
                    <a:pt x="3901440" y="1041019"/>
                  </a:lnTo>
                  <a:lnTo>
                    <a:pt x="3901440" y="16891"/>
                  </a:lnTo>
                  <a:lnTo>
                    <a:pt x="3918331" y="16891"/>
                  </a:lnTo>
                  <a:lnTo>
                    <a:pt x="391833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2E6DA4"/>
            </a:solid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768096" y="1609344"/>
            <a:ext cx="2926080" cy="768096"/>
            <a:chOff x="0" y="0"/>
            <a:chExt cx="3901440" cy="1024128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3901440" cy="1024128"/>
            </a:xfrm>
            <a:custGeom>
              <a:avLst/>
              <a:gdLst/>
              <a:ahLst/>
              <a:cxnLst/>
              <a:rect r="r" b="b" t="t" l="l"/>
              <a:pathLst>
                <a:path h="1024128" w="3901440">
                  <a:moveTo>
                    <a:pt x="0" y="0"/>
                  </a:moveTo>
                  <a:lnTo>
                    <a:pt x="3901440" y="0"/>
                  </a:lnTo>
                  <a:lnTo>
                    <a:pt x="3901440" y="1024128"/>
                  </a:lnTo>
                  <a:lnTo>
                    <a:pt x="0" y="102412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4228" r="0" b="-24228"/>
              </a:stretch>
            </a:blipFill>
          </p:spPr>
        </p:sp>
        <p:sp>
          <p:nvSpPr>
            <p:cNvPr name="TextBox 24" id="24"/>
            <p:cNvSpPr txBox="true"/>
            <p:nvPr/>
          </p:nvSpPr>
          <p:spPr>
            <a:xfrm>
              <a:off x="0" y="-19050"/>
              <a:ext cx="3901440" cy="104317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3120"/>
                </a:lnSpc>
              </a:pPr>
              <a:r>
                <a:rPr lang="en-US" sz="26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FORMING</a:t>
              </a:r>
            </a:p>
          </p:txBody>
        </p:sp>
      </p:grpSp>
      <p:grpSp>
        <p:nvGrpSpPr>
          <p:cNvPr name="Group 25" id="25"/>
          <p:cNvGrpSpPr/>
          <p:nvPr/>
        </p:nvGrpSpPr>
        <p:grpSpPr>
          <a:xfrm rot="0">
            <a:off x="755399" y="2620775"/>
            <a:ext cx="153419" cy="6791963"/>
            <a:chOff x="0" y="0"/>
            <a:chExt cx="204559" cy="9055951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16891" y="16891"/>
              <a:ext cx="170688" cy="9022081"/>
            </a:xfrm>
            <a:custGeom>
              <a:avLst/>
              <a:gdLst/>
              <a:ahLst/>
              <a:cxnLst/>
              <a:rect r="r" b="b" t="t" l="l"/>
              <a:pathLst>
                <a:path h="9022081" w="170688">
                  <a:moveTo>
                    <a:pt x="0" y="0"/>
                  </a:moveTo>
                  <a:lnTo>
                    <a:pt x="170688" y="0"/>
                  </a:lnTo>
                  <a:lnTo>
                    <a:pt x="170688" y="9022081"/>
                  </a:lnTo>
                  <a:lnTo>
                    <a:pt x="0" y="9022081"/>
                  </a:lnTo>
                  <a:close/>
                </a:path>
              </a:pathLst>
            </a:custGeom>
            <a:solidFill>
              <a:srgbClr val="2E6DA4"/>
            </a:solidFill>
          </p:spPr>
        </p:sp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204470" cy="9055862"/>
            </a:xfrm>
            <a:custGeom>
              <a:avLst/>
              <a:gdLst/>
              <a:ahLst/>
              <a:cxnLst/>
              <a:rect r="r" b="b" t="t" l="l"/>
              <a:pathLst>
                <a:path h="9055862" w="204470">
                  <a:moveTo>
                    <a:pt x="16891" y="0"/>
                  </a:moveTo>
                  <a:lnTo>
                    <a:pt x="187579" y="0"/>
                  </a:lnTo>
                  <a:cubicBezTo>
                    <a:pt x="196977" y="0"/>
                    <a:pt x="204470" y="7620"/>
                    <a:pt x="204470" y="16891"/>
                  </a:cubicBezTo>
                  <a:lnTo>
                    <a:pt x="204470" y="9038972"/>
                  </a:lnTo>
                  <a:cubicBezTo>
                    <a:pt x="204470" y="9048369"/>
                    <a:pt x="196850" y="9055862"/>
                    <a:pt x="187579" y="9055862"/>
                  </a:cubicBezTo>
                  <a:lnTo>
                    <a:pt x="16891" y="9055862"/>
                  </a:lnTo>
                  <a:cubicBezTo>
                    <a:pt x="7493" y="9055862"/>
                    <a:pt x="0" y="9048242"/>
                    <a:pt x="0" y="9038972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9038972"/>
                  </a:lnTo>
                  <a:lnTo>
                    <a:pt x="16891" y="9038972"/>
                  </a:lnTo>
                  <a:lnTo>
                    <a:pt x="16891" y="9022080"/>
                  </a:lnTo>
                  <a:lnTo>
                    <a:pt x="187579" y="9022080"/>
                  </a:lnTo>
                  <a:lnTo>
                    <a:pt x="187579" y="9038972"/>
                  </a:lnTo>
                  <a:lnTo>
                    <a:pt x="170688" y="9038972"/>
                  </a:lnTo>
                  <a:lnTo>
                    <a:pt x="170688" y="16891"/>
                  </a:lnTo>
                  <a:lnTo>
                    <a:pt x="187579" y="16891"/>
                  </a:lnTo>
                  <a:lnTo>
                    <a:pt x="187579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2E6DA4"/>
            </a:solidFill>
          </p:spPr>
        </p:sp>
      </p:grpSp>
      <p:grpSp>
        <p:nvGrpSpPr>
          <p:cNvPr name="Group 28" id="28"/>
          <p:cNvGrpSpPr/>
          <p:nvPr/>
        </p:nvGrpSpPr>
        <p:grpSpPr>
          <a:xfrm rot="0">
            <a:off x="1133856" y="2633472"/>
            <a:ext cx="7132320" cy="694944"/>
            <a:chOff x="0" y="0"/>
            <a:chExt cx="9509760" cy="926592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9509760" cy="926592"/>
            </a:xfrm>
            <a:custGeom>
              <a:avLst/>
              <a:gdLst/>
              <a:ahLst/>
              <a:cxnLst/>
              <a:rect r="r" b="b" t="t" l="l"/>
              <a:pathLst>
                <a:path h="926592" w="9509760">
                  <a:moveTo>
                    <a:pt x="0" y="0"/>
                  </a:moveTo>
                  <a:lnTo>
                    <a:pt x="9509760" y="0"/>
                  </a:lnTo>
                  <a:lnTo>
                    <a:pt x="9509760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49978" r="0" b="-149978"/>
              </a:stretch>
            </a:blipFill>
          </p:spPr>
        </p:sp>
        <p:sp>
          <p:nvSpPr>
            <p:cNvPr name="TextBox 30" id="30"/>
            <p:cNvSpPr txBox="true"/>
            <p:nvPr/>
          </p:nvSpPr>
          <p:spPr>
            <a:xfrm>
              <a:off x="0" y="-19050"/>
              <a:ext cx="9509760" cy="94564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600"/>
                </a:lnSpc>
              </a:pPr>
              <a:r>
                <a:rPr lang="en-US" sz="30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What Happened</a:t>
              </a:r>
            </a:p>
          </p:txBody>
        </p:sp>
      </p:grpSp>
      <p:sp>
        <p:nvSpPr>
          <p:cNvPr name="TextBox 31" id="31"/>
          <p:cNvSpPr txBox="true"/>
          <p:nvPr/>
        </p:nvSpPr>
        <p:spPr>
          <a:xfrm rot="0">
            <a:off x="1133856" y="3400044"/>
            <a:ext cx="7680960" cy="58902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Members had interacted before but felt like strangers face-to-face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Very formal atmosphere — nobody knew why they were there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Nick called the meeting to order and explained the task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Nick introduced each member with a short résumé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Members relaxed and started asking each other questions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Sub-group structure proposed by Nick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Disagreement over meeting frequency (weekly vs fortnightly)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Fortnightly meetings agreed — team left in good spirits</a:t>
            </a:r>
          </a:p>
        </p:txBody>
      </p:sp>
      <p:grpSp>
        <p:nvGrpSpPr>
          <p:cNvPr name="Group 32" id="32"/>
          <p:cNvGrpSpPr/>
          <p:nvPr/>
        </p:nvGrpSpPr>
        <p:grpSpPr>
          <a:xfrm rot="0">
            <a:off x="9497063" y="1596647"/>
            <a:ext cx="8072123" cy="7889243"/>
            <a:chOff x="0" y="0"/>
            <a:chExt cx="10762831" cy="10518991"/>
          </a:xfrm>
        </p:grpSpPr>
        <p:sp>
          <p:nvSpPr>
            <p:cNvPr name="Freeform 33" id="33"/>
            <p:cNvSpPr/>
            <p:nvPr/>
          </p:nvSpPr>
          <p:spPr>
            <a:xfrm flipH="false" flipV="false" rot="0">
              <a:off x="16891" y="16891"/>
              <a:ext cx="10728960" cy="10485120"/>
            </a:xfrm>
            <a:custGeom>
              <a:avLst/>
              <a:gdLst/>
              <a:ahLst/>
              <a:cxnLst/>
              <a:rect r="r" b="b" t="t" l="l"/>
              <a:pathLst>
                <a:path h="10485120" w="10728960">
                  <a:moveTo>
                    <a:pt x="0" y="0"/>
                  </a:moveTo>
                  <a:lnTo>
                    <a:pt x="10728960" y="0"/>
                  </a:lnTo>
                  <a:lnTo>
                    <a:pt x="10728960" y="10485120"/>
                  </a:lnTo>
                  <a:lnTo>
                    <a:pt x="0" y="1048512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34" id="34"/>
            <p:cNvSpPr/>
            <p:nvPr/>
          </p:nvSpPr>
          <p:spPr>
            <a:xfrm flipH="false" flipV="false" rot="0">
              <a:off x="0" y="0"/>
              <a:ext cx="10762742" cy="10518901"/>
            </a:xfrm>
            <a:custGeom>
              <a:avLst/>
              <a:gdLst/>
              <a:ahLst/>
              <a:cxnLst/>
              <a:rect r="r" b="b" t="t" l="l"/>
              <a:pathLst>
                <a:path h="10518901" w="10762742">
                  <a:moveTo>
                    <a:pt x="16891" y="0"/>
                  </a:moveTo>
                  <a:lnTo>
                    <a:pt x="10745851" y="0"/>
                  </a:lnTo>
                  <a:cubicBezTo>
                    <a:pt x="10755249" y="0"/>
                    <a:pt x="10762742" y="7620"/>
                    <a:pt x="10762742" y="16891"/>
                  </a:cubicBezTo>
                  <a:lnTo>
                    <a:pt x="10762742" y="10502011"/>
                  </a:lnTo>
                  <a:cubicBezTo>
                    <a:pt x="10762742" y="10511409"/>
                    <a:pt x="10755122" y="10518901"/>
                    <a:pt x="10745851" y="10518901"/>
                  </a:cubicBezTo>
                  <a:lnTo>
                    <a:pt x="16891" y="10518901"/>
                  </a:lnTo>
                  <a:cubicBezTo>
                    <a:pt x="7493" y="10518901"/>
                    <a:pt x="0" y="10511282"/>
                    <a:pt x="0" y="10502011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0502011"/>
                  </a:lnTo>
                  <a:lnTo>
                    <a:pt x="16891" y="10502011"/>
                  </a:lnTo>
                  <a:lnTo>
                    <a:pt x="16891" y="10485120"/>
                  </a:lnTo>
                  <a:lnTo>
                    <a:pt x="10745851" y="10485120"/>
                  </a:lnTo>
                  <a:lnTo>
                    <a:pt x="10745851" y="10502011"/>
                  </a:lnTo>
                  <a:lnTo>
                    <a:pt x="10728960" y="10502011"/>
                  </a:lnTo>
                  <a:lnTo>
                    <a:pt x="10728960" y="16891"/>
                  </a:lnTo>
                  <a:lnTo>
                    <a:pt x="10745851" y="16891"/>
                  </a:lnTo>
                  <a:lnTo>
                    <a:pt x="1074585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35" id="35"/>
          <p:cNvGrpSpPr/>
          <p:nvPr/>
        </p:nvGrpSpPr>
        <p:grpSpPr>
          <a:xfrm rot="0">
            <a:off x="9497063" y="1596647"/>
            <a:ext cx="8072123" cy="153419"/>
            <a:chOff x="0" y="0"/>
            <a:chExt cx="10762831" cy="204559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16891" y="16891"/>
              <a:ext cx="10728960" cy="170688"/>
            </a:xfrm>
            <a:custGeom>
              <a:avLst/>
              <a:gdLst/>
              <a:ahLst/>
              <a:cxnLst/>
              <a:rect r="r" b="b" t="t" l="l"/>
              <a:pathLst>
                <a:path h="170688" w="10728960">
                  <a:moveTo>
                    <a:pt x="0" y="0"/>
                  </a:moveTo>
                  <a:lnTo>
                    <a:pt x="10728960" y="0"/>
                  </a:lnTo>
                  <a:lnTo>
                    <a:pt x="1072896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2E6DA4"/>
            </a:solidFill>
          </p:spPr>
        </p:sp>
        <p:sp>
          <p:nvSpPr>
            <p:cNvPr name="Freeform 37" id="37"/>
            <p:cNvSpPr/>
            <p:nvPr/>
          </p:nvSpPr>
          <p:spPr>
            <a:xfrm flipH="false" flipV="false" rot="0">
              <a:off x="0" y="0"/>
              <a:ext cx="10762742" cy="204472"/>
            </a:xfrm>
            <a:custGeom>
              <a:avLst/>
              <a:gdLst/>
              <a:ahLst/>
              <a:cxnLst/>
              <a:rect r="r" b="b" t="t" l="l"/>
              <a:pathLst>
                <a:path h="204472" w="10762742">
                  <a:moveTo>
                    <a:pt x="16891" y="0"/>
                  </a:moveTo>
                  <a:lnTo>
                    <a:pt x="10745851" y="0"/>
                  </a:lnTo>
                  <a:cubicBezTo>
                    <a:pt x="10755249" y="0"/>
                    <a:pt x="10762742" y="7620"/>
                    <a:pt x="10762742" y="16891"/>
                  </a:cubicBezTo>
                  <a:lnTo>
                    <a:pt x="10762742" y="187579"/>
                  </a:lnTo>
                  <a:cubicBezTo>
                    <a:pt x="10762742" y="196977"/>
                    <a:pt x="10755122" y="204470"/>
                    <a:pt x="1074585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10745851" y="170688"/>
                  </a:lnTo>
                  <a:lnTo>
                    <a:pt x="10745851" y="187579"/>
                  </a:lnTo>
                  <a:lnTo>
                    <a:pt x="10728960" y="187579"/>
                  </a:lnTo>
                  <a:lnTo>
                    <a:pt x="10728960" y="16891"/>
                  </a:lnTo>
                  <a:lnTo>
                    <a:pt x="10745851" y="16891"/>
                  </a:lnTo>
                  <a:lnTo>
                    <a:pt x="1074585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2E6DA4"/>
            </a:solidFill>
          </p:spPr>
        </p:sp>
      </p:grpSp>
      <p:grpSp>
        <p:nvGrpSpPr>
          <p:cNvPr name="Group 38" id="38"/>
          <p:cNvGrpSpPr/>
          <p:nvPr/>
        </p:nvGrpSpPr>
        <p:grpSpPr>
          <a:xfrm rot="0">
            <a:off x="9802368" y="1828800"/>
            <a:ext cx="7498080" cy="694944"/>
            <a:chOff x="0" y="0"/>
            <a:chExt cx="9997440" cy="926592"/>
          </a:xfrm>
        </p:grpSpPr>
        <p:sp>
          <p:nvSpPr>
            <p:cNvPr name="Freeform 39" id="39"/>
            <p:cNvSpPr/>
            <p:nvPr/>
          </p:nvSpPr>
          <p:spPr>
            <a:xfrm flipH="false" flipV="false" rot="0">
              <a:off x="0" y="0"/>
              <a:ext cx="9997440" cy="926592"/>
            </a:xfrm>
            <a:custGeom>
              <a:avLst/>
              <a:gdLst/>
              <a:ahLst/>
              <a:cxnLst/>
              <a:rect r="r" b="b" t="t" l="l"/>
              <a:pathLst>
                <a:path h="926592" w="9997440">
                  <a:moveTo>
                    <a:pt x="0" y="0"/>
                  </a:moveTo>
                  <a:lnTo>
                    <a:pt x="9997440" y="0"/>
                  </a:lnTo>
                  <a:lnTo>
                    <a:pt x="9997440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0233" r="0" b="-160233"/>
              </a:stretch>
            </a:blipFill>
          </p:spPr>
        </p:sp>
        <p:sp>
          <p:nvSpPr>
            <p:cNvPr name="TextBox 40" id="40"/>
            <p:cNvSpPr txBox="true"/>
            <p:nvPr/>
          </p:nvSpPr>
          <p:spPr>
            <a:xfrm>
              <a:off x="0" y="-19050"/>
              <a:ext cx="9997440" cy="94564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Tuckman's Forming Characteristics</a:t>
              </a:r>
            </a:p>
          </p:txBody>
        </p:sp>
      </p:grpSp>
      <p:sp>
        <p:nvSpPr>
          <p:cNvPr name="TextBox 41" id="41"/>
          <p:cNvSpPr txBox="true"/>
          <p:nvPr/>
        </p:nvSpPr>
        <p:spPr>
          <a:xfrm rot="0">
            <a:off x="9802368" y="2631948"/>
            <a:ext cx="7498080" cy="6438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High dependence on the leader for guidance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Little agreement on team aims beyond those set by the leader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Individual roles and responsibilities are unclear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Processes are often ignored — feelings may be ignored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Members test leader and each other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Sarah's notes confirm polite but uncertain atmosphere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5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2697" y="-12697"/>
            <a:ext cx="18313403" cy="1342139"/>
            <a:chOff x="0" y="0"/>
            <a:chExt cx="24417871" cy="178951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16891" y="16891"/>
              <a:ext cx="24383999" cy="1755648"/>
            </a:xfrm>
            <a:custGeom>
              <a:avLst/>
              <a:gdLst/>
              <a:ahLst/>
              <a:cxnLst/>
              <a:rect r="r" b="b" t="t" l="l"/>
              <a:pathLst>
                <a:path h="1755648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1755648"/>
                  </a:lnTo>
                  <a:lnTo>
                    <a:pt x="0" y="1755648"/>
                  </a:lnTo>
                  <a:close/>
                </a:path>
              </a:pathLst>
            </a:custGeom>
            <a:solidFill>
              <a:srgbClr val="111D33"/>
            </a:solid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4417782" cy="1789430"/>
            </a:xfrm>
            <a:custGeom>
              <a:avLst/>
              <a:gdLst/>
              <a:ahLst/>
              <a:cxnLst/>
              <a:rect r="r" b="b" t="t" l="l"/>
              <a:pathLst>
                <a:path h="1789430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1772539"/>
                  </a:lnTo>
                  <a:cubicBezTo>
                    <a:pt x="24417782" y="1781937"/>
                    <a:pt x="24410163" y="1789430"/>
                    <a:pt x="24400890" y="1789430"/>
                  </a:cubicBezTo>
                  <a:lnTo>
                    <a:pt x="16891" y="1789430"/>
                  </a:lnTo>
                  <a:cubicBezTo>
                    <a:pt x="7493" y="1789430"/>
                    <a:pt x="0" y="1781810"/>
                    <a:pt x="0" y="177253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772539"/>
                  </a:lnTo>
                  <a:lnTo>
                    <a:pt x="16891" y="1772539"/>
                  </a:lnTo>
                  <a:lnTo>
                    <a:pt x="16891" y="1755648"/>
                  </a:lnTo>
                  <a:lnTo>
                    <a:pt x="24400890" y="1755648"/>
                  </a:lnTo>
                  <a:lnTo>
                    <a:pt x="24400890" y="1772539"/>
                  </a:lnTo>
                  <a:lnTo>
                    <a:pt x="24384000" y="1772539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B2A4A"/>
            </a:solidFill>
          </p:spPr>
        </p:sp>
      </p:grpSp>
      <p:grpSp>
        <p:nvGrpSpPr>
          <p:cNvPr name="Group 5" id="5"/>
          <p:cNvGrpSpPr/>
          <p:nvPr/>
        </p:nvGrpSpPr>
        <p:grpSpPr>
          <a:xfrm rot="0">
            <a:off x="822960" y="0"/>
            <a:ext cx="15361920" cy="1316736"/>
            <a:chOff x="0" y="0"/>
            <a:chExt cx="20482560" cy="175564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0482561" cy="1755648"/>
            </a:xfrm>
            <a:custGeom>
              <a:avLst/>
              <a:gdLst/>
              <a:ahLst/>
              <a:cxnLst/>
              <a:rect r="r" b="b" t="t" l="l"/>
              <a:pathLst>
                <a:path h="1755648" w="20482561">
                  <a:moveTo>
                    <a:pt x="0" y="0"/>
                  </a:moveTo>
                  <a:lnTo>
                    <a:pt x="20482561" y="0"/>
                  </a:lnTo>
                  <a:lnTo>
                    <a:pt x="20482561" y="1755648"/>
                  </a:lnTo>
                  <a:lnTo>
                    <a:pt x="0" y="17556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77325" r="0" b="-177325"/>
              </a:stretch>
            </a:blipFill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20482560" cy="175564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4560"/>
                </a:lnSpc>
              </a:pPr>
              <a:r>
                <a:rPr lang="en-US" b="true" sz="3800" spc="399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MEETING 2 – STORMING STAGE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6642080" y="0"/>
            <a:ext cx="1316736" cy="1316736"/>
            <a:chOff x="0" y="0"/>
            <a:chExt cx="1755648" cy="1755648"/>
          </a:xfrm>
        </p:grpSpPr>
        <p:sp>
          <p:nvSpPr>
            <p:cNvPr name="Freeform 9" id="9" descr="preencoded.png"/>
            <p:cNvSpPr/>
            <p:nvPr/>
          </p:nvSpPr>
          <p:spPr>
            <a:xfrm flipH="false" flipV="false" rot="0">
              <a:off x="0" y="0"/>
              <a:ext cx="1755648" cy="1755648"/>
            </a:xfrm>
            <a:custGeom>
              <a:avLst/>
              <a:gdLst/>
              <a:ahLst/>
              <a:cxnLst/>
              <a:rect r="r" b="b" t="t" l="l"/>
              <a:pathLst>
                <a:path h="1755648" w="1755648">
                  <a:moveTo>
                    <a:pt x="0" y="0"/>
                  </a:moveTo>
                  <a:lnTo>
                    <a:pt x="1755648" y="0"/>
                  </a:lnTo>
                  <a:lnTo>
                    <a:pt x="1755648" y="1755648"/>
                  </a:lnTo>
                  <a:lnTo>
                    <a:pt x="0" y="17556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0" r="0" b="0"/>
              </a:stretch>
            </a:blip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-12697" y="9771383"/>
            <a:ext cx="18313403" cy="537467"/>
            <a:chOff x="0" y="0"/>
            <a:chExt cx="24417871" cy="716623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16891" y="16891"/>
              <a:ext cx="24383999" cy="682752"/>
            </a:xfrm>
            <a:custGeom>
              <a:avLst/>
              <a:gdLst/>
              <a:ahLst/>
              <a:cxnLst/>
              <a:rect r="r" b="b" t="t" l="l"/>
              <a:pathLst>
                <a:path h="682752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682752"/>
                  </a:lnTo>
                  <a:lnTo>
                    <a:pt x="0" y="682752"/>
                  </a:lnTo>
                  <a:close/>
                </a:path>
              </a:pathLst>
            </a:custGeom>
            <a:solidFill>
              <a:srgbClr val="D8DDE6"/>
            </a:solid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4417782" cy="716536"/>
            </a:xfrm>
            <a:custGeom>
              <a:avLst/>
              <a:gdLst/>
              <a:ahLst/>
              <a:cxnLst/>
              <a:rect r="r" b="b" t="t" l="l"/>
              <a:pathLst>
                <a:path h="716536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699643"/>
                  </a:lnTo>
                  <a:cubicBezTo>
                    <a:pt x="24417782" y="709041"/>
                    <a:pt x="24410163" y="716534"/>
                    <a:pt x="24400890" y="716534"/>
                  </a:cubicBezTo>
                  <a:lnTo>
                    <a:pt x="16891" y="716534"/>
                  </a:lnTo>
                  <a:cubicBezTo>
                    <a:pt x="7620" y="716661"/>
                    <a:pt x="0" y="709041"/>
                    <a:pt x="0" y="69964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699643"/>
                  </a:lnTo>
                  <a:lnTo>
                    <a:pt x="16891" y="699643"/>
                  </a:lnTo>
                  <a:lnTo>
                    <a:pt x="16891" y="682752"/>
                  </a:lnTo>
                  <a:lnTo>
                    <a:pt x="24400890" y="682752"/>
                  </a:lnTo>
                  <a:lnTo>
                    <a:pt x="24400890" y="699643"/>
                  </a:lnTo>
                  <a:lnTo>
                    <a:pt x="24384000" y="699643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D8DDE6"/>
            </a:solidFill>
          </p:spPr>
        </p:sp>
      </p:grpSp>
      <p:grpSp>
        <p:nvGrpSpPr>
          <p:cNvPr name="Group 13" id="13"/>
          <p:cNvGrpSpPr/>
          <p:nvPr/>
        </p:nvGrpSpPr>
        <p:grpSpPr>
          <a:xfrm rot="0">
            <a:off x="731520" y="9784080"/>
            <a:ext cx="15544800" cy="512064"/>
            <a:chOff x="0" y="0"/>
            <a:chExt cx="20726400" cy="682752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20726400" cy="682752"/>
            </a:xfrm>
            <a:custGeom>
              <a:avLst/>
              <a:gdLst/>
              <a:ahLst/>
              <a:cxnLst/>
              <a:rect r="r" b="b" t="t" l="l"/>
              <a:pathLst>
                <a:path h="682752" w="20726400">
                  <a:moveTo>
                    <a:pt x="0" y="0"/>
                  </a:moveTo>
                  <a:lnTo>
                    <a:pt x="20726400" y="0"/>
                  </a:lnTo>
                  <a:lnTo>
                    <a:pt x="2072640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41510" r="0" b="-541510"/>
              </a:stretch>
            </a:blip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38100"/>
              <a:ext cx="2072640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Keepsafe Company Case Study  |  Teamwork &amp; Organisational Behaviour</a:t>
              </a: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6459200" y="9784080"/>
            <a:ext cx="1463040" cy="512064"/>
            <a:chOff x="0" y="0"/>
            <a:chExt cx="1950720" cy="682752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950720" cy="682752"/>
            </a:xfrm>
            <a:custGeom>
              <a:avLst/>
              <a:gdLst/>
              <a:ahLst/>
              <a:cxnLst/>
              <a:rect r="r" b="b" t="t" l="l"/>
              <a:pathLst>
                <a:path h="682752" w="1950720">
                  <a:moveTo>
                    <a:pt x="0" y="0"/>
                  </a:moveTo>
                  <a:lnTo>
                    <a:pt x="1950720" y="0"/>
                  </a:lnTo>
                  <a:lnTo>
                    <a:pt x="195072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671" r="0" b="-5671"/>
              </a:stretch>
            </a:blip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38100"/>
              <a:ext cx="195072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7 / 20</a:t>
              </a: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755399" y="1596647"/>
            <a:ext cx="3134363" cy="793499"/>
            <a:chOff x="0" y="0"/>
            <a:chExt cx="4179151" cy="1057999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16891" y="16891"/>
              <a:ext cx="4145280" cy="1024128"/>
            </a:xfrm>
            <a:custGeom>
              <a:avLst/>
              <a:gdLst/>
              <a:ahLst/>
              <a:cxnLst/>
              <a:rect r="r" b="b" t="t" l="l"/>
              <a:pathLst>
                <a:path h="1024128" w="4145280">
                  <a:moveTo>
                    <a:pt x="0" y="0"/>
                  </a:moveTo>
                  <a:lnTo>
                    <a:pt x="4145280" y="0"/>
                  </a:lnTo>
                  <a:lnTo>
                    <a:pt x="4145280" y="1024128"/>
                  </a:lnTo>
                  <a:lnTo>
                    <a:pt x="0" y="1024128"/>
                  </a:lnTo>
                  <a:close/>
                </a:path>
              </a:pathLst>
            </a:custGeom>
            <a:solidFill>
              <a:srgbClr val="C0392B"/>
            </a:solidFill>
          </p:spPr>
        </p:sp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4179062" cy="1057912"/>
            </a:xfrm>
            <a:custGeom>
              <a:avLst/>
              <a:gdLst/>
              <a:ahLst/>
              <a:cxnLst/>
              <a:rect r="r" b="b" t="t" l="l"/>
              <a:pathLst>
                <a:path h="1057912" w="4179062">
                  <a:moveTo>
                    <a:pt x="16891" y="0"/>
                  </a:moveTo>
                  <a:lnTo>
                    <a:pt x="4162171" y="0"/>
                  </a:lnTo>
                  <a:cubicBezTo>
                    <a:pt x="4171569" y="0"/>
                    <a:pt x="4179062" y="7620"/>
                    <a:pt x="4179062" y="16891"/>
                  </a:cubicBezTo>
                  <a:lnTo>
                    <a:pt x="4179062" y="1041019"/>
                  </a:lnTo>
                  <a:cubicBezTo>
                    <a:pt x="4179062" y="1050417"/>
                    <a:pt x="4171442" y="1057910"/>
                    <a:pt x="4162171" y="1057910"/>
                  </a:cubicBezTo>
                  <a:lnTo>
                    <a:pt x="16891" y="1057910"/>
                  </a:lnTo>
                  <a:cubicBezTo>
                    <a:pt x="7620" y="1058037"/>
                    <a:pt x="0" y="1050417"/>
                    <a:pt x="0" y="104101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041019"/>
                  </a:lnTo>
                  <a:lnTo>
                    <a:pt x="16891" y="1041019"/>
                  </a:lnTo>
                  <a:lnTo>
                    <a:pt x="16891" y="1024128"/>
                  </a:lnTo>
                  <a:lnTo>
                    <a:pt x="4162171" y="1024128"/>
                  </a:lnTo>
                  <a:lnTo>
                    <a:pt x="4162171" y="1041019"/>
                  </a:lnTo>
                  <a:lnTo>
                    <a:pt x="4145280" y="1041019"/>
                  </a:lnTo>
                  <a:lnTo>
                    <a:pt x="4145280" y="16891"/>
                  </a:lnTo>
                  <a:lnTo>
                    <a:pt x="4162171" y="16891"/>
                  </a:lnTo>
                  <a:lnTo>
                    <a:pt x="416217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392B"/>
            </a:solid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768096" y="1609344"/>
            <a:ext cx="3108960" cy="768096"/>
            <a:chOff x="0" y="0"/>
            <a:chExt cx="4145280" cy="1024128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4145280" cy="1024128"/>
            </a:xfrm>
            <a:custGeom>
              <a:avLst/>
              <a:gdLst/>
              <a:ahLst/>
              <a:cxnLst/>
              <a:rect r="r" b="b" t="t" l="l"/>
              <a:pathLst>
                <a:path h="1024128" w="4145280">
                  <a:moveTo>
                    <a:pt x="0" y="0"/>
                  </a:moveTo>
                  <a:lnTo>
                    <a:pt x="4145280" y="0"/>
                  </a:lnTo>
                  <a:lnTo>
                    <a:pt x="4145280" y="1024128"/>
                  </a:lnTo>
                  <a:lnTo>
                    <a:pt x="0" y="102412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8868" r="0" b="-28868"/>
              </a:stretch>
            </a:blipFill>
          </p:spPr>
        </p:sp>
        <p:sp>
          <p:nvSpPr>
            <p:cNvPr name="TextBox 24" id="24"/>
            <p:cNvSpPr txBox="true"/>
            <p:nvPr/>
          </p:nvSpPr>
          <p:spPr>
            <a:xfrm>
              <a:off x="0" y="-19050"/>
              <a:ext cx="4145280" cy="104317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3120"/>
                </a:lnSpc>
              </a:pPr>
              <a:r>
                <a:rPr lang="en-US" sz="26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STORMING</a:t>
              </a:r>
            </a:p>
          </p:txBody>
        </p:sp>
      </p:grpSp>
      <p:grpSp>
        <p:nvGrpSpPr>
          <p:cNvPr name="Group 25" id="25"/>
          <p:cNvGrpSpPr/>
          <p:nvPr/>
        </p:nvGrpSpPr>
        <p:grpSpPr>
          <a:xfrm rot="0">
            <a:off x="755399" y="2620775"/>
            <a:ext cx="153419" cy="6791963"/>
            <a:chOff x="0" y="0"/>
            <a:chExt cx="204559" cy="9055951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16891" y="16891"/>
              <a:ext cx="170688" cy="9022081"/>
            </a:xfrm>
            <a:custGeom>
              <a:avLst/>
              <a:gdLst/>
              <a:ahLst/>
              <a:cxnLst/>
              <a:rect r="r" b="b" t="t" l="l"/>
              <a:pathLst>
                <a:path h="9022081" w="170688">
                  <a:moveTo>
                    <a:pt x="0" y="0"/>
                  </a:moveTo>
                  <a:lnTo>
                    <a:pt x="170688" y="0"/>
                  </a:lnTo>
                  <a:lnTo>
                    <a:pt x="170688" y="9022081"/>
                  </a:lnTo>
                  <a:lnTo>
                    <a:pt x="0" y="9022081"/>
                  </a:lnTo>
                  <a:close/>
                </a:path>
              </a:pathLst>
            </a:custGeom>
            <a:solidFill>
              <a:srgbClr val="C0392B"/>
            </a:solidFill>
          </p:spPr>
        </p:sp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204470" cy="9055862"/>
            </a:xfrm>
            <a:custGeom>
              <a:avLst/>
              <a:gdLst/>
              <a:ahLst/>
              <a:cxnLst/>
              <a:rect r="r" b="b" t="t" l="l"/>
              <a:pathLst>
                <a:path h="9055862" w="204470">
                  <a:moveTo>
                    <a:pt x="16891" y="0"/>
                  </a:moveTo>
                  <a:lnTo>
                    <a:pt x="187579" y="0"/>
                  </a:lnTo>
                  <a:cubicBezTo>
                    <a:pt x="196977" y="0"/>
                    <a:pt x="204470" y="7620"/>
                    <a:pt x="204470" y="16891"/>
                  </a:cubicBezTo>
                  <a:lnTo>
                    <a:pt x="204470" y="9038972"/>
                  </a:lnTo>
                  <a:cubicBezTo>
                    <a:pt x="204470" y="9048369"/>
                    <a:pt x="196850" y="9055862"/>
                    <a:pt x="187579" y="9055862"/>
                  </a:cubicBezTo>
                  <a:lnTo>
                    <a:pt x="16891" y="9055862"/>
                  </a:lnTo>
                  <a:cubicBezTo>
                    <a:pt x="7493" y="9055862"/>
                    <a:pt x="0" y="9048242"/>
                    <a:pt x="0" y="9038972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9038972"/>
                  </a:lnTo>
                  <a:lnTo>
                    <a:pt x="16891" y="9038972"/>
                  </a:lnTo>
                  <a:lnTo>
                    <a:pt x="16891" y="9022080"/>
                  </a:lnTo>
                  <a:lnTo>
                    <a:pt x="187579" y="9022080"/>
                  </a:lnTo>
                  <a:lnTo>
                    <a:pt x="187579" y="9038972"/>
                  </a:lnTo>
                  <a:lnTo>
                    <a:pt x="170688" y="9038972"/>
                  </a:lnTo>
                  <a:lnTo>
                    <a:pt x="170688" y="16891"/>
                  </a:lnTo>
                  <a:lnTo>
                    <a:pt x="187579" y="16891"/>
                  </a:lnTo>
                  <a:lnTo>
                    <a:pt x="187579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392B"/>
            </a:solidFill>
          </p:spPr>
        </p:sp>
      </p:grpSp>
      <p:grpSp>
        <p:nvGrpSpPr>
          <p:cNvPr name="Group 28" id="28"/>
          <p:cNvGrpSpPr/>
          <p:nvPr/>
        </p:nvGrpSpPr>
        <p:grpSpPr>
          <a:xfrm rot="0">
            <a:off x="1133856" y="2633472"/>
            <a:ext cx="7132320" cy="694944"/>
            <a:chOff x="0" y="0"/>
            <a:chExt cx="9509760" cy="926592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9509760" cy="926592"/>
            </a:xfrm>
            <a:custGeom>
              <a:avLst/>
              <a:gdLst/>
              <a:ahLst/>
              <a:cxnLst/>
              <a:rect r="r" b="b" t="t" l="l"/>
              <a:pathLst>
                <a:path h="926592" w="9509760">
                  <a:moveTo>
                    <a:pt x="0" y="0"/>
                  </a:moveTo>
                  <a:lnTo>
                    <a:pt x="9509760" y="0"/>
                  </a:lnTo>
                  <a:lnTo>
                    <a:pt x="9509760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49978" r="0" b="-149978"/>
              </a:stretch>
            </a:blipFill>
          </p:spPr>
        </p:sp>
        <p:sp>
          <p:nvSpPr>
            <p:cNvPr name="TextBox 30" id="30"/>
            <p:cNvSpPr txBox="true"/>
            <p:nvPr/>
          </p:nvSpPr>
          <p:spPr>
            <a:xfrm>
              <a:off x="0" y="-19050"/>
              <a:ext cx="9509760" cy="94564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600"/>
                </a:lnSpc>
              </a:pPr>
              <a:r>
                <a:rPr lang="en-US" sz="30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What Happened</a:t>
              </a:r>
            </a:p>
          </p:txBody>
        </p:sp>
      </p:grpSp>
      <p:sp>
        <p:nvSpPr>
          <p:cNvPr name="TextBox 31" id="31"/>
          <p:cNvSpPr txBox="true"/>
          <p:nvPr/>
        </p:nvSpPr>
        <p:spPr>
          <a:xfrm rot="0">
            <a:off x="1133856" y="3400044"/>
            <a:ext cx="7680960" cy="58902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Nick outlined sub-team tasks — some members disagreed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Conflict erupted over who should lead each sub-team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Members shouted at each other claiming superior experience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One or two members refused to participate altogether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"Electric, unpleasant and full of conflict" — Sarah's notes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Nick asserted authority: he would decide sub-team leaders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Reminded team of deadline and need to cooperate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"We cannot keep going around in circles and wasting time"</a:t>
            </a:r>
          </a:p>
        </p:txBody>
      </p:sp>
      <p:grpSp>
        <p:nvGrpSpPr>
          <p:cNvPr name="Group 32" id="32"/>
          <p:cNvGrpSpPr/>
          <p:nvPr/>
        </p:nvGrpSpPr>
        <p:grpSpPr>
          <a:xfrm rot="0">
            <a:off x="9497063" y="1596647"/>
            <a:ext cx="8072123" cy="7889243"/>
            <a:chOff x="0" y="0"/>
            <a:chExt cx="10762831" cy="10518991"/>
          </a:xfrm>
        </p:grpSpPr>
        <p:sp>
          <p:nvSpPr>
            <p:cNvPr name="Freeform 33" id="33"/>
            <p:cNvSpPr/>
            <p:nvPr/>
          </p:nvSpPr>
          <p:spPr>
            <a:xfrm flipH="false" flipV="false" rot="0">
              <a:off x="16891" y="16891"/>
              <a:ext cx="10728960" cy="10485120"/>
            </a:xfrm>
            <a:custGeom>
              <a:avLst/>
              <a:gdLst/>
              <a:ahLst/>
              <a:cxnLst/>
              <a:rect r="r" b="b" t="t" l="l"/>
              <a:pathLst>
                <a:path h="10485120" w="10728960">
                  <a:moveTo>
                    <a:pt x="0" y="0"/>
                  </a:moveTo>
                  <a:lnTo>
                    <a:pt x="10728960" y="0"/>
                  </a:lnTo>
                  <a:lnTo>
                    <a:pt x="10728960" y="10485120"/>
                  </a:lnTo>
                  <a:lnTo>
                    <a:pt x="0" y="1048512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34" id="34"/>
            <p:cNvSpPr/>
            <p:nvPr/>
          </p:nvSpPr>
          <p:spPr>
            <a:xfrm flipH="false" flipV="false" rot="0">
              <a:off x="0" y="0"/>
              <a:ext cx="10762742" cy="10518901"/>
            </a:xfrm>
            <a:custGeom>
              <a:avLst/>
              <a:gdLst/>
              <a:ahLst/>
              <a:cxnLst/>
              <a:rect r="r" b="b" t="t" l="l"/>
              <a:pathLst>
                <a:path h="10518901" w="10762742">
                  <a:moveTo>
                    <a:pt x="16891" y="0"/>
                  </a:moveTo>
                  <a:lnTo>
                    <a:pt x="10745851" y="0"/>
                  </a:lnTo>
                  <a:cubicBezTo>
                    <a:pt x="10755249" y="0"/>
                    <a:pt x="10762742" y="7620"/>
                    <a:pt x="10762742" y="16891"/>
                  </a:cubicBezTo>
                  <a:lnTo>
                    <a:pt x="10762742" y="10502011"/>
                  </a:lnTo>
                  <a:cubicBezTo>
                    <a:pt x="10762742" y="10511409"/>
                    <a:pt x="10755122" y="10518901"/>
                    <a:pt x="10745851" y="10518901"/>
                  </a:cubicBezTo>
                  <a:lnTo>
                    <a:pt x="16891" y="10518901"/>
                  </a:lnTo>
                  <a:cubicBezTo>
                    <a:pt x="7493" y="10518901"/>
                    <a:pt x="0" y="10511282"/>
                    <a:pt x="0" y="10502011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0502011"/>
                  </a:lnTo>
                  <a:lnTo>
                    <a:pt x="16891" y="10502011"/>
                  </a:lnTo>
                  <a:lnTo>
                    <a:pt x="16891" y="10485120"/>
                  </a:lnTo>
                  <a:lnTo>
                    <a:pt x="10745851" y="10485120"/>
                  </a:lnTo>
                  <a:lnTo>
                    <a:pt x="10745851" y="10502011"/>
                  </a:lnTo>
                  <a:lnTo>
                    <a:pt x="10728960" y="10502011"/>
                  </a:lnTo>
                  <a:lnTo>
                    <a:pt x="10728960" y="16891"/>
                  </a:lnTo>
                  <a:lnTo>
                    <a:pt x="10745851" y="16891"/>
                  </a:lnTo>
                  <a:lnTo>
                    <a:pt x="1074585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35" id="35"/>
          <p:cNvGrpSpPr/>
          <p:nvPr/>
        </p:nvGrpSpPr>
        <p:grpSpPr>
          <a:xfrm rot="0">
            <a:off x="9497063" y="1596647"/>
            <a:ext cx="8072123" cy="153419"/>
            <a:chOff x="0" y="0"/>
            <a:chExt cx="10762831" cy="204559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16891" y="16891"/>
              <a:ext cx="10728960" cy="170688"/>
            </a:xfrm>
            <a:custGeom>
              <a:avLst/>
              <a:gdLst/>
              <a:ahLst/>
              <a:cxnLst/>
              <a:rect r="r" b="b" t="t" l="l"/>
              <a:pathLst>
                <a:path h="170688" w="10728960">
                  <a:moveTo>
                    <a:pt x="0" y="0"/>
                  </a:moveTo>
                  <a:lnTo>
                    <a:pt x="10728960" y="0"/>
                  </a:lnTo>
                  <a:lnTo>
                    <a:pt x="1072896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C0392B"/>
            </a:solidFill>
          </p:spPr>
        </p:sp>
        <p:sp>
          <p:nvSpPr>
            <p:cNvPr name="Freeform 37" id="37"/>
            <p:cNvSpPr/>
            <p:nvPr/>
          </p:nvSpPr>
          <p:spPr>
            <a:xfrm flipH="false" flipV="false" rot="0">
              <a:off x="0" y="0"/>
              <a:ext cx="10762742" cy="204472"/>
            </a:xfrm>
            <a:custGeom>
              <a:avLst/>
              <a:gdLst/>
              <a:ahLst/>
              <a:cxnLst/>
              <a:rect r="r" b="b" t="t" l="l"/>
              <a:pathLst>
                <a:path h="204472" w="10762742">
                  <a:moveTo>
                    <a:pt x="16891" y="0"/>
                  </a:moveTo>
                  <a:lnTo>
                    <a:pt x="10745851" y="0"/>
                  </a:lnTo>
                  <a:cubicBezTo>
                    <a:pt x="10755249" y="0"/>
                    <a:pt x="10762742" y="7620"/>
                    <a:pt x="10762742" y="16891"/>
                  </a:cubicBezTo>
                  <a:lnTo>
                    <a:pt x="10762742" y="187579"/>
                  </a:lnTo>
                  <a:cubicBezTo>
                    <a:pt x="10762742" y="196977"/>
                    <a:pt x="10755122" y="204470"/>
                    <a:pt x="1074585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10745851" y="170688"/>
                  </a:lnTo>
                  <a:lnTo>
                    <a:pt x="10745851" y="187579"/>
                  </a:lnTo>
                  <a:lnTo>
                    <a:pt x="10728960" y="187579"/>
                  </a:lnTo>
                  <a:lnTo>
                    <a:pt x="10728960" y="16891"/>
                  </a:lnTo>
                  <a:lnTo>
                    <a:pt x="10745851" y="16891"/>
                  </a:lnTo>
                  <a:lnTo>
                    <a:pt x="1074585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392B"/>
            </a:solidFill>
          </p:spPr>
        </p:sp>
      </p:grpSp>
      <p:grpSp>
        <p:nvGrpSpPr>
          <p:cNvPr name="Group 38" id="38"/>
          <p:cNvGrpSpPr/>
          <p:nvPr/>
        </p:nvGrpSpPr>
        <p:grpSpPr>
          <a:xfrm rot="0">
            <a:off x="9802368" y="1828800"/>
            <a:ext cx="7498080" cy="694944"/>
            <a:chOff x="0" y="0"/>
            <a:chExt cx="9997440" cy="926592"/>
          </a:xfrm>
        </p:grpSpPr>
        <p:sp>
          <p:nvSpPr>
            <p:cNvPr name="Freeform 39" id="39"/>
            <p:cNvSpPr/>
            <p:nvPr/>
          </p:nvSpPr>
          <p:spPr>
            <a:xfrm flipH="false" flipV="false" rot="0">
              <a:off x="0" y="0"/>
              <a:ext cx="9997440" cy="926592"/>
            </a:xfrm>
            <a:custGeom>
              <a:avLst/>
              <a:gdLst/>
              <a:ahLst/>
              <a:cxnLst/>
              <a:rect r="r" b="b" t="t" l="l"/>
              <a:pathLst>
                <a:path h="926592" w="9997440">
                  <a:moveTo>
                    <a:pt x="0" y="0"/>
                  </a:moveTo>
                  <a:lnTo>
                    <a:pt x="9997440" y="0"/>
                  </a:lnTo>
                  <a:lnTo>
                    <a:pt x="9997440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0233" r="0" b="-160233"/>
              </a:stretch>
            </a:blipFill>
          </p:spPr>
        </p:sp>
        <p:sp>
          <p:nvSpPr>
            <p:cNvPr name="TextBox 40" id="40"/>
            <p:cNvSpPr txBox="true"/>
            <p:nvPr/>
          </p:nvSpPr>
          <p:spPr>
            <a:xfrm>
              <a:off x="0" y="-19050"/>
              <a:ext cx="9997440" cy="94564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Tuckman's Storming Characteristics</a:t>
              </a:r>
            </a:p>
          </p:txBody>
        </p:sp>
      </p:grpSp>
      <p:sp>
        <p:nvSpPr>
          <p:cNvPr name="TextBox 41" id="41"/>
          <p:cNvSpPr txBox="true"/>
          <p:nvPr/>
        </p:nvSpPr>
        <p:spPr>
          <a:xfrm rot="0">
            <a:off x="9802368" y="2631948"/>
            <a:ext cx="7498080" cy="6438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Decisions don't come easily within the group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Team members vie for position and status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Cliques and factions form — clarity of purpose is lost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Leader's authority may be challenged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Personal agendas emerge and may threaten the project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This stage is necessary — avoidance prolongs dysfunction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5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2697" y="-12697"/>
            <a:ext cx="18313403" cy="1342139"/>
            <a:chOff x="0" y="0"/>
            <a:chExt cx="24417871" cy="178951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16891" y="16891"/>
              <a:ext cx="24383999" cy="1755648"/>
            </a:xfrm>
            <a:custGeom>
              <a:avLst/>
              <a:gdLst/>
              <a:ahLst/>
              <a:cxnLst/>
              <a:rect r="r" b="b" t="t" l="l"/>
              <a:pathLst>
                <a:path h="1755648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1755648"/>
                  </a:lnTo>
                  <a:lnTo>
                    <a:pt x="0" y="1755648"/>
                  </a:lnTo>
                  <a:close/>
                </a:path>
              </a:pathLst>
            </a:custGeom>
            <a:solidFill>
              <a:srgbClr val="111D33"/>
            </a:solid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4417782" cy="1789430"/>
            </a:xfrm>
            <a:custGeom>
              <a:avLst/>
              <a:gdLst/>
              <a:ahLst/>
              <a:cxnLst/>
              <a:rect r="r" b="b" t="t" l="l"/>
              <a:pathLst>
                <a:path h="1789430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1772539"/>
                  </a:lnTo>
                  <a:cubicBezTo>
                    <a:pt x="24417782" y="1781937"/>
                    <a:pt x="24410163" y="1789430"/>
                    <a:pt x="24400890" y="1789430"/>
                  </a:cubicBezTo>
                  <a:lnTo>
                    <a:pt x="16891" y="1789430"/>
                  </a:lnTo>
                  <a:cubicBezTo>
                    <a:pt x="7493" y="1789430"/>
                    <a:pt x="0" y="1781810"/>
                    <a:pt x="0" y="177253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772539"/>
                  </a:lnTo>
                  <a:lnTo>
                    <a:pt x="16891" y="1772539"/>
                  </a:lnTo>
                  <a:lnTo>
                    <a:pt x="16891" y="1755648"/>
                  </a:lnTo>
                  <a:lnTo>
                    <a:pt x="24400890" y="1755648"/>
                  </a:lnTo>
                  <a:lnTo>
                    <a:pt x="24400890" y="1772539"/>
                  </a:lnTo>
                  <a:lnTo>
                    <a:pt x="24384000" y="1772539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B2A4A"/>
            </a:solidFill>
          </p:spPr>
        </p:sp>
      </p:grpSp>
      <p:grpSp>
        <p:nvGrpSpPr>
          <p:cNvPr name="Group 5" id="5"/>
          <p:cNvGrpSpPr/>
          <p:nvPr/>
        </p:nvGrpSpPr>
        <p:grpSpPr>
          <a:xfrm rot="0">
            <a:off x="822960" y="0"/>
            <a:ext cx="15361920" cy="1316736"/>
            <a:chOff x="0" y="0"/>
            <a:chExt cx="20482560" cy="175564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0482561" cy="1755648"/>
            </a:xfrm>
            <a:custGeom>
              <a:avLst/>
              <a:gdLst/>
              <a:ahLst/>
              <a:cxnLst/>
              <a:rect r="r" b="b" t="t" l="l"/>
              <a:pathLst>
                <a:path h="1755648" w="20482561">
                  <a:moveTo>
                    <a:pt x="0" y="0"/>
                  </a:moveTo>
                  <a:lnTo>
                    <a:pt x="20482561" y="0"/>
                  </a:lnTo>
                  <a:lnTo>
                    <a:pt x="20482561" y="1755648"/>
                  </a:lnTo>
                  <a:lnTo>
                    <a:pt x="0" y="17556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77325" r="0" b="-177325"/>
              </a:stretch>
            </a:blipFill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20482560" cy="175564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4560"/>
                </a:lnSpc>
              </a:pPr>
              <a:r>
                <a:rPr lang="en-US" b="true" sz="3800" spc="399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MEETING 3 – NORMING STAGE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6642080" y="0"/>
            <a:ext cx="1316736" cy="1316736"/>
            <a:chOff x="0" y="0"/>
            <a:chExt cx="1755648" cy="1755648"/>
          </a:xfrm>
        </p:grpSpPr>
        <p:sp>
          <p:nvSpPr>
            <p:cNvPr name="Freeform 9" id="9" descr="preencoded.png"/>
            <p:cNvSpPr/>
            <p:nvPr/>
          </p:nvSpPr>
          <p:spPr>
            <a:xfrm flipH="false" flipV="false" rot="0">
              <a:off x="0" y="0"/>
              <a:ext cx="1755648" cy="1755648"/>
            </a:xfrm>
            <a:custGeom>
              <a:avLst/>
              <a:gdLst/>
              <a:ahLst/>
              <a:cxnLst/>
              <a:rect r="r" b="b" t="t" l="l"/>
              <a:pathLst>
                <a:path h="1755648" w="1755648">
                  <a:moveTo>
                    <a:pt x="0" y="0"/>
                  </a:moveTo>
                  <a:lnTo>
                    <a:pt x="1755648" y="0"/>
                  </a:lnTo>
                  <a:lnTo>
                    <a:pt x="1755648" y="1755648"/>
                  </a:lnTo>
                  <a:lnTo>
                    <a:pt x="0" y="17556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0" r="0" b="0"/>
              </a:stretch>
            </a:blip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-12697" y="9771383"/>
            <a:ext cx="18313403" cy="537467"/>
            <a:chOff x="0" y="0"/>
            <a:chExt cx="24417871" cy="716623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16891" y="16891"/>
              <a:ext cx="24383999" cy="682752"/>
            </a:xfrm>
            <a:custGeom>
              <a:avLst/>
              <a:gdLst/>
              <a:ahLst/>
              <a:cxnLst/>
              <a:rect r="r" b="b" t="t" l="l"/>
              <a:pathLst>
                <a:path h="682752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682752"/>
                  </a:lnTo>
                  <a:lnTo>
                    <a:pt x="0" y="682752"/>
                  </a:lnTo>
                  <a:close/>
                </a:path>
              </a:pathLst>
            </a:custGeom>
            <a:solidFill>
              <a:srgbClr val="D8DDE6"/>
            </a:solid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4417782" cy="716536"/>
            </a:xfrm>
            <a:custGeom>
              <a:avLst/>
              <a:gdLst/>
              <a:ahLst/>
              <a:cxnLst/>
              <a:rect r="r" b="b" t="t" l="l"/>
              <a:pathLst>
                <a:path h="716536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699643"/>
                  </a:lnTo>
                  <a:cubicBezTo>
                    <a:pt x="24417782" y="709041"/>
                    <a:pt x="24410163" y="716534"/>
                    <a:pt x="24400890" y="716534"/>
                  </a:cubicBezTo>
                  <a:lnTo>
                    <a:pt x="16891" y="716534"/>
                  </a:lnTo>
                  <a:cubicBezTo>
                    <a:pt x="7620" y="716661"/>
                    <a:pt x="0" y="709041"/>
                    <a:pt x="0" y="69964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699643"/>
                  </a:lnTo>
                  <a:lnTo>
                    <a:pt x="16891" y="699643"/>
                  </a:lnTo>
                  <a:lnTo>
                    <a:pt x="16891" y="682752"/>
                  </a:lnTo>
                  <a:lnTo>
                    <a:pt x="24400890" y="682752"/>
                  </a:lnTo>
                  <a:lnTo>
                    <a:pt x="24400890" y="699643"/>
                  </a:lnTo>
                  <a:lnTo>
                    <a:pt x="24384000" y="699643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D8DDE6"/>
            </a:solidFill>
          </p:spPr>
        </p:sp>
      </p:grpSp>
      <p:grpSp>
        <p:nvGrpSpPr>
          <p:cNvPr name="Group 13" id="13"/>
          <p:cNvGrpSpPr/>
          <p:nvPr/>
        </p:nvGrpSpPr>
        <p:grpSpPr>
          <a:xfrm rot="0">
            <a:off x="731520" y="9784080"/>
            <a:ext cx="15544800" cy="512064"/>
            <a:chOff x="0" y="0"/>
            <a:chExt cx="20726400" cy="682752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20726400" cy="682752"/>
            </a:xfrm>
            <a:custGeom>
              <a:avLst/>
              <a:gdLst/>
              <a:ahLst/>
              <a:cxnLst/>
              <a:rect r="r" b="b" t="t" l="l"/>
              <a:pathLst>
                <a:path h="682752" w="20726400">
                  <a:moveTo>
                    <a:pt x="0" y="0"/>
                  </a:moveTo>
                  <a:lnTo>
                    <a:pt x="20726400" y="0"/>
                  </a:lnTo>
                  <a:lnTo>
                    <a:pt x="2072640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41510" r="0" b="-541510"/>
              </a:stretch>
            </a:blip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38100"/>
              <a:ext cx="2072640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Keepsafe Company Case Study  |  Teamwork &amp; Organisational Behaviour</a:t>
              </a: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6459200" y="9784080"/>
            <a:ext cx="1463040" cy="512064"/>
            <a:chOff x="0" y="0"/>
            <a:chExt cx="1950720" cy="682752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950720" cy="682752"/>
            </a:xfrm>
            <a:custGeom>
              <a:avLst/>
              <a:gdLst/>
              <a:ahLst/>
              <a:cxnLst/>
              <a:rect r="r" b="b" t="t" l="l"/>
              <a:pathLst>
                <a:path h="682752" w="1950720">
                  <a:moveTo>
                    <a:pt x="0" y="0"/>
                  </a:moveTo>
                  <a:lnTo>
                    <a:pt x="1950720" y="0"/>
                  </a:lnTo>
                  <a:lnTo>
                    <a:pt x="195072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671" r="0" b="-5671"/>
              </a:stretch>
            </a:blip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38100"/>
              <a:ext cx="195072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8 / 20</a:t>
              </a: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755399" y="1596647"/>
            <a:ext cx="2951483" cy="793499"/>
            <a:chOff x="0" y="0"/>
            <a:chExt cx="3935311" cy="1057999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16891" y="16891"/>
              <a:ext cx="3901440" cy="1024128"/>
            </a:xfrm>
            <a:custGeom>
              <a:avLst/>
              <a:gdLst/>
              <a:ahLst/>
              <a:cxnLst/>
              <a:rect r="r" b="b" t="t" l="l"/>
              <a:pathLst>
                <a:path h="1024128" w="3901440">
                  <a:moveTo>
                    <a:pt x="0" y="0"/>
                  </a:moveTo>
                  <a:lnTo>
                    <a:pt x="3901440" y="0"/>
                  </a:lnTo>
                  <a:lnTo>
                    <a:pt x="3901440" y="1024128"/>
                  </a:lnTo>
                  <a:lnTo>
                    <a:pt x="0" y="1024128"/>
                  </a:lnTo>
                  <a:close/>
                </a:path>
              </a:pathLst>
            </a:custGeom>
            <a:solidFill>
              <a:srgbClr val="27AE60"/>
            </a:solidFill>
          </p:spPr>
        </p:sp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3935222" cy="1057912"/>
            </a:xfrm>
            <a:custGeom>
              <a:avLst/>
              <a:gdLst/>
              <a:ahLst/>
              <a:cxnLst/>
              <a:rect r="r" b="b" t="t" l="l"/>
              <a:pathLst>
                <a:path h="1057912" w="3935222">
                  <a:moveTo>
                    <a:pt x="16891" y="0"/>
                  </a:moveTo>
                  <a:lnTo>
                    <a:pt x="3918331" y="0"/>
                  </a:lnTo>
                  <a:cubicBezTo>
                    <a:pt x="3927729" y="0"/>
                    <a:pt x="3935222" y="7620"/>
                    <a:pt x="3935222" y="16891"/>
                  </a:cubicBezTo>
                  <a:lnTo>
                    <a:pt x="3935222" y="1041019"/>
                  </a:lnTo>
                  <a:cubicBezTo>
                    <a:pt x="3935222" y="1050417"/>
                    <a:pt x="3927602" y="1057910"/>
                    <a:pt x="3918331" y="1057910"/>
                  </a:cubicBezTo>
                  <a:lnTo>
                    <a:pt x="16891" y="1057910"/>
                  </a:lnTo>
                  <a:cubicBezTo>
                    <a:pt x="7620" y="1058037"/>
                    <a:pt x="0" y="1050417"/>
                    <a:pt x="0" y="104101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041019"/>
                  </a:lnTo>
                  <a:lnTo>
                    <a:pt x="16891" y="1041019"/>
                  </a:lnTo>
                  <a:lnTo>
                    <a:pt x="16891" y="1024128"/>
                  </a:lnTo>
                  <a:lnTo>
                    <a:pt x="3918331" y="1024128"/>
                  </a:lnTo>
                  <a:lnTo>
                    <a:pt x="3918331" y="1041019"/>
                  </a:lnTo>
                  <a:lnTo>
                    <a:pt x="3901440" y="1041019"/>
                  </a:lnTo>
                  <a:lnTo>
                    <a:pt x="3901440" y="16891"/>
                  </a:lnTo>
                  <a:lnTo>
                    <a:pt x="3918331" y="16891"/>
                  </a:lnTo>
                  <a:lnTo>
                    <a:pt x="391833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27AE60"/>
            </a:solid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768096" y="1609344"/>
            <a:ext cx="2926080" cy="768096"/>
            <a:chOff x="0" y="0"/>
            <a:chExt cx="3901440" cy="1024128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3901440" cy="1024128"/>
            </a:xfrm>
            <a:custGeom>
              <a:avLst/>
              <a:gdLst/>
              <a:ahLst/>
              <a:cxnLst/>
              <a:rect r="r" b="b" t="t" l="l"/>
              <a:pathLst>
                <a:path h="1024128" w="3901440">
                  <a:moveTo>
                    <a:pt x="0" y="0"/>
                  </a:moveTo>
                  <a:lnTo>
                    <a:pt x="3901440" y="0"/>
                  </a:lnTo>
                  <a:lnTo>
                    <a:pt x="3901440" y="1024128"/>
                  </a:lnTo>
                  <a:lnTo>
                    <a:pt x="0" y="102412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4228" r="0" b="-24228"/>
              </a:stretch>
            </a:blipFill>
          </p:spPr>
        </p:sp>
        <p:sp>
          <p:nvSpPr>
            <p:cNvPr name="TextBox 24" id="24"/>
            <p:cNvSpPr txBox="true"/>
            <p:nvPr/>
          </p:nvSpPr>
          <p:spPr>
            <a:xfrm>
              <a:off x="0" y="-19050"/>
              <a:ext cx="3901440" cy="104317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3120"/>
                </a:lnSpc>
              </a:pPr>
              <a:r>
                <a:rPr lang="en-US" sz="26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NORMING</a:t>
              </a:r>
            </a:p>
          </p:txBody>
        </p:sp>
      </p:grpSp>
      <p:grpSp>
        <p:nvGrpSpPr>
          <p:cNvPr name="Group 25" id="25"/>
          <p:cNvGrpSpPr/>
          <p:nvPr/>
        </p:nvGrpSpPr>
        <p:grpSpPr>
          <a:xfrm rot="0">
            <a:off x="755399" y="2620775"/>
            <a:ext cx="153419" cy="6791963"/>
            <a:chOff x="0" y="0"/>
            <a:chExt cx="204559" cy="9055951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16891" y="16891"/>
              <a:ext cx="170688" cy="9022081"/>
            </a:xfrm>
            <a:custGeom>
              <a:avLst/>
              <a:gdLst/>
              <a:ahLst/>
              <a:cxnLst/>
              <a:rect r="r" b="b" t="t" l="l"/>
              <a:pathLst>
                <a:path h="9022081" w="170688">
                  <a:moveTo>
                    <a:pt x="0" y="0"/>
                  </a:moveTo>
                  <a:lnTo>
                    <a:pt x="170688" y="0"/>
                  </a:lnTo>
                  <a:lnTo>
                    <a:pt x="170688" y="9022081"/>
                  </a:lnTo>
                  <a:lnTo>
                    <a:pt x="0" y="9022081"/>
                  </a:lnTo>
                  <a:close/>
                </a:path>
              </a:pathLst>
            </a:custGeom>
            <a:solidFill>
              <a:srgbClr val="27AE60"/>
            </a:solidFill>
          </p:spPr>
        </p:sp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204470" cy="9055862"/>
            </a:xfrm>
            <a:custGeom>
              <a:avLst/>
              <a:gdLst/>
              <a:ahLst/>
              <a:cxnLst/>
              <a:rect r="r" b="b" t="t" l="l"/>
              <a:pathLst>
                <a:path h="9055862" w="204470">
                  <a:moveTo>
                    <a:pt x="16891" y="0"/>
                  </a:moveTo>
                  <a:lnTo>
                    <a:pt x="187579" y="0"/>
                  </a:lnTo>
                  <a:cubicBezTo>
                    <a:pt x="196977" y="0"/>
                    <a:pt x="204470" y="7620"/>
                    <a:pt x="204470" y="16891"/>
                  </a:cubicBezTo>
                  <a:lnTo>
                    <a:pt x="204470" y="9038972"/>
                  </a:lnTo>
                  <a:cubicBezTo>
                    <a:pt x="204470" y="9048369"/>
                    <a:pt x="196850" y="9055862"/>
                    <a:pt x="187579" y="9055862"/>
                  </a:cubicBezTo>
                  <a:lnTo>
                    <a:pt x="16891" y="9055862"/>
                  </a:lnTo>
                  <a:cubicBezTo>
                    <a:pt x="7493" y="9055862"/>
                    <a:pt x="0" y="9048242"/>
                    <a:pt x="0" y="9038972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9038972"/>
                  </a:lnTo>
                  <a:lnTo>
                    <a:pt x="16891" y="9038972"/>
                  </a:lnTo>
                  <a:lnTo>
                    <a:pt x="16891" y="9022080"/>
                  </a:lnTo>
                  <a:lnTo>
                    <a:pt x="187579" y="9022080"/>
                  </a:lnTo>
                  <a:lnTo>
                    <a:pt x="187579" y="9038972"/>
                  </a:lnTo>
                  <a:lnTo>
                    <a:pt x="170688" y="9038972"/>
                  </a:lnTo>
                  <a:lnTo>
                    <a:pt x="170688" y="16891"/>
                  </a:lnTo>
                  <a:lnTo>
                    <a:pt x="187579" y="16891"/>
                  </a:lnTo>
                  <a:lnTo>
                    <a:pt x="187579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27AE60"/>
            </a:solidFill>
          </p:spPr>
        </p:sp>
      </p:grpSp>
      <p:grpSp>
        <p:nvGrpSpPr>
          <p:cNvPr name="Group 28" id="28"/>
          <p:cNvGrpSpPr/>
          <p:nvPr/>
        </p:nvGrpSpPr>
        <p:grpSpPr>
          <a:xfrm rot="0">
            <a:off x="1133856" y="2633472"/>
            <a:ext cx="7132320" cy="694944"/>
            <a:chOff x="0" y="0"/>
            <a:chExt cx="9509760" cy="926592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9509760" cy="926592"/>
            </a:xfrm>
            <a:custGeom>
              <a:avLst/>
              <a:gdLst/>
              <a:ahLst/>
              <a:cxnLst/>
              <a:rect r="r" b="b" t="t" l="l"/>
              <a:pathLst>
                <a:path h="926592" w="9509760">
                  <a:moveTo>
                    <a:pt x="0" y="0"/>
                  </a:moveTo>
                  <a:lnTo>
                    <a:pt x="9509760" y="0"/>
                  </a:lnTo>
                  <a:lnTo>
                    <a:pt x="9509760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49978" r="0" b="-149978"/>
              </a:stretch>
            </a:blipFill>
          </p:spPr>
        </p:sp>
        <p:sp>
          <p:nvSpPr>
            <p:cNvPr name="TextBox 30" id="30"/>
            <p:cNvSpPr txBox="true"/>
            <p:nvPr/>
          </p:nvSpPr>
          <p:spPr>
            <a:xfrm>
              <a:off x="0" y="-19050"/>
              <a:ext cx="9509760" cy="94564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600"/>
                </a:lnSpc>
              </a:pPr>
              <a:r>
                <a:rPr lang="en-US" sz="30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What Happened</a:t>
              </a:r>
            </a:p>
          </p:txBody>
        </p:sp>
      </p:grpSp>
      <p:sp>
        <p:nvSpPr>
          <p:cNvPr name="TextBox 31" id="31"/>
          <p:cNvSpPr txBox="true"/>
          <p:nvPr/>
        </p:nvSpPr>
        <p:spPr>
          <a:xfrm rot="0">
            <a:off x="1133856" y="3400044"/>
            <a:ext cx="7680960" cy="58902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Air of disquiet as members assembled — still mumbling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Sylvia (HR) proposed rotating sub-team leadership across projects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Proposed 5 sub-groups with rotating leaders per project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Kasia volunteered to proofread the final report for quality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Tom offered to liaise between all sub-teams as a connector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Tom would bridge finance, legal, and engineering queries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Members began consulting and agreeing with each other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Nick relieved — team embracing collaboration</a:t>
            </a:r>
          </a:p>
        </p:txBody>
      </p:sp>
      <p:grpSp>
        <p:nvGrpSpPr>
          <p:cNvPr name="Group 32" id="32"/>
          <p:cNvGrpSpPr/>
          <p:nvPr/>
        </p:nvGrpSpPr>
        <p:grpSpPr>
          <a:xfrm rot="0">
            <a:off x="9497063" y="1596647"/>
            <a:ext cx="8072123" cy="7889243"/>
            <a:chOff x="0" y="0"/>
            <a:chExt cx="10762831" cy="10518991"/>
          </a:xfrm>
        </p:grpSpPr>
        <p:sp>
          <p:nvSpPr>
            <p:cNvPr name="Freeform 33" id="33"/>
            <p:cNvSpPr/>
            <p:nvPr/>
          </p:nvSpPr>
          <p:spPr>
            <a:xfrm flipH="false" flipV="false" rot="0">
              <a:off x="16891" y="16891"/>
              <a:ext cx="10728960" cy="10485120"/>
            </a:xfrm>
            <a:custGeom>
              <a:avLst/>
              <a:gdLst/>
              <a:ahLst/>
              <a:cxnLst/>
              <a:rect r="r" b="b" t="t" l="l"/>
              <a:pathLst>
                <a:path h="10485120" w="10728960">
                  <a:moveTo>
                    <a:pt x="0" y="0"/>
                  </a:moveTo>
                  <a:lnTo>
                    <a:pt x="10728960" y="0"/>
                  </a:lnTo>
                  <a:lnTo>
                    <a:pt x="10728960" y="10485120"/>
                  </a:lnTo>
                  <a:lnTo>
                    <a:pt x="0" y="1048512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34" id="34"/>
            <p:cNvSpPr/>
            <p:nvPr/>
          </p:nvSpPr>
          <p:spPr>
            <a:xfrm flipH="false" flipV="false" rot="0">
              <a:off x="0" y="0"/>
              <a:ext cx="10762742" cy="10518901"/>
            </a:xfrm>
            <a:custGeom>
              <a:avLst/>
              <a:gdLst/>
              <a:ahLst/>
              <a:cxnLst/>
              <a:rect r="r" b="b" t="t" l="l"/>
              <a:pathLst>
                <a:path h="10518901" w="10762742">
                  <a:moveTo>
                    <a:pt x="16891" y="0"/>
                  </a:moveTo>
                  <a:lnTo>
                    <a:pt x="10745851" y="0"/>
                  </a:lnTo>
                  <a:cubicBezTo>
                    <a:pt x="10755249" y="0"/>
                    <a:pt x="10762742" y="7620"/>
                    <a:pt x="10762742" y="16891"/>
                  </a:cubicBezTo>
                  <a:lnTo>
                    <a:pt x="10762742" y="10502011"/>
                  </a:lnTo>
                  <a:cubicBezTo>
                    <a:pt x="10762742" y="10511409"/>
                    <a:pt x="10755122" y="10518901"/>
                    <a:pt x="10745851" y="10518901"/>
                  </a:cubicBezTo>
                  <a:lnTo>
                    <a:pt x="16891" y="10518901"/>
                  </a:lnTo>
                  <a:cubicBezTo>
                    <a:pt x="7493" y="10518901"/>
                    <a:pt x="0" y="10511282"/>
                    <a:pt x="0" y="10502011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0502011"/>
                  </a:lnTo>
                  <a:lnTo>
                    <a:pt x="16891" y="10502011"/>
                  </a:lnTo>
                  <a:lnTo>
                    <a:pt x="16891" y="10485120"/>
                  </a:lnTo>
                  <a:lnTo>
                    <a:pt x="10745851" y="10485120"/>
                  </a:lnTo>
                  <a:lnTo>
                    <a:pt x="10745851" y="10502011"/>
                  </a:lnTo>
                  <a:lnTo>
                    <a:pt x="10728960" y="10502011"/>
                  </a:lnTo>
                  <a:lnTo>
                    <a:pt x="10728960" y="16891"/>
                  </a:lnTo>
                  <a:lnTo>
                    <a:pt x="10745851" y="16891"/>
                  </a:lnTo>
                  <a:lnTo>
                    <a:pt x="1074585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35" id="35"/>
          <p:cNvGrpSpPr/>
          <p:nvPr/>
        </p:nvGrpSpPr>
        <p:grpSpPr>
          <a:xfrm rot="0">
            <a:off x="9497063" y="1596647"/>
            <a:ext cx="8072123" cy="153419"/>
            <a:chOff x="0" y="0"/>
            <a:chExt cx="10762831" cy="204559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16891" y="16891"/>
              <a:ext cx="10728960" cy="170688"/>
            </a:xfrm>
            <a:custGeom>
              <a:avLst/>
              <a:gdLst/>
              <a:ahLst/>
              <a:cxnLst/>
              <a:rect r="r" b="b" t="t" l="l"/>
              <a:pathLst>
                <a:path h="170688" w="10728960">
                  <a:moveTo>
                    <a:pt x="0" y="0"/>
                  </a:moveTo>
                  <a:lnTo>
                    <a:pt x="10728960" y="0"/>
                  </a:lnTo>
                  <a:lnTo>
                    <a:pt x="1072896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27AE60"/>
            </a:solidFill>
          </p:spPr>
        </p:sp>
        <p:sp>
          <p:nvSpPr>
            <p:cNvPr name="Freeform 37" id="37"/>
            <p:cNvSpPr/>
            <p:nvPr/>
          </p:nvSpPr>
          <p:spPr>
            <a:xfrm flipH="false" flipV="false" rot="0">
              <a:off x="0" y="0"/>
              <a:ext cx="10762742" cy="204472"/>
            </a:xfrm>
            <a:custGeom>
              <a:avLst/>
              <a:gdLst/>
              <a:ahLst/>
              <a:cxnLst/>
              <a:rect r="r" b="b" t="t" l="l"/>
              <a:pathLst>
                <a:path h="204472" w="10762742">
                  <a:moveTo>
                    <a:pt x="16891" y="0"/>
                  </a:moveTo>
                  <a:lnTo>
                    <a:pt x="10745851" y="0"/>
                  </a:lnTo>
                  <a:cubicBezTo>
                    <a:pt x="10755249" y="0"/>
                    <a:pt x="10762742" y="7620"/>
                    <a:pt x="10762742" y="16891"/>
                  </a:cubicBezTo>
                  <a:lnTo>
                    <a:pt x="10762742" y="187579"/>
                  </a:lnTo>
                  <a:cubicBezTo>
                    <a:pt x="10762742" y="196977"/>
                    <a:pt x="10755122" y="204470"/>
                    <a:pt x="1074585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10745851" y="170688"/>
                  </a:lnTo>
                  <a:lnTo>
                    <a:pt x="10745851" y="187579"/>
                  </a:lnTo>
                  <a:lnTo>
                    <a:pt x="10728960" y="187579"/>
                  </a:lnTo>
                  <a:lnTo>
                    <a:pt x="10728960" y="16891"/>
                  </a:lnTo>
                  <a:lnTo>
                    <a:pt x="10745851" y="16891"/>
                  </a:lnTo>
                  <a:lnTo>
                    <a:pt x="1074585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27AE60"/>
            </a:solidFill>
          </p:spPr>
        </p:sp>
      </p:grpSp>
      <p:grpSp>
        <p:nvGrpSpPr>
          <p:cNvPr name="Group 38" id="38"/>
          <p:cNvGrpSpPr/>
          <p:nvPr/>
        </p:nvGrpSpPr>
        <p:grpSpPr>
          <a:xfrm rot="0">
            <a:off x="9802368" y="1828800"/>
            <a:ext cx="7498080" cy="694944"/>
            <a:chOff x="0" y="0"/>
            <a:chExt cx="9997440" cy="926592"/>
          </a:xfrm>
        </p:grpSpPr>
        <p:sp>
          <p:nvSpPr>
            <p:cNvPr name="Freeform 39" id="39"/>
            <p:cNvSpPr/>
            <p:nvPr/>
          </p:nvSpPr>
          <p:spPr>
            <a:xfrm flipH="false" flipV="false" rot="0">
              <a:off x="0" y="0"/>
              <a:ext cx="9997440" cy="926592"/>
            </a:xfrm>
            <a:custGeom>
              <a:avLst/>
              <a:gdLst/>
              <a:ahLst/>
              <a:cxnLst/>
              <a:rect r="r" b="b" t="t" l="l"/>
              <a:pathLst>
                <a:path h="926592" w="9997440">
                  <a:moveTo>
                    <a:pt x="0" y="0"/>
                  </a:moveTo>
                  <a:lnTo>
                    <a:pt x="9997440" y="0"/>
                  </a:lnTo>
                  <a:lnTo>
                    <a:pt x="9997440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0233" r="0" b="-160233"/>
              </a:stretch>
            </a:blipFill>
          </p:spPr>
        </p:sp>
        <p:sp>
          <p:nvSpPr>
            <p:cNvPr name="TextBox 40" id="40"/>
            <p:cNvSpPr txBox="true"/>
            <p:nvPr/>
          </p:nvSpPr>
          <p:spPr>
            <a:xfrm>
              <a:off x="0" y="-19050"/>
              <a:ext cx="9997440" cy="94564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Tuckman's Norming Characteristics</a:t>
              </a:r>
            </a:p>
          </p:txBody>
        </p:sp>
      </p:grpSp>
      <p:sp>
        <p:nvSpPr>
          <p:cNvPr name="TextBox 41" id="41"/>
          <p:cNvSpPr txBox="true"/>
          <p:nvPr/>
        </p:nvSpPr>
        <p:spPr>
          <a:xfrm rot="0">
            <a:off x="9802368" y="2631948"/>
            <a:ext cx="7498080" cy="6438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Agreement and consensus emerges among the team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Roles and responsibilities are clear and accepted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Commitment and unity are strong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The team discusses and develops its working practices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Big decisions are made collectively — smaller ones delegated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Personal development begins as team socialises together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5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2697" y="-12697"/>
            <a:ext cx="18313403" cy="1342139"/>
            <a:chOff x="0" y="0"/>
            <a:chExt cx="24417871" cy="178951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16891" y="16891"/>
              <a:ext cx="24383999" cy="1755648"/>
            </a:xfrm>
            <a:custGeom>
              <a:avLst/>
              <a:gdLst/>
              <a:ahLst/>
              <a:cxnLst/>
              <a:rect r="r" b="b" t="t" l="l"/>
              <a:pathLst>
                <a:path h="1755648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1755648"/>
                  </a:lnTo>
                  <a:lnTo>
                    <a:pt x="0" y="1755648"/>
                  </a:lnTo>
                  <a:close/>
                </a:path>
              </a:pathLst>
            </a:custGeom>
            <a:solidFill>
              <a:srgbClr val="111D33"/>
            </a:solid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4417782" cy="1789430"/>
            </a:xfrm>
            <a:custGeom>
              <a:avLst/>
              <a:gdLst/>
              <a:ahLst/>
              <a:cxnLst/>
              <a:rect r="r" b="b" t="t" l="l"/>
              <a:pathLst>
                <a:path h="1789430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1772539"/>
                  </a:lnTo>
                  <a:cubicBezTo>
                    <a:pt x="24417782" y="1781937"/>
                    <a:pt x="24410163" y="1789430"/>
                    <a:pt x="24400890" y="1789430"/>
                  </a:cubicBezTo>
                  <a:lnTo>
                    <a:pt x="16891" y="1789430"/>
                  </a:lnTo>
                  <a:cubicBezTo>
                    <a:pt x="7493" y="1789430"/>
                    <a:pt x="0" y="1781810"/>
                    <a:pt x="0" y="177253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772539"/>
                  </a:lnTo>
                  <a:lnTo>
                    <a:pt x="16891" y="1772539"/>
                  </a:lnTo>
                  <a:lnTo>
                    <a:pt x="16891" y="1755648"/>
                  </a:lnTo>
                  <a:lnTo>
                    <a:pt x="24400890" y="1755648"/>
                  </a:lnTo>
                  <a:lnTo>
                    <a:pt x="24400890" y="1772539"/>
                  </a:lnTo>
                  <a:lnTo>
                    <a:pt x="24384000" y="1772539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B2A4A"/>
            </a:solidFill>
          </p:spPr>
        </p:sp>
      </p:grpSp>
      <p:grpSp>
        <p:nvGrpSpPr>
          <p:cNvPr name="Group 5" id="5"/>
          <p:cNvGrpSpPr/>
          <p:nvPr/>
        </p:nvGrpSpPr>
        <p:grpSpPr>
          <a:xfrm rot="0">
            <a:off x="822960" y="0"/>
            <a:ext cx="15361920" cy="1316736"/>
            <a:chOff x="0" y="0"/>
            <a:chExt cx="20482560" cy="175564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0482561" cy="1755648"/>
            </a:xfrm>
            <a:custGeom>
              <a:avLst/>
              <a:gdLst/>
              <a:ahLst/>
              <a:cxnLst/>
              <a:rect r="r" b="b" t="t" l="l"/>
              <a:pathLst>
                <a:path h="1755648" w="20482561">
                  <a:moveTo>
                    <a:pt x="0" y="0"/>
                  </a:moveTo>
                  <a:lnTo>
                    <a:pt x="20482561" y="0"/>
                  </a:lnTo>
                  <a:lnTo>
                    <a:pt x="20482561" y="1755648"/>
                  </a:lnTo>
                  <a:lnTo>
                    <a:pt x="0" y="17556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77325" r="0" b="-177325"/>
              </a:stretch>
            </a:blipFill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20482560" cy="175564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4560"/>
                </a:lnSpc>
              </a:pPr>
              <a:r>
                <a:rPr lang="en-US" b="true" sz="3800" spc="399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MEETING 4 – PERFORMING STAGE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6642080" y="0"/>
            <a:ext cx="1316736" cy="1316736"/>
            <a:chOff x="0" y="0"/>
            <a:chExt cx="1755648" cy="1755648"/>
          </a:xfrm>
        </p:grpSpPr>
        <p:sp>
          <p:nvSpPr>
            <p:cNvPr name="Freeform 9" id="9" descr="preencoded.png"/>
            <p:cNvSpPr/>
            <p:nvPr/>
          </p:nvSpPr>
          <p:spPr>
            <a:xfrm flipH="false" flipV="false" rot="0">
              <a:off x="0" y="0"/>
              <a:ext cx="1755648" cy="1755648"/>
            </a:xfrm>
            <a:custGeom>
              <a:avLst/>
              <a:gdLst/>
              <a:ahLst/>
              <a:cxnLst/>
              <a:rect r="r" b="b" t="t" l="l"/>
              <a:pathLst>
                <a:path h="1755648" w="1755648">
                  <a:moveTo>
                    <a:pt x="0" y="0"/>
                  </a:moveTo>
                  <a:lnTo>
                    <a:pt x="1755648" y="0"/>
                  </a:lnTo>
                  <a:lnTo>
                    <a:pt x="1755648" y="1755648"/>
                  </a:lnTo>
                  <a:lnTo>
                    <a:pt x="0" y="17556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0" r="0" b="0"/>
              </a:stretch>
            </a:blip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-12697" y="9771383"/>
            <a:ext cx="18313403" cy="537467"/>
            <a:chOff x="0" y="0"/>
            <a:chExt cx="24417871" cy="716623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16891" y="16891"/>
              <a:ext cx="24383999" cy="682752"/>
            </a:xfrm>
            <a:custGeom>
              <a:avLst/>
              <a:gdLst/>
              <a:ahLst/>
              <a:cxnLst/>
              <a:rect r="r" b="b" t="t" l="l"/>
              <a:pathLst>
                <a:path h="682752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682752"/>
                  </a:lnTo>
                  <a:lnTo>
                    <a:pt x="0" y="682752"/>
                  </a:lnTo>
                  <a:close/>
                </a:path>
              </a:pathLst>
            </a:custGeom>
            <a:solidFill>
              <a:srgbClr val="D8DDE6"/>
            </a:solid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4417782" cy="716536"/>
            </a:xfrm>
            <a:custGeom>
              <a:avLst/>
              <a:gdLst/>
              <a:ahLst/>
              <a:cxnLst/>
              <a:rect r="r" b="b" t="t" l="l"/>
              <a:pathLst>
                <a:path h="716536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699643"/>
                  </a:lnTo>
                  <a:cubicBezTo>
                    <a:pt x="24417782" y="709041"/>
                    <a:pt x="24410163" y="716534"/>
                    <a:pt x="24400890" y="716534"/>
                  </a:cubicBezTo>
                  <a:lnTo>
                    <a:pt x="16891" y="716534"/>
                  </a:lnTo>
                  <a:cubicBezTo>
                    <a:pt x="7620" y="716661"/>
                    <a:pt x="0" y="709041"/>
                    <a:pt x="0" y="69964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699643"/>
                  </a:lnTo>
                  <a:lnTo>
                    <a:pt x="16891" y="699643"/>
                  </a:lnTo>
                  <a:lnTo>
                    <a:pt x="16891" y="682752"/>
                  </a:lnTo>
                  <a:lnTo>
                    <a:pt x="24400890" y="682752"/>
                  </a:lnTo>
                  <a:lnTo>
                    <a:pt x="24400890" y="699643"/>
                  </a:lnTo>
                  <a:lnTo>
                    <a:pt x="24384000" y="699643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D8DDE6"/>
            </a:solidFill>
          </p:spPr>
        </p:sp>
      </p:grpSp>
      <p:grpSp>
        <p:nvGrpSpPr>
          <p:cNvPr name="Group 13" id="13"/>
          <p:cNvGrpSpPr/>
          <p:nvPr/>
        </p:nvGrpSpPr>
        <p:grpSpPr>
          <a:xfrm rot="0">
            <a:off x="731520" y="9784080"/>
            <a:ext cx="15544800" cy="512064"/>
            <a:chOff x="0" y="0"/>
            <a:chExt cx="20726400" cy="682752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20726400" cy="682752"/>
            </a:xfrm>
            <a:custGeom>
              <a:avLst/>
              <a:gdLst/>
              <a:ahLst/>
              <a:cxnLst/>
              <a:rect r="r" b="b" t="t" l="l"/>
              <a:pathLst>
                <a:path h="682752" w="20726400">
                  <a:moveTo>
                    <a:pt x="0" y="0"/>
                  </a:moveTo>
                  <a:lnTo>
                    <a:pt x="20726400" y="0"/>
                  </a:lnTo>
                  <a:lnTo>
                    <a:pt x="2072640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41510" r="0" b="-541510"/>
              </a:stretch>
            </a:blip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38100"/>
              <a:ext cx="2072640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Keepsafe Company Case Study  |  Teamwork &amp; Organisational Behaviour</a:t>
              </a: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6459200" y="9784080"/>
            <a:ext cx="1463040" cy="512064"/>
            <a:chOff x="0" y="0"/>
            <a:chExt cx="1950720" cy="682752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950720" cy="682752"/>
            </a:xfrm>
            <a:custGeom>
              <a:avLst/>
              <a:gdLst/>
              <a:ahLst/>
              <a:cxnLst/>
              <a:rect r="r" b="b" t="t" l="l"/>
              <a:pathLst>
                <a:path h="682752" w="1950720">
                  <a:moveTo>
                    <a:pt x="0" y="0"/>
                  </a:moveTo>
                  <a:lnTo>
                    <a:pt x="1950720" y="0"/>
                  </a:lnTo>
                  <a:lnTo>
                    <a:pt x="195072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671" r="0" b="-5671"/>
              </a:stretch>
            </a:blip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38100"/>
              <a:ext cx="195072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9 / 20</a:t>
              </a: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755399" y="1596647"/>
            <a:ext cx="3317243" cy="793499"/>
            <a:chOff x="0" y="0"/>
            <a:chExt cx="4422991" cy="1057999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16891" y="16891"/>
              <a:ext cx="4389120" cy="1024128"/>
            </a:xfrm>
            <a:custGeom>
              <a:avLst/>
              <a:gdLst/>
              <a:ahLst/>
              <a:cxnLst/>
              <a:rect r="r" b="b" t="t" l="l"/>
              <a:pathLst>
                <a:path h="1024128" w="4389120">
                  <a:moveTo>
                    <a:pt x="0" y="0"/>
                  </a:moveTo>
                  <a:lnTo>
                    <a:pt x="4389120" y="0"/>
                  </a:lnTo>
                  <a:lnTo>
                    <a:pt x="4389120" y="1024128"/>
                  </a:lnTo>
                  <a:lnTo>
                    <a:pt x="0" y="1024128"/>
                  </a:lnTo>
                  <a:close/>
                </a:path>
              </a:pathLst>
            </a:custGeom>
            <a:solidFill>
              <a:srgbClr val="8E44AD"/>
            </a:solidFill>
          </p:spPr>
        </p:sp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4422902" cy="1057912"/>
            </a:xfrm>
            <a:custGeom>
              <a:avLst/>
              <a:gdLst/>
              <a:ahLst/>
              <a:cxnLst/>
              <a:rect r="r" b="b" t="t" l="l"/>
              <a:pathLst>
                <a:path h="1057912" w="4422902">
                  <a:moveTo>
                    <a:pt x="16891" y="0"/>
                  </a:moveTo>
                  <a:lnTo>
                    <a:pt x="4406011" y="0"/>
                  </a:lnTo>
                  <a:cubicBezTo>
                    <a:pt x="4415409" y="0"/>
                    <a:pt x="4422902" y="7620"/>
                    <a:pt x="4422902" y="16891"/>
                  </a:cubicBezTo>
                  <a:lnTo>
                    <a:pt x="4422902" y="1041019"/>
                  </a:lnTo>
                  <a:cubicBezTo>
                    <a:pt x="4422902" y="1050417"/>
                    <a:pt x="4415282" y="1057910"/>
                    <a:pt x="4406011" y="1057910"/>
                  </a:cubicBezTo>
                  <a:lnTo>
                    <a:pt x="16891" y="1057910"/>
                  </a:lnTo>
                  <a:cubicBezTo>
                    <a:pt x="7620" y="1058037"/>
                    <a:pt x="0" y="1050417"/>
                    <a:pt x="0" y="104101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041019"/>
                  </a:lnTo>
                  <a:lnTo>
                    <a:pt x="16891" y="1041019"/>
                  </a:lnTo>
                  <a:lnTo>
                    <a:pt x="16891" y="1024128"/>
                  </a:lnTo>
                  <a:lnTo>
                    <a:pt x="4406011" y="1024128"/>
                  </a:lnTo>
                  <a:lnTo>
                    <a:pt x="4406011" y="1041019"/>
                  </a:lnTo>
                  <a:lnTo>
                    <a:pt x="4389120" y="1041019"/>
                  </a:lnTo>
                  <a:lnTo>
                    <a:pt x="4389120" y="16891"/>
                  </a:lnTo>
                  <a:lnTo>
                    <a:pt x="4406011" y="16891"/>
                  </a:lnTo>
                  <a:lnTo>
                    <a:pt x="440601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8E44AD"/>
            </a:solid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768096" y="1609344"/>
            <a:ext cx="3291840" cy="768096"/>
            <a:chOff x="0" y="0"/>
            <a:chExt cx="4389120" cy="1024128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4389120" cy="1024128"/>
            </a:xfrm>
            <a:custGeom>
              <a:avLst/>
              <a:gdLst/>
              <a:ahLst/>
              <a:cxnLst/>
              <a:rect r="r" b="b" t="t" l="l"/>
              <a:pathLst>
                <a:path h="1024128" w="4389120">
                  <a:moveTo>
                    <a:pt x="0" y="0"/>
                  </a:moveTo>
                  <a:lnTo>
                    <a:pt x="4389120" y="0"/>
                  </a:lnTo>
                  <a:lnTo>
                    <a:pt x="4389120" y="1024128"/>
                  </a:lnTo>
                  <a:lnTo>
                    <a:pt x="0" y="102412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33507" r="0" b="-33507"/>
              </a:stretch>
            </a:blipFill>
          </p:spPr>
        </p:sp>
        <p:sp>
          <p:nvSpPr>
            <p:cNvPr name="TextBox 24" id="24"/>
            <p:cNvSpPr txBox="true"/>
            <p:nvPr/>
          </p:nvSpPr>
          <p:spPr>
            <a:xfrm>
              <a:off x="0" y="-19050"/>
              <a:ext cx="4389120" cy="104317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3120"/>
                </a:lnSpc>
              </a:pPr>
              <a:r>
                <a:rPr lang="en-US" sz="26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PERFORMING</a:t>
              </a:r>
            </a:p>
          </p:txBody>
        </p:sp>
      </p:grpSp>
      <p:grpSp>
        <p:nvGrpSpPr>
          <p:cNvPr name="Group 25" id="25"/>
          <p:cNvGrpSpPr/>
          <p:nvPr/>
        </p:nvGrpSpPr>
        <p:grpSpPr>
          <a:xfrm rot="0">
            <a:off x="755399" y="2620775"/>
            <a:ext cx="153419" cy="6791963"/>
            <a:chOff x="0" y="0"/>
            <a:chExt cx="204559" cy="9055951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16891" y="16891"/>
              <a:ext cx="170688" cy="9022081"/>
            </a:xfrm>
            <a:custGeom>
              <a:avLst/>
              <a:gdLst/>
              <a:ahLst/>
              <a:cxnLst/>
              <a:rect r="r" b="b" t="t" l="l"/>
              <a:pathLst>
                <a:path h="9022081" w="170688">
                  <a:moveTo>
                    <a:pt x="0" y="0"/>
                  </a:moveTo>
                  <a:lnTo>
                    <a:pt x="170688" y="0"/>
                  </a:lnTo>
                  <a:lnTo>
                    <a:pt x="170688" y="9022081"/>
                  </a:lnTo>
                  <a:lnTo>
                    <a:pt x="0" y="9022081"/>
                  </a:lnTo>
                  <a:close/>
                </a:path>
              </a:pathLst>
            </a:custGeom>
            <a:solidFill>
              <a:srgbClr val="8E44AD"/>
            </a:solidFill>
          </p:spPr>
        </p:sp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204470" cy="9055862"/>
            </a:xfrm>
            <a:custGeom>
              <a:avLst/>
              <a:gdLst/>
              <a:ahLst/>
              <a:cxnLst/>
              <a:rect r="r" b="b" t="t" l="l"/>
              <a:pathLst>
                <a:path h="9055862" w="204470">
                  <a:moveTo>
                    <a:pt x="16891" y="0"/>
                  </a:moveTo>
                  <a:lnTo>
                    <a:pt x="187579" y="0"/>
                  </a:lnTo>
                  <a:cubicBezTo>
                    <a:pt x="196977" y="0"/>
                    <a:pt x="204470" y="7620"/>
                    <a:pt x="204470" y="16891"/>
                  </a:cubicBezTo>
                  <a:lnTo>
                    <a:pt x="204470" y="9038972"/>
                  </a:lnTo>
                  <a:cubicBezTo>
                    <a:pt x="204470" y="9048369"/>
                    <a:pt x="196850" y="9055862"/>
                    <a:pt x="187579" y="9055862"/>
                  </a:cubicBezTo>
                  <a:lnTo>
                    <a:pt x="16891" y="9055862"/>
                  </a:lnTo>
                  <a:cubicBezTo>
                    <a:pt x="7493" y="9055862"/>
                    <a:pt x="0" y="9048242"/>
                    <a:pt x="0" y="9038972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9038972"/>
                  </a:lnTo>
                  <a:lnTo>
                    <a:pt x="16891" y="9038972"/>
                  </a:lnTo>
                  <a:lnTo>
                    <a:pt x="16891" y="9022080"/>
                  </a:lnTo>
                  <a:lnTo>
                    <a:pt x="187579" y="9022080"/>
                  </a:lnTo>
                  <a:lnTo>
                    <a:pt x="187579" y="9038972"/>
                  </a:lnTo>
                  <a:lnTo>
                    <a:pt x="170688" y="9038972"/>
                  </a:lnTo>
                  <a:lnTo>
                    <a:pt x="170688" y="16891"/>
                  </a:lnTo>
                  <a:lnTo>
                    <a:pt x="187579" y="16891"/>
                  </a:lnTo>
                  <a:lnTo>
                    <a:pt x="187579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8E44AD"/>
            </a:solidFill>
          </p:spPr>
        </p:sp>
      </p:grpSp>
      <p:grpSp>
        <p:nvGrpSpPr>
          <p:cNvPr name="Group 28" id="28"/>
          <p:cNvGrpSpPr/>
          <p:nvPr/>
        </p:nvGrpSpPr>
        <p:grpSpPr>
          <a:xfrm rot="0">
            <a:off x="1133856" y="2633472"/>
            <a:ext cx="7132320" cy="694944"/>
            <a:chOff x="0" y="0"/>
            <a:chExt cx="9509760" cy="926592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9509760" cy="926592"/>
            </a:xfrm>
            <a:custGeom>
              <a:avLst/>
              <a:gdLst/>
              <a:ahLst/>
              <a:cxnLst/>
              <a:rect r="r" b="b" t="t" l="l"/>
              <a:pathLst>
                <a:path h="926592" w="9509760">
                  <a:moveTo>
                    <a:pt x="0" y="0"/>
                  </a:moveTo>
                  <a:lnTo>
                    <a:pt x="9509760" y="0"/>
                  </a:lnTo>
                  <a:lnTo>
                    <a:pt x="9509760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49978" r="0" b="-149978"/>
              </a:stretch>
            </a:blipFill>
          </p:spPr>
        </p:sp>
        <p:sp>
          <p:nvSpPr>
            <p:cNvPr name="TextBox 30" id="30"/>
            <p:cNvSpPr txBox="true"/>
            <p:nvPr/>
          </p:nvSpPr>
          <p:spPr>
            <a:xfrm>
              <a:off x="0" y="-19050"/>
              <a:ext cx="9509760" cy="94564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600"/>
                </a:lnSpc>
              </a:pPr>
              <a:r>
                <a:rPr lang="en-US" sz="30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What Happened</a:t>
              </a:r>
            </a:p>
          </p:txBody>
        </p:sp>
      </p:grpSp>
      <p:sp>
        <p:nvSpPr>
          <p:cNvPr name="TextBox 31" id="31"/>
          <p:cNvSpPr txBox="true"/>
          <p:nvPr/>
        </p:nvSpPr>
        <p:spPr>
          <a:xfrm rot="0">
            <a:off x="1133856" y="3400044"/>
            <a:ext cx="7680960" cy="58902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Sub-teams met and reported progress to the full group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Most reported everything was going well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One sub-team was stuck on an engineering problem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Even Nick's engineering expertise couldn't solve it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Aslam flagged the cost implications of the unsolved issue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Team decided to bring in an external engineering specialist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Problem resolved with outside help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Final report prepared and submitted to management</a:t>
            </a:r>
          </a:p>
        </p:txBody>
      </p:sp>
      <p:grpSp>
        <p:nvGrpSpPr>
          <p:cNvPr name="Group 32" id="32"/>
          <p:cNvGrpSpPr/>
          <p:nvPr/>
        </p:nvGrpSpPr>
        <p:grpSpPr>
          <a:xfrm rot="0">
            <a:off x="9497063" y="1596647"/>
            <a:ext cx="8072123" cy="7889243"/>
            <a:chOff x="0" y="0"/>
            <a:chExt cx="10762831" cy="10518991"/>
          </a:xfrm>
        </p:grpSpPr>
        <p:sp>
          <p:nvSpPr>
            <p:cNvPr name="Freeform 33" id="33"/>
            <p:cNvSpPr/>
            <p:nvPr/>
          </p:nvSpPr>
          <p:spPr>
            <a:xfrm flipH="false" flipV="false" rot="0">
              <a:off x="16891" y="16891"/>
              <a:ext cx="10728960" cy="10485120"/>
            </a:xfrm>
            <a:custGeom>
              <a:avLst/>
              <a:gdLst/>
              <a:ahLst/>
              <a:cxnLst/>
              <a:rect r="r" b="b" t="t" l="l"/>
              <a:pathLst>
                <a:path h="10485120" w="10728960">
                  <a:moveTo>
                    <a:pt x="0" y="0"/>
                  </a:moveTo>
                  <a:lnTo>
                    <a:pt x="10728960" y="0"/>
                  </a:lnTo>
                  <a:lnTo>
                    <a:pt x="10728960" y="10485120"/>
                  </a:lnTo>
                  <a:lnTo>
                    <a:pt x="0" y="1048512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34" id="34"/>
            <p:cNvSpPr/>
            <p:nvPr/>
          </p:nvSpPr>
          <p:spPr>
            <a:xfrm flipH="false" flipV="false" rot="0">
              <a:off x="0" y="0"/>
              <a:ext cx="10762742" cy="10518901"/>
            </a:xfrm>
            <a:custGeom>
              <a:avLst/>
              <a:gdLst/>
              <a:ahLst/>
              <a:cxnLst/>
              <a:rect r="r" b="b" t="t" l="l"/>
              <a:pathLst>
                <a:path h="10518901" w="10762742">
                  <a:moveTo>
                    <a:pt x="16891" y="0"/>
                  </a:moveTo>
                  <a:lnTo>
                    <a:pt x="10745851" y="0"/>
                  </a:lnTo>
                  <a:cubicBezTo>
                    <a:pt x="10755249" y="0"/>
                    <a:pt x="10762742" y="7620"/>
                    <a:pt x="10762742" y="16891"/>
                  </a:cubicBezTo>
                  <a:lnTo>
                    <a:pt x="10762742" y="10502011"/>
                  </a:lnTo>
                  <a:cubicBezTo>
                    <a:pt x="10762742" y="10511409"/>
                    <a:pt x="10755122" y="10518901"/>
                    <a:pt x="10745851" y="10518901"/>
                  </a:cubicBezTo>
                  <a:lnTo>
                    <a:pt x="16891" y="10518901"/>
                  </a:lnTo>
                  <a:cubicBezTo>
                    <a:pt x="7493" y="10518901"/>
                    <a:pt x="0" y="10511282"/>
                    <a:pt x="0" y="10502011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0502011"/>
                  </a:lnTo>
                  <a:lnTo>
                    <a:pt x="16891" y="10502011"/>
                  </a:lnTo>
                  <a:lnTo>
                    <a:pt x="16891" y="10485120"/>
                  </a:lnTo>
                  <a:lnTo>
                    <a:pt x="10745851" y="10485120"/>
                  </a:lnTo>
                  <a:lnTo>
                    <a:pt x="10745851" y="10502011"/>
                  </a:lnTo>
                  <a:lnTo>
                    <a:pt x="10728960" y="10502011"/>
                  </a:lnTo>
                  <a:lnTo>
                    <a:pt x="10728960" y="16891"/>
                  </a:lnTo>
                  <a:lnTo>
                    <a:pt x="10745851" y="16891"/>
                  </a:lnTo>
                  <a:lnTo>
                    <a:pt x="1074585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35" id="35"/>
          <p:cNvGrpSpPr/>
          <p:nvPr/>
        </p:nvGrpSpPr>
        <p:grpSpPr>
          <a:xfrm rot="0">
            <a:off x="9497063" y="1596647"/>
            <a:ext cx="8072123" cy="153419"/>
            <a:chOff x="0" y="0"/>
            <a:chExt cx="10762831" cy="204559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16891" y="16891"/>
              <a:ext cx="10728960" cy="170688"/>
            </a:xfrm>
            <a:custGeom>
              <a:avLst/>
              <a:gdLst/>
              <a:ahLst/>
              <a:cxnLst/>
              <a:rect r="r" b="b" t="t" l="l"/>
              <a:pathLst>
                <a:path h="170688" w="10728960">
                  <a:moveTo>
                    <a:pt x="0" y="0"/>
                  </a:moveTo>
                  <a:lnTo>
                    <a:pt x="10728960" y="0"/>
                  </a:lnTo>
                  <a:lnTo>
                    <a:pt x="1072896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8E44AD"/>
            </a:solidFill>
          </p:spPr>
        </p:sp>
        <p:sp>
          <p:nvSpPr>
            <p:cNvPr name="Freeform 37" id="37"/>
            <p:cNvSpPr/>
            <p:nvPr/>
          </p:nvSpPr>
          <p:spPr>
            <a:xfrm flipH="false" flipV="false" rot="0">
              <a:off x="0" y="0"/>
              <a:ext cx="10762742" cy="204472"/>
            </a:xfrm>
            <a:custGeom>
              <a:avLst/>
              <a:gdLst/>
              <a:ahLst/>
              <a:cxnLst/>
              <a:rect r="r" b="b" t="t" l="l"/>
              <a:pathLst>
                <a:path h="204472" w="10762742">
                  <a:moveTo>
                    <a:pt x="16891" y="0"/>
                  </a:moveTo>
                  <a:lnTo>
                    <a:pt x="10745851" y="0"/>
                  </a:lnTo>
                  <a:cubicBezTo>
                    <a:pt x="10755249" y="0"/>
                    <a:pt x="10762742" y="7620"/>
                    <a:pt x="10762742" y="16891"/>
                  </a:cubicBezTo>
                  <a:lnTo>
                    <a:pt x="10762742" y="187579"/>
                  </a:lnTo>
                  <a:cubicBezTo>
                    <a:pt x="10762742" y="196977"/>
                    <a:pt x="10755122" y="204470"/>
                    <a:pt x="1074585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10745851" y="170688"/>
                  </a:lnTo>
                  <a:lnTo>
                    <a:pt x="10745851" y="187579"/>
                  </a:lnTo>
                  <a:lnTo>
                    <a:pt x="10728960" y="187579"/>
                  </a:lnTo>
                  <a:lnTo>
                    <a:pt x="10728960" y="16891"/>
                  </a:lnTo>
                  <a:lnTo>
                    <a:pt x="10745851" y="16891"/>
                  </a:lnTo>
                  <a:lnTo>
                    <a:pt x="1074585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8E44AD"/>
            </a:solidFill>
          </p:spPr>
        </p:sp>
      </p:grpSp>
      <p:grpSp>
        <p:nvGrpSpPr>
          <p:cNvPr name="Group 38" id="38"/>
          <p:cNvGrpSpPr/>
          <p:nvPr/>
        </p:nvGrpSpPr>
        <p:grpSpPr>
          <a:xfrm rot="0">
            <a:off x="9802368" y="1828800"/>
            <a:ext cx="7498080" cy="694944"/>
            <a:chOff x="0" y="0"/>
            <a:chExt cx="9997440" cy="926592"/>
          </a:xfrm>
        </p:grpSpPr>
        <p:sp>
          <p:nvSpPr>
            <p:cNvPr name="Freeform 39" id="39"/>
            <p:cNvSpPr/>
            <p:nvPr/>
          </p:nvSpPr>
          <p:spPr>
            <a:xfrm flipH="false" flipV="false" rot="0">
              <a:off x="0" y="0"/>
              <a:ext cx="9997440" cy="926592"/>
            </a:xfrm>
            <a:custGeom>
              <a:avLst/>
              <a:gdLst/>
              <a:ahLst/>
              <a:cxnLst/>
              <a:rect r="r" b="b" t="t" l="l"/>
              <a:pathLst>
                <a:path h="926592" w="9997440">
                  <a:moveTo>
                    <a:pt x="0" y="0"/>
                  </a:moveTo>
                  <a:lnTo>
                    <a:pt x="9997440" y="0"/>
                  </a:lnTo>
                  <a:lnTo>
                    <a:pt x="9997440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0233" r="0" b="-160233"/>
              </a:stretch>
            </a:blipFill>
          </p:spPr>
        </p:sp>
        <p:sp>
          <p:nvSpPr>
            <p:cNvPr name="TextBox 40" id="40"/>
            <p:cNvSpPr txBox="true"/>
            <p:nvPr/>
          </p:nvSpPr>
          <p:spPr>
            <a:xfrm>
              <a:off x="0" y="-19050"/>
              <a:ext cx="9997440" cy="94564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Tuckman's Performing Characteristics</a:t>
              </a:r>
            </a:p>
          </p:txBody>
        </p:sp>
      </p:grpSp>
      <p:sp>
        <p:nvSpPr>
          <p:cNvPr name="TextBox 41" id="41"/>
          <p:cNvSpPr txBox="true"/>
          <p:nvPr/>
        </p:nvSpPr>
        <p:spPr>
          <a:xfrm rot="0">
            <a:off x="9802368" y="2631948"/>
            <a:ext cx="7498080" cy="6438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The team is more strategically aware and self-directing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The team knows clearly why it is doing what it is doing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The team can stand on its own feet with little leader input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Disagreements are resolved positively within the team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The team can make most decisions against agreed criteria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The team even sought external expertise — a sign of maturity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5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2697" y="-12697"/>
            <a:ext cx="18313403" cy="1342139"/>
            <a:chOff x="0" y="0"/>
            <a:chExt cx="24417871" cy="178951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16891" y="16891"/>
              <a:ext cx="24383999" cy="1755648"/>
            </a:xfrm>
            <a:custGeom>
              <a:avLst/>
              <a:gdLst/>
              <a:ahLst/>
              <a:cxnLst/>
              <a:rect r="r" b="b" t="t" l="l"/>
              <a:pathLst>
                <a:path h="1755648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1755648"/>
                  </a:lnTo>
                  <a:lnTo>
                    <a:pt x="0" y="1755648"/>
                  </a:lnTo>
                  <a:close/>
                </a:path>
              </a:pathLst>
            </a:custGeom>
            <a:solidFill>
              <a:srgbClr val="111D33"/>
            </a:solid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4417782" cy="1789430"/>
            </a:xfrm>
            <a:custGeom>
              <a:avLst/>
              <a:gdLst/>
              <a:ahLst/>
              <a:cxnLst/>
              <a:rect r="r" b="b" t="t" l="l"/>
              <a:pathLst>
                <a:path h="1789430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1772539"/>
                  </a:lnTo>
                  <a:cubicBezTo>
                    <a:pt x="24417782" y="1781937"/>
                    <a:pt x="24410163" y="1789430"/>
                    <a:pt x="24400890" y="1789430"/>
                  </a:cubicBezTo>
                  <a:lnTo>
                    <a:pt x="16891" y="1789430"/>
                  </a:lnTo>
                  <a:cubicBezTo>
                    <a:pt x="7493" y="1789430"/>
                    <a:pt x="0" y="1781810"/>
                    <a:pt x="0" y="177253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772539"/>
                  </a:lnTo>
                  <a:lnTo>
                    <a:pt x="16891" y="1772539"/>
                  </a:lnTo>
                  <a:lnTo>
                    <a:pt x="16891" y="1755648"/>
                  </a:lnTo>
                  <a:lnTo>
                    <a:pt x="24400890" y="1755648"/>
                  </a:lnTo>
                  <a:lnTo>
                    <a:pt x="24400890" y="1772539"/>
                  </a:lnTo>
                  <a:lnTo>
                    <a:pt x="24384000" y="1772539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B2A4A"/>
            </a:solidFill>
          </p:spPr>
        </p:sp>
      </p:grpSp>
      <p:grpSp>
        <p:nvGrpSpPr>
          <p:cNvPr name="Group 5" id="5"/>
          <p:cNvGrpSpPr/>
          <p:nvPr/>
        </p:nvGrpSpPr>
        <p:grpSpPr>
          <a:xfrm rot="0">
            <a:off x="822960" y="0"/>
            <a:ext cx="15361920" cy="1316736"/>
            <a:chOff x="0" y="0"/>
            <a:chExt cx="20482560" cy="175564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0482561" cy="1755648"/>
            </a:xfrm>
            <a:custGeom>
              <a:avLst/>
              <a:gdLst/>
              <a:ahLst/>
              <a:cxnLst/>
              <a:rect r="r" b="b" t="t" l="l"/>
              <a:pathLst>
                <a:path h="1755648" w="20482561">
                  <a:moveTo>
                    <a:pt x="0" y="0"/>
                  </a:moveTo>
                  <a:lnTo>
                    <a:pt x="20482561" y="0"/>
                  </a:lnTo>
                  <a:lnTo>
                    <a:pt x="20482561" y="1755648"/>
                  </a:lnTo>
                  <a:lnTo>
                    <a:pt x="0" y="17556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77325" r="0" b="-177325"/>
              </a:stretch>
            </a:blipFill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20482560" cy="175564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4560"/>
                </a:lnSpc>
              </a:pPr>
              <a:r>
                <a:rPr lang="en-US" b="true" sz="3800" spc="399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TUCKMAN'S MODEL – FULL ANALYSIS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6642080" y="0"/>
            <a:ext cx="1316736" cy="1316736"/>
            <a:chOff x="0" y="0"/>
            <a:chExt cx="1755648" cy="1755648"/>
          </a:xfrm>
        </p:grpSpPr>
        <p:sp>
          <p:nvSpPr>
            <p:cNvPr name="Freeform 9" id="9" descr="preencoded.png"/>
            <p:cNvSpPr/>
            <p:nvPr/>
          </p:nvSpPr>
          <p:spPr>
            <a:xfrm flipH="false" flipV="false" rot="0">
              <a:off x="0" y="0"/>
              <a:ext cx="1755648" cy="1755648"/>
            </a:xfrm>
            <a:custGeom>
              <a:avLst/>
              <a:gdLst/>
              <a:ahLst/>
              <a:cxnLst/>
              <a:rect r="r" b="b" t="t" l="l"/>
              <a:pathLst>
                <a:path h="1755648" w="1755648">
                  <a:moveTo>
                    <a:pt x="0" y="0"/>
                  </a:moveTo>
                  <a:lnTo>
                    <a:pt x="1755648" y="0"/>
                  </a:lnTo>
                  <a:lnTo>
                    <a:pt x="1755648" y="1755648"/>
                  </a:lnTo>
                  <a:lnTo>
                    <a:pt x="0" y="17556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0" r="0" b="0"/>
              </a:stretch>
            </a:blip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-12697" y="9771383"/>
            <a:ext cx="18313403" cy="537467"/>
            <a:chOff x="0" y="0"/>
            <a:chExt cx="24417871" cy="716623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16891" y="16891"/>
              <a:ext cx="24383999" cy="682752"/>
            </a:xfrm>
            <a:custGeom>
              <a:avLst/>
              <a:gdLst/>
              <a:ahLst/>
              <a:cxnLst/>
              <a:rect r="r" b="b" t="t" l="l"/>
              <a:pathLst>
                <a:path h="682752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682752"/>
                  </a:lnTo>
                  <a:lnTo>
                    <a:pt x="0" y="682752"/>
                  </a:lnTo>
                  <a:close/>
                </a:path>
              </a:pathLst>
            </a:custGeom>
            <a:solidFill>
              <a:srgbClr val="D8DDE6"/>
            </a:solid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4417782" cy="716536"/>
            </a:xfrm>
            <a:custGeom>
              <a:avLst/>
              <a:gdLst/>
              <a:ahLst/>
              <a:cxnLst/>
              <a:rect r="r" b="b" t="t" l="l"/>
              <a:pathLst>
                <a:path h="716536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699643"/>
                  </a:lnTo>
                  <a:cubicBezTo>
                    <a:pt x="24417782" y="709041"/>
                    <a:pt x="24410163" y="716534"/>
                    <a:pt x="24400890" y="716534"/>
                  </a:cubicBezTo>
                  <a:lnTo>
                    <a:pt x="16891" y="716534"/>
                  </a:lnTo>
                  <a:cubicBezTo>
                    <a:pt x="7620" y="716661"/>
                    <a:pt x="0" y="709041"/>
                    <a:pt x="0" y="69964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699643"/>
                  </a:lnTo>
                  <a:lnTo>
                    <a:pt x="16891" y="699643"/>
                  </a:lnTo>
                  <a:lnTo>
                    <a:pt x="16891" y="682752"/>
                  </a:lnTo>
                  <a:lnTo>
                    <a:pt x="24400890" y="682752"/>
                  </a:lnTo>
                  <a:lnTo>
                    <a:pt x="24400890" y="699643"/>
                  </a:lnTo>
                  <a:lnTo>
                    <a:pt x="24384000" y="699643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D8DDE6"/>
            </a:solidFill>
          </p:spPr>
        </p:sp>
      </p:grpSp>
      <p:grpSp>
        <p:nvGrpSpPr>
          <p:cNvPr name="Group 13" id="13"/>
          <p:cNvGrpSpPr/>
          <p:nvPr/>
        </p:nvGrpSpPr>
        <p:grpSpPr>
          <a:xfrm rot="0">
            <a:off x="731520" y="9784080"/>
            <a:ext cx="15544800" cy="512064"/>
            <a:chOff x="0" y="0"/>
            <a:chExt cx="20726400" cy="682752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20726400" cy="682752"/>
            </a:xfrm>
            <a:custGeom>
              <a:avLst/>
              <a:gdLst/>
              <a:ahLst/>
              <a:cxnLst/>
              <a:rect r="r" b="b" t="t" l="l"/>
              <a:pathLst>
                <a:path h="682752" w="20726400">
                  <a:moveTo>
                    <a:pt x="0" y="0"/>
                  </a:moveTo>
                  <a:lnTo>
                    <a:pt x="20726400" y="0"/>
                  </a:lnTo>
                  <a:lnTo>
                    <a:pt x="2072640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41510" r="0" b="-541510"/>
              </a:stretch>
            </a:blip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38100"/>
              <a:ext cx="2072640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Keepsafe Company Case Study  |  Teamwork &amp; Organisational Behaviour</a:t>
              </a: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6459200" y="9784080"/>
            <a:ext cx="1463040" cy="512064"/>
            <a:chOff x="0" y="0"/>
            <a:chExt cx="1950720" cy="682752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950720" cy="682752"/>
            </a:xfrm>
            <a:custGeom>
              <a:avLst/>
              <a:gdLst/>
              <a:ahLst/>
              <a:cxnLst/>
              <a:rect r="r" b="b" t="t" l="l"/>
              <a:pathLst>
                <a:path h="682752" w="1950720">
                  <a:moveTo>
                    <a:pt x="0" y="0"/>
                  </a:moveTo>
                  <a:lnTo>
                    <a:pt x="1950720" y="0"/>
                  </a:lnTo>
                  <a:lnTo>
                    <a:pt x="195072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671" r="0" b="-5671"/>
              </a:stretch>
            </a:blip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38100"/>
              <a:ext cx="195072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10 / 20</a:t>
              </a: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755399" y="1596647"/>
            <a:ext cx="2951483" cy="1671323"/>
            <a:chOff x="0" y="0"/>
            <a:chExt cx="3935311" cy="2228431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16891" y="16891"/>
              <a:ext cx="3901440" cy="2194560"/>
            </a:xfrm>
            <a:custGeom>
              <a:avLst/>
              <a:gdLst/>
              <a:ahLst/>
              <a:cxnLst/>
              <a:rect r="r" b="b" t="t" l="l"/>
              <a:pathLst>
                <a:path h="2194560" w="3901440">
                  <a:moveTo>
                    <a:pt x="0" y="0"/>
                  </a:moveTo>
                  <a:lnTo>
                    <a:pt x="3901440" y="0"/>
                  </a:lnTo>
                  <a:lnTo>
                    <a:pt x="3901440" y="2194560"/>
                  </a:lnTo>
                  <a:lnTo>
                    <a:pt x="0" y="2194560"/>
                  </a:lnTo>
                  <a:close/>
                </a:path>
              </a:pathLst>
            </a:custGeom>
            <a:solidFill>
              <a:srgbClr val="2E6DA4"/>
            </a:solidFill>
          </p:spPr>
        </p:sp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3935222" cy="2228342"/>
            </a:xfrm>
            <a:custGeom>
              <a:avLst/>
              <a:gdLst/>
              <a:ahLst/>
              <a:cxnLst/>
              <a:rect r="r" b="b" t="t" l="l"/>
              <a:pathLst>
                <a:path h="2228342" w="3935222">
                  <a:moveTo>
                    <a:pt x="16891" y="0"/>
                  </a:moveTo>
                  <a:lnTo>
                    <a:pt x="3918331" y="0"/>
                  </a:lnTo>
                  <a:cubicBezTo>
                    <a:pt x="3927729" y="0"/>
                    <a:pt x="3935222" y="7620"/>
                    <a:pt x="3935222" y="16891"/>
                  </a:cubicBezTo>
                  <a:lnTo>
                    <a:pt x="3935222" y="2211451"/>
                  </a:lnTo>
                  <a:cubicBezTo>
                    <a:pt x="3935222" y="2220849"/>
                    <a:pt x="3927602" y="2228342"/>
                    <a:pt x="3918331" y="2228342"/>
                  </a:cubicBezTo>
                  <a:lnTo>
                    <a:pt x="16891" y="2228342"/>
                  </a:lnTo>
                  <a:cubicBezTo>
                    <a:pt x="7493" y="2228342"/>
                    <a:pt x="0" y="2220722"/>
                    <a:pt x="0" y="2211451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2211451"/>
                  </a:lnTo>
                  <a:lnTo>
                    <a:pt x="16891" y="2211451"/>
                  </a:lnTo>
                  <a:lnTo>
                    <a:pt x="16891" y="2194560"/>
                  </a:lnTo>
                  <a:lnTo>
                    <a:pt x="3918331" y="2194560"/>
                  </a:lnTo>
                  <a:lnTo>
                    <a:pt x="3918331" y="2211451"/>
                  </a:lnTo>
                  <a:lnTo>
                    <a:pt x="3901440" y="2211451"/>
                  </a:lnTo>
                  <a:lnTo>
                    <a:pt x="3901440" y="16891"/>
                  </a:lnTo>
                  <a:lnTo>
                    <a:pt x="3918331" y="16891"/>
                  </a:lnTo>
                  <a:lnTo>
                    <a:pt x="391833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2E6DA4"/>
            </a:solid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768096" y="1719072"/>
            <a:ext cx="2926080" cy="731520"/>
            <a:chOff x="0" y="0"/>
            <a:chExt cx="3901440" cy="975360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3901440" cy="975360"/>
            </a:xfrm>
            <a:custGeom>
              <a:avLst/>
              <a:gdLst/>
              <a:ahLst/>
              <a:cxnLst/>
              <a:rect r="r" b="b" t="t" l="l"/>
              <a:pathLst>
                <a:path h="975360" w="3901440">
                  <a:moveTo>
                    <a:pt x="0" y="0"/>
                  </a:moveTo>
                  <a:lnTo>
                    <a:pt x="3901440" y="0"/>
                  </a:lnTo>
                  <a:lnTo>
                    <a:pt x="3901440" y="975360"/>
                  </a:lnTo>
                  <a:lnTo>
                    <a:pt x="0" y="97536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7940" r="0" b="-27940"/>
              </a:stretch>
            </a:blipFill>
          </p:spPr>
        </p:sp>
        <p:sp>
          <p:nvSpPr>
            <p:cNvPr name="TextBox 24" id="24"/>
            <p:cNvSpPr txBox="true"/>
            <p:nvPr/>
          </p:nvSpPr>
          <p:spPr>
            <a:xfrm>
              <a:off x="0" y="-19050"/>
              <a:ext cx="3901440" cy="99441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3120"/>
                </a:lnSpc>
              </a:pPr>
              <a:r>
                <a:rPr lang="en-US" sz="26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FORMING</a:t>
              </a:r>
            </a:p>
          </p:txBody>
        </p:sp>
      </p:grpSp>
      <p:grpSp>
        <p:nvGrpSpPr>
          <p:cNvPr name="Group 25" id="25"/>
          <p:cNvGrpSpPr/>
          <p:nvPr/>
        </p:nvGrpSpPr>
        <p:grpSpPr>
          <a:xfrm rot="0">
            <a:off x="768096" y="2560320"/>
            <a:ext cx="2926080" cy="548640"/>
            <a:chOff x="0" y="0"/>
            <a:chExt cx="3901440" cy="731520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3901440" cy="731520"/>
            </a:xfrm>
            <a:custGeom>
              <a:avLst/>
              <a:gdLst/>
              <a:ahLst/>
              <a:cxnLst/>
              <a:rect r="r" b="b" t="t" l="l"/>
              <a:pathLst>
                <a:path h="731520" w="3901440">
                  <a:moveTo>
                    <a:pt x="0" y="0"/>
                  </a:moveTo>
                  <a:lnTo>
                    <a:pt x="3901440" y="0"/>
                  </a:lnTo>
                  <a:lnTo>
                    <a:pt x="3901440" y="731520"/>
                  </a:lnTo>
                  <a:lnTo>
                    <a:pt x="0" y="73152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3920" r="0" b="-53920"/>
              </a:stretch>
            </a:blipFill>
          </p:spPr>
        </p:sp>
        <p:sp>
          <p:nvSpPr>
            <p:cNvPr name="TextBox 27" id="27"/>
            <p:cNvSpPr txBox="true"/>
            <p:nvPr/>
          </p:nvSpPr>
          <p:spPr>
            <a:xfrm>
              <a:off x="0" y="-47625"/>
              <a:ext cx="3901440" cy="77914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640"/>
                </a:lnSpc>
              </a:pPr>
              <a:r>
                <a:rPr lang="en-US" sz="2200">
                  <a:solidFill>
                    <a:srgbClr val="FFFFF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Mtg 1</a:t>
              </a:r>
            </a:p>
          </p:txBody>
        </p:sp>
      </p:grpSp>
      <p:grpSp>
        <p:nvGrpSpPr>
          <p:cNvPr name="Group 28" id="28"/>
          <p:cNvGrpSpPr/>
          <p:nvPr/>
        </p:nvGrpSpPr>
        <p:grpSpPr>
          <a:xfrm rot="0">
            <a:off x="3937511" y="2236727"/>
            <a:ext cx="13595099" cy="98555"/>
            <a:chOff x="0" y="0"/>
            <a:chExt cx="18126799" cy="131407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16891" y="16891"/>
              <a:ext cx="18092928" cy="97536"/>
            </a:xfrm>
            <a:custGeom>
              <a:avLst/>
              <a:gdLst/>
              <a:ahLst/>
              <a:cxnLst/>
              <a:rect r="r" b="b" t="t" l="l"/>
              <a:pathLst>
                <a:path h="97536" w="18092928">
                  <a:moveTo>
                    <a:pt x="0" y="0"/>
                  </a:moveTo>
                  <a:lnTo>
                    <a:pt x="18092928" y="0"/>
                  </a:lnTo>
                  <a:lnTo>
                    <a:pt x="18092928" y="97536"/>
                  </a:lnTo>
                  <a:lnTo>
                    <a:pt x="0" y="97536"/>
                  </a:lnTo>
                  <a:close/>
                </a:path>
              </a:pathLst>
            </a:custGeom>
            <a:solidFill>
              <a:srgbClr val="C0C8D8"/>
            </a:solidFill>
          </p:spPr>
        </p:sp>
        <p:sp>
          <p:nvSpPr>
            <p:cNvPr name="Freeform 30" id="30"/>
            <p:cNvSpPr/>
            <p:nvPr/>
          </p:nvSpPr>
          <p:spPr>
            <a:xfrm flipH="false" flipV="false" rot="0">
              <a:off x="0" y="0"/>
              <a:ext cx="18126709" cy="131320"/>
            </a:xfrm>
            <a:custGeom>
              <a:avLst/>
              <a:gdLst/>
              <a:ahLst/>
              <a:cxnLst/>
              <a:rect r="r" b="b" t="t" l="l"/>
              <a:pathLst>
                <a:path h="131320" w="18126709">
                  <a:moveTo>
                    <a:pt x="16891" y="0"/>
                  </a:moveTo>
                  <a:lnTo>
                    <a:pt x="18109819" y="0"/>
                  </a:lnTo>
                  <a:cubicBezTo>
                    <a:pt x="18119217" y="0"/>
                    <a:pt x="18126709" y="7620"/>
                    <a:pt x="18126709" y="16891"/>
                  </a:cubicBezTo>
                  <a:lnTo>
                    <a:pt x="18126709" y="114427"/>
                  </a:lnTo>
                  <a:cubicBezTo>
                    <a:pt x="18126709" y="123825"/>
                    <a:pt x="18119089" y="131318"/>
                    <a:pt x="18109819" y="131318"/>
                  </a:cubicBezTo>
                  <a:lnTo>
                    <a:pt x="16891" y="131318"/>
                  </a:lnTo>
                  <a:cubicBezTo>
                    <a:pt x="7620" y="131445"/>
                    <a:pt x="0" y="123825"/>
                    <a:pt x="0" y="114427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14427"/>
                  </a:lnTo>
                  <a:lnTo>
                    <a:pt x="16891" y="114427"/>
                  </a:lnTo>
                  <a:lnTo>
                    <a:pt x="16891" y="97536"/>
                  </a:lnTo>
                  <a:lnTo>
                    <a:pt x="18109819" y="97536"/>
                  </a:lnTo>
                  <a:lnTo>
                    <a:pt x="18109819" y="114427"/>
                  </a:lnTo>
                  <a:lnTo>
                    <a:pt x="18092928" y="114427"/>
                  </a:lnTo>
                  <a:lnTo>
                    <a:pt x="18092928" y="16891"/>
                  </a:lnTo>
                  <a:lnTo>
                    <a:pt x="18109819" y="16891"/>
                  </a:lnTo>
                  <a:lnTo>
                    <a:pt x="18109819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31" id="31"/>
          <p:cNvGrpSpPr/>
          <p:nvPr/>
        </p:nvGrpSpPr>
        <p:grpSpPr>
          <a:xfrm rot="0">
            <a:off x="4059936" y="1609344"/>
            <a:ext cx="2743200" cy="640080"/>
            <a:chOff x="0" y="0"/>
            <a:chExt cx="3657600" cy="853440"/>
          </a:xfrm>
        </p:grpSpPr>
        <p:sp>
          <p:nvSpPr>
            <p:cNvPr name="Freeform 32" id="32"/>
            <p:cNvSpPr/>
            <p:nvPr/>
          </p:nvSpPr>
          <p:spPr>
            <a:xfrm flipH="false" flipV="false" rot="0">
              <a:off x="0" y="0"/>
              <a:ext cx="3657600" cy="853440"/>
            </a:xfrm>
            <a:custGeom>
              <a:avLst/>
              <a:gdLst/>
              <a:ahLst/>
              <a:cxnLst/>
              <a:rect r="r" b="b" t="t" l="l"/>
              <a:pathLst>
                <a:path h="853440" w="3657600">
                  <a:moveTo>
                    <a:pt x="0" y="0"/>
                  </a:moveTo>
                  <a:lnTo>
                    <a:pt x="3657600" y="0"/>
                  </a:lnTo>
                  <a:lnTo>
                    <a:pt x="3657600" y="853440"/>
                  </a:lnTo>
                  <a:lnTo>
                    <a:pt x="0" y="8534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33507" r="0" b="-33507"/>
              </a:stretch>
            </a:blipFill>
          </p:spPr>
        </p:sp>
        <p:sp>
          <p:nvSpPr>
            <p:cNvPr name="TextBox 33" id="33"/>
            <p:cNvSpPr txBox="true"/>
            <p:nvPr/>
          </p:nvSpPr>
          <p:spPr>
            <a:xfrm>
              <a:off x="0" y="-47625"/>
              <a:ext cx="3657600" cy="90106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640"/>
                </a:lnSpc>
              </a:pPr>
              <a:r>
                <a:rPr lang="en-US" sz="2200" b="true">
                  <a:solidFill>
                    <a:srgbClr val="2E6DA4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Case Evidence:</a:t>
              </a:r>
            </a:p>
          </p:txBody>
        </p:sp>
      </p:grpSp>
      <p:sp>
        <p:nvSpPr>
          <p:cNvPr name="TextBox 34" id="34"/>
          <p:cNvSpPr txBox="true"/>
          <p:nvPr/>
        </p:nvSpPr>
        <p:spPr>
          <a:xfrm rot="0">
            <a:off x="4059936" y="2119884"/>
            <a:ext cx="13350240" cy="1226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Formal, uncertain atmosphere. Members unsure of purpose. Nick introduced team and proposed structure.</a:t>
            </a:r>
          </a:p>
        </p:txBody>
      </p:sp>
      <p:grpSp>
        <p:nvGrpSpPr>
          <p:cNvPr name="Group 35" id="35"/>
          <p:cNvGrpSpPr/>
          <p:nvPr/>
        </p:nvGrpSpPr>
        <p:grpSpPr>
          <a:xfrm rot="0">
            <a:off x="755399" y="3608327"/>
            <a:ext cx="2951483" cy="1671323"/>
            <a:chOff x="0" y="0"/>
            <a:chExt cx="3935311" cy="2228431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16891" y="16891"/>
              <a:ext cx="3901440" cy="2194560"/>
            </a:xfrm>
            <a:custGeom>
              <a:avLst/>
              <a:gdLst/>
              <a:ahLst/>
              <a:cxnLst/>
              <a:rect r="r" b="b" t="t" l="l"/>
              <a:pathLst>
                <a:path h="2194560" w="3901440">
                  <a:moveTo>
                    <a:pt x="0" y="0"/>
                  </a:moveTo>
                  <a:lnTo>
                    <a:pt x="3901440" y="0"/>
                  </a:lnTo>
                  <a:lnTo>
                    <a:pt x="3901440" y="2194560"/>
                  </a:lnTo>
                  <a:lnTo>
                    <a:pt x="0" y="2194560"/>
                  </a:lnTo>
                  <a:close/>
                </a:path>
              </a:pathLst>
            </a:custGeom>
            <a:solidFill>
              <a:srgbClr val="C0392B"/>
            </a:solidFill>
          </p:spPr>
        </p:sp>
        <p:sp>
          <p:nvSpPr>
            <p:cNvPr name="Freeform 37" id="37"/>
            <p:cNvSpPr/>
            <p:nvPr/>
          </p:nvSpPr>
          <p:spPr>
            <a:xfrm flipH="false" flipV="false" rot="0">
              <a:off x="0" y="0"/>
              <a:ext cx="3935222" cy="2228342"/>
            </a:xfrm>
            <a:custGeom>
              <a:avLst/>
              <a:gdLst/>
              <a:ahLst/>
              <a:cxnLst/>
              <a:rect r="r" b="b" t="t" l="l"/>
              <a:pathLst>
                <a:path h="2228342" w="3935222">
                  <a:moveTo>
                    <a:pt x="16891" y="0"/>
                  </a:moveTo>
                  <a:lnTo>
                    <a:pt x="3918331" y="0"/>
                  </a:lnTo>
                  <a:cubicBezTo>
                    <a:pt x="3927729" y="0"/>
                    <a:pt x="3935222" y="7620"/>
                    <a:pt x="3935222" y="16891"/>
                  </a:cubicBezTo>
                  <a:lnTo>
                    <a:pt x="3935222" y="2211451"/>
                  </a:lnTo>
                  <a:cubicBezTo>
                    <a:pt x="3935222" y="2220849"/>
                    <a:pt x="3927602" y="2228342"/>
                    <a:pt x="3918331" y="2228342"/>
                  </a:cubicBezTo>
                  <a:lnTo>
                    <a:pt x="16891" y="2228342"/>
                  </a:lnTo>
                  <a:cubicBezTo>
                    <a:pt x="7493" y="2228342"/>
                    <a:pt x="0" y="2220722"/>
                    <a:pt x="0" y="2211451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2211451"/>
                  </a:lnTo>
                  <a:lnTo>
                    <a:pt x="16891" y="2211451"/>
                  </a:lnTo>
                  <a:lnTo>
                    <a:pt x="16891" y="2194560"/>
                  </a:lnTo>
                  <a:lnTo>
                    <a:pt x="3918331" y="2194560"/>
                  </a:lnTo>
                  <a:lnTo>
                    <a:pt x="3918331" y="2211451"/>
                  </a:lnTo>
                  <a:lnTo>
                    <a:pt x="3901440" y="2211451"/>
                  </a:lnTo>
                  <a:lnTo>
                    <a:pt x="3901440" y="16891"/>
                  </a:lnTo>
                  <a:lnTo>
                    <a:pt x="3918331" y="16891"/>
                  </a:lnTo>
                  <a:lnTo>
                    <a:pt x="391833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392B"/>
            </a:solidFill>
          </p:spPr>
        </p:sp>
      </p:grpSp>
      <p:grpSp>
        <p:nvGrpSpPr>
          <p:cNvPr name="Group 38" id="38"/>
          <p:cNvGrpSpPr/>
          <p:nvPr/>
        </p:nvGrpSpPr>
        <p:grpSpPr>
          <a:xfrm rot="0">
            <a:off x="768096" y="3730752"/>
            <a:ext cx="2926080" cy="731520"/>
            <a:chOff x="0" y="0"/>
            <a:chExt cx="3901440" cy="975360"/>
          </a:xfrm>
        </p:grpSpPr>
        <p:sp>
          <p:nvSpPr>
            <p:cNvPr name="Freeform 39" id="39"/>
            <p:cNvSpPr/>
            <p:nvPr/>
          </p:nvSpPr>
          <p:spPr>
            <a:xfrm flipH="false" flipV="false" rot="0">
              <a:off x="0" y="0"/>
              <a:ext cx="3901440" cy="975360"/>
            </a:xfrm>
            <a:custGeom>
              <a:avLst/>
              <a:gdLst/>
              <a:ahLst/>
              <a:cxnLst/>
              <a:rect r="r" b="b" t="t" l="l"/>
              <a:pathLst>
                <a:path h="975360" w="3901440">
                  <a:moveTo>
                    <a:pt x="0" y="0"/>
                  </a:moveTo>
                  <a:lnTo>
                    <a:pt x="3901440" y="0"/>
                  </a:lnTo>
                  <a:lnTo>
                    <a:pt x="3901440" y="975360"/>
                  </a:lnTo>
                  <a:lnTo>
                    <a:pt x="0" y="97536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7940" r="0" b="-27940"/>
              </a:stretch>
            </a:blipFill>
          </p:spPr>
        </p:sp>
        <p:sp>
          <p:nvSpPr>
            <p:cNvPr name="TextBox 40" id="40"/>
            <p:cNvSpPr txBox="true"/>
            <p:nvPr/>
          </p:nvSpPr>
          <p:spPr>
            <a:xfrm>
              <a:off x="0" y="-19050"/>
              <a:ext cx="3901440" cy="99441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3120"/>
                </a:lnSpc>
              </a:pPr>
              <a:r>
                <a:rPr lang="en-US" sz="26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STORMING</a:t>
              </a:r>
            </a:p>
          </p:txBody>
        </p:sp>
      </p:grpSp>
      <p:grpSp>
        <p:nvGrpSpPr>
          <p:cNvPr name="Group 41" id="41"/>
          <p:cNvGrpSpPr/>
          <p:nvPr/>
        </p:nvGrpSpPr>
        <p:grpSpPr>
          <a:xfrm rot="0">
            <a:off x="768096" y="4572000"/>
            <a:ext cx="2926080" cy="548640"/>
            <a:chOff x="0" y="0"/>
            <a:chExt cx="3901440" cy="731520"/>
          </a:xfrm>
        </p:grpSpPr>
        <p:sp>
          <p:nvSpPr>
            <p:cNvPr name="Freeform 42" id="42"/>
            <p:cNvSpPr/>
            <p:nvPr/>
          </p:nvSpPr>
          <p:spPr>
            <a:xfrm flipH="false" flipV="false" rot="0">
              <a:off x="0" y="0"/>
              <a:ext cx="3901440" cy="731520"/>
            </a:xfrm>
            <a:custGeom>
              <a:avLst/>
              <a:gdLst/>
              <a:ahLst/>
              <a:cxnLst/>
              <a:rect r="r" b="b" t="t" l="l"/>
              <a:pathLst>
                <a:path h="731520" w="3901440">
                  <a:moveTo>
                    <a:pt x="0" y="0"/>
                  </a:moveTo>
                  <a:lnTo>
                    <a:pt x="3901440" y="0"/>
                  </a:lnTo>
                  <a:lnTo>
                    <a:pt x="3901440" y="731520"/>
                  </a:lnTo>
                  <a:lnTo>
                    <a:pt x="0" y="73152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3920" r="0" b="-53920"/>
              </a:stretch>
            </a:blipFill>
          </p:spPr>
        </p:sp>
        <p:sp>
          <p:nvSpPr>
            <p:cNvPr name="TextBox 43" id="43"/>
            <p:cNvSpPr txBox="true"/>
            <p:nvPr/>
          </p:nvSpPr>
          <p:spPr>
            <a:xfrm>
              <a:off x="0" y="-47625"/>
              <a:ext cx="3901440" cy="77914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640"/>
                </a:lnSpc>
              </a:pPr>
              <a:r>
                <a:rPr lang="en-US" sz="2200">
                  <a:solidFill>
                    <a:srgbClr val="FFFFF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Mtg 2</a:t>
              </a:r>
            </a:p>
          </p:txBody>
        </p:sp>
      </p:grpSp>
      <p:grpSp>
        <p:nvGrpSpPr>
          <p:cNvPr name="Group 44" id="44"/>
          <p:cNvGrpSpPr/>
          <p:nvPr/>
        </p:nvGrpSpPr>
        <p:grpSpPr>
          <a:xfrm rot="0">
            <a:off x="3937511" y="4248407"/>
            <a:ext cx="13595099" cy="98555"/>
            <a:chOff x="0" y="0"/>
            <a:chExt cx="18126799" cy="131407"/>
          </a:xfrm>
        </p:grpSpPr>
        <p:sp>
          <p:nvSpPr>
            <p:cNvPr name="Freeform 45" id="45"/>
            <p:cNvSpPr/>
            <p:nvPr/>
          </p:nvSpPr>
          <p:spPr>
            <a:xfrm flipH="false" flipV="false" rot="0">
              <a:off x="16891" y="16891"/>
              <a:ext cx="18092928" cy="97536"/>
            </a:xfrm>
            <a:custGeom>
              <a:avLst/>
              <a:gdLst/>
              <a:ahLst/>
              <a:cxnLst/>
              <a:rect r="r" b="b" t="t" l="l"/>
              <a:pathLst>
                <a:path h="97536" w="18092928">
                  <a:moveTo>
                    <a:pt x="0" y="0"/>
                  </a:moveTo>
                  <a:lnTo>
                    <a:pt x="18092928" y="0"/>
                  </a:lnTo>
                  <a:lnTo>
                    <a:pt x="18092928" y="97536"/>
                  </a:lnTo>
                  <a:lnTo>
                    <a:pt x="0" y="97536"/>
                  </a:lnTo>
                  <a:close/>
                </a:path>
              </a:pathLst>
            </a:custGeom>
            <a:solidFill>
              <a:srgbClr val="C0C8D8"/>
            </a:solidFill>
          </p:spPr>
        </p:sp>
        <p:sp>
          <p:nvSpPr>
            <p:cNvPr name="Freeform 46" id="46"/>
            <p:cNvSpPr/>
            <p:nvPr/>
          </p:nvSpPr>
          <p:spPr>
            <a:xfrm flipH="false" flipV="false" rot="0">
              <a:off x="0" y="0"/>
              <a:ext cx="18126709" cy="131320"/>
            </a:xfrm>
            <a:custGeom>
              <a:avLst/>
              <a:gdLst/>
              <a:ahLst/>
              <a:cxnLst/>
              <a:rect r="r" b="b" t="t" l="l"/>
              <a:pathLst>
                <a:path h="131320" w="18126709">
                  <a:moveTo>
                    <a:pt x="16891" y="0"/>
                  </a:moveTo>
                  <a:lnTo>
                    <a:pt x="18109819" y="0"/>
                  </a:lnTo>
                  <a:cubicBezTo>
                    <a:pt x="18119217" y="0"/>
                    <a:pt x="18126709" y="7620"/>
                    <a:pt x="18126709" y="16891"/>
                  </a:cubicBezTo>
                  <a:lnTo>
                    <a:pt x="18126709" y="114427"/>
                  </a:lnTo>
                  <a:cubicBezTo>
                    <a:pt x="18126709" y="123825"/>
                    <a:pt x="18119089" y="131318"/>
                    <a:pt x="18109819" y="131318"/>
                  </a:cubicBezTo>
                  <a:lnTo>
                    <a:pt x="16891" y="131318"/>
                  </a:lnTo>
                  <a:cubicBezTo>
                    <a:pt x="7620" y="131445"/>
                    <a:pt x="0" y="123825"/>
                    <a:pt x="0" y="114427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14427"/>
                  </a:lnTo>
                  <a:lnTo>
                    <a:pt x="16891" y="114427"/>
                  </a:lnTo>
                  <a:lnTo>
                    <a:pt x="16891" y="97536"/>
                  </a:lnTo>
                  <a:lnTo>
                    <a:pt x="18109819" y="97536"/>
                  </a:lnTo>
                  <a:lnTo>
                    <a:pt x="18109819" y="114427"/>
                  </a:lnTo>
                  <a:lnTo>
                    <a:pt x="18092928" y="114427"/>
                  </a:lnTo>
                  <a:lnTo>
                    <a:pt x="18092928" y="16891"/>
                  </a:lnTo>
                  <a:lnTo>
                    <a:pt x="18109819" y="16891"/>
                  </a:lnTo>
                  <a:lnTo>
                    <a:pt x="18109819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47" id="47"/>
          <p:cNvGrpSpPr/>
          <p:nvPr/>
        </p:nvGrpSpPr>
        <p:grpSpPr>
          <a:xfrm rot="0">
            <a:off x="4059936" y="3621024"/>
            <a:ext cx="2743200" cy="640080"/>
            <a:chOff x="0" y="0"/>
            <a:chExt cx="3657600" cy="853440"/>
          </a:xfrm>
        </p:grpSpPr>
        <p:sp>
          <p:nvSpPr>
            <p:cNvPr name="Freeform 48" id="48"/>
            <p:cNvSpPr/>
            <p:nvPr/>
          </p:nvSpPr>
          <p:spPr>
            <a:xfrm flipH="false" flipV="false" rot="0">
              <a:off x="0" y="0"/>
              <a:ext cx="3657600" cy="853440"/>
            </a:xfrm>
            <a:custGeom>
              <a:avLst/>
              <a:gdLst/>
              <a:ahLst/>
              <a:cxnLst/>
              <a:rect r="r" b="b" t="t" l="l"/>
              <a:pathLst>
                <a:path h="853440" w="3657600">
                  <a:moveTo>
                    <a:pt x="0" y="0"/>
                  </a:moveTo>
                  <a:lnTo>
                    <a:pt x="3657600" y="0"/>
                  </a:lnTo>
                  <a:lnTo>
                    <a:pt x="3657600" y="853440"/>
                  </a:lnTo>
                  <a:lnTo>
                    <a:pt x="0" y="8534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33507" r="0" b="-33507"/>
              </a:stretch>
            </a:blipFill>
          </p:spPr>
        </p:sp>
        <p:sp>
          <p:nvSpPr>
            <p:cNvPr name="TextBox 49" id="49"/>
            <p:cNvSpPr txBox="true"/>
            <p:nvPr/>
          </p:nvSpPr>
          <p:spPr>
            <a:xfrm>
              <a:off x="0" y="-47625"/>
              <a:ext cx="3657600" cy="90106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640"/>
                </a:lnSpc>
              </a:pPr>
              <a:r>
                <a:rPr lang="en-US" sz="2200" b="true">
                  <a:solidFill>
                    <a:srgbClr val="C0392B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Case Evidence:</a:t>
              </a:r>
            </a:p>
          </p:txBody>
        </p:sp>
      </p:grpSp>
      <p:sp>
        <p:nvSpPr>
          <p:cNvPr name="TextBox 50" id="50"/>
          <p:cNvSpPr txBox="true"/>
          <p:nvPr/>
        </p:nvSpPr>
        <p:spPr>
          <a:xfrm rot="0">
            <a:off x="4059936" y="4131564"/>
            <a:ext cx="13350240" cy="1226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Conflict over sub-team leadership. Shouting, withdrawal, refusal to cooperate. Nick intervened decisively.</a:t>
            </a:r>
          </a:p>
        </p:txBody>
      </p:sp>
      <p:grpSp>
        <p:nvGrpSpPr>
          <p:cNvPr name="Group 51" id="51"/>
          <p:cNvGrpSpPr/>
          <p:nvPr/>
        </p:nvGrpSpPr>
        <p:grpSpPr>
          <a:xfrm rot="0">
            <a:off x="755399" y="5620007"/>
            <a:ext cx="2951483" cy="1671323"/>
            <a:chOff x="0" y="0"/>
            <a:chExt cx="3935311" cy="2228431"/>
          </a:xfrm>
        </p:grpSpPr>
        <p:sp>
          <p:nvSpPr>
            <p:cNvPr name="Freeform 52" id="52"/>
            <p:cNvSpPr/>
            <p:nvPr/>
          </p:nvSpPr>
          <p:spPr>
            <a:xfrm flipH="false" flipV="false" rot="0">
              <a:off x="16891" y="16891"/>
              <a:ext cx="3901440" cy="2194560"/>
            </a:xfrm>
            <a:custGeom>
              <a:avLst/>
              <a:gdLst/>
              <a:ahLst/>
              <a:cxnLst/>
              <a:rect r="r" b="b" t="t" l="l"/>
              <a:pathLst>
                <a:path h="2194560" w="3901440">
                  <a:moveTo>
                    <a:pt x="0" y="0"/>
                  </a:moveTo>
                  <a:lnTo>
                    <a:pt x="3901440" y="0"/>
                  </a:lnTo>
                  <a:lnTo>
                    <a:pt x="3901440" y="2194560"/>
                  </a:lnTo>
                  <a:lnTo>
                    <a:pt x="0" y="2194560"/>
                  </a:lnTo>
                  <a:close/>
                </a:path>
              </a:pathLst>
            </a:custGeom>
            <a:solidFill>
              <a:srgbClr val="27AE60"/>
            </a:solidFill>
          </p:spPr>
        </p:sp>
        <p:sp>
          <p:nvSpPr>
            <p:cNvPr name="Freeform 53" id="53"/>
            <p:cNvSpPr/>
            <p:nvPr/>
          </p:nvSpPr>
          <p:spPr>
            <a:xfrm flipH="false" flipV="false" rot="0">
              <a:off x="0" y="0"/>
              <a:ext cx="3935222" cy="2228342"/>
            </a:xfrm>
            <a:custGeom>
              <a:avLst/>
              <a:gdLst/>
              <a:ahLst/>
              <a:cxnLst/>
              <a:rect r="r" b="b" t="t" l="l"/>
              <a:pathLst>
                <a:path h="2228342" w="3935222">
                  <a:moveTo>
                    <a:pt x="16891" y="0"/>
                  </a:moveTo>
                  <a:lnTo>
                    <a:pt x="3918331" y="0"/>
                  </a:lnTo>
                  <a:cubicBezTo>
                    <a:pt x="3927729" y="0"/>
                    <a:pt x="3935222" y="7620"/>
                    <a:pt x="3935222" y="16891"/>
                  </a:cubicBezTo>
                  <a:lnTo>
                    <a:pt x="3935222" y="2211451"/>
                  </a:lnTo>
                  <a:cubicBezTo>
                    <a:pt x="3935222" y="2220849"/>
                    <a:pt x="3927602" y="2228342"/>
                    <a:pt x="3918331" y="2228342"/>
                  </a:cubicBezTo>
                  <a:lnTo>
                    <a:pt x="16891" y="2228342"/>
                  </a:lnTo>
                  <a:cubicBezTo>
                    <a:pt x="7493" y="2228342"/>
                    <a:pt x="0" y="2220722"/>
                    <a:pt x="0" y="2211451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2211451"/>
                  </a:lnTo>
                  <a:lnTo>
                    <a:pt x="16891" y="2211451"/>
                  </a:lnTo>
                  <a:lnTo>
                    <a:pt x="16891" y="2194560"/>
                  </a:lnTo>
                  <a:lnTo>
                    <a:pt x="3918331" y="2194560"/>
                  </a:lnTo>
                  <a:lnTo>
                    <a:pt x="3918331" y="2211451"/>
                  </a:lnTo>
                  <a:lnTo>
                    <a:pt x="3901440" y="2211451"/>
                  </a:lnTo>
                  <a:lnTo>
                    <a:pt x="3901440" y="16891"/>
                  </a:lnTo>
                  <a:lnTo>
                    <a:pt x="3918331" y="16891"/>
                  </a:lnTo>
                  <a:lnTo>
                    <a:pt x="391833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27AE60"/>
            </a:solidFill>
          </p:spPr>
        </p:sp>
      </p:grpSp>
      <p:grpSp>
        <p:nvGrpSpPr>
          <p:cNvPr name="Group 54" id="54"/>
          <p:cNvGrpSpPr/>
          <p:nvPr/>
        </p:nvGrpSpPr>
        <p:grpSpPr>
          <a:xfrm rot="0">
            <a:off x="768096" y="5742432"/>
            <a:ext cx="2926080" cy="731520"/>
            <a:chOff x="0" y="0"/>
            <a:chExt cx="3901440" cy="975360"/>
          </a:xfrm>
        </p:grpSpPr>
        <p:sp>
          <p:nvSpPr>
            <p:cNvPr name="Freeform 55" id="55"/>
            <p:cNvSpPr/>
            <p:nvPr/>
          </p:nvSpPr>
          <p:spPr>
            <a:xfrm flipH="false" flipV="false" rot="0">
              <a:off x="0" y="0"/>
              <a:ext cx="3901440" cy="975360"/>
            </a:xfrm>
            <a:custGeom>
              <a:avLst/>
              <a:gdLst/>
              <a:ahLst/>
              <a:cxnLst/>
              <a:rect r="r" b="b" t="t" l="l"/>
              <a:pathLst>
                <a:path h="975360" w="3901440">
                  <a:moveTo>
                    <a:pt x="0" y="0"/>
                  </a:moveTo>
                  <a:lnTo>
                    <a:pt x="3901440" y="0"/>
                  </a:lnTo>
                  <a:lnTo>
                    <a:pt x="3901440" y="975360"/>
                  </a:lnTo>
                  <a:lnTo>
                    <a:pt x="0" y="97536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7940" r="0" b="-27940"/>
              </a:stretch>
            </a:blipFill>
          </p:spPr>
        </p:sp>
        <p:sp>
          <p:nvSpPr>
            <p:cNvPr name="TextBox 56" id="56"/>
            <p:cNvSpPr txBox="true"/>
            <p:nvPr/>
          </p:nvSpPr>
          <p:spPr>
            <a:xfrm>
              <a:off x="0" y="-19050"/>
              <a:ext cx="3901440" cy="99441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3120"/>
                </a:lnSpc>
              </a:pPr>
              <a:r>
                <a:rPr lang="en-US" sz="26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NORMING</a:t>
              </a:r>
            </a:p>
          </p:txBody>
        </p:sp>
      </p:grpSp>
      <p:grpSp>
        <p:nvGrpSpPr>
          <p:cNvPr name="Group 57" id="57"/>
          <p:cNvGrpSpPr/>
          <p:nvPr/>
        </p:nvGrpSpPr>
        <p:grpSpPr>
          <a:xfrm rot="0">
            <a:off x="768096" y="6583680"/>
            <a:ext cx="2926080" cy="548640"/>
            <a:chOff x="0" y="0"/>
            <a:chExt cx="3901440" cy="731520"/>
          </a:xfrm>
        </p:grpSpPr>
        <p:sp>
          <p:nvSpPr>
            <p:cNvPr name="Freeform 58" id="58"/>
            <p:cNvSpPr/>
            <p:nvPr/>
          </p:nvSpPr>
          <p:spPr>
            <a:xfrm flipH="false" flipV="false" rot="0">
              <a:off x="0" y="0"/>
              <a:ext cx="3901440" cy="731520"/>
            </a:xfrm>
            <a:custGeom>
              <a:avLst/>
              <a:gdLst/>
              <a:ahLst/>
              <a:cxnLst/>
              <a:rect r="r" b="b" t="t" l="l"/>
              <a:pathLst>
                <a:path h="731520" w="3901440">
                  <a:moveTo>
                    <a:pt x="0" y="0"/>
                  </a:moveTo>
                  <a:lnTo>
                    <a:pt x="3901440" y="0"/>
                  </a:lnTo>
                  <a:lnTo>
                    <a:pt x="3901440" y="731520"/>
                  </a:lnTo>
                  <a:lnTo>
                    <a:pt x="0" y="73152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3920" r="0" b="-53920"/>
              </a:stretch>
            </a:blipFill>
          </p:spPr>
        </p:sp>
        <p:sp>
          <p:nvSpPr>
            <p:cNvPr name="TextBox 59" id="59"/>
            <p:cNvSpPr txBox="true"/>
            <p:nvPr/>
          </p:nvSpPr>
          <p:spPr>
            <a:xfrm>
              <a:off x="0" y="-47625"/>
              <a:ext cx="3901440" cy="77914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640"/>
                </a:lnSpc>
              </a:pPr>
              <a:r>
                <a:rPr lang="en-US" sz="2200">
                  <a:solidFill>
                    <a:srgbClr val="FFFFF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Mtg 3</a:t>
              </a:r>
            </a:p>
          </p:txBody>
        </p:sp>
      </p:grpSp>
      <p:grpSp>
        <p:nvGrpSpPr>
          <p:cNvPr name="Group 60" id="60"/>
          <p:cNvGrpSpPr/>
          <p:nvPr/>
        </p:nvGrpSpPr>
        <p:grpSpPr>
          <a:xfrm rot="0">
            <a:off x="3937511" y="6260087"/>
            <a:ext cx="13595099" cy="98555"/>
            <a:chOff x="0" y="0"/>
            <a:chExt cx="18126799" cy="131407"/>
          </a:xfrm>
        </p:grpSpPr>
        <p:sp>
          <p:nvSpPr>
            <p:cNvPr name="Freeform 61" id="61"/>
            <p:cNvSpPr/>
            <p:nvPr/>
          </p:nvSpPr>
          <p:spPr>
            <a:xfrm flipH="false" flipV="false" rot="0">
              <a:off x="16891" y="16891"/>
              <a:ext cx="18092928" cy="97536"/>
            </a:xfrm>
            <a:custGeom>
              <a:avLst/>
              <a:gdLst/>
              <a:ahLst/>
              <a:cxnLst/>
              <a:rect r="r" b="b" t="t" l="l"/>
              <a:pathLst>
                <a:path h="97536" w="18092928">
                  <a:moveTo>
                    <a:pt x="0" y="0"/>
                  </a:moveTo>
                  <a:lnTo>
                    <a:pt x="18092928" y="0"/>
                  </a:lnTo>
                  <a:lnTo>
                    <a:pt x="18092928" y="97536"/>
                  </a:lnTo>
                  <a:lnTo>
                    <a:pt x="0" y="97536"/>
                  </a:lnTo>
                  <a:close/>
                </a:path>
              </a:pathLst>
            </a:custGeom>
            <a:solidFill>
              <a:srgbClr val="C0C8D8"/>
            </a:solidFill>
          </p:spPr>
        </p:sp>
        <p:sp>
          <p:nvSpPr>
            <p:cNvPr name="Freeform 62" id="62"/>
            <p:cNvSpPr/>
            <p:nvPr/>
          </p:nvSpPr>
          <p:spPr>
            <a:xfrm flipH="false" flipV="false" rot="0">
              <a:off x="0" y="0"/>
              <a:ext cx="18126709" cy="131320"/>
            </a:xfrm>
            <a:custGeom>
              <a:avLst/>
              <a:gdLst/>
              <a:ahLst/>
              <a:cxnLst/>
              <a:rect r="r" b="b" t="t" l="l"/>
              <a:pathLst>
                <a:path h="131320" w="18126709">
                  <a:moveTo>
                    <a:pt x="16891" y="0"/>
                  </a:moveTo>
                  <a:lnTo>
                    <a:pt x="18109819" y="0"/>
                  </a:lnTo>
                  <a:cubicBezTo>
                    <a:pt x="18119217" y="0"/>
                    <a:pt x="18126709" y="7620"/>
                    <a:pt x="18126709" y="16891"/>
                  </a:cubicBezTo>
                  <a:lnTo>
                    <a:pt x="18126709" y="114427"/>
                  </a:lnTo>
                  <a:cubicBezTo>
                    <a:pt x="18126709" y="123825"/>
                    <a:pt x="18119089" y="131318"/>
                    <a:pt x="18109819" y="131318"/>
                  </a:cubicBezTo>
                  <a:lnTo>
                    <a:pt x="16891" y="131318"/>
                  </a:lnTo>
                  <a:cubicBezTo>
                    <a:pt x="7620" y="131445"/>
                    <a:pt x="0" y="123825"/>
                    <a:pt x="0" y="114427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14427"/>
                  </a:lnTo>
                  <a:lnTo>
                    <a:pt x="16891" y="114427"/>
                  </a:lnTo>
                  <a:lnTo>
                    <a:pt x="16891" y="97536"/>
                  </a:lnTo>
                  <a:lnTo>
                    <a:pt x="18109819" y="97536"/>
                  </a:lnTo>
                  <a:lnTo>
                    <a:pt x="18109819" y="114427"/>
                  </a:lnTo>
                  <a:lnTo>
                    <a:pt x="18092928" y="114427"/>
                  </a:lnTo>
                  <a:lnTo>
                    <a:pt x="18092928" y="16891"/>
                  </a:lnTo>
                  <a:lnTo>
                    <a:pt x="18109819" y="16891"/>
                  </a:lnTo>
                  <a:lnTo>
                    <a:pt x="18109819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63" id="63"/>
          <p:cNvGrpSpPr/>
          <p:nvPr/>
        </p:nvGrpSpPr>
        <p:grpSpPr>
          <a:xfrm rot="0">
            <a:off x="4059936" y="5632704"/>
            <a:ext cx="2743200" cy="640080"/>
            <a:chOff x="0" y="0"/>
            <a:chExt cx="3657600" cy="853440"/>
          </a:xfrm>
        </p:grpSpPr>
        <p:sp>
          <p:nvSpPr>
            <p:cNvPr name="Freeform 64" id="64"/>
            <p:cNvSpPr/>
            <p:nvPr/>
          </p:nvSpPr>
          <p:spPr>
            <a:xfrm flipH="false" flipV="false" rot="0">
              <a:off x="0" y="0"/>
              <a:ext cx="3657600" cy="853440"/>
            </a:xfrm>
            <a:custGeom>
              <a:avLst/>
              <a:gdLst/>
              <a:ahLst/>
              <a:cxnLst/>
              <a:rect r="r" b="b" t="t" l="l"/>
              <a:pathLst>
                <a:path h="853440" w="3657600">
                  <a:moveTo>
                    <a:pt x="0" y="0"/>
                  </a:moveTo>
                  <a:lnTo>
                    <a:pt x="3657600" y="0"/>
                  </a:lnTo>
                  <a:lnTo>
                    <a:pt x="3657600" y="853440"/>
                  </a:lnTo>
                  <a:lnTo>
                    <a:pt x="0" y="8534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33507" r="0" b="-33507"/>
              </a:stretch>
            </a:blipFill>
          </p:spPr>
        </p:sp>
        <p:sp>
          <p:nvSpPr>
            <p:cNvPr name="TextBox 65" id="65"/>
            <p:cNvSpPr txBox="true"/>
            <p:nvPr/>
          </p:nvSpPr>
          <p:spPr>
            <a:xfrm>
              <a:off x="0" y="-47625"/>
              <a:ext cx="3657600" cy="90106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640"/>
                </a:lnSpc>
              </a:pPr>
              <a:r>
                <a:rPr lang="en-US" sz="2200" b="true">
                  <a:solidFill>
                    <a:srgbClr val="27AE6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Case Evidence:</a:t>
              </a:r>
            </a:p>
          </p:txBody>
        </p:sp>
      </p:grpSp>
      <p:sp>
        <p:nvSpPr>
          <p:cNvPr name="TextBox 66" id="66"/>
          <p:cNvSpPr txBox="true"/>
          <p:nvPr/>
        </p:nvSpPr>
        <p:spPr>
          <a:xfrm rot="0">
            <a:off x="4059936" y="6143244"/>
            <a:ext cx="13350240" cy="1226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Sylvia proposed rotating roles. Kasia &amp; Tom took specialist functions. Consensus and collaboration emerged.</a:t>
            </a:r>
          </a:p>
        </p:txBody>
      </p:sp>
      <p:grpSp>
        <p:nvGrpSpPr>
          <p:cNvPr name="Group 67" id="67"/>
          <p:cNvGrpSpPr/>
          <p:nvPr/>
        </p:nvGrpSpPr>
        <p:grpSpPr>
          <a:xfrm rot="0">
            <a:off x="755399" y="7631687"/>
            <a:ext cx="2951483" cy="1671323"/>
            <a:chOff x="0" y="0"/>
            <a:chExt cx="3935311" cy="2228431"/>
          </a:xfrm>
        </p:grpSpPr>
        <p:sp>
          <p:nvSpPr>
            <p:cNvPr name="Freeform 68" id="68"/>
            <p:cNvSpPr/>
            <p:nvPr/>
          </p:nvSpPr>
          <p:spPr>
            <a:xfrm flipH="false" flipV="false" rot="0">
              <a:off x="16891" y="16891"/>
              <a:ext cx="3901440" cy="2194560"/>
            </a:xfrm>
            <a:custGeom>
              <a:avLst/>
              <a:gdLst/>
              <a:ahLst/>
              <a:cxnLst/>
              <a:rect r="r" b="b" t="t" l="l"/>
              <a:pathLst>
                <a:path h="2194560" w="3901440">
                  <a:moveTo>
                    <a:pt x="0" y="0"/>
                  </a:moveTo>
                  <a:lnTo>
                    <a:pt x="3901440" y="0"/>
                  </a:lnTo>
                  <a:lnTo>
                    <a:pt x="3901440" y="2194560"/>
                  </a:lnTo>
                  <a:lnTo>
                    <a:pt x="0" y="2194560"/>
                  </a:lnTo>
                  <a:close/>
                </a:path>
              </a:pathLst>
            </a:custGeom>
            <a:solidFill>
              <a:srgbClr val="8E44AD"/>
            </a:solidFill>
          </p:spPr>
        </p:sp>
        <p:sp>
          <p:nvSpPr>
            <p:cNvPr name="Freeform 69" id="69"/>
            <p:cNvSpPr/>
            <p:nvPr/>
          </p:nvSpPr>
          <p:spPr>
            <a:xfrm flipH="false" flipV="false" rot="0">
              <a:off x="0" y="0"/>
              <a:ext cx="3935222" cy="2228342"/>
            </a:xfrm>
            <a:custGeom>
              <a:avLst/>
              <a:gdLst/>
              <a:ahLst/>
              <a:cxnLst/>
              <a:rect r="r" b="b" t="t" l="l"/>
              <a:pathLst>
                <a:path h="2228342" w="3935222">
                  <a:moveTo>
                    <a:pt x="16891" y="0"/>
                  </a:moveTo>
                  <a:lnTo>
                    <a:pt x="3918331" y="0"/>
                  </a:lnTo>
                  <a:cubicBezTo>
                    <a:pt x="3927729" y="0"/>
                    <a:pt x="3935222" y="7620"/>
                    <a:pt x="3935222" y="16891"/>
                  </a:cubicBezTo>
                  <a:lnTo>
                    <a:pt x="3935222" y="2211451"/>
                  </a:lnTo>
                  <a:cubicBezTo>
                    <a:pt x="3935222" y="2220849"/>
                    <a:pt x="3927602" y="2228342"/>
                    <a:pt x="3918331" y="2228342"/>
                  </a:cubicBezTo>
                  <a:lnTo>
                    <a:pt x="16891" y="2228342"/>
                  </a:lnTo>
                  <a:cubicBezTo>
                    <a:pt x="7493" y="2228342"/>
                    <a:pt x="0" y="2220722"/>
                    <a:pt x="0" y="2211451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2211451"/>
                  </a:lnTo>
                  <a:lnTo>
                    <a:pt x="16891" y="2211451"/>
                  </a:lnTo>
                  <a:lnTo>
                    <a:pt x="16891" y="2194560"/>
                  </a:lnTo>
                  <a:lnTo>
                    <a:pt x="3918331" y="2194560"/>
                  </a:lnTo>
                  <a:lnTo>
                    <a:pt x="3918331" y="2211451"/>
                  </a:lnTo>
                  <a:lnTo>
                    <a:pt x="3901440" y="2211451"/>
                  </a:lnTo>
                  <a:lnTo>
                    <a:pt x="3901440" y="16891"/>
                  </a:lnTo>
                  <a:lnTo>
                    <a:pt x="3918331" y="16891"/>
                  </a:lnTo>
                  <a:lnTo>
                    <a:pt x="391833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8E44AD"/>
            </a:solidFill>
          </p:spPr>
        </p:sp>
      </p:grpSp>
      <p:grpSp>
        <p:nvGrpSpPr>
          <p:cNvPr name="Group 70" id="70"/>
          <p:cNvGrpSpPr/>
          <p:nvPr/>
        </p:nvGrpSpPr>
        <p:grpSpPr>
          <a:xfrm rot="0">
            <a:off x="768096" y="7754112"/>
            <a:ext cx="2926080" cy="731520"/>
            <a:chOff x="0" y="0"/>
            <a:chExt cx="3901440" cy="975360"/>
          </a:xfrm>
        </p:grpSpPr>
        <p:sp>
          <p:nvSpPr>
            <p:cNvPr name="Freeform 71" id="71"/>
            <p:cNvSpPr/>
            <p:nvPr/>
          </p:nvSpPr>
          <p:spPr>
            <a:xfrm flipH="false" flipV="false" rot="0">
              <a:off x="0" y="0"/>
              <a:ext cx="3901440" cy="975360"/>
            </a:xfrm>
            <a:custGeom>
              <a:avLst/>
              <a:gdLst/>
              <a:ahLst/>
              <a:cxnLst/>
              <a:rect r="r" b="b" t="t" l="l"/>
              <a:pathLst>
                <a:path h="975360" w="3901440">
                  <a:moveTo>
                    <a:pt x="0" y="0"/>
                  </a:moveTo>
                  <a:lnTo>
                    <a:pt x="3901440" y="0"/>
                  </a:lnTo>
                  <a:lnTo>
                    <a:pt x="3901440" y="975360"/>
                  </a:lnTo>
                  <a:lnTo>
                    <a:pt x="0" y="97536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7940" r="0" b="-27940"/>
              </a:stretch>
            </a:blipFill>
          </p:spPr>
        </p:sp>
        <p:sp>
          <p:nvSpPr>
            <p:cNvPr name="TextBox 72" id="72"/>
            <p:cNvSpPr txBox="true"/>
            <p:nvPr/>
          </p:nvSpPr>
          <p:spPr>
            <a:xfrm>
              <a:off x="0" y="-19050"/>
              <a:ext cx="3901440" cy="99441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3120"/>
                </a:lnSpc>
              </a:pPr>
              <a:r>
                <a:rPr lang="en-US" sz="26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PERFORMING</a:t>
              </a:r>
            </a:p>
          </p:txBody>
        </p:sp>
      </p:grpSp>
      <p:grpSp>
        <p:nvGrpSpPr>
          <p:cNvPr name="Group 73" id="73"/>
          <p:cNvGrpSpPr/>
          <p:nvPr/>
        </p:nvGrpSpPr>
        <p:grpSpPr>
          <a:xfrm rot="0">
            <a:off x="768096" y="8595360"/>
            <a:ext cx="2926080" cy="548640"/>
            <a:chOff x="0" y="0"/>
            <a:chExt cx="3901440" cy="731520"/>
          </a:xfrm>
        </p:grpSpPr>
        <p:sp>
          <p:nvSpPr>
            <p:cNvPr name="Freeform 74" id="74"/>
            <p:cNvSpPr/>
            <p:nvPr/>
          </p:nvSpPr>
          <p:spPr>
            <a:xfrm flipH="false" flipV="false" rot="0">
              <a:off x="0" y="0"/>
              <a:ext cx="3901440" cy="731520"/>
            </a:xfrm>
            <a:custGeom>
              <a:avLst/>
              <a:gdLst/>
              <a:ahLst/>
              <a:cxnLst/>
              <a:rect r="r" b="b" t="t" l="l"/>
              <a:pathLst>
                <a:path h="731520" w="3901440">
                  <a:moveTo>
                    <a:pt x="0" y="0"/>
                  </a:moveTo>
                  <a:lnTo>
                    <a:pt x="3901440" y="0"/>
                  </a:lnTo>
                  <a:lnTo>
                    <a:pt x="3901440" y="731520"/>
                  </a:lnTo>
                  <a:lnTo>
                    <a:pt x="0" y="73152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3920" r="0" b="-53920"/>
              </a:stretch>
            </a:blipFill>
          </p:spPr>
        </p:sp>
        <p:sp>
          <p:nvSpPr>
            <p:cNvPr name="TextBox 75" id="75"/>
            <p:cNvSpPr txBox="true"/>
            <p:nvPr/>
          </p:nvSpPr>
          <p:spPr>
            <a:xfrm>
              <a:off x="0" y="-47625"/>
              <a:ext cx="3901440" cy="77914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640"/>
                </a:lnSpc>
              </a:pPr>
              <a:r>
                <a:rPr lang="en-US" sz="2200">
                  <a:solidFill>
                    <a:srgbClr val="FFFFF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Mtg 4</a:t>
              </a:r>
            </a:p>
          </p:txBody>
        </p:sp>
      </p:grpSp>
      <p:grpSp>
        <p:nvGrpSpPr>
          <p:cNvPr name="Group 76" id="76"/>
          <p:cNvGrpSpPr/>
          <p:nvPr/>
        </p:nvGrpSpPr>
        <p:grpSpPr>
          <a:xfrm rot="0">
            <a:off x="3937511" y="8271767"/>
            <a:ext cx="13595099" cy="98555"/>
            <a:chOff x="0" y="0"/>
            <a:chExt cx="18126799" cy="131407"/>
          </a:xfrm>
        </p:grpSpPr>
        <p:sp>
          <p:nvSpPr>
            <p:cNvPr name="Freeform 77" id="77"/>
            <p:cNvSpPr/>
            <p:nvPr/>
          </p:nvSpPr>
          <p:spPr>
            <a:xfrm flipH="false" flipV="false" rot="0">
              <a:off x="16891" y="16891"/>
              <a:ext cx="18092928" cy="97536"/>
            </a:xfrm>
            <a:custGeom>
              <a:avLst/>
              <a:gdLst/>
              <a:ahLst/>
              <a:cxnLst/>
              <a:rect r="r" b="b" t="t" l="l"/>
              <a:pathLst>
                <a:path h="97536" w="18092928">
                  <a:moveTo>
                    <a:pt x="0" y="0"/>
                  </a:moveTo>
                  <a:lnTo>
                    <a:pt x="18092928" y="0"/>
                  </a:lnTo>
                  <a:lnTo>
                    <a:pt x="18092928" y="97536"/>
                  </a:lnTo>
                  <a:lnTo>
                    <a:pt x="0" y="97536"/>
                  </a:lnTo>
                  <a:close/>
                </a:path>
              </a:pathLst>
            </a:custGeom>
            <a:solidFill>
              <a:srgbClr val="C0C8D8"/>
            </a:solidFill>
          </p:spPr>
        </p:sp>
        <p:sp>
          <p:nvSpPr>
            <p:cNvPr name="Freeform 78" id="78"/>
            <p:cNvSpPr/>
            <p:nvPr/>
          </p:nvSpPr>
          <p:spPr>
            <a:xfrm flipH="false" flipV="false" rot="0">
              <a:off x="0" y="0"/>
              <a:ext cx="18126709" cy="131320"/>
            </a:xfrm>
            <a:custGeom>
              <a:avLst/>
              <a:gdLst/>
              <a:ahLst/>
              <a:cxnLst/>
              <a:rect r="r" b="b" t="t" l="l"/>
              <a:pathLst>
                <a:path h="131320" w="18126709">
                  <a:moveTo>
                    <a:pt x="16891" y="0"/>
                  </a:moveTo>
                  <a:lnTo>
                    <a:pt x="18109819" y="0"/>
                  </a:lnTo>
                  <a:cubicBezTo>
                    <a:pt x="18119217" y="0"/>
                    <a:pt x="18126709" y="7620"/>
                    <a:pt x="18126709" y="16891"/>
                  </a:cubicBezTo>
                  <a:lnTo>
                    <a:pt x="18126709" y="114427"/>
                  </a:lnTo>
                  <a:cubicBezTo>
                    <a:pt x="18126709" y="123825"/>
                    <a:pt x="18119089" y="131318"/>
                    <a:pt x="18109819" y="131318"/>
                  </a:cubicBezTo>
                  <a:lnTo>
                    <a:pt x="16891" y="131318"/>
                  </a:lnTo>
                  <a:cubicBezTo>
                    <a:pt x="7620" y="131445"/>
                    <a:pt x="0" y="123825"/>
                    <a:pt x="0" y="114427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14427"/>
                  </a:lnTo>
                  <a:lnTo>
                    <a:pt x="16891" y="114427"/>
                  </a:lnTo>
                  <a:lnTo>
                    <a:pt x="16891" y="97536"/>
                  </a:lnTo>
                  <a:lnTo>
                    <a:pt x="18109819" y="97536"/>
                  </a:lnTo>
                  <a:lnTo>
                    <a:pt x="18109819" y="114427"/>
                  </a:lnTo>
                  <a:lnTo>
                    <a:pt x="18092928" y="114427"/>
                  </a:lnTo>
                  <a:lnTo>
                    <a:pt x="18092928" y="16891"/>
                  </a:lnTo>
                  <a:lnTo>
                    <a:pt x="18109819" y="16891"/>
                  </a:lnTo>
                  <a:lnTo>
                    <a:pt x="18109819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79" id="79"/>
          <p:cNvGrpSpPr/>
          <p:nvPr/>
        </p:nvGrpSpPr>
        <p:grpSpPr>
          <a:xfrm rot="0">
            <a:off x="4059936" y="7644384"/>
            <a:ext cx="2743200" cy="640080"/>
            <a:chOff x="0" y="0"/>
            <a:chExt cx="3657600" cy="853440"/>
          </a:xfrm>
        </p:grpSpPr>
        <p:sp>
          <p:nvSpPr>
            <p:cNvPr name="Freeform 80" id="80"/>
            <p:cNvSpPr/>
            <p:nvPr/>
          </p:nvSpPr>
          <p:spPr>
            <a:xfrm flipH="false" flipV="false" rot="0">
              <a:off x="0" y="0"/>
              <a:ext cx="3657600" cy="853440"/>
            </a:xfrm>
            <a:custGeom>
              <a:avLst/>
              <a:gdLst/>
              <a:ahLst/>
              <a:cxnLst/>
              <a:rect r="r" b="b" t="t" l="l"/>
              <a:pathLst>
                <a:path h="853440" w="3657600">
                  <a:moveTo>
                    <a:pt x="0" y="0"/>
                  </a:moveTo>
                  <a:lnTo>
                    <a:pt x="3657600" y="0"/>
                  </a:lnTo>
                  <a:lnTo>
                    <a:pt x="3657600" y="853440"/>
                  </a:lnTo>
                  <a:lnTo>
                    <a:pt x="0" y="8534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33507" r="0" b="-33507"/>
              </a:stretch>
            </a:blipFill>
          </p:spPr>
        </p:sp>
        <p:sp>
          <p:nvSpPr>
            <p:cNvPr name="TextBox 81" id="81"/>
            <p:cNvSpPr txBox="true"/>
            <p:nvPr/>
          </p:nvSpPr>
          <p:spPr>
            <a:xfrm>
              <a:off x="0" y="-47625"/>
              <a:ext cx="3657600" cy="90106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640"/>
                </a:lnSpc>
              </a:pPr>
              <a:r>
                <a:rPr lang="en-US" sz="2200" b="true">
                  <a:solidFill>
                    <a:srgbClr val="8E44AD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Case Evidence:</a:t>
              </a:r>
            </a:p>
          </p:txBody>
        </p:sp>
      </p:grpSp>
      <p:sp>
        <p:nvSpPr>
          <p:cNvPr name="TextBox 82" id="82"/>
          <p:cNvSpPr txBox="true"/>
          <p:nvPr/>
        </p:nvSpPr>
        <p:spPr>
          <a:xfrm rot="0">
            <a:off x="4059936" y="8154924"/>
            <a:ext cx="13350240" cy="1226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Sub-teams worked autonomously. External expert brought in. Final report produced for management.</a:t>
            </a:r>
          </a:p>
        </p:txBody>
      </p:sp>
      <p:grpSp>
        <p:nvGrpSpPr>
          <p:cNvPr name="Group 83" id="83"/>
          <p:cNvGrpSpPr/>
          <p:nvPr/>
        </p:nvGrpSpPr>
        <p:grpSpPr>
          <a:xfrm rot="0">
            <a:off x="755399" y="9643367"/>
            <a:ext cx="16777211" cy="98555"/>
            <a:chOff x="0" y="0"/>
            <a:chExt cx="22369615" cy="131407"/>
          </a:xfrm>
        </p:grpSpPr>
        <p:sp>
          <p:nvSpPr>
            <p:cNvPr name="Freeform 84" id="84"/>
            <p:cNvSpPr/>
            <p:nvPr/>
          </p:nvSpPr>
          <p:spPr>
            <a:xfrm flipH="false" flipV="false" rot="0">
              <a:off x="16891" y="16891"/>
              <a:ext cx="22335745" cy="97536"/>
            </a:xfrm>
            <a:custGeom>
              <a:avLst/>
              <a:gdLst/>
              <a:ahLst/>
              <a:cxnLst/>
              <a:rect r="r" b="b" t="t" l="l"/>
              <a:pathLst>
                <a:path h="97536" w="22335745">
                  <a:moveTo>
                    <a:pt x="0" y="0"/>
                  </a:moveTo>
                  <a:lnTo>
                    <a:pt x="22335745" y="0"/>
                  </a:lnTo>
                  <a:lnTo>
                    <a:pt x="22335745" y="97536"/>
                  </a:lnTo>
                  <a:lnTo>
                    <a:pt x="0" y="97536"/>
                  </a:lnTo>
                  <a:close/>
                </a:path>
              </a:pathLst>
            </a:custGeom>
            <a:solidFill>
              <a:srgbClr val="C0C8D8"/>
            </a:solidFill>
          </p:spPr>
        </p:sp>
        <p:sp>
          <p:nvSpPr>
            <p:cNvPr name="Freeform 85" id="85"/>
            <p:cNvSpPr/>
            <p:nvPr/>
          </p:nvSpPr>
          <p:spPr>
            <a:xfrm flipH="false" flipV="false" rot="0">
              <a:off x="0" y="0"/>
              <a:ext cx="22369526" cy="131320"/>
            </a:xfrm>
            <a:custGeom>
              <a:avLst/>
              <a:gdLst/>
              <a:ahLst/>
              <a:cxnLst/>
              <a:rect r="r" b="b" t="t" l="l"/>
              <a:pathLst>
                <a:path h="131320" w="22369526">
                  <a:moveTo>
                    <a:pt x="16891" y="0"/>
                  </a:moveTo>
                  <a:lnTo>
                    <a:pt x="22352636" y="0"/>
                  </a:lnTo>
                  <a:cubicBezTo>
                    <a:pt x="22362033" y="0"/>
                    <a:pt x="22369526" y="7620"/>
                    <a:pt x="22369526" y="16891"/>
                  </a:cubicBezTo>
                  <a:lnTo>
                    <a:pt x="22369526" y="114427"/>
                  </a:lnTo>
                  <a:cubicBezTo>
                    <a:pt x="22369526" y="123825"/>
                    <a:pt x="22361906" y="131318"/>
                    <a:pt x="22352636" y="131318"/>
                  </a:cubicBezTo>
                  <a:lnTo>
                    <a:pt x="16891" y="131318"/>
                  </a:lnTo>
                  <a:cubicBezTo>
                    <a:pt x="7620" y="131445"/>
                    <a:pt x="0" y="123825"/>
                    <a:pt x="0" y="114427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14427"/>
                  </a:lnTo>
                  <a:lnTo>
                    <a:pt x="16891" y="114427"/>
                  </a:lnTo>
                  <a:lnTo>
                    <a:pt x="16891" y="97536"/>
                  </a:lnTo>
                  <a:lnTo>
                    <a:pt x="22352636" y="97536"/>
                  </a:lnTo>
                  <a:lnTo>
                    <a:pt x="22352636" y="114427"/>
                  </a:lnTo>
                  <a:lnTo>
                    <a:pt x="22335745" y="114427"/>
                  </a:lnTo>
                  <a:lnTo>
                    <a:pt x="22335745" y="16891"/>
                  </a:lnTo>
                  <a:lnTo>
                    <a:pt x="22352636" y="16891"/>
                  </a:lnTo>
                  <a:lnTo>
                    <a:pt x="22352636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5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2697" y="-12697"/>
            <a:ext cx="18313403" cy="1342139"/>
            <a:chOff x="0" y="0"/>
            <a:chExt cx="24417871" cy="178951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16891" y="16891"/>
              <a:ext cx="24383999" cy="1755648"/>
            </a:xfrm>
            <a:custGeom>
              <a:avLst/>
              <a:gdLst/>
              <a:ahLst/>
              <a:cxnLst/>
              <a:rect r="r" b="b" t="t" l="l"/>
              <a:pathLst>
                <a:path h="1755648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1755648"/>
                  </a:lnTo>
                  <a:lnTo>
                    <a:pt x="0" y="1755648"/>
                  </a:lnTo>
                  <a:close/>
                </a:path>
              </a:pathLst>
            </a:custGeom>
            <a:solidFill>
              <a:srgbClr val="111D33"/>
            </a:solid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4417782" cy="1789430"/>
            </a:xfrm>
            <a:custGeom>
              <a:avLst/>
              <a:gdLst/>
              <a:ahLst/>
              <a:cxnLst/>
              <a:rect r="r" b="b" t="t" l="l"/>
              <a:pathLst>
                <a:path h="1789430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1772539"/>
                  </a:lnTo>
                  <a:cubicBezTo>
                    <a:pt x="24417782" y="1781937"/>
                    <a:pt x="24410163" y="1789430"/>
                    <a:pt x="24400890" y="1789430"/>
                  </a:cubicBezTo>
                  <a:lnTo>
                    <a:pt x="16891" y="1789430"/>
                  </a:lnTo>
                  <a:cubicBezTo>
                    <a:pt x="7493" y="1789430"/>
                    <a:pt x="0" y="1781810"/>
                    <a:pt x="0" y="177253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772539"/>
                  </a:lnTo>
                  <a:lnTo>
                    <a:pt x="16891" y="1772539"/>
                  </a:lnTo>
                  <a:lnTo>
                    <a:pt x="16891" y="1755648"/>
                  </a:lnTo>
                  <a:lnTo>
                    <a:pt x="24400890" y="1755648"/>
                  </a:lnTo>
                  <a:lnTo>
                    <a:pt x="24400890" y="1772539"/>
                  </a:lnTo>
                  <a:lnTo>
                    <a:pt x="24384000" y="1772539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B2A4A"/>
            </a:solidFill>
          </p:spPr>
        </p:sp>
      </p:grpSp>
      <p:grpSp>
        <p:nvGrpSpPr>
          <p:cNvPr name="Group 5" id="5"/>
          <p:cNvGrpSpPr/>
          <p:nvPr/>
        </p:nvGrpSpPr>
        <p:grpSpPr>
          <a:xfrm rot="0">
            <a:off x="822960" y="0"/>
            <a:ext cx="15361920" cy="1316736"/>
            <a:chOff x="0" y="0"/>
            <a:chExt cx="20482560" cy="175564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0482561" cy="1755648"/>
            </a:xfrm>
            <a:custGeom>
              <a:avLst/>
              <a:gdLst/>
              <a:ahLst/>
              <a:cxnLst/>
              <a:rect r="r" b="b" t="t" l="l"/>
              <a:pathLst>
                <a:path h="1755648" w="20482561">
                  <a:moveTo>
                    <a:pt x="0" y="0"/>
                  </a:moveTo>
                  <a:lnTo>
                    <a:pt x="20482561" y="0"/>
                  </a:lnTo>
                  <a:lnTo>
                    <a:pt x="20482561" y="1755648"/>
                  </a:lnTo>
                  <a:lnTo>
                    <a:pt x="0" y="17556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77325" r="0" b="-177325"/>
              </a:stretch>
            </a:blipFill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20482560" cy="175564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4560"/>
                </a:lnSpc>
              </a:pPr>
              <a:r>
                <a:rPr lang="en-US" b="true" sz="3800" spc="399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BELBIN TEAM ROLES – ANALYSIS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6642080" y="0"/>
            <a:ext cx="1316736" cy="1316736"/>
            <a:chOff x="0" y="0"/>
            <a:chExt cx="1755648" cy="1755648"/>
          </a:xfrm>
        </p:grpSpPr>
        <p:sp>
          <p:nvSpPr>
            <p:cNvPr name="Freeform 9" id="9" descr="preencoded.png"/>
            <p:cNvSpPr/>
            <p:nvPr/>
          </p:nvSpPr>
          <p:spPr>
            <a:xfrm flipH="false" flipV="false" rot="0">
              <a:off x="0" y="0"/>
              <a:ext cx="1755648" cy="1755648"/>
            </a:xfrm>
            <a:custGeom>
              <a:avLst/>
              <a:gdLst/>
              <a:ahLst/>
              <a:cxnLst/>
              <a:rect r="r" b="b" t="t" l="l"/>
              <a:pathLst>
                <a:path h="1755648" w="1755648">
                  <a:moveTo>
                    <a:pt x="0" y="0"/>
                  </a:moveTo>
                  <a:lnTo>
                    <a:pt x="1755648" y="0"/>
                  </a:lnTo>
                  <a:lnTo>
                    <a:pt x="1755648" y="1755648"/>
                  </a:lnTo>
                  <a:lnTo>
                    <a:pt x="0" y="17556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0" r="0" b="0"/>
              </a:stretch>
            </a:blip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-12697" y="9771383"/>
            <a:ext cx="18313403" cy="537467"/>
            <a:chOff x="0" y="0"/>
            <a:chExt cx="24417871" cy="716623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16891" y="16891"/>
              <a:ext cx="24383999" cy="682752"/>
            </a:xfrm>
            <a:custGeom>
              <a:avLst/>
              <a:gdLst/>
              <a:ahLst/>
              <a:cxnLst/>
              <a:rect r="r" b="b" t="t" l="l"/>
              <a:pathLst>
                <a:path h="682752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682752"/>
                  </a:lnTo>
                  <a:lnTo>
                    <a:pt x="0" y="682752"/>
                  </a:lnTo>
                  <a:close/>
                </a:path>
              </a:pathLst>
            </a:custGeom>
            <a:solidFill>
              <a:srgbClr val="D8DDE6"/>
            </a:solid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4417782" cy="716536"/>
            </a:xfrm>
            <a:custGeom>
              <a:avLst/>
              <a:gdLst/>
              <a:ahLst/>
              <a:cxnLst/>
              <a:rect r="r" b="b" t="t" l="l"/>
              <a:pathLst>
                <a:path h="716536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699643"/>
                  </a:lnTo>
                  <a:cubicBezTo>
                    <a:pt x="24417782" y="709041"/>
                    <a:pt x="24410163" y="716534"/>
                    <a:pt x="24400890" y="716534"/>
                  </a:cubicBezTo>
                  <a:lnTo>
                    <a:pt x="16891" y="716534"/>
                  </a:lnTo>
                  <a:cubicBezTo>
                    <a:pt x="7620" y="716661"/>
                    <a:pt x="0" y="709041"/>
                    <a:pt x="0" y="69964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699643"/>
                  </a:lnTo>
                  <a:lnTo>
                    <a:pt x="16891" y="699643"/>
                  </a:lnTo>
                  <a:lnTo>
                    <a:pt x="16891" y="682752"/>
                  </a:lnTo>
                  <a:lnTo>
                    <a:pt x="24400890" y="682752"/>
                  </a:lnTo>
                  <a:lnTo>
                    <a:pt x="24400890" y="699643"/>
                  </a:lnTo>
                  <a:lnTo>
                    <a:pt x="24384000" y="699643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D8DDE6"/>
            </a:solidFill>
          </p:spPr>
        </p:sp>
      </p:grpSp>
      <p:grpSp>
        <p:nvGrpSpPr>
          <p:cNvPr name="Group 13" id="13"/>
          <p:cNvGrpSpPr/>
          <p:nvPr/>
        </p:nvGrpSpPr>
        <p:grpSpPr>
          <a:xfrm rot="0">
            <a:off x="731520" y="9784080"/>
            <a:ext cx="15544800" cy="512064"/>
            <a:chOff x="0" y="0"/>
            <a:chExt cx="20726400" cy="682752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20726400" cy="682752"/>
            </a:xfrm>
            <a:custGeom>
              <a:avLst/>
              <a:gdLst/>
              <a:ahLst/>
              <a:cxnLst/>
              <a:rect r="r" b="b" t="t" l="l"/>
              <a:pathLst>
                <a:path h="682752" w="20726400">
                  <a:moveTo>
                    <a:pt x="0" y="0"/>
                  </a:moveTo>
                  <a:lnTo>
                    <a:pt x="20726400" y="0"/>
                  </a:lnTo>
                  <a:lnTo>
                    <a:pt x="2072640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41510" r="0" b="-541510"/>
              </a:stretch>
            </a:blip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38100"/>
              <a:ext cx="2072640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Keepsafe Company Case Study  |  Teamwork &amp; Organisational Behaviour</a:t>
              </a: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6459200" y="9784080"/>
            <a:ext cx="1463040" cy="512064"/>
            <a:chOff x="0" y="0"/>
            <a:chExt cx="1950720" cy="682752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950720" cy="682752"/>
            </a:xfrm>
            <a:custGeom>
              <a:avLst/>
              <a:gdLst/>
              <a:ahLst/>
              <a:cxnLst/>
              <a:rect r="r" b="b" t="t" l="l"/>
              <a:pathLst>
                <a:path h="682752" w="1950720">
                  <a:moveTo>
                    <a:pt x="0" y="0"/>
                  </a:moveTo>
                  <a:lnTo>
                    <a:pt x="1950720" y="0"/>
                  </a:lnTo>
                  <a:lnTo>
                    <a:pt x="195072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671" r="0" b="-5671"/>
              </a:stretch>
            </a:blip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38100"/>
              <a:ext cx="195072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11 / 20</a:t>
              </a: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755399" y="1596647"/>
            <a:ext cx="153419" cy="1159259"/>
            <a:chOff x="0" y="0"/>
            <a:chExt cx="204559" cy="1545679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16891" y="16891"/>
              <a:ext cx="170688" cy="1511808"/>
            </a:xfrm>
            <a:custGeom>
              <a:avLst/>
              <a:gdLst/>
              <a:ahLst/>
              <a:cxnLst/>
              <a:rect r="r" b="b" t="t" l="l"/>
              <a:pathLst>
                <a:path h="1511808" w="170688">
                  <a:moveTo>
                    <a:pt x="0" y="0"/>
                  </a:moveTo>
                  <a:lnTo>
                    <a:pt x="170688" y="0"/>
                  </a:lnTo>
                  <a:lnTo>
                    <a:pt x="170688" y="1511808"/>
                  </a:lnTo>
                  <a:lnTo>
                    <a:pt x="0" y="1511808"/>
                  </a:lnTo>
                  <a:close/>
                </a:path>
              </a:pathLst>
            </a:custGeom>
            <a:solidFill>
              <a:srgbClr val="1B4F72"/>
            </a:solidFill>
          </p:spPr>
        </p:sp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204470" cy="1545590"/>
            </a:xfrm>
            <a:custGeom>
              <a:avLst/>
              <a:gdLst/>
              <a:ahLst/>
              <a:cxnLst/>
              <a:rect r="r" b="b" t="t" l="l"/>
              <a:pathLst>
                <a:path h="1545590" w="204470">
                  <a:moveTo>
                    <a:pt x="16891" y="0"/>
                  </a:moveTo>
                  <a:lnTo>
                    <a:pt x="187579" y="0"/>
                  </a:lnTo>
                  <a:cubicBezTo>
                    <a:pt x="196977" y="0"/>
                    <a:pt x="204470" y="7620"/>
                    <a:pt x="204470" y="16891"/>
                  </a:cubicBezTo>
                  <a:lnTo>
                    <a:pt x="204470" y="1528699"/>
                  </a:lnTo>
                  <a:cubicBezTo>
                    <a:pt x="204470" y="1538097"/>
                    <a:pt x="196850" y="1545590"/>
                    <a:pt x="187579" y="1545590"/>
                  </a:cubicBezTo>
                  <a:lnTo>
                    <a:pt x="16891" y="1545590"/>
                  </a:lnTo>
                  <a:cubicBezTo>
                    <a:pt x="7493" y="1545590"/>
                    <a:pt x="0" y="1537970"/>
                    <a:pt x="0" y="152869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528699"/>
                  </a:lnTo>
                  <a:lnTo>
                    <a:pt x="16891" y="1528699"/>
                  </a:lnTo>
                  <a:lnTo>
                    <a:pt x="16891" y="1511808"/>
                  </a:lnTo>
                  <a:lnTo>
                    <a:pt x="187579" y="1511808"/>
                  </a:lnTo>
                  <a:lnTo>
                    <a:pt x="187579" y="1528699"/>
                  </a:lnTo>
                  <a:lnTo>
                    <a:pt x="170688" y="1528699"/>
                  </a:lnTo>
                  <a:lnTo>
                    <a:pt x="170688" y="16891"/>
                  </a:lnTo>
                  <a:lnTo>
                    <a:pt x="187579" y="16891"/>
                  </a:lnTo>
                  <a:lnTo>
                    <a:pt x="187579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B4F72"/>
            </a:solid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883415" y="1596647"/>
            <a:ext cx="16649195" cy="1159259"/>
            <a:chOff x="0" y="0"/>
            <a:chExt cx="22198927" cy="1545679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16891" y="16891"/>
              <a:ext cx="22165056" cy="1511808"/>
            </a:xfrm>
            <a:custGeom>
              <a:avLst/>
              <a:gdLst/>
              <a:ahLst/>
              <a:cxnLst/>
              <a:rect r="r" b="b" t="t" l="l"/>
              <a:pathLst>
                <a:path h="1511808" w="22165056">
                  <a:moveTo>
                    <a:pt x="0" y="0"/>
                  </a:moveTo>
                  <a:lnTo>
                    <a:pt x="22165056" y="0"/>
                  </a:lnTo>
                  <a:lnTo>
                    <a:pt x="22165056" y="1511808"/>
                  </a:lnTo>
                  <a:lnTo>
                    <a:pt x="0" y="1511808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22198837" cy="1545590"/>
            </a:xfrm>
            <a:custGeom>
              <a:avLst/>
              <a:gdLst/>
              <a:ahLst/>
              <a:cxnLst/>
              <a:rect r="r" b="b" t="t" l="l"/>
              <a:pathLst>
                <a:path h="1545590" w="22198837">
                  <a:moveTo>
                    <a:pt x="16891" y="0"/>
                  </a:moveTo>
                  <a:lnTo>
                    <a:pt x="22181947" y="0"/>
                  </a:lnTo>
                  <a:cubicBezTo>
                    <a:pt x="22191345" y="0"/>
                    <a:pt x="22198837" y="7620"/>
                    <a:pt x="22198837" y="16891"/>
                  </a:cubicBezTo>
                  <a:lnTo>
                    <a:pt x="22198837" y="1528699"/>
                  </a:lnTo>
                  <a:cubicBezTo>
                    <a:pt x="22198837" y="1538097"/>
                    <a:pt x="22191218" y="1545590"/>
                    <a:pt x="22181947" y="1545590"/>
                  </a:cubicBezTo>
                  <a:lnTo>
                    <a:pt x="16891" y="1545590"/>
                  </a:lnTo>
                  <a:cubicBezTo>
                    <a:pt x="7493" y="1545590"/>
                    <a:pt x="0" y="1537970"/>
                    <a:pt x="0" y="152869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528699"/>
                  </a:lnTo>
                  <a:lnTo>
                    <a:pt x="16891" y="1528699"/>
                  </a:lnTo>
                  <a:lnTo>
                    <a:pt x="16891" y="1511808"/>
                  </a:lnTo>
                  <a:lnTo>
                    <a:pt x="22181947" y="1511808"/>
                  </a:lnTo>
                  <a:lnTo>
                    <a:pt x="22181947" y="1528699"/>
                  </a:lnTo>
                  <a:lnTo>
                    <a:pt x="22165056" y="1528699"/>
                  </a:lnTo>
                  <a:lnTo>
                    <a:pt x="22165056" y="16891"/>
                  </a:lnTo>
                  <a:lnTo>
                    <a:pt x="22181947" y="16891"/>
                  </a:lnTo>
                  <a:lnTo>
                    <a:pt x="22181947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25" id="25"/>
          <p:cNvGrpSpPr/>
          <p:nvPr/>
        </p:nvGrpSpPr>
        <p:grpSpPr>
          <a:xfrm rot="0">
            <a:off x="1133856" y="1719072"/>
            <a:ext cx="4389120" cy="512064"/>
            <a:chOff x="0" y="0"/>
            <a:chExt cx="5852160" cy="682752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5852160" cy="682752"/>
            </a:xfrm>
            <a:custGeom>
              <a:avLst/>
              <a:gdLst/>
              <a:ahLst/>
              <a:cxnLst/>
              <a:rect r="r" b="b" t="t" l="l"/>
              <a:pathLst>
                <a:path h="682752" w="5852160">
                  <a:moveTo>
                    <a:pt x="0" y="0"/>
                  </a:moveTo>
                  <a:lnTo>
                    <a:pt x="5852160" y="0"/>
                  </a:lnTo>
                  <a:lnTo>
                    <a:pt x="585216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17014" r="0" b="-117014"/>
              </a:stretch>
            </a:blipFill>
          </p:spPr>
        </p:sp>
        <p:sp>
          <p:nvSpPr>
            <p:cNvPr name="TextBox 27" id="27"/>
            <p:cNvSpPr txBox="true"/>
            <p:nvPr/>
          </p:nvSpPr>
          <p:spPr>
            <a:xfrm>
              <a:off x="0" y="-9525"/>
              <a:ext cx="5852160" cy="69227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999"/>
                </a:lnSpc>
              </a:pPr>
              <a:r>
                <a:rPr lang="en-US" sz="2499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Nick (Engineering)</a:t>
              </a:r>
            </a:p>
          </p:txBody>
        </p:sp>
      </p:grpSp>
      <p:grpSp>
        <p:nvGrpSpPr>
          <p:cNvPr name="Group 28" id="28"/>
          <p:cNvGrpSpPr/>
          <p:nvPr/>
        </p:nvGrpSpPr>
        <p:grpSpPr>
          <a:xfrm rot="0">
            <a:off x="1133856" y="2231136"/>
            <a:ext cx="4389120" cy="402336"/>
            <a:chOff x="0" y="0"/>
            <a:chExt cx="5852160" cy="536448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5852160" cy="536448"/>
            </a:xfrm>
            <a:custGeom>
              <a:avLst/>
              <a:gdLst/>
              <a:ahLst/>
              <a:cxnLst/>
              <a:rect r="r" b="b" t="t" l="l"/>
              <a:pathLst>
                <a:path h="536448" w="5852160">
                  <a:moveTo>
                    <a:pt x="0" y="0"/>
                  </a:moveTo>
                  <a:lnTo>
                    <a:pt x="5852160" y="0"/>
                  </a:lnTo>
                  <a:lnTo>
                    <a:pt x="5852160" y="536448"/>
                  </a:lnTo>
                  <a:lnTo>
                    <a:pt x="0" y="5364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2564" r="0" b="-162564"/>
              </a:stretch>
            </a:blipFill>
          </p:spPr>
        </p:sp>
        <p:sp>
          <p:nvSpPr>
            <p:cNvPr name="TextBox 30" id="30"/>
            <p:cNvSpPr txBox="true"/>
            <p:nvPr/>
          </p:nvSpPr>
          <p:spPr>
            <a:xfrm>
              <a:off x="0" y="-47625"/>
              <a:ext cx="5852160" cy="58407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520"/>
                </a:lnSpc>
              </a:pPr>
              <a:r>
                <a:rPr lang="en-US" sz="2100" i="true">
                  <a:solidFill>
                    <a:srgbClr val="1B4F72"/>
                  </a:solidFill>
                  <a:latin typeface="Calibri (MS) Italics"/>
                  <a:ea typeface="Calibri (MS) Italics"/>
                  <a:cs typeface="Calibri (MS) Italics"/>
                  <a:sym typeface="Calibri (MS) Italics"/>
                </a:rPr>
                <a:t>Shaper / Co-ordinator</a:t>
              </a:r>
            </a:p>
          </p:txBody>
        </p:sp>
      </p:grpSp>
      <p:grpSp>
        <p:nvGrpSpPr>
          <p:cNvPr name="Group 31" id="31"/>
          <p:cNvGrpSpPr/>
          <p:nvPr/>
        </p:nvGrpSpPr>
        <p:grpSpPr>
          <a:xfrm rot="0">
            <a:off x="5815584" y="1792224"/>
            <a:ext cx="11338560" cy="877824"/>
            <a:chOff x="0" y="0"/>
            <a:chExt cx="15118080" cy="1170432"/>
          </a:xfrm>
        </p:grpSpPr>
        <p:sp>
          <p:nvSpPr>
            <p:cNvPr name="Freeform 32" id="32"/>
            <p:cNvSpPr/>
            <p:nvPr/>
          </p:nvSpPr>
          <p:spPr>
            <a:xfrm flipH="false" flipV="false" rot="0">
              <a:off x="0" y="0"/>
              <a:ext cx="15118080" cy="1170432"/>
            </a:xfrm>
            <a:custGeom>
              <a:avLst/>
              <a:gdLst/>
              <a:ahLst/>
              <a:cxnLst/>
              <a:rect r="r" b="b" t="t" l="l"/>
              <a:pathLst>
                <a:path h="1170432" w="15118080">
                  <a:moveTo>
                    <a:pt x="0" y="0"/>
                  </a:moveTo>
                  <a:lnTo>
                    <a:pt x="15118080" y="0"/>
                  </a:lnTo>
                  <a:lnTo>
                    <a:pt x="15118080" y="1170432"/>
                  </a:lnTo>
                  <a:lnTo>
                    <a:pt x="0" y="117043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01681" r="0" b="-201681"/>
              </a:stretch>
            </a:blipFill>
          </p:spPr>
        </p:sp>
        <p:sp>
          <p:nvSpPr>
            <p:cNvPr name="TextBox 33" id="33"/>
            <p:cNvSpPr txBox="true"/>
            <p:nvPr/>
          </p:nvSpPr>
          <p:spPr>
            <a:xfrm>
              <a:off x="0" y="-47625"/>
              <a:ext cx="15118080" cy="121805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760"/>
                </a:lnSpc>
              </a:pPr>
              <a:r>
                <a:rPr lang="en-US" sz="23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Directed the team, assigned sub-groups, managed conflict and kept focus on the deadline. Shifted style as team developed.</a:t>
              </a:r>
            </a:p>
          </p:txBody>
        </p:sp>
      </p:grpSp>
      <p:grpSp>
        <p:nvGrpSpPr>
          <p:cNvPr name="Group 34" id="34"/>
          <p:cNvGrpSpPr/>
          <p:nvPr/>
        </p:nvGrpSpPr>
        <p:grpSpPr>
          <a:xfrm rot="0">
            <a:off x="755399" y="2931671"/>
            <a:ext cx="153419" cy="1159259"/>
            <a:chOff x="0" y="0"/>
            <a:chExt cx="204559" cy="1545679"/>
          </a:xfrm>
        </p:grpSpPr>
        <p:sp>
          <p:nvSpPr>
            <p:cNvPr name="Freeform 35" id="35"/>
            <p:cNvSpPr/>
            <p:nvPr/>
          </p:nvSpPr>
          <p:spPr>
            <a:xfrm flipH="false" flipV="false" rot="0">
              <a:off x="16891" y="16891"/>
              <a:ext cx="170688" cy="1511808"/>
            </a:xfrm>
            <a:custGeom>
              <a:avLst/>
              <a:gdLst/>
              <a:ahLst/>
              <a:cxnLst/>
              <a:rect r="r" b="b" t="t" l="l"/>
              <a:pathLst>
                <a:path h="1511808" w="170688">
                  <a:moveTo>
                    <a:pt x="0" y="0"/>
                  </a:moveTo>
                  <a:lnTo>
                    <a:pt x="170688" y="0"/>
                  </a:lnTo>
                  <a:lnTo>
                    <a:pt x="170688" y="1511808"/>
                  </a:lnTo>
                  <a:lnTo>
                    <a:pt x="0" y="1511808"/>
                  </a:lnTo>
                  <a:close/>
                </a:path>
              </a:pathLst>
            </a:custGeom>
            <a:solidFill>
              <a:srgbClr val="1A5276"/>
            </a:solidFill>
          </p:spPr>
        </p:sp>
        <p:sp>
          <p:nvSpPr>
            <p:cNvPr name="Freeform 36" id="36"/>
            <p:cNvSpPr/>
            <p:nvPr/>
          </p:nvSpPr>
          <p:spPr>
            <a:xfrm flipH="false" flipV="false" rot="0">
              <a:off x="0" y="0"/>
              <a:ext cx="204470" cy="1545590"/>
            </a:xfrm>
            <a:custGeom>
              <a:avLst/>
              <a:gdLst/>
              <a:ahLst/>
              <a:cxnLst/>
              <a:rect r="r" b="b" t="t" l="l"/>
              <a:pathLst>
                <a:path h="1545590" w="204470">
                  <a:moveTo>
                    <a:pt x="16891" y="0"/>
                  </a:moveTo>
                  <a:lnTo>
                    <a:pt x="187579" y="0"/>
                  </a:lnTo>
                  <a:cubicBezTo>
                    <a:pt x="196977" y="0"/>
                    <a:pt x="204470" y="7620"/>
                    <a:pt x="204470" y="16891"/>
                  </a:cubicBezTo>
                  <a:lnTo>
                    <a:pt x="204470" y="1528699"/>
                  </a:lnTo>
                  <a:cubicBezTo>
                    <a:pt x="204470" y="1538097"/>
                    <a:pt x="196850" y="1545590"/>
                    <a:pt x="187579" y="1545590"/>
                  </a:cubicBezTo>
                  <a:lnTo>
                    <a:pt x="16891" y="1545590"/>
                  </a:lnTo>
                  <a:cubicBezTo>
                    <a:pt x="7493" y="1545590"/>
                    <a:pt x="0" y="1537970"/>
                    <a:pt x="0" y="152869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528699"/>
                  </a:lnTo>
                  <a:lnTo>
                    <a:pt x="16891" y="1528699"/>
                  </a:lnTo>
                  <a:lnTo>
                    <a:pt x="16891" y="1511808"/>
                  </a:lnTo>
                  <a:lnTo>
                    <a:pt x="187579" y="1511808"/>
                  </a:lnTo>
                  <a:lnTo>
                    <a:pt x="187579" y="1528699"/>
                  </a:lnTo>
                  <a:lnTo>
                    <a:pt x="170688" y="1528699"/>
                  </a:lnTo>
                  <a:lnTo>
                    <a:pt x="170688" y="16891"/>
                  </a:lnTo>
                  <a:lnTo>
                    <a:pt x="187579" y="16891"/>
                  </a:lnTo>
                  <a:lnTo>
                    <a:pt x="187579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A5276"/>
            </a:solidFill>
          </p:spPr>
        </p:sp>
      </p:grpSp>
      <p:grpSp>
        <p:nvGrpSpPr>
          <p:cNvPr name="Group 37" id="37"/>
          <p:cNvGrpSpPr/>
          <p:nvPr/>
        </p:nvGrpSpPr>
        <p:grpSpPr>
          <a:xfrm rot="0">
            <a:off x="883415" y="2931671"/>
            <a:ext cx="16649195" cy="1159259"/>
            <a:chOff x="0" y="0"/>
            <a:chExt cx="22198927" cy="1545679"/>
          </a:xfrm>
        </p:grpSpPr>
        <p:sp>
          <p:nvSpPr>
            <p:cNvPr name="Freeform 38" id="38"/>
            <p:cNvSpPr/>
            <p:nvPr/>
          </p:nvSpPr>
          <p:spPr>
            <a:xfrm flipH="false" flipV="false" rot="0">
              <a:off x="16891" y="16891"/>
              <a:ext cx="22165056" cy="1511808"/>
            </a:xfrm>
            <a:custGeom>
              <a:avLst/>
              <a:gdLst/>
              <a:ahLst/>
              <a:cxnLst/>
              <a:rect r="r" b="b" t="t" l="l"/>
              <a:pathLst>
                <a:path h="1511808" w="22165056">
                  <a:moveTo>
                    <a:pt x="0" y="0"/>
                  </a:moveTo>
                  <a:lnTo>
                    <a:pt x="22165056" y="0"/>
                  </a:lnTo>
                  <a:lnTo>
                    <a:pt x="22165056" y="1511808"/>
                  </a:lnTo>
                  <a:lnTo>
                    <a:pt x="0" y="1511808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39" id="39"/>
            <p:cNvSpPr/>
            <p:nvPr/>
          </p:nvSpPr>
          <p:spPr>
            <a:xfrm flipH="false" flipV="false" rot="0">
              <a:off x="0" y="0"/>
              <a:ext cx="22198837" cy="1545590"/>
            </a:xfrm>
            <a:custGeom>
              <a:avLst/>
              <a:gdLst/>
              <a:ahLst/>
              <a:cxnLst/>
              <a:rect r="r" b="b" t="t" l="l"/>
              <a:pathLst>
                <a:path h="1545590" w="22198837">
                  <a:moveTo>
                    <a:pt x="16891" y="0"/>
                  </a:moveTo>
                  <a:lnTo>
                    <a:pt x="22181947" y="0"/>
                  </a:lnTo>
                  <a:cubicBezTo>
                    <a:pt x="22191345" y="0"/>
                    <a:pt x="22198837" y="7620"/>
                    <a:pt x="22198837" y="16891"/>
                  </a:cubicBezTo>
                  <a:lnTo>
                    <a:pt x="22198837" y="1528699"/>
                  </a:lnTo>
                  <a:cubicBezTo>
                    <a:pt x="22198837" y="1538097"/>
                    <a:pt x="22191218" y="1545590"/>
                    <a:pt x="22181947" y="1545590"/>
                  </a:cubicBezTo>
                  <a:lnTo>
                    <a:pt x="16891" y="1545590"/>
                  </a:lnTo>
                  <a:cubicBezTo>
                    <a:pt x="7493" y="1545590"/>
                    <a:pt x="0" y="1537970"/>
                    <a:pt x="0" y="152869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528699"/>
                  </a:lnTo>
                  <a:lnTo>
                    <a:pt x="16891" y="1528699"/>
                  </a:lnTo>
                  <a:lnTo>
                    <a:pt x="16891" y="1511808"/>
                  </a:lnTo>
                  <a:lnTo>
                    <a:pt x="22181947" y="1511808"/>
                  </a:lnTo>
                  <a:lnTo>
                    <a:pt x="22181947" y="1528699"/>
                  </a:lnTo>
                  <a:lnTo>
                    <a:pt x="22165056" y="1528699"/>
                  </a:lnTo>
                  <a:lnTo>
                    <a:pt x="22165056" y="16891"/>
                  </a:lnTo>
                  <a:lnTo>
                    <a:pt x="22181947" y="16891"/>
                  </a:lnTo>
                  <a:lnTo>
                    <a:pt x="22181947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40" id="40"/>
          <p:cNvGrpSpPr/>
          <p:nvPr/>
        </p:nvGrpSpPr>
        <p:grpSpPr>
          <a:xfrm rot="0">
            <a:off x="1133856" y="3054096"/>
            <a:ext cx="4389120" cy="512064"/>
            <a:chOff x="0" y="0"/>
            <a:chExt cx="5852160" cy="682752"/>
          </a:xfrm>
        </p:grpSpPr>
        <p:sp>
          <p:nvSpPr>
            <p:cNvPr name="Freeform 41" id="41"/>
            <p:cNvSpPr/>
            <p:nvPr/>
          </p:nvSpPr>
          <p:spPr>
            <a:xfrm flipH="false" flipV="false" rot="0">
              <a:off x="0" y="0"/>
              <a:ext cx="5852160" cy="682752"/>
            </a:xfrm>
            <a:custGeom>
              <a:avLst/>
              <a:gdLst/>
              <a:ahLst/>
              <a:cxnLst/>
              <a:rect r="r" b="b" t="t" l="l"/>
              <a:pathLst>
                <a:path h="682752" w="5852160">
                  <a:moveTo>
                    <a:pt x="0" y="0"/>
                  </a:moveTo>
                  <a:lnTo>
                    <a:pt x="5852160" y="0"/>
                  </a:lnTo>
                  <a:lnTo>
                    <a:pt x="585216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17014" r="0" b="-117014"/>
              </a:stretch>
            </a:blipFill>
          </p:spPr>
        </p:sp>
        <p:sp>
          <p:nvSpPr>
            <p:cNvPr name="TextBox 42" id="42"/>
            <p:cNvSpPr txBox="true"/>
            <p:nvPr/>
          </p:nvSpPr>
          <p:spPr>
            <a:xfrm>
              <a:off x="0" y="-9525"/>
              <a:ext cx="5852160" cy="69227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999"/>
                </a:lnSpc>
              </a:pPr>
              <a:r>
                <a:rPr lang="en-US" sz="2499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Sylvia (HR)</a:t>
              </a:r>
            </a:p>
          </p:txBody>
        </p:sp>
      </p:grpSp>
      <p:grpSp>
        <p:nvGrpSpPr>
          <p:cNvPr name="Group 43" id="43"/>
          <p:cNvGrpSpPr/>
          <p:nvPr/>
        </p:nvGrpSpPr>
        <p:grpSpPr>
          <a:xfrm rot="0">
            <a:off x="1133856" y="3566160"/>
            <a:ext cx="4389120" cy="402336"/>
            <a:chOff x="0" y="0"/>
            <a:chExt cx="5852160" cy="536448"/>
          </a:xfrm>
        </p:grpSpPr>
        <p:sp>
          <p:nvSpPr>
            <p:cNvPr name="Freeform 44" id="44"/>
            <p:cNvSpPr/>
            <p:nvPr/>
          </p:nvSpPr>
          <p:spPr>
            <a:xfrm flipH="false" flipV="false" rot="0">
              <a:off x="0" y="0"/>
              <a:ext cx="5852160" cy="536448"/>
            </a:xfrm>
            <a:custGeom>
              <a:avLst/>
              <a:gdLst/>
              <a:ahLst/>
              <a:cxnLst/>
              <a:rect r="r" b="b" t="t" l="l"/>
              <a:pathLst>
                <a:path h="536448" w="5852160">
                  <a:moveTo>
                    <a:pt x="0" y="0"/>
                  </a:moveTo>
                  <a:lnTo>
                    <a:pt x="5852160" y="0"/>
                  </a:lnTo>
                  <a:lnTo>
                    <a:pt x="5852160" y="536448"/>
                  </a:lnTo>
                  <a:lnTo>
                    <a:pt x="0" y="5364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2564" r="0" b="-162564"/>
              </a:stretch>
            </a:blipFill>
          </p:spPr>
        </p:sp>
        <p:sp>
          <p:nvSpPr>
            <p:cNvPr name="TextBox 45" id="45"/>
            <p:cNvSpPr txBox="true"/>
            <p:nvPr/>
          </p:nvSpPr>
          <p:spPr>
            <a:xfrm>
              <a:off x="0" y="-47625"/>
              <a:ext cx="5852160" cy="58407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520"/>
                </a:lnSpc>
              </a:pPr>
              <a:r>
                <a:rPr lang="en-US" sz="2100" i="true">
                  <a:solidFill>
                    <a:srgbClr val="1A5276"/>
                  </a:solidFill>
                  <a:latin typeface="Calibri (MS) Italics"/>
                  <a:ea typeface="Calibri (MS) Italics"/>
                  <a:cs typeface="Calibri (MS) Italics"/>
                  <a:sym typeface="Calibri (MS) Italics"/>
                </a:rPr>
                <a:t>Team Worker / Plant</a:t>
              </a:r>
            </a:p>
          </p:txBody>
        </p:sp>
      </p:grpSp>
      <p:grpSp>
        <p:nvGrpSpPr>
          <p:cNvPr name="Group 46" id="46"/>
          <p:cNvGrpSpPr/>
          <p:nvPr/>
        </p:nvGrpSpPr>
        <p:grpSpPr>
          <a:xfrm rot="0">
            <a:off x="5815584" y="3127248"/>
            <a:ext cx="11338560" cy="877824"/>
            <a:chOff x="0" y="0"/>
            <a:chExt cx="15118080" cy="1170432"/>
          </a:xfrm>
        </p:grpSpPr>
        <p:sp>
          <p:nvSpPr>
            <p:cNvPr name="Freeform 47" id="47"/>
            <p:cNvSpPr/>
            <p:nvPr/>
          </p:nvSpPr>
          <p:spPr>
            <a:xfrm flipH="false" flipV="false" rot="0">
              <a:off x="0" y="0"/>
              <a:ext cx="15118080" cy="1170432"/>
            </a:xfrm>
            <a:custGeom>
              <a:avLst/>
              <a:gdLst/>
              <a:ahLst/>
              <a:cxnLst/>
              <a:rect r="r" b="b" t="t" l="l"/>
              <a:pathLst>
                <a:path h="1170432" w="15118080">
                  <a:moveTo>
                    <a:pt x="0" y="0"/>
                  </a:moveTo>
                  <a:lnTo>
                    <a:pt x="15118080" y="0"/>
                  </a:lnTo>
                  <a:lnTo>
                    <a:pt x="15118080" y="1170432"/>
                  </a:lnTo>
                  <a:lnTo>
                    <a:pt x="0" y="117043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01681" r="0" b="-201681"/>
              </a:stretch>
            </a:blipFill>
          </p:spPr>
        </p:sp>
        <p:sp>
          <p:nvSpPr>
            <p:cNvPr name="TextBox 48" id="48"/>
            <p:cNvSpPr txBox="true"/>
            <p:nvPr/>
          </p:nvSpPr>
          <p:spPr>
            <a:xfrm>
              <a:off x="0" y="-47625"/>
              <a:ext cx="15118080" cy="121805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760"/>
                </a:lnSpc>
              </a:pPr>
              <a:r>
                <a:rPr lang="en-US" sz="23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Defused the storming conflict by proposing rotating leadership. Brought experience from past employment to solve the deadlock.</a:t>
              </a:r>
            </a:p>
          </p:txBody>
        </p:sp>
      </p:grpSp>
      <p:grpSp>
        <p:nvGrpSpPr>
          <p:cNvPr name="Group 49" id="49"/>
          <p:cNvGrpSpPr/>
          <p:nvPr/>
        </p:nvGrpSpPr>
        <p:grpSpPr>
          <a:xfrm rot="0">
            <a:off x="755399" y="4266695"/>
            <a:ext cx="153419" cy="1159259"/>
            <a:chOff x="0" y="0"/>
            <a:chExt cx="204559" cy="1545679"/>
          </a:xfrm>
        </p:grpSpPr>
        <p:sp>
          <p:nvSpPr>
            <p:cNvPr name="Freeform 50" id="50"/>
            <p:cNvSpPr/>
            <p:nvPr/>
          </p:nvSpPr>
          <p:spPr>
            <a:xfrm flipH="false" flipV="false" rot="0">
              <a:off x="16891" y="16891"/>
              <a:ext cx="170688" cy="1511808"/>
            </a:xfrm>
            <a:custGeom>
              <a:avLst/>
              <a:gdLst/>
              <a:ahLst/>
              <a:cxnLst/>
              <a:rect r="r" b="b" t="t" l="l"/>
              <a:pathLst>
                <a:path h="1511808" w="170688">
                  <a:moveTo>
                    <a:pt x="0" y="0"/>
                  </a:moveTo>
                  <a:lnTo>
                    <a:pt x="170688" y="0"/>
                  </a:lnTo>
                  <a:lnTo>
                    <a:pt x="170688" y="1511808"/>
                  </a:lnTo>
                  <a:lnTo>
                    <a:pt x="0" y="1511808"/>
                  </a:lnTo>
                  <a:close/>
                </a:path>
              </a:pathLst>
            </a:custGeom>
            <a:solidFill>
              <a:srgbClr val="1F618D"/>
            </a:solidFill>
          </p:spPr>
        </p:sp>
        <p:sp>
          <p:nvSpPr>
            <p:cNvPr name="Freeform 51" id="51"/>
            <p:cNvSpPr/>
            <p:nvPr/>
          </p:nvSpPr>
          <p:spPr>
            <a:xfrm flipH="false" flipV="false" rot="0">
              <a:off x="0" y="0"/>
              <a:ext cx="204470" cy="1545590"/>
            </a:xfrm>
            <a:custGeom>
              <a:avLst/>
              <a:gdLst/>
              <a:ahLst/>
              <a:cxnLst/>
              <a:rect r="r" b="b" t="t" l="l"/>
              <a:pathLst>
                <a:path h="1545590" w="204470">
                  <a:moveTo>
                    <a:pt x="16891" y="0"/>
                  </a:moveTo>
                  <a:lnTo>
                    <a:pt x="187579" y="0"/>
                  </a:lnTo>
                  <a:cubicBezTo>
                    <a:pt x="196977" y="0"/>
                    <a:pt x="204470" y="7620"/>
                    <a:pt x="204470" y="16891"/>
                  </a:cubicBezTo>
                  <a:lnTo>
                    <a:pt x="204470" y="1528699"/>
                  </a:lnTo>
                  <a:cubicBezTo>
                    <a:pt x="204470" y="1538097"/>
                    <a:pt x="196850" y="1545590"/>
                    <a:pt x="187579" y="1545590"/>
                  </a:cubicBezTo>
                  <a:lnTo>
                    <a:pt x="16891" y="1545590"/>
                  </a:lnTo>
                  <a:cubicBezTo>
                    <a:pt x="7493" y="1545590"/>
                    <a:pt x="0" y="1537970"/>
                    <a:pt x="0" y="152869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528699"/>
                  </a:lnTo>
                  <a:lnTo>
                    <a:pt x="16891" y="1528699"/>
                  </a:lnTo>
                  <a:lnTo>
                    <a:pt x="16891" y="1511808"/>
                  </a:lnTo>
                  <a:lnTo>
                    <a:pt x="187579" y="1511808"/>
                  </a:lnTo>
                  <a:lnTo>
                    <a:pt x="187579" y="1528699"/>
                  </a:lnTo>
                  <a:lnTo>
                    <a:pt x="170688" y="1528699"/>
                  </a:lnTo>
                  <a:lnTo>
                    <a:pt x="170688" y="16891"/>
                  </a:lnTo>
                  <a:lnTo>
                    <a:pt x="187579" y="16891"/>
                  </a:lnTo>
                  <a:lnTo>
                    <a:pt x="187579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F618D"/>
            </a:solidFill>
          </p:spPr>
        </p:sp>
      </p:grpSp>
      <p:grpSp>
        <p:nvGrpSpPr>
          <p:cNvPr name="Group 52" id="52"/>
          <p:cNvGrpSpPr/>
          <p:nvPr/>
        </p:nvGrpSpPr>
        <p:grpSpPr>
          <a:xfrm rot="0">
            <a:off x="883415" y="4266695"/>
            <a:ext cx="16649195" cy="1159259"/>
            <a:chOff x="0" y="0"/>
            <a:chExt cx="22198927" cy="1545679"/>
          </a:xfrm>
        </p:grpSpPr>
        <p:sp>
          <p:nvSpPr>
            <p:cNvPr name="Freeform 53" id="53"/>
            <p:cNvSpPr/>
            <p:nvPr/>
          </p:nvSpPr>
          <p:spPr>
            <a:xfrm flipH="false" flipV="false" rot="0">
              <a:off x="16891" y="16891"/>
              <a:ext cx="22165056" cy="1511808"/>
            </a:xfrm>
            <a:custGeom>
              <a:avLst/>
              <a:gdLst/>
              <a:ahLst/>
              <a:cxnLst/>
              <a:rect r="r" b="b" t="t" l="l"/>
              <a:pathLst>
                <a:path h="1511808" w="22165056">
                  <a:moveTo>
                    <a:pt x="0" y="0"/>
                  </a:moveTo>
                  <a:lnTo>
                    <a:pt x="22165056" y="0"/>
                  </a:lnTo>
                  <a:lnTo>
                    <a:pt x="22165056" y="1511808"/>
                  </a:lnTo>
                  <a:lnTo>
                    <a:pt x="0" y="1511808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54" id="54"/>
            <p:cNvSpPr/>
            <p:nvPr/>
          </p:nvSpPr>
          <p:spPr>
            <a:xfrm flipH="false" flipV="false" rot="0">
              <a:off x="0" y="0"/>
              <a:ext cx="22198837" cy="1545590"/>
            </a:xfrm>
            <a:custGeom>
              <a:avLst/>
              <a:gdLst/>
              <a:ahLst/>
              <a:cxnLst/>
              <a:rect r="r" b="b" t="t" l="l"/>
              <a:pathLst>
                <a:path h="1545590" w="22198837">
                  <a:moveTo>
                    <a:pt x="16891" y="0"/>
                  </a:moveTo>
                  <a:lnTo>
                    <a:pt x="22181947" y="0"/>
                  </a:lnTo>
                  <a:cubicBezTo>
                    <a:pt x="22191345" y="0"/>
                    <a:pt x="22198837" y="7620"/>
                    <a:pt x="22198837" y="16891"/>
                  </a:cubicBezTo>
                  <a:lnTo>
                    <a:pt x="22198837" y="1528699"/>
                  </a:lnTo>
                  <a:cubicBezTo>
                    <a:pt x="22198837" y="1538097"/>
                    <a:pt x="22191218" y="1545590"/>
                    <a:pt x="22181947" y="1545590"/>
                  </a:cubicBezTo>
                  <a:lnTo>
                    <a:pt x="16891" y="1545590"/>
                  </a:lnTo>
                  <a:cubicBezTo>
                    <a:pt x="7493" y="1545590"/>
                    <a:pt x="0" y="1537970"/>
                    <a:pt x="0" y="152869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528699"/>
                  </a:lnTo>
                  <a:lnTo>
                    <a:pt x="16891" y="1528699"/>
                  </a:lnTo>
                  <a:lnTo>
                    <a:pt x="16891" y="1511808"/>
                  </a:lnTo>
                  <a:lnTo>
                    <a:pt x="22181947" y="1511808"/>
                  </a:lnTo>
                  <a:lnTo>
                    <a:pt x="22181947" y="1528699"/>
                  </a:lnTo>
                  <a:lnTo>
                    <a:pt x="22165056" y="1528699"/>
                  </a:lnTo>
                  <a:lnTo>
                    <a:pt x="22165056" y="16891"/>
                  </a:lnTo>
                  <a:lnTo>
                    <a:pt x="22181947" y="16891"/>
                  </a:lnTo>
                  <a:lnTo>
                    <a:pt x="22181947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55" id="55"/>
          <p:cNvGrpSpPr/>
          <p:nvPr/>
        </p:nvGrpSpPr>
        <p:grpSpPr>
          <a:xfrm rot="0">
            <a:off x="1133856" y="4389120"/>
            <a:ext cx="4389120" cy="512064"/>
            <a:chOff x="0" y="0"/>
            <a:chExt cx="5852160" cy="682752"/>
          </a:xfrm>
        </p:grpSpPr>
        <p:sp>
          <p:nvSpPr>
            <p:cNvPr name="Freeform 56" id="56"/>
            <p:cNvSpPr/>
            <p:nvPr/>
          </p:nvSpPr>
          <p:spPr>
            <a:xfrm flipH="false" flipV="false" rot="0">
              <a:off x="0" y="0"/>
              <a:ext cx="5852160" cy="682752"/>
            </a:xfrm>
            <a:custGeom>
              <a:avLst/>
              <a:gdLst/>
              <a:ahLst/>
              <a:cxnLst/>
              <a:rect r="r" b="b" t="t" l="l"/>
              <a:pathLst>
                <a:path h="682752" w="5852160">
                  <a:moveTo>
                    <a:pt x="0" y="0"/>
                  </a:moveTo>
                  <a:lnTo>
                    <a:pt x="5852160" y="0"/>
                  </a:lnTo>
                  <a:lnTo>
                    <a:pt x="585216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17014" r="0" b="-117014"/>
              </a:stretch>
            </a:blipFill>
          </p:spPr>
        </p:sp>
        <p:sp>
          <p:nvSpPr>
            <p:cNvPr name="TextBox 57" id="57"/>
            <p:cNvSpPr txBox="true"/>
            <p:nvPr/>
          </p:nvSpPr>
          <p:spPr>
            <a:xfrm>
              <a:off x="0" y="-9525"/>
              <a:ext cx="5852160" cy="69227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999"/>
                </a:lnSpc>
              </a:pPr>
              <a:r>
                <a:rPr lang="en-US" sz="2499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Kasia (Sales)</a:t>
              </a:r>
            </a:p>
          </p:txBody>
        </p:sp>
      </p:grpSp>
      <p:grpSp>
        <p:nvGrpSpPr>
          <p:cNvPr name="Group 58" id="58"/>
          <p:cNvGrpSpPr/>
          <p:nvPr/>
        </p:nvGrpSpPr>
        <p:grpSpPr>
          <a:xfrm rot="0">
            <a:off x="1133856" y="4901184"/>
            <a:ext cx="4389120" cy="402336"/>
            <a:chOff x="0" y="0"/>
            <a:chExt cx="5852160" cy="536448"/>
          </a:xfrm>
        </p:grpSpPr>
        <p:sp>
          <p:nvSpPr>
            <p:cNvPr name="Freeform 59" id="59"/>
            <p:cNvSpPr/>
            <p:nvPr/>
          </p:nvSpPr>
          <p:spPr>
            <a:xfrm flipH="false" flipV="false" rot="0">
              <a:off x="0" y="0"/>
              <a:ext cx="5852160" cy="536448"/>
            </a:xfrm>
            <a:custGeom>
              <a:avLst/>
              <a:gdLst/>
              <a:ahLst/>
              <a:cxnLst/>
              <a:rect r="r" b="b" t="t" l="l"/>
              <a:pathLst>
                <a:path h="536448" w="5852160">
                  <a:moveTo>
                    <a:pt x="0" y="0"/>
                  </a:moveTo>
                  <a:lnTo>
                    <a:pt x="5852160" y="0"/>
                  </a:lnTo>
                  <a:lnTo>
                    <a:pt x="5852160" y="536448"/>
                  </a:lnTo>
                  <a:lnTo>
                    <a:pt x="0" y="5364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2564" r="0" b="-162564"/>
              </a:stretch>
            </a:blipFill>
          </p:spPr>
        </p:sp>
        <p:sp>
          <p:nvSpPr>
            <p:cNvPr name="TextBox 60" id="60"/>
            <p:cNvSpPr txBox="true"/>
            <p:nvPr/>
          </p:nvSpPr>
          <p:spPr>
            <a:xfrm>
              <a:off x="0" y="-47625"/>
              <a:ext cx="5852160" cy="58407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520"/>
                </a:lnSpc>
              </a:pPr>
              <a:r>
                <a:rPr lang="en-US" sz="2100" i="true">
                  <a:solidFill>
                    <a:srgbClr val="1F618D"/>
                  </a:solidFill>
                  <a:latin typeface="Calibri (MS) Italics"/>
                  <a:ea typeface="Calibri (MS) Italics"/>
                  <a:cs typeface="Calibri (MS) Italics"/>
                  <a:sym typeface="Calibri (MS) Italics"/>
                </a:rPr>
                <a:t>Completer–Finisher</a:t>
              </a:r>
            </a:p>
          </p:txBody>
        </p:sp>
      </p:grpSp>
      <p:grpSp>
        <p:nvGrpSpPr>
          <p:cNvPr name="Group 61" id="61"/>
          <p:cNvGrpSpPr/>
          <p:nvPr/>
        </p:nvGrpSpPr>
        <p:grpSpPr>
          <a:xfrm rot="0">
            <a:off x="5815584" y="4462272"/>
            <a:ext cx="11338560" cy="877824"/>
            <a:chOff x="0" y="0"/>
            <a:chExt cx="15118080" cy="1170432"/>
          </a:xfrm>
        </p:grpSpPr>
        <p:sp>
          <p:nvSpPr>
            <p:cNvPr name="Freeform 62" id="62"/>
            <p:cNvSpPr/>
            <p:nvPr/>
          </p:nvSpPr>
          <p:spPr>
            <a:xfrm flipH="false" flipV="false" rot="0">
              <a:off x="0" y="0"/>
              <a:ext cx="15118080" cy="1170432"/>
            </a:xfrm>
            <a:custGeom>
              <a:avLst/>
              <a:gdLst/>
              <a:ahLst/>
              <a:cxnLst/>
              <a:rect r="r" b="b" t="t" l="l"/>
              <a:pathLst>
                <a:path h="1170432" w="15118080">
                  <a:moveTo>
                    <a:pt x="0" y="0"/>
                  </a:moveTo>
                  <a:lnTo>
                    <a:pt x="15118080" y="0"/>
                  </a:lnTo>
                  <a:lnTo>
                    <a:pt x="15118080" y="1170432"/>
                  </a:lnTo>
                  <a:lnTo>
                    <a:pt x="0" y="117043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01681" r="0" b="-201681"/>
              </a:stretch>
            </a:blipFill>
          </p:spPr>
        </p:sp>
        <p:sp>
          <p:nvSpPr>
            <p:cNvPr name="TextBox 63" id="63"/>
            <p:cNvSpPr txBox="true"/>
            <p:nvPr/>
          </p:nvSpPr>
          <p:spPr>
            <a:xfrm>
              <a:off x="0" y="-47625"/>
              <a:ext cx="15118080" cy="121805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760"/>
                </a:lnSpc>
              </a:pPr>
              <a:r>
                <a:rPr lang="en-US" sz="23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Volunteered to review the final report for quality, accuracy and grammar — ensuring the deliverable met management standards.</a:t>
              </a:r>
            </a:p>
          </p:txBody>
        </p:sp>
      </p:grpSp>
      <p:grpSp>
        <p:nvGrpSpPr>
          <p:cNvPr name="Group 64" id="64"/>
          <p:cNvGrpSpPr/>
          <p:nvPr/>
        </p:nvGrpSpPr>
        <p:grpSpPr>
          <a:xfrm rot="0">
            <a:off x="755399" y="5601719"/>
            <a:ext cx="153419" cy="1159259"/>
            <a:chOff x="0" y="0"/>
            <a:chExt cx="204559" cy="1545679"/>
          </a:xfrm>
        </p:grpSpPr>
        <p:sp>
          <p:nvSpPr>
            <p:cNvPr name="Freeform 65" id="65"/>
            <p:cNvSpPr/>
            <p:nvPr/>
          </p:nvSpPr>
          <p:spPr>
            <a:xfrm flipH="false" flipV="false" rot="0">
              <a:off x="16891" y="16891"/>
              <a:ext cx="170688" cy="1511808"/>
            </a:xfrm>
            <a:custGeom>
              <a:avLst/>
              <a:gdLst/>
              <a:ahLst/>
              <a:cxnLst/>
              <a:rect r="r" b="b" t="t" l="l"/>
              <a:pathLst>
                <a:path h="1511808" w="170688">
                  <a:moveTo>
                    <a:pt x="0" y="0"/>
                  </a:moveTo>
                  <a:lnTo>
                    <a:pt x="170688" y="0"/>
                  </a:lnTo>
                  <a:lnTo>
                    <a:pt x="170688" y="1511808"/>
                  </a:lnTo>
                  <a:lnTo>
                    <a:pt x="0" y="1511808"/>
                  </a:lnTo>
                  <a:close/>
                </a:path>
              </a:pathLst>
            </a:custGeom>
            <a:solidFill>
              <a:srgbClr val="2874A6"/>
            </a:solidFill>
          </p:spPr>
        </p:sp>
        <p:sp>
          <p:nvSpPr>
            <p:cNvPr name="Freeform 66" id="66"/>
            <p:cNvSpPr/>
            <p:nvPr/>
          </p:nvSpPr>
          <p:spPr>
            <a:xfrm flipH="false" flipV="false" rot="0">
              <a:off x="0" y="0"/>
              <a:ext cx="204470" cy="1545590"/>
            </a:xfrm>
            <a:custGeom>
              <a:avLst/>
              <a:gdLst/>
              <a:ahLst/>
              <a:cxnLst/>
              <a:rect r="r" b="b" t="t" l="l"/>
              <a:pathLst>
                <a:path h="1545590" w="204470">
                  <a:moveTo>
                    <a:pt x="16891" y="0"/>
                  </a:moveTo>
                  <a:lnTo>
                    <a:pt x="187579" y="0"/>
                  </a:lnTo>
                  <a:cubicBezTo>
                    <a:pt x="196977" y="0"/>
                    <a:pt x="204470" y="7620"/>
                    <a:pt x="204470" y="16891"/>
                  </a:cubicBezTo>
                  <a:lnTo>
                    <a:pt x="204470" y="1528699"/>
                  </a:lnTo>
                  <a:cubicBezTo>
                    <a:pt x="204470" y="1538097"/>
                    <a:pt x="196850" y="1545590"/>
                    <a:pt x="187579" y="1545590"/>
                  </a:cubicBezTo>
                  <a:lnTo>
                    <a:pt x="16891" y="1545590"/>
                  </a:lnTo>
                  <a:cubicBezTo>
                    <a:pt x="7493" y="1545590"/>
                    <a:pt x="0" y="1537970"/>
                    <a:pt x="0" y="152869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528699"/>
                  </a:lnTo>
                  <a:lnTo>
                    <a:pt x="16891" y="1528699"/>
                  </a:lnTo>
                  <a:lnTo>
                    <a:pt x="16891" y="1511808"/>
                  </a:lnTo>
                  <a:lnTo>
                    <a:pt x="187579" y="1511808"/>
                  </a:lnTo>
                  <a:lnTo>
                    <a:pt x="187579" y="1528699"/>
                  </a:lnTo>
                  <a:lnTo>
                    <a:pt x="170688" y="1528699"/>
                  </a:lnTo>
                  <a:lnTo>
                    <a:pt x="170688" y="16891"/>
                  </a:lnTo>
                  <a:lnTo>
                    <a:pt x="187579" y="16891"/>
                  </a:lnTo>
                  <a:lnTo>
                    <a:pt x="187579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2874A6"/>
            </a:solidFill>
          </p:spPr>
        </p:sp>
      </p:grpSp>
      <p:grpSp>
        <p:nvGrpSpPr>
          <p:cNvPr name="Group 67" id="67"/>
          <p:cNvGrpSpPr/>
          <p:nvPr/>
        </p:nvGrpSpPr>
        <p:grpSpPr>
          <a:xfrm rot="0">
            <a:off x="883415" y="5601719"/>
            <a:ext cx="16649195" cy="1159259"/>
            <a:chOff x="0" y="0"/>
            <a:chExt cx="22198927" cy="1545679"/>
          </a:xfrm>
        </p:grpSpPr>
        <p:sp>
          <p:nvSpPr>
            <p:cNvPr name="Freeform 68" id="68"/>
            <p:cNvSpPr/>
            <p:nvPr/>
          </p:nvSpPr>
          <p:spPr>
            <a:xfrm flipH="false" flipV="false" rot="0">
              <a:off x="16891" y="16891"/>
              <a:ext cx="22165056" cy="1511808"/>
            </a:xfrm>
            <a:custGeom>
              <a:avLst/>
              <a:gdLst/>
              <a:ahLst/>
              <a:cxnLst/>
              <a:rect r="r" b="b" t="t" l="l"/>
              <a:pathLst>
                <a:path h="1511808" w="22165056">
                  <a:moveTo>
                    <a:pt x="0" y="0"/>
                  </a:moveTo>
                  <a:lnTo>
                    <a:pt x="22165056" y="0"/>
                  </a:lnTo>
                  <a:lnTo>
                    <a:pt x="22165056" y="1511808"/>
                  </a:lnTo>
                  <a:lnTo>
                    <a:pt x="0" y="1511808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69" id="69"/>
            <p:cNvSpPr/>
            <p:nvPr/>
          </p:nvSpPr>
          <p:spPr>
            <a:xfrm flipH="false" flipV="false" rot="0">
              <a:off x="0" y="0"/>
              <a:ext cx="22198837" cy="1545590"/>
            </a:xfrm>
            <a:custGeom>
              <a:avLst/>
              <a:gdLst/>
              <a:ahLst/>
              <a:cxnLst/>
              <a:rect r="r" b="b" t="t" l="l"/>
              <a:pathLst>
                <a:path h="1545590" w="22198837">
                  <a:moveTo>
                    <a:pt x="16891" y="0"/>
                  </a:moveTo>
                  <a:lnTo>
                    <a:pt x="22181947" y="0"/>
                  </a:lnTo>
                  <a:cubicBezTo>
                    <a:pt x="22191345" y="0"/>
                    <a:pt x="22198837" y="7620"/>
                    <a:pt x="22198837" y="16891"/>
                  </a:cubicBezTo>
                  <a:lnTo>
                    <a:pt x="22198837" y="1528699"/>
                  </a:lnTo>
                  <a:cubicBezTo>
                    <a:pt x="22198837" y="1538097"/>
                    <a:pt x="22191218" y="1545590"/>
                    <a:pt x="22181947" y="1545590"/>
                  </a:cubicBezTo>
                  <a:lnTo>
                    <a:pt x="16891" y="1545590"/>
                  </a:lnTo>
                  <a:cubicBezTo>
                    <a:pt x="7493" y="1545590"/>
                    <a:pt x="0" y="1537970"/>
                    <a:pt x="0" y="152869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528699"/>
                  </a:lnTo>
                  <a:lnTo>
                    <a:pt x="16891" y="1528699"/>
                  </a:lnTo>
                  <a:lnTo>
                    <a:pt x="16891" y="1511808"/>
                  </a:lnTo>
                  <a:lnTo>
                    <a:pt x="22181947" y="1511808"/>
                  </a:lnTo>
                  <a:lnTo>
                    <a:pt x="22181947" y="1528699"/>
                  </a:lnTo>
                  <a:lnTo>
                    <a:pt x="22165056" y="1528699"/>
                  </a:lnTo>
                  <a:lnTo>
                    <a:pt x="22165056" y="16891"/>
                  </a:lnTo>
                  <a:lnTo>
                    <a:pt x="22181947" y="16891"/>
                  </a:lnTo>
                  <a:lnTo>
                    <a:pt x="22181947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70" id="70"/>
          <p:cNvGrpSpPr/>
          <p:nvPr/>
        </p:nvGrpSpPr>
        <p:grpSpPr>
          <a:xfrm rot="0">
            <a:off x="1133856" y="5724144"/>
            <a:ext cx="4389120" cy="512064"/>
            <a:chOff x="0" y="0"/>
            <a:chExt cx="5852160" cy="682752"/>
          </a:xfrm>
        </p:grpSpPr>
        <p:sp>
          <p:nvSpPr>
            <p:cNvPr name="Freeform 71" id="71"/>
            <p:cNvSpPr/>
            <p:nvPr/>
          </p:nvSpPr>
          <p:spPr>
            <a:xfrm flipH="false" flipV="false" rot="0">
              <a:off x="0" y="0"/>
              <a:ext cx="5852160" cy="682752"/>
            </a:xfrm>
            <a:custGeom>
              <a:avLst/>
              <a:gdLst/>
              <a:ahLst/>
              <a:cxnLst/>
              <a:rect r="r" b="b" t="t" l="l"/>
              <a:pathLst>
                <a:path h="682752" w="5852160">
                  <a:moveTo>
                    <a:pt x="0" y="0"/>
                  </a:moveTo>
                  <a:lnTo>
                    <a:pt x="5852160" y="0"/>
                  </a:lnTo>
                  <a:lnTo>
                    <a:pt x="585216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17014" r="0" b="-117014"/>
              </a:stretch>
            </a:blipFill>
          </p:spPr>
        </p:sp>
        <p:sp>
          <p:nvSpPr>
            <p:cNvPr name="TextBox 72" id="72"/>
            <p:cNvSpPr txBox="true"/>
            <p:nvPr/>
          </p:nvSpPr>
          <p:spPr>
            <a:xfrm>
              <a:off x="0" y="-9525"/>
              <a:ext cx="5852160" cy="69227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999"/>
                </a:lnSpc>
              </a:pPr>
              <a:r>
                <a:rPr lang="en-US" sz="2499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Tom (Facilities)</a:t>
              </a:r>
            </a:p>
          </p:txBody>
        </p:sp>
      </p:grpSp>
      <p:grpSp>
        <p:nvGrpSpPr>
          <p:cNvPr name="Group 73" id="73"/>
          <p:cNvGrpSpPr/>
          <p:nvPr/>
        </p:nvGrpSpPr>
        <p:grpSpPr>
          <a:xfrm rot="0">
            <a:off x="1133856" y="6236208"/>
            <a:ext cx="4389120" cy="402336"/>
            <a:chOff x="0" y="0"/>
            <a:chExt cx="5852160" cy="536448"/>
          </a:xfrm>
        </p:grpSpPr>
        <p:sp>
          <p:nvSpPr>
            <p:cNvPr name="Freeform 74" id="74"/>
            <p:cNvSpPr/>
            <p:nvPr/>
          </p:nvSpPr>
          <p:spPr>
            <a:xfrm flipH="false" flipV="false" rot="0">
              <a:off x="0" y="0"/>
              <a:ext cx="5852160" cy="536448"/>
            </a:xfrm>
            <a:custGeom>
              <a:avLst/>
              <a:gdLst/>
              <a:ahLst/>
              <a:cxnLst/>
              <a:rect r="r" b="b" t="t" l="l"/>
              <a:pathLst>
                <a:path h="536448" w="5852160">
                  <a:moveTo>
                    <a:pt x="0" y="0"/>
                  </a:moveTo>
                  <a:lnTo>
                    <a:pt x="5852160" y="0"/>
                  </a:lnTo>
                  <a:lnTo>
                    <a:pt x="5852160" y="536448"/>
                  </a:lnTo>
                  <a:lnTo>
                    <a:pt x="0" y="5364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2564" r="0" b="-162564"/>
              </a:stretch>
            </a:blipFill>
          </p:spPr>
        </p:sp>
        <p:sp>
          <p:nvSpPr>
            <p:cNvPr name="TextBox 75" id="75"/>
            <p:cNvSpPr txBox="true"/>
            <p:nvPr/>
          </p:nvSpPr>
          <p:spPr>
            <a:xfrm>
              <a:off x="0" y="-47625"/>
              <a:ext cx="5852160" cy="58407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520"/>
                </a:lnSpc>
              </a:pPr>
              <a:r>
                <a:rPr lang="en-US" sz="2100" i="true">
                  <a:solidFill>
                    <a:srgbClr val="2874A6"/>
                  </a:solidFill>
                  <a:latin typeface="Calibri (MS) Italics"/>
                  <a:ea typeface="Calibri (MS) Italics"/>
                  <a:cs typeface="Calibri (MS) Italics"/>
                  <a:sym typeface="Calibri (MS) Italics"/>
                </a:rPr>
                <a:t>Resource Investigator</a:t>
              </a:r>
            </a:p>
          </p:txBody>
        </p:sp>
      </p:grpSp>
      <p:grpSp>
        <p:nvGrpSpPr>
          <p:cNvPr name="Group 76" id="76"/>
          <p:cNvGrpSpPr/>
          <p:nvPr/>
        </p:nvGrpSpPr>
        <p:grpSpPr>
          <a:xfrm rot="0">
            <a:off x="5815584" y="5797296"/>
            <a:ext cx="11338560" cy="877824"/>
            <a:chOff x="0" y="0"/>
            <a:chExt cx="15118080" cy="1170432"/>
          </a:xfrm>
        </p:grpSpPr>
        <p:sp>
          <p:nvSpPr>
            <p:cNvPr name="Freeform 77" id="77"/>
            <p:cNvSpPr/>
            <p:nvPr/>
          </p:nvSpPr>
          <p:spPr>
            <a:xfrm flipH="false" flipV="false" rot="0">
              <a:off x="0" y="0"/>
              <a:ext cx="15118080" cy="1170432"/>
            </a:xfrm>
            <a:custGeom>
              <a:avLst/>
              <a:gdLst/>
              <a:ahLst/>
              <a:cxnLst/>
              <a:rect r="r" b="b" t="t" l="l"/>
              <a:pathLst>
                <a:path h="1170432" w="15118080">
                  <a:moveTo>
                    <a:pt x="0" y="0"/>
                  </a:moveTo>
                  <a:lnTo>
                    <a:pt x="15118080" y="0"/>
                  </a:lnTo>
                  <a:lnTo>
                    <a:pt x="15118080" y="1170432"/>
                  </a:lnTo>
                  <a:lnTo>
                    <a:pt x="0" y="117043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01681" r="0" b="-201681"/>
              </a:stretch>
            </a:blipFill>
          </p:spPr>
        </p:sp>
        <p:sp>
          <p:nvSpPr>
            <p:cNvPr name="TextBox 78" id="78"/>
            <p:cNvSpPr txBox="true"/>
            <p:nvPr/>
          </p:nvSpPr>
          <p:spPr>
            <a:xfrm>
              <a:off x="0" y="-47625"/>
              <a:ext cx="15118080" cy="121805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760"/>
                </a:lnSpc>
              </a:pPr>
              <a:r>
                <a:rPr lang="en-US" sz="23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Offered to liaise across all sub-teams, bridging communication between finance, legal and engineering streams.</a:t>
              </a:r>
            </a:p>
          </p:txBody>
        </p:sp>
      </p:grpSp>
      <p:grpSp>
        <p:nvGrpSpPr>
          <p:cNvPr name="Group 79" id="79"/>
          <p:cNvGrpSpPr/>
          <p:nvPr/>
        </p:nvGrpSpPr>
        <p:grpSpPr>
          <a:xfrm rot="0">
            <a:off x="755399" y="6936743"/>
            <a:ext cx="153419" cy="1159259"/>
            <a:chOff x="0" y="0"/>
            <a:chExt cx="204559" cy="1545679"/>
          </a:xfrm>
        </p:grpSpPr>
        <p:sp>
          <p:nvSpPr>
            <p:cNvPr name="Freeform 80" id="80"/>
            <p:cNvSpPr/>
            <p:nvPr/>
          </p:nvSpPr>
          <p:spPr>
            <a:xfrm flipH="false" flipV="false" rot="0">
              <a:off x="16891" y="16891"/>
              <a:ext cx="170688" cy="1511808"/>
            </a:xfrm>
            <a:custGeom>
              <a:avLst/>
              <a:gdLst/>
              <a:ahLst/>
              <a:cxnLst/>
              <a:rect r="r" b="b" t="t" l="l"/>
              <a:pathLst>
                <a:path h="1511808" w="170688">
                  <a:moveTo>
                    <a:pt x="0" y="0"/>
                  </a:moveTo>
                  <a:lnTo>
                    <a:pt x="170688" y="0"/>
                  </a:lnTo>
                  <a:lnTo>
                    <a:pt x="170688" y="1511808"/>
                  </a:lnTo>
                  <a:lnTo>
                    <a:pt x="0" y="1511808"/>
                  </a:lnTo>
                  <a:close/>
                </a:path>
              </a:pathLst>
            </a:custGeom>
            <a:solidFill>
              <a:srgbClr val="2E86C1"/>
            </a:solidFill>
          </p:spPr>
        </p:sp>
        <p:sp>
          <p:nvSpPr>
            <p:cNvPr name="Freeform 81" id="81"/>
            <p:cNvSpPr/>
            <p:nvPr/>
          </p:nvSpPr>
          <p:spPr>
            <a:xfrm flipH="false" flipV="false" rot="0">
              <a:off x="0" y="0"/>
              <a:ext cx="204470" cy="1545590"/>
            </a:xfrm>
            <a:custGeom>
              <a:avLst/>
              <a:gdLst/>
              <a:ahLst/>
              <a:cxnLst/>
              <a:rect r="r" b="b" t="t" l="l"/>
              <a:pathLst>
                <a:path h="1545590" w="204470">
                  <a:moveTo>
                    <a:pt x="16891" y="0"/>
                  </a:moveTo>
                  <a:lnTo>
                    <a:pt x="187579" y="0"/>
                  </a:lnTo>
                  <a:cubicBezTo>
                    <a:pt x="196977" y="0"/>
                    <a:pt x="204470" y="7620"/>
                    <a:pt x="204470" y="16891"/>
                  </a:cubicBezTo>
                  <a:lnTo>
                    <a:pt x="204470" y="1528699"/>
                  </a:lnTo>
                  <a:cubicBezTo>
                    <a:pt x="204470" y="1538097"/>
                    <a:pt x="196850" y="1545590"/>
                    <a:pt x="187579" y="1545590"/>
                  </a:cubicBezTo>
                  <a:lnTo>
                    <a:pt x="16891" y="1545590"/>
                  </a:lnTo>
                  <a:cubicBezTo>
                    <a:pt x="7493" y="1545590"/>
                    <a:pt x="0" y="1537970"/>
                    <a:pt x="0" y="152869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528699"/>
                  </a:lnTo>
                  <a:lnTo>
                    <a:pt x="16891" y="1528699"/>
                  </a:lnTo>
                  <a:lnTo>
                    <a:pt x="16891" y="1511808"/>
                  </a:lnTo>
                  <a:lnTo>
                    <a:pt x="187579" y="1511808"/>
                  </a:lnTo>
                  <a:lnTo>
                    <a:pt x="187579" y="1528699"/>
                  </a:lnTo>
                  <a:lnTo>
                    <a:pt x="170688" y="1528699"/>
                  </a:lnTo>
                  <a:lnTo>
                    <a:pt x="170688" y="16891"/>
                  </a:lnTo>
                  <a:lnTo>
                    <a:pt x="187579" y="16891"/>
                  </a:lnTo>
                  <a:lnTo>
                    <a:pt x="187579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2E86C1"/>
            </a:solidFill>
          </p:spPr>
        </p:sp>
      </p:grpSp>
      <p:grpSp>
        <p:nvGrpSpPr>
          <p:cNvPr name="Group 82" id="82"/>
          <p:cNvGrpSpPr/>
          <p:nvPr/>
        </p:nvGrpSpPr>
        <p:grpSpPr>
          <a:xfrm rot="0">
            <a:off x="883415" y="6936743"/>
            <a:ext cx="16649195" cy="1159259"/>
            <a:chOff x="0" y="0"/>
            <a:chExt cx="22198927" cy="1545679"/>
          </a:xfrm>
        </p:grpSpPr>
        <p:sp>
          <p:nvSpPr>
            <p:cNvPr name="Freeform 83" id="83"/>
            <p:cNvSpPr/>
            <p:nvPr/>
          </p:nvSpPr>
          <p:spPr>
            <a:xfrm flipH="false" flipV="false" rot="0">
              <a:off x="16891" y="16891"/>
              <a:ext cx="22165056" cy="1511808"/>
            </a:xfrm>
            <a:custGeom>
              <a:avLst/>
              <a:gdLst/>
              <a:ahLst/>
              <a:cxnLst/>
              <a:rect r="r" b="b" t="t" l="l"/>
              <a:pathLst>
                <a:path h="1511808" w="22165056">
                  <a:moveTo>
                    <a:pt x="0" y="0"/>
                  </a:moveTo>
                  <a:lnTo>
                    <a:pt x="22165056" y="0"/>
                  </a:lnTo>
                  <a:lnTo>
                    <a:pt x="22165056" y="1511808"/>
                  </a:lnTo>
                  <a:lnTo>
                    <a:pt x="0" y="1511808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84" id="84"/>
            <p:cNvSpPr/>
            <p:nvPr/>
          </p:nvSpPr>
          <p:spPr>
            <a:xfrm flipH="false" flipV="false" rot="0">
              <a:off x="0" y="0"/>
              <a:ext cx="22198837" cy="1545590"/>
            </a:xfrm>
            <a:custGeom>
              <a:avLst/>
              <a:gdLst/>
              <a:ahLst/>
              <a:cxnLst/>
              <a:rect r="r" b="b" t="t" l="l"/>
              <a:pathLst>
                <a:path h="1545590" w="22198837">
                  <a:moveTo>
                    <a:pt x="16891" y="0"/>
                  </a:moveTo>
                  <a:lnTo>
                    <a:pt x="22181947" y="0"/>
                  </a:lnTo>
                  <a:cubicBezTo>
                    <a:pt x="22191345" y="0"/>
                    <a:pt x="22198837" y="7620"/>
                    <a:pt x="22198837" y="16891"/>
                  </a:cubicBezTo>
                  <a:lnTo>
                    <a:pt x="22198837" y="1528699"/>
                  </a:lnTo>
                  <a:cubicBezTo>
                    <a:pt x="22198837" y="1538097"/>
                    <a:pt x="22191218" y="1545590"/>
                    <a:pt x="22181947" y="1545590"/>
                  </a:cubicBezTo>
                  <a:lnTo>
                    <a:pt x="16891" y="1545590"/>
                  </a:lnTo>
                  <a:cubicBezTo>
                    <a:pt x="7493" y="1545590"/>
                    <a:pt x="0" y="1537970"/>
                    <a:pt x="0" y="152869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528699"/>
                  </a:lnTo>
                  <a:lnTo>
                    <a:pt x="16891" y="1528699"/>
                  </a:lnTo>
                  <a:lnTo>
                    <a:pt x="16891" y="1511808"/>
                  </a:lnTo>
                  <a:lnTo>
                    <a:pt x="22181947" y="1511808"/>
                  </a:lnTo>
                  <a:lnTo>
                    <a:pt x="22181947" y="1528699"/>
                  </a:lnTo>
                  <a:lnTo>
                    <a:pt x="22165056" y="1528699"/>
                  </a:lnTo>
                  <a:lnTo>
                    <a:pt x="22165056" y="16891"/>
                  </a:lnTo>
                  <a:lnTo>
                    <a:pt x="22181947" y="16891"/>
                  </a:lnTo>
                  <a:lnTo>
                    <a:pt x="22181947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85" id="85"/>
          <p:cNvGrpSpPr/>
          <p:nvPr/>
        </p:nvGrpSpPr>
        <p:grpSpPr>
          <a:xfrm rot="0">
            <a:off x="1133856" y="7059168"/>
            <a:ext cx="4389120" cy="512064"/>
            <a:chOff x="0" y="0"/>
            <a:chExt cx="5852160" cy="682752"/>
          </a:xfrm>
        </p:grpSpPr>
        <p:sp>
          <p:nvSpPr>
            <p:cNvPr name="Freeform 86" id="86"/>
            <p:cNvSpPr/>
            <p:nvPr/>
          </p:nvSpPr>
          <p:spPr>
            <a:xfrm flipH="false" flipV="false" rot="0">
              <a:off x="0" y="0"/>
              <a:ext cx="5852160" cy="682752"/>
            </a:xfrm>
            <a:custGeom>
              <a:avLst/>
              <a:gdLst/>
              <a:ahLst/>
              <a:cxnLst/>
              <a:rect r="r" b="b" t="t" l="l"/>
              <a:pathLst>
                <a:path h="682752" w="5852160">
                  <a:moveTo>
                    <a:pt x="0" y="0"/>
                  </a:moveTo>
                  <a:lnTo>
                    <a:pt x="5852160" y="0"/>
                  </a:lnTo>
                  <a:lnTo>
                    <a:pt x="585216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17014" r="0" b="-117014"/>
              </a:stretch>
            </a:blipFill>
          </p:spPr>
        </p:sp>
        <p:sp>
          <p:nvSpPr>
            <p:cNvPr name="TextBox 87" id="87"/>
            <p:cNvSpPr txBox="true"/>
            <p:nvPr/>
          </p:nvSpPr>
          <p:spPr>
            <a:xfrm>
              <a:off x="0" y="-9525"/>
              <a:ext cx="5852160" cy="69227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999"/>
                </a:lnSpc>
              </a:pPr>
              <a:r>
                <a:rPr lang="en-US" sz="2499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Aslam (Finance)</a:t>
              </a:r>
            </a:p>
          </p:txBody>
        </p:sp>
      </p:grpSp>
      <p:grpSp>
        <p:nvGrpSpPr>
          <p:cNvPr name="Group 88" id="88"/>
          <p:cNvGrpSpPr/>
          <p:nvPr/>
        </p:nvGrpSpPr>
        <p:grpSpPr>
          <a:xfrm rot="0">
            <a:off x="1133856" y="7571232"/>
            <a:ext cx="4389120" cy="402336"/>
            <a:chOff x="0" y="0"/>
            <a:chExt cx="5852160" cy="536448"/>
          </a:xfrm>
        </p:grpSpPr>
        <p:sp>
          <p:nvSpPr>
            <p:cNvPr name="Freeform 89" id="89"/>
            <p:cNvSpPr/>
            <p:nvPr/>
          </p:nvSpPr>
          <p:spPr>
            <a:xfrm flipH="false" flipV="false" rot="0">
              <a:off x="0" y="0"/>
              <a:ext cx="5852160" cy="536448"/>
            </a:xfrm>
            <a:custGeom>
              <a:avLst/>
              <a:gdLst/>
              <a:ahLst/>
              <a:cxnLst/>
              <a:rect r="r" b="b" t="t" l="l"/>
              <a:pathLst>
                <a:path h="536448" w="5852160">
                  <a:moveTo>
                    <a:pt x="0" y="0"/>
                  </a:moveTo>
                  <a:lnTo>
                    <a:pt x="5852160" y="0"/>
                  </a:lnTo>
                  <a:lnTo>
                    <a:pt x="5852160" y="536448"/>
                  </a:lnTo>
                  <a:lnTo>
                    <a:pt x="0" y="5364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2564" r="0" b="-162564"/>
              </a:stretch>
            </a:blipFill>
          </p:spPr>
        </p:sp>
        <p:sp>
          <p:nvSpPr>
            <p:cNvPr name="TextBox 90" id="90"/>
            <p:cNvSpPr txBox="true"/>
            <p:nvPr/>
          </p:nvSpPr>
          <p:spPr>
            <a:xfrm>
              <a:off x="0" y="-47625"/>
              <a:ext cx="5852160" cy="58407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520"/>
                </a:lnSpc>
              </a:pPr>
              <a:r>
                <a:rPr lang="en-US" sz="2100" i="true">
                  <a:solidFill>
                    <a:srgbClr val="2E86C1"/>
                  </a:solidFill>
                  <a:latin typeface="Calibri (MS) Italics"/>
                  <a:ea typeface="Calibri (MS) Italics"/>
                  <a:cs typeface="Calibri (MS) Italics"/>
                  <a:sym typeface="Calibri (MS) Italics"/>
                </a:rPr>
                <a:t>Monitor–Evaluator</a:t>
              </a:r>
            </a:p>
          </p:txBody>
        </p:sp>
      </p:grpSp>
      <p:grpSp>
        <p:nvGrpSpPr>
          <p:cNvPr name="Group 91" id="91"/>
          <p:cNvGrpSpPr/>
          <p:nvPr/>
        </p:nvGrpSpPr>
        <p:grpSpPr>
          <a:xfrm rot="0">
            <a:off x="5815584" y="7132320"/>
            <a:ext cx="11338560" cy="877824"/>
            <a:chOff x="0" y="0"/>
            <a:chExt cx="15118080" cy="1170432"/>
          </a:xfrm>
        </p:grpSpPr>
        <p:sp>
          <p:nvSpPr>
            <p:cNvPr name="Freeform 92" id="92"/>
            <p:cNvSpPr/>
            <p:nvPr/>
          </p:nvSpPr>
          <p:spPr>
            <a:xfrm flipH="false" flipV="false" rot="0">
              <a:off x="0" y="0"/>
              <a:ext cx="15118080" cy="1170432"/>
            </a:xfrm>
            <a:custGeom>
              <a:avLst/>
              <a:gdLst/>
              <a:ahLst/>
              <a:cxnLst/>
              <a:rect r="r" b="b" t="t" l="l"/>
              <a:pathLst>
                <a:path h="1170432" w="15118080">
                  <a:moveTo>
                    <a:pt x="0" y="0"/>
                  </a:moveTo>
                  <a:lnTo>
                    <a:pt x="15118080" y="0"/>
                  </a:lnTo>
                  <a:lnTo>
                    <a:pt x="15118080" y="1170432"/>
                  </a:lnTo>
                  <a:lnTo>
                    <a:pt x="0" y="117043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01681" r="0" b="-201681"/>
              </a:stretch>
            </a:blipFill>
          </p:spPr>
        </p:sp>
        <p:sp>
          <p:nvSpPr>
            <p:cNvPr name="TextBox 93" id="93"/>
            <p:cNvSpPr txBox="true"/>
            <p:nvPr/>
          </p:nvSpPr>
          <p:spPr>
            <a:xfrm>
              <a:off x="0" y="-47625"/>
              <a:ext cx="15118080" cy="121805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760"/>
                </a:lnSpc>
              </a:pPr>
              <a:r>
                <a:rPr lang="en-US" sz="23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Questioned meeting frequency pragmatically. Identified that the engineering problem had direct cost implications for the project.</a:t>
              </a:r>
            </a:p>
          </p:txBody>
        </p:sp>
      </p:grpSp>
      <p:grpSp>
        <p:nvGrpSpPr>
          <p:cNvPr name="Group 94" id="94"/>
          <p:cNvGrpSpPr/>
          <p:nvPr/>
        </p:nvGrpSpPr>
        <p:grpSpPr>
          <a:xfrm rot="0">
            <a:off x="755399" y="8271767"/>
            <a:ext cx="153419" cy="1159259"/>
            <a:chOff x="0" y="0"/>
            <a:chExt cx="204559" cy="1545679"/>
          </a:xfrm>
        </p:grpSpPr>
        <p:sp>
          <p:nvSpPr>
            <p:cNvPr name="Freeform 95" id="95"/>
            <p:cNvSpPr/>
            <p:nvPr/>
          </p:nvSpPr>
          <p:spPr>
            <a:xfrm flipH="false" flipV="false" rot="0">
              <a:off x="16891" y="16891"/>
              <a:ext cx="170688" cy="1511808"/>
            </a:xfrm>
            <a:custGeom>
              <a:avLst/>
              <a:gdLst/>
              <a:ahLst/>
              <a:cxnLst/>
              <a:rect r="r" b="b" t="t" l="l"/>
              <a:pathLst>
                <a:path h="1511808" w="170688">
                  <a:moveTo>
                    <a:pt x="0" y="0"/>
                  </a:moveTo>
                  <a:lnTo>
                    <a:pt x="170688" y="0"/>
                  </a:lnTo>
                  <a:lnTo>
                    <a:pt x="170688" y="1511808"/>
                  </a:lnTo>
                  <a:lnTo>
                    <a:pt x="0" y="1511808"/>
                  </a:lnTo>
                  <a:close/>
                </a:path>
              </a:pathLst>
            </a:custGeom>
            <a:solidFill>
              <a:srgbClr val="3498DB"/>
            </a:solidFill>
          </p:spPr>
        </p:sp>
        <p:sp>
          <p:nvSpPr>
            <p:cNvPr name="Freeform 96" id="96"/>
            <p:cNvSpPr/>
            <p:nvPr/>
          </p:nvSpPr>
          <p:spPr>
            <a:xfrm flipH="false" flipV="false" rot="0">
              <a:off x="0" y="0"/>
              <a:ext cx="204470" cy="1545590"/>
            </a:xfrm>
            <a:custGeom>
              <a:avLst/>
              <a:gdLst/>
              <a:ahLst/>
              <a:cxnLst/>
              <a:rect r="r" b="b" t="t" l="l"/>
              <a:pathLst>
                <a:path h="1545590" w="204470">
                  <a:moveTo>
                    <a:pt x="16891" y="0"/>
                  </a:moveTo>
                  <a:lnTo>
                    <a:pt x="187579" y="0"/>
                  </a:lnTo>
                  <a:cubicBezTo>
                    <a:pt x="196977" y="0"/>
                    <a:pt x="204470" y="7620"/>
                    <a:pt x="204470" y="16891"/>
                  </a:cubicBezTo>
                  <a:lnTo>
                    <a:pt x="204470" y="1528699"/>
                  </a:lnTo>
                  <a:cubicBezTo>
                    <a:pt x="204470" y="1538097"/>
                    <a:pt x="196850" y="1545590"/>
                    <a:pt x="187579" y="1545590"/>
                  </a:cubicBezTo>
                  <a:lnTo>
                    <a:pt x="16891" y="1545590"/>
                  </a:lnTo>
                  <a:cubicBezTo>
                    <a:pt x="7493" y="1545590"/>
                    <a:pt x="0" y="1537970"/>
                    <a:pt x="0" y="152869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528699"/>
                  </a:lnTo>
                  <a:lnTo>
                    <a:pt x="16891" y="1528699"/>
                  </a:lnTo>
                  <a:lnTo>
                    <a:pt x="16891" y="1511808"/>
                  </a:lnTo>
                  <a:lnTo>
                    <a:pt x="187579" y="1511808"/>
                  </a:lnTo>
                  <a:lnTo>
                    <a:pt x="187579" y="1528699"/>
                  </a:lnTo>
                  <a:lnTo>
                    <a:pt x="170688" y="1528699"/>
                  </a:lnTo>
                  <a:lnTo>
                    <a:pt x="170688" y="16891"/>
                  </a:lnTo>
                  <a:lnTo>
                    <a:pt x="187579" y="16891"/>
                  </a:lnTo>
                  <a:lnTo>
                    <a:pt x="187579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498DB"/>
            </a:solidFill>
          </p:spPr>
        </p:sp>
      </p:grpSp>
      <p:grpSp>
        <p:nvGrpSpPr>
          <p:cNvPr name="Group 97" id="97"/>
          <p:cNvGrpSpPr/>
          <p:nvPr/>
        </p:nvGrpSpPr>
        <p:grpSpPr>
          <a:xfrm rot="0">
            <a:off x="883415" y="8271767"/>
            <a:ext cx="16649195" cy="1159259"/>
            <a:chOff x="0" y="0"/>
            <a:chExt cx="22198927" cy="1545679"/>
          </a:xfrm>
        </p:grpSpPr>
        <p:sp>
          <p:nvSpPr>
            <p:cNvPr name="Freeform 98" id="98"/>
            <p:cNvSpPr/>
            <p:nvPr/>
          </p:nvSpPr>
          <p:spPr>
            <a:xfrm flipH="false" flipV="false" rot="0">
              <a:off x="16891" y="16891"/>
              <a:ext cx="22165056" cy="1511808"/>
            </a:xfrm>
            <a:custGeom>
              <a:avLst/>
              <a:gdLst/>
              <a:ahLst/>
              <a:cxnLst/>
              <a:rect r="r" b="b" t="t" l="l"/>
              <a:pathLst>
                <a:path h="1511808" w="22165056">
                  <a:moveTo>
                    <a:pt x="0" y="0"/>
                  </a:moveTo>
                  <a:lnTo>
                    <a:pt x="22165056" y="0"/>
                  </a:lnTo>
                  <a:lnTo>
                    <a:pt x="22165056" y="1511808"/>
                  </a:lnTo>
                  <a:lnTo>
                    <a:pt x="0" y="1511808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99" id="99"/>
            <p:cNvSpPr/>
            <p:nvPr/>
          </p:nvSpPr>
          <p:spPr>
            <a:xfrm flipH="false" flipV="false" rot="0">
              <a:off x="0" y="0"/>
              <a:ext cx="22198837" cy="1545590"/>
            </a:xfrm>
            <a:custGeom>
              <a:avLst/>
              <a:gdLst/>
              <a:ahLst/>
              <a:cxnLst/>
              <a:rect r="r" b="b" t="t" l="l"/>
              <a:pathLst>
                <a:path h="1545590" w="22198837">
                  <a:moveTo>
                    <a:pt x="16891" y="0"/>
                  </a:moveTo>
                  <a:lnTo>
                    <a:pt x="22181947" y="0"/>
                  </a:lnTo>
                  <a:cubicBezTo>
                    <a:pt x="22191345" y="0"/>
                    <a:pt x="22198837" y="7620"/>
                    <a:pt x="22198837" y="16891"/>
                  </a:cubicBezTo>
                  <a:lnTo>
                    <a:pt x="22198837" y="1528699"/>
                  </a:lnTo>
                  <a:cubicBezTo>
                    <a:pt x="22198837" y="1538097"/>
                    <a:pt x="22191218" y="1545590"/>
                    <a:pt x="22181947" y="1545590"/>
                  </a:cubicBezTo>
                  <a:lnTo>
                    <a:pt x="16891" y="1545590"/>
                  </a:lnTo>
                  <a:cubicBezTo>
                    <a:pt x="7493" y="1545590"/>
                    <a:pt x="0" y="1537970"/>
                    <a:pt x="0" y="152869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528699"/>
                  </a:lnTo>
                  <a:lnTo>
                    <a:pt x="16891" y="1528699"/>
                  </a:lnTo>
                  <a:lnTo>
                    <a:pt x="16891" y="1511808"/>
                  </a:lnTo>
                  <a:lnTo>
                    <a:pt x="22181947" y="1511808"/>
                  </a:lnTo>
                  <a:lnTo>
                    <a:pt x="22181947" y="1528699"/>
                  </a:lnTo>
                  <a:lnTo>
                    <a:pt x="22165056" y="1528699"/>
                  </a:lnTo>
                  <a:lnTo>
                    <a:pt x="22165056" y="16891"/>
                  </a:lnTo>
                  <a:lnTo>
                    <a:pt x="22181947" y="16891"/>
                  </a:lnTo>
                  <a:lnTo>
                    <a:pt x="22181947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100" id="100"/>
          <p:cNvGrpSpPr/>
          <p:nvPr/>
        </p:nvGrpSpPr>
        <p:grpSpPr>
          <a:xfrm rot="0">
            <a:off x="1133856" y="8394192"/>
            <a:ext cx="4389120" cy="512064"/>
            <a:chOff x="0" y="0"/>
            <a:chExt cx="5852160" cy="682752"/>
          </a:xfrm>
        </p:grpSpPr>
        <p:sp>
          <p:nvSpPr>
            <p:cNvPr name="Freeform 101" id="101"/>
            <p:cNvSpPr/>
            <p:nvPr/>
          </p:nvSpPr>
          <p:spPr>
            <a:xfrm flipH="false" flipV="false" rot="0">
              <a:off x="0" y="0"/>
              <a:ext cx="5852160" cy="682752"/>
            </a:xfrm>
            <a:custGeom>
              <a:avLst/>
              <a:gdLst/>
              <a:ahLst/>
              <a:cxnLst/>
              <a:rect r="r" b="b" t="t" l="l"/>
              <a:pathLst>
                <a:path h="682752" w="5852160">
                  <a:moveTo>
                    <a:pt x="0" y="0"/>
                  </a:moveTo>
                  <a:lnTo>
                    <a:pt x="5852160" y="0"/>
                  </a:lnTo>
                  <a:lnTo>
                    <a:pt x="585216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17014" r="0" b="-117014"/>
              </a:stretch>
            </a:blipFill>
          </p:spPr>
        </p:sp>
        <p:sp>
          <p:nvSpPr>
            <p:cNvPr name="TextBox 102" id="102"/>
            <p:cNvSpPr txBox="true"/>
            <p:nvPr/>
          </p:nvSpPr>
          <p:spPr>
            <a:xfrm>
              <a:off x="0" y="-9525"/>
              <a:ext cx="5852160" cy="69227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999"/>
                </a:lnSpc>
              </a:pPr>
              <a:r>
                <a:rPr lang="en-US" sz="2499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Marvin (Security)</a:t>
              </a:r>
            </a:p>
          </p:txBody>
        </p:sp>
      </p:grpSp>
      <p:grpSp>
        <p:nvGrpSpPr>
          <p:cNvPr name="Group 103" id="103"/>
          <p:cNvGrpSpPr/>
          <p:nvPr/>
        </p:nvGrpSpPr>
        <p:grpSpPr>
          <a:xfrm rot="0">
            <a:off x="1133856" y="8906256"/>
            <a:ext cx="4389120" cy="402336"/>
            <a:chOff x="0" y="0"/>
            <a:chExt cx="5852160" cy="536448"/>
          </a:xfrm>
        </p:grpSpPr>
        <p:sp>
          <p:nvSpPr>
            <p:cNvPr name="Freeform 104" id="104"/>
            <p:cNvSpPr/>
            <p:nvPr/>
          </p:nvSpPr>
          <p:spPr>
            <a:xfrm flipH="false" flipV="false" rot="0">
              <a:off x="0" y="0"/>
              <a:ext cx="5852160" cy="536448"/>
            </a:xfrm>
            <a:custGeom>
              <a:avLst/>
              <a:gdLst/>
              <a:ahLst/>
              <a:cxnLst/>
              <a:rect r="r" b="b" t="t" l="l"/>
              <a:pathLst>
                <a:path h="536448" w="5852160">
                  <a:moveTo>
                    <a:pt x="0" y="0"/>
                  </a:moveTo>
                  <a:lnTo>
                    <a:pt x="5852160" y="0"/>
                  </a:lnTo>
                  <a:lnTo>
                    <a:pt x="5852160" y="536448"/>
                  </a:lnTo>
                  <a:lnTo>
                    <a:pt x="0" y="5364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2564" r="0" b="-162564"/>
              </a:stretch>
            </a:blipFill>
          </p:spPr>
        </p:sp>
        <p:sp>
          <p:nvSpPr>
            <p:cNvPr name="TextBox 105" id="105"/>
            <p:cNvSpPr txBox="true"/>
            <p:nvPr/>
          </p:nvSpPr>
          <p:spPr>
            <a:xfrm>
              <a:off x="0" y="-47625"/>
              <a:ext cx="5852160" cy="58407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520"/>
                </a:lnSpc>
              </a:pPr>
              <a:r>
                <a:rPr lang="en-US" sz="2100" i="true">
                  <a:solidFill>
                    <a:srgbClr val="3498DB"/>
                  </a:solidFill>
                  <a:latin typeface="Calibri (MS) Italics"/>
                  <a:ea typeface="Calibri (MS) Italics"/>
                  <a:cs typeface="Calibri (MS) Italics"/>
                  <a:sym typeface="Calibri (MS) Italics"/>
                </a:rPr>
                <a:t>Team Worker</a:t>
              </a:r>
            </a:p>
          </p:txBody>
        </p:sp>
      </p:grpSp>
      <p:grpSp>
        <p:nvGrpSpPr>
          <p:cNvPr name="Group 106" id="106"/>
          <p:cNvGrpSpPr/>
          <p:nvPr/>
        </p:nvGrpSpPr>
        <p:grpSpPr>
          <a:xfrm rot="0">
            <a:off x="5815584" y="8467344"/>
            <a:ext cx="11338560" cy="877824"/>
            <a:chOff x="0" y="0"/>
            <a:chExt cx="15118080" cy="1170432"/>
          </a:xfrm>
        </p:grpSpPr>
        <p:sp>
          <p:nvSpPr>
            <p:cNvPr name="Freeform 107" id="107"/>
            <p:cNvSpPr/>
            <p:nvPr/>
          </p:nvSpPr>
          <p:spPr>
            <a:xfrm flipH="false" flipV="false" rot="0">
              <a:off x="0" y="0"/>
              <a:ext cx="15118080" cy="1170432"/>
            </a:xfrm>
            <a:custGeom>
              <a:avLst/>
              <a:gdLst/>
              <a:ahLst/>
              <a:cxnLst/>
              <a:rect r="r" b="b" t="t" l="l"/>
              <a:pathLst>
                <a:path h="1170432" w="15118080">
                  <a:moveTo>
                    <a:pt x="0" y="0"/>
                  </a:moveTo>
                  <a:lnTo>
                    <a:pt x="15118080" y="0"/>
                  </a:lnTo>
                  <a:lnTo>
                    <a:pt x="15118080" y="1170432"/>
                  </a:lnTo>
                  <a:lnTo>
                    <a:pt x="0" y="117043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01681" r="0" b="-201681"/>
              </a:stretch>
            </a:blipFill>
          </p:spPr>
        </p:sp>
        <p:sp>
          <p:nvSpPr>
            <p:cNvPr name="TextBox 108" id="108"/>
            <p:cNvSpPr txBox="true"/>
            <p:nvPr/>
          </p:nvSpPr>
          <p:spPr>
            <a:xfrm>
              <a:off x="0" y="-47625"/>
              <a:ext cx="15118080" cy="121805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760"/>
                </a:lnSpc>
              </a:pPr>
              <a:r>
                <a:rPr lang="en-US" sz="23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Engaged positively with scheduling (Saturday meetings). His cricket comment lightened the mood and helped team bonding in Meeting 1.</a:t>
              </a:r>
            </a:p>
          </p:txBody>
        </p:sp>
      </p:grp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5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2697" y="-2708661"/>
            <a:ext cx="18313403" cy="4038103"/>
            <a:chOff x="0" y="0"/>
            <a:chExt cx="24417871" cy="538413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16891" y="50820"/>
              <a:ext cx="24383999" cy="5282231"/>
            </a:xfrm>
            <a:custGeom>
              <a:avLst/>
              <a:gdLst/>
              <a:ahLst/>
              <a:cxnLst/>
              <a:rect r="r" b="b" t="t" l="l"/>
              <a:pathLst>
                <a:path h="5282231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5282231"/>
                  </a:lnTo>
                  <a:lnTo>
                    <a:pt x="0" y="5282231"/>
                  </a:lnTo>
                  <a:close/>
                </a:path>
              </a:pathLst>
            </a:custGeom>
            <a:solidFill>
              <a:srgbClr val="111D33"/>
            </a:solid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4417782" cy="5383871"/>
            </a:xfrm>
            <a:custGeom>
              <a:avLst/>
              <a:gdLst/>
              <a:ahLst/>
              <a:cxnLst/>
              <a:rect r="r" b="b" t="t" l="l"/>
              <a:pathLst>
                <a:path h="5383871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22926"/>
                    <a:pt x="24417782" y="50820"/>
                  </a:cubicBezTo>
                  <a:lnTo>
                    <a:pt x="24417782" y="5333051"/>
                  </a:lnTo>
                  <a:cubicBezTo>
                    <a:pt x="24417782" y="5361327"/>
                    <a:pt x="24410163" y="5383871"/>
                    <a:pt x="24400890" y="5383871"/>
                  </a:cubicBezTo>
                  <a:lnTo>
                    <a:pt x="16891" y="5383871"/>
                  </a:lnTo>
                  <a:cubicBezTo>
                    <a:pt x="7493" y="5383871"/>
                    <a:pt x="0" y="5360944"/>
                    <a:pt x="0" y="5333051"/>
                  </a:cubicBezTo>
                  <a:lnTo>
                    <a:pt x="0" y="50820"/>
                  </a:lnTo>
                  <a:cubicBezTo>
                    <a:pt x="0" y="22926"/>
                    <a:pt x="7620" y="0"/>
                    <a:pt x="16891" y="0"/>
                  </a:cubicBezTo>
                  <a:moveTo>
                    <a:pt x="16891" y="102022"/>
                  </a:moveTo>
                  <a:lnTo>
                    <a:pt x="16891" y="50820"/>
                  </a:lnTo>
                  <a:lnTo>
                    <a:pt x="33909" y="50820"/>
                  </a:lnTo>
                  <a:lnTo>
                    <a:pt x="33909" y="5333051"/>
                  </a:lnTo>
                  <a:lnTo>
                    <a:pt x="16891" y="5333051"/>
                  </a:lnTo>
                  <a:lnTo>
                    <a:pt x="16891" y="5282231"/>
                  </a:lnTo>
                  <a:lnTo>
                    <a:pt x="24400890" y="5282231"/>
                  </a:lnTo>
                  <a:lnTo>
                    <a:pt x="24400890" y="5333051"/>
                  </a:lnTo>
                  <a:lnTo>
                    <a:pt x="24384000" y="5333051"/>
                  </a:lnTo>
                  <a:lnTo>
                    <a:pt x="24384000" y="50820"/>
                  </a:lnTo>
                  <a:lnTo>
                    <a:pt x="24400890" y="50820"/>
                  </a:lnTo>
                  <a:lnTo>
                    <a:pt x="24400890" y="102022"/>
                  </a:lnTo>
                  <a:lnTo>
                    <a:pt x="16891" y="102022"/>
                  </a:lnTo>
                  <a:close/>
                </a:path>
              </a:pathLst>
            </a:custGeom>
            <a:solidFill>
              <a:srgbClr val="1B2A4A"/>
            </a:solidFill>
          </p:spPr>
        </p:sp>
      </p:grpSp>
      <p:grpSp>
        <p:nvGrpSpPr>
          <p:cNvPr name="Group 5" id="5"/>
          <p:cNvGrpSpPr/>
          <p:nvPr/>
        </p:nvGrpSpPr>
        <p:grpSpPr>
          <a:xfrm rot="0">
            <a:off x="822960" y="0"/>
            <a:ext cx="15361920" cy="1316736"/>
            <a:chOff x="0" y="0"/>
            <a:chExt cx="20482560" cy="175564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0482561" cy="1755648"/>
            </a:xfrm>
            <a:custGeom>
              <a:avLst/>
              <a:gdLst/>
              <a:ahLst/>
              <a:cxnLst/>
              <a:rect r="r" b="b" t="t" l="l"/>
              <a:pathLst>
                <a:path h="1755648" w="20482561">
                  <a:moveTo>
                    <a:pt x="0" y="0"/>
                  </a:moveTo>
                  <a:lnTo>
                    <a:pt x="20482561" y="0"/>
                  </a:lnTo>
                  <a:lnTo>
                    <a:pt x="20482561" y="1755648"/>
                  </a:lnTo>
                  <a:lnTo>
                    <a:pt x="0" y="17556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77325" r="0" b="-177325"/>
              </a:stretch>
            </a:blipFill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20482560" cy="175564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4560"/>
                </a:lnSpc>
              </a:pPr>
              <a:r>
                <a:rPr lang="en-US" b="true" sz="3800" spc="399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LEADERSHIP ANALYSIS – NICK (ENGINEERING)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6642080" y="0"/>
            <a:ext cx="1316736" cy="1316736"/>
            <a:chOff x="0" y="0"/>
            <a:chExt cx="1755648" cy="1755648"/>
          </a:xfrm>
        </p:grpSpPr>
        <p:sp>
          <p:nvSpPr>
            <p:cNvPr name="Freeform 9" id="9" descr="preencoded.png"/>
            <p:cNvSpPr/>
            <p:nvPr/>
          </p:nvSpPr>
          <p:spPr>
            <a:xfrm flipH="false" flipV="false" rot="0">
              <a:off x="0" y="0"/>
              <a:ext cx="1755648" cy="1755648"/>
            </a:xfrm>
            <a:custGeom>
              <a:avLst/>
              <a:gdLst/>
              <a:ahLst/>
              <a:cxnLst/>
              <a:rect r="r" b="b" t="t" l="l"/>
              <a:pathLst>
                <a:path h="1755648" w="1755648">
                  <a:moveTo>
                    <a:pt x="0" y="0"/>
                  </a:moveTo>
                  <a:lnTo>
                    <a:pt x="1755648" y="0"/>
                  </a:lnTo>
                  <a:lnTo>
                    <a:pt x="1755648" y="1755648"/>
                  </a:lnTo>
                  <a:lnTo>
                    <a:pt x="0" y="17556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0" r="0" b="0"/>
              </a:stretch>
            </a:blip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-12697" y="9771383"/>
            <a:ext cx="18313403" cy="537467"/>
            <a:chOff x="0" y="0"/>
            <a:chExt cx="24417871" cy="716623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16891" y="16891"/>
              <a:ext cx="24383999" cy="682752"/>
            </a:xfrm>
            <a:custGeom>
              <a:avLst/>
              <a:gdLst/>
              <a:ahLst/>
              <a:cxnLst/>
              <a:rect r="r" b="b" t="t" l="l"/>
              <a:pathLst>
                <a:path h="682752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682752"/>
                  </a:lnTo>
                  <a:lnTo>
                    <a:pt x="0" y="682752"/>
                  </a:lnTo>
                  <a:close/>
                </a:path>
              </a:pathLst>
            </a:custGeom>
            <a:solidFill>
              <a:srgbClr val="D8DDE6"/>
            </a:solid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4417782" cy="716536"/>
            </a:xfrm>
            <a:custGeom>
              <a:avLst/>
              <a:gdLst/>
              <a:ahLst/>
              <a:cxnLst/>
              <a:rect r="r" b="b" t="t" l="l"/>
              <a:pathLst>
                <a:path h="716536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699643"/>
                  </a:lnTo>
                  <a:cubicBezTo>
                    <a:pt x="24417782" y="709041"/>
                    <a:pt x="24410163" y="716534"/>
                    <a:pt x="24400890" y="716534"/>
                  </a:cubicBezTo>
                  <a:lnTo>
                    <a:pt x="16891" y="716534"/>
                  </a:lnTo>
                  <a:cubicBezTo>
                    <a:pt x="7620" y="716661"/>
                    <a:pt x="0" y="709041"/>
                    <a:pt x="0" y="69964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699643"/>
                  </a:lnTo>
                  <a:lnTo>
                    <a:pt x="16891" y="699643"/>
                  </a:lnTo>
                  <a:lnTo>
                    <a:pt x="16891" y="682752"/>
                  </a:lnTo>
                  <a:lnTo>
                    <a:pt x="24400890" y="682752"/>
                  </a:lnTo>
                  <a:lnTo>
                    <a:pt x="24400890" y="699643"/>
                  </a:lnTo>
                  <a:lnTo>
                    <a:pt x="24384000" y="699643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D8DDE6"/>
            </a:solidFill>
          </p:spPr>
        </p:sp>
      </p:grpSp>
      <p:grpSp>
        <p:nvGrpSpPr>
          <p:cNvPr name="Group 13" id="13"/>
          <p:cNvGrpSpPr/>
          <p:nvPr/>
        </p:nvGrpSpPr>
        <p:grpSpPr>
          <a:xfrm rot="0">
            <a:off x="731520" y="9784080"/>
            <a:ext cx="15544800" cy="512064"/>
            <a:chOff x="0" y="0"/>
            <a:chExt cx="20726400" cy="682752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20726400" cy="682752"/>
            </a:xfrm>
            <a:custGeom>
              <a:avLst/>
              <a:gdLst/>
              <a:ahLst/>
              <a:cxnLst/>
              <a:rect r="r" b="b" t="t" l="l"/>
              <a:pathLst>
                <a:path h="682752" w="20726400">
                  <a:moveTo>
                    <a:pt x="0" y="0"/>
                  </a:moveTo>
                  <a:lnTo>
                    <a:pt x="20726400" y="0"/>
                  </a:lnTo>
                  <a:lnTo>
                    <a:pt x="2072640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41510" r="0" b="-541510"/>
              </a:stretch>
            </a:blip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38100"/>
              <a:ext cx="2072640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Keepsafe Company Case Study  |  Teamwork &amp; Organisational Behaviour</a:t>
              </a: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6459200" y="9784080"/>
            <a:ext cx="1463040" cy="512064"/>
            <a:chOff x="0" y="0"/>
            <a:chExt cx="1950720" cy="682752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950720" cy="682752"/>
            </a:xfrm>
            <a:custGeom>
              <a:avLst/>
              <a:gdLst/>
              <a:ahLst/>
              <a:cxnLst/>
              <a:rect r="r" b="b" t="t" l="l"/>
              <a:pathLst>
                <a:path h="682752" w="1950720">
                  <a:moveTo>
                    <a:pt x="0" y="0"/>
                  </a:moveTo>
                  <a:lnTo>
                    <a:pt x="1950720" y="0"/>
                  </a:lnTo>
                  <a:lnTo>
                    <a:pt x="195072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671" r="0" b="-5671"/>
              </a:stretch>
            </a:blip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38100"/>
              <a:ext cx="195072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12 / 20</a:t>
              </a: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755399" y="1596647"/>
            <a:ext cx="2494283" cy="793499"/>
            <a:chOff x="0" y="0"/>
            <a:chExt cx="3325711" cy="1057999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16891" y="16891"/>
              <a:ext cx="3291840" cy="1024128"/>
            </a:xfrm>
            <a:custGeom>
              <a:avLst/>
              <a:gdLst/>
              <a:ahLst/>
              <a:cxnLst/>
              <a:rect r="r" b="b" t="t" l="l"/>
              <a:pathLst>
                <a:path h="1024128" w="3291840">
                  <a:moveTo>
                    <a:pt x="0" y="0"/>
                  </a:moveTo>
                  <a:lnTo>
                    <a:pt x="3291840" y="0"/>
                  </a:lnTo>
                  <a:lnTo>
                    <a:pt x="3291840" y="1024128"/>
                  </a:lnTo>
                  <a:lnTo>
                    <a:pt x="0" y="1024128"/>
                  </a:lnTo>
                  <a:close/>
                </a:path>
              </a:pathLst>
            </a:custGeom>
            <a:solidFill>
              <a:srgbClr val="1B2A4A"/>
            </a:solidFill>
          </p:spPr>
        </p:sp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3325622" cy="1057912"/>
            </a:xfrm>
            <a:custGeom>
              <a:avLst/>
              <a:gdLst/>
              <a:ahLst/>
              <a:cxnLst/>
              <a:rect r="r" b="b" t="t" l="l"/>
              <a:pathLst>
                <a:path h="1057912" w="3325622">
                  <a:moveTo>
                    <a:pt x="16891" y="0"/>
                  </a:moveTo>
                  <a:lnTo>
                    <a:pt x="3308731" y="0"/>
                  </a:lnTo>
                  <a:cubicBezTo>
                    <a:pt x="3318129" y="0"/>
                    <a:pt x="3325622" y="7620"/>
                    <a:pt x="3325622" y="16891"/>
                  </a:cubicBezTo>
                  <a:lnTo>
                    <a:pt x="3325622" y="1041019"/>
                  </a:lnTo>
                  <a:cubicBezTo>
                    <a:pt x="3325622" y="1050417"/>
                    <a:pt x="3318002" y="1057910"/>
                    <a:pt x="3308731" y="1057910"/>
                  </a:cubicBezTo>
                  <a:lnTo>
                    <a:pt x="16891" y="1057910"/>
                  </a:lnTo>
                  <a:cubicBezTo>
                    <a:pt x="7620" y="1058037"/>
                    <a:pt x="0" y="1050417"/>
                    <a:pt x="0" y="104101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041019"/>
                  </a:lnTo>
                  <a:lnTo>
                    <a:pt x="16891" y="1041019"/>
                  </a:lnTo>
                  <a:lnTo>
                    <a:pt x="16891" y="1024128"/>
                  </a:lnTo>
                  <a:lnTo>
                    <a:pt x="3308731" y="1024128"/>
                  </a:lnTo>
                  <a:lnTo>
                    <a:pt x="3308731" y="1041019"/>
                  </a:lnTo>
                  <a:lnTo>
                    <a:pt x="3291840" y="1041019"/>
                  </a:lnTo>
                  <a:lnTo>
                    <a:pt x="3291840" y="16891"/>
                  </a:lnTo>
                  <a:lnTo>
                    <a:pt x="3308731" y="16891"/>
                  </a:lnTo>
                  <a:lnTo>
                    <a:pt x="330873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B2A4A"/>
            </a:solid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768096" y="1609344"/>
            <a:ext cx="2468880" cy="768096"/>
            <a:chOff x="0" y="0"/>
            <a:chExt cx="3291840" cy="1024128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3291840" cy="1024128"/>
            </a:xfrm>
            <a:custGeom>
              <a:avLst/>
              <a:gdLst/>
              <a:ahLst/>
              <a:cxnLst/>
              <a:rect r="r" b="b" t="t" l="l"/>
              <a:pathLst>
                <a:path h="1024128" w="3291840">
                  <a:moveTo>
                    <a:pt x="0" y="0"/>
                  </a:moveTo>
                  <a:lnTo>
                    <a:pt x="3291840" y="0"/>
                  </a:lnTo>
                  <a:lnTo>
                    <a:pt x="3291840" y="1024128"/>
                  </a:lnTo>
                  <a:lnTo>
                    <a:pt x="0" y="102412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2630" r="0" b="-12630"/>
              </a:stretch>
            </a:blipFill>
          </p:spPr>
        </p:sp>
        <p:sp>
          <p:nvSpPr>
            <p:cNvPr name="TextBox 24" id="24"/>
            <p:cNvSpPr txBox="true"/>
            <p:nvPr/>
          </p:nvSpPr>
          <p:spPr>
            <a:xfrm>
              <a:off x="0" y="-47625"/>
              <a:ext cx="3291840" cy="107175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640"/>
                </a:lnSpc>
              </a:pPr>
              <a:r>
                <a:rPr lang="en-US" sz="2200" b="true">
                  <a:solidFill>
                    <a:srgbClr val="FFFFFF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Meeting 1</a:t>
              </a:r>
            </a:p>
          </p:txBody>
        </p:sp>
      </p:grpSp>
      <p:grpSp>
        <p:nvGrpSpPr>
          <p:cNvPr name="Group 25" id="25"/>
          <p:cNvGrpSpPr/>
          <p:nvPr/>
        </p:nvGrpSpPr>
        <p:grpSpPr>
          <a:xfrm rot="0">
            <a:off x="3425447" y="1596647"/>
            <a:ext cx="2768603" cy="793499"/>
            <a:chOff x="0" y="0"/>
            <a:chExt cx="3691471" cy="1057999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16891" y="16891"/>
              <a:ext cx="3657600" cy="1024128"/>
            </a:xfrm>
            <a:custGeom>
              <a:avLst/>
              <a:gdLst/>
              <a:ahLst/>
              <a:cxnLst/>
              <a:rect r="r" b="b" t="t" l="l"/>
              <a:pathLst>
                <a:path h="1024128" w="3657600">
                  <a:moveTo>
                    <a:pt x="0" y="0"/>
                  </a:moveTo>
                  <a:lnTo>
                    <a:pt x="3657600" y="0"/>
                  </a:lnTo>
                  <a:lnTo>
                    <a:pt x="3657600" y="1024128"/>
                  </a:lnTo>
                  <a:lnTo>
                    <a:pt x="0" y="1024128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3691382" cy="1057912"/>
            </a:xfrm>
            <a:custGeom>
              <a:avLst/>
              <a:gdLst/>
              <a:ahLst/>
              <a:cxnLst/>
              <a:rect r="r" b="b" t="t" l="l"/>
              <a:pathLst>
                <a:path h="1057912" w="3691382">
                  <a:moveTo>
                    <a:pt x="16891" y="0"/>
                  </a:moveTo>
                  <a:lnTo>
                    <a:pt x="3674491" y="0"/>
                  </a:lnTo>
                  <a:cubicBezTo>
                    <a:pt x="3683889" y="0"/>
                    <a:pt x="3691382" y="7620"/>
                    <a:pt x="3691382" y="16891"/>
                  </a:cubicBezTo>
                  <a:lnTo>
                    <a:pt x="3691382" y="1041019"/>
                  </a:lnTo>
                  <a:cubicBezTo>
                    <a:pt x="3691382" y="1050417"/>
                    <a:pt x="3683762" y="1057910"/>
                    <a:pt x="3674491" y="1057910"/>
                  </a:cubicBezTo>
                  <a:lnTo>
                    <a:pt x="16891" y="1057910"/>
                  </a:lnTo>
                  <a:cubicBezTo>
                    <a:pt x="7620" y="1058037"/>
                    <a:pt x="0" y="1050417"/>
                    <a:pt x="0" y="104101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041019"/>
                  </a:lnTo>
                  <a:lnTo>
                    <a:pt x="16891" y="1041019"/>
                  </a:lnTo>
                  <a:lnTo>
                    <a:pt x="16891" y="1024128"/>
                  </a:lnTo>
                  <a:lnTo>
                    <a:pt x="3674491" y="1024128"/>
                  </a:lnTo>
                  <a:lnTo>
                    <a:pt x="3674491" y="1041019"/>
                  </a:lnTo>
                  <a:lnTo>
                    <a:pt x="3657600" y="1041019"/>
                  </a:lnTo>
                  <a:lnTo>
                    <a:pt x="3657600" y="16891"/>
                  </a:lnTo>
                  <a:lnTo>
                    <a:pt x="3674491" y="16891"/>
                  </a:lnTo>
                  <a:lnTo>
                    <a:pt x="36744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28" id="28"/>
          <p:cNvGrpSpPr/>
          <p:nvPr/>
        </p:nvGrpSpPr>
        <p:grpSpPr>
          <a:xfrm rot="0">
            <a:off x="3438144" y="1609344"/>
            <a:ext cx="2743200" cy="768096"/>
            <a:chOff x="0" y="0"/>
            <a:chExt cx="3657600" cy="1024128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3657600" cy="1024128"/>
            </a:xfrm>
            <a:custGeom>
              <a:avLst/>
              <a:gdLst/>
              <a:ahLst/>
              <a:cxnLst/>
              <a:rect r="r" b="b" t="t" l="l"/>
              <a:pathLst>
                <a:path h="1024128" w="3657600">
                  <a:moveTo>
                    <a:pt x="0" y="0"/>
                  </a:moveTo>
                  <a:lnTo>
                    <a:pt x="3657600" y="0"/>
                  </a:lnTo>
                  <a:lnTo>
                    <a:pt x="3657600" y="1024128"/>
                  </a:lnTo>
                  <a:lnTo>
                    <a:pt x="0" y="102412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9589" r="0" b="-19589"/>
              </a:stretch>
            </a:blipFill>
          </p:spPr>
        </p:sp>
        <p:sp>
          <p:nvSpPr>
            <p:cNvPr name="TextBox 30" id="30"/>
            <p:cNvSpPr txBox="true"/>
            <p:nvPr/>
          </p:nvSpPr>
          <p:spPr>
            <a:xfrm>
              <a:off x="0" y="-9525"/>
              <a:ext cx="3657600" cy="103365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879"/>
                </a:lnSpc>
              </a:pPr>
              <a:r>
                <a:rPr lang="en-US" sz="24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Directive</a:t>
              </a:r>
            </a:p>
          </p:txBody>
        </p:sp>
      </p:grpSp>
      <p:sp>
        <p:nvSpPr>
          <p:cNvPr name="TextBox 31" id="31"/>
          <p:cNvSpPr txBox="true"/>
          <p:nvPr/>
        </p:nvSpPr>
        <p:spPr>
          <a:xfrm rot="0">
            <a:off x="768096" y="2485644"/>
            <a:ext cx="16751808" cy="8793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Appointed by MD. Introduced the team, explained the objective, proposed sub-groups and suggested meeting schedule.</a:t>
            </a:r>
          </a:p>
        </p:txBody>
      </p:sp>
      <p:grpSp>
        <p:nvGrpSpPr>
          <p:cNvPr name="Group 32" id="32"/>
          <p:cNvGrpSpPr/>
          <p:nvPr/>
        </p:nvGrpSpPr>
        <p:grpSpPr>
          <a:xfrm rot="0">
            <a:off x="755399" y="3516887"/>
            <a:ext cx="2494283" cy="793499"/>
            <a:chOff x="0" y="0"/>
            <a:chExt cx="3325711" cy="1057999"/>
          </a:xfrm>
        </p:grpSpPr>
        <p:sp>
          <p:nvSpPr>
            <p:cNvPr name="Freeform 33" id="33"/>
            <p:cNvSpPr/>
            <p:nvPr/>
          </p:nvSpPr>
          <p:spPr>
            <a:xfrm flipH="false" flipV="false" rot="0">
              <a:off x="16891" y="16891"/>
              <a:ext cx="3291840" cy="1024128"/>
            </a:xfrm>
            <a:custGeom>
              <a:avLst/>
              <a:gdLst/>
              <a:ahLst/>
              <a:cxnLst/>
              <a:rect r="r" b="b" t="t" l="l"/>
              <a:pathLst>
                <a:path h="1024128" w="3291840">
                  <a:moveTo>
                    <a:pt x="0" y="0"/>
                  </a:moveTo>
                  <a:lnTo>
                    <a:pt x="3291840" y="0"/>
                  </a:lnTo>
                  <a:lnTo>
                    <a:pt x="3291840" y="1024128"/>
                  </a:lnTo>
                  <a:lnTo>
                    <a:pt x="0" y="1024128"/>
                  </a:lnTo>
                  <a:close/>
                </a:path>
              </a:pathLst>
            </a:custGeom>
            <a:solidFill>
              <a:srgbClr val="1B2A4A"/>
            </a:solidFill>
          </p:spPr>
        </p:sp>
        <p:sp>
          <p:nvSpPr>
            <p:cNvPr name="Freeform 34" id="34"/>
            <p:cNvSpPr/>
            <p:nvPr/>
          </p:nvSpPr>
          <p:spPr>
            <a:xfrm flipH="false" flipV="false" rot="0">
              <a:off x="0" y="0"/>
              <a:ext cx="3325622" cy="1057912"/>
            </a:xfrm>
            <a:custGeom>
              <a:avLst/>
              <a:gdLst/>
              <a:ahLst/>
              <a:cxnLst/>
              <a:rect r="r" b="b" t="t" l="l"/>
              <a:pathLst>
                <a:path h="1057912" w="3325622">
                  <a:moveTo>
                    <a:pt x="16891" y="0"/>
                  </a:moveTo>
                  <a:lnTo>
                    <a:pt x="3308731" y="0"/>
                  </a:lnTo>
                  <a:cubicBezTo>
                    <a:pt x="3318129" y="0"/>
                    <a:pt x="3325622" y="7620"/>
                    <a:pt x="3325622" y="16891"/>
                  </a:cubicBezTo>
                  <a:lnTo>
                    <a:pt x="3325622" y="1041019"/>
                  </a:lnTo>
                  <a:cubicBezTo>
                    <a:pt x="3325622" y="1050417"/>
                    <a:pt x="3318002" y="1057910"/>
                    <a:pt x="3308731" y="1057910"/>
                  </a:cubicBezTo>
                  <a:lnTo>
                    <a:pt x="16891" y="1057910"/>
                  </a:lnTo>
                  <a:cubicBezTo>
                    <a:pt x="7620" y="1058037"/>
                    <a:pt x="0" y="1050417"/>
                    <a:pt x="0" y="104101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041019"/>
                  </a:lnTo>
                  <a:lnTo>
                    <a:pt x="16891" y="1041019"/>
                  </a:lnTo>
                  <a:lnTo>
                    <a:pt x="16891" y="1024128"/>
                  </a:lnTo>
                  <a:lnTo>
                    <a:pt x="3308731" y="1024128"/>
                  </a:lnTo>
                  <a:lnTo>
                    <a:pt x="3308731" y="1041019"/>
                  </a:lnTo>
                  <a:lnTo>
                    <a:pt x="3291840" y="1041019"/>
                  </a:lnTo>
                  <a:lnTo>
                    <a:pt x="3291840" y="16891"/>
                  </a:lnTo>
                  <a:lnTo>
                    <a:pt x="3308731" y="16891"/>
                  </a:lnTo>
                  <a:lnTo>
                    <a:pt x="330873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B2A4A"/>
            </a:solidFill>
          </p:spPr>
        </p:sp>
      </p:grpSp>
      <p:grpSp>
        <p:nvGrpSpPr>
          <p:cNvPr name="Group 35" id="35"/>
          <p:cNvGrpSpPr/>
          <p:nvPr/>
        </p:nvGrpSpPr>
        <p:grpSpPr>
          <a:xfrm rot="0">
            <a:off x="768096" y="3529584"/>
            <a:ext cx="2468880" cy="768096"/>
            <a:chOff x="0" y="0"/>
            <a:chExt cx="3291840" cy="1024128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0" y="0"/>
              <a:ext cx="3291840" cy="1024128"/>
            </a:xfrm>
            <a:custGeom>
              <a:avLst/>
              <a:gdLst/>
              <a:ahLst/>
              <a:cxnLst/>
              <a:rect r="r" b="b" t="t" l="l"/>
              <a:pathLst>
                <a:path h="1024128" w="3291840">
                  <a:moveTo>
                    <a:pt x="0" y="0"/>
                  </a:moveTo>
                  <a:lnTo>
                    <a:pt x="3291840" y="0"/>
                  </a:lnTo>
                  <a:lnTo>
                    <a:pt x="3291840" y="1024128"/>
                  </a:lnTo>
                  <a:lnTo>
                    <a:pt x="0" y="102412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2630" r="0" b="-12630"/>
              </a:stretch>
            </a:blipFill>
          </p:spPr>
        </p:sp>
        <p:sp>
          <p:nvSpPr>
            <p:cNvPr name="TextBox 37" id="37"/>
            <p:cNvSpPr txBox="true"/>
            <p:nvPr/>
          </p:nvSpPr>
          <p:spPr>
            <a:xfrm>
              <a:off x="0" y="-47625"/>
              <a:ext cx="3291840" cy="107175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640"/>
                </a:lnSpc>
              </a:pPr>
              <a:r>
                <a:rPr lang="en-US" sz="2200" b="true">
                  <a:solidFill>
                    <a:srgbClr val="FFFFFF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Meeting 2</a:t>
              </a:r>
            </a:p>
          </p:txBody>
        </p:sp>
      </p:grpSp>
      <p:grpSp>
        <p:nvGrpSpPr>
          <p:cNvPr name="Group 38" id="38"/>
          <p:cNvGrpSpPr/>
          <p:nvPr/>
        </p:nvGrpSpPr>
        <p:grpSpPr>
          <a:xfrm rot="0">
            <a:off x="3425447" y="3516887"/>
            <a:ext cx="2768603" cy="793499"/>
            <a:chOff x="0" y="0"/>
            <a:chExt cx="3691471" cy="1057999"/>
          </a:xfrm>
        </p:grpSpPr>
        <p:sp>
          <p:nvSpPr>
            <p:cNvPr name="Freeform 39" id="39"/>
            <p:cNvSpPr/>
            <p:nvPr/>
          </p:nvSpPr>
          <p:spPr>
            <a:xfrm flipH="false" flipV="false" rot="0">
              <a:off x="16891" y="16891"/>
              <a:ext cx="3657600" cy="1024128"/>
            </a:xfrm>
            <a:custGeom>
              <a:avLst/>
              <a:gdLst/>
              <a:ahLst/>
              <a:cxnLst/>
              <a:rect r="r" b="b" t="t" l="l"/>
              <a:pathLst>
                <a:path h="1024128" w="3657600">
                  <a:moveTo>
                    <a:pt x="0" y="0"/>
                  </a:moveTo>
                  <a:lnTo>
                    <a:pt x="3657600" y="0"/>
                  </a:lnTo>
                  <a:lnTo>
                    <a:pt x="3657600" y="1024128"/>
                  </a:lnTo>
                  <a:lnTo>
                    <a:pt x="0" y="1024128"/>
                  </a:lnTo>
                  <a:close/>
                </a:path>
              </a:pathLst>
            </a:custGeom>
            <a:solidFill>
              <a:srgbClr val="C0392B"/>
            </a:solidFill>
          </p:spPr>
        </p:sp>
        <p:sp>
          <p:nvSpPr>
            <p:cNvPr name="Freeform 40" id="40"/>
            <p:cNvSpPr/>
            <p:nvPr/>
          </p:nvSpPr>
          <p:spPr>
            <a:xfrm flipH="false" flipV="false" rot="0">
              <a:off x="0" y="0"/>
              <a:ext cx="3691382" cy="1057912"/>
            </a:xfrm>
            <a:custGeom>
              <a:avLst/>
              <a:gdLst/>
              <a:ahLst/>
              <a:cxnLst/>
              <a:rect r="r" b="b" t="t" l="l"/>
              <a:pathLst>
                <a:path h="1057912" w="3691382">
                  <a:moveTo>
                    <a:pt x="16891" y="0"/>
                  </a:moveTo>
                  <a:lnTo>
                    <a:pt x="3674491" y="0"/>
                  </a:lnTo>
                  <a:cubicBezTo>
                    <a:pt x="3683889" y="0"/>
                    <a:pt x="3691382" y="7620"/>
                    <a:pt x="3691382" y="16891"/>
                  </a:cubicBezTo>
                  <a:lnTo>
                    <a:pt x="3691382" y="1041019"/>
                  </a:lnTo>
                  <a:cubicBezTo>
                    <a:pt x="3691382" y="1050417"/>
                    <a:pt x="3683762" y="1057910"/>
                    <a:pt x="3674491" y="1057910"/>
                  </a:cubicBezTo>
                  <a:lnTo>
                    <a:pt x="16891" y="1057910"/>
                  </a:lnTo>
                  <a:cubicBezTo>
                    <a:pt x="7620" y="1058037"/>
                    <a:pt x="0" y="1050417"/>
                    <a:pt x="0" y="104101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041019"/>
                  </a:lnTo>
                  <a:lnTo>
                    <a:pt x="16891" y="1041019"/>
                  </a:lnTo>
                  <a:lnTo>
                    <a:pt x="16891" y="1024128"/>
                  </a:lnTo>
                  <a:lnTo>
                    <a:pt x="3674491" y="1024128"/>
                  </a:lnTo>
                  <a:lnTo>
                    <a:pt x="3674491" y="1041019"/>
                  </a:lnTo>
                  <a:lnTo>
                    <a:pt x="3657600" y="1041019"/>
                  </a:lnTo>
                  <a:lnTo>
                    <a:pt x="3657600" y="16891"/>
                  </a:lnTo>
                  <a:lnTo>
                    <a:pt x="3674491" y="16891"/>
                  </a:lnTo>
                  <a:lnTo>
                    <a:pt x="36744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392B"/>
            </a:solidFill>
          </p:spPr>
        </p:sp>
      </p:grpSp>
      <p:grpSp>
        <p:nvGrpSpPr>
          <p:cNvPr name="Group 41" id="41"/>
          <p:cNvGrpSpPr/>
          <p:nvPr/>
        </p:nvGrpSpPr>
        <p:grpSpPr>
          <a:xfrm rot="0">
            <a:off x="3438144" y="3529584"/>
            <a:ext cx="2743200" cy="768096"/>
            <a:chOff x="0" y="0"/>
            <a:chExt cx="3657600" cy="1024128"/>
          </a:xfrm>
        </p:grpSpPr>
        <p:sp>
          <p:nvSpPr>
            <p:cNvPr name="Freeform 42" id="42"/>
            <p:cNvSpPr/>
            <p:nvPr/>
          </p:nvSpPr>
          <p:spPr>
            <a:xfrm flipH="false" flipV="false" rot="0">
              <a:off x="0" y="0"/>
              <a:ext cx="3657600" cy="1024128"/>
            </a:xfrm>
            <a:custGeom>
              <a:avLst/>
              <a:gdLst/>
              <a:ahLst/>
              <a:cxnLst/>
              <a:rect r="r" b="b" t="t" l="l"/>
              <a:pathLst>
                <a:path h="1024128" w="3657600">
                  <a:moveTo>
                    <a:pt x="0" y="0"/>
                  </a:moveTo>
                  <a:lnTo>
                    <a:pt x="3657600" y="0"/>
                  </a:lnTo>
                  <a:lnTo>
                    <a:pt x="3657600" y="1024128"/>
                  </a:lnTo>
                  <a:lnTo>
                    <a:pt x="0" y="102412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9589" r="0" b="-19589"/>
              </a:stretch>
            </a:blipFill>
          </p:spPr>
        </p:sp>
        <p:sp>
          <p:nvSpPr>
            <p:cNvPr name="TextBox 43" id="43"/>
            <p:cNvSpPr txBox="true"/>
            <p:nvPr/>
          </p:nvSpPr>
          <p:spPr>
            <a:xfrm>
              <a:off x="0" y="-9525"/>
              <a:ext cx="3657600" cy="103365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879"/>
                </a:lnSpc>
              </a:pPr>
              <a:r>
                <a:rPr lang="en-US" sz="24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Authoritative</a:t>
              </a:r>
            </a:p>
          </p:txBody>
        </p:sp>
      </p:grpSp>
      <p:sp>
        <p:nvSpPr>
          <p:cNvPr name="TextBox 44" id="44"/>
          <p:cNvSpPr txBox="true"/>
          <p:nvPr/>
        </p:nvSpPr>
        <p:spPr>
          <a:xfrm rot="0">
            <a:off x="768096" y="4405884"/>
            <a:ext cx="16751808" cy="8793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Conflict erupted. Nick asserted authority, refused to let the team continue arguing, and made the sub-team leader decision himself.</a:t>
            </a:r>
          </a:p>
        </p:txBody>
      </p:sp>
      <p:grpSp>
        <p:nvGrpSpPr>
          <p:cNvPr name="Group 45" id="45"/>
          <p:cNvGrpSpPr/>
          <p:nvPr/>
        </p:nvGrpSpPr>
        <p:grpSpPr>
          <a:xfrm rot="0">
            <a:off x="755399" y="5437127"/>
            <a:ext cx="2494283" cy="793499"/>
            <a:chOff x="0" y="0"/>
            <a:chExt cx="3325711" cy="1057999"/>
          </a:xfrm>
        </p:grpSpPr>
        <p:sp>
          <p:nvSpPr>
            <p:cNvPr name="Freeform 46" id="46"/>
            <p:cNvSpPr/>
            <p:nvPr/>
          </p:nvSpPr>
          <p:spPr>
            <a:xfrm flipH="false" flipV="false" rot="0">
              <a:off x="16891" y="16891"/>
              <a:ext cx="3291840" cy="1024128"/>
            </a:xfrm>
            <a:custGeom>
              <a:avLst/>
              <a:gdLst/>
              <a:ahLst/>
              <a:cxnLst/>
              <a:rect r="r" b="b" t="t" l="l"/>
              <a:pathLst>
                <a:path h="1024128" w="3291840">
                  <a:moveTo>
                    <a:pt x="0" y="0"/>
                  </a:moveTo>
                  <a:lnTo>
                    <a:pt x="3291840" y="0"/>
                  </a:lnTo>
                  <a:lnTo>
                    <a:pt x="3291840" y="1024128"/>
                  </a:lnTo>
                  <a:lnTo>
                    <a:pt x="0" y="1024128"/>
                  </a:lnTo>
                  <a:close/>
                </a:path>
              </a:pathLst>
            </a:custGeom>
            <a:solidFill>
              <a:srgbClr val="1B2A4A"/>
            </a:solidFill>
          </p:spPr>
        </p:sp>
        <p:sp>
          <p:nvSpPr>
            <p:cNvPr name="Freeform 47" id="47"/>
            <p:cNvSpPr/>
            <p:nvPr/>
          </p:nvSpPr>
          <p:spPr>
            <a:xfrm flipH="false" flipV="false" rot="0">
              <a:off x="0" y="0"/>
              <a:ext cx="3325622" cy="1057912"/>
            </a:xfrm>
            <a:custGeom>
              <a:avLst/>
              <a:gdLst/>
              <a:ahLst/>
              <a:cxnLst/>
              <a:rect r="r" b="b" t="t" l="l"/>
              <a:pathLst>
                <a:path h="1057912" w="3325622">
                  <a:moveTo>
                    <a:pt x="16891" y="0"/>
                  </a:moveTo>
                  <a:lnTo>
                    <a:pt x="3308731" y="0"/>
                  </a:lnTo>
                  <a:cubicBezTo>
                    <a:pt x="3318129" y="0"/>
                    <a:pt x="3325622" y="7620"/>
                    <a:pt x="3325622" y="16891"/>
                  </a:cubicBezTo>
                  <a:lnTo>
                    <a:pt x="3325622" y="1041019"/>
                  </a:lnTo>
                  <a:cubicBezTo>
                    <a:pt x="3325622" y="1050417"/>
                    <a:pt x="3318002" y="1057910"/>
                    <a:pt x="3308731" y="1057910"/>
                  </a:cubicBezTo>
                  <a:lnTo>
                    <a:pt x="16891" y="1057910"/>
                  </a:lnTo>
                  <a:cubicBezTo>
                    <a:pt x="7620" y="1058037"/>
                    <a:pt x="0" y="1050417"/>
                    <a:pt x="0" y="104101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041019"/>
                  </a:lnTo>
                  <a:lnTo>
                    <a:pt x="16891" y="1041019"/>
                  </a:lnTo>
                  <a:lnTo>
                    <a:pt x="16891" y="1024128"/>
                  </a:lnTo>
                  <a:lnTo>
                    <a:pt x="3308731" y="1024128"/>
                  </a:lnTo>
                  <a:lnTo>
                    <a:pt x="3308731" y="1041019"/>
                  </a:lnTo>
                  <a:lnTo>
                    <a:pt x="3291840" y="1041019"/>
                  </a:lnTo>
                  <a:lnTo>
                    <a:pt x="3291840" y="16891"/>
                  </a:lnTo>
                  <a:lnTo>
                    <a:pt x="3308731" y="16891"/>
                  </a:lnTo>
                  <a:lnTo>
                    <a:pt x="330873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B2A4A"/>
            </a:solidFill>
          </p:spPr>
        </p:sp>
      </p:grpSp>
      <p:grpSp>
        <p:nvGrpSpPr>
          <p:cNvPr name="Group 48" id="48"/>
          <p:cNvGrpSpPr/>
          <p:nvPr/>
        </p:nvGrpSpPr>
        <p:grpSpPr>
          <a:xfrm rot="0">
            <a:off x="768096" y="5449824"/>
            <a:ext cx="2468880" cy="768096"/>
            <a:chOff x="0" y="0"/>
            <a:chExt cx="3291840" cy="1024128"/>
          </a:xfrm>
        </p:grpSpPr>
        <p:sp>
          <p:nvSpPr>
            <p:cNvPr name="Freeform 49" id="49"/>
            <p:cNvSpPr/>
            <p:nvPr/>
          </p:nvSpPr>
          <p:spPr>
            <a:xfrm flipH="false" flipV="false" rot="0">
              <a:off x="0" y="0"/>
              <a:ext cx="3291840" cy="1024128"/>
            </a:xfrm>
            <a:custGeom>
              <a:avLst/>
              <a:gdLst/>
              <a:ahLst/>
              <a:cxnLst/>
              <a:rect r="r" b="b" t="t" l="l"/>
              <a:pathLst>
                <a:path h="1024128" w="3291840">
                  <a:moveTo>
                    <a:pt x="0" y="0"/>
                  </a:moveTo>
                  <a:lnTo>
                    <a:pt x="3291840" y="0"/>
                  </a:lnTo>
                  <a:lnTo>
                    <a:pt x="3291840" y="1024128"/>
                  </a:lnTo>
                  <a:lnTo>
                    <a:pt x="0" y="102412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2630" r="0" b="-12630"/>
              </a:stretch>
            </a:blipFill>
          </p:spPr>
        </p:sp>
        <p:sp>
          <p:nvSpPr>
            <p:cNvPr name="TextBox 50" id="50"/>
            <p:cNvSpPr txBox="true"/>
            <p:nvPr/>
          </p:nvSpPr>
          <p:spPr>
            <a:xfrm>
              <a:off x="0" y="-47625"/>
              <a:ext cx="3291840" cy="107175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640"/>
                </a:lnSpc>
              </a:pPr>
              <a:r>
                <a:rPr lang="en-US" sz="2200" b="true">
                  <a:solidFill>
                    <a:srgbClr val="FFFFFF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Meeting 3</a:t>
              </a:r>
            </a:p>
          </p:txBody>
        </p:sp>
      </p:grpSp>
      <p:grpSp>
        <p:nvGrpSpPr>
          <p:cNvPr name="Group 51" id="51"/>
          <p:cNvGrpSpPr/>
          <p:nvPr/>
        </p:nvGrpSpPr>
        <p:grpSpPr>
          <a:xfrm rot="0">
            <a:off x="3425447" y="5437127"/>
            <a:ext cx="2768603" cy="793499"/>
            <a:chOff x="0" y="0"/>
            <a:chExt cx="3691471" cy="1057999"/>
          </a:xfrm>
        </p:grpSpPr>
        <p:sp>
          <p:nvSpPr>
            <p:cNvPr name="Freeform 52" id="52"/>
            <p:cNvSpPr/>
            <p:nvPr/>
          </p:nvSpPr>
          <p:spPr>
            <a:xfrm flipH="false" flipV="false" rot="0">
              <a:off x="16891" y="16891"/>
              <a:ext cx="3657600" cy="1024128"/>
            </a:xfrm>
            <a:custGeom>
              <a:avLst/>
              <a:gdLst/>
              <a:ahLst/>
              <a:cxnLst/>
              <a:rect r="r" b="b" t="t" l="l"/>
              <a:pathLst>
                <a:path h="1024128" w="3657600">
                  <a:moveTo>
                    <a:pt x="0" y="0"/>
                  </a:moveTo>
                  <a:lnTo>
                    <a:pt x="3657600" y="0"/>
                  </a:lnTo>
                  <a:lnTo>
                    <a:pt x="3657600" y="1024128"/>
                  </a:lnTo>
                  <a:lnTo>
                    <a:pt x="0" y="1024128"/>
                  </a:lnTo>
                  <a:close/>
                </a:path>
              </a:pathLst>
            </a:custGeom>
            <a:solidFill>
              <a:srgbClr val="D4891A"/>
            </a:solidFill>
          </p:spPr>
        </p:sp>
        <p:sp>
          <p:nvSpPr>
            <p:cNvPr name="Freeform 53" id="53"/>
            <p:cNvSpPr/>
            <p:nvPr/>
          </p:nvSpPr>
          <p:spPr>
            <a:xfrm flipH="false" flipV="false" rot="0">
              <a:off x="0" y="0"/>
              <a:ext cx="3691382" cy="1057912"/>
            </a:xfrm>
            <a:custGeom>
              <a:avLst/>
              <a:gdLst/>
              <a:ahLst/>
              <a:cxnLst/>
              <a:rect r="r" b="b" t="t" l="l"/>
              <a:pathLst>
                <a:path h="1057912" w="3691382">
                  <a:moveTo>
                    <a:pt x="16891" y="0"/>
                  </a:moveTo>
                  <a:lnTo>
                    <a:pt x="3674491" y="0"/>
                  </a:lnTo>
                  <a:cubicBezTo>
                    <a:pt x="3683889" y="0"/>
                    <a:pt x="3691382" y="7620"/>
                    <a:pt x="3691382" y="16891"/>
                  </a:cubicBezTo>
                  <a:lnTo>
                    <a:pt x="3691382" y="1041019"/>
                  </a:lnTo>
                  <a:cubicBezTo>
                    <a:pt x="3691382" y="1050417"/>
                    <a:pt x="3683762" y="1057910"/>
                    <a:pt x="3674491" y="1057910"/>
                  </a:cubicBezTo>
                  <a:lnTo>
                    <a:pt x="16891" y="1057910"/>
                  </a:lnTo>
                  <a:cubicBezTo>
                    <a:pt x="7620" y="1058037"/>
                    <a:pt x="0" y="1050417"/>
                    <a:pt x="0" y="104101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041019"/>
                  </a:lnTo>
                  <a:lnTo>
                    <a:pt x="16891" y="1041019"/>
                  </a:lnTo>
                  <a:lnTo>
                    <a:pt x="16891" y="1024128"/>
                  </a:lnTo>
                  <a:lnTo>
                    <a:pt x="3674491" y="1024128"/>
                  </a:lnTo>
                  <a:lnTo>
                    <a:pt x="3674491" y="1041019"/>
                  </a:lnTo>
                  <a:lnTo>
                    <a:pt x="3657600" y="1041019"/>
                  </a:lnTo>
                  <a:lnTo>
                    <a:pt x="3657600" y="16891"/>
                  </a:lnTo>
                  <a:lnTo>
                    <a:pt x="3674491" y="16891"/>
                  </a:lnTo>
                  <a:lnTo>
                    <a:pt x="36744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D4891A"/>
            </a:solidFill>
          </p:spPr>
        </p:sp>
      </p:grpSp>
      <p:grpSp>
        <p:nvGrpSpPr>
          <p:cNvPr name="Group 54" id="54"/>
          <p:cNvGrpSpPr/>
          <p:nvPr/>
        </p:nvGrpSpPr>
        <p:grpSpPr>
          <a:xfrm rot="0">
            <a:off x="3438144" y="5449824"/>
            <a:ext cx="2743200" cy="768096"/>
            <a:chOff x="0" y="0"/>
            <a:chExt cx="3657600" cy="1024128"/>
          </a:xfrm>
        </p:grpSpPr>
        <p:sp>
          <p:nvSpPr>
            <p:cNvPr name="Freeform 55" id="55"/>
            <p:cNvSpPr/>
            <p:nvPr/>
          </p:nvSpPr>
          <p:spPr>
            <a:xfrm flipH="false" flipV="false" rot="0">
              <a:off x="0" y="0"/>
              <a:ext cx="3657600" cy="1024128"/>
            </a:xfrm>
            <a:custGeom>
              <a:avLst/>
              <a:gdLst/>
              <a:ahLst/>
              <a:cxnLst/>
              <a:rect r="r" b="b" t="t" l="l"/>
              <a:pathLst>
                <a:path h="1024128" w="3657600">
                  <a:moveTo>
                    <a:pt x="0" y="0"/>
                  </a:moveTo>
                  <a:lnTo>
                    <a:pt x="3657600" y="0"/>
                  </a:lnTo>
                  <a:lnTo>
                    <a:pt x="3657600" y="1024128"/>
                  </a:lnTo>
                  <a:lnTo>
                    <a:pt x="0" y="102412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9589" r="0" b="-19589"/>
              </a:stretch>
            </a:blipFill>
          </p:spPr>
        </p:sp>
        <p:sp>
          <p:nvSpPr>
            <p:cNvPr name="TextBox 56" id="56"/>
            <p:cNvSpPr txBox="true"/>
            <p:nvPr/>
          </p:nvSpPr>
          <p:spPr>
            <a:xfrm>
              <a:off x="0" y="-9525"/>
              <a:ext cx="3657600" cy="103365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879"/>
                </a:lnSpc>
              </a:pPr>
              <a:r>
                <a:rPr lang="en-US" sz="24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Consultative</a:t>
              </a:r>
            </a:p>
          </p:txBody>
        </p:sp>
      </p:grpSp>
      <p:sp>
        <p:nvSpPr>
          <p:cNvPr name="TextBox 57" id="57"/>
          <p:cNvSpPr txBox="true"/>
          <p:nvPr/>
        </p:nvSpPr>
        <p:spPr>
          <a:xfrm rot="0">
            <a:off x="768096" y="6326124"/>
            <a:ext cx="16751808" cy="8793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Welcomed Sylvia's proposal, allowed the team to self-organise with rotating roles, and showed relief at the collaborative shift.</a:t>
            </a:r>
          </a:p>
        </p:txBody>
      </p:sp>
      <p:grpSp>
        <p:nvGrpSpPr>
          <p:cNvPr name="Group 58" id="58"/>
          <p:cNvGrpSpPr/>
          <p:nvPr/>
        </p:nvGrpSpPr>
        <p:grpSpPr>
          <a:xfrm rot="0">
            <a:off x="755399" y="7357367"/>
            <a:ext cx="2494283" cy="793499"/>
            <a:chOff x="0" y="0"/>
            <a:chExt cx="3325711" cy="1057999"/>
          </a:xfrm>
        </p:grpSpPr>
        <p:sp>
          <p:nvSpPr>
            <p:cNvPr name="Freeform 59" id="59"/>
            <p:cNvSpPr/>
            <p:nvPr/>
          </p:nvSpPr>
          <p:spPr>
            <a:xfrm flipH="false" flipV="false" rot="0">
              <a:off x="16891" y="16891"/>
              <a:ext cx="3291840" cy="1024128"/>
            </a:xfrm>
            <a:custGeom>
              <a:avLst/>
              <a:gdLst/>
              <a:ahLst/>
              <a:cxnLst/>
              <a:rect r="r" b="b" t="t" l="l"/>
              <a:pathLst>
                <a:path h="1024128" w="3291840">
                  <a:moveTo>
                    <a:pt x="0" y="0"/>
                  </a:moveTo>
                  <a:lnTo>
                    <a:pt x="3291840" y="0"/>
                  </a:lnTo>
                  <a:lnTo>
                    <a:pt x="3291840" y="1024128"/>
                  </a:lnTo>
                  <a:lnTo>
                    <a:pt x="0" y="1024128"/>
                  </a:lnTo>
                  <a:close/>
                </a:path>
              </a:pathLst>
            </a:custGeom>
            <a:solidFill>
              <a:srgbClr val="1B2A4A"/>
            </a:solidFill>
          </p:spPr>
        </p:sp>
        <p:sp>
          <p:nvSpPr>
            <p:cNvPr name="Freeform 60" id="60"/>
            <p:cNvSpPr/>
            <p:nvPr/>
          </p:nvSpPr>
          <p:spPr>
            <a:xfrm flipH="false" flipV="false" rot="0">
              <a:off x="0" y="0"/>
              <a:ext cx="3325622" cy="1057912"/>
            </a:xfrm>
            <a:custGeom>
              <a:avLst/>
              <a:gdLst/>
              <a:ahLst/>
              <a:cxnLst/>
              <a:rect r="r" b="b" t="t" l="l"/>
              <a:pathLst>
                <a:path h="1057912" w="3325622">
                  <a:moveTo>
                    <a:pt x="16891" y="0"/>
                  </a:moveTo>
                  <a:lnTo>
                    <a:pt x="3308731" y="0"/>
                  </a:lnTo>
                  <a:cubicBezTo>
                    <a:pt x="3318129" y="0"/>
                    <a:pt x="3325622" y="7620"/>
                    <a:pt x="3325622" y="16891"/>
                  </a:cubicBezTo>
                  <a:lnTo>
                    <a:pt x="3325622" y="1041019"/>
                  </a:lnTo>
                  <a:cubicBezTo>
                    <a:pt x="3325622" y="1050417"/>
                    <a:pt x="3318002" y="1057910"/>
                    <a:pt x="3308731" y="1057910"/>
                  </a:cubicBezTo>
                  <a:lnTo>
                    <a:pt x="16891" y="1057910"/>
                  </a:lnTo>
                  <a:cubicBezTo>
                    <a:pt x="7620" y="1058037"/>
                    <a:pt x="0" y="1050417"/>
                    <a:pt x="0" y="104101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041019"/>
                  </a:lnTo>
                  <a:lnTo>
                    <a:pt x="16891" y="1041019"/>
                  </a:lnTo>
                  <a:lnTo>
                    <a:pt x="16891" y="1024128"/>
                  </a:lnTo>
                  <a:lnTo>
                    <a:pt x="3308731" y="1024128"/>
                  </a:lnTo>
                  <a:lnTo>
                    <a:pt x="3308731" y="1041019"/>
                  </a:lnTo>
                  <a:lnTo>
                    <a:pt x="3291840" y="1041019"/>
                  </a:lnTo>
                  <a:lnTo>
                    <a:pt x="3291840" y="16891"/>
                  </a:lnTo>
                  <a:lnTo>
                    <a:pt x="3308731" y="16891"/>
                  </a:lnTo>
                  <a:lnTo>
                    <a:pt x="330873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B2A4A"/>
            </a:solidFill>
          </p:spPr>
        </p:sp>
      </p:grpSp>
      <p:grpSp>
        <p:nvGrpSpPr>
          <p:cNvPr name="Group 61" id="61"/>
          <p:cNvGrpSpPr/>
          <p:nvPr/>
        </p:nvGrpSpPr>
        <p:grpSpPr>
          <a:xfrm rot="0">
            <a:off x="768096" y="7370064"/>
            <a:ext cx="2468880" cy="768096"/>
            <a:chOff x="0" y="0"/>
            <a:chExt cx="3291840" cy="1024128"/>
          </a:xfrm>
        </p:grpSpPr>
        <p:sp>
          <p:nvSpPr>
            <p:cNvPr name="Freeform 62" id="62"/>
            <p:cNvSpPr/>
            <p:nvPr/>
          </p:nvSpPr>
          <p:spPr>
            <a:xfrm flipH="false" flipV="false" rot="0">
              <a:off x="0" y="0"/>
              <a:ext cx="3291840" cy="1024128"/>
            </a:xfrm>
            <a:custGeom>
              <a:avLst/>
              <a:gdLst/>
              <a:ahLst/>
              <a:cxnLst/>
              <a:rect r="r" b="b" t="t" l="l"/>
              <a:pathLst>
                <a:path h="1024128" w="3291840">
                  <a:moveTo>
                    <a:pt x="0" y="0"/>
                  </a:moveTo>
                  <a:lnTo>
                    <a:pt x="3291840" y="0"/>
                  </a:lnTo>
                  <a:lnTo>
                    <a:pt x="3291840" y="1024128"/>
                  </a:lnTo>
                  <a:lnTo>
                    <a:pt x="0" y="102412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2630" r="0" b="-12630"/>
              </a:stretch>
            </a:blipFill>
          </p:spPr>
        </p:sp>
        <p:sp>
          <p:nvSpPr>
            <p:cNvPr name="TextBox 63" id="63"/>
            <p:cNvSpPr txBox="true"/>
            <p:nvPr/>
          </p:nvSpPr>
          <p:spPr>
            <a:xfrm>
              <a:off x="0" y="-47625"/>
              <a:ext cx="3291840" cy="107175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640"/>
                </a:lnSpc>
              </a:pPr>
              <a:r>
                <a:rPr lang="en-US" sz="2200" b="true">
                  <a:solidFill>
                    <a:srgbClr val="FFFFFF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Meeting 4</a:t>
              </a:r>
            </a:p>
          </p:txBody>
        </p:sp>
      </p:grpSp>
      <p:grpSp>
        <p:nvGrpSpPr>
          <p:cNvPr name="Group 64" id="64"/>
          <p:cNvGrpSpPr/>
          <p:nvPr/>
        </p:nvGrpSpPr>
        <p:grpSpPr>
          <a:xfrm rot="0">
            <a:off x="3425447" y="7357367"/>
            <a:ext cx="2768603" cy="793499"/>
            <a:chOff x="0" y="0"/>
            <a:chExt cx="3691471" cy="1057999"/>
          </a:xfrm>
        </p:grpSpPr>
        <p:sp>
          <p:nvSpPr>
            <p:cNvPr name="Freeform 65" id="65"/>
            <p:cNvSpPr/>
            <p:nvPr/>
          </p:nvSpPr>
          <p:spPr>
            <a:xfrm flipH="false" flipV="false" rot="0">
              <a:off x="16891" y="16891"/>
              <a:ext cx="3657600" cy="1024128"/>
            </a:xfrm>
            <a:custGeom>
              <a:avLst/>
              <a:gdLst/>
              <a:ahLst/>
              <a:cxnLst/>
              <a:rect r="r" b="b" t="t" l="l"/>
              <a:pathLst>
                <a:path h="1024128" w="3657600">
                  <a:moveTo>
                    <a:pt x="0" y="0"/>
                  </a:moveTo>
                  <a:lnTo>
                    <a:pt x="3657600" y="0"/>
                  </a:lnTo>
                  <a:lnTo>
                    <a:pt x="3657600" y="1024128"/>
                  </a:lnTo>
                  <a:lnTo>
                    <a:pt x="0" y="1024128"/>
                  </a:lnTo>
                  <a:close/>
                </a:path>
              </a:pathLst>
            </a:custGeom>
            <a:solidFill>
              <a:srgbClr val="27AE60"/>
            </a:solidFill>
          </p:spPr>
        </p:sp>
        <p:sp>
          <p:nvSpPr>
            <p:cNvPr name="Freeform 66" id="66"/>
            <p:cNvSpPr/>
            <p:nvPr/>
          </p:nvSpPr>
          <p:spPr>
            <a:xfrm flipH="false" flipV="false" rot="0">
              <a:off x="0" y="0"/>
              <a:ext cx="3691382" cy="1057912"/>
            </a:xfrm>
            <a:custGeom>
              <a:avLst/>
              <a:gdLst/>
              <a:ahLst/>
              <a:cxnLst/>
              <a:rect r="r" b="b" t="t" l="l"/>
              <a:pathLst>
                <a:path h="1057912" w="3691382">
                  <a:moveTo>
                    <a:pt x="16891" y="0"/>
                  </a:moveTo>
                  <a:lnTo>
                    <a:pt x="3674491" y="0"/>
                  </a:lnTo>
                  <a:cubicBezTo>
                    <a:pt x="3683889" y="0"/>
                    <a:pt x="3691382" y="7620"/>
                    <a:pt x="3691382" y="16891"/>
                  </a:cubicBezTo>
                  <a:lnTo>
                    <a:pt x="3691382" y="1041019"/>
                  </a:lnTo>
                  <a:cubicBezTo>
                    <a:pt x="3691382" y="1050417"/>
                    <a:pt x="3683762" y="1057910"/>
                    <a:pt x="3674491" y="1057910"/>
                  </a:cubicBezTo>
                  <a:lnTo>
                    <a:pt x="16891" y="1057910"/>
                  </a:lnTo>
                  <a:cubicBezTo>
                    <a:pt x="7620" y="1058037"/>
                    <a:pt x="0" y="1050417"/>
                    <a:pt x="0" y="104101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041019"/>
                  </a:lnTo>
                  <a:lnTo>
                    <a:pt x="16891" y="1041019"/>
                  </a:lnTo>
                  <a:lnTo>
                    <a:pt x="16891" y="1024128"/>
                  </a:lnTo>
                  <a:lnTo>
                    <a:pt x="3674491" y="1024128"/>
                  </a:lnTo>
                  <a:lnTo>
                    <a:pt x="3674491" y="1041019"/>
                  </a:lnTo>
                  <a:lnTo>
                    <a:pt x="3657600" y="1041019"/>
                  </a:lnTo>
                  <a:lnTo>
                    <a:pt x="3657600" y="16891"/>
                  </a:lnTo>
                  <a:lnTo>
                    <a:pt x="3674491" y="16891"/>
                  </a:lnTo>
                  <a:lnTo>
                    <a:pt x="36744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27AE60"/>
            </a:solidFill>
          </p:spPr>
        </p:sp>
      </p:grpSp>
      <p:grpSp>
        <p:nvGrpSpPr>
          <p:cNvPr name="Group 67" id="67"/>
          <p:cNvGrpSpPr/>
          <p:nvPr/>
        </p:nvGrpSpPr>
        <p:grpSpPr>
          <a:xfrm rot="0">
            <a:off x="3438144" y="7370064"/>
            <a:ext cx="2743200" cy="768096"/>
            <a:chOff x="0" y="0"/>
            <a:chExt cx="3657600" cy="1024128"/>
          </a:xfrm>
        </p:grpSpPr>
        <p:sp>
          <p:nvSpPr>
            <p:cNvPr name="Freeform 68" id="68"/>
            <p:cNvSpPr/>
            <p:nvPr/>
          </p:nvSpPr>
          <p:spPr>
            <a:xfrm flipH="false" flipV="false" rot="0">
              <a:off x="0" y="0"/>
              <a:ext cx="3657600" cy="1024128"/>
            </a:xfrm>
            <a:custGeom>
              <a:avLst/>
              <a:gdLst/>
              <a:ahLst/>
              <a:cxnLst/>
              <a:rect r="r" b="b" t="t" l="l"/>
              <a:pathLst>
                <a:path h="1024128" w="3657600">
                  <a:moveTo>
                    <a:pt x="0" y="0"/>
                  </a:moveTo>
                  <a:lnTo>
                    <a:pt x="3657600" y="0"/>
                  </a:lnTo>
                  <a:lnTo>
                    <a:pt x="3657600" y="1024128"/>
                  </a:lnTo>
                  <a:lnTo>
                    <a:pt x="0" y="102412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9589" r="0" b="-19589"/>
              </a:stretch>
            </a:blipFill>
          </p:spPr>
        </p:sp>
        <p:sp>
          <p:nvSpPr>
            <p:cNvPr name="TextBox 69" id="69"/>
            <p:cNvSpPr txBox="true"/>
            <p:nvPr/>
          </p:nvSpPr>
          <p:spPr>
            <a:xfrm>
              <a:off x="0" y="-9525"/>
              <a:ext cx="3657600" cy="103365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879"/>
                </a:lnSpc>
              </a:pPr>
              <a:r>
                <a:rPr lang="en-US" sz="24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Delegative</a:t>
              </a:r>
            </a:p>
          </p:txBody>
        </p:sp>
      </p:grpSp>
      <p:sp>
        <p:nvSpPr>
          <p:cNvPr name="TextBox 70" id="70"/>
          <p:cNvSpPr txBox="true"/>
          <p:nvPr/>
        </p:nvSpPr>
        <p:spPr>
          <a:xfrm rot="0">
            <a:off x="768096" y="8246364"/>
            <a:ext cx="16751808" cy="8793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Sub-teams worked autonomously. Nick facilitated rather than directed. Supported the decision to seek external expertise.</a:t>
            </a:r>
          </a:p>
        </p:txBody>
      </p:sp>
      <p:grpSp>
        <p:nvGrpSpPr>
          <p:cNvPr name="Group 71" id="71"/>
          <p:cNvGrpSpPr/>
          <p:nvPr/>
        </p:nvGrpSpPr>
        <p:grpSpPr>
          <a:xfrm rot="0">
            <a:off x="755399" y="9277607"/>
            <a:ext cx="16777211" cy="318011"/>
            <a:chOff x="0" y="0"/>
            <a:chExt cx="22369615" cy="424015"/>
          </a:xfrm>
        </p:grpSpPr>
        <p:sp>
          <p:nvSpPr>
            <p:cNvPr name="Freeform 72" id="72"/>
            <p:cNvSpPr/>
            <p:nvPr/>
          </p:nvSpPr>
          <p:spPr>
            <a:xfrm flipH="false" flipV="false" rot="0">
              <a:off x="16891" y="16891"/>
              <a:ext cx="22335745" cy="390144"/>
            </a:xfrm>
            <a:custGeom>
              <a:avLst/>
              <a:gdLst/>
              <a:ahLst/>
              <a:cxnLst/>
              <a:rect r="r" b="b" t="t" l="l"/>
              <a:pathLst>
                <a:path h="390144" w="22335745">
                  <a:moveTo>
                    <a:pt x="0" y="0"/>
                  </a:moveTo>
                  <a:lnTo>
                    <a:pt x="22335745" y="0"/>
                  </a:lnTo>
                  <a:lnTo>
                    <a:pt x="22335745" y="390144"/>
                  </a:lnTo>
                  <a:lnTo>
                    <a:pt x="0" y="390144"/>
                  </a:lnTo>
                  <a:close/>
                </a:path>
              </a:pathLst>
            </a:custGeom>
            <a:solidFill>
              <a:srgbClr val="1B2A4A"/>
            </a:solidFill>
          </p:spPr>
        </p:sp>
        <p:sp>
          <p:nvSpPr>
            <p:cNvPr name="Freeform 73" id="73"/>
            <p:cNvSpPr/>
            <p:nvPr/>
          </p:nvSpPr>
          <p:spPr>
            <a:xfrm flipH="false" flipV="false" rot="0">
              <a:off x="0" y="0"/>
              <a:ext cx="22369526" cy="423928"/>
            </a:xfrm>
            <a:custGeom>
              <a:avLst/>
              <a:gdLst/>
              <a:ahLst/>
              <a:cxnLst/>
              <a:rect r="r" b="b" t="t" l="l"/>
              <a:pathLst>
                <a:path h="423928" w="22369526">
                  <a:moveTo>
                    <a:pt x="16891" y="0"/>
                  </a:moveTo>
                  <a:lnTo>
                    <a:pt x="22352636" y="0"/>
                  </a:lnTo>
                  <a:cubicBezTo>
                    <a:pt x="22362033" y="0"/>
                    <a:pt x="22369526" y="7620"/>
                    <a:pt x="22369526" y="16891"/>
                  </a:cubicBezTo>
                  <a:lnTo>
                    <a:pt x="22369526" y="407035"/>
                  </a:lnTo>
                  <a:cubicBezTo>
                    <a:pt x="22369526" y="416433"/>
                    <a:pt x="22361906" y="423926"/>
                    <a:pt x="22352636" y="423926"/>
                  </a:cubicBezTo>
                  <a:lnTo>
                    <a:pt x="16891" y="423926"/>
                  </a:lnTo>
                  <a:cubicBezTo>
                    <a:pt x="7620" y="424053"/>
                    <a:pt x="0" y="416433"/>
                    <a:pt x="0" y="407035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407035"/>
                  </a:lnTo>
                  <a:lnTo>
                    <a:pt x="16891" y="407035"/>
                  </a:lnTo>
                  <a:lnTo>
                    <a:pt x="16891" y="390144"/>
                  </a:lnTo>
                  <a:lnTo>
                    <a:pt x="22352636" y="390144"/>
                  </a:lnTo>
                  <a:lnTo>
                    <a:pt x="22352636" y="407035"/>
                  </a:lnTo>
                  <a:lnTo>
                    <a:pt x="22335745" y="407035"/>
                  </a:lnTo>
                  <a:lnTo>
                    <a:pt x="22335745" y="16891"/>
                  </a:lnTo>
                  <a:lnTo>
                    <a:pt x="22352636" y="16891"/>
                  </a:lnTo>
                  <a:lnTo>
                    <a:pt x="22352636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B2A4A"/>
            </a:solidFill>
          </p:spPr>
        </p:sp>
      </p:grpSp>
      <p:grpSp>
        <p:nvGrpSpPr>
          <p:cNvPr name="Group 74" id="74"/>
          <p:cNvGrpSpPr/>
          <p:nvPr/>
        </p:nvGrpSpPr>
        <p:grpSpPr>
          <a:xfrm rot="0">
            <a:off x="1005840" y="9290304"/>
            <a:ext cx="16459200" cy="292608"/>
            <a:chOff x="0" y="0"/>
            <a:chExt cx="21945600" cy="390144"/>
          </a:xfrm>
        </p:grpSpPr>
        <p:sp>
          <p:nvSpPr>
            <p:cNvPr name="Freeform 75" id="75"/>
            <p:cNvSpPr/>
            <p:nvPr/>
          </p:nvSpPr>
          <p:spPr>
            <a:xfrm flipH="false" flipV="false" rot="0">
              <a:off x="0" y="0"/>
              <a:ext cx="21945600" cy="390144"/>
            </a:xfrm>
            <a:custGeom>
              <a:avLst/>
              <a:gdLst/>
              <a:ahLst/>
              <a:cxnLst/>
              <a:rect r="r" b="b" t="t" l="l"/>
              <a:pathLst>
                <a:path h="390144" w="21945600">
                  <a:moveTo>
                    <a:pt x="0" y="0"/>
                  </a:moveTo>
                  <a:lnTo>
                    <a:pt x="21945600" y="0"/>
                  </a:lnTo>
                  <a:lnTo>
                    <a:pt x="21945600" y="390144"/>
                  </a:lnTo>
                  <a:lnTo>
                    <a:pt x="0" y="39014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046033" r="0" b="-1046033"/>
              </a:stretch>
            </a:blipFill>
          </p:spPr>
        </p:sp>
        <p:sp>
          <p:nvSpPr>
            <p:cNvPr name="TextBox 76" id="76"/>
            <p:cNvSpPr txBox="true"/>
            <p:nvPr/>
          </p:nvSpPr>
          <p:spPr>
            <a:xfrm>
              <a:off x="0" y="-38100"/>
              <a:ext cx="21945600" cy="42824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400"/>
                </a:lnSpc>
              </a:pPr>
              <a:r>
                <a:rPr lang="en-US" sz="2000" i="true">
                  <a:solidFill>
                    <a:srgbClr val="FFFFFF"/>
                  </a:solidFill>
                  <a:latin typeface="Calibri (MS) Italics"/>
                  <a:ea typeface="Calibri (MS) Italics"/>
                  <a:cs typeface="Calibri (MS) Italics"/>
                  <a:sym typeface="Calibri (MS) Italics"/>
                </a:rPr>
                <a:t>Theory link: Hersey &amp; Blanchard's Situational Leadership Model — style adapts to team maturity (M1→M4)</a:t>
              </a:r>
            </a:p>
          </p:txBody>
        </p:sp>
      </p:grp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5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2697" y="-12697"/>
            <a:ext cx="18313403" cy="1342139"/>
            <a:chOff x="0" y="0"/>
            <a:chExt cx="24417871" cy="178951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16891" y="16891"/>
              <a:ext cx="24383999" cy="1755648"/>
            </a:xfrm>
            <a:custGeom>
              <a:avLst/>
              <a:gdLst/>
              <a:ahLst/>
              <a:cxnLst/>
              <a:rect r="r" b="b" t="t" l="l"/>
              <a:pathLst>
                <a:path h="1755648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1755648"/>
                  </a:lnTo>
                  <a:lnTo>
                    <a:pt x="0" y="1755648"/>
                  </a:lnTo>
                  <a:close/>
                </a:path>
              </a:pathLst>
            </a:custGeom>
            <a:solidFill>
              <a:srgbClr val="111D33"/>
            </a:solid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4417782" cy="1789430"/>
            </a:xfrm>
            <a:custGeom>
              <a:avLst/>
              <a:gdLst/>
              <a:ahLst/>
              <a:cxnLst/>
              <a:rect r="r" b="b" t="t" l="l"/>
              <a:pathLst>
                <a:path h="1789430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1772539"/>
                  </a:lnTo>
                  <a:cubicBezTo>
                    <a:pt x="24417782" y="1781937"/>
                    <a:pt x="24410163" y="1789430"/>
                    <a:pt x="24400890" y="1789430"/>
                  </a:cubicBezTo>
                  <a:lnTo>
                    <a:pt x="16891" y="1789430"/>
                  </a:lnTo>
                  <a:cubicBezTo>
                    <a:pt x="7493" y="1789430"/>
                    <a:pt x="0" y="1781810"/>
                    <a:pt x="0" y="177253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772539"/>
                  </a:lnTo>
                  <a:lnTo>
                    <a:pt x="16891" y="1772539"/>
                  </a:lnTo>
                  <a:lnTo>
                    <a:pt x="16891" y="1755648"/>
                  </a:lnTo>
                  <a:lnTo>
                    <a:pt x="24400890" y="1755648"/>
                  </a:lnTo>
                  <a:lnTo>
                    <a:pt x="24400890" y="1772539"/>
                  </a:lnTo>
                  <a:lnTo>
                    <a:pt x="24384000" y="1772539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B2A4A"/>
            </a:solidFill>
          </p:spPr>
        </p:sp>
      </p:grpSp>
      <p:grpSp>
        <p:nvGrpSpPr>
          <p:cNvPr name="Group 5" id="5"/>
          <p:cNvGrpSpPr/>
          <p:nvPr/>
        </p:nvGrpSpPr>
        <p:grpSpPr>
          <a:xfrm rot="0">
            <a:off x="822960" y="0"/>
            <a:ext cx="15361920" cy="1316736"/>
            <a:chOff x="0" y="0"/>
            <a:chExt cx="20482560" cy="175564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0482561" cy="1755648"/>
            </a:xfrm>
            <a:custGeom>
              <a:avLst/>
              <a:gdLst/>
              <a:ahLst/>
              <a:cxnLst/>
              <a:rect r="r" b="b" t="t" l="l"/>
              <a:pathLst>
                <a:path h="1755648" w="20482561">
                  <a:moveTo>
                    <a:pt x="0" y="0"/>
                  </a:moveTo>
                  <a:lnTo>
                    <a:pt x="20482561" y="0"/>
                  </a:lnTo>
                  <a:lnTo>
                    <a:pt x="20482561" y="1755648"/>
                  </a:lnTo>
                  <a:lnTo>
                    <a:pt x="0" y="17556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77325" r="0" b="-177325"/>
              </a:stretch>
            </a:blipFill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20482560" cy="175564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4560"/>
                </a:lnSpc>
              </a:pPr>
              <a:r>
                <a:rPr lang="en-US" b="true" sz="3800" spc="399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THE MANAGING DIRECTOR'S LEADERSHIP STYLE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6642080" y="0"/>
            <a:ext cx="1316736" cy="1316736"/>
            <a:chOff x="0" y="0"/>
            <a:chExt cx="1755648" cy="1755648"/>
          </a:xfrm>
        </p:grpSpPr>
        <p:sp>
          <p:nvSpPr>
            <p:cNvPr name="Freeform 9" id="9" descr="preencoded.png"/>
            <p:cNvSpPr/>
            <p:nvPr/>
          </p:nvSpPr>
          <p:spPr>
            <a:xfrm flipH="false" flipV="false" rot="0">
              <a:off x="0" y="0"/>
              <a:ext cx="1755648" cy="1755648"/>
            </a:xfrm>
            <a:custGeom>
              <a:avLst/>
              <a:gdLst/>
              <a:ahLst/>
              <a:cxnLst/>
              <a:rect r="r" b="b" t="t" l="l"/>
              <a:pathLst>
                <a:path h="1755648" w="1755648">
                  <a:moveTo>
                    <a:pt x="0" y="0"/>
                  </a:moveTo>
                  <a:lnTo>
                    <a:pt x="1755648" y="0"/>
                  </a:lnTo>
                  <a:lnTo>
                    <a:pt x="1755648" y="1755648"/>
                  </a:lnTo>
                  <a:lnTo>
                    <a:pt x="0" y="17556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0" r="0" b="0"/>
              </a:stretch>
            </a:blip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-12697" y="9771383"/>
            <a:ext cx="18313403" cy="537467"/>
            <a:chOff x="0" y="0"/>
            <a:chExt cx="24417871" cy="716623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16891" y="16891"/>
              <a:ext cx="24383999" cy="682752"/>
            </a:xfrm>
            <a:custGeom>
              <a:avLst/>
              <a:gdLst/>
              <a:ahLst/>
              <a:cxnLst/>
              <a:rect r="r" b="b" t="t" l="l"/>
              <a:pathLst>
                <a:path h="682752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682752"/>
                  </a:lnTo>
                  <a:lnTo>
                    <a:pt x="0" y="682752"/>
                  </a:lnTo>
                  <a:close/>
                </a:path>
              </a:pathLst>
            </a:custGeom>
            <a:solidFill>
              <a:srgbClr val="D8DDE6"/>
            </a:solid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4417782" cy="716536"/>
            </a:xfrm>
            <a:custGeom>
              <a:avLst/>
              <a:gdLst/>
              <a:ahLst/>
              <a:cxnLst/>
              <a:rect r="r" b="b" t="t" l="l"/>
              <a:pathLst>
                <a:path h="716536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699643"/>
                  </a:lnTo>
                  <a:cubicBezTo>
                    <a:pt x="24417782" y="709041"/>
                    <a:pt x="24410163" y="716534"/>
                    <a:pt x="24400890" y="716534"/>
                  </a:cubicBezTo>
                  <a:lnTo>
                    <a:pt x="16891" y="716534"/>
                  </a:lnTo>
                  <a:cubicBezTo>
                    <a:pt x="7620" y="716661"/>
                    <a:pt x="0" y="709041"/>
                    <a:pt x="0" y="69964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699643"/>
                  </a:lnTo>
                  <a:lnTo>
                    <a:pt x="16891" y="699643"/>
                  </a:lnTo>
                  <a:lnTo>
                    <a:pt x="16891" y="682752"/>
                  </a:lnTo>
                  <a:lnTo>
                    <a:pt x="24400890" y="682752"/>
                  </a:lnTo>
                  <a:lnTo>
                    <a:pt x="24400890" y="699643"/>
                  </a:lnTo>
                  <a:lnTo>
                    <a:pt x="24384000" y="699643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D8DDE6"/>
            </a:solidFill>
          </p:spPr>
        </p:sp>
      </p:grpSp>
      <p:grpSp>
        <p:nvGrpSpPr>
          <p:cNvPr name="Group 13" id="13"/>
          <p:cNvGrpSpPr/>
          <p:nvPr/>
        </p:nvGrpSpPr>
        <p:grpSpPr>
          <a:xfrm rot="0">
            <a:off x="731520" y="9784080"/>
            <a:ext cx="15544800" cy="512064"/>
            <a:chOff x="0" y="0"/>
            <a:chExt cx="20726400" cy="682752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20726400" cy="682752"/>
            </a:xfrm>
            <a:custGeom>
              <a:avLst/>
              <a:gdLst/>
              <a:ahLst/>
              <a:cxnLst/>
              <a:rect r="r" b="b" t="t" l="l"/>
              <a:pathLst>
                <a:path h="682752" w="20726400">
                  <a:moveTo>
                    <a:pt x="0" y="0"/>
                  </a:moveTo>
                  <a:lnTo>
                    <a:pt x="20726400" y="0"/>
                  </a:lnTo>
                  <a:lnTo>
                    <a:pt x="2072640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41510" r="0" b="-541510"/>
              </a:stretch>
            </a:blip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38100"/>
              <a:ext cx="2072640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Keepsafe Company Case Study  |  Teamwork &amp; Organisational Behaviour</a:t>
              </a: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6459200" y="9784080"/>
            <a:ext cx="1463040" cy="512064"/>
            <a:chOff x="0" y="0"/>
            <a:chExt cx="1950720" cy="682752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950720" cy="682752"/>
            </a:xfrm>
            <a:custGeom>
              <a:avLst/>
              <a:gdLst/>
              <a:ahLst/>
              <a:cxnLst/>
              <a:rect r="r" b="b" t="t" l="l"/>
              <a:pathLst>
                <a:path h="682752" w="1950720">
                  <a:moveTo>
                    <a:pt x="0" y="0"/>
                  </a:moveTo>
                  <a:lnTo>
                    <a:pt x="1950720" y="0"/>
                  </a:lnTo>
                  <a:lnTo>
                    <a:pt x="195072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671" r="0" b="-5671"/>
              </a:stretch>
            </a:blip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38100"/>
              <a:ext cx="195072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13 / 20</a:t>
              </a: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755399" y="1596647"/>
            <a:ext cx="153419" cy="7889243"/>
            <a:chOff x="0" y="0"/>
            <a:chExt cx="204559" cy="10518991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16891" y="16891"/>
              <a:ext cx="170688" cy="10485120"/>
            </a:xfrm>
            <a:custGeom>
              <a:avLst/>
              <a:gdLst/>
              <a:ahLst/>
              <a:cxnLst/>
              <a:rect r="r" b="b" t="t" l="l"/>
              <a:pathLst>
                <a:path h="10485120" w="170688">
                  <a:moveTo>
                    <a:pt x="0" y="0"/>
                  </a:moveTo>
                  <a:lnTo>
                    <a:pt x="170688" y="0"/>
                  </a:lnTo>
                  <a:lnTo>
                    <a:pt x="170688" y="10485120"/>
                  </a:lnTo>
                  <a:lnTo>
                    <a:pt x="0" y="10485120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204470" cy="10518901"/>
            </a:xfrm>
            <a:custGeom>
              <a:avLst/>
              <a:gdLst/>
              <a:ahLst/>
              <a:cxnLst/>
              <a:rect r="r" b="b" t="t" l="l"/>
              <a:pathLst>
                <a:path h="10518901" w="204470">
                  <a:moveTo>
                    <a:pt x="16891" y="0"/>
                  </a:moveTo>
                  <a:lnTo>
                    <a:pt x="187579" y="0"/>
                  </a:lnTo>
                  <a:cubicBezTo>
                    <a:pt x="196977" y="0"/>
                    <a:pt x="204470" y="7620"/>
                    <a:pt x="204470" y="16891"/>
                  </a:cubicBezTo>
                  <a:lnTo>
                    <a:pt x="204470" y="10502011"/>
                  </a:lnTo>
                  <a:cubicBezTo>
                    <a:pt x="204470" y="10511409"/>
                    <a:pt x="196850" y="10518901"/>
                    <a:pt x="187579" y="10518901"/>
                  </a:cubicBezTo>
                  <a:lnTo>
                    <a:pt x="16891" y="10518901"/>
                  </a:lnTo>
                  <a:cubicBezTo>
                    <a:pt x="7493" y="10518901"/>
                    <a:pt x="0" y="10511282"/>
                    <a:pt x="0" y="10502011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0502011"/>
                  </a:lnTo>
                  <a:lnTo>
                    <a:pt x="16891" y="10502011"/>
                  </a:lnTo>
                  <a:lnTo>
                    <a:pt x="16891" y="10485120"/>
                  </a:lnTo>
                  <a:lnTo>
                    <a:pt x="187579" y="10485120"/>
                  </a:lnTo>
                  <a:lnTo>
                    <a:pt x="187579" y="10502011"/>
                  </a:lnTo>
                  <a:lnTo>
                    <a:pt x="170688" y="10502011"/>
                  </a:lnTo>
                  <a:lnTo>
                    <a:pt x="170688" y="16891"/>
                  </a:lnTo>
                  <a:lnTo>
                    <a:pt x="187579" y="16891"/>
                  </a:lnTo>
                  <a:lnTo>
                    <a:pt x="187579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1133856" y="1609344"/>
            <a:ext cx="7680960" cy="694944"/>
            <a:chOff x="0" y="0"/>
            <a:chExt cx="10241280" cy="926592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10241280" cy="926592"/>
            </a:xfrm>
            <a:custGeom>
              <a:avLst/>
              <a:gdLst/>
              <a:ahLst/>
              <a:cxnLst/>
              <a:rect r="r" b="b" t="t" l="l"/>
              <a:pathLst>
                <a:path h="926592" w="10241280">
                  <a:moveTo>
                    <a:pt x="0" y="0"/>
                  </a:moveTo>
                  <a:lnTo>
                    <a:pt x="10241280" y="0"/>
                  </a:lnTo>
                  <a:lnTo>
                    <a:pt x="10241280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5360" r="0" b="-165360"/>
              </a:stretch>
            </a:blipFill>
          </p:spPr>
        </p:sp>
        <p:sp>
          <p:nvSpPr>
            <p:cNvPr name="TextBox 24" id="24"/>
            <p:cNvSpPr txBox="true"/>
            <p:nvPr/>
          </p:nvSpPr>
          <p:spPr>
            <a:xfrm>
              <a:off x="0" y="-9525"/>
              <a:ext cx="10241280" cy="93611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840"/>
                </a:lnSpc>
              </a:pPr>
              <a:r>
                <a:rPr lang="en-US" sz="32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The MD's Approach</a:t>
              </a:r>
            </a:p>
          </p:txBody>
        </p:sp>
      </p:grpSp>
      <p:sp>
        <p:nvSpPr>
          <p:cNvPr name="TextBox 25" id="25"/>
          <p:cNvSpPr txBox="true"/>
          <p:nvPr/>
        </p:nvSpPr>
        <p:spPr>
          <a:xfrm rot="0">
            <a:off x="1133856" y="2412492"/>
            <a:ext cx="7680960" cy="68046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Recognised the lack of teamworking and acted proactively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Engaged an external teamwork consultancy for advice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Personally chaired the first meeting to set the objective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Appointed Nick as team leader but left final decision to the team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Provided a secretary (Sarah) to monitor progress discreetly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Deliberately avoided hearing about team discussions or problems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Expected the team to self-manage and deal with issues themselves</a:t>
            </a:r>
          </a:p>
          <a:p>
            <a:pPr algn="l" marL="579120" indent="-289560" lvl="1">
              <a:lnSpc>
                <a:spcPts val="2879"/>
              </a:lnSpc>
              <a:buFont typeface="Arial"/>
              <a:buChar char="•"/>
            </a:pP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This reflects a Laissez-Faire / Delegative leadership style</a:t>
            </a:r>
          </a:p>
        </p:txBody>
      </p:sp>
      <p:grpSp>
        <p:nvGrpSpPr>
          <p:cNvPr name="Group 26" id="26"/>
          <p:cNvGrpSpPr/>
          <p:nvPr/>
        </p:nvGrpSpPr>
        <p:grpSpPr>
          <a:xfrm rot="0">
            <a:off x="9497063" y="1596647"/>
            <a:ext cx="8035547" cy="7889243"/>
            <a:chOff x="0" y="0"/>
            <a:chExt cx="10714063" cy="10518991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16891" y="16891"/>
              <a:ext cx="10680192" cy="10485120"/>
            </a:xfrm>
            <a:custGeom>
              <a:avLst/>
              <a:gdLst/>
              <a:ahLst/>
              <a:cxnLst/>
              <a:rect r="r" b="b" t="t" l="l"/>
              <a:pathLst>
                <a:path h="10485120" w="10680192">
                  <a:moveTo>
                    <a:pt x="0" y="0"/>
                  </a:moveTo>
                  <a:lnTo>
                    <a:pt x="10680192" y="0"/>
                  </a:lnTo>
                  <a:lnTo>
                    <a:pt x="10680192" y="10485120"/>
                  </a:lnTo>
                  <a:lnTo>
                    <a:pt x="0" y="1048512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10713974" cy="10518901"/>
            </a:xfrm>
            <a:custGeom>
              <a:avLst/>
              <a:gdLst/>
              <a:ahLst/>
              <a:cxnLst/>
              <a:rect r="r" b="b" t="t" l="l"/>
              <a:pathLst>
                <a:path h="10518901" w="10713974">
                  <a:moveTo>
                    <a:pt x="16891" y="0"/>
                  </a:moveTo>
                  <a:lnTo>
                    <a:pt x="10697083" y="0"/>
                  </a:lnTo>
                  <a:cubicBezTo>
                    <a:pt x="10706481" y="0"/>
                    <a:pt x="10713974" y="7620"/>
                    <a:pt x="10713974" y="16891"/>
                  </a:cubicBezTo>
                  <a:lnTo>
                    <a:pt x="10713974" y="10502011"/>
                  </a:lnTo>
                  <a:cubicBezTo>
                    <a:pt x="10713974" y="10511409"/>
                    <a:pt x="10706353" y="10518901"/>
                    <a:pt x="10697083" y="10518901"/>
                  </a:cubicBezTo>
                  <a:lnTo>
                    <a:pt x="16891" y="10518901"/>
                  </a:lnTo>
                  <a:cubicBezTo>
                    <a:pt x="7493" y="10518901"/>
                    <a:pt x="0" y="10511282"/>
                    <a:pt x="0" y="10502011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0502011"/>
                  </a:lnTo>
                  <a:lnTo>
                    <a:pt x="16891" y="10502011"/>
                  </a:lnTo>
                  <a:lnTo>
                    <a:pt x="16891" y="10485120"/>
                  </a:lnTo>
                  <a:lnTo>
                    <a:pt x="10697083" y="10485120"/>
                  </a:lnTo>
                  <a:lnTo>
                    <a:pt x="10697083" y="10502011"/>
                  </a:lnTo>
                  <a:lnTo>
                    <a:pt x="10680192" y="10502011"/>
                  </a:lnTo>
                  <a:lnTo>
                    <a:pt x="10680192" y="16891"/>
                  </a:lnTo>
                  <a:lnTo>
                    <a:pt x="10697083" y="16891"/>
                  </a:lnTo>
                  <a:lnTo>
                    <a:pt x="10697083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29" id="29"/>
          <p:cNvGrpSpPr/>
          <p:nvPr/>
        </p:nvGrpSpPr>
        <p:grpSpPr>
          <a:xfrm rot="0">
            <a:off x="9497063" y="1596647"/>
            <a:ext cx="8035547" cy="153419"/>
            <a:chOff x="0" y="0"/>
            <a:chExt cx="10714063" cy="204559"/>
          </a:xfrm>
        </p:grpSpPr>
        <p:sp>
          <p:nvSpPr>
            <p:cNvPr name="Freeform 30" id="30"/>
            <p:cNvSpPr/>
            <p:nvPr/>
          </p:nvSpPr>
          <p:spPr>
            <a:xfrm flipH="false" flipV="false" rot="0">
              <a:off x="16891" y="16891"/>
              <a:ext cx="10680192" cy="170688"/>
            </a:xfrm>
            <a:custGeom>
              <a:avLst/>
              <a:gdLst/>
              <a:ahLst/>
              <a:cxnLst/>
              <a:rect r="r" b="b" t="t" l="l"/>
              <a:pathLst>
                <a:path h="170688" w="10680192">
                  <a:moveTo>
                    <a:pt x="0" y="0"/>
                  </a:moveTo>
                  <a:lnTo>
                    <a:pt x="10680192" y="0"/>
                  </a:lnTo>
                  <a:lnTo>
                    <a:pt x="10680192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1B2A4A"/>
            </a:solidFill>
          </p:spPr>
        </p:sp>
        <p:sp>
          <p:nvSpPr>
            <p:cNvPr name="Freeform 31" id="31"/>
            <p:cNvSpPr/>
            <p:nvPr/>
          </p:nvSpPr>
          <p:spPr>
            <a:xfrm flipH="false" flipV="false" rot="0">
              <a:off x="0" y="0"/>
              <a:ext cx="10713974" cy="204472"/>
            </a:xfrm>
            <a:custGeom>
              <a:avLst/>
              <a:gdLst/>
              <a:ahLst/>
              <a:cxnLst/>
              <a:rect r="r" b="b" t="t" l="l"/>
              <a:pathLst>
                <a:path h="204472" w="10713974">
                  <a:moveTo>
                    <a:pt x="16891" y="0"/>
                  </a:moveTo>
                  <a:lnTo>
                    <a:pt x="10697083" y="0"/>
                  </a:lnTo>
                  <a:cubicBezTo>
                    <a:pt x="10706481" y="0"/>
                    <a:pt x="10713974" y="7620"/>
                    <a:pt x="10713974" y="16891"/>
                  </a:cubicBezTo>
                  <a:lnTo>
                    <a:pt x="10713974" y="187579"/>
                  </a:lnTo>
                  <a:cubicBezTo>
                    <a:pt x="10713974" y="196977"/>
                    <a:pt x="10706353" y="204470"/>
                    <a:pt x="10697083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10697083" y="170688"/>
                  </a:lnTo>
                  <a:lnTo>
                    <a:pt x="10697083" y="187579"/>
                  </a:lnTo>
                  <a:lnTo>
                    <a:pt x="10680192" y="187579"/>
                  </a:lnTo>
                  <a:lnTo>
                    <a:pt x="10680192" y="16891"/>
                  </a:lnTo>
                  <a:lnTo>
                    <a:pt x="10697083" y="16891"/>
                  </a:lnTo>
                  <a:lnTo>
                    <a:pt x="10697083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B2A4A"/>
            </a:solidFill>
          </p:spPr>
        </p:sp>
      </p:grpSp>
      <p:grpSp>
        <p:nvGrpSpPr>
          <p:cNvPr name="Group 32" id="32"/>
          <p:cNvGrpSpPr/>
          <p:nvPr/>
        </p:nvGrpSpPr>
        <p:grpSpPr>
          <a:xfrm rot="0">
            <a:off x="9802368" y="1828800"/>
            <a:ext cx="7498080" cy="694944"/>
            <a:chOff x="0" y="0"/>
            <a:chExt cx="9997440" cy="926592"/>
          </a:xfrm>
        </p:grpSpPr>
        <p:sp>
          <p:nvSpPr>
            <p:cNvPr name="Freeform 33" id="33"/>
            <p:cNvSpPr/>
            <p:nvPr/>
          </p:nvSpPr>
          <p:spPr>
            <a:xfrm flipH="false" flipV="false" rot="0">
              <a:off x="0" y="0"/>
              <a:ext cx="9997440" cy="926592"/>
            </a:xfrm>
            <a:custGeom>
              <a:avLst/>
              <a:gdLst/>
              <a:ahLst/>
              <a:cxnLst/>
              <a:rect r="r" b="b" t="t" l="l"/>
              <a:pathLst>
                <a:path h="926592" w="9997440">
                  <a:moveTo>
                    <a:pt x="0" y="0"/>
                  </a:moveTo>
                  <a:lnTo>
                    <a:pt x="9997440" y="0"/>
                  </a:lnTo>
                  <a:lnTo>
                    <a:pt x="9997440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0233" r="0" b="-160233"/>
              </a:stretch>
            </a:blipFill>
          </p:spPr>
        </p:sp>
        <p:sp>
          <p:nvSpPr>
            <p:cNvPr name="TextBox 34" id="34"/>
            <p:cNvSpPr txBox="true"/>
            <p:nvPr/>
          </p:nvSpPr>
          <p:spPr>
            <a:xfrm>
              <a:off x="0" y="-9525"/>
              <a:ext cx="9997440" cy="93611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359"/>
                </a:lnSpc>
              </a:pPr>
              <a:r>
                <a:rPr lang="en-US" sz="2799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Critical Evaluation</a:t>
              </a:r>
            </a:p>
          </p:txBody>
        </p:sp>
      </p:grpSp>
      <p:grpSp>
        <p:nvGrpSpPr>
          <p:cNvPr name="Group 35" id="35"/>
          <p:cNvGrpSpPr/>
          <p:nvPr/>
        </p:nvGrpSpPr>
        <p:grpSpPr>
          <a:xfrm rot="0">
            <a:off x="9789671" y="2620775"/>
            <a:ext cx="7157723" cy="98555"/>
            <a:chOff x="0" y="0"/>
            <a:chExt cx="9543631" cy="131407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16891" y="16891"/>
              <a:ext cx="9509760" cy="97536"/>
            </a:xfrm>
            <a:custGeom>
              <a:avLst/>
              <a:gdLst/>
              <a:ahLst/>
              <a:cxnLst/>
              <a:rect r="r" b="b" t="t" l="l"/>
              <a:pathLst>
                <a:path h="97536" w="9509760">
                  <a:moveTo>
                    <a:pt x="0" y="0"/>
                  </a:moveTo>
                  <a:lnTo>
                    <a:pt x="9509760" y="0"/>
                  </a:lnTo>
                  <a:lnTo>
                    <a:pt x="9509760" y="97536"/>
                  </a:lnTo>
                  <a:lnTo>
                    <a:pt x="0" y="97536"/>
                  </a:lnTo>
                  <a:close/>
                </a:path>
              </a:pathLst>
            </a:custGeom>
            <a:solidFill>
              <a:srgbClr val="C0C8D8"/>
            </a:solidFill>
          </p:spPr>
        </p:sp>
        <p:sp>
          <p:nvSpPr>
            <p:cNvPr name="Freeform 37" id="37"/>
            <p:cNvSpPr/>
            <p:nvPr/>
          </p:nvSpPr>
          <p:spPr>
            <a:xfrm flipH="false" flipV="false" rot="0">
              <a:off x="0" y="0"/>
              <a:ext cx="9543542" cy="131320"/>
            </a:xfrm>
            <a:custGeom>
              <a:avLst/>
              <a:gdLst/>
              <a:ahLst/>
              <a:cxnLst/>
              <a:rect r="r" b="b" t="t" l="l"/>
              <a:pathLst>
                <a:path h="131320" w="9543542">
                  <a:moveTo>
                    <a:pt x="16891" y="0"/>
                  </a:moveTo>
                  <a:lnTo>
                    <a:pt x="9526651" y="0"/>
                  </a:lnTo>
                  <a:cubicBezTo>
                    <a:pt x="9536049" y="0"/>
                    <a:pt x="9543542" y="7620"/>
                    <a:pt x="9543542" y="16891"/>
                  </a:cubicBezTo>
                  <a:lnTo>
                    <a:pt x="9543542" y="114427"/>
                  </a:lnTo>
                  <a:cubicBezTo>
                    <a:pt x="9543542" y="123825"/>
                    <a:pt x="9535922" y="131318"/>
                    <a:pt x="9526651" y="131318"/>
                  </a:cubicBezTo>
                  <a:lnTo>
                    <a:pt x="16891" y="131318"/>
                  </a:lnTo>
                  <a:cubicBezTo>
                    <a:pt x="7620" y="131445"/>
                    <a:pt x="0" y="123825"/>
                    <a:pt x="0" y="114427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14427"/>
                  </a:lnTo>
                  <a:lnTo>
                    <a:pt x="16891" y="114427"/>
                  </a:lnTo>
                  <a:lnTo>
                    <a:pt x="16891" y="97536"/>
                  </a:lnTo>
                  <a:lnTo>
                    <a:pt x="9526651" y="97536"/>
                  </a:lnTo>
                  <a:lnTo>
                    <a:pt x="9526651" y="114427"/>
                  </a:lnTo>
                  <a:lnTo>
                    <a:pt x="9509760" y="114427"/>
                  </a:lnTo>
                  <a:lnTo>
                    <a:pt x="9509760" y="16891"/>
                  </a:lnTo>
                  <a:lnTo>
                    <a:pt x="9526651" y="16891"/>
                  </a:lnTo>
                  <a:lnTo>
                    <a:pt x="952665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sp>
        <p:nvSpPr>
          <p:cNvPr name="TextBox 38" id="38"/>
          <p:cNvSpPr txBox="true"/>
          <p:nvPr/>
        </p:nvSpPr>
        <p:spPr>
          <a:xfrm rot="0">
            <a:off x="9802368" y="2851404"/>
            <a:ext cx="7498080" cy="11353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 b="true">
                <a:solidFill>
                  <a:srgbClr val="3A6BA8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Strength: </a:t>
            </a: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Empowering the team promotes ownership, accountability, and motivation.</a:t>
            </a:r>
          </a:p>
        </p:txBody>
      </p:sp>
      <p:sp>
        <p:nvSpPr>
          <p:cNvPr name="TextBox 39" id="39"/>
          <p:cNvSpPr txBox="true"/>
          <p:nvPr/>
        </p:nvSpPr>
        <p:spPr>
          <a:xfrm rot="0">
            <a:off x="9802368" y="4094988"/>
            <a:ext cx="7498080" cy="11353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 b="true">
                <a:solidFill>
                  <a:srgbClr val="3A6BA8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Strength: </a:t>
            </a: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Monitoring through Sarah allows oversight without interference.</a:t>
            </a:r>
          </a:p>
        </p:txBody>
      </p:sp>
      <p:sp>
        <p:nvSpPr>
          <p:cNvPr name="TextBox 40" id="40"/>
          <p:cNvSpPr txBox="true"/>
          <p:nvPr/>
        </p:nvSpPr>
        <p:spPr>
          <a:xfrm rot="0">
            <a:off x="9802368" y="5338572"/>
            <a:ext cx="7498080" cy="11353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 b="true">
                <a:solidFill>
                  <a:srgbClr val="3A6BA8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Risk: </a:t>
            </a: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Hands-off approach risked leaving the team without support during storming.</a:t>
            </a:r>
          </a:p>
        </p:txBody>
      </p:sp>
      <p:sp>
        <p:nvSpPr>
          <p:cNvPr name="TextBox 41" id="41"/>
          <p:cNvSpPr txBox="true"/>
          <p:nvPr/>
        </p:nvSpPr>
        <p:spPr>
          <a:xfrm rot="0">
            <a:off x="9802368" y="6582156"/>
            <a:ext cx="7498080" cy="11353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 b="true">
                <a:solidFill>
                  <a:srgbClr val="3A6BA8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Risk: </a:t>
            </a: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No mechanism existed for the team to escalate issues to the MD quickly.</a:t>
            </a:r>
          </a:p>
        </p:txBody>
      </p:sp>
      <p:sp>
        <p:nvSpPr>
          <p:cNvPr name="TextBox 42" id="42"/>
          <p:cNvSpPr txBox="true"/>
          <p:nvPr/>
        </p:nvSpPr>
        <p:spPr>
          <a:xfrm rot="0">
            <a:off x="9802368" y="7825740"/>
            <a:ext cx="7498080" cy="11353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 b="true">
                <a:solidFill>
                  <a:srgbClr val="3A6BA8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Theory: </a:t>
            </a:r>
            <a:r>
              <a:rPr lang="en-US" sz="24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Transformational leadership — inspiring change through vision rather than control.</a:t>
            </a: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5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2697" y="-12697"/>
            <a:ext cx="18313403" cy="1342139"/>
            <a:chOff x="0" y="0"/>
            <a:chExt cx="24417871" cy="178951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16891" y="16891"/>
              <a:ext cx="24383999" cy="1755648"/>
            </a:xfrm>
            <a:custGeom>
              <a:avLst/>
              <a:gdLst/>
              <a:ahLst/>
              <a:cxnLst/>
              <a:rect r="r" b="b" t="t" l="l"/>
              <a:pathLst>
                <a:path h="1755648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1755648"/>
                  </a:lnTo>
                  <a:lnTo>
                    <a:pt x="0" y="1755648"/>
                  </a:lnTo>
                  <a:close/>
                </a:path>
              </a:pathLst>
            </a:custGeom>
            <a:solidFill>
              <a:srgbClr val="111D33"/>
            </a:solid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4417782" cy="1789430"/>
            </a:xfrm>
            <a:custGeom>
              <a:avLst/>
              <a:gdLst/>
              <a:ahLst/>
              <a:cxnLst/>
              <a:rect r="r" b="b" t="t" l="l"/>
              <a:pathLst>
                <a:path h="1789430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1772539"/>
                  </a:lnTo>
                  <a:cubicBezTo>
                    <a:pt x="24417782" y="1781937"/>
                    <a:pt x="24410163" y="1789430"/>
                    <a:pt x="24400890" y="1789430"/>
                  </a:cubicBezTo>
                  <a:lnTo>
                    <a:pt x="16891" y="1789430"/>
                  </a:lnTo>
                  <a:cubicBezTo>
                    <a:pt x="7493" y="1789430"/>
                    <a:pt x="0" y="1781810"/>
                    <a:pt x="0" y="177253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772539"/>
                  </a:lnTo>
                  <a:lnTo>
                    <a:pt x="16891" y="1772539"/>
                  </a:lnTo>
                  <a:lnTo>
                    <a:pt x="16891" y="1755648"/>
                  </a:lnTo>
                  <a:lnTo>
                    <a:pt x="24400890" y="1755648"/>
                  </a:lnTo>
                  <a:lnTo>
                    <a:pt x="24400890" y="1772539"/>
                  </a:lnTo>
                  <a:lnTo>
                    <a:pt x="24384000" y="1772539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B2A4A"/>
            </a:solidFill>
          </p:spPr>
        </p:sp>
      </p:grpSp>
      <p:grpSp>
        <p:nvGrpSpPr>
          <p:cNvPr name="Group 5" id="5"/>
          <p:cNvGrpSpPr/>
          <p:nvPr/>
        </p:nvGrpSpPr>
        <p:grpSpPr>
          <a:xfrm rot="0">
            <a:off x="822960" y="0"/>
            <a:ext cx="15361920" cy="1316736"/>
            <a:chOff x="0" y="0"/>
            <a:chExt cx="20482560" cy="175564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0482561" cy="1755648"/>
            </a:xfrm>
            <a:custGeom>
              <a:avLst/>
              <a:gdLst/>
              <a:ahLst/>
              <a:cxnLst/>
              <a:rect r="r" b="b" t="t" l="l"/>
              <a:pathLst>
                <a:path h="1755648" w="20482561">
                  <a:moveTo>
                    <a:pt x="0" y="0"/>
                  </a:moveTo>
                  <a:lnTo>
                    <a:pt x="20482561" y="0"/>
                  </a:lnTo>
                  <a:lnTo>
                    <a:pt x="20482561" y="1755648"/>
                  </a:lnTo>
                  <a:lnTo>
                    <a:pt x="0" y="17556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77325" r="0" b="-177325"/>
              </a:stretch>
            </a:blipFill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20482560" cy="175564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4560"/>
                </a:lnSpc>
              </a:pPr>
              <a:r>
                <a:rPr lang="en-US" b="true" sz="3800" spc="399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CONFLICT ANALYSIS – MEETING 2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6642080" y="0"/>
            <a:ext cx="1316736" cy="1316736"/>
            <a:chOff x="0" y="0"/>
            <a:chExt cx="1755648" cy="1755648"/>
          </a:xfrm>
        </p:grpSpPr>
        <p:sp>
          <p:nvSpPr>
            <p:cNvPr name="Freeform 9" id="9" descr="preencoded.png"/>
            <p:cNvSpPr/>
            <p:nvPr/>
          </p:nvSpPr>
          <p:spPr>
            <a:xfrm flipH="false" flipV="false" rot="0">
              <a:off x="0" y="0"/>
              <a:ext cx="1755648" cy="1755648"/>
            </a:xfrm>
            <a:custGeom>
              <a:avLst/>
              <a:gdLst/>
              <a:ahLst/>
              <a:cxnLst/>
              <a:rect r="r" b="b" t="t" l="l"/>
              <a:pathLst>
                <a:path h="1755648" w="1755648">
                  <a:moveTo>
                    <a:pt x="0" y="0"/>
                  </a:moveTo>
                  <a:lnTo>
                    <a:pt x="1755648" y="0"/>
                  </a:lnTo>
                  <a:lnTo>
                    <a:pt x="1755648" y="1755648"/>
                  </a:lnTo>
                  <a:lnTo>
                    <a:pt x="0" y="17556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0" r="0" b="0"/>
              </a:stretch>
            </a:blip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-12697" y="9771383"/>
            <a:ext cx="18313403" cy="537467"/>
            <a:chOff x="0" y="0"/>
            <a:chExt cx="24417871" cy="716623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16891" y="16891"/>
              <a:ext cx="24383999" cy="682752"/>
            </a:xfrm>
            <a:custGeom>
              <a:avLst/>
              <a:gdLst/>
              <a:ahLst/>
              <a:cxnLst/>
              <a:rect r="r" b="b" t="t" l="l"/>
              <a:pathLst>
                <a:path h="682752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682752"/>
                  </a:lnTo>
                  <a:lnTo>
                    <a:pt x="0" y="682752"/>
                  </a:lnTo>
                  <a:close/>
                </a:path>
              </a:pathLst>
            </a:custGeom>
            <a:solidFill>
              <a:srgbClr val="D8DDE6"/>
            </a:solid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4417782" cy="716536"/>
            </a:xfrm>
            <a:custGeom>
              <a:avLst/>
              <a:gdLst/>
              <a:ahLst/>
              <a:cxnLst/>
              <a:rect r="r" b="b" t="t" l="l"/>
              <a:pathLst>
                <a:path h="716536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699643"/>
                  </a:lnTo>
                  <a:cubicBezTo>
                    <a:pt x="24417782" y="709041"/>
                    <a:pt x="24410163" y="716534"/>
                    <a:pt x="24400890" y="716534"/>
                  </a:cubicBezTo>
                  <a:lnTo>
                    <a:pt x="16891" y="716534"/>
                  </a:lnTo>
                  <a:cubicBezTo>
                    <a:pt x="7620" y="716661"/>
                    <a:pt x="0" y="709041"/>
                    <a:pt x="0" y="69964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699643"/>
                  </a:lnTo>
                  <a:lnTo>
                    <a:pt x="16891" y="699643"/>
                  </a:lnTo>
                  <a:lnTo>
                    <a:pt x="16891" y="682752"/>
                  </a:lnTo>
                  <a:lnTo>
                    <a:pt x="24400890" y="682752"/>
                  </a:lnTo>
                  <a:lnTo>
                    <a:pt x="24400890" y="699643"/>
                  </a:lnTo>
                  <a:lnTo>
                    <a:pt x="24384000" y="699643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D8DDE6"/>
            </a:solidFill>
          </p:spPr>
        </p:sp>
      </p:grpSp>
      <p:grpSp>
        <p:nvGrpSpPr>
          <p:cNvPr name="Group 13" id="13"/>
          <p:cNvGrpSpPr/>
          <p:nvPr/>
        </p:nvGrpSpPr>
        <p:grpSpPr>
          <a:xfrm rot="0">
            <a:off x="731520" y="9784080"/>
            <a:ext cx="15544800" cy="512064"/>
            <a:chOff x="0" y="0"/>
            <a:chExt cx="20726400" cy="682752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20726400" cy="682752"/>
            </a:xfrm>
            <a:custGeom>
              <a:avLst/>
              <a:gdLst/>
              <a:ahLst/>
              <a:cxnLst/>
              <a:rect r="r" b="b" t="t" l="l"/>
              <a:pathLst>
                <a:path h="682752" w="20726400">
                  <a:moveTo>
                    <a:pt x="0" y="0"/>
                  </a:moveTo>
                  <a:lnTo>
                    <a:pt x="20726400" y="0"/>
                  </a:lnTo>
                  <a:lnTo>
                    <a:pt x="2072640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41510" r="0" b="-541510"/>
              </a:stretch>
            </a:blip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38100"/>
              <a:ext cx="2072640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Keepsafe Company Case Study  |  Teamwork &amp; Organisational Behaviour</a:t>
              </a: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6459200" y="9784080"/>
            <a:ext cx="1463040" cy="512064"/>
            <a:chOff x="0" y="0"/>
            <a:chExt cx="1950720" cy="682752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950720" cy="682752"/>
            </a:xfrm>
            <a:custGeom>
              <a:avLst/>
              <a:gdLst/>
              <a:ahLst/>
              <a:cxnLst/>
              <a:rect r="r" b="b" t="t" l="l"/>
              <a:pathLst>
                <a:path h="682752" w="1950720">
                  <a:moveTo>
                    <a:pt x="0" y="0"/>
                  </a:moveTo>
                  <a:lnTo>
                    <a:pt x="1950720" y="0"/>
                  </a:lnTo>
                  <a:lnTo>
                    <a:pt x="195072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671" r="0" b="-5671"/>
              </a:stretch>
            </a:blip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38100"/>
              <a:ext cx="195072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14 / 20</a:t>
              </a: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755399" y="1596647"/>
            <a:ext cx="16777211" cy="1525019"/>
            <a:chOff x="0" y="0"/>
            <a:chExt cx="22369615" cy="2033359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16891" y="16891"/>
              <a:ext cx="22335745" cy="1999488"/>
            </a:xfrm>
            <a:custGeom>
              <a:avLst/>
              <a:gdLst/>
              <a:ahLst/>
              <a:cxnLst/>
              <a:rect r="r" b="b" t="t" l="l"/>
              <a:pathLst>
                <a:path h="1999488" w="22335745">
                  <a:moveTo>
                    <a:pt x="0" y="0"/>
                  </a:moveTo>
                  <a:lnTo>
                    <a:pt x="22335745" y="0"/>
                  </a:lnTo>
                  <a:lnTo>
                    <a:pt x="22335745" y="1999488"/>
                  </a:lnTo>
                  <a:lnTo>
                    <a:pt x="0" y="1999488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22369526" cy="2033270"/>
            </a:xfrm>
            <a:custGeom>
              <a:avLst/>
              <a:gdLst/>
              <a:ahLst/>
              <a:cxnLst/>
              <a:rect r="r" b="b" t="t" l="l"/>
              <a:pathLst>
                <a:path h="2033270" w="22369526">
                  <a:moveTo>
                    <a:pt x="16891" y="0"/>
                  </a:moveTo>
                  <a:lnTo>
                    <a:pt x="22352636" y="0"/>
                  </a:lnTo>
                  <a:cubicBezTo>
                    <a:pt x="22362033" y="0"/>
                    <a:pt x="22369526" y="7620"/>
                    <a:pt x="22369526" y="16891"/>
                  </a:cubicBezTo>
                  <a:lnTo>
                    <a:pt x="22369526" y="2016379"/>
                  </a:lnTo>
                  <a:cubicBezTo>
                    <a:pt x="22369526" y="2025777"/>
                    <a:pt x="22361906" y="2033270"/>
                    <a:pt x="22352636" y="2033270"/>
                  </a:cubicBezTo>
                  <a:lnTo>
                    <a:pt x="16891" y="2033270"/>
                  </a:lnTo>
                  <a:cubicBezTo>
                    <a:pt x="7493" y="2033270"/>
                    <a:pt x="0" y="2025650"/>
                    <a:pt x="0" y="20163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2016379"/>
                  </a:lnTo>
                  <a:lnTo>
                    <a:pt x="16891" y="2016379"/>
                  </a:lnTo>
                  <a:lnTo>
                    <a:pt x="16891" y="1999488"/>
                  </a:lnTo>
                  <a:lnTo>
                    <a:pt x="22352636" y="1999488"/>
                  </a:lnTo>
                  <a:lnTo>
                    <a:pt x="22352636" y="2016379"/>
                  </a:lnTo>
                  <a:lnTo>
                    <a:pt x="22335745" y="2016379"/>
                  </a:lnTo>
                  <a:lnTo>
                    <a:pt x="22335745" y="16891"/>
                  </a:lnTo>
                  <a:lnTo>
                    <a:pt x="22352636" y="16891"/>
                  </a:lnTo>
                  <a:lnTo>
                    <a:pt x="22352636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755399" y="1596647"/>
            <a:ext cx="16777211" cy="153419"/>
            <a:chOff x="0" y="0"/>
            <a:chExt cx="22369615" cy="204559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16891" y="16891"/>
              <a:ext cx="22335745" cy="170688"/>
            </a:xfrm>
            <a:custGeom>
              <a:avLst/>
              <a:gdLst/>
              <a:ahLst/>
              <a:cxnLst/>
              <a:rect r="r" b="b" t="t" l="l"/>
              <a:pathLst>
                <a:path h="170688" w="22335745">
                  <a:moveTo>
                    <a:pt x="0" y="0"/>
                  </a:moveTo>
                  <a:lnTo>
                    <a:pt x="22335745" y="0"/>
                  </a:lnTo>
                  <a:lnTo>
                    <a:pt x="22335745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C0392B"/>
            </a:solidFill>
          </p:spPr>
        </p:sp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22369526" cy="204472"/>
            </a:xfrm>
            <a:custGeom>
              <a:avLst/>
              <a:gdLst/>
              <a:ahLst/>
              <a:cxnLst/>
              <a:rect r="r" b="b" t="t" l="l"/>
              <a:pathLst>
                <a:path h="204472" w="22369526">
                  <a:moveTo>
                    <a:pt x="16891" y="0"/>
                  </a:moveTo>
                  <a:lnTo>
                    <a:pt x="22352636" y="0"/>
                  </a:lnTo>
                  <a:cubicBezTo>
                    <a:pt x="22362033" y="0"/>
                    <a:pt x="22369526" y="7620"/>
                    <a:pt x="22369526" y="16891"/>
                  </a:cubicBezTo>
                  <a:lnTo>
                    <a:pt x="22369526" y="187579"/>
                  </a:lnTo>
                  <a:cubicBezTo>
                    <a:pt x="22369526" y="196977"/>
                    <a:pt x="22361906" y="204470"/>
                    <a:pt x="22352636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22352636" y="170688"/>
                  </a:lnTo>
                  <a:lnTo>
                    <a:pt x="22352636" y="187579"/>
                  </a:lnTo>
                  <a:lnTo>
                    <a:pt x="22335745" y="187579"/>
                  </a:lnTo>
                  <a:lnTo>
                    <a:pt x="22335745" y="16891"/>
                  </a:lnTo>
                  <a:lnTo>
                    <a:pt x="22352636" y="16891"/>
                  </a:lnTo>
                  <a:lnTo>
                    <a:pt x="22352636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392B"/>
            </a:solidFill>
          </p:spPr>
        </p:sp>
      </p:grpSp>
      <p:grpSp>
        <p:nvGrpSpPr>
          <p:cNvPr name="Group 25" id="25"/>
          <p:cNvGrpSpPr/>
          <p:nvPr/>
        </p:nvGrpSpPr>
        <p:grpSpPr>
          <a:xfrm rot="0">
            <a:off x="1060704" y="1773936"/>
            <a:ext cx="16459200" cy="1170432"/>
            <a:chOff x="0" y="0"/>
            <a:chExt cx="21945600" cy="1560576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21945600" cy="1560576"/>
            </a:xfrm>
            <a:custGeom>
              <a:avLst/>
              <a:gdLst/>
              <a:ahLst/>
              <a:cxnLst/>
              <a:rect r="r" b="b" t="t" l="l"/>
              <a:pathLst>
                <a:path h="1560576" w="21945600">
                  <a:moveTo>
                    <a:pt x="0" y="0"/>
                  </a:moveTo>
                  <a:lnTo>
                    <a:pt x="21945600" y="0"/>
                  </a:lnTo>
                  <a:lnTo>
                    <a:pt x="21945600" y="1560576"/>
                  </a:lnTo>
                  <a:lnTo>
                    <a:pt x="0" y="156057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24008" r="0" b="-224008"/>
              </a:stretch>
            </a:blipFill>
          </p:spPr>
        </p:sp>
        <p:sp>
          <p:nvSpPr>
            <p:cNvPr name="TextBox 27" id="27"/>
            <p:cNvSpPr txBox="true"/>
            <p:nvPr/>
          </p:nvSpPr>
          <p:spPr>
            <a:xfrm>
              <a:off x="0" y="-19050"/>
              <a:ext cx="21945600" cy="1579626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 i="true">
                  <a:solidFill>
                    <a:srgbClr val="2B2B2B"/>
                  </a:solidFill>
                  <a:latin typeface="Cambria Italics"/>
                  <a:ea typeface="Cambria Italics"/>
                  <a:cs typeface="Cambria Italics"/>
                  <a:sym typeface="Cambria Italics"/>
                </a:rPr>
                <a:t>"The atmosphere could be described as electric, unpleasant and full of conflict." — Sarah's Notes, Meeting 2</a:t>
              </a:r>
            </a:p>
          </p:txBody>
        </p:sp>
      </p:grpSp>
      <p:grpSp>
        <p:nvGrpSpPr>
          <p:cNvPr name="Group 28" id="28"/>
          <p:cNvGrpSpPr/>
          <p:nvPr/>
        </p:nvGrpSpPr>
        <p:grpSpPr>
          <a:xfrm rot="0">
            <a:off x="755399" y="3425447"/>
            <a:ext cx="5328923" cy="5987291"/>
            <a:chOff x="0" y="0"/>
            <a:chExt cx="7105231" cy="7983055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16891" y="16891"/>
              <a:ext cx="7071360" cy="7949184"/>
            </a:xfrm>
            <a:custGeom>
              <a:avLst/>
              <a:gdLst/>
              <a:ahLst/>
              <a:cxnLst/>
              <a:rect r="r" b="b" t="t" l="l"/>
              <a:pathLst>
                <a:path h="7949184" w="7071360">
                  <a:moveTo>
                    <a:pt x="0" y="0"/>
                  </a:moveTo>
                  <a:lnTo>
                    <a:pt x="7071360" y="0"/>
                  </a:lnTo>
                  <a:lnTo>
                    <a:pt x="7071360" y="7949184"/>
                  </a:lnTo>
                  <a:lnTo>
                    <a:pt x="0" y="7949184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30" id="30"/>
            <p:cNvSpPr/>
            <p:nvPr/>
          </p:nvSpPr>
          <p:spPr>
            <a:xfrm flipH="false" flipV="false" rot="0">
              <a:off x="0" y="0"/>
              <a:ext cx="7105142" cy="7982966"/>
            </a:xfrm>
            <a:custGeom>
              <a:avLst/>
              <a:gdLst/>
              <a:ahLst/>
              <a:cxnLst/>
              <a:rect r="r" b="b" t="t" l="l"/>
              <a:pathLst>
                <a:path h="7982966" w="7105142">
                  <a:moveTo>
                    <a:pt x="16891" y="0"/>
                  </a:moveTo>
                  <a:lnTo>
                    <a:pt x="7088251" y="0"/>
                  </a:lnTo>
                  <a:cubicBezTo>
                    <a:pt x="7097649" y="0"/>
                    <a:pt x="7105142" y="7620"/>
                    <a:pt x="7105142" y="16891"/>
                  </a:cubicBezTo>
                  <a:lnTo>
                    <a:pt x="7105142" y="7966075"/>
                  </a:lnTo>
                  <a:cubicBezTo>
                    <a:pt x="7105142" y="7975473"/>
                    <a:pt x="7097522" y="7982966"/>
                    <a:pt x="7088251" y="7982966"/>
                  </a:cubicBezTo>
                  <a:lnTo>
                    <a:pt x="16891" y="7982966"/>
                  </a:lnTo>
                  <a:cubicBezTo>
                    <a:pt x="7493" y="7982966"/>
                    <a:pt x="0" y="7975346"/>
                    <a:pt x="0" y="7966075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7966075"/>
                  </a:lnTo>
                  <a:lnTo>
                    <a:pt x="16891" y="7966075"/>
                  </a:lnTo>
                  <a:lnTo>
                    <a:pt x="16891" y="7949184"/>
                  </a:lnTo>
                  <a:lnTo>
                    <a:pt x="7088251" y="7949184"/>
                  </a:lnTo>
                  <a:lnTo>
                    <a:pt x="7088251" y="7966075"/>
                  </a:lnTo>
                  <a:lnTo>
                    <a:pt x="7071360" y="7966075"/>
                  </a:lnTo>
                  <a:lnTo>
                    <a:pt x="7071360" y="16891"/>
                  </a:lnTo>
                  <a:lnTo>
                    <a:pt x="7088251" y="16891"/>
                  </a:lnTo>
                  <a:lnTo>
                    <a:pt x="708825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31" id="31"/>
          <p:cNvGrpSpPr/>
          <p:nvPr/>
        </p:nvGrpSpPr>
        <p:grpSpPr>
          <a:xfrm rot="0">
            <a:off x="755399" y="3425447"/>
            <a:ext cx="5328923" cy="153419"/>
            <a:chOff x="0" y="0"/>
            <a:chExt cx="7105231" cy="204559"/>
          </a:xfrm>
        </p:grpSpPr>
        <p:sp>
          <p:nvSpPr>
            <p:cNvPr name="Freeform 32" id="32"/>
            <p:cNvSpPr/>
            <p:nvPr/>
          </p:nvSpPr>
          <p:spPr>
            <a:xfrm flipH="false" flipV="false" rot="0">
              <a:off x="16891" y="16891"/>
              <a:ext cx="7071360" cy="170688"/>
            </a:xfrm>
            <a:custGeom>
              <a:avLst/>
              <a:gdLst/>
              <a:ahLst/>
              <a:cxnLst/>
              <a:rect r="r" b="b" t="t" l="l"/>
              <a:pathLst>
                <a:path h="170688" w="7071360">
                  <a:moveTo>
                    <a:pt x="0" y="0"/>
                  </a:moveTo>
                  <a:lnTo>
                    <a:pt x="7071360" y="0"/>
                  </a:lnTo>
                  <a:lnTo>
                    <a:pt x="707136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C0392B"/>
            </a:solidFill>
          </p:spPr>
        </p:sp>
        <p:sp>
          <p:nvSpPr>
            <p:cNvPr name="Freeform 33" id="33"/>
            <p:cNvSpPr/>
            <p:nvPr/>
          </p:nvSpPr>
          <p:spPr>
            <a:xfrm flipH="false" flipV="false" rot="0">
              <a:off x="0" y="0"/>
              <a:ext cx="7105142" cy="204472"/>
            </a:xfrm>
            <a:custGeom>
              <a:avLst/>
              <a:gdLst/>
              <a:ahLst/>
              <a:cxnLst/>
              <a:rect r="r" b="b" t="t" l="l"/>
              <a:pathLst>
                <a:path h="204472" w="7105142">
                  <a:moveTo>
                    <a:pt x="16891" y="0"/>
                  </a:moveTo>
                  <a:lnTo>
                    <a:pt x="7088251" y="0"/>
                  </a:lnTo>
                  <a:cubicBezTo>
                    <a:pt x="7097649" y="0"/>
                    <a:pt x="7105142" y="7620"/>
                    <a:pt x="7105142" y="16891"/>
                  </a:cubicBezTo>
                  <a:lnTo>
                    <a:pt x="7105142" y="187579"/>
                  </a:lnTo>
                  <a:cubicBezTo>
                    <a:pt x="7105142" y="196977"/>
                    <a:pt x="7097522" y="204470"/>
                    <a:pt x="708825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7088251" y="170688"/>
                  </a:lnTo>
                  <a:lnTo>
                    <a:pt x="7088251" y="187579"/>
                  </a:lnTo>
                  <a:lnTo>
                    <a:pt x="7071360" y="187579"/>
                  </a:lnTo>
                  <a:lnTo>
                    <a:pt x="7071360" y="16891"/>
                  </a:lnTo>
                  <a:lnTo>
                    <a:pt x="7088251" y="16891"/>
                  </a:lnTo>
                  <a:lnTo>
                    <a:pt x="708825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392B"/>
            </a:solidFill>
          </p:spPr>
        </p:sp>
      </p:grpSp>
      <p:grpSp>
        <p:nvGrpSpPr>
          <p:cNvPr name="Group 34" id="34"/>
          <p:cNvGrpSpPr/>
          <p:nvPr/>
        </p:nvGrpSpPr>
        <p:grpSpPr>
          <a:xfrm rot="0">
            <a:off x="950976" y="3438144"/>
            <a:ext cx="4937760" cy="768096"/>
            <a:chOff x="0" y="0"/>
            <a:chExt cx="6583680" cy="1024128"/>
          </a:xfrm>
        </p:grpSpPr>
        <p:sp>
          <p:nvSpPr>
            <p:cNvPr name="Freeform 35" id="35"/>
            <p:cNvSpPr/>
            <p:nvPr/>
          </p:nvSpPr>
          <p:spPr>
            <a:xfrm flipH="false" flipV="false" rot="0">
              <a:off x="0" y="0"/>
              <a:ext cx="6583680" cy="1024128"/>
            </a:xfrm>
            <a:custGeom>
              <a:avLst/>
              <a:gdLst/>
              <a:ahLst/>
              <a:cxnLst/>
              <a:rect r="r" b="b" t="t" l="l"/>
              <a:pathLst>
                <a:path h="1024128" w="6583680">
                  <a:moveTo>
                    <a:pt x="0" y="0"/>
                  </a:moveTo>
                  <a:lnTo>
                    <a:pt x="6583680" y="0"/>
                  </a:lnTo>
                  <a:lnTo>
                    <a:pt x="6583680" y="1024128"/>
                  </a:lnTo>
                  <a:lnTo>
                    <a:pt x="0" y="102412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5260" r="0" b="-75260"/>
              </a:stretch>
            </a:blipFill>
          </p:spPr>
        </p:sp>
        <p:sp>
          <p:nvSpPr>
            <p:cNvPr name="TextBox 36" id="36"/>
            <p:cNvSpPr txBox="true"/>
            <p:nvPr/>
          </p:nvSpPr>
          <p:spPr>
            <a:xfrm>
              <a:off x="0" y="-9525"/>
              <a:ext cx="6583680" cy="103365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879"/>
                </a:lnSpc>
              </a:pPr>
              <a:r>
                <a:rPr lang="en-US" sz="24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Causes of Conflict</a:t>
              </a:r>
            </a:p>
          </p:txBody>
        </p:sp>
      </p:grpSp>
      <p:sp>
        <p:nvSpPr>
          <p:cNvPr name="TextBox 37" id="37"/>
          <p:cNvSpPr txBox="true"/>
          <p:nvPr/>
        </p:nvSpPr>
        <p:spPr>
          <a:xfrm rot="0">
            <a:off x="950976" y="4268343"/>
            <a:ext cx="4974336" cy="48939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30860" indent="-265430" lvl="1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Competition for status and sub-team leadership</a:t>
            </a:r>
          </a:p>
          <a:p>
            <a:pPr algn="l" marL="530860" indent="-265430" lvl="1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Lack of pre-established norms or hierarchy</a:t>
            </a:r>
          </a:p>
          <a:p>
            <a:pPr algn="l" marL="530860" indent="-265430" lvl="1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Perceived inequality in role assignment</a:t>
            </a:r>
          </a:p>
          <a:p>
            <a:pPr algn="l" marL="530860" indent="-265430" lvl="1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Members felt more experienced than others</a:t>
            </a:r>
          </a:p>
          <a:p>
            <a:pPr algn="l" marL="530860" indent="-265430" lvl="1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No agreed process for decision-making</a:t>
            </a:r>
          </a:p>
          <a:p>
            <a:pPr algn="l" marL="530860" indent="-265430" lvl="1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Transition from individual to team culture</a:t>
            </a:r>
          </a:p>
        </p:txBody>
      </p:sp>
      <p:grpSp>
        <p:nvGrpSpPr>
          <p:cNvPr name="Group 38" id="38"/>
          <p:cNvGrpSpPr/>
          <p:nvPr/>
        </p:nvGrpSpPr>
        <p:grpSpPr>
          <a:xfrm rot="0">
            <a:off x="6424679" y="3425447"/>
            <a:ext cx="5328923" cy="5987291"/>
            <a:chOff x="0" y="0"/>
            <a:chExt cx="7105231" cy="7983055"/>
          </a:xfrm>
        </p:grpSpPr>
        <p:sp>
          <p:nvSpPr>
            <p:cNvPr name="Freeform 39" id="39"/>
            <p:cNvSpPr/>
            <p:nvPr/>
          </p:nvSpPr>
          <p:spPr>
            <a:xfrm flipH="false" flipV="false" rot="0">
              <a:off x="16891" y="16891"/>
              <a:ext cx="7071360" cy="7949184"/>
            </a:xfrm>
            <a:custGeom>
              <a:avLst/>
              <a:gdLst/>
              <a:ahLst/>
              <a:cxnLst/>
              <a:rect r="r" b="b" t="t" l="l"/>
              <a:pathLst>
                <a:path h="7949184" w="7071360">
                  <a:moveTo>
                    <a:pt x="0" y="0"/>
                  </a:moveTo>
                  <a:lnTo>
                    <a:pt x="7071360" y="0"/>
                  </a:lnTo>
                  <a:lnTo>
                    <a:pt x="7071360" y="7949184"/>
                  </a:lnTo>
                  <a:lnTo>
                    <a:pt x="0" y="7949184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40" id="40"/>
            <p:cNvSpPr/>
            <p:nvPr/>
          </p:nvSpPr>
          <p:spPr>
            <a:xfrm flipH="false" flipV="false" rot="0">
              <a:off x="0" y="0"/>
              <a:ext cx="7105142" cy="7982966"/>
            </a:xfrm>
            <a:custGeom>
              <a:avLst/>
              <a:gdLst/>
              <a:ahLst/>
              <a:cxnLst/>
              <a:rect r="r" b="b" t="t" l="l"/>
              <a:pathLst>
                <a:path h="7982966" w="7105142">
                  <a:moveTo>
                    <a:pt x="16891" y="0"/>
                  </a:moveTo>
                  <a:lnTo>
                    <a:pt x="7088251" y="0"/>
                  </a:lnTo>
                  <a:cubicBezTo>
                    <a:pt x="7097649" y="0"/>
                    <a:pt x="7105142" y="7620"/>
                    <a:pt x="7105142" y="16891"/>
                  </a:cubicBezTo>
                  <a:lnTo>
                    <a:pt x="7105142" y="7966075"/>
                  </a:lnTo>
                  <a:cubicBezTo>
                    <a:pt x="7105142" y="7975473"/>
                    <a:pt x="7097522" y="7982966"/>
                    <a:pt x="7088251" y="7982966"/>
                  </a:cubicBezTo>
                  <a:lnTo>
                    <a:pt x="16891" y="7982966"/>
                  </a:lnTo>
                  <a:cubicBezTo>
                    <a:pt x="7493" y="7982966"/>
                    <a:pt x="0" y="7975346"/>
                    <a:pt x="0" y="7966075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7966075"/>
                  </a:lnTo>
                  <a:lnTo>
                    <a:pt x="16891" y="7966075"/>
                  </a:lnTo>
                  <a:lnTo>
                    <a:pt x="16891" y="7949184"/>
                  </a:lnTo>
                  <a:lnTo>
                    <a:pt x="7088251" y="7949184"/>
                  </a:lnTo>
                  <a:lnTo>
                    <a:pt x="7088251" y="7966075"/>
                  </a:lnTo>
                  <a:lnTo>
                    <a:pt x="7071360" y="7966075"/>
                  </a:lnTo>
                  <a:lnTo>
                    <a:pt x="7071360" y="16891"/>
                  </a:lnTo>
                  <a:lnTo>
                    <a:pt x="7088251" y="16891"/>
                  </a:lnTo>
                  <a:lnTo>
                    <a:pt x="708825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41" id="41"/>
          <p:cNvGrpSpPr/>
          <p:nvPr/>
        </p:nvGrpSpPr>
        <p:grpSpPr>
          <a:xfrm rot="0">
            <a:off x="6424679" y="3425447"/>
            <a:ext cx="5328923" cy="153419"/>
            <a:chOff x="0" y="0"/>
            <a:chExt cx="7105231" cy="204559"/>
          </a:xfrm>
        </p:grpSpPr>
        <p:sp>
          <p:nvSpPr>
            <p:cNvPr name="Freeform 42" id="42"/>
            <p:cNvSpPr/>
            <p:nvPr/>
          </p:nvSpPr>
          <p:spPr>
            <a:xfrm flipH="false" flipV="false" rot="0">
              <a:off x="16891" y="16891"/>
              <a:ext cx="7071360" cy="170688"/>
            </a:xfrm>
            <a:custGeom>
              <a:avLst/>
              <a:gdLst/>
              <a:ahLst/>
              <a:cxnLst/>
              <a:rect r="r" b="b" t="t" l="l"/>
              <a:pathLst>
                <a:path h="170688" w="7071360">
                  <a:moveTo>
                    <a:pt x="0" y="0"/>
                  </a:moveTo>
                  <a:lnTo>
                    <a:pt x="7071360" y="0"/>
                  </a:lnTo>
                  <a:lnTo>
                    <a:pt x="707136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D4891A"/>
            </a:solidFill>
          </p:spPr>
        </p:sp>
        <p:sp>
          <p:nvSpPr>
            <p:cNvPr name="Freeform 43" id="43"/>
            <p:cNvSpPr/>
            <p:nvPr/>
          </p:nvSpPr>
          <p:spPr>
            <a:xfrm flipH="false" flipV="false" rot="0">
              <a:off x="0" y="0"/>
              <a:ext cx="7105142" cy="204472"/>
            </a:xfrm>
            <a:custGeom>
              <a:avLst/>
              <a:gdLst/>
              <a:ahLst/>
              <a:cxnLst/>
              <a:rect r="r" b="b" t="t" l="l"/>
              <a:pathLst>
                <a:path h="204472" w="7105142">
                  <a:moveTo>
                    <a:pt x="16891" y="0"/>
                  </a:moveTo>
                  <a:lnTo>
                    <a:pt x="7088251" y="0"/>
                  </a:lnTo>
                  <a:cubicBezTo>
                    <a:pt x="7097649" y="0"/>
                    <a:pt x="7105142" y="7620"/>
                    <a:pt x="7105142" y="16891"/>
                  </a:cubicBezTo>
                  <a:lnTo>
                    <a:pt x="7105142" y="187579"/>
                  </a:lnTo>
                  <a:cubicBezTo>
                    <a:pt x="7105142" y="196977"/>
                    <a:pt x="7097522" y="204470"/>
                    <a:pt x="708825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7088251" y="170688"/>
                  </a:lnTo>
                  <a:lnTo>
                    <a:pt x="7088251" y="187579"/>
                  </a:lnTo>
                  <a:lnTo>
                    <a:pt x="7071360" y="187579"/>
                  </a:lnTo>
                  <a:lnTo>
                    <a:pt x="7071360" y="16891"/>
                  </a:lnTo>
                  <a:lnTo>
                    <a:pt x="7088251" y="16891"/>
                  </a:lnTo>
                  <a:lnTo>
                    <a:pt x="708825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D4891A"/>
            </a:solidFill>
          </p:spPr>
        </p:sp>
      </p:grpSp>
      <p:grpSp>
        <p:nvGrpSpPr>
          <p:cNvPr name="Group 44" id="44"/>
          <p:cNvGrpSpPr/>
          <p:nvPr/>
        </p:nvGrpSpPr>
        <p:grpSpPr>
          <a:xfrm rot="0">
            <a:off x="6620256" y="3438144"/>
            <a:ext cx="4937760" cy="768096"/>
            <a:chOff x="0" y="0"/>
            <a:chExt cx="6583680" cy="1024128"/>
          </a:xfrm>
        </p:grpSpPr>
        <p:sp>
          <p:nvSpPr>
            <p:cNvPr name="Freeform 45" id="45"/>
            <p:cNvSpPr/>
            <p:nvPr/>
          </p:nvSpPr>
          <p:spPr>
            <a:xfrm flipH="false" flipV="false" rot="0">
              <a:off x="0" y="0"/>
              <a:ext cx="6583680" cy="1024128"/>
            </a:xfrm>
            <a:custGeom>
              <a:avLst/>
              <a:gdLst/>
              <a:ahLst/>
              <a:cxnLst/>
              <a:rect r="r" b="b" t="t" l="l"/>
              <a:pathLst>
                <a:path h="1024128" w="6583680">
                  <a:moveTo>
                    <a:pt x="0" y="0"/>
                  </a:moveTo>
                  <a:lnTo>
                    <a:pt x="6583680" y="0"/>
                  </a:lnTo>
                  <a:lnTo>
                    <a:pt x="6583680" y="1024128"/>
                  </a:lnTo>
                  <a:lnTo>
                    <a:pt x="0" y="102412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5260" r="0" b="-75260"/>
              </a:stretch>
            </a:blipFill>
          </p:spPr>
        </p:sp>
        <p:sp>
          <p:nvSpPr>
            <p:cNvPr name="TextBox 46" id="46"/>
            <p:cNvSpPr txBox="true"/>
            <p:nvPr/>
          </p:nvSpPr>
          <p:spPr>
            <a:xfrm>
              <a:off x="0" y="-9525"/>
              <a:ext cx="6583680" cy="103365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879"/>
                </a:lnSpc>
              </a:pPr>
              <a:r>
                <a:rPr lang="en-US" sz="24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Nick's Resolution Strategy</a:t>
              </a:r>
            </a:p>
          </p:txBody>
        </p:sp>
      </p:grpSp>
      <p:sp>
        <p:nvSpPr>
          <p:cNvPr name="TextBox 47" id="47"/>
          <p:cNvSpPr txBox="true"/>
          <p:nvPr/>
        </p:nvSpPr>
        <p:spPr>
          <a:xfrm rot="0">
            <a:off x="6620256" y="4268343"/>
            <a:ext cx="4974336" cy="48939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30860" indent="-265430" lvl="1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Reminded team of the 3-month deadline</a:t>
            </a:r>
          </a:p>
          <a:p>
            <a:pPr algn="l" marL="530860" indent="-265430" lvl="1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Asserted authority as designated leader</a:t>
            </a:r>
          </a:p>
          <a:p>
            <a:pPr algn="l" marL="530860" indent="-265430" lvl="1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Took sole responsibility for sub-team assignments</a:t>
            </a:r>
          </a:p>
          <a:p>
            <a:pPr algn="l" marL="530860" indent="-265430" lvl="1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Refused to allow further circular argument</a:t>
            </a:r>
          </a:p>
          <a:p>
            <a:pPr algn="l" marL="530860" indent="-265430" lvl="1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Set a clear precedent: cooperation over competition</a:t>
            </a:r>
          </a:p>
          <a:p>
            <a:pPr algn="l" marL="530860" indent="-265430" lvl="1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Short-term authoritative to preserve long-term progress</a:t>
            </a:r>
          </a:p>
        </p:txBody>
      </p:sp>
      <p:grpSp>
        <p:nvGrpSpPr>
          <p:cNvPr name="Group 48" id="48"/>
          <p:cNvGrpSpPr/>
          <p:nvPr/>
        </p:nvGrpSpPr>
        <p:grpSpPr>
          <a:xfrm rot="0">
            <a:off x="12093959" y="3425447"/>
            <a:ext cx="5328923" cy="5987291"/>
            <a:chOff x="0" y="0"/>
            <a:chExt cx="7105231" cy="7983055"/>
          </a:xfrm>
        </p:grpSpPr>
        <p:sp>
          <p:nvSpPr>
            <p:cNvPr name="Freeform 49" id="49"/>
            <p:cNvSpPr/>
            <p:nvPr/>
          </p:nvSpPr>
          <p:spPr>
            <a:xfrm flipH="false" flipV="false" rot="0">
              <a:off x="16891" y="16891"/>
              <a:ext cx="7071360" cy="7949184"/>
            </a:xfrm>
            <a:custGeom>
              <a:avLst/>
              <a:gdLst/>
              <a:ahLst/>
              <a:cxnLst/>
              <a:rect r="r" b="b" t="t" l="l"/>
              <a:pathLst>
                <a:path h="7949184" w="7071360">
                  <a:moveTo>
                    <a:pt x="0" y="0"/>
                  </a:moveTo>
                  <a:lnTo>
                    <a:pt x="7071360" y="0"/>
                  </a:lnTo>
                  <a:lnTo>
                    <a:pt x="7071360" y="7949184"/>
                  </a:lnTo>
                  <a:lnTo>
                    <a:pt x="0" y="7949184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50" id="50"/>
            <p:cNvSpPr/>
            <p:nvPr/>
          </p:nvSpPr>
          <p:spPr>
            <a:xfrm flipH="false" flipV="false" rot="0">
              <a:off x="0" y="0"/>
              <a:ext cx="7105142" cy="7982966"/>
            </a:xfrm>
            <a:custGeom>
              <a:avLst/>
              <a:gdLst/>
              <a:ahLst/>
              <a:cxnLst/>
              <a:rect r="r" b="b" t="t" l="l"/>
              <a:pathLst>
                <a:path h="7982966" w="7105142">
                  <a:moveTo>
                    <a:pt x="16891" y="0"/>
                  </a:moveTo>
                  <a:lnTo>
                    <a:pt x="7088251" y="0"/>
                  </a:lnTo>
                  <a:cubicBezTo>
                    <a:pt x="7097649" y="0"/>
                    <a:pt x="7105142" y="7620"/>
                    <a:pt x="7105142" y="16891"/>
                  </a:cubicBezTo>
                  <a:lnTo>
                    <a:pt x="7105142" y="7966075"/>
                  </a:lnTo>
                  <a:cubicBezTo>
                    <a:pt x="7105142" y="7975473"/>
                    <a:pt x="7097522" y="7982966"/>
                    <a:pt x="7088251" y="7982966"/>
                  </a:cubicBezTo>
                  <a:lnTo>
                    <a:pt x="16891" y="7982966"/>
                  </a:lnTo>
                  <a:cubicBezTo>
                    <a:pt x="7493" y="7982966"/>
                    <a:pt x="0" y="7975346"/>
                    <a:pt x="0" y="7966075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7966075"/>
                  </a:lnTo>
                  <a:lnTo>
                    <a:pt x="16891" y="7966075"/>
                  </a:lnTo>
                  <a:lnTo>
                    <a:pt x="16891" y="7949184"/>
                  </a:lnTo>
                  <a:lnTo>
                    <a:pt x="7088251" y="7949184"/>
                  </a:lnTo>
                  <a:lnTo>
                    <a:pt x="7088251" y="7966075"/>
                  </a:lnTo>
                  <a:lnTo>
                    <a:pt x="7071360" y="7966075"/>
                  </a:lnTo>
                  <a:lnTo>
                    <a:pt x="7071360" y="16891"/>
                  </a:lnTo>
                  <a:lnTo>
                    <a:pt x="7088251" y="16891"/>
                  </a:lnTo>
                  <a:lnTo>
                    <a:pt x="708825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51" id="51"/>
          <p:cNvGrpSpPr/>
          <p:nvPr/>
        </p:nvGrpSpPr>
        <p:grpSpPr>
          <a:xfrm rot="0">
            <a:off x="12093959" y="3425447"/>
            <a:ext cx="5328923" cy="153419"/>
            <a:chOff x="0" y="0"/>
            <a:chExt cx="7105231" cy="204559"/>
          </a:xfrm>
        </p:grpSpPr>
        <p:sp>
          <p:nvSpPr>
            <p:cNvPr name="Freeform 52" id="52"/>
            <p:cNvSpPr/>
            <p:nvPr/>
          </p:nvSpPr>
          <p:spPr>
            <a:xfrm flipH="false" flipV="false" rot="0">
              <a:off x="16891" y="16891"/>
              <a:ext cx="7071360" cy="170688"/>
            </a:xfrm>
            <a:custGeom>
              <a:avLst/>
              <a:gdLst/>
              <a:ahLst/>
              <a:cxnLst/>
              <a:rect r="r" b="b" t="t" l="l"/>
              <a:pathLst>
                <a:path h="170688" w="7071360">
                  <a:moveTo>
                    <a:pt x="0" y="0"/>
                  </a:moveTo>
                  <a:lnTo>
                    <a:pt x="7071360" y="0"/>
                  </a:lnTo>
                  <a:lnTo>
                    <a:pt x="707136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27AE60"/>
            </a:solidFill>
          </p:spPr>
        </p:sp>
        <p:sp>
          <p:nvSpPr>
            <p:cNvPr name="Freeform 53" id="53"/>
            <p:cNvSpPr/>
            <p:nvPr/>
          </p:nvSpPr>
          <p:spPr>
            <a:xfrm flipH="false" flipV="false" rot="0">
              <a:off x="0" y="0"/>
              <a:ext cx="7105142" cy="204472"/>
            </a:xfrm>
            <a:custGeom>
              <a:avLst/>
              <a:gdLst/>
              <a:ahLst/>
              <a:cxnLst/>
              <a:rect r="r" b="b" t="t" l="l"/>
              <a:pathLst>
                <a:path h="204472" w="7105142">
                  <a:moveTo>
                    <a:pt x="16891" y="0"/>
                  </a:moveTo>
                  <a:lnTo>
                    <a:pt x="7088251" y="0"/>
                  </a:lnTo>
                  <a:cubicBezTo>
                    <a:pt x="7097649" y="0"/>
                    <a:pt x="7105142" y="7620"/>
                    <a:pt x="7105142" y="16891"/>
                  </a:cubicBezTo>
                  <a:lnTo>
                    <a:pt x="7105142" y="187579"/>
                  </a:lnTo>
                  <a:cubicBezTo>
                    <a:pt x="7105142" y="196977"/>
                    <a:pt x="7097522" y="204470"/>
                    <a:pt x="708825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7088251" y="170688"/>
                  </a:lnTo>
                  <a:lnTo>
                    <a:pt x="7088251" y="187579"/>
                  </a:lnTo>
                  <a:lnTo>
                    <a:pt x="7071360" y="187579"/>
                  </a:lnTo>
                  <a:lnTo>
                    <a:pt x="7071360" y="16891"/>
                  </a:lnTo>
                  <a:lnTo>
                    <a:pt x="7088251" y="16891"/>
                  </a:lnTo>
                  <a:lnTo>
                    <a:pt x="708825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27AE60"/>
            </a:solidFill>
          </p:spPr>
        </p:sp>
      </p:grpSp>
      <p:grpSp>
        <p:nvGrpSpPr>
          <p:cNvPr name="Group 54" id="54"/>
          <p:cNvGrpSpPr/>
          <p:nvPr/>
        </p:nvGrpSpPr>
        <p:grpSpPr>
          <a:xfrm rot="0">
            <a:off x="12289536" y="3438144"/>
            <a:ext cx="4937760" cy="768096"/>
            <a:chOff x="0" y="0"/>
            <a:chExt cx="6583680" cy="1024128"/>
          </a:xfrm>
        </p:grpSpPr>
        <p:sp>
          <p:nvSpPr>
            <p:cNvPr name="Freeform 55" id="55"/>
            <p:cNvSpPr/>
            <p:nvPr/>
          </p:nvSpPr>
          <p:spPr>
            <a:xfrm flipH="false" flipV="false" rot="0">
              <a:off x="0" y="0"/>
              <a:ext cx="6583680" cy="1024128"/>
            </a:xfrm>
            <a:custGeom>
              <a:avLst/>
              <a:gdLst/>
              <a:ahLst/>
              <a:cxnLst/>
              <a:rect r="r" b="b" t="t" l="l"/>
              <a:pathLst>
                <a:path h="1024128" w="6583680">
                  <a:moveTo>
                    <a:pt x="0" y="0"/>
                  </a:moveTo>
                  <a:lnTo>
                    <a:pt x="6583680" y="0"/>
                  </a:lnTo>
                  <a:lnTo>
                    <a:pt x="6583680" y="1024128"/>
                  </a:lnTo>
                  <a:lnTo>
                    <a:pt x="0" y="102412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5260" r="0" b="-75260"/>
              </a:stretch>
            </a:blipFill>
          </p:spPr>
        </p:sp>
        <p:sp>
          <p:nvSpPr>
            <p:cNvPr name="TextBox 56" id="56"/>
            <p:cNvSpPr txBox="true"/>
            <p:nvPr/>
          </p:nvSpPr>
          <p:spPr>
            <a:xfrm>
              <a:off x="0" y="-9525"/>
              <a:ext cx="6583680" cy="103365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879"/>
                </a:lnSpc>
              </a:pPr>
              <a:r>
                <a:rPr lang="en-US" sz="24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Outcome &amp; Reflection</a:t>
              </a:r>
            </a:p>
          </p:txBody>
        </p:sp>
      </p:grpSp>
      <p:sp>
        <p:nvSpPr>
          <p:cNvPr name="TextBox 57" id="57"/>
          <p:cNvSpPr txBox="true"/>
          <p:nvPr/>
        </p:nvSpPr>
        <p:spPr>
          <a:xfrm rot="0">
            <a:off x="12289536" y="4268343"/>
            <a:ext cx="4974336" cy="48939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30860" indent="-265430" lvl="1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Conflict was not fully resolved in Meeting 2</a:t>
            </a:r>
          </a:p>
          <a:p>
            <a:pPr algn="l" marL="530860" indent="-265430" lvl="1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Residual tension carried into Meeting 3</a:t>
            </a:r>
          </a:p>
          <a:p>
            <a:pPr algn="l" marL="530860" indent="-265430" lvl="1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Sylvia's structural proposal resolved the root cause</a:t>
            </a:r>
          </a:p>
          <a:p>
            <a:pPr algn="l" marL="530860" indent="-265430" lvl="1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Rotating leadership addressed perceived inequality</a:t>
            </a:r>
          </a:p>
          <a:p>
            <a:pPr algn="l" marL="530860" indent="-265430" lvl="1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Conflict ultimately strengthened team cohesion</a:t>
            </a:r>
          </a:p>
          <a:p>
            <a:pPr algn="l" marL="530860" indent="-265430" lvl="1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Supports Tuckman: storming is necessary and productive</a:t>
            </a:r>
          </a:p>
        </p:txBody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5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2697" y="-12697"/>
            <a:ext cx="18313403" cy="1342139"/>
            <a:chOff x="0" y="0"/>
            <a:chExt cx="24417871" cy="178951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16891" y="16891"/>
              <a:ext cx="24383999" cy="1755648"/>
            </a:xfrm>
            <a:custGeom>
              <a:avLst/>
              <a:gdLst/>
              <a:ahLst/>
              <a:cxnLst/>
              <a:rect r="r" b="b" t="t" l="l"/>
              <a:pathLst>
                <a:path h="1755648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1755648"/>
                  </a:lnTo>
                  <a:lnTo>
                    <a:pt x="0" y="1755648"/>
                  </a:lnTo>
                  <a:close/>
                </a:path>
              </a:pathLst>
            </a:custGeom>
            <a:solidFill>
              <a:srgbClr val="111D33"/>
            </a:solid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4417782" cy="1789430"/>
            </a:xfrm>
            <a:custGeom>
              <a:avLst/>
              <a:gdLst/>
              <a:ahLst/>
              <a:cxnLst/>
              <a:rect r="r" b="b" t="t" l="l"/>
              <a:pathLst>
                <a:path h="1789430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1772539"/>
                  </a:lnTo>
                  <a:cubicBezTo>
                    <a:pt x="24417782" y="1781937"/>
                    <a:pt x="24410163" y="1789430"/>
                    <a:pt x="24400890" y="1789430"/>
                  </a:cubicBezTo>
                  <a:lnTo>
                    <a:pt x="16891" y="1789430"/>
                  </a:lnTo>
                  <a:cubicBezTo>
                    <a:pt x="7493" y="1789430"/>
                    <a:pt x="0" y="1781810"/>
                    <a:pt x="0" y="177253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772539"/>
                  </a:lnTo>
                  <a:lnTo>
                    <a:pt x="16891" y="1772539"/>
                  </a:lnTo>
                  <a:lnTo>
                    <a:pt x="16891" y="1755648"/>
                  </a:lnTo>
                  <a:lnTo>
                    <a:pt x="24400890" y="1755648"/>
                  </a:lnTo>
                  <a:lnTo>
                    <a:pt x="24400890" y="1772539"/>
                  </a:lnTo>
                  <a:lnTo>
                    <a:pt x="24384000" y="1772539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B2A4A"/>
            </a:solidFill>
          </p:spPr>
        </p:sp>
      </p:grpSp>
      <p:grpSp>
        <p:nvGrpSpPr>
          <p:cNvPr name="Group 5" id="5"/>
          <p:cNvGrpSpPr/>
          <p:nvPr/>
        </p:nvGrpSpPr>
        <p:grpSpPr>
          <a:xfrm rot="0">
            <a:off x="822960" y="0"/>
            <a:ext cx="15361920" cy="1316736"/>
            <a:chOff x="0" y="0"/>
            <a:chExt cx="20482560" cy="175564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0482561" cy="1755648"/>
            </a:xfrm>
            <a:custGeom>
              <a:avLst/>
              <a:gdLst/>
              <a:ahLst/>
              <a:cxnLst/>
              <a:rect r="r" b="b" t="t" l="l"/>
              <a:pathLst>
                <a:path h="1755648" w="20482561">
                  <a:moveTo>
                    <a:pt x="0" y="0"/>
                  </a:moveTo>
                  <a:lnTo>
                    <a:pt x="20482561" y="0"/>
                  </a:lnTo>
                  <a:lnTo>
                    <a:pt x="20482561" y="1755648"/>
                  </a:lnTo>
                  <a:lnTo>
                    <a:pt x="0" y="17556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77325" r="0" b="-177325"/>
              </a:stretch>
            </a:blipFill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20482560" cy="175564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4560"/>
                </a:lnSpc>
              </a:pPr>
              <a:r>
                <a:rPr lang="en-US" b="true" sz="3800" spc="399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COMMUNICATION &amp; COLLABORATION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6642080" y="0"/>
            <a:ext cx="1316736" cy="1316736"/>
            <a:chOff x="0" y="0"/>
            <a:chExt cx="1755648" cy="1755648"/>
          </a:xfrm>
        </p:grpSpPr>
        <p:sp>
          <p:nvSpPr>
            <p:cNvPr name="Freeform 9" id="9" descr="preencoded.png"/>
            <p:cNvSpPr/>
            <p:nvPr/>
          </p:nvSpPr>
          <p:spPr>
            <a:xfrm flipH="false" flipV="false" rot="0">
              <a:off x="0" y="0"/>
              <a:ext cx="1755648" cy="1755648"/>
            </a:xfrm>
            <a:custGeom>
              <a:avLst/>
              <a:gdLst/>
              <a:ahLst/>
              <a:cxnLst/>
              <a:rect r="r" b="b" t="t" l="l"/>
              <a:pathLst>
                <a:path h="1755648" w="1755648">
                  <a:moveTo>
                    <a:pt x="0" y="0"/>
                  </a:moveTo>
                  <a:lnTo>
                    <a:pt x="1755648" y="0"/>
                  </a:lnTo>
                  <a:lnTo>
                    <a:pt x="1755648" y="1755648"/>
                  </a:lnTo>
                  <a:lnTo>
                    <a:pt x="0" y="17556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0" r="0" b="0"/>
              </a:stretch>
            </a:blip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-12697" y="9771383"/>
            <a:ext cx="18313403" cy="537467"/>
            <a:chOff x="0" y="0"/>
            <a:chExt cx="24417871" cy="716623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16891" y="16891"/>
              <a:ext cx="24383999" cy="682752"/>
            </a:xfrm>
            <a:custGeom>
              <a:avLst/>
              <a:gdLst/>
              <a:ahLst/>
              <a:cxnLst/>
              <a:rect r="r" b="b" t="t" l="l"/>
              <a:pathLst>
                <a:path h="682752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682752"/>
                  </a:lnTo>
                  <a:lnTo>
                    <a:pt x="0" y="682752"/>
                  </a:lnTo>
                  <a:close/>
                </a:path>
              </a:pathLst>
            </a:custGeom>
            <a:solidFill>
              <a:srgbClr val="D8DDE6"/>
            </a:solid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4417782" cy="716536"/>
            </a:xfrm>
            <a:custGeom>
              <a:avLst/>
              <a:gdLst/>
              <a:ahLst/>
              <a:cxnLst/>
              <a:rect r="r" b="b" t="t" l="l"/>
              <a:pathLst>
                <a:path h="716536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699643"/>
                  </a:lnTo>
                  <a:cubicBezTo>
                    <a:pt x="24417782" y="709041"/>
                    <a:pt x="24410163" y="716534"/>
                    <a:pt x="24400890" y="716534"/>
                  </a:cubicBezTo>
                  <a:lnTo>
                    <a:pt x="16891" y="716534"/>
                  </a:lnTo>
                  <a:cubicBezTo>
                    <a:pt x="7620" y="716661"/>
                    <a:pt x="0" y="709041"/>
                    <a:pt x="0" y="69964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699643"/>
                  </a:lnTo>
                  <a:lnTo>
                    <a:pt x="16891" y="699643"/>
                  </a:lnTo>
                  <a:lnTo>
                    <a:pt x="16891" y="682752"/>
                  </a:lnTo>
                  <a:lnTo>
                    <a:pt x="24400890" y="682752"/>
                  </a:lnTo>
                  <a:lnTo>
                    <a:pt x="24400890" y="699643"/>
                  </a:lnTo>
                  <a:lnTo>
                    <a:pt x="24384000" y="699643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D8DDE6"/>
            </a:solidFill>
          </p:spPr>
        </p:sp>
      </p:grpSp>
      <p:grpSp>
        <p:nvGrpSpPr>
          <p:cNvPr name="Group 13" id="13"/>
          <p:cNvGrpSpPr/>
          <p:nvPr/>
        </p:nvGrpSpPr>
        <p:grpSpPr>
          <a:xfrm rot="0">
            <a:off x="731520" y="9784080"/>
            <a:ext cx="15544800" cy="512064"/>
            <a:chOff x="0" y="0"/>
            <a:chExt cx="20726400" cy="682752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20726400" cy="682752"/>
            </a:xfrm>
            <a:custGeom>
              <a:avLst/>
              <a:gdLst/>
              <a:ahLst/>
              <a:cxnLst/>
              <a:rect r="r" b="b" t="t" l="l"/>
              <a:pathLst>
                <a:path h="682752" w="20726400">
                  <a:moveTo>
                    <a:pt x="0" y="0"/>
                  </a:moveTo>
                  <a:lnTo>
                    <a:pt x="20726400" y="0"/>
                  </a:lnTo>
                  <a:lnTo>
                    <a:pt x="2072640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41510" r="0" b="-541510"/>
              </a:stretch>
            </a:blip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38100"/>
              <a:ext cx="2072640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Keepsafe Company Case Study  |  Teamwork &amp; Organisational Behaviour</a:t>
              </a: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6459200" y="9784080"/>
            <a:ext cx="1463040" cy="512064"/>
            <a:chOff x="0" y="0"/>
            <a:chExt cx="1950720" cy="682752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950720" cy="682752"/>
            </a:xfrm>
            <a:custGeom>
              <a:avLst/>
              <a:gdLst/>
              <a:ahLst/>
              <a:cxnLst/>
              <a:rect r="r" b="b" t="t" l="l"/>
              <a:pathLst>
                <a:path h="682752" w="1950720">
                  <a:moveTo>
                    <a:pt x="0" y="0"/>
                  </a:moveTo>
                  <a:lnTo>
                    <a:pt x="1950720" y="0"/>
                  </a:lnTo>
                  <a:lnTo>
                    <a:pt x="195072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671" r="0" b="-5671"/>
              </a:stretch>
            </a:blip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38100"/>
              <a:ext cx="195072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15 / 20</a:t>
              </a: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755399" y="1596647"/>
            <a:ext cx="8255003" cy="3609851"/>
            <a:chOff x="0" y="0"/>
            <a:chExt cx="11006671" cy="4813135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16891" y="16891"/>
              <a:ext cx="10972800" cy="4779264"/>
            </a:xfrm>
            <a:custGeom>
              <a:avLst/>
              <a:gdLst/>
              <a:ahLst/>
              <a:cxnLst/>
              <a:rect r="r" b="b" t="t" l="l"/>
              <a:pathLst>
                <a:path h="4779264" w="10972800">
                  <a:moveTo>
                    <a:pt x="0" y="0"/>
                  </a:moveTo>
                  <a:lnTo>
                    <a:pt x="10972800" y="0"/>
                  </a:lnTo>
                  <a:lnTo>
                    <a:pt x="10972800" y="4779264"/>
                  </a:lnTo>
                  <a:lnTo>
                    <a:pt x="0" y="4779264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11006582" cy="4813046"/>
            </a:xfrm>
            <a:custGeom>
              <a:avLst/>
              <a:gdLst/>
              <a:ahLst/>
              <a:cxnLst/>
              <a:rect r="r" b="b" t="t" l="l"/>
              <a:pathLst>
                <a:path h="4813046" w="11006582">
                  <a:moveTo>
                    <a:pt x="16891" y="0"/>
                  </a:moveTo>
                  <a:lnTo>
                    <a:pt x="10989691" y="0"/>
                  </a:lnTo>
                  <a:cubicBezTo>
                    <a:pt x="10999089" y="0"/>
                    <a:pt x="11006582" y="7620"/>
                    <a:pt x="11006582" y="16891"/>
                  </a:cubicBezTo>
                  <a:lnTo>
                    <a:pt x="11006582" y="4796155"/>
                  </a:lnTo>
                  <a:cubicBezTo>
                    <a:pt x="11006582" y="4805553"/>
                    <a:pt x="10998962" y="4813046"/>
                    <a:pt x="10989691" y="4813046"/>
                  </a:cubicBezTo>
                  <a:lnTo>
                    <a:pt x="16891" y="4813046"/>
                  </a:lnTo>
                  <a:cubicBezTo>
                    <a:pt x="7493" y="4813046"/>
                    <a:pt x="0" y="4805426"/>
                    <a:pt x="0" y="4796155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4796155"/>
                  </a:lnTo>
                  <a:lnTo>
                    <a:pt x="16891" y="4796155"/>
                  </a:lnTo>
                  <a:lnTo>
                    <a:pt x="16891" y="4779264"/>
                  </a:lnTo>
                  <a:lnTo>
                    <a:pt x="10989691" y="4779264"/>
                  </a:lnTo>
                  <a:lnTo>
                    <a:pt x="10989691" y="4796155"/>
                  </a:lnTo>
                  <a:lnTo>
                    <a:pt x="10972800" y="4796155"/>
                  </a:lnTo>
                  <a:lnTo>
                    <a:pt x="10972800" y="16891"/>
                  </a:lnTo>
                  <a:lnTo>
                    <a:pt x="10989691" y="16891"/>
                  </a:lnTo>
                  <a:lnTo>
                    <a:pt x="109896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755399" y="1596647"/>
            <a:ext cx="8255003" cy="153419"/>
            <a:chOff x="0" y="0"/>
            <a:chExt cx="11006671" cy="204559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16891" y="16891"/>
              <a:ext cx="10972800" cy="170688"/>
            </a:xfrm>
            <a:custGeom>
              <a:avLst/>
              <a:gdLst/>
              <a:ahLst/>
              <a:cxnLst/>
              <a:rect r="r" b="b" t="t" l="l"/>
              <a:pathLst>
                <a:path h="170688" w="10972800">
                  <a:moveTo>
                    <a:pt x="0" y="0"/>
                  </a:moveTo>
                  <a:lnTo>
                    <a:pt x="10972800" y="0"/>
                  </a:lnTo>
                  <a:lnTo>
                    <a:pt x="1097280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11006582" cy="204472"/>
            </a:xfrm>
            <a:custGeom>
              <a:avLst/>
              <a:gdLst/>
              <a:ahLst/>
              <a:cxnLst/>
              <a:rect r="r" b="b" t="t" l="l"/>
              <a:pathLst>
                <a:path h="204472" w="11006582">
                  <a:moveTo>
                    <a:pt x="16891" y="0"/>
                  </a:moveTo>
                  <a:lnTo>
                    <a:pt x="10989691" y="0"/>
                  </a:lnTo>
                  <a:cubicBezTo>
                    <a:pt x="10999089" y="0"/>
                    <a:pt x="11006582" y="7620"/>
                    <a:pt x="11006582" y="16891"/>
                  </a:cubicBezTo>
                  <a:lnTo>
                    <a:pt x="11006582" y="187579"/>
                  </a:lnTo>
                  <a:cubicBezTo>
                    <a:pt x="11006582" y="196977"/>
                    <a:pt x="10998962" y="204470"/>
                    <a:pt x="1098969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10989691" y="170688"/>
                  </a:lnTo>
                  <a:lnTo>
                    <a:pt x="10989691" y="187579"/>
                  </a:lnTo>
                  <a:lnTo>
                    <a:pt x="10972800" y="187579"/>
                  </a:lnTo>
                  <a:lnTo>
                    <a:pt x="10972800" y="16891"/>
                  </a:lnTo>
                  <a:lnTo>
                    <a:pt x="10989691" y="16891"/>
                  </a:lnTo>
                  <a:lnTo>
                    <a:pt x="109896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25" id="25"/>
          <p:cNvGrpSpPr/>
          <p:nvPr/>
        </p:nvGrpSpPr>
        <p:grpSpPr>
          <a:xfrm rot="0">
            <a:off x="974855" y="2547623"/>
            <a:ext cx="720347" cy="720347"/>
            <a:chOff x="0" y="0"/>
            <a:chExt cx="960463" cy="960463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16891" y="16891"/>
              <a:ext cx="926592" cy="926592"/>
            </a:xfrm>
            <a:custGeom>
              <a:avLst/>
              <a:gdLst/>
              <a:ahLst/>
              <a:cxnLst/>
              <a:rect r="r" b="b" t="t" l="l"/>
              <a:pathLst>
                <a:path h="926592" w="926592">
                  <a:moveTo>
                    <a:pt x="0" y="0"/>
                  </a:moveTo>
                  <a:lnTo>
                    <a:pt x="926592" y="0"/>
                  </a:lnTo>
                  <a:lnTo>
                    <a:pt x="926592" y="926592"/>
                  </a:lnTo>
                  <a:lnTo>
                    <a:pt x="0" y="926592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960374" cy="960376"/>
            </a:xfrm>
            <a:custGeom>
              <a:avLst/>
              <a:gdLst/>
              <a:ahLst/>
              <a:cxnLst/>
              <a:rect r="r" b="b" t="t" l="l"/>
              <a:pathLst>
                <a:path h="960376" w="960374">
                  <a:moveTo>
                    <a:pt x="16891" y="0"/>
                  </a:moveTo>
                  <a:lnTo>
                    <a:pt x="943483" y="0"/>
                  </a:lnTo>
                  <a:cubicBezTo>
                    <a:pt x="952881" y="0"/>
                    <a:pt x="960374" y="7620"/>
                    <a:pt x="960374" y="16891"/>
                  </a:cubicBezTo>
                  <a:lnTo>
                    <a:pt x="960374" y="943483"/>
                  </a:lnTo>
                  <a:cubicBezTo>
                    <a:pt x="960374" y="952881"/>
                    <a:pt x="952754" y="960374"/>
                    <a:pt x="943483" y="960374"/>
                  </a:cubicBezTo>
                  <a:lnTo>
                    <a:pt x="16891" y="960374"/>
                  </a:lnTo>
                  <a:cubicBezTo>
                    <a:pt x="7620" y="960501"/>
                    <a:pt x="0" y="952881"/>
                    <a:pt x="0" y="94348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943483"/>
                  </a:lnTo>
                  <a:lnTo>
                    <a:pt x="16891" y="943483"/>
                  </a:lnTo>
                  <a:lnTo>
                    <a:pt x="16891" y="926592"/>
                  </a:lnTo>
                  <a:lnTo>
                    <a:pt x="943483" y="926592"/>
                  </a:lnTo>
                  <a:lnTo>
                    <a:pt x="943483" y="943483"/>
                  </a:lnTo>
                  <a:lnTo>
                    <a:pt x="926592" y="943483"/>
                  </a:lnTo>
                  <a:lnTo>
                    <a:pt x="926592" y="16891"/>
                  </a:lnTo>
                  <a:lnTo>
                    <a:pt x="943483" y="16891"/>
                  </a:lnTo>
                  <a:lnTo>
                    <a:pt x="943483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28" id="28"/>
          <p:cNvGrpSpPr/>
          <p:nvPr/>
        </p:nvGrpSpPr>
        <p:grpSpPr>
          <a:xfrm rot="0">
            <a:off x="987552" y="2560320"/>
            <a:ext cx="694944" cy="694944"/>
            <a:chOff x="0" y="0"/>
            <a:chExt cx="926592" cy="926592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926592" cy="926592"/>
            </a:xfrm>
            <a:custGeom>
              <a:avLst/>
              <a:gdLst/>
              <a:ahLst/>
              <a:cxnLst/>
              <a:rect r="r" b="b" t="t" l="l"/>
              <a:pathLst>
                <a:path h="926592" w="926592">
                  <a:moveTo>
                    <a:pt x="0" y="0"/>
                  </a:moveTo>
                  <a:lnTo>
                    <a:pt x="926592" y="0"/>
                  </a:lnTo>
                  <a:lnTo>
                    <a:pt x="926592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t="0" r="-78303" b="0"/>
              </a:stretch>
            </a:blipFill>
          </p:spPr>
        </p:sp>
        <p:sp>
          <p:nvSpPr>
            <p:cNvPr name="TextBox 30" id="30"/>
            <p:cNvSpPr txBox="true"/>
            <p:nvPr/>
          </p:nvSpPr>
          <p:spPr>
            <a:xfrm>
              <a:off x="0" y="-9525"/>
              <a:ext cx="926592" cy="93611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879"/>
                </a:lnSpc>
              </a:pPr>
              <a:r>
                <a:rPr lang="en-US" sz="24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01</a:t>
              </a:r>
            </a:p>
          </p:txBody>
        </p:sp>
      </p:grpSp>
      <p:grpSp>
        <p:nvGrpSpPr>
          <p:cNvPr name="Group 31" id="31"/>
          <p:cNvGrpSpPr/>
          <p:nvPr/>
        </p:nvGrpSpPr>
        <p:grpSpPr>
          <a:xfrm rot="0">
            <a:off x="987552" y="1792224"/>
            <a:ext cx="7790688" cy="694944"/>
            <a:chOff x="0" y="0"/>
            <a:chExt cx="10387584" cy="926592"/>
          </a:xfrm>
        </p:grpSpPr>
        <p:sp>
          <p:nvSpPr>
            <p:cNvPr name="Freeform 32" id="32"/>
            <p:cNvSpPr/>
            <p:nvPr/>
          </p:nvSpPr>
          <p:spPr>
            <a:xfrm flipH="false" flipV="false" rot="0">
              <a:off x="0" y="0"/>
              <a:ext cx="10387584" cy="926592"/>
            </a:xfrm>
            <a:custGeom>
              <a:avLst/>
              <a:gdLst/>
              <a:ahLst/>
              <a:cxnLst/>
              <a:rect r="r" b="b" t="t" l="l"/>
              <a:pathLst>
                <a:path h="926592" w="10387584">
                  <a:moveTo>
                    <a:pt x="0" y="0"/>
                  </a:moveTo>
                  <a:lnTo>
                    <a:pt x="10387584" y="0"/>
                  </a:lnTo>
                  <a:lnTo>
                    <a:pt x="10387584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8437" r="0" b="-168437"/>
              </a:stretch>
            </a:blipFill>
          </p:spPr>
        </p:sp>
        <p:sp>
          <p:nvSpPr>
            <p:cNvPr name="TextBox 33" id="33"/>
            <p:cNvSpPr txBox="true"/>
            <p:nvPr/>
          </p:nvSpPr>
          <p:spPr>
            <a:xfrm>
              <a:off x="0" y="-19050"/>
              <a:ext cx="10387584" cy="94564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Initial Communication Barrier</a:t>
              </a:r>
            </a:p>
          </p:txBody>
        </p:sp>
      </p:grpSp>
      <p:sp>
        <p:nvSpPr>
          <p:cNvPr name="TextBox 34" id="34"/>
          <p:cNvSpPr txBox="true"/>
          <p:nvPr/>
        </p:nvSpPr>
        <p:spPr>
          <a:xfrm rot="0">
            <a:off x="1901952" y="2512695"/>
            <a:ext cx="6876288" cy="24250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60"/>
              </a:lnSpc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Despite prior contact (phone, email), members acted as strangers in the face-to-face setting. This shows that digital communication doesn't replace the depth of in-person team dynamics.</a:t>
            </a:r>
          </a:p>
        </p:txBody>
      </p:sp>
      <p:grpSp>
        <p:nvGrpSpPr>
          <p:cNvPr name="Group 35" id="35"/>
          <p:cNvGrpSpPr/>
          <p:nvPr/>
        </p:nvGrpSpPr>
        <p:grpSpPr>
          <a:xfrm rot="0">
            <a:off x="755399" y="5510279"/>
            <a:ext cx="8255003" cy="3609851"/>
            <a:chOff x="0" y="0"/>
            <a:chExt cx="11006671" cy="4813135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16891" y="16891"/>
              <a:ext cx="10972800" cy="4779264"/>
            </a:xfrm>
            <a:custGeom>
              <a:avLst/>
              <a:gdLst/>
              <a:ahLst/>
              <a:cxnLst/>
              <a:rect r="r" b="b" t="t" l="l"/>
              <a:pathLst>
                <a:path h="4779264" w="10972800">
                  <a:moveTo>
                    <a:pt x="0" y="0"/>
                  </a:moveTo>
                  <a:lnTo>
                    <a:pt x="10972800" y="0"/>
                  </a:lnTo>
                  <a:lnTo>
                    <a:pt x="10972800" y="4779264"/>
                  </a:lnTo>
                  <a:lnTo>
                    <a:pt x="0" y="4779264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37" id="37"/>
            <p:cNvSpPr/>
            <p:nvPr/>
          </p:nvSpPr>
          <p:spPr>
            <a:xfrm flipH="false" flipV="false" rot="0">
              <a:off x="0" y="0"/>
              <a:ext cx="11006582" cy="4813046"/>
            </a:xfrm>
            <a:custGeom>
              <a:avLst/>
              <a:gdLst/>
              <a:ahLst/>
              <a:cxnLst/>
              <a:rect r="r" b="b" t="t" l="l"/>
              <a:pathLst>
                <a:path h="4813046" w="11006582">
                  <a:moveTo>
                    <a:pt x="16891" y="0"/>
                  </a:moveTo>
                  <a:lnTo>
                    <a:pt x="10989691" y="0"/>
                  </a:lnTo>
                  <a:cubicBezTo>
                    <a:pt x="10999089" y="0"/>
                    <a:pt x="11006582" y="7620"/>
                    <a:pt x="11006582" y="16891"/>
                  </a:cubicBezTo>
                  <a:lnTo>
                    <a:pt x="11006582" y="4796155"/>
                  </a:lnTo>
                  <a:cubicBezTo>
                    <a:pt x="11006582" y="4805553"/>
                    <a:pt x="10998962" y="4813046"/>
                    <a:pt x="10989691" y="4813046"/>
                  </a:cubicBezTo>
                  <a:lnTo>
                    <a:pt x="16891" y="4813046"/>
                  </a:lnTo>
                  <a:cubicBezTo>
                    <a:pt x="7493" y="4813046"/>
                    <a:pt x="0" y="4805426"/>
                    <a:pt x="0" y="4796155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4796155"/>
                  </a:lnTo>
                  <a:lnTo>
                    <a:pt x="16891" y="4796155"/>
                  </a:lnTo>
                  <a:lnTo>
                    <a:pt x="16891" y="4779264"/>
                  </a:lnTo>
                  <a:lnTo>
                    <a:pt x="10989691" y="4779264"/>
                  </a:lnTo>
                  <a:lnTo>
                    <a:pt x="10989691" y="4796155"/>
                  </a:lnTo>
                  <a:lnTo>
                    <a:pt x="10972800" y="4796155"/>
                  </a:lnTo>
                  <a:lnTo>
                    <a:pt x="10972800" y="16891"/>
                  </a:lnTo>
                  <a:lnTo>
                    <a:pt x="10989691" y="16891"/>
                  </a:lnTo>
                  <a:lnTo>
                    <a:pt x="109896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38" id="38"/>
          <p:cNvGrpSpPr/>
          <p:nvPr/>
        </p:nvGrpSpPr>
        <p:grpSpPr>
          <a:xfrm rot="0">
            <a:off x="755399" y="5510279"/>
            <a:ext cx="8255003" cy="153419"/>
            <a:chOff x="0" y="0"/>
            <a:chExt cx="11006671" cy="204559"/>
          </a:xfrm>
        </p:grpSpPr>
        <p:sp>
          <p:nvSpPr>
            <p:cNvPr name="Freeform 39" id="39"/>
            <p:cNvSpPr/>
            <p:nvPr/>
          </p:nvSpPr>
          <p:spPr>
            <a:xfrm flipH="false" flipV="false" rot="0">
              <a:off x="16891" y="16891"/>
              <a:ext cx="10972800" cy="170688"/>
            </a:xfrm>
            <a:custGeom>
              <a:avLst/>
              <a:gdLst/>
              <a:ahLst/>
              <a:cxnLst/>
              <a:rect r="r" b="b" t="t" l="l"/>
              <a:pathLst>
                <a:path h="170688" w="10972800">
                  <a:moveTo>
                    <a:pt x="0" y="0"/>
                  </a:moveTo>
                  <a:lnTo>
                    <a:pt x="10972800" y="0"/>
                  </a:lnTo>
                  <a:lnTo>
                    <a:pt x="1097280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1A5276"/>
            </a:solidFill>
          </p:spPr>
        </p:sp>
        <p:sp>
          <p:nvSpPr>
            <p:cNvPr name="Freeform 40" id="40"/>
            <p:cNvSpPr/>
            <p:nvPr/>
          </p:nvSpPr>
          <p:spPr>
            <a:xfrm flipH="false" flipV="false" rot="0">
              <a:off x="0" y="0"/>
              <a:ext cx="11006582" cy="204472"/>
            </a:xfrm>
            <a:custGeom>
              <a:avLst/>
              <a:gdLst/>
              <a:ahLst/>
              <a:cxnLst/>
              <a:rect r="r" b="b" t="t" l="l"/>
              <a:pathLst>
                <a:path h="204472" w="11006582">
                  <a:moveTo>
                    <a:pt x="16891" y="0"/>
                  </a:moveTo>
                  <a:lnTo>
                    <a:pt x="10989691" y="0"/>
                  </a:lnTo>
                  <a:cubicBezTo>
                    <a:pt x="10999089" y="0"/>
                    <a:pt x="11006582" y="7620"/>
                    <a:pt x="11006582" y="16891"/>
                  </a:cubicBezTo>
                  <a:lnTo>
                    <a:pt x="11006582" y="187579"/>
                  </a:lnTo>
                  <a:cubicBezTo>
                    <a:pt x="11006582" y="196977"/>
                    <a:pt x="10998962" y="204470"/>
                    <a:pt x="1098969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10989691" y="170688"/>
                  </a:lnTo>
                  <a:lnTo>
                    <a:pt x="10989691" y="187579"/>
                  </a:lnTo>
                  <a:lnTo>
                    <a:pt x="10972800" y="187579"/>
                  </a:lnTo>
                  <a:lnTo>
                    <a:pt x="10972800" y="16891"/>
                  </a:lnTo>
                  <a:lnTo>
                    <a:pt x="10989691" y="16891"/>
                  </a:lnTo>
                  <a:lnTo>
                    <a:pt x="109896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A5276"/>
            </a:solidFill>
          </p:spPr>
        </p:sp>
      </p:grpSp>
      <p:grpSp>
        <p:nvGrpSpPr>
          <p:cNvPr name="Group 41" id="41"/>
          <p:cNvGrpSpPr/>
          <p:nvPr/>
        </p:nvGrpSpPr>
        <p:grpSpPr>
          <a:xfrm rot="0">
            <a:off x="974855" y="6461255"/>
            <a:ext cx="720347" cy="720347"/>
            <a:chOff x="0" y="0"/>
            <a:chExt cx="960463" cy="960463"/>
          </a:xfrm>
        </p:grpSpPr>
        <p:sp>
          <p:nvSpPr>
            <p:cNvPr name="Freeform 42" id="42"/>
            <p:cNvSpPr/>
            <p:nvPr/>
          </p:nvSpPr>
          <p:spPr>
            <a:xfrm flipH="false" flipV="false" rot="0">
              <a:off x="16891" y="16891"/>
              <a:ext cx="926592" cy="926592"/>
            </a:xfrm>
            <a:custGeom>
              <a:avLst/>
              <a:gdLst/>
              <a:ahLst/>
              <a:cxnLst/>
              <a:rect r="r" b="b" t="t" l="l"/>
              <a:pathLst>
                <a:path h="926592" w="926592">
                  <a:moveTo>
                    <a:pt x="0" y="0"/>
                  </a:moveTo>
                  <a:lnTo>
                    <a:pt x="926592" y="0"/>
                  </a:lnTo>
                  <a:lnTo>
                    <a:pt x="926592" y="926592"/>
                  </a:lnTo>
                  <a:lnTo>
                    <a:pt x="0" y="926592"/>
                  </a:lnTo>
                  <a:close/>
                </a:path>
              </a:pathLst>
            </a:custGeom>
            <a:solidFill>
              <a:srgbClr val="1A5276"/>
            </a:solidFill>
          </p:spPr>
        </p:sp>
        <p:sp>
          <p:nvSpPr>
            <p:cNvPr name="Freeform 43" id="43"/>
            <p:cNvSpPr/>
            <p:nvPr/>
          </p:nvSpPr>
          <p:spPr>
            <a:xfrm flipH="false" flipV="false" rot="0">
              <a:off x="0" y="0"/>
              <a:ext cx="960374" cy="960376"/>
            </a:xfrm>
            <a:custGeom>
              <a:avLst/>
              <a:gdLst/>
              <a:ahLst/>
              <a:cxnLst/>
              <a:rect r="r" b="b" t="t" l="l"/>
              <a:pathLst>
                <a:path h="960376" w="960374">
                  <a:moveTo>
                    <a:pt x="16891" y="0"/>
                  </a:moveTo>
                  <a:lnTo>
                    <a:pt x="943483" y="0"/>
                  </a:lnTo>
                  <a:cubicBezTo>
                    <a:pt x="952881" y="0"/>
                    <a:pt x="960374" y="7620"/>
                    <a:pt x="960374" y="16891"/>
                  </a:cubicBezTo>
                  <a:lnTo>
                    <a:pt x="960374" y="943483"/>
                  </a:lnTo>
                  <a:cubicBezTo>
                    <a:pt x="960374" y="952881"/>
                    <a:pt x="952754" y="960374"/>
                    <a:pt x="943483" y="960374"/>
                  </a:cubicBezTo>
                  <a:lnTo>
                    <a:pt x="16891" y="960374"/>
                  </a:lnTo>
                  <a:cubicBezTo>
                    <a:pt x="7620" y="960501"/>
                    <a:pt x="0" y="952881"/>
                    <a:pt x="0" y="94348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943483"/>
                  </a:lnTo>
                  <a:lnTo>
                    <a:pt x="16891" y="943483"/>
                  </a:lnTo>
                  <a:lnTo>
                    <a:pt x="16891" y="926592"/>
                  </a:lnTo>
                  <a:lnTo>
                    <a:pt x="943483" y="926592"/>
                  </a:lnTo>
                  <a:lnTo>
                    <a:pt x="943483" y="943483"/>
                  </a:lnTo>
                  <a:lnTo>
                    <a:pt x="926592" y="943483"/>
                  </a:lnTo>
                  <a:lnTo>
                    <a:pt x="926592" y="16891"/>
                  </a:lnTo>
                  <a:lnTo>
                    <a:pt x="943483" y="16891"/>
                  </a:lnTo>
                  <a:lnTo>
                    <a:pt x="943483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A5276"/>
            </a:solidFill>
          </p:spPr>
        </p:sp>
      </p:grpSp>
      <p:grpSp>
        <p:nvGrpSpPr>
          <p:cNvPr name="Group 44" id="44"/>
          <p:cNvGrpSpPr/>
          <p:nvPr/>
        </p:nvGrpSpPr>
        <p:grpSpPr>
          <a:xfrm rot="0">
            <a:off x="987552" y="6473952"/>
            <a:ext cx="694944" cy="694944"/>
            <a:chOff x="0" y="0"/>
            <a:chExt cx="926592" cy="926592"/>
          </a:xfrm>
        </p:grpSpPr>
        <p:sp>
          <p:nvSpPr>
            <p:cNvPr name="Freeform 45" id="45"/>
            <p:cNvSpPr/>
            <p:nvPr/>
          </p:nvSpPr>
          <p:spPr>
            <a:xfrm flipH="false" flipV="false" rot="0">
              <a:off x="0" y="0"/>
              <a:ext cx="926592" cy="926592"/>
            </a:xfrm>
            <a:custGeom>
              <a:avLst/>
              <a:gdLst/>
              <a:ahLst/>
              <a:cxnLst/>
              <a:rect r="r" b="b" t="t" l="l"/>
              <a:pathLst>
                <a:path h="926592" w="926592">
                  <a:moveTo>
                    <a:pt x="0" y="0"/>
                  </a:moveTo>
                  <a:lnTo>
                    <a:pt x="926592" y="0"/>
                  </a:lnTo>
                  <a:lnTo>
                    <a:pt x="926592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t="0" r="-78303" b="0"/>
              </a:stretch>
            </a:blipFill>
          </p:spPr>
        </p:sp>
        <p:sp>
          <p:nvSpPr>
            <p:cNvPr name="TextBox 46" id="46"/>
            <p:cNvSpPr txBox="true"/>
            <p:nvPr/>
          </p:nvSpPr>
          <p:spPr>
            <a:xfrm>
              <a:off x="0" y="-9525"/>
              <a:ext cx="926592" cy="93611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879"/>
                </a:lnSpc>
              </a:pPr>
              <a:r>
                <a:rPr lang="en-US" sz="24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02</a:t>
              </a:r>
            </a:p>
          </p:txBody>
        </p:sp>
      </p:grpSp>
      <p:grpSp>
        <p:nvGrpSpPr>
          <p:cNvPr name="Group 47" id="47"/>
          <p:cNvGrpSpPr/>
          <p:nvPr/>
        </p:nvGrpSpPr>
        <p:grpSpPr>
          <a:xfrm rot="0">
            <a:off x="987552" y="5705856"/>
            <a:ext cx="7790688" cy="694944"/>
            <a:chOff x="0" y="0"/>
            <a:chExt cx="10387584" cy="926592"/>
          </a:xfrm>
        </p:grpSpPr>
        <p:sp>
          <p:nvSpPr>
            <p:cNvPr name="Freeform 48" id="48"/>
            <p:cNvSpPr/>
            <p:nvPr/>
          </p:nvSpPr>
          <p:spPr>
            <a:xfrm flipH="false" flipV="false" rot="0">
              <a:off x="0" y="0"/>
              <a:ext cx="10387584" cy="926592"/>
            </a:xfrm>
            <a:custGeom>
              <a:avLst/>
              <a:gdLst/>
              <a:ahLst/>
              <a:cxnLst/>
              <a:rect r="r" b="b" t="t" l="l"/>
              <a:pathLst>
                <a:path h="926592" w="10387584">
                  <a:moveTo>
                    <a:pt x="0" y="0"/>
                  </a:moveTo>
                  <a:lnTo>
                    <a:pt x="10387584" y="0"/>
                  </a:lnTo>
                  <a:lnTo>
                    <a:pt x="10387584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8437" r="0" b="-168437"/>
              </a:stretch>
            </a:blipFill>
          </p:spPr>
        </p:sp>
        <p:sp>
          <p:nvSpPr>
            <p:cNvPr name="TextBox 49" id="49"/>
            <p:cNvSpPr txBox="true"/>
            <p:nvPr/>
          </p:nvSpPr>
          <p:spPr>
            <a:xfrm>
              <a:off x="0" y="-19050"/>
              <a:ext cx="10387584" cy="94564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Sarah as Observer &amp; Conduit</a:t>
              </a:r>
            </a:p>
          </p:txBody>
        </p:sp>
      </p:grpSp>
      <p:sp>
        <p:nvSpPr>
          <p:cNvPr name="TextBox 50" id="50"/>
          <p:cNvSpPr txBox="true"/>
          <p:nvPr/>
        </p:nvSpPr>
        <p:spPr>
          <a:xfrm rot="0">
            <a:off x="1901952" y="6426327"/>
            <a:ext cx="6876288" cy="24250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60"/>
              </a:lnSpc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Sarah's notes provided the MD with indirect oversight without breaching the team's autonomy. This is an example of structured passive monitoring — a deliberate communication design.</a:t>
            </a:r>
          </a:p>
        </p:txBody>
      </p:sp>
      <p:grpSp>
        <p:nvGrpSpPr>
          <p:cNvPr name="Group 51" id="51"/>
          <p:cNvGrpSpPr/>
          <p:nvPr/>
        </p:nvGrpSpPr>
        <p:grpSpPr>
          <a:xfrm rot="0">
            <a:off x="9460487" y="1596647"/>
            <a:ext cx="8255003" cy="3609851"/>
            <a:chOff x="0" y="0"/>
            <a:chExt cx="11006671" cy="4813135"/>
          </a:xfrm>
        </p:grpSpPr>
        <p:sp>
          <p:nvSpPr>
            <p:cNvPr name="Freeform 52" id="52"/>
            <p:cNvSpPr/>
            <p:nvPr/>
          </p:nvSpPr>
          <p:spPr>
            <a:xfrm flipH="false" flipV="false" rot="0">
              <a:off x="16891" y="16891"/>
              <a:ext cx="10972800" cy="4779264"/>
            </a:xfrm>
            <a:custGeom>
              <a:avLst/>
              <a:gdLst/>
              <a:ahLst/>
              <a:cxnLst/>
              <a:rect r="r" b="b" t="t" l="l"/>
              <a:pathLst>
                <a:path h="4779264" w="10972800">
                  <a:moveTo>
                    <a:pt x="0" y="0"/>
                  </a:moveTo>
                  <a:lnTo>
                    <a:pt x="10972800" y="0"/>
                  </a:lnTo>
                  <a:lnTo>
                    <a:pt x="10972800" y="4779264"/>
                  </a:lnTo>
                  <a:lnTo>
                    <a:pt x="0" y="4779264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53" id="53"/>
            <p:cNvSpPr/>
            <p:nvPr/>
          </p:nvSpPr>
          <p:spPr>
            <a:xfrm flipH="false" flipV="false" rot="0">
              <a:off x="0" y="0"/>
              <a:ext cx="11006582" cy="4813046"/>
            </a:xfrm>
            <a:custGeom>
              <a:avLst/>
              <a:gdLst/>
              <a:ahLst/>
              <a:cxnLst/>
              <a:rect r="r" b="b" t="t" l="l"/>
              <a:pathLst>
                <a:path h="4813046" w="11006582">
                  <a:moveTo>
                    <a:pt x="16891" y="0"/>
                  </a:moveTo>
                  <a:lnTo>
                    <a:pt x="10989691" y="0"/>
                  </a:lnTo>
                  <a:cubicBezTo>
                    <a:pt x="10999089" y="0"/>
                    <a:pt x="11006582" y="7620"/>
                    <a:pt x="11006582" y="16891"/>
                  </a:cubicBezTo>
                  <a:lnTo>
                    <a:pt x="11006582" y="4796155"/>
                  </a:lnTo>
                  <a:cubicBezTo>
                    <a:pt x="11006582" y="4805553"/>
                    <a:pt x="10998962" y="4813046"/>
                    <a:pt x="10989691" y="4813046"/>
                  </a:cubicBezTo>
                  <a:lnTo>
                    <a:pt x="16891" y="4813046"/>
                  </a:lnTo>
                  <a:cubicBezTo>
                    <a:pt x="7493" y="4813046"/>
                    <a:pt x="0" y="4805426"/>
                    <a:pt x="0" y="4796155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4796155"/>
                  </a:lnTo>
                  <a:lnTo>
                    <a:pt x="16891" y="4796155"/>
                  </a:lnTo>
                  <a:lnTo>
                    <a:pt x="16891" y="4779264"/>
                  </a:lnTo>
                  <a:lnTo>
                    <a:pt x="10989691" y="4779264"/>
                  </a:lnTo>
                  <a:lnTo>
                    <a:pt x="10989691" y="4796155"/>
                  </a:lnTo>
                  <a:lnTo>
                    <a:pt x="10972800" y="4796155"/>
                  </a:lnTo>
                  <a:lnTo>
                    <a:pt x="10972800" y="16891"/>
                  </a:lnTo>
                  <a:lnTo>
                    <a:pt x="10989691" y="16891"/>
                  </a:lnTo>
                  <a:lnTo>
                    <a:pt x="109896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54" id="54"/>
          <p:cNvGrpSpPr/>
          <p:nvPr/>
        </p:nvGrpSpPr>
        <p:grpSpPr>
          <a:xfrm rot="0">
            <a:off x="9460487" y="1596647"/>
            <a:ext cx="8255003" cy="153419"/>
            <a:chOff x="0" y="0"/>
            <a:chExt cx="11006671" cy="204559"/>
          </a:xfrm>
        </p:grpSpPr>
        <p:sp>
          <p:nvSpPr>
            <p:cNvPr name="Freeform 55" id="55"/>
            <p:cNvSpPr/>
            <p:nvPr/>
          </p:nvSpPr>
          <p:spPr>
            <a:xfrm flipH="false" flipV="false" rot="0">
              <a:off x="16891" y="16891"/>
              <a:ext cx="10972800" cy="170688"/>
            </a:xfrm>
            <a:custGeom>
              <a:avLst/>
              <a:gdLst/>
              <a:ahLst/>
              <a:cxnLst/>
              <a:rect r="r" b="b" t="t" l="l"/>
              <a:pathLst>
                <a:path h="170688" w="10972800">
                  <a:moveTo>
                    <a:pt x="0" y="0"/>
                  </a:moveTo>
                  <a:lnTo>
                    <a:pt x="10972800" y="0"/>
                  </a:lnTo>
                  <a:lnTo>
                    <a:pt x="1097280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27AE60"/>
            </a:solidFill>
          </p:spPr>
        </p:sp>
        <p:sp>
          <p:nvSpPr>
            <p:cNvPr name="Freeform 56" id="56"/>
            <p:cNvSpPr/>
            <p:nvPr/>
          </p:nvSpPr>
          <p:spPr>
            <a:xfrm flipH="false" flipV="false" rot="0">
              <a:off x="0" y="0"/>
              <a:ext cx="11006582" cy="204472"/>
            </a:xfrm>
            <a:custGeom>
              <a:avLst/>
              <a:gdLst/>
              <a:ahLst/>
              <a:cxnLst/>
              <a:rect r="r" b="b" t="t" l="l"/>
              <a:pathLst>
                <a:path h="204472" w="11006582">
                  <a:moveTo>
                    <a:pt x="16891" y="0"/>
                  </a:moveTo>
                  <a:lnTo>
                    <a:pt x="10989691" y="0"/>
                  </a:lnTo>
                  <a:cubicBezTo>
                    <a:pt x="10999089" y="0"/>
                    <a:pt x="11006582" y="7620"/>
                    <a:pt x="11006582" y="16891"/>
                  </a:cubicBezTo>
                  <a:lnTo>
                    <a:pt x="11006582" y="187579"/>
                  </a:lnTo>
                  <a:cubicBezTo>
                    <a:pt x="11006582" y="196977"/>
                    <a:pt x="10998962" y="204470"/>
                    <a:pt x="1098969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10989691" y="170688"/>
                  </a:lnTo>
                  <a:lnTo>
                    <a:pt x="10989691" y="187579"/>
                  </a:lnTo>
                  <a:lnTo>
                    <a:pt x="10972800" y="187579"/>
                  </a:lnTo>
                  <a:lnTo>
                    <a:pt x="10972800" y="16891"/>
                  </a:lnTo>
                  <a:lnTo>
                    <a:pt x="10989691" y="16891"/>
                  </a:lnTo>
                  <a:lnTo>
                    <a:pt x="109896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27AE60"/>
            </a:solidFill>
          </p:spPr>
        </p:sp>
      </p:grpSp>
      <p:grpSp>
        <p:nvGrpSpPr>
          <p:cNvPr name="Group 57" id="57"/>
          <p:cNvGrpSpPr/>
          <p:nvPr/>
        </p:nvGrpSpPr>
        <p:grpSpPr>
          <a:xfrm rot="0">
            <a:off x="9679943" y="2547623"/>
            <a:ext cx="720347" cy="720347"/>
            <a:chOff x="0" y="0"/>
            <a:chExt cx="960463" cy="960463"/>
          </a:xfrm>
        </p:grpSpPr>
        <p:sp>
          <p:nvSpPr>
            <p:cNvPr name="Freeform 58" id="58"/>
            <p:cNvSpPr/>
            <p:nvPr/>
          </p:nvSpPr>
          <p:spPr>
            <a:xfrm flipH="false" flipV="false" rot="0">
              <a:off x="16891" y="16891"/>
              <a:ext cx="926592" cy="926592"/>
            </a:xfrm>
            <a:custGeom>
              <a:avLst/>
              <a:gdLst/>
              <a:ahLst/>
              <a:cxnLst/>
              <a:rect r="r" b="b" t="t" l="l"/>
              <a:pathLst>
                <a:path h="926592" w="926592">
                  <a:moveTo>
                    <a:pt x="0" y="0"/>
                  </a:moveTo>
                  <a:lnTo>
                    <a:pt x="926592" y="0"/>
                  </a:lnTo>
                  <a:lnTo>
                    <a:pt x="926592" y="926592"/>
                  </a:lnTo>
                  <a:lnTo>
                    <a:pt x="0" y="926592"/>
                  </a:lnTo>
                  <a:close/>
                </a:path>
              </a:pathLst>
            </a:custGeom>
            <a:solidFill>
              <a:srgbClr val="27AE60"/>
            </a:solidFill>
          </p:spPr>
        </p:sp>
        <p:sp>
          <p:nvSpPr>
            <p:cNvPr name="Freeform 59" id="59"/>
            <p:cNvSpPr/>
            <p:nvPr/>
          </p:nvSpPr>
          <p:spPr>
            <a:xfrm flipH="false" flipV="false" rot="0">
              <a:off x="0" y="0"/>
              <a:ext cx="960374" cy="960376"/>
            </a:xfrm>
            <a:custGeom>
              <a:avLst/>
              <a:gdLst/>
              <a:ahLst/>
              <a:cxnLst/>
              <a:rect r="r" b="b" t="t" l="l"/>
              <a:pathLst>
                <a:path h="960376" w="960374">
                  <a:moveTo>
                    <a:pt x="16891" y="0"/>
                  </a:moveTo>
                  <a:lnTo>
                    <a:pt x="943483" y="0"/>
                  </a:lnTo>
                  <a:cubicBezTo>
                    <a:pt x="952881" y="0"/>
                    <a:pt x="960374" y="7620"/>
                    <a:pt x="960374" y="16891"/>
                  </a:cubicBezTo>
                  <a:lnTo>
                    <a:pt x="960374" y="943483"/>
                  </a:lnTo>
                  <a:cubicBezTo>
                    <a:pt x="960374" y="952881"/>
                    <a:pt x="952754" y="960374"/>
                    <a:pt x="943483" y="960374"/>
                  </a:cubicBezTo>
                  <a:lnTo>
                    <a:pt x="16891" y="960374"/>
                  </a:lnTo>
                  <a:cubicBezTo>
                    <a:pt x="7620" y="960501"/>
                    <a:pt x="0" y="952881"/>
                    <a:pt x="0" y="94348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943483"/>
                  </a:lnTo>
                  <a:lnTo>
                    <a:pt x="16891" y="943483"/>
                  </a:lnTo>
                  <a:lnTo>
                    <a:pt x="16891" y="926592"/>
                  </a:lnTo>
                  <a:lnTo>
                    <a:pt x="943483" y="926592"/>
                  </a:lnTo>
                  <a:lnTo>
                    <a:pt x="943483" y="943483"/>
                  </a:lnTo>
                  <a:lnTo>
                    <a:pt x="926592" y="943483"/>
                  </a:lnTo>
                  <a:lnTo>
                    <a:pt x="926592" y="16891"/>
                  </a:lnTo>
                  <a:lnTo>
                    <a:pt x="943483" y="16891"/>
                  </a:lnTo>
                  <a:lnTo>
                    <a:pt x="943483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27AE60"/>
            </a:solidFill>
          </p:spPr>
        </p:sp>
      </p:grpSp>
      <p:grpSp>
        <p:nvGrpSpPr>
          <p:cNvPr name="Group 60" id="60"/>
          <p:cNvGrpSpPr/>
          <p:nvPr/>
        </p:nvGrpSpPr>
        <p:grpSpPr>
          <a:xfrm rot="0">
            <a:off x="9692640" y="2560320"/>
            <a:ext cx="694944" cy="694944"/>
            <a:chOff x="0" y="0"/>
            <a:chExt cx="926592" cy="926592"/>
          </a:xfrm>
        </p:grpSpPr>
        <p:sp>
          <p:nvSpPr>
            <p:cNvPr name="Freeform 61" id="61"/>
            <p:cNvSpPr/>
            <p:nvPr/>
          </p:nvSpPr>
          <p:spPr>
            <a:xfrm flipH="false" flipV="false" rot="0">
              <a:off x="0" y="0"/>
              <a:ext cx="926592" cy="926592"/>
            </a:xfrm>
            <a:custGeom>
              <a:avLst/>
              <a:gdLst/>
              <a:ahLst/>
              <a:cxnLst/>
              <a:rect r="r" b="b" t="t" l="l"/>
              <a:pathLst>
                <a:path h="926592" w="926592">
                  <a:moveTo>
                    <a:pt x="0" y="0"/>
                  </a:moveTo>
                  <a:lnTo>
                    <a:pt x="926592" y="0"/>
                  </a:lnTo>
                  <a:lnTo>
                    <a:pt x="926592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t="0" r="-78303" b="0"/>
              </a:stretch>
            </a:blipFill>
          </p:spPr>
        </p:sp>
        <p:sp>
          <p:nvSpPr>
            <p:cNvPr name="TextBox 62" id="62"/>
            <p:cNvSpPr txBox="true"/>
            <p:nvPr/>
          </p:nvSpPr>
          <p:spPr>
            <a:xfrm>
              <a:off x="0" y="-9525"/>
              <a:ext cx="926592" cy="93611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879"/>
                </a:lnSpc>
              </a:pPr>
              <a:r>
                <a:rPr lang="en-US" sz="24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03</a:t>
              </a:r>
            </a:p>
          </p:txBody>
        </p:sp>
      </p:grpSp>
      <p:grpSp>
        <p:nvGrpSpPr>
          <p:cNvPr name="Group 63" id="63"/>
          <p:cNvGrpSpPr/>
          <p:nvPr/>
        </p:nvGrpSpPr>
        <p:grpSpPr>
          <a:xfrm rot="0">
            <a:off x="9692640" y="1792224"/>
            <a:ext cx="7790688" cy="694944"/>
            <a:chOff x="0" y="0"/>
            <a:chExt cx="10387584" cy="926592"/>
          </a:xfrm>
        </p:grpSpPr>
        <p:sp>
          <p:nvSpPr>
            <p:cNvPr name="Freeform 64" id="64"/>
            <p:cNvSpPr/>
            <p:nvPr/>
          </p:nvSpPr>
          <p:spPr>
            <a:xfrm flipH="false" flipV="false" rot="0">
              <a:off x="0" y="0"/>
              <a:ext cx="10387584" cy="926592"/>
            </a:xfrm>
            <a:custGeom>
              <a:avLst/>
              <a:gdLst/>
              <a:ahLst/>
              <a:cxnLst/>
              <a:rect r="r" b="b" t="t" l="l"/>
              <a:pathLst>
                <a:path h="926592" w="10387584">
                  <a:moveTo>
                    <a:pt x="0" y="0"/>
                  </a:moveTo>
                  <a:lnTo>
                    <a:pt x="10387584" y="0"/>
                  </a:lnTo>
                  <a:lnTo>
                    <a:pt x="10387584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8437" r="0" b="-168437"/>
              </a:stretch>
            </a:blipFill>
          </p:spPr>
        </p:sp>
        <p:sp>
          <p:nvSpPr>
            <p:cNvPr name="TextBox 65" id="65"/>
            <p:cNvSpPr txBox="true"/>
            <p:nvPr/>
          </p:nvSpPr>
          <p:spPr>
            <a:xfrm>
              <a:off x="0" y="-19050"/>
              <a:ext cx="10387584" cy="94564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Tom as Liaison Role</a:t>
              </a:r>
            </a:p>
          </p:txBody>
        </p:sp>
      </p:grpSp>
      <p:sp>
        <p:nvSpPr>
          <p:cNvPr name="TextBox 66" id="66"/>
          <p:cNvSpPr txBox="true"/>
          <p:nvPr/>
        </p:nvSpPr>
        <p:spPr>
          <a:xfrm rot="0">
            <a:off x="10607040" y="2512695"/>
            <a:ext cx="6876288" cy="24250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60"/>
              </a:lnSpc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Tom's self-proposed liaison role bridged communication gaps between sub-teams. He connected Finance (Aslam), Legal (Santos) and Engineering — improving coordination across functional silos.</a:t>
            </a:r>
          </a:p>
        </p:txBody>
      </p:sp>
      <p:grpSp>
        <p:nvGrpSpPr>
          <p:cNvPr name="Group 67" id="67"/>
          <p:cNvGrpSpPr/>
          <p:nvPr/>
        </p:nvGrpSpPr>
        <p:grpSpPr>
          <a:xfrm rot="0">
            <a:off x="9460487" y="5510279"/>
            <a:ext cx="8255003" cy="3609851"/>
            <a:chOff x="0" y="0"/>
            <a:chExt cx="11006671" cy="4813135"/>
          </a:xfrm>
        </p:grpSpPr>
        <p:sp>
          <p:nvSpPr>
            <p:cNvPr name="Freeform 68" id="68"/>
            <p:cNvSpPr/>
            <p:nvPr/>
          </p:nvSpPr>
          <p:spPr>
            <a:xfrm flipH="false" flipV="false" rot="0">
              <a:off x="16891" y="16891"/>
              <a:ext cx="10972800" cy="4779264"/>
            </a:xfrm>
            <a:custGeom>
              <a:avLst/>
              <a:gdLst/>
              <a:ahLst/>
              <a:cxnLst/>
              <a:rect r="r" b="b" t="t" l="l"/>
              <a:pathLst>
                <a:path h="4779264" w="10972800">
                  <a:moveTo>
                    <a:pt x="0" y="0"/>
                  </a:moveTo>
                  <a:lnTo>
                    <a:pt x="10972800" y="0"/>
                  </a:lnTo>
                  <a:lnTo>
                    <a:pt x="10972800" y="4779264"/>
                  </a:lnTo>
                  <a:lnTo>
                    <a:pt x="0" y="4779264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69" id="69"/>
            <p:cNvSpPr/>
            <p:nvPr/>
          </p:nvSpPr>
          <p:spPr>
            <a:xfrm flipH="false" flipV="false" rot="0">
              <a:off x="0" y="0"/>
              <a:ext cx="11006582" cy="4813046"/>
            </a:xfrm>
            <a:custGeom>
              <a:avLst/>
              <a:gdLst/>
              <a:ahLst/>
              <a:cxnLst/>
              <a:rect r="r" b="b" t="t" l="l"/>
              <a:pathLst>
                <a:path h="4813046" w="11006582">
                  <a:moveTo>
                    <a:pt x="16891" y="0"/>
                  </a:moveTo>
                  <a:lnTo>
                    <a:pt x="10989691" y="0"/>
                  </a:lnTo>
                  <a:cubicBezTo>
                    <a:pt x="10999089" y="0"/>
                    <a:pt x="11006582" y="7620"/>
                    <a:pt x="11006582" y="16891"/>
                  </a:cubicBezTo>
                  <a:lnTo>
                    <a:pt x="11006582" y="4796155"/>
                  </a:lnTo>
                  <a:cubicBezTo>
                    <a:pt x="11006582" y="4805553"/>
                    <a:pt x="10998962" y="4813046"/>
                    <a:pt x="10989691" y="4813046"/>
                  </a:cubicBezTo>
                  <a:lnTo>
                    <a:pt x="16891" y="4813046"/>
                  </a:lnTo>
                  <a:cubicBezTo>
                    <a:pt x="7493" y="4813046"/>
                    <a:pt x="0" y="4805426"/>
                    <a:pt x="0" y="4796155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4796155"/>
                  </a:lnTo>
                  <a:lnTo>
                    <a:pt x="16891" y="4796155"/>
                  </a:lnTo>
                  <a:lnTo>
                    <a:pt x="16891" y="4779264"/>
                  </a:lnTo>
                  <a:lnTo>
                    <a:pt x="10989691" y="4779264"/>
                  </a:lnTo>
                  <a:lnTo>
                    <a:pt x="10989691" y="4796155"/>
                  </a:lnTo>
                  <a:lnTo>
                    <a:pt x="10972800" y="4796155"/>
                  </a:lnTo>
                  <a:lnTo>
                    <a:pt x="10972800" y="16891"/>
                  </a:lnTo>
                  <a:lnTo>
                    <a:pt x="10989691" y="16891"/>
                  </a:lnTo>
                  <a:lnTo>
                    <a:pt x="109896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70" id="70"/>
          <p:cNvGrpSpPr/>
          <p:nvPr/>
        </p:nvGrpSpPr>
        <p:grpSpPr>
          <a:xfrm rot="0">
            <a:off x="9460487" y="5510279"/>
            <a:ext cx="8255003" cy="153419"/>
            <a:chOff x="0" y="0"/>
            <a:chExt cx="11006671" cy="204559"/>
          </a:xfrm>
        </p:grpSpPr>
        <p:sp>
          <p:nvSpPr>
            <p:cNvPr name="Freeform 71" id="71"/>
            <p:cNvSpPr/>
            <p:nvPr/>
          </p:nvSpPr>
          <p:spPr>
            <a:xfrm flipH="false" flipV="false" rot="0">
              <a:off x="16891" y="16891"/>
              <a:ext cx="10972800" cy="170688"/>
            </a:xfrm>
            <a:custGeom>
              <a:avLst/>
              <a:gdLst/>
              <a:ahLst/>
              <a:cxnLst/>
              <a:rect r="r" b="b" t="t" l="l"/>
              <a:pathLst>
                <a:path h="170688" w="10972800">
                  <a:moveTo>
                    <a:pt x="0" y="0"/>
                  </a:moveTo>
                  <a:lnTo>
                    <a:pt x="10972800" y="0"/>
                  </a:lnTo>
                  <a:lnTo>
                    <a:pt x="1097280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D4891A"/>
            </a:solidFill>
          </p:spPr>
        </p:sp>
        <p:sp>
          <p:nvSpPr>
            <p:cNvPr name="Freeform 72" id="72"/>
            <p:cNvSpPr/>
            <p:nvPr/>
          </p:nvSpPr>
          <p:spPr>
            <a:xfrm flipH="false" flipV="false" rot="0">
              <a:off x="0" y="0"/>
              <a:ext cx="11006582" cy="204472"/>
            </a:xfrm>
            <a:custGeom>
              <a:avLst/>
              <a:gdLst/>
              <a:ahLst/>
              <a:cxnLst/>
              <a:rect r="r" b="b" t="t" l="l"/>
              <a:pathLst>
                <a:path h="204472" w="11006582">
                  <a:moveTo>
                    <a:pt x="16891" y="0"/>
                  </a:moveTo>
                  <a:lnTo>
                    <a:pt x="10989691" y="0"/>
                  </a:lnTo>
                  <a:cubicBezTo>
                    <a:pt x="10999089" y="0"/>
                    <a:pt x="11006582" y="7620"/>
                    <a:pt x="11006582" y="16891"/>
                  </a:cubicBezTo>
                  <a:lnTo>
                    <a:pt x="11006582" y="187579"/>
                  </a:lnTo>
                  <a:cubicBezTo>
                    <a:pt x="11006582" y="196977"/>
                    <a:pt x="10998962" y="204470"/>
                    <a:pt x="1098969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10989691" y="170688"/>
                  </a:lnTo>
                  <a:lnTo>
                    <a:pt x="10989691" y="187579"/>
                  </a:lnTo>
                  <a:lnTo>
                    <a:pt x="10972800" y="187579"/>
                  </a:lnTo>
                  <a:lnTo>
                    <a:pt x="10972800" y="16891"/>
                  </a:lnTo>
                  <a:lnTo>
                    <a:pt x="10989691" y="16891"/>
                  </a:lnTo>
                  <a:lnTo>
                    <a:pt x="109896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D4891A"/>
            </a:solidFill>
          </p:spPr>
        </p:sp>
      </p:grpSp>
      <p:grpSp>
        <p:nvGrpSpPr>
          <p:cNvPr name="Group 73" id="73"/>
          <p:cNvGrpSpPr/>
          <p:nvPr/>
        </p:nvGrpSpPr>
        <p:grpSpPr>
          <a:xfrm rot="0">
            <a:off x="9679943" y="6461255"/>
            <a:ext cx="720347" cy="720347"/>
            <a:chOff x="0" y="0"/>
            <a:chExt cx="960463" cy="960463"/>
          </a:xfrm>
        </p:grpSpPr>
        <p:sp>
          <p:nvSpPr>
            <p:cNvPr name="Freeform 74" id="74"/>
            <p:cNvSpPr/>
            <p:nvPr/>
          </p:nvSpPr>
          <p:spPr>
            <a:xfrm flipH="false" flipV="false" rot="0">
              <a:off x="16891" y="16891"/>
              <a:ext cx="926592" cy="926592"/>
            </a:xfrm>
            <a:custGeom>
              <a:avLst/>
              <a:gdLst/>
              <a:ahLst/>
              <a:cxnLst/>
              <a:rect r="r" b="b" t="t" l="l"/>
              <a:pathLst>
                <a:path h="926592" w="926592">
                  <a:moveTo>
                    <a:pt x="0" y="0"/>
                  </a:moveTo>
                  <a:lnTo>
                    <a:pt x="926592" y="0"/>
                  </a:lnTo>
                  <a:lnTo>
                    <a:pt x="926592" y="926592"/>
                  </a:lnTo>
                  <a:lnTo>
                    <a:pt x="0" y="926592"/>
                  </a:lnTo>
                  <a:close/>
                </a:path>
              </a:pathLst>
            </a:custGeom>
            <a:solidFill>
              <a:srgbClr val="D4891A"/>
            </a:solidFill>
          </p:spPr>
        </p:sp>
        <p:sp>
          <p:nvSpPr>
            <p:cNvPr name="Freeform 75" id="75"/>
            <p:cNvSpPr/>
            <p:nvPr/>
          </p:nvSpPr>
          <p:spPr>
            <a:xfrm flipH="false" flipV="false" rot="0">
              <a:off x="0" y="0"/>
              <a:ext cx="960374" cy="960376"/>
            </a:xfrm>
            <a:custGeom>
              <a:avLst/>
              <a:gdLst/>
              <a:ahLst/>
              <a:cxnLst/>
              <a:rect r="r" b="b" t="t" l="l"/>
              <a:pathLst>
                <a:path h="960376" w="960374">
                  <a:moveTo>
                    <a:pt x="16891" y="0"/>
                  </a:moveTo>
                  <a:lnTo>
                    <a:pt x="943483" y="0"/>
                  </a:lnTo>
                  <a:cubicBezTo>
                    <a:pt x="952881" y="0"/>
                    <a:pt x="960374" y="7620"/>
                    <a:pt x="960374" y="16891"/>
                  </a:cubicBezTo>
                  <a:lnTo>
                    <a:pt x="960374" y="943483"/>
                  </a:lnTo>
                  <a:cubicBezTo>
                    <a:pt x="960374" y="952881"/>
                    <a:pt x="952754" y="960374"/>
                    <a:pt x="943483" y="960374"/>
                  </a:cubicBezTo>
                  <a:lnTo>
                    <a:pt x="16891" y="960374"/>
                  </a:lnTo>
                  <a:cubicBezTo>
                    <a:pt x="7620" y="960501"/>
                    <a:pt x="0" y="952881"/>
                    <a:pt x="0" y="94348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943483"/>
                  </a:lnTo>
                  <a:lnTo>
                    <a:pt x="16891" y="943483"/>
                  </a:lnTo>
                  <a:lnTo>
                    <a:pt x="16891" y="926592"/>
                  </a:lnTo>
                  <a:lnTo>
                    <a:pt x="943483" y="926592"/>
                  </a:lnTo>
                  <a:lnTo>
                    <a:pt x="943483" y="943483"/>
                  </a:lnTo>
                  <a:lnTo>
                    <a:pt x="926592" y="943483"/>
                  </a:lnTo>
                  <a:lnTo>
                    <a:pt x="926592" y="16891"/>
                  </a:lnTo>
                  <a:lnTo>
                    <a:pt x="943483" y="16891"/>
                  </a:lnTo>
                  <a:lnTo>
                    <a:pt x="943483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D4891A"/>
            </a:solidFill>
          </p:spPr>
        </p:sp>
      </p:grpSp>
      <p:grpSp>
        <p:nvGrpSpPr>
          <p:cNvPr name="Group 76" id="76"/>
          <p:cNvGrpSpPr/>
          <p:nvPr/>
        </p:nvGrpSpPr>
        <p:grpSpPr>
          <a:xfrm rot="0">
            <a:off x="9692640" y="6473952"/>
            <a:ext cx="694944" cy="694944"/>
            <a:chOff x="0" y="0"/>
            <a:chExt cx="926592" cy="926592"/>
          </a:xfrm>
        </p:grpSpPr>
        <p:sp>
          <p:nvSpPr>
            <p:cNvPr name="Freeform 77" id="77"/>
            <p:cNvSpPr/>
            <p:nvPr/>
          </p:nvSpPr>
          <p:spPr>
            <a:xfrm flipH="false" flipV="false" rot="0">
              <a:off x="0" y="0"/>
              <a:ext cx="926592" cy="926592"/>
            </a:xfrm>
            <a:custGeom>
              <a:avLst/>
              <a:gdLst/>
              <a:ahLst/>
              <a:cxnLst/>
              <a:rect r="r" b="b" t="t" l="l"/>
              <a:pathLst>
                <a:path h="926592" w="926592">
                  <a:moveTo>
                    <a:pt x="0" y="0"/>
                  </a:moveTo>
                  <a:lnTo>
                    <a:pt x="926592" y="0"/>
                  </a:lnTo>
                  <a:lnTo>
                    <a:pt x="926592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t="0" r="-78303" b="0"/>
              </a:stretch>
            </a:blipFill>
          </p:spPr>
        </p:sp>
        <p:sp>
          <p:nvSpPr>
            <p:cNvPr name="TextBox 78" id="78"/>
            <p:cNvSpPr txBox="true"/>
            <p:nvPr/>
          </p:nvSpPr>
          <p:spPr>
            <a:xfrm>
              <a:off x="0" y="-9525"/>
              <a:ext cx="926592" cy="93611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879"/>
                </a:lnSpc>
              </a:pPr>
              <a:r>
                <a:rPr lang="en-US" sz="24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04</a:t>
              </a:r>
            </a:p>
          </p:txBody>
        </p:sp>
      </p:grpSp>
      <p:grpSp>
        <p:nvGrpSpPr>
          <p:cNvPr name="Group 79" id="79"/>
          <p:cNvGrpSpPr/>
          <p:nvPr/>
        </p:nvGrpSpPr>
        <p:grpSpPr>
          <a:xfrm rot="0">
            <a:off x="9692640" y="5705856"/>
            <a:ext cx="7790688" cy="694944"/>
            <a:chOff x="0" y="0"/>
            <a:chExt cx="10387584" cy="926592"/>
          </a:xfrm>
        </p:grpSpPr>
        <p:sp>
          <p:nvSpPr>
            <p:cNvPr name="Freeform 80" id="80"/>
            <p:cNvSpPr/>
            <p:nvPr/>
          </p:nvSpPr>
          <p:spPr>
            <a:xfrm flipH="false" flipV="false" rot="0">
              <a:off x="0" y="0"/>
              <a:ext cx="10387584" cy="926592"/>
            </a:xfrm>
            <a:custGeom>
              <a:avLst/>
              <a:gdLst/>
              <a:ahLst/>
              <a:cxnLst/>
              <a:rect r="r" b="b" t="t" l="l"/>
              <a:pathLst>
                <a:path h="926592" w="10387584">
                  <a:moveTo>
                    <a:pt x="0" y="0"/>
                  </a:moveTo>
                  <a:lnTo>
                    <a:pt x="10387584" y="0"/>
                  </a:lnTo>
                  <a:lnTo>
                    <a:pt x="10387584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8437" r="0" b="-168437"/>
              </a:stretch>
            </a:blipFill>
          </p:spPr>
        </p:sp>
        <p:sp>
          <p:nvSpPr>
            <p:cNvPr name="TextBox 81" id="81"/>
            <p:cNvSpPr txBox="true"/>
            <p:nvPr/>
          </p:nvSpPr>
          <p:spPr>
            <a:xfrm>
              <a:off x="0" y="-19050"/>
              <a:ext cx="10387584" cy="94564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Kasia's Quality Gate</a:t>
              </a:r>
            </a:p>
          </p:txBody>
        </p:sp>
      </p:grpSp>
      <p:sp>
        <p:nvSpPr>
          <p:cNvPr name="TextBox 82" id="82"/>
          <p:cNvSpPr txBox="true"/>
          <p:nvPr/>
        </p:nvSpPr>
        <p:spPr>
          <a:xfrm rot="0">
            <a:off x="10607040" y="6426327"/>
            <a:ext cx="6876288" cy="24250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60"/>
              </a:lnSpc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Kasia volunteered to act as a final communication check on the written report. This ensured the team's output to management was accurate, clear and professionally presented.</a:t>
            </a:r>
          </a:p>
        </p:txBody>
      </p: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5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2697" y="-12697"/>
            <a:ext cx="18313403" cy="1342139"/>
            <a:chOff x="0" y="0"/>
            <a:chExt cx="24417871" cy="178951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16891" y="16891"/>
              <a:ext cx="24383999" cy="1755648"/>
            </a:xfrm>
            <a:custGeom>
              <a:avLst/>
              <a:gdLst/>
              <a:ahLst/>
              <a:cxnLst/>
              <a:rect r="r" b="b" t="t" l="l"/>
              <a:pathLst>
                <a:path h="1755648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1755648"/>
                  </a:lnTo>
                  <a:lnTo>
                    <a:pt x="0" y="1755648"/>
                  </a:lnTo>
                  <a:close/>
                </a:path>
              </a:pathLst>
            </a:custGeom>
            <a:solidFill>
              <a:srgbClr val="111D33"/>
            </a:solid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4417782" cy="1789430"/>
            </a:xfrm>
            <a:custGeom>
              <a:avLst/>
              <a:gdLst/>
              <a:ahLst/>
              <a:cxnLst/>
              <a:rect r="r" b="b" t="t" l="l"/>
              <a:pathLst>
                <a:path h="1789430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1772539"/>
                  </a:lnTo>
                  <a:cubicBezTo>
                    <a:pt x="24417782" y="1781937"/>
                    <a:pt x="24410163" y="1789430"/>
                    <a:pt x="24400890" y="1789430"/>
                  </a:cubicBezTo>
                  <a:lnTo>
                    <a:pt x="16891" y="1789430"/>
                  </a:lnTo>
                  <a:cubicBezTo>
                    <a:pt x="7493" y="1789430"/>
                    <a:pt x="0" y="1781810"/>
                    <a:pt x="0" y="177253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772539"/>
                  </a:lnTo>
                  <a:lnTo>
                    <a:pt x="16891" y="1772539"/>
                  </a:lnTo>
                  <a:lnTo>
                    <a:pt x="16891" y="1755648"/>
                  </a:lnTo>
                  <a:lnTo>
                    <a:pt x="24400890" y="1755648"/>
                  </a:lnTo>
                  <a:lnTo>
                    <a:pt x="24400890" y="1772539"/>
                  </a:lnTo>
                  <a:lnTo>
                    <a:pt x="24384000" y="1772539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B2A4A"/>
            </a:solidFill>
          </p:spPr>
        </p:sp>
      </p:grpSp>
      <p:grpSp>
        <p:nvGrpSpPr>
          <p:cNvPr name="Group 5" id="5"/>
          <p:cNvGrpSpPr/>
          <p:nvPr/>
        </p:nvGrpSpPr>
        <p:grpSpPr>
          <a:xfrm rot="0">
            <a:off x="822960" y="0"/>
            <a:ext cx="15361920" cy="1316736"/>
            <a:chOff x="0" y="0"/>
            <a:chExt cx="20482560" cy="175564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0482561" cy="1755648"/>
            </a:xfrm>
            <a:custGeom>
              <a:avLst/>
              <a:gdLst/>
              <a:ahLst/>
              <a:cxnLst/>
              <a:rect r="r" b="b" t="t" l="l"/>
              <a:pathLst>
                <a:path h="1755648" w="20482561">
                  <a:moveTo>
                    <a:pt x="0" y="0"/>
                  </a:moveTo>
                  <a:lnTo>
                    <a:pt x="20482561" y="0"/>
                  </a:lnTo>
                  <a:lnTo>
                    <a:pt x="20482561" y="1755648"/>
                  </a:lnTo>
                  <a:lnTo>
                    <a:pt x="0" y="17556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77325" r="0" b="-177325"/>
              </a:stretch>
            </a:blipFill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20482560" cy="175564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4560"/>
                </a:lnSpc>
              </a:pPr>
              <a:r>
                <a:rPr lang="en-US" b="true" sz="3800" spc="399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SUB-TEAM STRUCTURE &amp; TASK DIVISION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6642080" y="0"/>
            <a:ext cx="1316736" cy="1316736"/>
            <a:chOff x="0" y="0"/>
            <a:chExt cx="1755648" cy="1755648"/>
          </a:xfrm>
        </p:grpSpPr>
        <p:sp>
          <p:nvSpPr>
            <p:cNvPr name="Freeform 9" id="9" descr="preencoded.png"/>
            <p:cNvSpPr/>
            <p:nvPr/>
          </p:nvSpPr>
          <p:spPr>
            <a:xfrm flipH="false" flipV="false" rot="0">
              <a:off x="0" y="0"/>
              <a:ext cx="1755648" cy="1755648"/>
            </a:xfrm>
            <a:custGeom>
              <a:avLst/>
              <a:gdLst/>
              <a:ahLst/>
              <a:cxnLst/>
              <a:rect r="r" b="b" t="t" l="l"/>
              <a:pathLst>
                <a:path h="1755648" w="1755648">
                  <a:moveTo>
                    <a:pt x="0" y="0"/>
                  </a:moveTo>
                  <a:lnTo>
                    <a:pt x="1755648" y="0"/>
                  </a:lnTo>
                  <a:lnTo>
                    <a:pt x="1755648" y="1755648"/>
                  </a:lnTo>
                  <a:lnTo>
                    <a:pt x="0" y="17556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0" r="0" b="0"/>
              </a:stretch>
            </a:blip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-12697" y="9771383"/>
            <a:ext cx="18313403" cy="537467"/>
            <a:chOff x="0" y="0"/>
            <a:chExt cx="24417871" cy="716623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16891" y="16891"/>
              <a:ext cx="24383999" cy="682752"/>
            </a:xfrm>
            <a:custGeom>
              <a:avLst/>
              <a:gdLst/>
              <a:ahLst/>
              <a:cxnLst/>
              <a:rect r="r" b="b" t="t" l="l"/>
              <a:pathLst>
                <a:path h="682752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682752"/>
                  </a:lnTo>
                  <a:lnTo>
                    <a:pt x="0" y="682752"/>
                  </a:lnTo>
                  <a:close/>
                </a:path>
              </a:pathLst>
            </a:custGeom>
            <a:solidFill>
              <a:srgbClr val="D8DDE6"/>
            </a:solid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4417782" cy="716536"/>
            </a:xfrm>
            <a:custGeom>
              <a:avLst/>
              <a:gdLst/>
              <a:ahLst/>
              <a:cxnLst/>
              <a:rect r="r" b="b" t="t" l="l"/>
              <a:pathLst>
                <a:path h="716536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699643"/>
                  </a:lnTo>
                  <a:cubicBezTo>
                    <a:pt x="24417782" y="709041"/>
                    <a:pt x="24410163" y="716534"/>
                    <a:pt x="24400890" y="716534"/>
                  </a:cubicBezTo>
                  <a:lnTo>
                    <a:pt x="16891" y="716534"/>
                  </a:lnTo>
                  <a:cubicBezTo>
                    <a:pt x="7620" y="716661"/>
                    <a:pt x="0" y="709041"/>
                    <a:pt x="0" y="69964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699643"/>
                  </a:lnTo>
                  <a:lnTo>
                    <a:pt x="16891" y="699643"/>
                  </a:lnTo>
                  <a:lnTo>
                    <a:pt x="16891" y="682752"/>
                  </a:lnTo>
                  <a:lnTo>
                    <a:pt x="24400890" y="682752"/>
                  </a:lnTo>
                  <a:lnTo>
                    <a:pt x="24400890" y="699643"/>
                  </a:lnTo>
                  <a:lnTo>
                    <a:pt x="24384000" y="699643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D8DDE6"/>
            </a:solidFill>
          </p:spPr>
        </p:sp>
      </p:grpSp>
      <p:grpSp>
        <p:nvGrpSpPr>
          <p:cNvPr name="Group 13" id="13"/>
          <p:cNvGrpSpPr/>
          <p:nvPr/>
        </p:nvGrpSpPr>
        <p:grpSpPr>
          <a:xfrm rot="0">
            <a:off x="731520" y="9784080"/>
            <a:ext cx="15544800" cy="512064"/>
            <a:chOff x="0" y="0"/>
            <a:chExt cx="20726400" cy="682752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20726400" cy="682752"/>
            </a:xfrm>
            <a:custGeom>
              <a:avLst/>
              <a:gdLst/>
              <a:ahLst/>
              <a:cxnLst/>
              <a:rect r="r" b="b" t="t" l="l"/>
              <a:pathLst>
                <a:path h="682752" w="20726400">
                  <a:moveTo>
                    <a:pt x="0" y="0"/>
                  </a:moveTo>
                  <a:lnTo>
                    <a:pt x="20726400" y="0"/>
                  </a:lnTo>
                  <a:lnTo>
                    <a:pt x="2072640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41510" r="0" b="-541510"/>
              </a:stretch>
            </a:blip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38100"/>
              <a:ext cx="2072640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Keepsafe Company Case Study  |  Teamwork &amp; Organisational Behaviour</a:t>
              </a: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6459200" y="9784080"/>
            <a:ext cx="1463040" cy="512064"/>
            <a:chOff x="0" y="0"/>
            <a:chExt cx="1950720" cy="682752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950720" cy="682752"/>
            </a:xfrm>
            <a:custGeom>
              <a:avLst/>
              <a:gdLst/>
              <a:ahLst/>
              <a:cxnLst/>
              <a:rect r="r" b="b" t="t" l="l"/>
              <a:pathLst>
                <a:path h="682752" w="1950720">
                  <a:moveTo>
                    <a:pt x="0" y="0"/>
                  </a:moveTo>
                  <a:lnTo>
                    <a:pt x="1950720" y="0"/>
                  </a:lnTo>
                  <a:lnTo>
                    <a:pt x="195072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671" r="0" b="-5671"/>
              </a:stretch>
            </a:blip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38100"/>
              <a:ext cx="195072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16 / 20</a:t>
              </a: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755399" y="1596647"/>
            <a:ext cx="16777211" cy="1342139"/>
            <a:chOff x="0" y="0"/>
            <a:chExt cx="22369615" cy="1789519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16891" y="16891"/>
              <a:ext cx="22335745" cy="1755648"/>
            </a:xfrm>
            <a:custGeom>
              <a:avLst/>
              <a:gdLst/>
              <a:ahLst/>
              <a:cxnLst/>
              <a:rect r="r" b="b" t="t" l="l"/>
              <a:pathLst>
                <a:path h="1755648" w="22335745">
                  <a:moveTo>
                    <a:pt x="0" y="0"/>
                  </a:moveTo>
                  <a:lnTo>
                    <a:pt x="22335745" y="0"/>
                  </a:lnTo>
                  <a:lnTo>
                    <a:pt x="22335745" y="1755648"/>
                  </a:lnTo>
                  <a:lnTo>
                    <a:pt x="0" y="1755648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22369526" cy="1789430"/>
            </a:xfrm>
            <a:custGeom>
              <a:avLst/>
              <a:gdLst/>
              <a:ahLst/>
              <a:cxnLst/>
              <a:rect r="r" b="b" t="t" l="l"/>
              <a:pathLst>
                <a:path h="1789430" w="22369526">
                  <a:moveTo>
                    <a:pt x="16891" y="0"/>
                  </a:moveTo>
                  <a:lnTo>
                    <a:pt x="22352636" y="0"/>
                  </a:lnTo>
                  <a:cubicBezTo>
                    <a:pt x="22362033" y="0"/>
                    <a:pt x="22369526" y="7620"/>
                    <a:pt x="22369526" y="16891"/>
                  </a:cubicBezTo>
                  <a:lnTo>
                    <a:pt x="22369526" y="1772539"/>
                  </a:lnTo>
                  <a:cubicBezTo>
                    <a:pt x="22369526" y="1781937"/>
                    <a:pt x="22361906" y="1789430"/>
                    <a:pt x="22352636" y="1789430"/>
                  </a:cubicBezTo>
                  <a:lnTo>
                    <a:pt x="16891" y="1789430"/>
                  </a:lnTo>
                  <a:cubicBezTo>
                    <a:pt x="7493" y="1789430"/>
                    <a:pt x="0" y="1781810"/>
                    <a:pt x="0" y="177253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772539"/>
                  </a:lnTo>
                  <a:lnTo>
                    <a:pt x="16891" y="1772539"/>
                  </a:lnTo>
                  <a:lnTo>
                    <a:pt x="16891" y="1755648"/>
                  </a:lnTo>
                  <a:lnTo>
                    <a:pt x="22352636" y="1755648"/>
                  </a:lnTo>
                  <a:lnTo>
                    <a:pt x="22352636" y="1772539"/>
                  </a:lnTo>
                  <a:lnTo>
                    <a:pt x="22335745" y="1772539"/>
                  </a:lnTo>
                  <a:lnTo>
                    <a:pt x="22335745" y="16891"/>
                  </a:lnTo>
                  <a:lnTo>
                    <a:pt x="22352636" y="16891"/>
                  </a:lnTo>
                  <a:lnTo>
                    <a:pt x="22352636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1060704" y="1682496"/>
            <a:ext cx="16459200" cy="1097280"/>
            <a:chOff x="0" y="0"/>
            <a:chExt cx="21945600" cy="1463040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21945600" cy="1463040"/>
            </a:xfrm>
            <a:custGeom>
              <a:avLst/>
              <a:gdLst/>
              <a:ahLst/>
              <a:cxnLst/>
              <a:rect r="r" b="b" t="t" l="l"/>
              <a:pathLst>
                <a:path h="1463040" w="21945600">
                  <a:moveTo>
                    <a:pt x="0" y="0"/>
                  </a:moveTo>
                  <a:lnTo>
                    <a:pt x="21945600" y="0"/>
                  </a:lnTo>
                  <a:lnTo>
                    <a:pt x="21945600" y="1463040"/>
                  </a:lnTo>
                  <a:lnTo>
                    <a:pt x="0" y="14630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42275" r="0" b="-242275"/>
              </a:stretch>
            </a:blipFill>
          </p:spPr>
        </p:sp>
        <p:sp>
          <p:nvSpPr>
            <p:cNvPr name="TextBox 24" id="24"/>
            <p:cNvSpPr txBox="true"/>
            <p:nvPr/>
          </p:nvSpPr>
          <p:spPr>
            <a:xfrm>
              <a:off x="0" y="-47625"/>
              <a:ext cx="21945600" cy="151066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999"/>
                </a:lnSpc>
              </a:pPr>
              <a:r>
                <a:rPr lang="en-US" sz="2499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Nick proposed dividing the team into sub-groups, each responsible for a specific research area. This structure mirrors formal project management principles.</a:t>
              </a:r>
            </a:p>
          </p:txBody>
        </p:sp>
      </p:grpSp>
      <p:grpSp>
        <p:nvGrpSpPr>
          <p:cNvPr name="Group 25" id="25"/>
          <p:cNvGrpSpPr/>
          <p:nvPr/>
        </p:nvGrpSpPr>
        <p:grpSpPr>
          <a:xfrm rot="0">
            <a:off x="755399" y="3169415"/>
            <a:ext cx="153419" cy="1159259"/>
            <a:chOff x="0" y="0"/>
            <a:chExt cx="204559" cy="1545679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16891" y="16891"/>
              <a:ext cx="170688" cy="1511808"/>
            </a:xfrm>
            <a:custGeom>
              <a:avLst/>
              <a:gdLst/>
              <a:ahLst/>
              <a:cxnLst/>
              <a:rect r="r" b="b" t="t" l="l"/>
              <a:pathLst>
                <a:path h="1511808" w="170688">
                  <a:moveTo>
                    <a:pt x="0" y="0"/>
                  </a:moveTo>
                  <a:lnTo>
                    <a:pt x="170688" y="0"/>
                  </a:lnTo>
                  <a:lnTo>
                    <a:pt x="170688" y="1511808"/>
                  </a:lnTo>
                  <a:lnTo>
                    <a:pt x="0" y="1511808"/>
                  </a:lnTo>
                  <a:close/>
                </a:path>
              </a:pathLst>
            </a:custGeom>
            <a:solidFill>
              <a:srgbClr val="1B4F72"/>
            </a:solidFill>
          </p:spPr>
        </p:sp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204470" cy="1545590"/>
            </a:xfrm>
            <a:custGeom>
              <a:avLst/>
              <a:gdLst/>
              <a:ahLst/>
              <a:cxnLst/>
              <a:rect r="r" b="b" t="t" l="l"/>
              <a:pathLst>
                <a:path h="1545590" w="204470">
                  <a:moveTo>
                    <a:pt x="16891" y="0"/>
                  </a:moveTo>
                  <a:lnTo>
                    <a:pt x="187579" y="0"/>
                  </a:lnTo>
                  <a:cubicBezTo>
                    <a:pt x="196977" y="0"/>
                    <a:pt x="204470" y="7620"/>
                    <a:pt x="204470" y="16891"/>
                  </a:cubicBezTo>
                  <a:lnTo>
                    <a:pt x="204470" y="1528699"/>
                  </a:lnTo>
                  <a:cubicBezTo>
                    <a:pt x="204470" y="1538097"/>
                    <a:pt x="196850" y="1545590"/>
                    <a:pt x="187579" y="1545590"/>
                  </a:cubicBezTo>
                  <a:lnTo>
                    <a:pt x="16891" y="1545590"/>
                  </a:lnTo>
                  <a:cubicBezTo>
                    <a:pt x="7493" y="1545590"/>
                    <a:pt x="0" y="1537970"/>
                    <a:pt x="0" y="152869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528699"/>
                  </a:lnTo>
                  <a:lnTo>
                    <a:pt x="16891" y="1528699"/>
                  </a:lnTo>
                  <a:lnTo>
                    <a:pt x="16891" y="1511808"/>
                  </a:lnTo>
                  <a:lnTo>
                    <a:pt x="187579" y="1511808"/>
                  </a:lnTo>
                  <a:lnTo>
                    <a:pt x="187579" y="1528699"/>
                  </a:lnTo>
                  <a:lnTo>
                    <a:pt x="170688" y="1528699"/>
                  </a:lnTo>
                  <a:lnTo>
                    <a:pt x="170688" y="16891"/>
                  </a:lnTo>
                  <a:lnTo>
                    <a:pt x="187579" y="16891"/>
                  </a:lnTo>
                  <a:lnTo>
                    <a:pt x="187579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B4F72"/>
            </a:solidFill>
          </p:spPr>
        </p:sp>
      </p:grpSp>
      <p:grpSp>
        <p:nvGrpSpPr>
          <p:cNvPr name="Group 28" id="28"/>
          <p:cNvGrpSpPr/>
          <p:nvPr/>
        </p:nvGrpSpPr>
        <p:grpSpPr>
          <a:xfrm rot="0">
            <a:off x="883415" y="3169415"/>
            <a:ext cx="16649195" cy="1159259"/>
            <a:chOff x="0" y="0"/>
            <a:chExt cx="22198927" cy="1545679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16891" y="16891"/>
              <a:ext cx="22165056" cy="1511808"/>
            </a:xfrm>
            <a:custGeom>
              <a:avLst/>
              <a:gdLst/>
              <a:ahLst/>
              <a:cxnLst/>
              <a:rect r="r" b="b" t="t" l="l"/>
              <a:pathLst>
                <a:path h="1511808" w="22165056">
                  <a:moveTo>
                    <a:pt x="0" y="0"/>
                  </a:moveTo>
                  <a:lnTo>
                    <a:pt x="22165056" y="0"/>
                  </a:lnTo>
                  <a:lnTo>
                    <a:pt x="22165056" y="1511808"/>
                  </a:lnTo>
                  <a:lnTo>
                    <a:pt x="0" y="1511808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30" id="30"/>
            <p:cNvSpPr/>
            <p:nvPr/>
          </p:nvSpPr>
          <p:spPr>
            <a:xfrm flipH="false" flipV="false" rot="0">
              <a:off x="0" y="0"/>
              <a:ext cx="22198837" cy="1545590"/>
            </a:xfrm>
            <a:custGeom>
              <a:avLst/>
              <a:gdLst/>
              <a:ahLst/>
              <a:cxnLst/>
              <a:rect r="r" b="b" t="t" l="l"/>
              <a:pathLst>
                <a:path h="1545590" w="22198837">
                  <a:moveTo>
                    <a:pt x="16891" y="0"/>
                  </a:moveTo>
                  <a:lnTo>
                    <a:pt x="22181947" y="0"/>
                  </a:lnTo>
                  <a:cubicBezTo>
                    <a:pt x="22191345" y="0"/>
                    <a:pt x="22198837" y="7620"/>
                    <a:pt x="22198837" y="16891"/>
                  </a:cubicBezTo>
                  <a:lnTo>
                    <a:pt x="22198837" y="1528699"/>
                  </a:lnTo>
                  <a:cubicBezTo>
                    <a:pt x="22198837" y="1538097"/>
                    <a:pt x="22191218" y="1545590"/>
                    <a:pt x="22181947" y="1545590"/>
                  </a:cubicBezTo>
                  <a:lnTo>
                    <a:pt x="16891" y="1545590"/>
                  </a:lnTo>
                  <a:cubicBezTo>
                    <a:pt x="7493" y="1545590"/>
                    <a:pt x="0" y="1537970"/>
                    <a:pt x="0" y="152869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528699"/>
                  </a:lnTo>
                  <a:lnTo>
                    <a:pt x="16891" y="1528699"/>
                  </a:lnTo>
                  <a:lnTo>
                    <a:pt x="16891" y="1511808"/>
                  </a:lnTo>
                  <a:lnTo>
                    <a:pt x="22181947" y="1511808"/>
                  </a:lnTo>
                  <a:lnTo>
                    <a:pt x="22181947" y="1528699"/>
                  </a:lnTo>
                  <a:lnTo>
                    <a:pt x="22165056" y="1528699"/>
                  </a:lnTo>
                  <a:lnTo>
                    <a:pt x="22165056" y="16891"/>
                  </a:lnTo>
                  <a:lnTo>
                    <a:pt x="22181947" y="16891"/>
                  </a:lnTo>
                  <a:lnTo>
                    <a:pt x="22181947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31" id="31"/>
          <p:cNvGrpSpPr/>
          <p:nvPr/>
        </p:nvGrpSpPr>
        <p:grpSpPr>
          <a:xfrm rot="0">
            <a:off x="1133856" y="3291840"/>
            <a:ext cx="5669280" cy="512064"/>
            <a:chOff x="0" y="0"/>
            <a:chExt cx="7559040" cy="682752"/>
          </a:xfrm>
        </p:grpSpPr>
        <p:sp>
          <p:nvSpPr>
            <p:cNvPr name="Freeform 32" id="32"/>
            <p:cNvSpPr/>
            <p:nvPr/>
          </p:nvSpPr>
          <p:spPr>
            <a:xfrm flipH="false" flipV="false" rot="0">
              <a:off x="0" y="0"/>
              <a:ext cx="7559040" cy="682752"/>
            </a:xfrm>
            <a:custGeom>
              <a:avLst/>
              <a:gdLst/>
              <a:ahLst/>
              <a:cxnLst/>
              <a:rect r="r" b="b" t="t" l="l"/>
              <a:pathLst>
                <a:path h="682752" w="7559040">
                  <a:moveTo>
                    <a:pt x="0" y="0"/>
                  </a:moveTo>
                  <a:lnTo>
                    <a:pt x="7559040" y="0"/>
                  </a:lnTo>
                  <a:lnTo>
                    <a:pt x="755904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5727" r="0" b="-165727"/>
              </a:stretch>
            </a:blipFill>
          </p:spPr>
        </p:sp>
        <p:sp>
          <p:nvSpPr>
            <p:cNvPr name="TextBox 33" id="33"/>
            <p:cNvSpPr txBox="true"/>
            <p:nvPr/>
          </p:nvSpPr>
          <p:spPr>
            <a:xfrm>
              <a:off x="0" y="-9525"/>
              <a:ext cx="7559040" cy="69227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999"/>
                </a:lnSpc>
              </a:pPr>
              <a:r>
                <a:rPr lang="en-US" sz="2499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Demand Identification</a:t>
              </a:r>
            </a:p>
          </p:txBody>
        </p:sp>
      </p:grpSp>
      <p:grpSp>
        <p:nvGrpSpPr>
          <p:cNvPr name="Group 34" id="34"/>
          <p:cNvGrpSpPr/>
          <p:nvPr/>
        </p:nvGrpSpPr>
        <p:grpSpPr>
          <a:xfrm rot="0">
            <a:off x="1133856" y="3803904"/>
            <a:ext cx="5669280" cy="402336"/>
            <a:chOff x="0" y="0"/>
            <a:chExt cx="7559040" cy="536448"/>
          </a:xfrm>
        </p:grpSpPr>
        <p:sp>
          <p:nvSpPr>
            <p:cNvPr name="Freeform 35" id="35"/>
            <p:cNvSpPr/>
            <p:nvPr/>
          </p:nvSpPr>
          <p:spPr>
            <a:xfrm flipH="false" flipV="false" rot="0">
              <a:off x="0" y="0"/>
              <a:ext cx="7559040" cy="536448"/>
            </a:xfrm>
            <a:custGeom>
              <a:avLst/>
              <a:gdLst/>
              <a:ahLst/>
              <a:cxnLst/>
              <a:rect r="r" b="b" t="t" l="l"/>
              <a:pathLst>
                <a:path h="536448" w="7559040">
                  <a:moveTo>
                    <a:pt x="0" y="0"/>
                  </a:moveTo>
                  <a:lnTo>
                    <a:pt x="7559040" y="0"/>
                  </a:lnTo>
                  <a:lnTo>
                    <a:pt x="7559040" y="536448"/>
                  </a:lnTo>
                  <a:lnTo>
                    <a:pt x="0" y="5364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24561" r="0" b="-224561"/>
              </a:stretch>
            </a:blipFill>
          </p:spPr>
        </p:sp>
        <p:sp>
          <p:nvSpPr>
            <p:cNvPr name="TextBox 36" id="36"/>
            <p:cNvSpPr txBox="true"/>
            <p:nvPr/>
          </p:nvSpPr>
          <p:spPr>
            <a:xfrm>
              <a:off x="0" y="-47625"/>
              <a:ext cx="7559040" cy="58407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520"/>
                </a:lnSpc>
              </a:pPr>
              <a:r>
                <a:rPr lang="en-US" sz="2100" i="true">
                  <a:solidFill>
                    <a:srgbClr val="1B4F72"/>
                  </a:solidFill>
                  <a:latin typeface="Calibri (MS) Italics"/>
                  <a:ea typeface="Calibri (MS) Italics"/>
                  <a:cs typeface="Calibri (MS) Italics"/>
                  <a:sym typeface="Calibri (MS) Italics"/>
                </a:rPr>
                <a:t>Lead: TBC (Rotating)</a:t>
              </a:r>
            </a:p>
          </p:txBody>
        </p:sp>
      </p:grpSp>
      <p:grpSp>
        <p:nvGrpSpPr>
          <p:cNvPr name="Group 37" id="37"/>
          <p:cNvGrpSpPr/>
          <p:nvPr/>
        </p:nvGrpSpPr>
        <p:grpSpPr>
          <a:xfrm rot="0">
            <a:off x="7132320" y="3328416"/>
            <a:ext cx="10058400" cy="914400"/>
            <a:chOff x="0" y="0"/>
            <a:chExt cx="13411200" cy="1219200"/>
          </a:xfrm>
        </p:grpSpPr>
        <p:sp>
          <p:nvSpPr>
            <p:cNvPr name="Freeform 38" id="38"/>
            <p:cNvSpPr/>
            <p:nvPr/>
          </p:nvSpPr>
          <p:spPr>
            <a:xfrm flipH="false" flipV="false" rot="0">
              <a:off x="0" y="0"/>
              <a:ext cx="13411200" cy="1219200"/>
            </a:xfrm>
            <a:custGeom>
              <a:avLst/>
              <a:gdLst/>
              <a:ahLst/>
              <a:cxnLst/>
              <a:rect r="r" b="b" t="t" l="l"/>
              <a:pathLst>
                <a:path h="1219200" w="13411200">
                  <a:moveTo>
                    <a:pt x="0" y="0"/>
                  </a:moveTo>
                  <a:lnTo>
                    <a:pt x="13411200" y="0"/>
                  </a:lnTo>
                  <a:lnTo>
                    <a:pt x="13411200" y="1219200"/>
                  </a:lnTo>
                  <a:lnTo>
                    <a:pt x="0" y="12192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4335" r="0" b="-164335"/>
              </a:stretch>
            </a:blipFill>
          </p:spPr>
        </p:sp>
        <p:sp>
          <p:nvSpPr>
            <p:cNvPr name="TextBox 39" id="39"/>
            <p:cNvSpPr txBox="true"/>
            <p:nvPr/>
          </p:nvSpPr>
          <p:spPr>
            <a:xfrm>
              <a:off x="0" y="-47625"/>
              <a:ext cx="13411200" cy="126682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760"/>
                </a:lnSpc>
              </a:pPr>
              <a:r>
                <a:rPr lang="en-US" sz="23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Research market need for refrigeration in Alaska, Siberia &amp; Iceland — commercial, domestic and industrial demand assessment.</a:t>
              </a:r>
            </a:p>
          </p:txBody>
        </p:sp>
      </p:grpSp>
      <p:grpSp>
        <p:nvGrpSpPr>
          <p:cNvPr name="Group 40" id="40"/>
          <p:cNvGrpSpPr/>
          <p:nvPr/>
        </p:nvGrpSpPr>
        <p:grpSpPr>
          <a:xfrm rot="0">
            <a:off x="755399" y="4486151"/>
            <a:ext cx="153419" cy="1159259"/>
            <a:chOff x="0" y="0"/>
            <a:chExt cx="204559" cy="1545679"/>
          </a:xfrm>
        </p:grpSpPr>
        <p:sp>
          <p:nvSpPr>
            <p:cNvPr name="Freeform 41" id="41"/>
            <p:cNvSpPr/>
            <p:nvPr/>
          </p:nvSpPr>
          <p:spPr>
            <a:xfrm flipH="false" flipV="false" rot="0">
              <a:off x="16891" y="16891"/>
              <a:ext cx="170688" cy="1511808"/>
            </a:xfrm>
            <a:custGeom>
              <a:avLst/>
              <a:gdLst/>
              <a:ahLst/>
              <a:cxnLst/>
              <a:rect r="r" b="b" t="t" l="l"/>
              <a:pathLst>
                <a:path h="1511808" w="170688">
                  <a:moveTo>
                    <a:pt x="0" y="0"/>
                  </a:moveTo>
                  <a:lnTo>
                    <a:pt x="170688" y="0"/>
                  </a:lnTo>
                  <a:lnTo>
                    <a:pt x="170688" y="1511808"/>
                  </a:lnTo>
                  <a:lnTo>
                    <a:pt x="0" y="1511808"/>
                  </a:lnTo>
                  <a:close/>
                </a:path>
              </a:pathLst>
            </a:custGeom>
            <a:solidFill>
              <a:srgbClr val="1A5276"/>
            </a:solidFill>
          </p:spPr>
        </p:sp>
        <p:sp>
          <p:nvSpPr>
            <p:cNvPr name="Freeform 42" id="42"/>
            <p:cNvSpPr/>
            <p:nvPr/>
          </p:nvSpPr>
          <p:spPr>
            <a:xfrm flipH="false" flipV="false" rot="0">
              <a:off x="0" y="0"/>
              <a:ext cx="204470" cy="1545590"/>
            </a:xfrm>
            <a:custGeom>
              <a:avLst/>
              <a:gdLst/>
              <a:ahLst/>
              <a:cxnLst/>
              <a:rect r="r" b="b" t="t" l="l"/>
              <a:pathLst>
                <a:path h="1545590" w="204470">
                  <a:moveTo>
                    <a:pt x="16891" y="0"/>
                  </a:moveTo>
                  <a:lnTo>
                    <a:pt x="187579" y="0"/>
                  </a:lnTo>
                  <a:cubicBezTo>
                    <a:pt x="196977" y="0"/>
                    <a:pt x="204470" y="7620"/>
                    <a:pt x="204470" y="16891"/>
                  </a:cubicBezTo>
                  <a:lnTo>
                    <a:pt x="204470" y="1528699"/>
                  </a:lnTo>
                  <a:cubicBezTo>
                    <a:pt x="204470" y="1538097"/>
                    <a:pt x="196850" y="1545590"/>
                    <a:pt x="187579" y="1545590"/>
                  </a:cubicBezTo>
                  <a:lnTo>
                    <a:pt x="16891" y="1545590"/>
                  </a:lnTo>
                  <a:cubicBezTo>
                    <a:pt x="7493" y="1545590"/>
                    <a:pt x="0" y="1537970"/>
                    <a:pt x="0" y="152869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528699"/>
                  </a:lnTo>
                  <a:lnTo>
                    <a:pt x="16891" y="1528699"/>
                  </a:lnTo>
                  <a:lnTo>
                    <a:pt x="16891" y="1511808"/>
                  </a:lnTo>
                  <a:lnTo>
                    <a:pt x="187579" y="1511808"/>
                  </a:lnTo>
                  <a:lnTo>
                    <a:pt x="187579" y="1528699"/>
                  </a:lnTo>
                  <a:lnTo>
                    <a:pt x="170688" y="1528699"/>
                  </a:lnTo>
                  <a:lnTo>
                    <a:pt x="170688" y="16891"/>
                  </a:lnTo>
                  <a:lnTo>
                    <a:pt x="187579" y="16891"/>
                  </a:lnTo>
                  <a:lnTo>
                    <a:pt x="187579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A5276"/>
            </a:solidFill>
          </p:spPr>
        </p:sp>
      </p:grpSp>
      <p:grpSp>
        <p:nvGrpSpPr>
          <p:cNvPr name="Group 43" id="43"/>
          <p:cNvGrpSpPr/>
          <p:nvPr/>
        </p:nvGrpSpPr>
        <p:grpSpPr>
          <a:xfrm rot="0">
            <a:off x="883415" y="4486151"/>
            <a:ext cx="16649195" cy="1159259"/>
            <a:chOff x="0" y="0"/>
            <a:chExt cx="22198927" cy="1545679"/>
          </a:xfrm>
        </p:grpSpPr>
        <p:sp>
          <p:nvSpPr>
            <p:cNvPr name="Freeform 44" id="44"/>
            <p:cNvSpPr/>
            <p:nvPr/>
          </p:nvSpPr>
          <p:spPr>
            <a:xfrm flipH="false" flipV="false" rot="0">
              <a:off x="16891" y="16891"/>
              <a:ext cx="22165056" cy="1511808"/>
            </a:xfrm>
            <a:custGeom>
              <a:avLst/>
              <a:gdLst/>
              <a:ahLst/>
              <a:cxnLst/>
              <a:rect r="r" b="b" t="t" l="l"/>
              <a:pathLst>
                <a:path h="1511808" w="22165056">
                  <a:moveTo>
                    <a:pt x="0" y="0"/>
                  </a:moveTo>
                  <a:lnTo>
                    <a:pt x="22165056" y="0"/>
                  </a:lnTo>
                  <a:lnTo>
                    <a:pt x="22165056" y="1511808"/>
                  </a:lnTo>
                  <a:lnTo>
                    <a:pt x="0" y="1511808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45" id="45"/>
            <p:cNvSpPr/>
            <p:nvPr/>
          </p:nvSpPr>
          <p:spPr>
            <a:xfrm flipH="false" flipV="false" rot="0">
              <a:off x="0" y="0"/>
              <a:ext cx="22198837" cy="1545590"/>
            </a:xfrm>
            <a:custGeom>
              <a:avLst/>
              <a:gdLst/>
              <a:ahLst/>
              <a:cxnLst/>
              <a:rect r="r" b="b" t="t" l="l"/>
              <a:pathLst>
                <a:path h="1545590" w="22198837">
                  <a:moveTo>
                    <a:pt x="16891" y="0"/>
                  </a:moveTo>
                  <a:lnTo>
                    <a:pt x="22181947" y="0"/>
                  </a:lnTo>
                  <a:cubicBezTo>
                    <a:pt x="22191345" y="0"/>
                    <a:pt x="22198837" y="7620"/>
                    <a:pt x="22198837" y="16891"/>
                  </a:cubicBezTo>
                  <a:lnTo>
                    <a:pt x="22198837" y="1528699"/>
                  </a:lnTo>
                  <a:cubicBezTo>
                    <a:pt x="22198837" y="1538097"/>
                    <a:pt x="22191218" y="1545590"/>
                    <a:pt x="22181947" y="1545590"/>
                  </a:cubicBezTo>
                  <a:lnTo>
                    <a:pt x="16891" y="1545590"/>
                  </a:lnTo>
                  <a:cubicBezTo>
                    <a:pt x="7493" y="1545590"/>
                    <a:pt x="0" y="1537970"/>
                    <a:pt x="0" y="152869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528699"/>
                  </a:lnTo>
                  <a:lnTo>
                    <a:pt x="16891" y="1528699"/>
                  </a:lnTo>
                  <a:lnTo>
                    <a:pt x="16891" y="1511808"/>
                  </a:lnTo>
                  <a:lnTo>
                    <a:pt x="22181947" y="1511808"/>
                  </a:lnTo>
                  <a:lnTo>
                    <a:pt x="22181947" y="1528699"/>
                  </a:lnTo>
                  <a:lnTo>
                    <a:pt x="22165056" y="1528699"/>
                  </a:lnTo>
                  <a:lnTo>
                    <a:pt x="22165056" y="16891"/>
                  </a:lnTo>
                  <a:lnTo>
                    <a:pt x="22181947" y="16891"/>
                  </a:lnTo>
                  <a:lnTo>
                    <a:pt x="22181947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46" id="46"/>
          <p:cNvGrpSpPr/>
          <p:nvPr/>
        </p:nvGrpSpPr>
        <p:grpSpPr>
          <a:xfrm rot="0">
            <a:off x="1133856" y="4608576"/>
            <a:ext cx="5669280" cy="512064"/>
            <a:chOff x="0" y="0"/>
            <a:chExt cx="7559040" cy="682752"/>
          </a:xfrm>
        </p:grpSpPr>
        <p:sp>
          <p:nvSpPr>
            <p:cNvPr name="Freeform 47" id="47"/>
            <p:cNvSpPr/>
            <p:nvPr/>
          </p:nvSpPr>
          <p:spPr>
            <a:xfrm flipH="false" flipV="false" rot="0">
              <a:off x="0" y="0"/>
              <a:ext cx="7559040" cy="682752"/>
            </a:xfrm>
            <a:custGeom>
              <a:avLst/>
              <a:gdLst/>
              <a:ahLst/>
              <a:cxnLst/>
              <a:rect r="r" b="b" t="t" l="l"/>
              <a:pathLst>
                <a:path h="682752" w="7559040">
                  <a:moveTo>
                    <a:pt x="0" y="0"/>
                  </a:moveTo>
                  <a:lnTo>
                    <a:pt x="7559040" y="0"/>
                  </a:lnTo>
                  <a:lnTo>
                    <a:pt x="755904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5727" r="0" b="-165727"/>
              </a:stretch>
            </a:blipFill>
          </p:spPr>
        </p:sp>
        <p:sp>
          <p:nvSpPr>
            <p:cNvPr name="TextBox 48" id="48"/>
            <p:cNvSpPr txBox="true"/>
            <p:nvPr/>
          </p:nvSpPr>
          <p:spPr>
            <a:xfrm>
              <a:off x="0" y="-9525"/>
              <a:ext cx="7559040" cy="69227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999"/>
                </a:lnSpc>
              </a:pPr>
              <a:r>
                <a:rPr lang="en-US" sz="2499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Manufacturing Adjustments</a:t>
              </a:r>
            </a:p>
          </p:txBody>
        </p:sp>
      </p:grpSp>
      <p:grpSp>
        <p:nvGrpSpPr>
          <p:cNvPr name="Group 49" id="49"/>
          <p:cNvGrpSpPr/>
          <p:nvPr/>
        </p:nvGrpSpPr>
        <p:grpSpPr>
          <a:xfrm rot="0">
            <a:off x="1133856" y="5120640"/>
            <a:ext cx="5669280" cy="402336"/>
            <a:chOff x="0" y="0"/>
            <a:chExt cx="7559040" cy="536448"/>
          </a:xfrm>
        </p:grpSpPr>
        <p:sp>
          <p:nvSpPr>
            <p:cNvPr name="Freeform 50" id="50"/>
            <p:cNvSpPr/>
            <p:nvPr/>
          </p:nvSpPr>
          <p:spPr>
            <a:xfrm flipH="false" flipV="false" rot="0">
              <a:off x="0" y="0"/>
              <a:ext cx="7559040" cy="536448"/>
            </a:xfrm>
            <a:custGeom>
              <a:avLst/>
              <a:gdLst/>
              <a:ahLst/>
              <a:cxnLst/>
              <a:rect r="r" b="b" t="t" l="l"/>
              <a:pathLst>
                <a:path h="536448" w="7559040">
                  <a:moveTo>
                    <a:pt x="0" y="0"/>
                  </a:moveTo>
                  <a:lnTo>
                    <a:pt x="7559040" y="0"/>
                  </a:lnTo>
                  <a:lnTo>
                    <a:pt x="7559040" y="536448"/>
                  </a:lnTo>
                  <a:lnTo>
                    <a:pt x="0" y="5364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24561" r="0" b="-224561"/>
              </a:stretch>
            </a:blipFill>
          </p:spPr>
        </p:sp>
        <p:sp>
          <p:nvSpPr>
            <p:cNvPr name="TextBox 51" id="51"/>
            <p:cNvSpPr txBox="true"/>
            <p:nvPr/>
          </p:nvSpPr>
          <p:spPr>
            <a:xfrm>
              <a:off x="0" y="-47625"/>
              <a:ext cx="7559040" cy="58407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520"/>
                </a:lnSpc>
              </a:pPr>
              <a:r>
                <a:rPr lang="en-US" sz="2100" i="true">
                  <a:solidFill>
                    <a:srgbClr val="1A5276"/>
                  </a:solidFill>
                  <a:latin typeface="Calibri (MS) Italics"/>
                  <a:ea typeface="Calibri (MS) Italics"/>
                  <a:cs typeface="Calibri (MS) Italics"/>
                  <a:sym typeface="Calibri (MS) Italics"/>
                </a:rPr>
                <a:t>Lead: Nick (Eng.)</a:t>
              </a:r>
            </a:p>
          </p:txBody>
        </p:sp>
      </p:grpSp>
      <p:grpSp>
        <p:nvGrpSpPr>
          <p:cNvPr name="Group 52" id="52"/>
          <p:cNvGrpSpPr/>
          <p:nvPr/>
        </p:nvGrpSpPr>
        <p:grpSpPr>
          <a:xfrm rot="0">
            <a:off x="7132320" y="4645152"/>
            <a:ext cx="10058400" cy="914400"/>
            <a:chOff x="0" y="0"/>
            <a:chExt cx="13411200" cy="1219200"/>
          </a:xfrm>
        </p:grpSpPr>
        <p:sp>
          <p:nvSpPr>
            <p:cNvPr name="Freeform 53" id="53"/>
            <p:cNvSpPr/>
            <p:nvPr/>
          </p:nvSpPr>
          <p:spPr>
            <a:xfrm flipH="false" flipV="false" rot="0">
              <a:off x="0" y="0"/>
              <a:ext cx="13411200" cy="1219200"/>
            </a:xfrm>
            <a:custGeom>
              <a:avLst/>
              <a:gdLst/>
              <a:ahLst/>
              <a:cxnLst/>
              <a:rect r="r" b="b" t="t" l="l"/>
              <a:pathLst>
                <a:path h="1219200" w="13411200">
                  <a:moveTo>
                    <a:pt x="0" y="0"/>
                  </a:moveTo>
                  <a:lnTo>
                    <a:pt x="13411200" y="0"/>
                  </a:lnTo>
                  <a:lnTo>
                    <a:pt x="13411200" y="1219200"/>
                  </a:lnTo>
                  <a:lnTo>
                    <a:pt x="0" y="12192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4335" r="0" b="-164335"/>
              </a:stretch>
            </a:blipFill>
          </p:spPr>
        </p:sp>
        <p:sp>
          <p:nvSpPr>
            <p:cNvPr name="TextBox 54" id="54"/>
            <p:cNvSpPr txBox="true"/>
            <p:nvPr/>
          </p:nvSpPr>
          <p:spPr>
            <a:xfrm>
              <a:off x="0" y="-47625"/>
              <a:ext cx="13411200" cy="126682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760"/>
                </a:lnSpc>
              </a:pPr>
              <a:r>
                <a:rPr lang="en-US" sz="23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Identify engineering changes needed to fridges/freezers for extreme cold-climate operation. Later required external specialist support.</a:t>
              </a:r>
            </a:p>
          </p:txBody>
        </p:sp>
      </p:grpSp>
      <p:grpSp>
        <p:nvGrpSpPr>
          <p:cNvPr name="Group 55" id="55"/>
          <p:cNvGrpSpPr/>
          <p:nvPr/>
        </p:nvGrpSpPr>
        <p:grpSpPr>
          <a:xfrm rot="0">
            <a:off x="755399" y="5802887"/>
            <a:ext cx="153419" cy="1159259"/>
            <a:chOff x="0" y="0"/>
            <a:chExt cx="204559" cy="1545679"/>
          </a:xfrm>
        </p:grpSpPr>
        <p:sp>
          <p:nvSpPr>
            <p:cNvPr name="Freeform 56" id="56"/>
            <p:cNvSpPr/>
            <p:nvPr/>
          </p:nvSpPr>
          <p:spPr>
            <a:xfrm flipH="false" flipV="false" rot="0">
              <a:off x="16891" y="16891"/>
              <a:ext cx="170688" cy="1511808"/>
            </a:xfrm>
            <a:custGeom>
              <a:avLst/>
              <a:gdLst/>
              <a:ahLst/>
              <a:cxnLst/>
              <a:rect r="r" b="b" t="t" l="l"/>
              <a:pathLst>
                <a:path h="1511808" w="170688">
                  <a:moveTo>
                    <a:pt x="0" y="0"/>
                  </a:moveTo>
                  <a:lnTo>
                    <a:pt x="170688" y="0"/>
                  </a:lnTo>
                  <a:lnTo>
                    <a:pt x="170688" y="1511808"/>
                  </a:lnTo>
                  <a:lnTo>
                    <a:pt x="0" y="1511808"/>
                  </a:lnTo>
                  <a:close/>
                </a:path>
              </a:pathLst>
            </a:custGeom>
            <a:solidFill>
              <a:srgbClr val="1F618D"/>
            </a:solidFill>
          </p:spPr>
        </p:sp>
        <p:sp>
          <p:nvSpPr>
            <p:cNvPr name="Freeform 57" id="57"/>
            <p:cNvSpPr/>
            <p:nvPr/>
          </p:nvSpPr>
          <p:spPr>
            <a:xfrm flipH="false" flipV="false" rot="0">
              <a:off x="0" y="0"/>
              <a:ext cx="204470" cy="1545590"/>
            </a:xfrm>
            <a:custGeom>
              <a:avLst/>
              <a:gdLst/>
              <a:ahLst/>
              <a:cxnLst/>
              <a:rect r="r" b="b" t="t" l="l"/>
              <a:pathLst>
                <a:path h="1545590" w="204470">
                  <a:moveTo>
                    <a:pt x="16891" y="0"/>
                  </a:moveTo>
                  <a:lnTo>
                    <a:pt x="187579" y="0"/>
                  </a:lnTo>
                  <a:cubicBezTo>
                    <a:pt x="196977" y="0"/>
                    <a:pt x="204470" y="7620"/>
                    <a:pt x="204470" y="16891"/>
                  </a:cubicBezTo>
                  <a:lnTo>
                    <a:pt x="204470" y="1528699"/>
                  </a:lnTo>
                  <a:cubicBezTo>
                    <a:pt x="204470" y="1538097"/>
                    <a:pt x="196850" y="1545590"/>
                    <a:pt x="187579" y="1545590"/>
                  </a:cubicBezTo>
                  <a:lnTo>
                    <a:pt x="16891" y="1545590"/>
                  </a:lnTo>
                  <a:cubicBezTo>
                    <a:pt x="7493" y="1545590"/>
                    <a:pt x="0" y="1537970"/>
                    <a:pt x="0" y="152869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528699"/>
                  </a:lnTo>
                  <a:lnTo>
                    <a:pt x="16891" y="1528699"/>
                  </a:lnTo>
                  <a:lnTo>
                    <a:pt x="16891" y="1511808"/>
                  </a:lnTo>
                  <a:lnTo>
                    <a:pt x="187579" y="1511808"/>
                  </a:lnTo>
                  <a:lnTo>
                    <a:pt x="187579" y="1528699"/>
                  </a:lnTo>
                  <a:lnTo>
                    <a:pt x="170688" y="1528699"/>
                  </a:lnTo>
                  <a:lnTo>
                    <a:pt x="170688" y="16891"/>
                  </a:lnTo>
                  <a:lnTo>
                    <a:pt x="187579" y="16891"/>
                  </a:lnTo>
                  <a:lnTo>
                    <a:pt x="187579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F618D"/>
            </a:solidFill>
          </p:spPr>
        </p:sp>
      </p:grpSp>
      <p:grpSp>
        <p:nvGrpSpPr>
          <p:cNvPr name="Group 58" id="58"/>
          <p:cNvGrpSpPr/>
          <p:nvPr/>
        </p:nvGrpSpPr>
        <p:grpSpPr>
          <a:xfrm rot="0">
            <a:off x="883415" y="5802887"/>
            <a:ext cx="16649195" cy="1159259"/>
            <a:chOff x="0" y="0"/>
            <a:chExt cx="22198927" cy="1545679"/>
          </a:xfrm>
        </p:grpSpPr>
        <p:sp>
          <p:nvSpPr>
            <p:cNvPr name="Freeform 59" id="59"/>
            <p:cNvSpPr/>
            <p:nvPr/>
          </p:nvSpPr>
          <p:spPr>
            <a:xfrm flipH="false" flipV="false" rot="0">
              <a:off x="16891" y="16891"/>
              <a:ext cx="22165056" cy="1511808"/>
            </a:xfrm>
            <a:custGeom>
              <a:avLst/>
              <a:gdLst/>
              <a:ahLst/>
              <a:cxnLst/>
              <a:rect r="r" b="b" t="t" l="l"/>
              <a:pathLst>
                <a:path h="1511808" w="22165056">
                  <a:moveTo>
                    <a:pt x="0" y="0"/>
                  </a:moveTo>
                  <a:lnTo>
                    <a:pt x="22165056" y="0"/>
                  </a:lnTo>
                  <a:lnTo>
                    <a:pt x="22165056" y="1511808"/>
                  </a:lnTo>
                  <a:lnTo>
                    <a:pt x="0" y="1511808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60" id="60"/>
            <p:cNvSpPr/>
            <p:nvPr/>
          </p:nvSpPr>
          <p:spPr>
            <a:xfrm flipH="false" flipV="false" rot="0">
              <a:off x="0" y="0"/>
              <a:ext cx="22198837" cy="1545590"/>
            </a:xfrm>
            <a:custGeom>
              <a:avLst/>
              <a:gdLst/>
              <a:ahLst/>
              <a:cxnLst/>
              <a:rect r="r" b="b" t="t" l="l"/>
              <a:pathLst>
                <a:path h="1545590" w="22198837">
                  <a:moveTo>
                    <a:pt x="16891" y="0"/>
                  </a:moveTo>
                  <a:lnTo>
                    <a:pt x="22181947" y="0"/>
                  </a:lnTo>
                  <a:cubicBezTo>
                    <a:pt x="22191345" y="0"/>
                    <a:pt x="22198837" y="7620"/>
                    <a:pt x="22198837" y="16891"/>
                  </a:cubicBezTo>
                  <a:lnTo>
                    <a:pt x="22198837" y="1528699"/>
                  </a:lnTo>
                  <a:cubicBezTo>
                    <a:pt x="22198837" y="1538097"/>
                    <a:pt x="22191218" y="1545590"/>
                    <a:pt x="22181947" y="1545590"/>
                  </a:cubicBezTo>
                  <a:lnTo>
                    <a:pt x="16891" y="1545590"/>
                  </a:lnTo>
                  <a:cubicBezTo>
                    <a:pt x="7493" y="1545590"/>
                    <a:pt x="0" y="1537970"/>
                    <a:pt x="0" y="152869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528699"/>
                  </a:lnTo>
                  <a:lnTo>
                    <a:pt x="16891" y="1528699"/>
                  </a:lnTo>
                  <a:lnTo>
                    <a:pt x="16891" y="1511808"/>
                  </a:lnTo>
                  <a:lnTo>
                    <a:pt x="22181947" y="1511808"/>
                  </a:lnTo>
                  <a:lnTo>
                    <a:pt x="22181947" y="1528699"/>
                  </a:lnTo>
                  <a:lnTo>
                    <a:pt x="22165056" y="1528699"/>
                  </a:lnTo>
                  <a:lnTo>
                    <a:pt x="22165056" y="16891"/>
                  </a:lnTo>
                  <a:lnTo>
                    <a:pt x="22181947" y="16891"/>
                  </a:lnTo>
                  <a:lnTo>
                    <a:pt x="22181947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61" id="61"/>
          <p:cNvGrpSpPr/>
          <p:nvPr/>
        </p:nvGrpSpPr>
        <p:grpSpPr>
          <a:xfrm rot="0">
            <a:off x="1133856" y="5925312"/>
            <a:ext cx="5669280" cy="512064"/>
            <a:chOff x="0" y="0"/>
            <a:chExt cx="7559040" cy="682752"/>
          </a:xfrm>
        </p:grpSpPr>
        <p:sp>
          <p:nvSpPr>
            <p:cNvPr name="Freeform 62" id="62"/>
            <p:cNvSpPr/>
            <p:nvPr/>
          </p:nvSpPr>
          <p:spPr>
            <a:xfrm flipH="false" flipV="false" rot="0">
              <a:off x="0" y="0"/>
              <a:ext cx="7559040" cy="682752"/>
            </a:xfrm>
            <a:custGeom>
              <a:avLst/>
              <a:gdLst/>
              <a:ahLst/>
              <a:cxnLst/>
              <a:rect r="r" b="b" t="t" l="l"/>
              <a:pathLst>
                <a:path h="682752" w="7559040">
                  <a:moveTo>
                    <a:pt x="0" y="0"/>
                  </a:moveTo>
                  <a:lnTo>
                    <a:pt x="7559040" y="0"/>
                  </a:lnTo>
                  <a:lnTo>
                    <a:pt x="755904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5727" r="0" b="-165727"/>
              </a:stretch>
            </a:blipFill>
          </p:spPr>
        </p:sp>
        <p:sp>
          <p:nvSpPr>
            <p:cNvPr name="TextBox 63" id="63"/>
            <p:cNvSpPr txBox="true"/>
            <p:nvPr/>
          </p:nvSpPr>
          <p:spPr>
            <a:xfrm>
              <a:off x="0" y="-9525"/>
              <a:ext cx="7559040" cy="69227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999"/>
                </a:lnSpc>
              </a:pPr>
              <a:r>
                <a:rPr lang="en-US" sz="2499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Marketing &amp; Advertisement</a:t>
              </a:r>
            </a:p>
          </p:txBody>
        </p:sp>
      </p:grpSp>
      <p:grpSp>
        <p:nvGrpSpPr>
          <p:cNvPr name="Group 64" id="64"/>
          <p:cNvGrpSpPr/>
          <p:nvPr/>
        </p:nvGrpSpPr>
        <p:grpSpPr>
          <a:xfrm rot="0">
            <a:off x="1133856" y="6437376"/>
            <a:ext cx="5669280" cy="402336"/>
            <a:chOff x="0" y="0"/>
            <a:chExt cx="7559040" cy="536448"/>
          </a:xfrm>
        </p:grpSpPr>
        <p:sp>
          <p:nvSpPr>
            <p:cNvPr name="Freeform 65" id="65"/>
            <p:cNvSpPr/>
            <p:nvPr/>
          </p:nvSpPr>
          <p:spPr>
            <a:xfrm flipH="false" flipV="false" rot="0">
              <a:off x="0" y="0"/>
              <a:ext cx="7559040" cy="536448"/>
            </a:xfrm>
            <a:custGeom>
              <a:avLst/>
              <a:gdLst/>
              <a:ahLst/>
              <a:cxnLst/>
              <a:rect r="r" b="b" t="t" l="l"/>
              <a:pathLst>
                <a:path h="536448" w="7559040">
                  <a:moveTo>
                    <a:pt x="0" y="0"/>
                  </a:moveTo>
                  <a:lnTo>
                    <a:pt x="7559040" y="0"/>
                  </a:lnTo>
                  <a:lnTo>
                    <a:pt x="7559040" y="536448"/>
                  </a:lnTo>
                  <a:lnTo>
                    <a:pt x="0" y="5364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24561" r="0" b="-224561"/>
              </a:stretch>
            </a:blipFill>
          </p:spPr>
        </p:sp>
        <p:sp>
          <p:nvSpPr>
            <p:cNvPr name="TextBox 66" id="66"/>
            <p:cNvSpPr txBox="true"/>
            <p:nvPr/>
          </p:nvSpPr>
          <p:spPr>
            <a:xfrm>
              <a:off x="0" y="-47625"/>
              <a:ext cx="7559040" cy="58407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520"/>
                </a:lnSpc>
              </a:pPr>
              <a:r>
                <a:rPr lang="en-US" sz="2100" i="true">
                  <a:solidFill>
                    <a:srgbClr val="1F618D"/>
                  </a:solidFill>
                  <a:latin typeface="Calibri (MS) Italics"/>
                  <a:ea typeface="Calibri (MS) Italics"/>
                  <a:cs typeface="Calibri (MS) Italics"/>
                  <a:sym typeface="Calibri (MS) Italics"/>
                </a:rPr>
                <a:t>Lead: Kasia (Sales)</a:t>
              </a:r>
            </a:p>
          </p:txBody>
        </p:sp>
      </p:grpSp>
      <p:grpSp>
        <p:nvGrpSpPr>
          <p:cNvPr name="Group 67" id="67"/>
          <p:cNvGrpSpPr/>
          <p:nvPr/>
        </p:nvGrpSpPr>
        <p:grpSpPr>
          <a:xfrm rot="0">
            <a:off x="7132320" y="5961888"/>
            <a:ext cx="10058400" cy="914400"/>
            <a:chOff x="0" y="0"/>
            <a:chExt cx="13411200" cy="1219200"/>
          </a:xfrm>
        </p:grpSpPr>
        <p:sp>
          <p:nvSpPr>
            <p:cNvPr name="Freeform 68" id="68"/>
            <p:cNvSpPr/>
            <p:nvPr/>
          </p:nvSpPr>
          <p:spPr>
            <a:xfrm flipH="false" flipV="false" rot="0">
              <a:off x="0" y="0"/>
              <a:ext cx="13411200" cy="1219200"/>
            </a:xfrm>
            <a:custGeom>
              <a:avLst/>
              <a:gdLst/>
              <a:ahLst/>
              <a:cxnLst/>
              <a:rect r="r" b="b" t="t" l="l"/>
              <a:pathLst>
                <a:path h="1219200" w="13411200">
                  <a:moveTo>
                    <a:pt x="0" y="0"/>
                  </a:moveTo>
                  <a:lnTo>
                    <a:pt x="13411200" y="0"/>
                  </a:lnTo>
                  <a:lnTo>
                    <a:pt x="13411200" y="1219200"/>
                  </a:lnTo>
                  <a:lnTo>
                    <a:pt x="0" y="12192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4335" r="0" b="-164335"/>
              </a:stretch>
            </a:blipFill>
          </p:spPr>
        </p:sp>
        <p:sp>
          <p:nvSpPr>
            <p:cNvPr name="TextBox 69" id="69"/>
            <p:cNvSpPr txBox="true"/>
            <p:nvPr/>
          </p:nvSpPr>
          <p:spPr>
            <a:xfrm>
              <a:off x="0" y="-47625"/>
              <a:ext cx="13411200" cy="126682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760"/>
                </a:lnSpc>
              </a:pPr>
              <a:r>
                <a:rPr lang="en-US" sz="23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Develop marketing strategies and advertisement approaches tailored to each target market's culture and infrastructure.</a:t>
              </a:r>
            </a:p>
          </p:txBody>
        </p:sp>
      </p:grpSp>
      <p:grpSp>
        <p:nvGrpSpPr>
          <p:cNvPr name="Group 70" id="70"/>
          <p:cNvGrpSpPr/>
          <p:nvPr/>
        </p:nvGrpSpPr>
        <p:grpSpPr>
          <a:xfrm rot="0">
            <a:off x="755399" y="7119623"/>
            <a:ext cx="153419" cy="1159259"/>
            <a:chOff x="0" y="0"/>
            <a:chExt cx="204559" cy="1545679"/>
          </a:xfrm>
        </p:grpSpPr>
        <p:sp>
          <p:nvSpPr>
            <p:cNvPr name="Freeform 71" id="71"/>
            <p:cNvSpPr/>
            <p:nvPr/>
          </p:nvSpPr>
          <p:spPr>
            <a:xfrm flipH="false" flipV="false" rot="0">
              <a:off x="16891" y="16891"/>
              <a:ext cx="170688" cy="1511808"/>
            </a:xfrm>
            <a:custGeom>
              <a:avLst/>
              <a:gdLst/>
              <a:ahLst/>
              <a:cxnLst/>
              <a:rect r="r" b="b" t="t" l="l"/>
              <a:pathLst>
                <a:path h="1511808" w="170688">
                  <a:moveTo>
                    <a:pt x="0" y="0"/>
                  </a:moveTo>
                  <a:lnTo>
                    <a:pt x="170688" y="0"/>
                  </a:lnTo>
                  <a:lnTo>
                    <a:pt x="170688" y="1511808"/>
                  </a:lnTo>
                  <a:lnTo>
                    <a:pt x="0" y="1511808"/>
                  </a:lnTo>
                  <a:close/>
                </a:path>
              </a:pathLst>
            </a:custGeom>
            <a:solidFill>
              <a:srgbClr val="2874A6"/>
            </a:solidFill>
          </p:spPr>
        </p:sp>
        <p:sp>
          <p:nvSpPr>
            <p:cNvPr name="Freeform 72" id="72"/>
            <p:cNvSpPr/>
            <p:nvPr/>
          </p:nvSpPr>
          <p:spPr>
            <a:xfrm flipH="false" flipV="false" rot="0">
              <a:off x="0" y="0"/>
              <a:ext cx="204470" cy="1545590"/>
            </a:xfrm>
            <a:custGeom>
              <a:avLst/>
              <a:gdLst/>
              <a:ahLst/>
              <a:cxnLst/>
              <a:rect r="r" b="b" t="t" l="l"/>
              <a:pathLst>
                <a:path h="1545590" w="204470">
                  <a:moveTo>
                    <a:pt x="16891" y="0"/>
                  </a:moveTo>
                  <a:lnTo>
                    <a:pt x="187579" y="0"/>
                  </a:lnTo>
                  <a:cubicBezTo>
                    <a:pt x="196977" y="0"/>
                    <a:pt x="204470" y="7620"/>
                    <a:pt x="204470" y="16891"/>
                  </a:cubicBezTo>
                  <a:lnTo>
                    <a:pt x="204470" y="1528699"/>
                  </a:lnTo>
                  <a:cubicBezTo>
                    <a:pt x="204470" y="1538097"/>
                    <a:pt x="196850" y="1545590"/>
                    <a:pt x="187579" y="1545590"/>
                  </a:cubicBezTo>
                  <a:lnTo>
                    <a:pt x="16891" y="1545590"/>
                  </a:lnTo>
                  <a:cubicBezTo>
                    <a:pt x="7493" y="1545590"/>
                    <a:pt x="0" y="1537970"/>
                    <a:pt x="0" y="152869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528699"/>
                  </a:lnTo>
                  <a:lnTo>
                    <a:pt x="16891" y="1528699"/>
                  </a:lnTo>
                  <a:lnTo>
                    <a:pt x="16891" y="1511808"/>
                  </a:lnTo>
                  <a:lnTo>
                    <a:pt x="187579" y="1511808"/>
                  </a:lnTo>
                  <a:lnTo>
                    <a:pt x="187579" y="1528699"/>
                  </a:lnTo>
                  <a:lnTo>
                    <a:pt x="170688" y="1528699"/>
                  </a:lnTo>
                  <a:lnTo>
                    <a:pt x="170688" y="16891"/>
                  </a:lnTo>
                  <a:lnTo>
                    <a:pt x="187579" y="16891"/>
                  </a:lnTo>
                  <a:lnTo>
                    <a:pt x="187579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2874A6"/>
            </a:solidFill>
          </p:spPr>
        </p:sp>
      </p:grpSp>
      <p:grpSp>
        <p:nvGrpSpPr>
          <p:cNvPr name="Group 73" id="73"/>
          <p:cNvGrpSpPr/>
          <p:nvPr/>
        </p:nvGrpSpPr>
        <p:grpSpPr>
          <a:xfrm rot="0">
            <a:off x="883415" y="7119623"/>
            <a:ext cx="16649195" cy="1159259"/>
            <a:chOff x="0" y="0"/>
            <a:chExt cx="22198927" cy="1545679"/>
          </a:xfrm>
        </p:grpSpPr>
        <p:sp>
          <p:nvSpPr>
            <p:cNvPr name="Freeform 74" id="74"/>
            <p:cNvSpPr/>
            <p:nvPr/>
          </p:nvSpPr>
          <p:spPr>
            <a:xfrm flipH="false" flipV="false" rot="0">
              <a:off x="16891" y="16891"/>
              <a:ext cx="22165056" cy="1511808"/>
            </a:xfrm>
            <a:custGeom>
              <a:avLst/>
              <a:gdLst/>
              <a:ahLst/>
              <a:cxnLst/>
              <a:rect r="r" b="b" t="t" l="l"/>
              <a:pathLst>
                <a:path h="1511808" w="22165056">
                  <a:moveTo>
                    <a:pt x="0" y="0"/>
                  </a:moveTo>
                  <a:lnTo>
                    <a:pt x="22165056" y="0"/>
                  </a:lnTo>
                  <a:lnTo>
                    <a:pt x="22165056" y="1511808"/>
                  </a:lnTo>
                  <a:lnTo>
                    <a:pt x="0" y="1511808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75" id="75"/>
            <p:cNvSpPr/>
            <p:nvPr/>
          </p:nvSpPr>
          <p:spPr>
            <a:xfrm flipH="false" flipV="false" rot="0">
              <a:off x="0" y="0"/>
              <a:ext cx="22198837" cy="1545590"/>
            </a:xfrm>
            <a:custGeom>
              <a:avLst/>
              <a:gdLst/>
              <a:ahLst/>
              <a:cxnLst/>
              <a:rect r="r" b="b" t="t" l="l"/>
              <a:pathLst>
                <a:path h="1545590" w="22198837">
                  <a:moveTo>
                    <a:pt x="16891" y="0"/>
                  </a:moveTo>
                  <a:lnTo>
                    <a:pt x="22181947" y="0"/>
                  </a:lnTo>
                  <a:cubicBezTo>
                    <a:pt x="22191345" y="0"/>
                    <a:pt x="22198837" y="7620"/>
                    <a:pt x="22198837" y="16891"/>
                  </a:cubicBezTo>
                  <a:lnTo>
                    <a:pt x="22198837" y="1528699"/>
                  </a:lnTo>
                  <a:cubicBezTo>
                    <a:pt x="22198837" y="1538097"/>
                    <a:pt x="22191218" y="1545590"/>
                    <a:pt x="22181947" y="1545590"/>
                  </a:cubicBezTo>
                  <a:lnTo>
                    <a:pt x="16891" y="1545590"/>
                  </a:lnTo>
                  <a:cubicBezTo>
                    <a:pt x="7493" y="1545590"/>
                    <a:pt x="0" y="1537970"/>
                    <a:pt x="0" y="152869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528699"/>
                  </a:lnTo>
                  <a:lnTo>
                    <a:pt x="16891" y="1528699"/>
                  </a:lnTo>
                  <a:lnTo>
                    <a:pt x="16891" y="1511808"/>
                  </a:lnTo>
                  <a:lnTo>
                    <a:pt x="22181947" y="1511808"/>
                  </a:lnTo>
                  <a:lnTo>
                    <a:pt x="22181947" y="1528699"/>
                  </a:lnTo>
                  <a:lnTo>
                    <a:pt x="22165056" y="1528699"/>
                  </a:lnTo>
                  <a:lnTo>
                    <a:pt x="22165056" y="16891"/>
                  </a:lnTo>
                  <a:lnTo>
                    <a:pt x="22181947" y="16891"/>
                  </a:lnTo>
                  <a:lnTo>
                    <a:pt x="22181947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76" id="76"/>
          <p:cNvGrpSpPr/>
          <p:nvPr/>
        </p:nvGrpSpPr>
        <p:grpSpPr>
          <a:xfrm rot="0">
            <a:off x="1133856" y="7242048"/>
            <a:ext cx="5669280" cy="512064"/>
            <a:chOff x="0" y="0"/>
            <a:chExt cx="7559040" cy="682752"/>
          </a:xfrm>
        </p:grpSpPr>
        <p:sp>
          <p:nvSpPr>
            <p:cNvPr name="Freeform 77" id="77"/>
            <p:cNvSpPr/>
            <p:nvPr/>
          </p:nvSpPr>
          <p:spPr>
            <a:xfrm flipH="false" flipV="false" rot="0">
              <a:off x="0" y="0"/>
              <a:ext cx="7559040" cy="682752"/>
            </a:xfrm>
            <a:custGeom>
              <a:avLst/>
              <a:gdLst/>
              <a:ahLst/>
              <a:cxnLst/>
              <a:rect r="r" b="b" t="t" l="l"/>
              <a:pathLst>
                <a:path h="682752" w="7559040">
                  <a:moveTo>
                    <a:pt x="0" y="0"/>
                  </a:moveTo>
                  <a:lnTo>
                    <a:pt x="7559040" y="0"/>
                  </a:lnTo>
                  <a:lnTo>
                    <a:pt x="755904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5727" r="0" b="-165727"/>
              </a:stretch>
            </a:blipFill>
          </p:spPr>
        </p:sp>
        <p:sp>
          <p:nvSpPr>
            <p:cNvPr name="TextBox 78" id="78"/>
            <p:cNvSpPr txBox="true"/>
            <p:nvPr/>
          </p:nvSpPr>
          <p:spPr>
            <a:xfrm>
              <a:off x="0" y="-9525"/>
              <a:ext cx="7559040" cy="69227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999"/>
                </a:lnSpc>
              </a:pPr>
              <a:r>
                <a:rPr lang="en-US" sz="2499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PESTLE Analysis</a:t>
              </a:r>
            </a:p>
          </p:txBody>
        </p:sp>
      </p:grpSp>
      <p:grpSp>
        <p:nvGrpSpPr>
          <p:cNvPr name="Group 79" id="79"/>
          <p:cNvGrpSpPr/>
          <p:nvPr/>
        </p:nvGrpSpPr>
        <p:grpSpPr>
          <a:xfrm rot="0">
            <a:off x="1133856" y="7754112"/>
            <a:ext cx="5669280" cy="402336"/>
            <a:chOff x="0" y="0"/>
            <a:chExt cx="7559040" cy="536448"/>
          </a:xfrm>
        </p:grpSpPr>
        <p:sp>
          <p:nvSpPr>
            <p:cNvPr name="Freeform 80" id="80"/>
            <p:cNvSpPr/>
            <p:nvPr/>
          </p:nvSpPr>
          <p:spPr>
            <a:xfrm flipH="false" flipV="false" rot="0">
              <a:off x="0" y="0"/>
              <a:ext cx="7559040" cy="536448"/>
            </a:xfrm>
            <a:custGeom>
              <a:avLst/>
              <a:gdLst/>
              <a:ahLst/>
              <a:cxnLst/>
              <a:rect r="r" b="b" t="t" l="l"/>
              <a:pathLst>
                <a:path h="536448" w="7559040">
                  <a:moveTo>
                    <a:pt x="0" y="0"/>
                  </a:moveTo>
                  <a:lnTo>
                    <a:pt x="7559040" y="0"/>
                  </a:lnTo>
                  <a:lnTo>
                    <a:pt x="7559040" y="536448"/>
                  </a:lnTo>
                  <a:lnTo>
                    <a:pt x="0" y="5364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24561" r="0" b="-224561"/>
              </a:stretch>
            </a:blipFill>
          </p:spPr>
        </p:sp>
        <p:sp>
          <p:nvSpPr>
            <p:cNvPr name="TextBox 81" id="81"/>
            <p:cNvSpPr txBox="true"/>
            <p:nvPr/>
          </p:nvSpPr>
          <p:spPr>
            <a:xfrm>
              <a:off x="0" y="-47625"/>
              <a:ext cx="7559040" cy="58407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520"/>
                </a:lnSpc>
              </a:pPr>
              <a:r>
                <a:rPr lang="en-US" sz="2100" i="true">
                  <a:solidFill>
                    <a:srgbClr val="2874A6"/>
                  </a:solidFill>
                  <a:latin typeface="Calibri (MS) Italics"/>
                  <a:ea typeface="Calibri (MS) Italics"/>
                  <a:cs typeface="Calibri (MS) Italics"/>
                  <a:sym typeface="Calibri (MS) Italics"/>
                </a:rPr>
                <a:t>Lead: All Sub-teams</a:t>
              </a:r>
            </a:p>
          </p:txBody>
        </p:sp>
      </p:grpSp>
      <p:grpSp>
        <p:nvGrpSpPr>
          <p:cNvPr name="Group 82" id="82"/>
          <p:cNvGrpSpPr/>
          <p:nvPr/>
        </p:nvGrpSpPr>
        <p:grpSpPr>
          <a:xfrm rot="0">
            <a:off x="7132320" y="7278624"/>
            <a:ext cx="10058400" cy="914400"/>
            <a:chOff x="0" y="0"/>
            <a:chExt cx="13411200" cy="1219200"/>
          </a:xfrm>
        </p:grpSpPr>
        <p:sp>
          <p:nvSpPr>
            <p:cNvPr name="Freeform 83" id="83"/>
            <p:cNvSpPr/>
            <p:nvPr/>
          </p:nvSpPr>
          <p:spPr>
            <a:xfrm flipH="false" flipV="false" rot="0">
              <a:off x="0" y="0"/>
              <a:ext cx="13411200" cy="1219200"/>
            </a:xfrm>
            <a:custGeom>
              <a:avLst/>
              <a:gdLst/>
              <a:ahLst/>
              <a:cxnLst/>
              <a:rect r="r" b="b" t="t" l="l"/>
              <a:pathLst>
                <a:path h="1219200" w="13411200">
                  <a:moveTo>
                    <a:pt x="0" y="0"/>
                  </a:moveTo>
                  <a:lnTo>
                    <a:pt x="13411200" y="0"/>
                  </a:lnTo>
                  <a:lnTo>
                    <a:pt x="13411200" y="1219200"/>
                  </a:lnTo>
                  <a:lnTo>
                    <a:pt x="0" y="12192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4335" r="0" b="-164335"/>
              </a:stretch>
            </a:blipFill>
          </p:spPr>
        </p:sp>
        <p:sp>
          <p:nvSpPr>
            <p:cNvPr name="TextBox 84" id="84"/>
            <p:cNvSpPr txBox="true"/>
            <p:nvPr/>
          </p:nvSpPr>
          <p:spPr>
            <a:xfrm>
              <a:off x="0" y="-47625"/>
              <a:ext cx="13411200" cy="126682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760"/>
                </a:lnSpc>
              </a:pPr>
              <a:r>
                <a:rPr lang="en-US" sz="23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Each sub-team to conduct a PESTLE analysis of their assigned target country to assess the macro-environmental factors.</a:t>
              </a:r>
            </a:p>
          </p:txBody>
        </p:sp>
      </p:grpSp>
      <p:grpSp>
        <p:nvGrpSpPr>
          <p:cNvPr name="Group 85" id="85"/>
          <p:cNvGrpSpPr/>
          <p:nvPr/>
        </p:nvGrpSpPr>
        <p:grpSpPr>
          <a:xfrm rot="0">
            <a:off x="755399" y="8436359"/>
            <a:ext cx="153419" cy="1159259"/>
            <a:chOff x="0" y="0"/>
            <a:chExt cx="204559" cy="1545679"/>
          </a:xfrm>
        </p:grpSpPr>
        <p:sp>
          <p:nvSpPr>
            <p:cNvPr name="Freeform 86" id="86"/>
            <p:cNvSpPr/>
            <p:nvPr/>
          </p:nvSpPr>
          <p:spPr>
            <a:xfrm flipH="false" flipV="false" rot="0">
              <a:off x="16891" y="16891"/>
              <a:ext cx="170688" cy="1511808"/>
            </a:xfrm>
            <a:custGeom>
              <a:avLst/>
              <a:gdLst/>
              <a:ahLst/>
              <a:cxnLst/>
              <a:rect r="r" b="b" t="t" l="l"/>
              <a:pathLst>
                <a:path h="1511808" w="170688">
                  <a:moveTo>
                    <a:pt x="0" y="0"/>
                  </a:moveTo>
                  <a:lnTo>
                    <a:pt x="170688" y="0"/>
                  </a:lnTo>
                  <a:lnTo>
                    <a:pt x="170688" y="1511808"/>
                  </a:lnTo>
                  <a:lnTo>
                    <a:pt x="0" y="1511808"/>
                  </a:lnTo>
                  <a:close/>
                </a:path>
              </a:pathLst>
            </a:custGeom>
            <a:solidFill>
              <a:srgbClr val="2E86C1"/>
            </a:solidFill>
          </p:spPr>
        </p:sp>
        <p:sp>
          <p:nvSpPr>
            <p:cNvPr name="Freeform 87" id="87"/>
            <p:cNvSpPr/>
            <p:nvPr/>
          </p:nvSpPr>
          <p:spPr>
            <a:xfrm flipH="false" flipV="false" rot="0">
              <a:off x="0" y="0"/>
              <a:ext cx="204470" cy="1545590"/>
            </a:xfrm>
            <a:custGeom>
              <a:avLst/>
              <a:gdLst/>
              <a:ahLst/>
              <a:cxnLst/>
              <a:rect r="r" b="b" t="t" l="l"/>
              <a:pathLst>
                <a:path h="1545590" w="204470">
                  <a:moveTo>
                    <a:pt x="16891" y="0"/>
                  </a:moveTo>
                  <a:lnTo>
                    <a:pt x="187579" y="0"/>
                  </a:lnTo>
                  <a:cubicBezTo>
                    <a:pt x="196977" y="0"/>
                    <a:pt x="204470" y="7620"/>
                    <a:pt x="204470" y="16891"/>
                  </a:cubicBezTo>
                  <a:lnTo>
                    <a:pt x="204470" y="1528699"/>
                  </a:lnTo>
                  <a:cubicBezTo>
                    <a:pt x="204470" y="1538097"/>
                    <a:pt x="196850" y="1545590"/>
                    <a:pt x="187579" y="1545590"/>
                  </a:cubicBezTo>
                  <a:lnTo>
                    <a:pt x="16891" y="1545590"/>
                  </a:lnTo>
                  <a:cubicBezTo>
                    <a:pt x="7493" y="1545590"/>
                    <a:pt x="0" y="1537970"/>
                    <a:pt x="0" y="152869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528699"/>
                  </a:lnTo>
                  <a:lnTo>
                    <a:pt x="16891" y="1528699"/>
                  </a:lnTo>
                  <a:lnTo>
                    <a:pt x="16891" y="1511808"/>
                  </a:lnTo>
                  <a:lnTo>
                    <a:pt x="187579" y="1511808"/>
                  </a:lnTo>
                  <a:lnTo>
                    <a:pt x="187579" y="1528699"/>
                  </a:lnTo>
                  <a:lnTo>
                    <a:pt x="170688" y="1528699"/>
                  </a:lnTo>
                  <a:lnTo>
                    <a:pt x="170688" y="16891"/>
                  </a:lnTo>
                  <a:lnTo>
                    <a:pt x="187579" y="16891"/>
                  </a:lnTo>
                  <a:lnTo>
                    <a:pt x="187579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2E86C1"/>
            </a:solidFill>
          </p:spPr>
        </p:sp>
      </p:grpSp>
      <p:grpSp>
        <p:nvGrpSpPr>
          <p:cNvPr name="Group 88" id="88"/>
          <p:cNvGrpSpPr/>
          <p:nvPr/>
        </p:nvGrpSpPr>
        <p:grpSpPr>
          <a:xfrm rot="0">
            <a:off x="883415" y="8436359"/>
            <a:ext cx="16649195" cy="1159259"/>
            <a:chOff x="0" y="0"/>
            <a:chExt cx="22198927" cy="1545679"/>
          </a:xfrm>
        </p:grpSpPr>
        <p:sp>
          <p:nvSpPr>
            <p:cNvPr name="Freeform 89" id="89"/>
            <p:cNvSpPr/>
            <p:nvPr/>
          </p:nvSpPr>
          <p:spPr>
            <a:xfrm flipH="false" flipV="false" rot="0">
              <a:off x="16891" y="16891"/>
              <a:ext cx="22165056" cy="1511808"/>
            </a:xfrm>
            <a:custGeom>
              <a:avLst/>
              <a:gdLst/>
              <a:ahLst/>
              <a:cxnLst/>
              <a:rect r="r" b="b" t="t" l="l"/>
              <a:pathLst>
                <a:path h="1511808" w="22165056">
                  <a:moveTo>
                    <a:pt x="0" y="0"/>
                  </a:moveTo>
                  <a:lnTo>
                    <a:pt x="22165056" y="0"/>
                  </a:lnTo>
                  <a:lnTo>
                    <a:pt x="22165056" y="1511808"/>
                  </a:lnTo>
                  <a:lnTo>
                    <a:pt x="0" y="1511808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90" id="90"/>
            <p:cNvSpPr/>
            <p:nvPr/>
          </p:nvSpPr>
          <p:spPr>
            <a:xfrm flipH="false" flipV="false" rot="0">
              <a:off x="0" y="0"/>
              <a:ext cx="22198837" cy="1545590"/>
            </a:xfrm>
            <a:custGeom>
              <a:avLst/>
              <a:gdLst/>
              <a:ahLst/>
              <a:cxnLst/>
              <a:rect r="r" b="b" t="t" l="l"/>
              <a:pathLst>
                <a:path h="1545590" w="22198837">
                  <a:moveTo>
                    <a:pt x="16891" y="0"/>
                  </a:moveTo>
                  <a:lnTo>
                    <a:pt x="22181947" y="0"/>
                  </a:lnTo>
                  <a:cubicBezTo>
                    <a:pt x="22191345" y="0"/>
                    <a:pt x="22198837" y="7620"/>
                    <a:pt x="22198837" y="16891"/>
                  </a:cubicBezTo>
                  <a:lnTo>
                    <a:pt x="22198837" y="1528699"/>
                  </a:lnTo>
                  <a:cubicBezTo>
                    <a:pt x="22198837" y="1538097"/>
                    <a:pt x="22191218" y="1545590"/>
                    <a:pt x="22181947" y="1545590"/>
                  </a:cubicBezTo>
                  <a:lnTo>
                    <a:pt x="16891" y="1545590"/>
                  </a:lnTo>
                  <a:cubicBezTo>
                    <a:pt x="7493" y="1545590"/>
                    <a:pt x="0" y="1537970"/>
                    <a:pt x="0" y="152869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528699"/>
                  </a:lnTo>
                  <a:lnTo>
                    <a:pt x="16891" y="1528699"/>
                  </a:lnTo>
                  <a:lnTo>
                    <a:pt x="16891" y="1511808"/>
                  </a:lnTo>
                  <a:lnTo>
                    <a:pt x="22181947" y="1511808"/>
                  </a:lnTo>
                  <a:lnTo>
                    <a:pt x="22181947" y="1528699"/>
                  </a:lnTo>
                  <a:lnTo>
                    <a:pt x="22165056" y="1528699"/>
                  </a:lnTo>
                  <a:lnTo>
                    <a:pt x="22165056" y="16891"/>
                  </a:lnTo>
                  <a:lnTo>
                    <a:pt x="22181947" y="16891"/>
                  </a:lnTo>
                  <a:lnTo>
                    <a:pt x="22181947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91" id="91"/>
          <p:cNvGrpSpPr/>
          <p:nvPr/>
        </p:nvGrpSpPr>
        <p:grpSpPr>
          <a:xfrm rot="0">
            <a:off x="1133856" y="8558784"/>
            <a:ext cx="5669280" cy="512064"/>
            <a:chOff x="0" y="0"/>
            <a:chExt cx="7559040" cy="682752"/>
          </a:xfrm>
        </p:grpSpPr>
        <p:sp>
          <p:nvSpPr>
            <p:cNvPr name="Freeform 92" id="92"/>
            <p:cNvSpPr/>
            <p:nvPr/>
          </p:nvSpPr>
          <p:spPr>
            <a:xfrm flipH="false" flipV="false" rot="0">
              <a:off x="0" y="0"/>
              <a:ext cx="7559040" cy="682752"/>
            </a:xfrm>
            <a:custGeom>
              <a:avLst/>
              <a:gdLst/>
              <a:ahLst/>
              <a:cxnLst/>
              <a:rect r="r" b="b" t="t" l="l"/>
              <a:pathLst>
                <a:path h="682752" w="7559040">
                  <a:moveTo>
                    <a:pt x="0" y="0"/>
                  </a:moveTo>
                  <a:lnTo>
                    <a:pt x="7559040" y="0"/>
                  </a:lnTo>
                  <a:lnTo>
                    <a:pt x="755904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5727" r="0" b="-165727"/>
              </a:stretch>
            </a:blipFill>
          </p:spPr>
        </p:sp>
        <p:sp>
          <p:nvSpPr>
            <p:cNvPr name="TextBox 93" id="93"/>
            <p:cNvSpPr txBox="true"/>
            <p:nvPr/>
          </p:nvSpPr>
          <p:spPr>
            <a:xfrm>
              <a:off x="0" y="-9525"/>
              <a:ext cx="7559040" cy="69227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999"/>
                </a:lnSpc>
              </a:pPr>
              <a:r>
                <a:rPr lang="en-US" sz="2499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Finance &amp; Legal Review</a:t>
              </a:r>
            </a:p>
          </p:txBody>
        </p:sp>
      </p:grpSp>
      <p:grpSp>
        <p:nvGrpSpPr>
          <p:cNvPr name="Group 94" id="94"/>
          <p:cNvGrpSpPr/>
          <p:nvPr/>
        </p:nvGrpSpPr>
        <p:grpSpPr>
          <a:xfrm rot="0">
            <a:off x="1133856" y="9070848"/>
            <a:ext cx="5669280" cy="402336"/>
            <a:chOff x="0" y="0"/>
            <a:chExt cx="7559040" cy="536448"/>
          </a:xfrm>
        </p:grpSpPr>
        <p:sp>
          <p:nvSpPr>
            <p:cNvPr name="Freeform 95" id="95"/>
            <p:cNvSpPr/>
            <p:nvPr/>
          </p:nvSpPr>
          <p:spPr>
            <a:xfrm flipH="false" flipV="false" rot="0">
              <a:off x="0" y="0"/>
              <a:ext cx="7559040" cy="536448"/>
            </a:xfrm>
            <a:custGeom>
              <a:avLst/>
              <a:gdLst/>
              <a:ahLst/>
              <a:cxnLst/>
              <a:rect r="r" b="b" t="t" l="l"/>
              <a:pathLst>
                <a:path h="536448" w="7559040">
                  <a:moveTo>
                    <a:pt x="0" y="0"/>
                  </a:moveTo>
                  <a:lnTo>
                    <a:pt x="7559040" y="0"/>
                  </a:lnTo>
                  <a:lnTo>
                    <a:pt x="7559040" y="536448"/>
                  </a:lnTo>
                  <a:lnTo>
                    <a:pt x="0" y="5364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24561" r="0" b="-224561"/>
              </a:stretch>
            </a:blipFill>
          </p:spPr>
        </p:sp>
        <p:sp>
          <p:nvSpPr>
            <p:cNvPr name="TextBox 96" id="96"/>
            <p:cNvSpPr txBox="true"/>
            <p:nvPr/>
          </p:nvSpPr>
          <p:spPr>
            <a:xfrm>
              <a:off x="0" y="-47625"/>
              <a:ext cx="7559040" cy="58407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520"/>
                </a:lnSpc>
              </a:pPr>
              <a:r>
                <a:rPr lang="en-US" sz="2100" i="true">
                  <a:solidFill>
                    <a:srgbClr val="2E86C1"/>
                  </a:solidFill>
                  <a:latin typeface="Calibri (MS) Italics"/>
                  <a:ea typeface="Calibri (MS) Italics"/>
                  <a:cs typeface="Calibri (MS) Italics"/>
                  <a:sym typeface="Calibri (MS) Italics"/>
                </a:rPr>
                <a:t>Lead: Aslam / Santos</a:t>
              </a:r>
            </a:p>
          </p:txBody>
        </p:sp>
      </p:grpSp>
      <p:grpSp>
        <p:nvGrpSpPr>
          <p:cNvPr name="Group 97" id="97"/>
          <p:cNvGrpSpPr/>
          <p:nvPr/>
        </p:nvGrpSpPr>
        <p:grpSpPr>
          <a:xfrm rot="0">
            <a:off x="7132320" y="8595360"/>
            <a:ext cx="10058400" cy="914400"/>
            <a:chOff x="0" y="0"/>
            <a:chExt cx="13411200" cy="1219200"/>
          </a:xfrm>
        </p:grpSpPr>
        <p:sp>
          <p:nvSpPr>
            <p:cNvPr name="Freeform 98" id="98"/>
            <p:cNvSpPr/>
            <p:nvPr/>
          </p:nvSpPr>
          <p:spPr>
            <a:xfrm flipH="false" flipV="false" rot="0">
              <a:off x="0" y="0"/>
              <a:ext cx="13411200" cy="1219200"/>
            </a:xfrm>
            <a:custGeom>
              <a:avLst/>
              <a:gdLst/>
              <a:ahLst/>
              <a:cxnLst/>
              <a:rect r="r" b="b" t="t" l="l"/>
              <a:pathLst>
                <a:path h="1219200" w="13411200">
                  <a:moveTo>
                    <a:pt x="0" y="0"/>
                  </a:moveTo>
                  <a:lnTo>
                    <a:pt x="13411200" y="0"/>
                  </a:lnTo>
                  <a:lnTo>
                    <a:pt x="13411200" y="1219200"/>
                  </a:lnTo>
                  <a:lnTo>
                    <a:pt x="0" y="12192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4335" r="0" b="-164335"/>
              </a:stretch>
            </a:blipFill>
          </p:spPr>
        </p:sp>
        <p:sp>
          <p:nvSpPr>
            <p:cNvPr name="TextBox 99" id="99"/>
            <p:cNvSpPr txBox="true"/>
            <p:nvPr/>
          </p:nvSpPr>
          <p:spPr>
            <a:xfrm>
              <a:off x="0" y="-47625"/>
              <a:ext cx="13411200" cy="126682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760"/>
                </a:lnSpc>
              </a:pPr>
              <a:r>
                <a:rPr lang="en-US" sz="2300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Assess costs of entering each new market. Santos to confirm legal requirements and trade compliance in each jurisdiction.</a:t>
              </a:r>
            </a:p>
          </p:txBody>
        </p:sp>
      </p:grp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5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2697" y="-12697"/>
            <a:ext cx="18313403" cy="1342139"/>
            <a:chOff x="0" y="0"/>
            <a:chExt cx="24417871" cy="178951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16891" y="16891"/>
              <a:ext cx="24383999" cy="1755648"/>
            </a:xfrm>
            <a:custGeom>
              <a:avLst/>
              <a:gdLst/>
              <a:ahLst/>
              <a:cxnLst/>
              <a:rect r="r" b="b" t="t" l="l"/>
              <a:pathLst>
                <a:path h="1755648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1755648"/>
                  </a:lnTo>
                  <a:lnTo>
                    <a:pt x="0" y="1755648"/>
                  </a:lnTo>
                  <a:close/>
                </a:path>
              </a:pathLst>
            </a:custGeom>
            <a:solidFill>
              <a:srgbClr val="111D33"/>
            </a:solid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4417782" cy="1789430"/>
            </a:xfrm>
            <a:custGeom>
              <a:avLst/>
              <a:gdLst/>
              <a:ahLst/>
              <a:cxnLst/>
              <a:rect r="r" b="b" t="t" l="l"/>
              <a:pathLst>
                <a:path h="1789430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1772539"/>
                  </a:lnTo>
                  <a:cubicBezTo>
                    <a:pt x="24417782" y="1781937"/>
                    <a:pt x="24410163" y="1789430"/>
                    <a:pt x="24400890" y="1789430"/>
                  </a:cubicBezTo>
                  <a:lnTo>
                    <a:pt x="16891" y="1789430"/>
                  </a:lnTo>
                  <a:cubicBezTo>
                    <a:pt x="7493" y="1789430"/>
                    <a:pt x="0" y="1781810"/>
                    <a:pt x="0" y="177253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772539"/>
                  </a:lnTo>
                  <a:lnTo>
                    <a:pt x="16891" y="1772539"/>
                  </a:lnTo>
                  <a:lnTo>
                    <a:pt x="16891" y="1755648"/>
                  </a:lnTo>
                  <a:lnTo>
                    <a:pt x="24400890" y="1755648"/>
                  </a:lnTo>
                  <a:lnTo>
                    <a:pt x="24400890" y="1772539"/>
                  </a:lnTo>
                  <a:lnTo>
                    <a:pt x="24384000" y="1772539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B2A4A"/>
            </a:solidFill>
          </p:spPr>
        </p:sp>
      </p:grpSp>
      <p:grpSp>
        <p:nvGrpSpPr>
          <p:cNvPr name="Group 5" id="5"/>
          <p:cNvGrpSpPr/>
          <p:nvPr/>
        </p:nvGrpSpPr>
        <p:grpSpPr>
          <a:xfrm rot="0">
            <a:off x="822960" y="0"/>
            <a:ext cx="15361920" cy="1316736"/>
            <a:chOff x="0" y="0"/>
            <a:chExt cx="20482560" cy="175564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0482561" cy="1755648"/>
            </a:xfrm>
            <a:custGeom>
              <a:avLst/>
              <a:gdLst/>
              <a:ahLst/>
              <a:cxnLst/>
              <a:rect r="r" b="b" t="t" l="l"/>
              <a:pathLst>
                <a:path h="1755648" w="20482561">
                  <a:moveTo>
                    <a:pt x="0" y="0"/>
                  </a:moveTo>
                  <a:lnTo>
                    <a:pt x="20482561" y="0"/>
                  </a:lnTo>
                  <a:lnTo>
                    <a:pt x="20482561" y="1755648"/>
                  </a:lnTo>
                  <a:lnTo>
                    <a:pt x="0" y="17556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77325" r="0" b="-177325"/>
              </a:stretch>
            </a:blipFill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20482560" cy="175564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4560"/>
                </a:lnSpc>
              </a:pPr>
              <a:r>
                <a:rPr lang="en-US" b="true" sz="3800" spc="399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PESTLE ANALYSIS – APPLICATION IN THE CASE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6642080" y="0"/>
            <a:ext cx="1316736" cy="1316736"/>
            <a:chOff x="0" y="0"/>
            <a:chExt cx="1755648" cy="1755648"/>
          </a:xfrm>
        </p:grpSpPr>
        <p:sp>
          <p:nvSpPr>
            <p:cNvPr name="Freeform 9" id="9" descr="preencoded.png"/>
            <p:cNvSpPr/>
            <p:nvPr/>
          </p:nvSpPr>
          <p:spPr>
            <a:xfrm flipH="false" flipV="false" rot="0">
              <a:off x="0" y="0"/>
              <a:ext cx="1755648" cy="1755648"/>
            </a:xfrm>
            <a:custGeom>
              <a:avLst/>
              <a:gdLst/>
              <a:ahLst/>
              <a:cxnLst/>
              <a:rect r="r" b="b" t="t" l="l"/>
              <a:pathLst>
                <a:path h="1755648" w="1755648">
                  <a:moveTo>
                    <a:pt x="0" y="0"/>
                  </a:moveTo>
                  <a:lnTo>
                    <a:pt x="1755648" y="0"/>
                  </a:lnTo>
                  <a:lnTo>
                    <a:pt x="1755648" y="1755648"/>
                  </a:lnTo>
                  <a:lnTo>
                    <a:pt x="0" y="17556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0" r="0" b="0"/>
              </a:stretch>
            </a:blip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-12697" y="9771383"/>
            <a:ext cx="18313403" cy="537467"/>
            <a:chOff x="0" y="0"/>
            <a:chExt cx="24417871" cy="716623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16891" y="16891"/>
              <a:ext cx="24383999" cy="682752"/>
            </a:xfrm>
            <a:custGeom>
              <a:avLst/>
              <a:gdLst/>
              <a:ahLst/>
              <a:cxnLst/>
              <a:rect r="r" b="b" t="t" l="l"/>
              <a:pathLst>
                <a:path h="682752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682752"/>
                  </a:lnTo>
                  <a:lnTo>
                    <a:pt x="0" y="682752"/>
                  </a:lnTo>
                  <a:close/>
                </a:path>
              </a:pathLst>
            </a:custGeom>
            <a:solidFill>
              <a:srgbClr val="D8DDE6"/>
            </a:solid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4417782" cy="716536"/>
            </a:xfrm>
            <a:custGeom>
              <a:avLst/>
              <a:gdLst/>
              <a:ahLst/>
              <a:cxnLst/>
              <a:rect r="r" b="b" t="t" l="l"/>
              <a:pathLst>
                <a:path h="716536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699643"/>
                  </a:lnTo>
                  <a:cubicBezTo>
                    <a:pt x="24417782" y="709041"/>
                    <a:pt x="24410163" y="716534"/>
                    <a:pt x="24400890" y="716534"/>
                  </a:cubicBezTo>
                  <a:lnTo>
                    <a:pt x="16891" y="716534"/>
                  </a:lnTo>
                  <a:cubicBezTo>
                    <a:pt x="7620" y="716661"/>
                    <a:pt x="0" y="709041"/>
                    <a:pt x="0" y="69964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699643"/>
                  </a:lnTo>
                  <a:lnTo>
                    <a:pt x="16891" y="699643"/>
                  </a:lnTo>
                  <a:lnTo>
                    <a:pt x="16891" y="682752"/>
                  </a:lnTo>
                  <a:lnTo>
                    <a:pt x="24400890" y="682752"/>
                  </a:lnTo>
                  <a:lnTo>
                    <a:pt x="24400890" y="699643"/>
                  </a:lnTo>
                  <a:lnTo>
                    <a:pt x="24384000" y="699643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D8DDE6"/>
            </a:solidFill>
          </p:spPr>
        </p:sp>
      </p:grpSp>
      <p:grpSp>
        <p:nvGrpSpPr>
          <p:cNvPr name="Group 13" id="13"/>
          <p:cNvGrpSpPr/>
          <p:nvPr/>
        </p:nvGrpSpPr>
        <p:grpSpPr>
          <a:xfrm rot="0">
            <a:off x="731520" y="9784080"/>
            <a:ext cx="15544800" cy="512064"/>
            <a:chOff x="0" y="0"/>
            <a:chExt cx="20726400" cy="682752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20726400" cy="682752"/>
            </a:xfrm>
            <a:custGeom>
              <a:avLst/>
              <a:gdLst/>
              <a:ahLst/>
              <a:cxnLst/>
              <a:rect r="r" b="b" t="t" l="l"/>
              <a:pathLst>
                <a:path h="682752" w="20726400">
                  <a:moveTo>
                    <a:pt x="0" y="0"/>
                  </a:moveTo>
                  <a:lnTo>
                    <a:pt x="20726400" y="0"/>
                  </a:lnTo>
                  <a:lnTo>
                    <a:pt x="2072640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41510" r="0" b="-541510"/>
              </a:stretch>
            </a:blip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38100"/>
              <a:ext cx="2072640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Keepsafe Company Case Study  |  Teamwork &amp; Organisational Behaviour</a:t>
              </a: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6459200" y="9784080"/>
            <a:ext cx="1463040" cy="512064"/>
            <a:chOff x="0" y="0"/>
            <a:chExt cx="1950720" cy="682752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950720" cy="682752"/>
            </a:xfrm>
            <a:custGeom>
              <a:avLst/>
              <a:gdLst/>
              <a:ahLst/>
              <a:cxnLst/>
              <a:rect r="r" b="b" t="t" l="l"/>
              <a:pathLst>
                <a:path h="682752" w="1950720">
                  <a:moveTo>
                    <a:pt x="0" y="0"/>
                  </a:moveTo>
                  <a:lnTo>
                    <a:pt x="1950720" y="0"/>
                  </a:lnTo>
                  <a:lnTo>
                    <a:pt x="195072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671" r="0" b="-5671"/>
              </a:stretch>
            </a:blip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38100"/>
              <a:ext cx="195072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17 / 20</a:t>
              </a: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768096" y="1572768"/>
            <a:ext cx="16751808" cy="804672"/>
            <a:chOff x="0" y="0"/>
            <a:chExt cx="22335744" cy="1072896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22335744" cy="1072896"/>
            </a:xfrm>
            <a:custGeom>
              <a:avLst/>
              <a:gdLst/>
              <a:ahLst/>
              <a:cxnLst/>
              <a:rect r="r" b="b" t="t" l="l"/>
              <a:pathLst>
                <a:path h="1072896" w="22335744">
                  <a:moveTo>
                    <a:pt x="0" y="0"/>
                  </a:moveTo>
                  <a:lnTo>
                    <a:pt x="22335744" y="0"/>
                  </a:lnTo>
                  <a:lnTo>
                    <a:pt x="22335744" y="1072896"/>
                  </a:lnTo>
                  <a:lnTo>
                    <a:pt x="0" y="10728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355643" r="0" b="-355643"/>
              </a:stretch>
            </a:blipFill>
          </p:spPr>
        </p:sp>
        <p:sp>
          <p:nvSpPr>
            <p:cNvPr name="TextBox 21" id="21"/>
            <p:cNvSpPr txBox="true"/>
            <p:nvPr/>
          </p:nvSpPr>
          <p:spPr>
            <a:xfrm>
              <a:off x="0" y="-47625"/>
              <a:ext cx="22335744" cy="112052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999"/>
                </a:lnSpc>
              </a:pPr>
              <a:r>
                <a:rPr lang="en-US" sz="2499">
                  <a:solidFill>
                    <a:srgbClr val="2B2B2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Nick instructed each sub-team to use PESTLE analysis to assess the macro-environment in each cold-climate target country (Alaska, Siberia, Iceland).</a:t>
              </a:r>
            </a:p>
          </p:txBody>
        </p:sp>
      </p:grpSp>
      <p:grpSp>
        <p:nvGrpSpPr>
          <p:cNvPr name="Group 22" id="22"/>
          <p:cNvGrpSpPr/>
          <p:nvPr/>
        </p:nvGrpSpPr>
        <p:grpSpPr>
          <a:xfrm rot="0">
            <a:off x="755399" y="2620775"/>
            <a:ext cx="5511803" cy="3170939"/>
            <a:chOff x="0" y="0"/>
            <a:chExt cx="7349071" cy="4227919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16891" y="16891"/>
              <a:ext cx="7315200" cy="4194048"/>
            </a:xfrm>
            <a:custGeom>
              <a:avLst/>
              <a:gdLst/>
              <a:ahLst/>
              <a:cxnLst/>
              <a:rect r="r" b="b" t="t" l="l"/>
              <a:pathLst>
                <a:path h="4194048" w="7315200">
                  <a:moveTo>
                    <a:pt x="0" y="0"/>
                  </a:moveTo>
                  <a:lnTo>
                    <a:pt x="7315200" y="0"/>
                  </a:lnTo>
                  <a:lnTo>
                    <a:pt x="7315200" y="4194048"/>
                  </a:lnTo>
                  <a:lnTo>
                    <a:pt x="0" y="4194048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7348982" cy="4227830"/>
            </a:xfrm>
            <a:custGeom>
              <a:avLst/>
              <a:gdLst/>
              <a:ahLst/>
              <a:cxnLst/>
              <a:rect r="r" b="b" t="t" l="l"/>
              <a:pathLst>
                <a:path h="4227830" w="7348982">
                  <a:moveTo>
                    <a:pt x="16891" y="0"/>
                  </a:moveTo>
                  <a:lnTo>
                    <a:pt x="7332091" y="0"/>
                  </a:lnTo>
                  <a:cubicBezTo>
                    <a:pt x="7341489" y="0"/>
                    <a:pt x="7348982" y="7620"/>
                    <a:pt x="7348982" y="16891"/>
                  </a:cubicBezTo>
                  <a:lnTo>
                    <a:pt x="7348982" y="4210939"/>
                  </a:lnTo>
                  <a:cubicBezTo>
                    <a:pt x="7348982" y="4220337"/>
                    <a:pt x="7341362" y="4227830"/>
                    <a:pt x="7332091" y="4227830"/>
                  </a:cubicBezTo>
                  <a:lnTo>
                    <a:pt x="16891" y="4227830"/>
                  </a:lnTo>
                  <a:cubicBezTo>
                    <a:pt x="7493" y="4227830"/>
                    <a:pt x="0" y="4220210"/>
                    <a:pt x="0" y="421093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4210939"/>
                  </a:lnTo>
                  <a:lnTo>
                    <a:pt x="16891" y="4210939"/>
                  </a:lnTo>
                  <a:lnTo>
                    <a:pt x="16891" y="4194048"/>
                  </a:lnTo>
                  <a:lnTo>
                    <a:pt x="7332091" y="4194048"/>
                  </a:lnTo>
                  <a:lnTo>
                    <a:pt x="7332091" y="4210939"/>
                  </a:lnTo>
                  <a:lnTo>
                    <a:pt x="7315200" y="4210939"/>
                  </a:lnTo>
                  <a:lnTo>
                    <a:pt x="7315200" y="16891"/>
                  </a:lnTo>
                  <a:lnTo>
                    <a:pt x="7332091" y="16891"/>
                  </a:lnTo>
                  <a:lnTo>
                    <a:pt x="7332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25" id="25"/>
          <p:cNvGrpSpPr/>
          <p:nvPr/>
        </p:nvGrpSpPr>
        <p:grpSpPr>
          <a:xfrm rot="0">
            <a:off x="755399" y="2620775"/>
            <a:ext cx="5511803" cy="153419"/>
            <a:chOff x="0" y="0"/>
            <a:chExt cx="7349071" cy="204559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16891" y="16891"/>
              <a:ext cx="7315200" cy="170688"/>
            </a:xfrm>
            <a:custGeom>
              <a:avLst/>
              <a:gdLst/>
              <a:ahLst/>
              <a:cxnLst/>
              <a:rect r="r" b="b" t="t" l="l"/>
              <a:pathLst>
                <a:path h="170688" w="7315200">
                  <a:moveTo>
                    <a:pt x="0" y="0"/>
                  </a:moveTo>
                  <a:lnTo>
                    <a:pt x="7315200" y="0"/>
                  </a:lnTo>
                  <a:lnTo>
                    <a:pt x="731520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1B4F72"/>
            </a:solidFill>
          </p:spPr>
        </p:sp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7348982" cy="204472"/>
            </a:xfrm>
            <a:custGeom>
              <a:avLst/>
              <a:gdLst/>
              <a:ahLst/>
              <a:cxnLst/>
              <a:rect r="r" b="b" t="t" l="l"/>
              <a:pathLst>
                <a:path h="204472" w="7348982">
                  <a:moveTo>
                    <a:pt x="16891" y="0"/>
                  </a:moveTo>
                  <a:lnTo>
                    <a:pt x="7332091" y="0"/>
                  </a:lnTo>
                  <a:cubicBezTo>
                    <a:pt x="7341489" y="0"/>
                    <a:pt x="7348982" y="7620"/>
                    <a:pt x="7348982" y="16891"/>
                  </a:cubicBezTo>
                  <a:lnTo>
                    <a:pt x="7348982" y="187579"/>
                  </a:lnTo>
                  <a:cubicBezTo>
                    <a:pt x="7348982" y="196977"/>
                    <a:pt x="7341362" y="204470"/>
                    <a:pt x="733209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7332091" y="170688"/>
                  </a:lnTo>
                  <a:lnTo>
                    <a:pt x="7332091" y="187579"/>
                  </a:lnTo>
                  <a:lnTo>
                    <a:pt x="7315200" y="187579"/>
                  </a:lnTo>
                  <a:lnTo>
                    <a:pt x="7315200" y="16891"/>
                  </a:lnTo>
                  <a:lnTo>
                    <a:pt x="7332091" y="16891"/>
                  </a:lnTo>
                  <a:lnTo>
                    <a:pt x="7332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B4F72"/>
            </a:solidFill>
          </p:spPr>
        </p:sp>
      </p:grpSp>
      <p:grpSp>
        <p:nvGrpSpPr>
          <p:cNvPr name="Group 28" id="28"/>
          <p:cNvGrpSpPr/>
          <p:nvPr/>
        </p:nvGrpSpPr>
        <p:grpSpPr>
          <a:xfrm rot="0">
            <a:off x="974855" y="3608327"/>
            <a:ext cx="866651" cy="866651"/>
            <a:chOff x="0" y="0"/>
            <a:chExt cx="1155535" cy="1155535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16891" y="16891"/>
              <a:ext cx="1121664" cy="1121664"/>
            </a:xfrm>
            <a:custGeom>
              <a:avLst/>
              <a:gdLst/>
              <a:ahLst/>
              <a:cxnLst/>
              <a:rect r="r" b="b" t="t" l="l"/>
              <a:pathLst>
                <a:path h="1121664" w="1121664">
                  <a:moveTo>
                    <a:pt x="0" y="0"/>
                  </a:moveTo>
                  <a:lnTo>
                    <a:pt x="1121664" y="0"/>
                  </a:lnTo>
                  <a:lnTo>
                    <a:pt x="1121664" y="1121664"/>
                  </a:lnTo>
                  <a:lnTo>
                    <a:pt x="0" y="1121664"/>
                  </a:lnTo>
                  <a:close/>
                </a:path>
              </a:pathLst>
            </a:custGeom>
            <a:solidFill>
              <a:srgbClr val="1B4F72"/>
            </a:solidFill>
          </p:spPr>
        </p:sp>
        <p:sp>
          <p:nvSpPr>
            <p:cNvPr name="Freeform 30" id="30"/>
            <p:cNvSpPr/>
            <p:nvPr/>
          </p:nvSpPr>
          <p:spPr>
            <a:xfrm flipH="false" flipV="false" rot="0">
              <a:off x="0" y="0"/>
              <a:ext cx="1155446" cy="1155448"/>
            </a:xfrm>
            <a:custGeom>
              <a:avLst/>
              <a:gdLst/>
              <a:ahLst/>
              <a:cxnLst/>
              <a:rect r="r" b="b" t="t" l="l"/>
              <a:pathLst>
                <a:path h="1155448" w="1155446">
                  <a:moveTo>
                    <a:pt x="16891" y="0"/>
                  </a:moveTo>
                  <a:lnTo>
                    <a:pt x="1138555" y="0"/>
                  </a:lnTo>
                  <a:cubicBezTo>
                    <a:pt x="1147953" y="0"/>
                    <a:pt x="1155446" y="7620"/>
                    <a:pt x="1155446" y="16891"/>
                  </a:cubicBezTo>
                  <a:lnTo>
                    <a:pt x="1155446" y="1138555"/>
                  </a:lnTo>
                  <a:cubicBezTo>
                    <a:pt x="1155446" y="1147953"/>
                    <a:pt x="1147826" y="1155446"/>
                    <a:pt x="1138555" y="1155446"/>
                  </a:cubicBezTo>
                  <a:lnTo>
                    <a:pt x="16891" y="1155446"/>
                  </a:lnTo>
                  <a:cubicBezTo>
                    <a:pt x="7620" y="1155573"/>
                    <a:pt x="0" y="1147953"/>
                    <a:pt x="0" y="1138555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138555"/>
                  </a:lnTo>
                  <a:lnTo>
                    <a:pt x="16891" y="1138555"/>
                  </a:lnTo>
                  <a:lnTo>
                    <a:pt x="16891" y="1121664"/>
                  </a:lnTo>
                  <a:lnTo>
                    <a:pt x="1138555" y="1121664"/>
                  </a:lnTo>
                  <a:lnTo>
                    <a:pt x="1138555" y="1138555"/>
                  </a:lnTo>
                  <a:lnTo>
                    <a:pt x="1121664" y="1138555"/>
                  </a:lnTo>
                  <a:lnTo>
                    <a:pt x="1121664" y="16891"/>
                  </a:lnTo>
                  <a:lnTo>
                    <a:pt x="1138555" y="16891"/>
                  </a:lnTo>
                  <a:lnTo>
                    <a:pt x="1138555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B4F72"/>
            </a:solidFill>
          </p:spPr>
        </p:sp>
      </p:grpSp>
      <p:grpSp>
        <p:nvGrpSpPr>
          <p:cNvPr name="Group 31" id="31"/>
          <p:cNvGrpSpPr/>
          <p:nvPr/>
        </p:nvGrpSpPr>
        <p:grpSpPr>
          <a:xfrm rot="0">
            <a:off x="987552" y="3621024"/>
            <a:ext cx="841248" cy="841248"/>
            <a:chOff x="0" y="0"/>
            <a:chExt cx="1121664" cy="1121664"/>
          </a:xfrm>
        </p:grpSpPr>
        <p:sp>
          <p:nvSpPr>
            <p:cNvPr name="Freeform 32" id="32"/>
            <p:cNvSpPr/>
            <p:nvPr/>
          </p:nvSpPr>
          <p:spPr>
            <a:xfrm flipH="false" flipV="false" rot="0">
              <a:off x="0" y="0"/>
              <a:ext cx="1121664" cy="1121664"/>
            </a:xfrm>
            <a:custGeom>
              <a:avLst/>
              <a:gdLst/>
              <a:ahLst/>
              <a:cxnLst/>
              <a:rect r="r" b="b" t="t" l="l"/>
              <a:pathLst>
                <a:path h="1121664" w="1121664">
                  <a:moveTo>
                    <a:pt x="0" y="0"/>
                  </a:moveTo>
                  <a:lnTo>
                    <a:pt x="1121664" y="0"/>
                  </a:lnTo>
                  <a:lnTo>
                    <a:pt x="1121664" y="1121664"/>
                  </a:lnTo>
                  <a:lnTo>
                    <a:pt x="0" y="112166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t="0" r="-78303" b="0"/>
              </a:stretch>
            </a:blipFill>
          </p:spPr>
        </p:sp>
        <p:sp>
          <p:nvSpPr>
            <p:cNvPr name="TextBox 33" id="33"/>
            <p:cNvSpPr txBox="true"/>
            <p:nvPr/>
          </p:nvSpPr>
          <p:spPr>
            <a:xfrm>
              <a:off x="0" y="-9525"/>
              <a:ext cx="1121664" cy="1131189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4800"/>
                </a:lnSpc>
              </a:pPr>
              <a:r>
                <a:rPr lang="en-US" sz="40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P</a:t>
              </a:r>
            </a:p>
          </p:txBody>
        </p:sp>
      </p:grpSp>
      <p:grpSp>
        <p:nvGrpSpPr>
          <p:cNvPr name="Group 34" id="34"/>
          <p:cNvGrpSpPr/>
          <p:nvPr/>
        </p:nvGrpSpPr>
        <p:grpSpPr>
          <a:xfrm rot="0">
            <a:off x="987552" y="2816352"/>
            <a:ext cx="5047488" cy="694944"/>
            <a:chOff x="0" y="0"/>
            <a:chExt cx="6729984" cy="926592"/>
          </a:xfrm>
        </p:grpSpPr>
        <p:sp>
          <p:nvSpPr>
            <p:cNvPr name="Freeform 35" id="35"/>
            <p:cNvSpPr/>
            <p:nvPr/>
          </p:nvSpPr>
          <p:spPr>
            <a:xfrm flipH="false" flipV="false" rot="0">
              <a:off x="0" y="0"/>
              <a:ext cx="6729984" cy="926592"/>
            </a:xfrm>
            <a:custGeom>
              <a:avLst/>
              <a:gdLst/>
              <a:ahLst/>
              <a:cxnLst/>
              <a:rect r="r" b="b" t="t" l="l"/>
              <a:pathLst>
                <a:path h="92659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91522" r="0" b="-91522"/>
              </a:stretch>
            </a:blipFill>
          </p:spPr>
        </p:sp>
        <p:sp>
          <p:nvSpPr>
            <p:cNvPr name="TextBox 36" id="36"/>
            <p:cNvSpPr txBox="true"/>
            <p:nvPr/>
          </p:nvSpPr>
          <p:spPr>
            <a:xfrm>
              <a:off x="0" y="-19050"/>
              <a:ext cx="6729984" cy="94564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Political</a:t>
              </a:r>
            </a:p>
          </p:txBody>
        </p:sp>
      </p:grpSp>
      <p:sp>
        <p:nvSpPr>
          <p:cNvPr name="TextBox 37" id="37"/>
          <p:cNvSpPr txBox="true"/>
          <p:nvPr/>
        </p:nvSpPr>
        <p:spPr>
          <a:xfrm rot="0">
            <a:off x="2048256" y="3573399"/>
            <a:ext cx="3986784" cy="19495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21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Trade regulations, US/Russia/EU foreign policy, import/export controls affecting entry into Alaska, Siberia &amp; Iceland.</a:t>
            </a:r>
          </a:p>
        </p:txBody>
      </p:sp>
      <p:grpSp>
        <p:nvGrpSpPr>
          <p:cNvPr name="Group 38" id="38"/>
          <p:cNvGrpSpPr/>
          <p:nvPr/>
        </p:nvGrpSpPr>
        <p:grpSpPr>
          <a:xfrm rot="0">
            <a:off x="6570983" y="2620775"/>
            <a:ext cx="5511803" cy="3170939"/>
            <a:chOff x="0" y="0"/>
            <a:chExt cx="7349071" cy="4227919"/>
          </a:xfrm>
        </p:grpSpPr>
        <p:sp>
          <p:nvSpPr>
            <p:cNvPr name="Freeform 39" id="39"/>
            <p:cNvSpPr/>
            <p:nvPr/>
          </p:nvSpPr>
          <p:spPr>
            <a:xfrm flipH="false" flipV="false" rot="0">
              <a:off x="16891" y="16891"/>
              <a:ext cx="7315200" cy="4194048"/>
            </a:xfrm>
            <a:custGeom>
              <a:avLst/>
              <a:gdLst/>
              <a:ahLst/>
              <a:cxnLst/>
              <a:rect r="r" b="b" t="t" l="l"/>
              <a:pathLst>
                <a:path h="4194048" w="7315200">
                  <a:moveTo>
                    <a:pt x="0" y="0"/>
                  </a:moveTo>
                  <a:lnTo>
                    <a:pt x="7315200" y="0"/>
                  </a:lnTo>
                  <a:lnTo>
                    <a:pt x="7315200" y="4194048"/>
                  </a:lnTo>
                  <a:lnTo>
                    <a:pt x="0" y="4194048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40" id="40"/>
            <p:cNvSpPr/>
            <p:nvPr/>
          </p:nvSpPr>
          <p:spPr>
            <a:xfrm flipH="false" flipV="false" rot="0">
              <a:off x="0" y="0"/>
              <a:ext cx="7348982" cy="4227830"/>
            </a:xfrm>
            <a:custGeom>
              <a:avLst/>
              <a:gdLst/>
              <a:ahLst/>
              <a:cxnLst/>
              <a:rect r="r" b="b" t="t" l="l"/>
              <a:pathLst>
                <a:path h="4227830" w="7348982">
                  <a:moveTo>
                    <a:pt x="16891" y="0"/>
                  </a:moveTo>
                  <a:lnTo>
                    <a:pt x="7332091" y="0"/>
                  </a:lnTo>
                  <a:cubicBezTo>
                    <a:pt x="7341489" y="0"/>
                    <a:pt x="7348982" y="7620"/>
                    <a:pt x="7348982" y="16891"/>
                  </a:cubicBezTo>
                  <a:lnTo>
                    <a:pt x="7348982" y="4210939"/>
                  </a:lnTo>
                  <a:cubicBezTo>
                    <a:pt x="7348982" y="4220337"/>
                    <a:pt x="7341362" y="4227830"/>
                    <a:pt x="7332091" y="4227830"/>
                  </a:cubicBezTo>
                  <a:lnTo>
                    <a:pt x="16891" y="4227830"/>
                  </a:lnTo>
                  <a:cubicBezTo>
                    <a:pt x="7493" y="4227830"/>
                    <a:pt x="0" y="4220210"/>
                    <a:pt x="0" y="421093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4210939"/>
                  </a:lnTo>
                  <a:lnTo>
                    <a:pt x="16891" y="4210939"/>
                  </a:lnTo>
                  <a:lnTo>
                    <a:pt x="16891" y="4194048"/>
                  </a:lnTo>
                  <a:lnTo>
                    <a:pt x="7332091" y="4194048"/>
                  </a:lnTo>
                  <a:lnTo>
                    <a:pt x="7332091" y="4210939"/>
                  </a:lnTo>
                  <a:lnTo>
                    <a:pt x="7315200" y="4210939"/>
                  </a:lnTo>
                  <a:lnTo>
                    <a:pt x="7315200" y="16891"/>
                  </a:lnTo>
                  <a:lnTo>
                    <a:pt x="7332091" y="16891"/>
                  </a:lnTo>
                  <a:lnTo>
                    <a:pt x="7332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41" id="41"/>
          <p:cNvGrpSpPr/>
          <p:nvPr/>
        </p:nvGrpSpPr>
        <p:grpSpPr>
          <a:xfrm rot="0">
            <a:off x="6570983" y="2620775"/>
            <a:ext cx="5511803" cy="153419"/>
            <a:chOff x="0" y="0"/>
            <a:chExt cx="7349071" cy="204559"/>
          </a:xfrm>
        </p:grpSpPr>
        <p:sp>
          <p:nvSpPr>
            <p:cNvPr name="Freeform 42" id="42"/>
            <p:cNvSpPr/>
            <p:nvPr/>
          </p:nvSpPr>
          <p:spPr>
            <a:xfrm flipH="false" flipV="false" rot="0">
              <a:off x="16891" y="16891"/>
              <a:ext cx="7315200" cy="170688"/>
            </a:xfrm>
            <a:custGeom>
              <a:avLst/>
              <a:gdLst/>
              <a:ahLst/>
              <a:cxnLst/>
              <a:rect r="r" b="b" t="t" l="l"/>
              <a:pathLst>
                <a:path h="170688" w="7315200">
                  <a:moveTo>
                    <a:pt x="0" y="0"/>
                  </a:moveTo>
                  <a:lnTo>
                    <a:pt x="7315200" y="0"/>
                  </a:lnTo>
                  <a:lnTo>
                    <a:pt x="731520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1A5276"/>
            </a:solidFill>
          </p:spPr>
        </p:sp>
        <p:sp>
          <p:nvSpPr>
            <p:cNvPr name="Freeform 43" id="43"/>
            <p:cNvSpPr/>
            <p:nvPr/>
          </p:nvSpPr>
          <p:spPr>
            <a:xfrm flipH="false" flipV="false" rot="0">
              <a:off x="0" y="0"/>
              <a:ext cx="7348982" cy="204472"/>
            </a:xfrm>
            <a:custGeom>
              <a:avLst/>
              <a:gdLst/>
              <a:ahLst/>
              <a:cxnLst/>
              <a:rect r="r" b="b" t="t" l="l"/>
              <a:pathLst>
                <a:path h="204472" w="7348982">
                  <a:moveTo>
                    <a:pt x="16891" y="0"/>
                  </a:moveTo>
                  <a:lnTo>
                    <a:pt x="7332091" y="0"/>
                  </a:lnTo>
                  <a:cubicBezTo>
                    <a:pt x="7341489" y="0"/>
                    <a:pt x="7348982" y="7620"/>
                    <a:pt x="7348982" y="16891"/>
                  </a:cubicBezTo>
                  <a:lnTo>
                    <a:pt x="7348982" y="187579"/>
                  </a:lnTo>
                  <a:cubicBezTo>
                    <a:pt x="7348982" y="196977"/>
                    <a:pt x="7341362" y="204470"/>
                    <a:pt x="733209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7332091" y="170688"/>
                  </a:lnTo>
                  <a:lnTo>
                    <a:pt x="7332091" y="187579"/>
                  </a:lnTo>
                  <a:lnTo>
                    <a:pt x="7315200" y="187579"/>
                  </a:lnTo>
                  <a:lnTo>
                    <a:pt x="7315200" y="16891"/>
                  </a:lnTo>
                  <a:lnTo>
                    <a:pt x="7332091" y="16891"/>
                  </a:lnTo>
                  <a:lnTo>
                    <a:pt x="7332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A5276"/>
            </a:solidFill>
          </p:spPr>
        </p:sp>
      </p:grpSp>
      <p:grpSp>
        <p:nvGrpSpPr>
          <p:cNvPr name="Group 44" id="44"/>
          <p:cNvGrpSpPr/>
          <p:nvPr/>
        </p:nvGrpSpPr>
        <p:grpSpPr>
          <a:xfrm rot="0">
            <a:off x="6790439" y="3608327"/>
            <a:ext cx="866651" cy="866651"/>
            <a:chOff x="0" y="0"/>
            <a:chExt cx="1155535" cy="1155535"/>
          </a:xfrm>
        </p:grpSpPr>
        <p:sp>
          <p:nvSpPr>
            <p:cNvPr name="Freeform 45" id="45"/>
            <p:cNvSpPr/>
            <p:nvPr/>
          </p:nvSpPr>
          <p:spPr>
            <a:xfrm flipH="false" flipV="false" rot="0">
              <a:off x="16891" y="16891"/>
              <a:ext cx="1121664" cy="1121664"/>
            </a:xfrm>
            <a:custGeom>
              <a:avLst/>
              <a:gdLst/>
              <a:ahLst/>
              <a:cxnLst/>
              <a:rect r="r" b="b" t="t" l="l"/>
              <a:pathLst>
                <a:path h="1121664" w="1121664">
                  <a:moveTo>
                    <a:pt x="0" y="0"/>
                  </a:moveTo>
                  <a:lnTo>
                    <a:pt x="1121664" y="0"/>
                  </a:lnTo>
                  <a:lnTo>
                    <a:pt x="1121664" y="1121664"/>
                  </a:lnTo>
                  <a:lnTo>
                    <a:pt x="0" y="1121664"/>
                  </a:lnTo>
                  <a:close/>
                </a:path>
              </a:pathLst>
            </a:custGeom>
            <a:solidFill>
              <a:srgbClr val="1A5276"/>
            </a:solidFill>
          </p:spPr>
        </p:sp>
        <p:sp>
          <p:nvSpPr>
            <p:cNvPr name="Freeform 46" id="46"/>
            <p:cNvSpPr/>
            <p:nvPr/>
          </p:nvSpPr>
          <p:spPr>
            <a:xfrm flipH="false" flipV="false" rot="0">
              <a:off x="0" y="0"/>
              <a:ext cx="1155446" cy="1155448"/>
            </a:xfrm>
            <a:custGeom>
              <a:avLst/>
              <a:gdLst/>
              <a:ahLst/>
              <a:cxnLst/>
              <a:rect r="r" b="b" t="t" l="l"/>
              <a:pathLst>
                <a:path h="1155448" w="1155446">
                  <a:moveTo>
                    <a:pt x="16891" y="0"/>
                  </a:moveTo>
                  <a:lnTo>
                    <a:pt x="1138555" y="0"/>
                  </a:lnTo>
                  <a:cubicBezTo>
                    <a:pt x="1147953" y="0"/>
                    <a:pt x="1155446" y="7620"/>
                    <a:pt x="1155446" y="16891"/>
                  </a:cubicBezTo>
                  <a:lnTo>
                    <a:pt x="1155446" y="1138555"/>
                  </a:lnTo>
                  <a:cubicBezTo>
                    <a:pt x="1155446" y="1147953"/>
                    <a:pt x="1147826" y="1155446"/>
                    <a:pt x="1138555" y="1155446"/>
                  </a:cubicBezTo>
                  <a:lnTo>
                    <a:pt x="16891" y="1155446"/>
                  </a:lnTo>
                  <a:cubicBezTo>
                    <a:pt x="7620" y="1155573"/>
                    <a:pt x="0" y="1147953"/>
                    <a:pt x="0" y="1138555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138555"/>
                  </a:lnTo>
                  <a:lnTo>
                    <a:pt x="16891" y="1138555"/>
                  </a:lnTo>
                  <a:lnTo>
                    <a:pt x="16891" y="1121664"/>
                  </a:lnTo>
                  <a:lnTo>
                    <a:pt x="1138555" y="1121664"/>
                  </a:lnTo>
                  <a:lnTo>
                    <a:pt x="1138555" y="1138555"/>
                  </a:lnTo>
                  <a:lnTo>
                    <a:pt x="1121664" y="1138555"/>
                  </a:lnTo>
                  <a:lnTo>
                    <a:pt x="1121664" y="16891"/>
                  </a:lnTo>
                  <a:lnTo>
                    <a:pt x="1138555" y="16891"/>
                  </a:lnTo>
                  <a:lnTo>
                    <a:pt x="1138555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A5276"/>
            </a:solidFill>
          </p:spPr>
        </p:sp>
      </p:grpSp>
      <p:grpSp>
        <p:nvGrpSpPr>
          <p:cNvPr name="Group 47" id="47"/>
          <p:cNvGrpSpPr/>
          <p:nvPr/>
        </p:nvGrpSpPr>
        <p:grpSpPr>
          <a:xfrm rot="0">
            <a:off x="6803136" y="3621024"/>
            <a:ext cx="841248" cy="841248"/>
            <a:chOff x="0" y="0"/>
            <a:chExt cx="1121664" cy="1121664"/>
          </a:xfrm>
        </p:grpSpPr>
        <p:sp>
          <p:nvSpPr>
            <p:cNvPr name="Freeform 48" id="48"/>
            <p:cNvSpPr/>
            <p:nvPr/>
          </p:nvSpPr>
          <p:spPr>
            <a:xfrm flipH="false" flipV="false" rot="0">
              <a:off x="0" y="0"/>
              <a:ext cx="1121664" cy="1121664"/>
            </a:xfrm>
            <a:custGeom>
              <a:avLst/>
              <a:gdLst/>
              <a:ahLst/>
              <a:cxnLst/>
              <a:rect r="r" b="b" t="t" l="l"/>
              <a:pathLst>
                <a:path h="1121664" w="1121664">
                  <a:moveTo>
                    <a:pt x="0" y="0"/>
                  </a:moveTo>
                  <a:lnTo>
                    <a:pt x="1121664" y="0"/>
                  </a:lnTo>
                  <a:lnTo>
                    <a:pt x="1121664" y="1121664"/>
                  </a:lnTo>
                  <a:lnTo>
                    <a:pt x="0" y="112166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t="0" r="-78303" b="0"/>
              </a:stretch>
            </a:blipFill>
          </p:spPr>
        </p:sp>
        <p:sp>
          <p:nvSpPr>
            <p:cNvPr name="TextBox 49" id="49"/>
            <p:cNvSpPr txBox="true"/>
            <p:nvPr/>
          </p:nvSpPr>
          <p:spPr>
            <a:xfrm>
              <a:off x="0" y="-9525"/>
              <a:ext cx="1121664" cy="1131189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4800"/>
                </a:lnSpc>
              </a:pPr>
              <a:r>
                <a:rPr lang="en-US" sz="40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E</a:t>
              </a:r>
            </a:p>
          </p:txBody>
        </p:sp>
      </p:grpSp>
      <p:grpSp>
        <p:nvGrpSpPr>
          <p:cNvPr name="Group 50" id="50"/>
          <p:cNvGrpSpPr/>
          <p:nvPr/>
        </p:nvGrpSpPr>
        <p:grpSpPr>
          <a:xfrm rot="0">
            <a:off x="6803136" y="2816352"/>
            <a:ext cx="5047488" cy="694944"/>
            <a:chOff x="0" y="0"/>
            <a:chExt cx="6729984" cy="926592"/>
          </a:xfrm>
        </p:grpSpPr>
        <p:sp>
          <p:nvSpPr>
            <p:cNvPr name="Freeform 51" id="51"/>
            <p:cNvSpPr/>
            <p:nvPr/>
          </p:nvSpPr>
          <p:spPr>
            <a:xfrm flipH="false" flipV="false" rot="0">
              <a:off x="0" y="0"/>
              <a:ext cx="6729984" cy="926592"/>
            </a:xfrm>
            <a:custGeom>
              <a:avLst/>
              <a:gdLst/>
              <a:ahLst/>
              <a:cxnLst/>
              <a:rect r="r" b="b" t="t" l="l"/>
              <a:pathLst>
                <a:path h="92659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91522" r="0" b="-91522"/>
              </a:stretch>
            </a:blipFill>
          </p:spPr>
        </p:sp>
        <p:sp>
          <p:nvSpPr>
            <p:cNvPr name="TextBox 52" id="52"/>
            <p:cNvSpPr txBox="true"/>
            <p:nvPr/>
          </p:nvSpPr>
          <p:spPr>
            <a:xfrm>
              <a:off x="0" y="-19050"/>
              <a:ext cx="6729984" cy="94564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Economic</a:t>
              </a:r>
            </a:p>
          </p:txBody>
        </p:sp>
      </p:grpSp>
      <p:sp>
        <p:nvSpPr>
          <p:cNvPr name="TextBox 53" id="53"/>
          <p:cNvSpPr txBox="true"/>
          <p:nvPr/>
        </p:nvSpPr>
        <p:spPr>
          <a:xfrm rot="0">
            <a:off x="7863840" y="3573399"/>
            <a:ext cx="3986784" cy="19495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21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Cost of manufacturing adjustments, pricing strategy, GDP and purchasing power of target markets, currency risk.</a:t>
            </a:r>
          </a:p>
        </p:txBody>
      </p:sp>
      <p:grpSp>
        <p:nvGrpSpPr>
          <p:cNvPr name="Group 54" id="54"/>
          <p:cNvGrpSpPr/>
          <p:nvPr/>
        </p:nvGrpSpPr>
        <p:grpSpPr>
          <a:xfrm rot="0">
            <a:off x="12386567" y="2620775"/>
            <a:ext cx="5511803" cy="3170939"/>
            <a:chOff x="0" y="0"/>
            <a:chExt cx="7349071" cy="4227919"/>
          </a:xfrm>
        </p:grpSpPr>
        <p:sp>
          <p:nvSpPr>
            <p:cNvPr name="Freeform 55" id="55"/>
            <p:cNvSpPr/>
            <p:nvPr/>
          </p:nvSpPr>
          <p:spPr>
            <a:xfrm flipH="false" flipV="false" rot="0">
              <a:off x="16891" y="16891"/>
              <a:ext cx="7315200" cy="4194048"/>
            </a:xfrm>
            <a:custGeom>
              <a:avLst/>
              <a:gdLst/>
              <a:ahLst/>
              <a:cxnLst/>
              <a:rect r="r" b="b" t="t" l="l"/>
              <a:pathLst>
                <a:path h="4194048" w="7315200">
                  <a:moveTo>
                    <a:pt x="0" y="0"/>
                  </a:moveTo>
                  <a:lnTo>
                    <a:pt x="7315200" y="0"/>
                  </a:lnTo>
                  <a:lnTo>
                    <a:pt x="7315200" y="4194048"/>
                  </a:lnTo>
                  <a:lnTo>
                    <a:pt x="0" y="4194048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56" id="56"/>
            <p:cNvSpPr/>
            <p:nvPr/>
          </p:nvSpPr>
          <p:spPr>
            <a:xfrm flipH="false" flipV="false" rot="0">
              <a:off x="0" y="0"/>
              <a:ext cx="7348982" cy="4227830"/>
            </a:xfrm>
            <a:custGeom>
              <a:avLst/>
              <a:gdLst/>
              <a:ahLst/>
              <a:cxnLst/>
              <a:rect r="r" b="b" t="t" l="l"/>
              <a:pathLst>
                <a:path h="4227830" w="7348982">
                  <a:moveTo>
                    <a:pt x="16891" y="0"/>
                  </a:moveTo>
                  <a:lnTo>
                    <a:pt x="7332091" y="0"/>
                  </a:lnTo>
                  <a:cubicBezTo>
                    <a:pt x="7341489" y="0"/>
                    <a:pt x="7348982" y="7620"/>
                    <a:pt x="7348982" y="16891"/>
                  </a:cubicBezTo>
                  <a:lnTo>
                    <a:pt x="7348982" y="4210939"/>
                  </a:lnTo>
                  <a:cubicBezTo>
                    <a:pt x="7348982" y="4220337"/>
                    <a:pt x="7341362" y="4227830"/>
                    <a:pt x="7332091" y="4227830"/>
                  </a:cubicBezTo>
                  <a:lnTo>
                    <a:pt x="16891" y="4227830"/>
                  </a:lnTo>
                  <a:cubicBezTo>
                    <a:pt x="7493" y="4227830"/>
                    <a:pt x="0" y="4220210"/>
                    <a:pt x="0" y="421093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4210939"/>
                  </a:lnTo>
                  <a:lnTo>
                    <a:pt x="16891" y="4210939"/>
                  </a:lnTo>
                  <a:lnTo>
                    <a:pt x="16891" y="4194048"/>
                  </a:lnTo>
                  <a:lnTo>
                    <a:pt x="7332091" y="4194048"/>
                  </a:lnTo>
                  <a:lnTo>
                    <a:pt x="7332091" y="4210939"/>
                  </a:lnTo>
                  <a:lnTo>
                    <a:pt x="7315200" y="4210939"/>
                  </a:lnTo>
                  <a:lnTo>
                    <a:pt x="7315200" y="16891"/>
                  </a:lnTo>
                  <a:lnTo>
                    <a:pt x="7332091" y="16891"/>
                  </a:lnTo>
                  <a:lnTo>
                    <a:pt x="7332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57" id="57"/>
          <p:cNvGrpSpPr/>
          <p:nvPr/>
        </p:nvGrpSpPr>
        <p:grpSpPr>
          <a:xfrm rot="0">
            <a:off x="12386567" y="2620775"/>
            <a:ext cx="5511803" cy="153419"/>
            <a:chOff x="0" y="0"/>
            <a:chExt cx="7349071" cy="204559"/>
          </a:xfrm>
        </p:grpSpPr>
        <p:sp>
          <p:nvSpPr>
            <p:cNvPr name="Freeform 58" id="58"/>
            <p:cNvSpPr/>
            <p:nvPr/>
          </p:nvSpPr>
          <p:spPr>
            <a:xfrm flipH="false" flipV="false" rot="0">
              <a:off x="16891" y="16891"/>
              <a:ext cx="7315200" cy="170688"/>
            </a:xfrm>
            <a:custGeom>
              <a:avLst/>
              <a:gdLst/>
              <a:ahLst/>
              <a:cxnLst/>
              <a:rect r="r" b="b" t="t" l="l"/>
              <a:pathLst>
                <a:path h="170688" w="7315200">
                  <a:moveTo>
                    <a:pt x="0" y="0"/>
                  </a:moveTo>
                  <a:lnTo>
                    <a:pt x="7315200" y="0"/>
                  </a:lnTo>
                  <a:lnTo>
                    <a:pt x="731520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1F618D"/>
            </a:solidFill>
          </p:spPr>
        </p:sp>
        <p:sp>
          <p:nvSpPr>
            <p:cNvPr name="Freeform 59" id="59"/>
            <p:cNvSpPr/>
            <p:nvPr/>
          </p:nvSpPr>
          <p:spPr>
            <a:xfrm flipH="false" flipV="false" rot="0">
              <a:off x="0" y="0"/>
              <a:ext cx="7348982" cy="204472"/>
            </a:xfrm>
            <a:custGeom>
              <a:avLst/>
              <a:gdLst/>
              <a:ahLst/>
              <a:cxnLst/>
              <a:rect r="r" b="b" t="t" l="l"/>
              <a:pathLst>
                <a:path h="204472" w="7348982">
                  <a:moveTo>
                    <a:pt x="16891" y="0"/>
                  </a:moveTo>
                  <a:lnTo>
                    <a:pt x="7332091" y="0"/>
                  </a:lnTo>
                  <a:cubicBezTo>
                    <a:pt x="7341489" y="0"/>
                    <a:pt x="7348982" y="7620"/>
                    <a:pt x="7348982" y="16891"/>
                  </a:cubicBezTo>
                  <a:lnTo>
                    <a:pt x="7348982" y="187579"/>
                  </a:lnTo>
                  <a:cubicBezTo>
                    <a:pt x="7348982" y="196977"/>
                    <a:pt x="7341362" y="204470"/>
                    <a:pt x="733209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7332091" y="170688"/>
                  </a:lnTo>
                  <a:lnTo>
                    <a:pt x="7332091" y="187579"/>
                  </a:lnTo>
                  <a:lnTo>
                    <a:pt x="7315200" y="187579"/>
                  </a:lnTo>
                  <a:lnTo>
                    <a:pt x="7315200" y="16891"/>
                  </a:lnTo>
                  <a:lnTo>
                    <a:pt x="7332091" y="16891"/>
                  </a:lnTo>
                  <a:lnTo>
                    <a:pt x="7332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F618D"/>
            </a:solidFill>
          </p:spPr>
        </p:sp>
      </p:grpSp>
      <p:grpSp>
        <p:nvGrpSpPr>
          <p:cNvPr name="Group 60" id="60"/>
          <p:cNvGrpSpPr/>
          <p:nvPr/>
        </p:nvGrpSpPr>
        <p:grpSpPr>
          <a:xfrm rot="0">
            <a:off x="12606023" y="3608327"/>
            <a:ext cx="866651" cy="866651"/>
            <a:chOff x="0" y="0"/>
            <a:chExt cx="1155535" cy="1155535"/>
          </a:xfrm>
        </p:grpSpPr>
        <p:sp>
          <p:nvSpPr>
            <p:cNvPr name="Freeform 61" id="61"/>
            <p:cNvSpPr/>
            <p:nvPr/>
          </p:nvSpPr>
          <p:spPr>
            <a:xfrm flipH="false" flipV="false" rot="0">
              <a:off x="16891" y="16891"/>
              <a:ext cx="1121664" cy="1121664"/>
            </a:xfrm>
            <a:custGeom>
              <a:avLst/>
              <a:gdLst/>
              <a:ahLst/>
              <a:cxnLst/>
              <a:rect r="r" b="b" t="t" l="l"/>
              <a:pathLst>
                <a:path h="1121664" w="1121664">
                  <a:moveTo>
                    <a:pt x="0" y="0"/>
                  </a:moveTo>
                  <a:lnTo>
                    <a:pt x="1121664" y="0"/>
                  </a:lnTo>
                  <a:lnTo>
                    <a:pt x="1121664" y="1121664"/>
                  </a:lnTo>
                  <a:lnTo>
                    <a:pt x="0" y="1121664"/>
                  </a:lnTo>
                  <a:close/>
                </a:path>
              </a:pathLst>
            </a:custGeom>
            <a:solidFill>
              <a:srgbClr val="1F618D"/>
            </a:solidFill>
          </p:spPr>
        </p:sp>
        <p:sp>
          <p:nvSpPr>
            <p:cNvPr name="Freeform 62" id="62"/>
            <p:cNvSpPr/>
            <p:nvPr/>
          </p:nvSpPr>
          <p:spPr>
            <a:xfrm flipH="false" flipV="false" rot="0">
              <a:off x="0" y="0"/>
              <a:ext cx="1155446" cy="1155448"/>
            </a:xfrm>
            <a:custGeom>
              <a:avLst/>
              <a:gdLst/>
              <a:ahLst/>
              <a:cxnLst/>
              <a:rect r="r" b="b" t="t" l="l"/>
              <a:pathLst>
                <a:path h="1155448" w="1155446">
                  <a:moveTo>
                    <a:pt x="16891" y="0"/>
                  </a:moveTo>
                  <a:lnTo>
                    <a:pt x="1138555" y="0"/>
                  </a:lnTo>
                  <a:cubicBezTo>
                    <a:pt x="1147953" y="0"/>
                    <a:pt x="1155446" y="7620"/>
                    <a:pt x="1155446" y="16891"/>
                  </a:cubicBezTo>
                  <a:lnTo>
                    <a:pt x="1155446" y="1138555"/>
                  </a:lnTo>
                  <a:cubicBezTo>
                    <a:pt x="1155446" y="1147953"/>
                    <a:pt x="1147826" y="1155446"/>
                    <a:pt x="1138555" y="1155446"/>
                  </a:cubicBezTo>
                  <a:lnTo>
                    <a:pt x="16891" y="1155446"/>
                  </a:lnTo>
                  <a:cubicBezTo>
                    <a:pt x="7620" y="1155573"/>
                    <a:pt x="0" y="1147953"/>
                    <a:pt x="0" y="1138555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138555"/>
                  </a:lnTo>
                  <a:lnTo>
                    <a:pt x="16891" y="1138555"/>
                  </a:lnTo>
                  <a:lnTo>
                    <a:pt x="16891" y="1121664"/>
                  </a:lnTo>
                  <a:lnTo>
                    <a:pt x="1138555" y="1121664"/>
                  </a:lnTo>
                  <a:lnTo>
                    <a:pt x="1138555" y="1138555"/>
                  </a:lnTo>
                  <a:lnTo>
                    <a:pt x="1121664" y="1138555"/>
                  </a:lnTo>
                  <a:lnTo>
                    <a:pt x="1121664" y="16891"/>
                  </a:lnTo>
                  <a:lnTo>
                    <a:pt x="1138555" y="16891"/>
                  </a:lnTo>
                  <a:lnTo>
                    <a:pt x="1138555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F618D"/>
            </a:solidFill>
          </p:spPr>
        </p:sp>
      </p:grpSp>
      <p:grpSp>
        <p:nvGrpSpPr>
          <p:cNvPr name="Group 63" id="63"/>
          <p:cNvGrpSpPr/>
          <p:nvPr/>
        </p:nvGrpSpPr>
        <p:grpSpPr>
          <a:xfrm rot="0">
            <a:off x="12618720" y="3621024"/>
            <a:ext cx="841248" cy="841248"/>
            <a:chOff x="0" y="0"/>
            <a:chExt cx="1121664" cy="1121664"/>
          </a:xfrm>
        </p:grpSpPr>
        <p:sp>
          <p:nvSpPr>
            <p:cNvPr name="Freeform 64" id="64"/>
            <p:cNvSpPr/>
            <p:nvPr/>
          </p:nvSpPr>
          <p:spPr>
            <a:xfrm flipH="false" flipV="false" rot="0">
              <a:off x="0" y="0"/>
              <a:ext cx="1121664" cy="1121664"/>
            </a:xfrm>
            <a:custGeom>
              <a:avLst/>
              <a:gdLst/>
              <a:ahLst/>
              <a:cxnLst/>
              <a:rect r="r" b="b" t="t" l="l"/>
              <a:pathLst>
                <a:path h="1121664" w="1121664">
                  <a:moveTo>
                    <a:pt x="0" y="0"/>
                  </a:moveTo>
                  <a:lnTo>
                    <a:pt x="1121664" y="0"/>
                  </a:lnTo>
                  <a:lnTo>
                    <a:pt x="1121664" y="1121664"/>
                  </a:lnTo>
                  <a:lnTo>
                    <a:pt x="0" y="112166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t="0" r="-78303" b="0"/>
              </a:stretch>
            </a:blipFill>
          </p:spPr>
        </p:sp>
        <p:sp>
          <p:nvSpPr>
            <p:cNvPr name="TextBox 65" id="65"/>
            <p:cNvSpPr txBox="true"/>
            <p:nvPr/>
          </p:nvSpPr>
          <p:spPr>
            <a:xfrm>
              <a:off x="0" y="-9525"/>
              <a:ext cx="1121664" cy="1131189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4800"/>
                </a:lnSpc>
              </a:pPr>
              <a:r>
                <a:rPr lang="en-US" sz="40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S</a:t>
              </a:r>
            </a:p>
          </p:txBody>
        </p:sp>
      </p:grpSp>
      <p:grpSp>
        <p:nvGrpSpPr>
          <p:cNvPr name="Group 66" id="66"/>
          <p:cNvGrpSpPr/>
          <p:nvPr/>
        </p:nvGrpSpPr>
        <p:grpSpPr>
          <a:xfrm rot="0">
            <a:off x="12618720" y="2816352"/>
            <a:ext cx="5047488" cy="694944"/>
            <a:chOff x="0" y="0"/>
            <a:chExt cx="6729984" cy="926592"/>
          </a:xfrm>
        </p:grpSpPr>
        <p:sp>
          <p:nvSpPr>
            <p:cNvPr name="Freeform 67" id="67"/>
            <p:cNvSpPr/>
            <p:nvPr/>
          </p:nvSpPr>
          <p:spPr>
            <a:xfrm flipH="false" flipV="false" rot="0">
              <a:off x="0" y="0"/>
              <a:ext cx="6729984" cy="926592"/>
            </a:xfrm>
            <a:custGeom>
              <a:avLst/>
              <a:gdLst/>
              <a:ahLst/>
              <a:cxnLst/>
              <a:rect r="r" b="b" t="t" l="l"/>
              <a:pathLst>
                <a:path h="92659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91522" r="0" b="-91522"/>
              </a:stretch>
            </a:blipFill>
          </p:spPr>
        </p:sp>
        <p:sp>
          <p:nvSpPr>
            <p:cNvPr name="TextBox 68" id="68"/>
            <p:cNvSpPr txBox="true"/>
            <p:nvPr/>
          </p:nvSpPr>
          <p:spPr>
            <a:xfrm>
              <a:off x="0" y="-19050"/>
              <a:ext cx="6729984" cy="94564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Social</a:t>
              </a:r>
            </a:p>
          </p:txBody>
        </p:sp>
      </p:grpSp>
      <p:sp>
        <p:nvSpPr>
          <p:cNvPr name="TextBox 69" id="69"/>
          <p:cNvSpPr txBox="true"/>
          <p:nvPr/>
        </p:nvSpPr>
        <p:spPr>
          <a:xfrm rot="0">
            <a:off x="13679424" y="3573399"/>
            <a:ext cx="3986784" cy="19495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21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Consumer behaviour in cold climates, food storage habits, cultural attitudes to domestic/industrial refrigeration.</a:t>
            </a:r>
          </a:p>
        </p:txBody>
      </p:sp>
      <p:grpSp>
        <p:nvGrpSpPr>
          <p:cNvPr name="Group 70" id="70"/>
          <p:cNvGrpSpPr/>
          <p:nvPr/>
        </p:nvGrpSpPr>
        <p:grpSpPr>
          <a:xfrm rot="0">
            <a:off x="755399" y="6022343"/>
            <a:ext cx="5511803" cy="3170939"/>
            <a:chOff x="0" y="0"/>
            <a:chExt cx="7349071" cy="4227919"/>
          </a:xfrm>
        </p:grpSpPr>
        <p:sp>
          <p:nvSpPr>
            <p:cNvPr name="Freeform 71" id="71"/>
            <p:cNvSpPr/>
            <p:nvPr/>
          </p:nvSpPr>
          <p:spPr>
            <a:xfrm flipH="false" flipV="false" rot="0">
              <a:off x="16891" y="16891"/>
              <a:ext cx="7315200" cy="4194048"/>
            </a:xfrm>
            <a:custGeom>
              <a:avLst/>
              <a:gdLst/>
              <a:ahLst/>
              <a:cxnLst/>
              <a:rect r="r" b="b" t="t" l="l"/>
              <a:pathLst>
                <a:path h="4194048" w="7315200">
                  <a:moveTo>
                    <a:pt x="0" y="0"/>
                  </a:moveTo>
                  <a:lnTo>
                    <a:pt x="7315200" y="0"/>
                  </a:lnTo>
                  <a:lnTo>
                    <a:pt x="7315200" y="4194048"/>
                  </a:lnTo>
                  <a:lnTo>
                    <a:pt x="0" y="4194048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72" id="72"/>
            <p:cNvSpPr/>
            <p:nvPr/>
          </p:nvSpPr>
          <p:spPr>
            <a:xfrm flipH="false" flipV="false" rot="0">
              <a:off x="0" y="0"/>
              <a:ext cx="7348982" cy="4227830"/>
            </a:xfrm>
            <a:custGeom>
              <a:avLst/>
              <a:gdLst/>
              <a:ahLst/>
              <a:cxnLst/>
              <a:rect r="r" b="b" t="t" l="l"/>
              <a:pathLst>
                <a:path h="4227830" w="7348982">
                  <a:moveTo>
                    <a:pt x="16891" y="0"/>
                  </a:moveTo>
                  <a:lnTo>
                    <a:pt x="7332091" y="0"/>
                  </a:lnTo>
                  <a:cubicBezTo>
                    <a:pt x="7341489" y="0"/>
                    <a:pt x="7348982" y="7620"/>
                    <a:pt x="7348982" y="16891"/>
                  </a:cubicBezTo>
                  <a:lnTo>
                    <a:pt x="7348982" y="4210939"/>
                  </a:lnTo>
                  <a:cubicBezTo>
                    <a:pt x="7348982" y="4220337"/>
                    <a:pt x="7341362" y="4227830"/>
                    <a:pt x="7332091" y="4227830"/>
                  </a:cubicBezTo>
                  <a:lnTo>
                    <a:pt x="16891" y="4227830"/>
                  </a:lnTo>
                  <a:cubicBezTo>
                    <a:pt x="7493" y="4227830"/>
                    <a:pt x="0" y="4220210"/>
                    <a:pt x="0" y="421093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4210939"/>
                  </a:lnTo>
                  <a:lnTo>
                    <a:pt x="16891" y="4210939"/>
                  </a:lnTo>
                  <a:lnTo>
                    <a:pt x="16891" y="4194048"/>
                  </a:lnTo>
                  <a:lnTo>
                    <a:pt x="7332091" y="4194048"/>
                  </a:lnTo>
                  <a:lnTo>
                    <a:pt x="7332091" y="4210939"/>
                  </a:lnTo>
                  <a:lnTo>
                    <a:pt x="7315200" y="4210939"/>
                  </a:lnTo>
                  <a:lnTo>
                    <a:pt x="7315200" y="16891"/>
                  </a:lnTo>
                  <a:lnTo>
                    <a:pt x="7332091" y="16891"/>
                  </a:lnTo>
                  <a:lnTo>
                    <a:pt x="7332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73" id="73"/>
          <p:cNvGrpSpPr/>
          <p:nvPr/>
        </p:nvGrpSpPr>
        <p:grpSpPr>
          <a:xfrm rot="0">
            <a:off x="755399" y="6022343"/>
            <a:ext cx="5511803" cy="153419"/>
            <a:chOff x="0" y="0"/>
            <a:chExt cx="7349071" cy="204559"/>
          </a:xfrm>
        </p:grpSpPr>
        <p:sp>
          <p:nvSpPr>
            <p:cNvPr name="Freeform 74" id="74"/>
            <p:cNvSpPr/>
            <p:nvPr/>
          </p:nvSpPr>
          <p:spPr>
            <a:xfrm flipH="false" flipV="false" rot="0">
              <a:off x="16891" y="16891"/>
              <a:ext cx="7315200" cy="170688"/>
            </a:xfrm>
            <a:custGeom>
              <a:avLst/>
              <a:gdLst/>
              <a:ahLst/>
              <a:cxnLst/>
              <a:rect r="r" b="b" t="t" l="l"/>
              <a:pathLst>
                <a:path h="170688" w="7315200">
                  <a:moveTo>
                    <a:pt x="0" y="0"/>
                  </a:moveTo>
                  <a:lnTo>
                    <a:pt x="7315200" y="0"/>
                  </a:lnTo>
                  <a:lnTo>
                    <a:pt x="731520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2874A6"/>
            </a:solidFill>
          </p:spPr>
        </p:sp>
        <p:sp>
          <p:nvSpPr>
            <p:cNvPr name="Freeform 75" id="75"/>
            <p:cNvSpPr/>
            <p:nvPr/>
          </p:nvSpPr>
          <p:spPr>
            <a:xfrm flipH="false" flipV="false" rot="0">
              <a:off x="0" y="0"/>
              <a:ext cx="7348982" cy="204472"/>
            </a:xfrm>
            <a:custGeom>
              <a:avLst/>
              <a:gdLst/>
              <a:ahLst/>
              <a:cxnLst/>
              <a:rect r="r" b="b" t="t" l="l"/>
              <a:pathLst>
                <a:path h="204472" w="7348982">
                  <a:moveTo>
                    <a:pt x="16891" y="0"/>
                  </a:moveTo>
                  <a:lnTo>
                    <a:pt x="7332091" y="0"/>
                  </a:lnTo>
                  <a:cubicBezTo>
                    <a:pt x="7341489" y="0"/>
                    <a:pt x="7348982" y="7620"/>
                    <a:pt x="7348982" y="16891"/>
                  </a:cubicBezTo>
                  <a:lnTo>
                    <a:pt x="7348982" y="187579"/>
                  </a:lnTo>
                  <a:cubicBezTo>
                    <a:pt x="7348982" y="196977"/>
                    <a:pt x="7341362" y="204470"/>
                    <a:pt x="733209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7332091" y="170688"/>
                  </a:lnTo>
                  <a:lnTo>
                    <a:pt x="7332091" y="187579"/>
                  </a:lnTo>
                  <a:lnTo>
                    <a:pt x="7315200" y="187579"/>
                  </a:lnTo>
                  <a:lnTo>
                    <a:pt x="7315200" y="16891"/>
                  </a:lnTo>
                  <a:lnTo>
                    <a:pt x="7332091" y="16891"/>
                  </a:lnTo>
                  <a:lnTo>
                    <a:pt x="7332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2874A6"/>
            </a:solidFill>
          </p:spPr>
        </p:sp>
      </p:grpSp>
      <p:grpSp>
        <p:nvGrpSpPr>
          <p:cNvPr name="Group 76" id="76"/>
          <p:cNvGrpSpPr/>
          <p:nvPr/>
        </p:nvGrpSpPr>
        <p:grpSpPr>
          <a:xfrm rot="0">
            <a:off x="974855" y="7009895"/>
            <a:ext cx="866651" cy="866651"/>
            <a:chOff x="0" y="0"/>
            <a:chExt cx="1155535" cy="1155535"/>
          </a:xfrm>
        </p:grpSpPr>
        <p:sp>
          <p:nvSpPr>
            <p:cNvPr name="Freeform 77" id="77"/>
            <p:cNvSpPr/>
            <p:nvPr/>
          </p:nvSpPr>
          <p:spPr>
            <a:xfrm flipH="false" flipV="false" rot="0">
              <a:off x="16891" y="16891"/>
              <a:ext cx="1121664" cy="1121664"/>
            </a:xfrm>
            <a:custGeom>
              <a:avLst/>
              <a:gdLst/>
              <a:ahLst/>
              <a:cxnLst/>
              <a:rect r="r" b="b" t="t" l="l"/>
              <a:pathLst>
                <a:path h="1121664" w="1121664">
                  <a:moveTo>
                    <a:pt x="0" y="0"/>
                  </a:moveTo>
                  <a:lnTo>
                    <a:pt x="1121664" y="0"/>
                  </a:lnTo>
                  <a:lnTo>
                    <a:pt x="1121664" y="1121664"/>
                  </a:lnTo>
                  <a:lnTo>
                    <a:pt x="0" y="1121664"/>
                  </a:lnTo>
                  <a:close/>
                </a:path>
              </a:pathLst>
            </a:custGeom>
            <a:solidFill>
              <a:srgbClr val="2874A6"/>
            </a:solidFill>
          </p:spPr>
        </p:sp>
        <p:sp>
          <p:nvSpPr>
            <p:cNvPr name="Freeform 78" id="78"/>
            <p:cNvSpPr/>
            <p:nvPr/>
          </p:nvSpPr>
          <p:spPr>
            <a:xfrm flipH="false" flipV="false" rot="0">
              <a:off x="0" y="0"/>
              <a:ext cx="1155446" cy="1155448"/>
            </a:xfrm>
            <a:custGeom>
              <a:avLst/>
              <a:gdLst/>
              <a:ahLst/>
              <a:cxnLst/>
              <a:rect r="r" b="b" t="t" l="l"/>
              <a:pathLst>
                <a:path h="1155448" w="1155446">
                  <a:moveTo>
                    <a:pt x="16891" y="0"/>
                  </a:moveTo>
                  <a:lnTo>
                    <a:pt x="1138555" y="0"/>
                  </a:lnTo>
                  <a:cubicBezTo>
                    <a:pt x="1147953" y="0"/>
                    <a:pt x="1155446" y="7620"/>
                    <a:pt x="1155446" y="16891"/>
                  </a:cubicBezTo>
                  <a:lnTo>
                    <a:pt x="1155446" y="1138555"/>
                  </a:lnTo>
                  <a:cubicBezTo>
                    <a:pt x="1155446" y="1147953"/>
                    <a:pt x="1147826" y="1155446"/>
                    <a:pt x="1138555" y="1155446"/>
                  </a:cubicBezTo>
                  <a:lnTo>
                    <a:pt x="16891" y="1155446"/>
                  </a:lnTo>
                  <a:cubicBezTo>
                    <a:pt x="7620" y="1155573"/>
                    <a:pt x="0" y="1147953"/>
                    <a:pt x="0" y="1138555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138555"/>
                  </a:lnTo>
                  <a:lnTo>
                    <a:pt x="16891" y="1138555"/>
                  </a:lnTo>
                  <a:lnTo>
                    <a:pt x="16891" y="1121664"/>
                  </a:lnTo>
                  <a:lnTo>
                    <a:pt x="1138555" y="1121664"/>
                  </a:lnTo>
                  <a:lnTo>
                    <a:pt x="1138555" y="1138555"/>
                  </a:lnTo>
                  <a:lnTo>
                    <a:pt x="1121664" y="1138555"/>
                  </a:lnTo>
                  <a:lnTo>
                    <a:pt x="1121664" y="16891"/>
                  </a:lnTo>
                  <a:lnTo>
                    <a:pt x="1138555" y="16891"/>
                  </a:lnTo>
                  <a:lnTo>
                    <a:pt x="1138555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2874A6"/>
            </a:solidFill>
          </p:spPr>
        </p:sp>
      </p:grpSp>
      <p:grpSp>
        <p:nvGrpSpPr>
          <p:cNvPr name="Group 79" id="79"/>
          <p:cNvGrpSpPr/>
          <p:nvPr/>
        </p:nvGrpSpPr>
        <p:grpSpPr>
          <a:xfrm rot="0">
            <a:off x="987552" y="7022592"/>
            <a:ext cx="841248" cy="841248"/>
            <a:chOff x="0" y="0"/>
            <a:chExt cx="1121664" cy="1121664"/>
          </a:xfrm>
        </p:grpSpPr>
        <p:sp>
          <p:nvSpPr>
            <p:cNvPr name="Freeform 80" id="80"/>
            <p:cNvSpPr/>
            <p:nvPr/>
          </p:nvSpPr>
          <p:spPr>
            <a:xfrm flipH="false" flipV="false" rot="0">
              <a:off x="0" y="0"/>
              <a:ext cx="1121664" cy="1121664"/>
            </a:xfrm>
            <a:custGeom>
              <a:avLst/>
              <a:gdLst/>
              <a:ahLst/>
              <a:cxnLst/>
              <a:rect r="r" b="b" t="t" l="l"/>
              <a:pathLst>
                <a:path h="1121664" w="1121664">
                  <a:moveTo>
                    <a:pt x="0" y="0"/>
                  </a:moveTo>
                  <a:lnTo>
                    <a:pt x="1121664" y="0"/>
                  </a:lnTo>
                  <a:lnTo>
                    <a:pt x="1121664" y="1121664"/>
                  </a:lnTo>
                  <a:lnTo>
                    <a:pt x="0" y="112166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t="0" r="-78303" b="0"/>
              </a:stretch>
            </a:blipFill>
          </p:spPr>
        </p:sp>
        <p:sp>
          <p:nvSpPr>
            <p:cNvPr name="TextBox 81" id="81"/>
            <p:cNvSpPr txBox="true"/>
            <p:nvPr/>
          </p:nvSpPr>
          <p:spPr>
            <a:xfrm>
              <a:off x="0" y="-9525"/>
              <a:ext cx="1121664" cy="1131189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4800"/>
                </a:lnSpc>
              </a:pPr>
              <a:r>
                <a:rPr lang="en-US" sz="40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T</a:t>
              </a:r>
            </a:p>
          </p:txBody>
        </p:sp>
      </p:grpSp>
      <p:grpSp>
        <p:nvGrpSpPr>
          <p:cNvPr name="Group 82" id="82"/>
          <p:cNvGrpSpPr/>
          <p:nvPr/>
        </p:nvGrpSpPr>
        <p:grpSpPr>
          <a:xfrm rot="0">
            <a:off x="987552" y="6217920"/>
            <a:ext cx="5047488" cy="694944"/>
            <a:chOff x="0" y="0"/>
            <a:chExt cx="6729984" cy="926592"/>
          </a:xfrm>
        </p:grpSpPr>
        <p:sp>
          <p:nvSpPr>
            <p:cNvPr name="Freeform 83" id="83"/>
            <p:cNvSpPr/>
            <p:nvPr/>
          </p:nvSpPr>
          <p:spPr>
            <a:xfrm flipH="false" flipV="false" rot="0">
              <a:off x="0" y="0"/>
              <a:ext cx="6729984" cy="926592"/>
            </a:xfrm>
            <a:custGeom>
              <a:avLst/>
              <a:gdLst/>
              <a:ahLst/>
              <a:cxnLst/>
              <a:rect r="r" b="b" t="t" l="l"/>
              <a:pathLst>
                <a:path h="92659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91522" r="0" b="-91522"/>
              </a:stretch>
            </a:blipFill>
          </p:spPr>
        </p:sp>
        <p:sp>
          <p:nvSpPr>
            <p:cNvPr name="TextBox 84" id="84"/>
            <p:cNvSpPr txBox="true"/>
            <p:nvPr/>
          </p:nvSpPr>
          <p:spPr>
            <a:xfrm>
              <a:off x="0" y="-19050"/>
              <a:ext cx="6729984" cy="94564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Technological</a:t>
              </a:r>
            </a:p>
          </p:txBody>
        </p:sp>
      </p:grpSp>
      <p:sp>
        <p:nvSpPr>
          <p:cNvPr name="TextBox 85" id="85"/>
          <p:cNvSpPr txBox="true"/>
          <p:nvPr/>
        </p:nvSpPr>
        <p:spPr>
          <a:xfrm rot="0">
            <a:off x="2048256" y="6974967"/>
            <a:ext cx="3986784" cy="19495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21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Technological infrastructure in each region, cold-chain logistics, engineering standards for extreme temperatures.</a:t>
            </a:r>
          </a:p>
        </p:txBody>
      </p:sp>
      <p:grpSp>
        <p:nvGrpSpPr>
          <p:cNvPr name="Group 86" id="86"/>
          <p:cNvGrpSpPr/>
          <p:nvPr/>
        </p:nvGrpSpPr>
        <p:grpSpPr>
          <a:xfrm rot="0">
            <a:off x="6570983" y="6022343"/>
            <a:ext cx="5511803" cy="3170939"/>
            <a:chOff x="0" y="0"/>
            <a:chExt cx="7349071" cy="4227919"/>
          </a:xfrm>
        </p:grpSpPr>
        <p:sp>
          <p:nvSpPr>
            <p:cNvPr name="Freeform 87" id="87"/>
            <p:cNvSpPr/>
            <p:nvPr/>
          </p:nvSpPr>
          <p:spPr>
            <a:xfrm flipH="false" flipV="false" rot="0">
              <a:off x="16891" y="16891"/>
              <a:ext cx="7315200" cy="4194048"/>
            </a:xfrm>
            <a:custGeom>
              <a:avLst/>
              <a:gdLst/>
              <a:ahLst/>
              <a:cxnLst/>
              <a:rect r="r" b="b" t="t" l="l"/>
              <a:pathLst>
                <a:path h="4194048" w="7315200">
                  <a:moveTo>
                    <a:pt x="0" y="0"/>
                  </a:moveTo>
                  <a:lnTo>
                    <a:pt x="7315200" y="0"/>
                  </a:lnTo>
                  <a:lnTo>
                    <a:pt x="7315200" y="4194048"/>
                  </a:lnTo>
                  <a:lnTo>
                    <a:pt x="0" y="4194048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88" id="88"/>
            <p:cNvSpPr/>
            <p:nvPr/>
          </p:nvSpPr>
          <p:spPr>
            <a:xfrm flipH="false" flipV="false" rot="0">
              <a:off x="0" y="0"/>
              <a:ext cx="7348982" cy="4227830"/>
            </a:xfrm>
            <a:custGeom>
              <a:avLst/>
              <a:gdLst/>
              <a:ahLst/>
              <a:cxnLst/>
              <a:rect r="r" b="b" t="t" l="l"/>
              <a:pathLst>
                <a:path h="4227830" w="7348982">
                  <a:moveTo>
                    <a:pt x="16891" y="0"/>
                  </a:moveTo>
                  <a:lnTo>
                    <a:pt x="7332091" y="0"/>
                  </a:lnTo>
                  <a:cubicBezTo>
                    <a:pt x="7341489" y="0"/>
                    <a:pt x="7348982" y="7620"/>
                    <a:pt x="7348982" y="16891"/>
                  </a:cubicBezTo>
                  <a:lnTo>
                    <a:pt x="7348982" y="4210939"/>
                  </a:lnTo>
                  <a:cubicBezTo>
                    <a:pt x="7348982" y="4220337"/>
                    <a:pt x="7341362" y="4227830"/>
                    <a:pt x="7332091" y="4227830"/>
                  </a:cubicBezTo>
                  <a:lnTo>
                    <a:pt x="16891" y="4227830"/>
                  </a:lnTo>
                  <a:cubicBezTo>
                    <a:pt x="7493" y="4227830"/>
                    <a:pt x="0" y="4220210"/>
                    <a:pt x="0" y="421093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4210939"/>
                  </a:lnTo>
                  <a:lnTo>
                    <a:pt x="16891" y="4210939"/>
                  </a:lnTo>
                  <a:lnTo>
                    <a:pt x="16891" y="4194048"/>
                  </a:lnTo>
                  <a:lnTo>
                    <a:pt x="7332091" y="4194048"/>
                  </a:lnTo>
                  <a:lnTo>
                    <a:pt x="7332091" y="4210939"/>
                  </a:lnTo>
                  <a:lnTo>
                    <a:pt x="7315200" y="4210939"/>
                  </a:lnTo>
                  <a:lnTo>
                    <a:pt x="7315200" y="16891"/>
                  </a:lnTo>
                  <a:lnTo>
                    <a:pt x="7332091" y="16891"/>
                  </a:lnTo>
                  <a:lnTo>
                    <a:pt x="7332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89" id="89"/>
          <p:cNvGrpSpPr/>
          <p:nvPr/>
        </p:nvGrpSpPr>
        <p:grpSpPr>
          <a:xfrm rot="0">
            <a:off x="6570983" y="6022343"/>
            <a:ext cx="5511803" cy="153419"/>
            <a:chOff x="0" y="0"/>
            <a:chExt cx="7349071" cy="204559"/>
          </a:xfrm>
        </p:grpSpPr>
        <p:sp>
          <p:nvSpPr>
            <p:cNvPr name="Freeform 90" id="90"/>
            <p:cNvSpPr/>
            <p:nvPr/>
          </p:nvSpPr>
          <p:spPr>
            <a:xfrm flipH="false" flipV="false" rot="0">
              <a:off x="16891" y="16891"/>
              <a:ext cx="7315200" cy="170688"/>
            </a:xfrm>
            <a:custGeom>
              <a:avLst/>
              <a:gdLst/>
              <a:ahLst/>
              <a:cxnLst/>
              <a:rect r="r" b="b" t="t" l="l"/>
              <a:pathLst>
                <a:path h="170688" w="7315200">
                  <a:moveTo>
                    <a:pt x="0" y="0"/>
                  </a:moveTo>
                  <a:lnTo>
                    <a:pt x="7315200" y="0"/>
                  </a:lnTo>
                  <a:lnTo>
                    <a:pt x="731520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2E86C1"/>
            </a:solidFill>
          </p:spPr>
        </p:sp>
        <p:sp>
          <p:nvSpPr>
            <p:cNvPr name="Freeform 91" id="91"/>
            <p:cNvSpPr/>
            <p:nvPr/>
          </p:nvSpPr>
          <p:spPr>
            <a:xfrm flipH="false" flipV="false" rot="0">
              <a:off x="0" y="0"/>
              <a:ext cx="7348982" cy="204472"/>
            </a:xfrm>
            <a:custGeom>
              <a:avLst/>
              <a:gdLst/>
              <a:ahLst/>
              <a:cxnLst/>
              <a:rect r="r" b="b" t="t" l="l"/>
              <a:pathLst>
                <a:path h="204472" w="7348982">
                  <a:moveTo>
                    <a:pt x="16891" y="0"/>
                  </a:moveTo>
                  <a:lnTo>
                    <a:pt x="7332091" y="0"/>
                  </a:lnTo>
                  <a:cubicBezTo>
                    <a:pt x="7341489" y="0"/>
                    <a:pt x="7348982" y="7620"/>
                    <a:pt x="7348982" y="16891"/>
                  </a:cubicBezTo>
                  <a:lnTo>
                    <a:pt x="7348982" y="187579"/>
                  </a:lnTo>
                  <a:cubicBezTo>
                    <a:pt x="7348982" y="196977"/>
                    <a:pt x="7341362" y="204470"/>
                    <a:pt x="733209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7332091" y="170688"/>
                  </a:lnTo>
                  <a:lnTo>
                    <a:pt x="7332091" y="187579"/>
                  </a:lnTo>
                  <a:lnTo>
                    <a:pt x="7315200" y="187579"/>
                  </a:lnTo>
                  <a:lnTo>
                    <a:pt x="7315200" y="16891"/>
                  </a:lnTo>
                  <a:lnTo>
                    <a:pt x="7332091" y="16891"/>
                  </a:lnTo>
                  <a:lnTo>
                    <a:pt x="7332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2E86C1"/>
            </a:solidFill>
          </p:spPr>
        </p:sp>
      </p:grpSp>
      <p:grpSp>
        <p:nvGrpSpPr>
          <p:cNvPr name="Group 92" id="92"/>
          <p:cNvGrpSpPr/>
          <p:nvPr/>
        </p:nvGrpSpPr>
        <p:grpSpPr>
          <a:xfrm rot="0">
            <a:off x="6790439" y="7009895"/>
            <a:ext cx="866651" cy="866651"/>
            <a:chOff x="0" y="0"/>
            <a:chExt cx="1155535" cy="1155535"/>
          </a:xfrm>
        </p:grpSpPr>
        <p:sp>
          <p:nvSpPr>
            <p:cNvPr name="Freeform 93" id="93"/>
            <p:cNvSpPr/>
            <p:nvPr/>
          </p:nvSpPr>
          <p:spPr>
            <a:xfrm flipH="false" flipV="false" rot="0">
              <a:off x="16891" y="16891"/>
              <a:ext cx="1121664" cy="1121664"/>
            </a:xfrm>
            <a:custGeom>
              <a:avLst/>
              <a:gdLst/>
              <a:ahLst/>
              <a:cxnLst/>
              <a:rect r="r" b="b" t="t" l="l"/>
              <a:pathLst>
                <a:path h="1121664" w="1121664">
                  <a:moveTo>
                    <a:pt x="0" y="0"/>
                  </a:moveTo>
                  <a:lnTo>
                    <a:pt x="1121664" y="0"/>
                  </a:lnTo>
                  <a:lnTo>
                    <a:pt x="1121664" y="1121664"/>
                  </a:lnTo>
                  <a:lnTo>
                    <a:pt x="0" y="1121664"/>
                  </a:lnTo>
                  <a:close/>
                </a:path>
              </a:pathLst>
            </a:custGeom>
            <a:solidFill>
              <a:srgbClr val="2E86C1"/>
            </a:solidFill>
          </p:spPr>
        </p:sp>
        <p:sp>
          <p:nvSpPr>
            <p:cNvPr name="Freeform 94" id="94"/>
            <p:cNvSpPr/>
            <p:nvPr/>
          </p:nvSpPr>
          <p:spPr>
            <a:xfrm flipH="false" flipV="false" rot="0">
              <a:off x="0" y="0"/>
              <a:ext cx="1155446" cy="1155448"/>
            </a:xfrm>
            <a:custGeom>
              <a:avLst/>
              <a:gdLst/>
              <a:ahLst/>
              <a:cxnLst/>
              <a:rect r="r" b="b" t="t" l="l"/>
              <a:pathLst>
                <a:path h="1155448" w="1155446">
                  <a:moveTo>
                    <a:pt x="16891" y="0"/>
                  </a:moveTo>
                  <a:lnTo>
                    <a:pt x="1138555" y="0"/>
                  </a:lnTo>
                  <a:cubicBezTo>
                    <a:pt x="1147953" y="0"/>
                    <a:pt x="1155446" y="7620"/>
                    <a:pt x="1155446" y="16891"/>
                  </a:cubicBezTo>
                  <a:lnTo>
                    <a:pt x="1155446" y="1138555"/>
                  </a:lnTo>
                  <a:cubicBezTo>
                    <a:pt x="1155446" y="1147953"/>
                    <a:pt x="1147826" y="1155446"/>
                    <a:pt x="1138555" y="1155446"/>
                  </a:cubicBezTo>
                  <a:lnTo>
                    <a:pt x="16891" y="1155446"/>
                  </a:lnTo>
                  <a:cubicBezTo>
                    <a:pt x="7620" y="1155573"/>
                    <a:pt x="0" y="1147953"/>
                    <a:pt x="0" y="1138555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138555"/>
                  </a:lnTo>
                  <a:lnTo>
                    <a:pt x="16891" y="1138555"/>
                  </a:lnTo>
                  <a:lnTo>
                    <a:pt x="16891" y="1121664"/>
                  </a:lnTo>
                  <a:lnTo>
                    <a:pt x="1138555" y="1121664"/>
                  </a:lnTo>
                  <a:lnTo>
                    <a:pt x="1138555" y="1138555"/>
                  </a:lnTo>
                  <a:lnTo>
                    <a:pt x="1121664" y="1138555"/>
                  </a:lnTo>
                  <a:lnTo>
                    <a:pt x="1121664" y="16891"/>
                  </a:lnTo>
                  <a:lnTo>
                    <a:pt x="1138555" y="16891"/>
                  </a:lnTo>
                  <a:lnTo>
                    <a:pt x="1138555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2E86C1"/>
            </a:solidFill>
          </p:spPr>
        </p:sp>
      </p:grpSp>
      <p:grpSp>
        <p:nvGrpSpPr>
          <p:cNvPr name="Group 95" id="95"/>
          <p:cNvGrpSpPr/>
          <p:nvPr/>
        </p:nvGrpSpPr>
        <p:grpSpPr>
          <a:xfrm rot="0">
            <a:off x="6803136" y="7022592"/>
            <a:ext cx="841248" cy="841248"/>
            <a:chOff x="0" y="0"/>
            <a:chExt cx="1121664" cy="1121664"/>
          </a:xfrm>
        </p:grpSpPr>
        <p:sp>
          <p:nvSpPr>
            <p:cNvPr name="Freeform 96" id="96"/>
            <p:cNvSpPr/>
            <p:nvPr/>
          </p:nvSpPr>
          <p:spPr>
            <a:xfrm flipH="false" flipV="false" rot="0">
              <a:off x="0" y="0"/>
              <a:ext cx="1121664" cy="1121664"/>
            </a:xfrm>
            <a:custGeom>
              <a:avLst/>
              <a:gdLst/>
              <a:ahLst/>
              <a:cxnLst/>
              <a:rect r="r" b="b" t="t" l="l"/>
              <a:pathLst>
                <a:path h="1121664" w="1121664">
                  <a:moveTo>
                    <a:pt x="0" y="0"/>
                  </a:moveTo>
                  <a:lnTo>
                    <a:pt x="1121664" y="0"/>
                  </a:lnTo>
                  <a:lnTo>
                    <a:pt x="1121664" y="1121664"/>
                  </a:lnTo>
                  <a:lnTo>
                    <a:pt x="0" y="112166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t="0" r="-78303" b="0"/>
              </a:stretch>
            </a:blipFill>
          </p:spPr>
        </p:sp>
        <p:sp>
          <p:nvSpPr>
            <p:cNvPr name="TextBox 97" id="97"/>
            <p:cNvSpPr txBox="true"/>
            <p:nvPr/>
          </p:nvSpPr>
          <p:spPr>
            <a:xfrm>
              <a:off x="0" y="-9525"/>
              <a:ext cx="1121664" cy="1131189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4800"/>
                </a:lnSpc>
              </a:pPr>
              <a:r>
                <a:rPr lang="en-US" sz="40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L</a:t>
              </a:r>
            </a:p>
          </p:txBody>
        </p:sp>
      </p:grpSp>
      <p:grpSp>
        <p:nvGrpSpPr>
          <p:cNvPr name="Group 98" id="98"/>
          <p:cNvGrpSpPr/>
          <p:nvPr/>
        </p:nvGrpSpPr>
        <p:grpSpPr>
          <a:xfrm rot="0">
            <a:off x="6803136" y="6217920"/>
            <a:ext cx="5047488" cy="694944"/>
            <a:chOff x="0" y="0"/>
            <a:chExt cx="6729984" cy="926592"/>
          </a:xfrm>
        </p:grpSpPr>
        <p:sp>
          <p:nvSpPr>
            <p:cNvPr name="Freeform 99" id="99"/>
            <p:cNvSpPr/>
            <p:nvPr/>
          </p:nvSpPr>
          <p:spPr>
            <a:xfrm flipH="false" flipV="false" rot="0">
              <a:off x="0" y="0"/>
              <a:ext cx="6729984" cy="926592"/>
            </a:xfrm>
            <a:custGeom>
              <a:avLst/>
              <a:gdLst/>
              <a:ahLst/>
              <a:cxnLst/>
              <a:rect r="r" b="b" t="t" l="l"/>
              <a:pathLst>
                <a:path h="92659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91522" r="0" b="-91522"/>
              </a:stretch>
            </a:blipFill>
          </p:spPr>
        </p:sp>
        <p:sp>
          <p:nvSpPr>
            <p:cNvPr name="TextBox 100" id="100"/>
            <p:cNvSpPr txBox="true"/>
            <p:nvPr/>
          </p:nvSpPr>
          <p:spPr>
            <a:xfrm>
              <a:off x="0" y="-19050"/>
              <a:ext cx="6729984" cy="94564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Legal</a:t>
              </a:r>
            </a:p>
          </p:txBody>
        </p:sp>
      </p:grpSp>
      <p:sp>
        <p:nvSpPr>
          <p:cNvPr name="TextBox 101" id="101"/>
          <p:cNvSpPr txBox="true"/>
          <p:nvPr/>
        </p:nvSpPr>
        <p:spPr>
          <a:xfrm rot="0">
            <a:off x="7863840" y="6974967"/>
            <a:ext cx="3986784" cy="19495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21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Santos (Legal) to confirm compliance requirements, product safety laws and trade law in each target country.</a:t>
            </a:r>
          </a:p>
        </p:txBody>
      </p:sp>
      <p:grpSp>
        <p:nvGrpSpPr>
          <p:cNvPr name="Group 102" id="102"/>
          <p:cNvGrpSpPr/>
          <p:nvPr/>
        </p:nvGrpSpPr>
        <p:grpSpPr>
          <a:xfrm rot="0">
            <a:off x="12386567" y="6022343"/>
            <a:ext cx="5511803" cy="3170939"/>
            <a:chOff x="0" y="0"/>
            <a:chExt cx="7349071" cy="4227919"/>
          </a:xfrm>
        </p:grpSpPr>
        <p:sp>
          <p:nvSpPr>
            <p:cNvPr name="Freeform 103" id="103"/>
            <p:cNvSpPr/>
            <p:nvPr/>
          </p:nvSpPr>
          <p:spPr>
            <a:xfrm flipH="false" flipV="false" rot="0">
              <a:off x="16891" y="16891"/>
              <a:ext cx="7315200" cy="4194048"/>
            </a:xfrm>
            <a:custGeom>
              <a:avLst/>
              <a:gdLst/>
              <a:ahLst/>
              <a:cxnLst/>
              <a:rect r="r" b="b" t="t" l="l"/>
              <a:pathLst>
                <a:path h="4194048" w="7315200">
                  <a:moveTo>
                    <a:pt x="0" y="0"/>
                  </a:moveTo>
                  <a:lnTo>
                    <a:pt x="7315200" y="0"/>
                  </a:lnTo>
                  <a:lnTo>
                    <a:pt x="7315200" y="4194048"/>
                  </a:lnTo>
                  <a:lnTo>
                    <a:pt x="0" y="4194048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104" id="104"/>
            <p:cNvSpPr/>
            <p:nvPr/>
          </p:nvSpPr>
          <p:spPr>
            <a:xfrm flipH="false" flipV="false" rot="0">
              <a:off x="0" y="0"/>
              <a:ext cx="7348982" cy="4227830"/>
            </a:xfrm>
            <a:custGeom>
              <a:avLst/>
              <a:gdLst/>
              <a:ahLst/>
              <a:cxnLst/>
              <a:rect r="r" b="b" t="t" l="l"/>
              <a:pathLst>
                <a:path h="4227830" w="7348982">
                  <a:moveTo>
                    <a:pt x="16891" y="0"/>
                  </a:moveTo>
                  <a:lnTo>
                    <a:pt x="7332091" y="0"/>
                  </a:lnTo>
                  <a:cubicBezTo>
                    <a:pt x="7341489" y="0"/>
                    <a:pt x="7348982" y="7620"/>
                    <a:pt x="7348982" y="16891"/>
                  </a:cubicBezTo>
                  <a:lnTo>
                    <a:pt x="7348982" y="4210939"/>
                  </a:lnTo>
                  <a:cubicBezTo>
                    <a:pt x="7348982" y="4220337"/>
                    <a:pt x="7341362" y="4227830"/>
                    <a:pt x="7332091" y="4227830"/>
                  </a:cubicBezTo>
                  <a:lnTo>
                    <a:pt x="16891" y="4227830"/>
                  </a:lnTo>
                  <a:cubicBezTo>
                    <a:pt x="7493" y="4227830"/>
                    <a:pt x="0" y="4220210"/>
                    <a:pt x="0" y="421093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4210939"/>
                  </a:lnTo>
                  <a:lnTo>
                    <a:pt x="16891" y="4210939"/>
                  </a:lnTo>
                  <a:lnTo>
                    <a:pt x="16891" y="4194048"/>
                  </a:lnTo>
                  <a:lnTo>
                    <a:pt x="7332091" y="4194048"/>
                  </a:lnTo>
                  <a:lnTo>
                    <a:pt x="7332091" y="4210939"/>
                  </a:lnTo>
                  <a:lnTo>
                    <a:pt x="7315200" y="4210939"/>
                  </a:lnTo>
                  <a:lnTo>
                    <a:pt x="7315200" y="16891"/>
                  </a:lnTo>
                  <a:lnTo>
                    <a:pt x="7332091" y="16891"/>
                  </a:lnTo>
                  <a:lnTo>
                    <a:pt x="7332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105" id="105"/>
          <p:cNvGrpSpPr/>
          <p:nvPr/>
        </p:nvGrpSpPr>
        <p:grpSpPr>
          <a:xfrm rot="0">
            <a:off x="12386567" y="6022343"/>
            <a:ext cx="5511803" cy="153419"/>
            <a:chOff x="0" y="0"/>
            <a:chExt cx="7349071" cy="204559"/>
          </a:xfrm>
        </p:grpSpPr>
        <p:sp>
          <p:nvSpPr>
            <p:cNvPr name="Freeform 106" id="106"/>
            <p:cNvSpPr/>
            <p:nvPr/>
          </p:nvSpPr>
          <p:spPr>
            <a:xfrm flipH="false" flipV="false" rot="0">
              <a:off x="16891" y="16891"/>
              <a:ext cx="7315200" cy="170688"/>
            </a:xfrm>
            <a:custGeom>
              <a:avLst/>
              <a:gdLst/>
              <a:ahLst/>
              <a:cxnLst/>
              <a:rect r="r" b="b" t="t" l="l"/>
              <a:pathLst>
                <a:path h="170688" w="7315200">
                  <a:moveTo>
                    <a:pt x="0" y="0"/>
                  </a:moveTo>
                  <a:lnTo>
                    <a:pt x="7315200" y="0"/>
                  </a:lnTo>
                  <a:lnTo>
                    <a:pt x="731520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3498DB"/>
            </a:solidFill>
          </p:spPr>
        </p:sp>
        <p:sp>
          <p:nvSpPr>
            <p:cNvPr name="Freeform 107" id="107"/>
            <p:cNvSpPr/>
            <p:nvPr/>
          </p:nvSpPr>
          <p:spPr>
            <a:xfrm flipH="false" flipV="false" rot="0">
              <a:off x="0" y="0"/>
              <a:ext cx="7348982" cy="204472"/>
            </a:xfrm>
            <a:custGeom>
              <a:avLst/>
              <a:gdLst/>
              <a:ahLst/>
              <a:cxnLst/>
              <a:rect r="r" b="b" t="t" l="l"/>
              <a:pathLst>
                <a:path h="204472" w="7348982">
                  <a:moveTo>
                    <a:pt x="16891" y="0"/>
                  </a:moveTo>
                  <a:lnTo>
                    <a:pt x="7332091" y="0"/>
                  </a:lnTo>
                  <a:cubicBezTo>
                    <a:pt x="7341489" y="0"/>
                    <a:pt x="7348982" y="7620"/>
                    <a:pt x="7348982" y="16891"/>
                  </a:cubicBezTo>
                  <a:lnTo>
                    <a:pt x="7348982" y="187579"/>
                  </a:lnTo>
                  <a:cubicBezTo>
                    <a:pt x="7348982" y="196977"/>
                    <a:pt x="7341362" y="204470"/>
                    <a:pt x="733209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7332091" y="170688"/>
                  </a:lnTo>
                  <a:lnTo>
                    <a:pt x="7332091" y="187579"/>
                  </a:lnTo>
                  <a:lnTo>
                    <a:pt x="7315200" y="187579"/>
                  </a:lnTo>
                  <a:lnTo>
                    <a:pt x="7315200" y="16891"/>
                  </a:lnTo>
                  <a:lnTo>
                    <a:pt x="7332091" y="16891"/>
                  </a:lnTo>
                  <a:lnTo>
                    <a:pt x="733209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498DB"/>
            </a:solidFill>
          </p:spPr>
        </p:sp>
      </p:grpSp>
      <p:grpSp>
        <p:nvGrpSpPr>
          <p:cNvPr name="Group 108" id="108"/>
          <p:cNvGrpSpPr/>
          <p:nvPr/>
        </p:nvGrpSpPr>
        <p:grpSpPr>
          <a:xfrm rot="0">
            <a:off x="12606023" y="7009895"/>
            <a:ext cx="866651" cy="866651"/>
            <a:chOff x="0" y="0"/>
            <a:chExt cx="1155535" cy="1155535"/>
          </a:xfrm>
        </p:grpSpPr>
        <p:sp>
          <p:nvSpPr>
            <p:cNvPr name="Freeform 109" id="109"/>
            <p:cNvSpPr/>
            <p:nvPr/>
          </p:nvSpPr>
          <p:spPr>
            <a:xfrm flipH="false" flipV="false" rot="0">
              <a:off x="16891" y="16891"/>
              <a:ext cx="1121664" cy="1121664"/>
            </a:xfrm>
            <a:custGeom>
              <a:avLst/>
              <a:gdLst/>
              <a:ahLst/>
              <a:cxnLst/>
              <a:rect r="r" b="b" t="t" l="l"/>
              <a:pathLst>
                <a:path h="1121664" w="1121664">
                  <a:moveTo>
                    <a:pt x="0" y="0"/>
                  </a:moveTo>
                  <a:lnTo>
                    <a:pt x="1121664" y="0"/>
                  </a:lnTo>
                  <a:lnTo>
                    <a:pt x="1121664" y="1121664"/>
                  </a:lnTo>
                  <a:lnTo>
                    <a:pt x="0" y="1121664"/>
                  </a:lnTo>
                  <a:close/>
                </a:path>
              </a:pathLst>
            </a:custGeom>
            <a:solidFill>
              <a:srgbClr val="3498DB"/>
            </a:solidFill>
          </p:spPr>
        </p:sp>
        <p:sp>
          <p:nvSpPr>
            <p:cNvPr name="Freeform 110" id="110"/>
            <p:cNvSpPr/>
            <p:nvPr/>
          </p:nvSpPr>
          <p:spPr>
            <a:xfrm flipH="false" flipV="false" rot="0">
              <a:off x="0" y="0"/>
              <a:ext cx="1155446" cy="1155448"/>
            </a:xfrm>
            <a:custGeom>
              <a:avLst/>
              <a:gdLst/>
              <a:ahLst/>
              <a:cxnLst/>
              <a:rect r="r" b="b" t="t" l="l"/>
              <a:pathLst>
                <a:path h="1155448" w="1155446">
                  <a:moveTo>
                    <a:pt x="16891" y="0"/>
                  </a:moveTo>
                  <a:lnTo>
                    <a:pt x="1138555" y="0"/>
                  </a:lnTo>
                  <a:cubicBezTo>
                    <a:pt x="1147953" y="0"/>
                    <a:pt x="1155446" y="7620"/>
                    <a:pt x="1155446" y="16891"/>
                  </a:cubicBezTo>
                  <a:lnTo>
                    <a:pt x="1155446" y="1138555"/>
                  </a:lnTo>
                  <a:cubicBezTo>
                    <a:pt x="1155446" y="1147953"/>
                    <a:pt x="1147826" y="1155446"/>
                    <a:pt x="1138555" y="1155446"/>
                  </a:cubicBezTo>
                  <a:lnTo>
                    <a:pt x="16891" y="1155446"/>
                  </a:lnTo>
                  <a:cubicBezTo>
                    <a:pt x="7620" y="1155573"/>
                    <a:pt x="0" y="1147953"/>
                    <a:pt x="0" y="1138555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138555"/>
                  </a:lnTo>
                  <a:lnTo>
                    <a:pt x="16891" y="1138555"/>
                  </a:lnTo>
                  <a:lnTo>
                    <a:pt x="16891" y="1121664"/>
                  </a:lnTo>
                  <a:lnTo>
                    <a:pt x="1138555" y="1121664"/>
                  </a:lnTo>
                  <a:lnTo>
                    <a:pt x="1138555" y="1138555"/>
                  </a:lnTo>
                  <a:lnTo>
                    <a:pt x="1121664" y="1138555"/>
                  </a:lnTo>
                  <a:lnTo>
                    <a:pt x="1121664" y="16891"/>
                  </a:lnTo>
                  <a:lnTo>
                    <a:pt x="1138555" y="16891"/>
                  </a:lnTo>
                  <a:lnTo>
                    <a:pt x="1138555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498DB"/>
            </a:solidFill>
          </p:spPr>
        </p:sp>
      </p:grpSp>
      <p:grpSp>
        <p:nvGrpSpPr>
          <p:cNvPr name="Group 111" id="111"/>
          <p:cNvGrpSpPr/>
          <p:nvPr/>
        </p:nvGrpSpPr>
        <p:grpSpPr>
          <a:xfrm rot="0">
            <a:off x="12618720" y="7022592"/>
            <a:ext cx="841248" cy="841248"/>
            <a:chOff x="0" y="0"/>
            <a:chExt cx="1121664" cy="1121664"/>
          </a:xfrm>
        </p:grpSpPr>
        <p:sp>
          <p:nvSpPr>
            <p:cNvPr name="Freeform 112" id="112"/>
            <p:cNvSpPr/>
            <p:nvPr/>
          </p:nvSpPr>
          <p:spPr>
            <a:xfrm flipH="false" flipV="false" rot="0">
              <a:off x="0" y="0"/>
              <a:ext cx="1121664" cy="1121664"/>
            </a:xfrm>
            <a:custGeom>
              <a:avLst/>
              <a:gdLst/>
              <a:ahLst/>
              <a:cxnLst/>
              <a:rect r="r" b="b" t="t" l="l"/>
              <a:pathLst>
                <a:path h="1121664" w="1121664">
                  <a:moveTo>
                    <a:pt x="0" y="0"/>
                  </a:moveTo>
                  <a:lnTo>
                    <a:pt x="1121664" y="0"/>
                  </a:lnTo>
                  <a:lnTo>
                    <a:pt x="1121664" y="1121664"/>
                  </a:lnTo>
                  <a:lnTo>
                    <a:pt x="0" y="112166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78303" t="0" r="-78303" b="0"/>
              </a:stretch>
            </a:blipFill>
          </p:spPr>
        </p:sp>
        <p:sp>
          <p:nvSpPr>
            <p:cNvPr name="TextBox 113" id="113"/>
            <p:cNvSpPr txBox="true"/>
            <p:nvPr/>
          </p:nvSpPr>
          <p:spPr>
            <a:xfrm>
              <a:off x="0" y="-9525"/>
              <a:ext cx="1121664" cy="1131189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4800"/>
                </a:lnSpc>
              </a:pPr>
              <a:r>
                <a:rPr lang="en-US" sz="4000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E</a:t>
              </a:r>
            </a:p>
          </p:txBody>
        </p:sp>
      </p:grpSp>
      <p:grpSp>
        <p:nvGrpSpPr>
          <p:cNvPr name="Group 114" id="114"/>
          <p:cNvGrpSpPr/>
          <p:nvPr/>
        </p:nvGrpSpPr>
        <p:grpSpPr>
          <a:xfrm rot="0">
            <a:off x="12618720" y="6217920"/>
            <a:ext cx="5047488" cy="694944"/>
            <a:chOff x="0" y="0"/>
            <a:chExt cx="6729984" cy="926592"/>
          </a:xfrm>
        </p:grpSpPr>
        <p:sp>
          <p:nvSpPr>
            <p:cNvPr name="Freeform 115" id="115"/>
            <p:cNvSpPr/>
            <p:nvPr/>
          </p:nvSpPr>
          <p:spPr>
            <a:xfrm flipH="false" flipV="false" rot="0">
              <a:off x="0" y="0"/>
              <a:ext cx="6729984" cy="926592"/>
            </a:xfrm>
            <a:custGeom>
              <a:avLst/>
              <a:gdLst/>
              <a:ahLst/>
              <a:cxnLst/>
              <a:rect r="r" b="b" t="t" l="l"/>
              <a:pathLst>
                <a:path h="926592" w="6729984">
                  <a:moveTo>
                    <a:pt x="0" y="0"/>
                  </a:moveTo>
                  <a:lnTo>
                    <a:pt x="6729984" y="0"/>
                  </a:lnTo>
                  <a:lnTo>
                    <a:pt x="6729984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91522" r="0" b="-91522"/>
              </a:stretch>
            </a:blipFill>
          </p:spPr>
        </p:sp>
        <p:sp>
          <p:nvSpPr>
            <p:cNvPr name="TextBox 116" id="116"/>
            <p:cNvSpPr txBox="true"/>
            <p:nvPr/>
          </p:nvSpPr>
          <p:spPr>
            <a:xfrm>
              <a:off x="0" y="-19050"/>
              <a:ext cx="6729984" cy="94564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Environmental</a:t>
              </a:r>
            </a:p>
          </p:txBody>
        </p:sp>
      </p:grpSp>
      <p:sp>
        <p:nvSpPr>
          <p:cNvPr name="TextBox 117" id="117"/>
          <p:cNvSpPr txBox="true"/>
          <p:nvPr/>
        </p:nvSpPr>
        <p:spPr>
          <a:xfrm rot="0">
            <a:off x="13679424" y="6974967"/>
            <a:ext cx="3986784" cy="19495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21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Environmental regulations on refrigerants, sustainability requirements, energy efficiency standards in each region.</a:t>
            </a:r>
          </a:p>
        </p:txBody>
      </p: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5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2697" y="-12697"/>
            <a:ext cx="18313403" cy="1342139"/>
            <a:chOff x="0" y="0"/>
            <a:chExt cx="24417871" cy="178951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16891" y="16891"/>
              <a:ext cx="24383999" cy="1755648"/>
            </a:xfrm>
            <a:custGeom>
              <a:avLst/>
              <a:gdLst/>
              <a:ahLst/>
              <a:cxnLst/>
              <a:rect r="r" b="b" t="t" l="l"/>
              <a:pathLst>
                <a:path h="1755648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1755648"/>
                  </a:lnTo>
                  <a:lnTo>
                    <a:pt x="0" y="1755648"/>
                  </a:lnTo>
                  <a:close/>
                </a:path>
              </a:pathLst>
            </a:custGeom>
            <a:solidFill>
              <a:srgbClr val="111D33"/>
            </a:solid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4417782" cy="1789430"/>
            </a:xfrm>
            <a:custGeom>
              <a:avLst/>
              <a:gdLst/>
              <a:ahLst/>
              <a:cxnLst/>
              <a:rect r="r" b="b" t="t" l="l"/>
              <a:pathLst>
                <a:path h="1789430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1772539"/>
                  </a:lnTo>
                  <a:cubicBezTo>
                    <a:pt x="24417782" y="1781937"/>
                    <a:pt x="24410163" y="1789430"/>
                    <a:pt x="24400890" y="1789430"/>
                  </a:cubicBezTo>
                  <a:lnTo>
                    <a:pt x="16891" y="1789430"/>
                  </a:lnTo>
                  <a:cubicBezTo>
                    <a:pt x="7493" y="1789430"/>
                    <a:pt x="0" y="1781810"/>
                    <a:pt x="0" y="177253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772539"/>
                  </a:lnTo>
                  <a:lnTo>
                    <a:pt x="16891" y="1772539"/>
                  </a:lnTo>
                  <a:lnTo>
                    <a:pt x="16891" y="1755648"/>
                  </a:lnTo>
                  <a:lnTo>
                    <a:pt x="24400890" y="1755648"/>
                  </a:lnTo>
                  <a:lnTo>
                    <a:pt x="24400890" y="1772539"/>
                  </a:lnTo>
                  <a:lnTo>
                    <a:pt x="24384000" y="1772539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B2A4A"/>
            </a:solidFill>
          </p:spPr>
        </p:sp>
      </p:grpSp>
      <p:grpSp>
        <p:nvGrpSpPr>
          <p:cNvPr name="Group 5" id="5"/>
          <p:cNvGrpSpPr/>
          <p:nvPr/>
        </p:nvGrpSpPr>
        <p:grpSpPr>
          <a:xfrm rot="0">
            <a:off x="822960" y="0"/>
            <a:ext cx="15361920" cy="1316736"/>
            <a:chOff x="0" y="0"/>
            <a:chExt cx="20482560" cy="175564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0482561" cy="1755648"/>
            </a:xfrm>
            <a:custGeom>
              <a:avLst/>
              <a:gdLst/>
              <a:ahLst/>
              <a:cxnLst/>
              <a:rect r="r" b="b" t="t" l="l"/>
              <a:pathLst>
                <a:path h="1755648" w="20482561">
                  <a:moveTo>
                    <a:pt x="0" y="0"/>
                  </a:moveTo>
                  <a:lnTo>
                    <a:pt x="20482561" y="0"/>
                  </a:lnTo>
                  <a:lnTo>
                    <a:pt x="20482561" y="1755648"/>
                  </a:lnTo>
                  <a:lnTo>
                    <a:pt x="0" y="17556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77325" r="0" b="-177325"/>
              </a:stretch>
            </a:blipFill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20482560" cy="175564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4560"/>
                </a:lnSpc>
              </a:pPr>
              <a:r>
                <a:rPr lang="en-US" b="true" sz="3800" spc="399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STRENGTHS OF THE KEEPSAFE TEAM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6642080" y="0"/>
            <a:ext cx="1316736" cy="1316736"/>
            <a:chOff x="0" y="0"/>
            <a:chExt cx="1755648" cy="1755648"/>
          </a:xfrm>
        </p:grpSpPr>
        <p:sp>
          <p:nvSpPr>
            <p:cNvPr name="Freeform 9" id="9" descr="preencoded.png"/>
            <p:cNvSpPr/>
            <p:nvPr/>
          </p:nvSpPr>
          <p:spPr>
            <a:xfrm flipH="false" flipV="false" rot="0">
              <a:off x="0" y="0"/>
              <a:ext cx="1755648" cy="1755648"/>
            </a:xfrm>
            <a:custGeom>
              <a:avLst/>
              <a:gdLst/>
              <a:ahLst/>
              <a:cxnLst/>
              <a:rect r="r" b="b" t="t" l="l"/>
              <a:pathLst>
                <a:path h="1755648" w="1755648">
                  <a:moveTo>
                    <a:pt x="0" y="0"/>
                  </a:moveTo>
                  <a:lnTo>
                    <a:pt x="1755648" y="0"/>
                  </a:lnTo>
                  <a:lnTo>
                    <a:pt x="1755648" y="1755648"/>
                  </a:lnTo>
                  <a:lnTo>
                    <a:pt x="0" y="17556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0" r="0" b="0"/>
              </a:stretch>
            </a:blip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-12697" y="9771383"/>
            <a:ext cx="18313403" cy="537467"/>
            <a:chOff x="0" y="0"/>
            <a:chExt cx="24417871" cy="716623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16891" y="16891"/>
              <a:ext cx="24383999" cy="682752"/>
            </a:xfrm>
            <a:custGeom>
              <a:avLst/>
              <a:gdLst/>
              <a:ahLst/>
              <a:cxnLst/>
              <a:rect r="r" b="b" t="t" l="l"/>
              <a:pathLst>
                <a:path h="682752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682752"/>
                  </a:lnTo>
                  <a:lnTo>
                    <a:pt x="0" y="682752"/>
                  </a:lnTo>
                  <a:close/>
                </a:path>
              </a:pathLst>
            </a:custGeom>
            <a:solidFill>
              <a:srgbClr val="D8DDE6"/>
            </a:solid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4417782" cy="716536"/>
            </a:xfrm>
            <a:custGeom>
              <a:avLst/>
              <a:gdLst/>
              <a:ahLst/>
              <a:cxnLst/>
              <a:rect r="r" b="b" t="t" l="l"/>
              <a:pathLst>
                <a:path h="716536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699643"/>
                  </a:lnTo>
                  <a:cubicBezTo>
                    <a:pt x="24417782" y="709041"/>
                    <a:pt x="24410163" y="716534"/>
                    <a:pt x="24400890" y="716534"/>
                  </a:cubicBezTo>
                  <a:lnTo>
                    <a:pt x="16891" y="716534"/>
                  </a:lnTo>
                  <a:cubicBezTo>
                    <a:pt x="7620" y="716661"/>
                    <a:pt x="0" y="709041"/>
                    <a:pt x="0" y="69964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699643"/>
                  </a:lnTo>
                  <a:lnTo>
                    <a:pt x="16891" y="699643"/>
                  </a:lnTo>
                  <a:lnTo>
                    <a:pt x="16891" y="682752"/>
                  </a:lnTo>
                  <a:lnTo>
                    <a:pt x="24400890" y="682752"/>
                  </a:lnTo>
                  <a:lnTo>
                    <a:pt x="24400890" y="699643"/>
                  </a:lnTo>
                  <a:lnTo>
                    <a:pt x="24384000" y="699643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D8DDE6"/>
            </a:solidFill>
          </p:spPr>
        </p:sp>
      </p:grpSp>
      <p:grpSp>
        <p:nvGrpSpPr>
          <p:cNvPr name="Group 13" id="13"/>
          <p:cNvGrpSpPr/>
          <p:nvPr/>
        </p:nvGrpSpPr>
        <p:grpSpPr>
          <a:xfrm rot="0">
            <a:off x="731520" y="9784080"/>
            <a:ext cx="15544800" cy="512064"/>
            <a:chOff x="0" y="0"/>
            <a:chExt cx="20726400" cy="682752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20726400" cy="682752"/>
            </a:xfrm>
            <a:custGeom>
              <a:avLst/>
              <a:gdLst/>
              <a:ahLst/>
              <a:cxnLst/>
              <a:rect r="r" b="b" t="t" l="l"/>
              <a:pathLst>
                <a:path h="682752" w="20726400">
                  <a:moveTo>
                    <a:pt x="0" y="0"/>
                  </a:moveTo>
                  <a:lnTo>
                    <a:pt x="20726400" y="0"/>
                  </a:lnTo>
                  <a:lnTo>
                    <a:pt x="2072640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41510" r="0" b="-541510"/>
              </a:stretch>
            </a:blip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38100"/>
              <a:ext cx="2072640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Keepsafe Company Case Study  |  Teamwork &amp; Organisational Behaviour</a:t>
              </a: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6459200" y="9784080"/>
            <a:ext cx="1463040" cy="512064"/>
            <a:chOff x="0" y="0"/>
            <a:chExt cx="1950720" cy="682752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950720" cy="682752"/>
            </a:xfrm>
            <a:custGeom>
              <a:avLst/>
              <a:gdLst/>
              <a:ahLst/>
              <a:cxnLst/>
              <a:rect r="r" b="b" t="t" l="l"/>
              <a:pathLst>
                <a:path h="682752" w="1950720">
                  <a:moveTo>
                    <a:pt x="0" y="0"/>
                  </a:moveTo>
                  <a:lnTo>
                    <a:pt x="1950720" y="0"/>
                  </a:lnTo>
                  <a:lnTo>
                    <a:pt x="195072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671" r="0" b="-5671"/>
              </a:stretch>
            </a:blip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38100"/>
              <a:ext cx="195072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18 / 20</a:t>
              </a: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755399" y="1596647"/>
            <a:ext cx="8346443" cy="2475995"/>
            <a:chOff x="0" y="0"/>
            <a:chExt cx="11128591" cy="3301327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16891" y="16891"/>
              <a:ext cx="11094720" cy="3267456"/>
            </a:xfrm>
            <a:custGeom>
              <a:avLst/>
              <a:gdLst/>
              <a:ahLst/>
              <a:cxnLst/>
              <a:rect r="r" b="b" t="t" l="l"/>
              <a:pathLst>
                <a:path h="3267456" w="11094720">
                  <a:moveTo>
                    <a:pt x="0" y="0"/>
                  </a:moveTo>
                  <a:lnTo>
                    <a:pt x="11094720" y="0"/>
                  </a:lnTo>
                  <a:lnTo>
                    <a:pt x="11094720" y="3267456"/>
                  </a:lnTo>
                  <a:lnTo>
                    <a:pt x="0" y="3267456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11128501" cy="3301238"/>
            </a:xfrm>
            <a:custGeom>
              <a:avLst/>
              <a:gdLst/>
              <a:ahLst/>
              <a:cxnLst/>
              <a:rect r="r" b="b" t="t" l="l"/>
              <a:pathLst>
                <a:path h="3301238" w="11128501">
                  <a:moveTo>
                    <a:pt x="16891" y="0"/>
                  </a:moveTo>
                  <a:lnTo>
                    <a:pt x="11111611" y="0"/>
                  </a:lnTo>
                  <a:cubicBezTo>
                    <a:pt x="11121009" y="0"/>
                    <a:pt x="11128501" y="7620"/>
                    <a:pt x="11128501" y="16891"/>
                  </a:cubicBezTo>
                  <a:lnTo>
                    <a:pt x="11128501" y="3284347"/>
                  </a:lnTo>
                  <a:cubicBezTo>
                    <a:pt x="11128501" y="3293745"/>
                    <a:pt x="11120882" y="3301238"/>
                    <a:pt x="11111611" y="3301238"/>
                  </a:cubicBezTo>
                  <a:lnTo>
                    <a:pt x="16891" y="3301238"/>
                  </a:lnTo>
                  <a:cubicBezTo>
                    <a:pt x="7493" y="3301238"/>
                    <a:pt x="0" y="3293618"/>
                    <a:pt x="0" y="3284347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3284347"/>
                  </a:lnTo>
                  <a:lnTo>
                    <a:pt x="16891" y="3284347"/>
                  </a:lnTo>
                  <a:lnTo>
                    <a:pt x="16891" y="3267456"/>
                  </a:lnTo>
                  <a:lnTo>
                    <a:pt x="11111611" y="3267456"/>
                  </a:lnTo>
                  <a:lnTo>
                    <a:pt x="11111611" y="3284347"/>
                  </a:lnTo>
                  <a:lnTo>
                    <a:pt x="11094720" y="3284347"/>
                  </a:lnTo>
                  <a:lnTo>
                    <a:pt x="11094720" y="16891"/>
                  </a:lnTo>
                  <a:lnTo>
                    <a:pt x="11111611" y="16891"/>
                  </a:lnTo>
                  <a:lnTo>
                    <a:pt x="1111161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755399" y="1596647"/>
            <a:ext cx="8346443" cy="153419"/>
            <a:chOff x="0" y="0"/>
            <a:chExt cx="11128591" cy="204559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16891" y="16891"/>
              <a:ext cx="11094720" cy="170688"/>
            </a:xfrm>
            <a:custGeom>
              <a:avLst/>
              <a:gdLst/>
              <a:ahLst/>
              <a:cxnLst/>
              <a:rect r="r" b="b" t="t" l="l"/>
              <a:pathLst>
                <a:path h="170688" w="11094720">
                  <a:moveTo>
                    <a:pt x="0" y="0"/>
                  </a:moveTo>
                  <a:lnTo>
                    <a:pt x="11094720" y="0"/>
                  </a:lnTo>
                  <a:lnTo>
                    <a:pt x="1109472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1B4F72"/>
            </a:solidFill>
          </p:spPr>
        </p:sp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11128501" cy="204472"/>
            </a:xfrm>
            <a:custGeom>
              <a:avLst/>
              <a:gdLst/>
              <a:ahLst/>
              <a:cxnLst/>
              <a:rect r="r" b="b" t="t" l="l"/>
              <a:pathLst>
                <a:path h="204472" w="11128501">
                  <a:moveTo>
                    <a:pt x="16891" y="0"/>
                  </a:moveTo>
                  <a:lnTo>
                    <a:pt x="11111611" y="0"/>
                  </a:lnTo>
                  <a:cubicBezTo>
                    <a:pt x="11121009" y="0"/>
                    <a:pt x="11128501" y="7620"/>
                    <a:pt x="11128501" y="16891"/>
                  </a:cubicBezTo>
                  <a:lnTo>
                    <a:pt x="11128501" y="187579"/>
                  </a:lnTo>
                  <a:cubicBezTo>
                    <a:pt x="11128501" y="196977"/>
                    <a:pt x="11120882" y="204470"/>
                    <a:pt x="1111161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11111611" y="170688"/>
                  </a:lnTo>
                  <a:lnTo>
                    <a:pt x="11111611" y="187579"/>
                  </a:lnTo>
                  <a:lnTo>
                    <a:pt x="11094720" y="187579"/>
                  </a:lnTo>
                  <a:lnTo>
                    <a:pt x="11094720" y="16891"/>
                  </a:lnTo>
                  <a:lnTo>
                    <a:pt x="11111611" y="16891"/>
                  </a:lnTo>
                  <a:lnTo>
                    <a:pt x="1111161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B4F72"/>
            </a:solidFill>
          </p:spPr>
        </p:sp>
      </p:grpSp>
      <p:grpSp>
        <p:nvGrpSpPr>
          <p:cNvPr name="Group 25" id="25"/>
          <p:cNvGrpSpPr/>
          <p:nvPr/>
        </p:nvGrpSpPr>
        <p:grpSpPr>
          <a:xfrm rot="0">
            <a:off x="987552" y="1792224"/>
            <a:ext cx="7863840" cy="658368"/>
            <a:chOff x="0" y="0"/>
            <a:chExt cx="10485120" cy="877824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10485120" cy="877824"/>
            </a:xfrm>
            <a:custGeom>
              <a:avLst/>
              <a:gdLst/>
              <a:ahLst/>
              <a:cxnLst/>
              <a:rect r="r" b="b" t="t" l="l"/>
              <a:pathLst>
                <a:path h="877824" w="10485120">
                  <a:moveTo>
                    <a:pt x="0" y="0"/>
                  </a:moveTo>
                  <a:lnTo>
                    <a:pt x="10485120" y="0"/>
                  </a:lnTo>
                  <a:lnTo>
                    <a:pt x="10485120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82737" r="0" b="-182737"/>
              </a:stretch>
            </a:blipFill>
          </p:spPr>
        </p:sp>
        <p:sp>
          <p:nvSpPr>
            <p:cNvPr name="TextBox 27" id="27"/>
            <p:cNvSpPr txBox="true"/>
            <p:nvPr/>
          </p:nvSpPr>
          <p:spPr>
            <a:xfrm>
              <a:off x="0" y="-19050"/>
              <a:ext cx="10485120" cy="89687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Diverse Expertise</a:t>
              </a:r>
            </a:p>
          </p:txBody>
        </p:sp>
      </p:grpSp>
      <p:sp>
        <p:nvSpPr>
          <p:cNvPr name="TextBox 28" id="28"/>
          <p:cNvSpPr txBox="true"/>
          <p:nvPr/>
        </p:nvSpPr>
        <p:spPr>
          <a:xfrm rot="0">
            <a:off x="987552" y="2476119"/>
            <a:ext cx="7863840" cy="14375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60"/>
              </a:lnSpc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The team combined Engineering, Finance, Sales, HR, IT, Legal, Facilities and Security — covering all functional areas needed for a comprehensive market entry study.</a:t>
            </a:r>
          </a:p>
        </p:txBody>
      </p:sp>
      <p:grpSp>
        <p:nvGrpSpPr>
          <p:cNvPr name="Group 29" id="29"/>
          <p:cNvGrpSpPr/>
          <p:nvPr/>
        </p:nvGrpSpPr>
        <p:grpSpPr>
          <a:xfrm rot="0">
            <a:off x="9497063" y="1596647"/>
            <a:ext cx="8346443" cy="2475995"/>
            <a:chOff x="0" y="0"/>
            <a:chExt cx="11128591" cy="3301327"/>
          </a:xfrm>
        </p:grpSpPr>
        <p:sp>
          <p:nvSpPr>
            <p:cNvPr name="Freeform 30" id="30"/>
            <p:cNvSpPr/>
            <p:nvPr/>
          </p:nvSpPr>
          <p:spPr>
            <a:xfrm flipH="false" flipV="false" rot="0">
              <a:off x="16891" y="16891"/>
              <a:ext cx="11094720" cy="3267456"/>
            </a:xfrm>
            <a:custGeom>
              <a:avLst/>
              <a:gdLst/>
              <a:ahLst/>
              <a:cxnLst/>
              <a:rect r="r" b="b" t="t" l="l"/>
              <a:pathLst>
                <a:path h="3267456" w="11094720">
                  <a:moveTo>
                    <a:pt x="0" y="0"/>
                  </a:moveTo>
                  <a:lnTo>
                    <a:pt x="11094720" y="0"/>
                  </a:lnTo>
                  <a:lnTo>
                    <a:pt x="11094720" y="3267456"/>
                  </a:lnTo>
                  <a:lnTo>
                    <a:pt x="0" y="3267456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31" id="31"/>
            <p:cNvSpPr/>
            <p:nvPr/>
          </p:nvSpPr>
          <p:spPr>
            <a:xfrm flipH="false" flipV="false" rot="0">
              <a:off x="0" y="0"/>
              <a:ext cx="11128501" cy="3301238"/>
            </a:xfrm>
            <a:custGeom>
              <a:avLst/>
              <a:gdLst/>
              <a:ahLst/>
              <a:cxnLst/>
              <a:rect r="r" b="b" t="t" l="l"/>
              <a:pathLst>
                <a:path h="3301238" w="11128501">
                  <a:moveTo>
                    <a:pt x="16891" y="0"/>
                  </a:moveTo>
                  <a:lnTo>
                    <a:pt x="11111611" y="0"/>
                  </a:lnTo>
                  <a:cubicBezTo>
                    <a:pt x="11121009" y="0"/>
                    <a:pt x="11128501" y="7620"/>
                    <a:pt x="11128501" y="16891"/>
                  </a:cubicBezTo>
                  <a:lnTo>
                    <a:pt x="11128501" y="3284347"/>
                  </a:lnTo>
                  <a:cubicBezTo>
                    <a:pt x="11128501" y="3293745"/>
                    <a:pt x="11120882" y="3301238"/>
                    <a:pt x="11111611" y="3301238"/>
                  </a:cubicBezTo>
                  <a:lnTo>
                    <a:pt x="16891" y="3301238"/>
                  </a:lnTo>
                  <a:cubicBezTo>
                    <a:pt x="7493" y="3301238"/>
                    <a:pt x="0" y="3293618"/>
                    <a:pt x="0" y="3284347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3284347"/>
                  </a:lnTo>
                  <a:lnTo>
                    <a:pt x="16891" y="3284347"/>
                  </a:lnTo>
                  <a:lnTo>
                    <a:pt x="16891" y="3267456"/>
                  </a:lnTo>
                  <a:lnTo>
                    <a:pt x="11111611" y="3267456"/>
                  </a:lnTo>
                  <a:lnTo>
                    <a:pt x="11111611" y="3284347"/>
                  </a:lnTo>
                  <a:lnTo>
                    <a:pt x="11094720" y="3284347"/>
                  </a:lnTo>
                  <a:lnTo>
                    <a:pt x="11094720" y="16891"/>
                  </a:lnTo>
                  <a:lnTo>
                    <a:pt x="11111611" y="16891"/>
                  </a:lnTo>
                  <a:lnTo>
                    <a:pt x="1111161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32" id="32"/>
          <p:cNvGrpSpPr/>
          <p:nvPr/>
        </p:nvGrpSpPr>
        <p:grpSpPr>
          <a:xfrm rot="0">
            <a:off x="9497063" y="1596647"/>
            <a:ext cx="8346443" cy="153419"/>
            <a:chOff x="0" y="0"/>
            <a:chExt cx="11128591" cy="204559"/>
          </a:xfrm>
        </p:grpSpPr>
        <p:sp>
          <p:nvSpPr>
            <p:cNvPr name="Freeform 33" id="33"/>
            <p:cNvSpPr/>
            <p:nvPr/>
          </p:nvSpPr>
          <p:spPr>
            <a:xfrm flipH="false" flipV="false" rot="0">
              <a:off x="16891" y="16891"/>
              <a:ext cx="11094720" cy="170688"/>
            </a:xfrm>
            <a:custGeom>
              <a:avLst/>
              <a:gdLst/>
              <a:ahLst/>
              <a:cxnLst/>
              <a:rect r="r" b="b" t="t" l="l"/>
              <a:pathLst>
                <a:path h="170688" w="11094720">
                  <a:moveTo>
                    <a:pt x="0" y="0"/>
                  </a:moveTo>
                  <a:lnTo>
                    <a:pt x="11094720" y="0"/>
                  </a:lnTo>
                  <a:lnTo>
                    <a:pt x="1109472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C0392B"/>
            </a:solidFill>
          </p:spPr>
        </p:sp>
        <p:sp>
          <p:nvSpPr>
            <p:cNvPr name="Freeform 34" id="34"/>
            <p:cNvSpPr/>
            <p:nvPr/>
          </p:nvSpPr>
          <p:spPr>
            <a:xfrm flipH="false" flipV="false" rot="0">
              <a:off x="0" y="0"/>
              <a:ext cx="11128501" cy="204472"/>
            </a:xfrm>
            <a:custGeom>
              <a:avLst/>
              <a:gdLst/>
              <a:ahLst/>
              <a:cxnLst/>
              <a:rect r="r" b="b" t="t" l="l"/>
              <a:pathLst>
                <a:path h="204472" w="11128501">
                  <a:moveTo>
                    <a:pt x="16891" y="0"/>
                  </a:moveTo>
                  <a:lnTo>
                    <a:pt x="11111611" y="0"/>
                  </a:lnTo>
                  <a:cubicBezTo>
                    <a:pt x="11121009" y="0"/>
                    <a:pt x="11128501" y="7620"/>
                    <a:pt x="11128501" y="16891"/>
                  </a:cubicBezTo>
                  <a:lnTo>
                    <a:pt x="11128501" y="187579"/>
                  </a:lnTo>
                  <a:cubicBezTo>
                    <a:pt x="11128501" y="196977"/>
                    <a:pt x="11120882" y="204470"/>
                    <a:pt x="1111161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11111611" y="170688"/>
                  </a:lnTo>
                  <a:lnTo>
                    <a:pt x="11111611" y="187579"/>
                  </a:lnTo>
                  <a:lnTo>
                    <a:pt x="11094720" y="187579"/>
                  </a:lnTo>
                  <a:lnTo>
                    <a:pt x="11094720" y="16891"/>
                  </a:lnTo>
                  <a:lnTo>
                    <a:pt x="11111611" y="16891"/>
                  </a:lnTo>
                  <a:lnTo>
                    <a:pt x="1111161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392B"/>
            </a:solidFill>
          </p:spPr>
        </p:sp>
      </p:grpSp>
      <p:grpSp>
        <p:nvGrpSpPr>
          <p:cNvPr name="Group 35" id="35"/>
          <p:cNvGrpSpPr/>
          <p:nvPr/>
        </p:nvGrpSpPr>
        <p:grpSpPr>
          <a:xfrm rot="0">
            <a:off x="9729216" y="1792224"/>
            <a:ext cx="7863840" cy="658368"/>
            <a:chOff x="0" y="0"/>
            <a:chExt cx="10485120" cy="877824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0" y="0"/>
              <a:ext cx="10485120" cy="877824"/>
            </a:xfrm>
            <a:custGeom>
              <a:avLst/>
              <a:gdLst/>
              <a:ahLst/>
              <a:cxnLst/>
              <a:rect r="r" b="b" t="t" l="l"/>
              <a:pathLst>
                <a:path h="877824" w="10485120">
                  <a:moveTo>
                    <a:pt x="0" y="0"/>
                  </a:moveTo>
                  <a:lnTo>
                    <a:pt x="10485120" y="0"/>
                  </a:lnTo>
                  <a:lnTo>
                    <a:pt x="10485120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82737" r="0" b="-182737"/>
              </a:stretch>
            </a:blipFill>
          </p:spPr>
        </p:sp>
        <p:sp>
          <p:nvSpPr>
            <p:cNvPr name="TextBox 37" id="37"/>
            <p:cNvSpPr txBox="true"/>
            <p:nvPr/>
          </p:nvSpPr>
          <p:spPr>
            <a:xfrm>
              <a:off x="0" y="-19050"/>
              <a:ext cx="10485120" cy="89687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Resilience Through Conflict</a:t>
              </a:r>
            </a:p>
          </p:txBody>
        </p:sp>
      </p:grpSp>
      <p:sp>
        <p:nvSpPr>
          <p:cNvPr name="TextBox 38" id="38"/>
          <p:cNvSpPr txBox="true"/>
          <p:nvPr/>
        </p:nvSpPr>
        <p:spPr>
          <a:xfrm rot="0">
            <a:off x="9729216" y="2476119"/>
            <a:ext cx="7863840" cy="14375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60"/>
              </a:lnSpc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Despite a serious storming phase in Meeting 2, the team recovered. This resilience demonstrates that the team had the potential and will to succeed.</a:t>
            </a:r>
          </a:p>
        </p:txBody>
      </p:sp>
      <p:grpSp>
        <p:nvGrpSpPr>
          <p:cNvPr name="Group 39" id="39"/>
          <p:cNvGrpSpPr/>
          <p:nvPr/>
        </p:nvGrpSpPr>
        <p:grpSpPr>
          <a:xfrm rot="0">
            <a:off x="755399" y="4303271"/>
            <a:ext cx="8346443" cy="2475995"/>
            <a:chOff x="0" y="0"/>
            <a:chExt cx="11128591" cy="3301327"/>
          </a:xfrm>
        </p:grpSpPr>
        <p:sp>
          <p:nvSpPr>
            <p:cNvPr name="Freeform 40" id="40"/>
            <p:cNvSpPr/>
            <p:nvPr/>
          </p:nvSpPr>
          <p:spPr>
            <a:xfrm flipH="false" flipV="false" rot="0">
              <a:off x="16891" y="16891"/>
              <a:ext cx="11094720" cy="3267456"/>
            </a:xfrm>
            <a:custGeom>
              <a:avLst/>
              <a:gdLst/>
              <a:ahLst/>
              <a:cxnLst/>
              <a:rect r="r" b="b" t="t" l="l"/>
              <a:pathLst>
                <a:path h="3267456" w="11094720">
                  <a:moveTo>
                    <a:pt x="0" y="0"/>
                  </a:moveTo>
                  <a:lnTo>
                    <a:pt x="11094720" y="0"/>
                  </a:lnTo>
                  <a:lnTo>
                    <a:pt x="11094720" y="3267456"/>
                  </a:lnTo>
                  <a:lnTo>
                    <a:pt x="0" y="3267456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41" id="41"/>
            <p:cNvSpPr/>
            <p:nvPr/>
          </p:nvSpPr>
          <p:spPr>
            <a:xfrm flipH="false" flipV="false" rot="0">
              <a:off x="0" y="0"/>
              <a:ext cx="11128501" cy="3301238"/>
            </a:xfrm>
            <a:custGeom>
              <a:avLst/>
              <a:gdLst/>
              <a:ahLst/>
              <a:cxnLst/>
              <a:rect r="r" b="b" t="t" l="l"/>
              <a:pathLst>
                <a:path h="3301238" w="11128501">
                  <a:moveTo>
                    <a:pt x="16891" y="0"/>
                  </a:moveTo>
                  <a:lnTo>
                    <a:pt x="11111611" y="0"/>
                  </a:lnTo>
                  <a:cubicBezTo>
                    <a:pt x="11121009" y="0"/>
                    <a:pt x="11128501" y="7620"/>
                    <a:pt x="11128501" y="16891"/>
                  </a:cubicBezTo>
                  <a:lnTo>
                    <a:pt x="11128501" y="3284347"/>
                  </a:lnTo>
                  <a:cubicBezTo>
                    <a:pt x="11128501" y="3293745"/>
                    <a:pt x="11120882" y="3301238"/>
                    <a:pt x="11111611" y="3301238"/>
                  </a:cubicBezTo>
                  <a:lnTo>
                    <a:pt x="16891" y="3301238"/>
                  </a:lnTo>
                  <a:cubicBezTo>
                    <a:pt x="7493" y="3301238"/>
                    <a:pt x="0" y="3293618"/>
                    <a:pt x="0" y="3284347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3284347"/>
                  </a:lnTo>
                  <a:lnTo>
                    <a:pt x="16891" y="3284347"/>
                  </a:lnTo>
                  <a:lnTo>
                    <a:pt x="16891" y="3267456"/>
                  </a:lnTo>
                  <a:lnTo>
                    <a:pt x="11111611" y="3267456"/>
                  </a:lnTo>
                  <a:lnTo>
                    <a:pt x="11111611" y="3284347"/>
                  </a:lnTo>
                  <a:lnTo>
                    <a:pt x="11094720" y="3284347"/>
                  </a:lnTo>
                  <a:lnTo>
                    <a:pt x="11094720" y="16891"/>
                  </a:lnTo>
                  <a:lnTo>
                    <a:pt x="11111611" y="16891"/>
                  </a:lnTo>
                  <a:lnTo>
                    <a:pt x="1111161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42" id="42"/>
          <p:cNvGrpSpPr/>
          <p:nvPr/>
        </p:nvGrpSpPr>
        <p:grpSpPr>
          <a:xfrm rot="0">
            <a:off x="755399" y="4303271"/>
            <a:ext cx="8346443" cy="153419"/>
            <a:chOff x="0" y="0"/>
            <a:chExt cx="11128591" cy="204559"/>
          </a:xfrm>
        </p:grpSpPr>
        <p:sp>
          <p:nvSpPr>
            <p:cNvPr name="Freeform 43" id="43"/>
            <p:cNvSpPr/>
            <p:nvPr/>
          </p:nvSpPr>
          <p:spPr>
            <a:xfrm flipH="false" flipV="false" rot="0">
              <a:off x="16891" y="16891"/>
              <a:ext cx="11094720" cy="170688"/>
            </a:xfrm>
            <a:custGeom>
              <a:avLst/>
              <a:gdLst/>
              <a:ahLst/>
              <a:cxnLst/>
              <a:rect r="r" b="b" t="t" l="l"/>
              <a:pathLst>
                <a:path h="170688" w="11094720">
                  <a:moveTo>
                    <a:pt x="0" y="0"/>
                  </a:moveTo>
                  <a:lnTo>
                    <a:pt x="11094720" y="0"/>
                  </a:lnTo>
                  <a:lnTo>
                    <a:pt x="1109472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27AE60"/>
            </a:solidFill>
          </p:spPr>
        </p:sp>
        <p:sp>
          <p:nvSpPr>
            <p:cNvPr name="Freeform 44" id="44"/>
            <p:cNvSpPr/>
            <p:nvPr/>
          </p:nvSpPr>
          <p:spPr>
            <a:xfrm flipH="false" flipV="false" rot="0">
              <a:off x="0" y="0"/>
              <a:ext cx="11128501" cy="204472"/>
            </a:xfrm>
            <a:custGeom>
              <a:avLst/>
              <a:gdLst/>
              <a:ahLst/>
              <a:cxnLst/>
              <a:rect r="r" b="b" t="t" l="l"/>
              <a:pathLst>
                <a:path h="204472" w="11128501">
                  <a:moveTo>
                    <a:pt x="16891" y="0"/>
                  </a:moveTo>
                  <a:lnTo>
                    <a:pt x="11111611" y="0"/>
                  </a:lnTo>
                  <a:cubicBezTo>
                    <a:pt x="11121009" y="0"/>
                    <a:pt x="11128501" y="7620"/>
                    <a:pt x="11128501" y="16891"/>
                  </a:cubicBezTo>
                  <a:lnTo>
                    <a:pt x="11128501" y="187579"/>
                  </a:lnTo>
                  <a:cubicBezTo>
                    <a:pt x="11128501" y="196977"/>
                    <a:pt x="11120882" y="204470"/>
                    <a:pt x="1111161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11111611" y="170688"/>
                  </a:lnTo>
                  <a:lnTo>
                    <a:pt x="11111611" y="187579"/>
                  </a:lnTo>
                  <a:lnTo>
                    <a:pt x="11094720" y="187579"/>
                  </a:lnTo>
                  <a:lnTo>
                    <a:pt x="11094720" y="16891"/>
                  </a:lnTo>
                  <a:lnTo>
                    <a:pt x="11111611" y="16891"/>
                  </a:lnTo>
                  <a:lnTo>
                    <a:pt x="1111161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27AE60"/>
            </a:solidFill>
          </p:spPr>
        </p:sp>
      </p:grpSp>
      <p:grpSp>
        <p:nvGrpSpPr>
          <p:cNvPr name="Group 45" id="45"/>
          <p:cNvGrpSpPr/>
          <p:nvPr/>
        </p:nvGrpSpPr>
        <p:grpSpPr>
          <a:xfrm rot="0">
            <a:off x="987552" y="4498848"/>
            <a:ext cx="7863840" cy="658368"/>
            <a:chOff x="0" y="0"/>
            <a:chExt cx="10485120" cy="877824"/>
          </a:xfrm>
        </p:grpSpPr>
        <p:sp>
          <p:nvSpPr>
            <p:cNvPr name="Freeform 46" id="46"/>
            <p:cNvSpPr/>
            <p:nvPr/>
          </p:nvSpPr>
          <p:spPr>
            <a:xfrm flipH="false" flipV="false" rot="0">
              <a:off x="0" y="0"/>
              <a:ext cx="10485120" cy="877824"/>
            </a:xfrm>
            <a:custGeom>
              <a:avLst/>
              <a:gdLst/>
              <a:ahLst/>
              <a:cxnLst/>
              <a:rect r="r" b="b" t="t" l="l"/>
              <a:pathLst>
                <a:path h="877824" w="10485120">
                  <a:moveTo>
                    <a:pt x="0" y="0"/>
                  </a:moveTo>
                  <a:lnTo>
                    <a:pt x="10485120" y="0"/>
                  </a:lnTo>
                  <a:lnTo>
                    <a:pt x="10485120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82737" r="0" b="-182737"/>
              </a:stretch>
            </a:blipFill>
          </p:spPr>
        </p:sp>
        <p:sp>
          <p:nvSpPr>
            <p:cNvPr name="TextBox 47" id="47"/>
            <p:cNvSpPr txBox="true"/>
            <p:nvPr/>
          </p:nvSpPr>
          <p:spPr>
            <a:xfrm>
              <a:off x="0" y="-19050"/>
              <a:ext cx="10485120" cy="89687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Self-Organisation</a:t>
              </a:r>
            </a:p>
          </p:txBody>
        </p:sp>
      </p:grpSp>
      <p:sp>
        <p:nvSpPr>
          <p:cNvPr name="TextBox 48" id="48"/>
          <p:cNvSpPr txBox="true"/>
          <p:nvPr/>
        </p:nvSpPr>
        <p:spPr>
          <a:xfrm rot="0">
            <a:off x="987552" y="5182743"/>
            <a:ext cx="7863840" cy="14375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60"/>
              </a:lnSpc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In Meeting 3, members proposed their own solutions (Sylvia's rotating roles, Tom's liaison role) without waiting for the leader — a sign of high team maturity.</a:t>
            </a:r>
          </a:p>
        </p:txBody>
      </p:sp>
      <p:grpSp>
        <p:nvGrpSpPr>
          <p:cNvPr name="Group 49" id="49"/>
          <p:cNvGrpSpPr/>
          <p:nvPr/>
        </p:nvGrpSpPr>
        <p:grpSpPr>
          <a:xfrm rot="0">
            <a:off x="9497063" y="4303271"/>
            <a:ext cx="8346443" cy="2475995"/>
            <a:chOff x="0" y="0"/>
            <a:chExt cx="11128591" cy="3301327"/>
          </a:xfrm>
        </p:grpSpPr>
        <p:sp>
          <p:nvSpPr>
            <p:cNvPr name="Freeform 50" id="50"/>
            <p:cNvSpPr/>
            <p:nvPr/>
          </p:nvSpPr>
          <p:spPr>
            <a:xfrm flipH="false" flipV="false" rot="0">
              <a:off x="16891" y="16891"/>
              <a:ext cx="11094720" cy="3267456"/>
            </a:xfrm>
            <a:custGeom>
              <a:avLst/>
              <a:gdLst/>
              <a:ahLst/>
              <a:cxnLst/>
              <a:rect r="r" b="b" t="t" l="l"/>
              <a:pathLst>
                <a:path h="3267456" w="11094720">
                  <a:moveTo>
                    <a:pt x="0" y="0"/>
                  </a:moveTo>
                  <a:lnTo>
                    <a:pt x="11094720" y="0"/>
                  </a:lnTo>
                  <a:lnTo>
                    <a:pt x="11094720" y="3267456"/>
                  </a:lnTo>
                  <a:lnTo>
                    <a:pt x="0" y="3267456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51" id="51"/>
            <p:cNvSpPr/>
            <p:nvPr/>
          </p:nvSpPr>
          <p:spPr>
            <a:xfrm flipH="false" flipV="false" rot="0">
              <a:off x="0" y="0"/>
              <a:ext cx="11128501" cy="3301238"/>
            </a:xfrm>
            <a:custGeom>
              <a:avLst/>
              <a:gdLst/>
              <a:ahLst/>
              <a:cxnLst/>
              <a:rect r="r" b="b" t="t" l="l"/>
              <a:pathLst>
                <a:path h="3301238" w="11128501">
                  <a:moveTo>
                    <a:pt x="16891" y="0"/>
                  </a:moveTo>
                  <a:lnTo>
                    <a:pt x="11111611" y="0"/>
                  </a:lnTo>
                  <a:cubicBezTo>
                    <a:pt x="11121009" y="0"/>
                    <a:pt x="11128501" y="7620"/>
                    <a:pt x="11128501" y="16891"/>
                  </a:cubicBezTo>
                  <a:lnTo>
                    <a:pt x="11128501" y="3284347"/>
                  </a:lnTo>
                  <a:cubicBezTo>
                    <a:pt x="11128501" y="3293745"/>
                    <a:pt x="11120882" y="3301238"/>
                    <a:pt x="11111611" y="3301238"/>
                  </a:cubicBezTo>
                  <a:lnTo>
                    <a:pt x="16891" y="3301238"/>
                  </a:lnTo>
                  <a:cubicBezTo>
                    <a:pt x="7493" y="3301238"/>
                    <a:pt x="0" y="3293618"/>
                    <a:pt x="0" y="3284347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3284347"/>
                  </a:lnTo>
                  <a:lnTo>
                    <a:pt x="16891" y="3284347"/>
                  </a:lnTo>
                  <a:lnTo>
                    <a:pt x="16891" y="3267456"/>
                  </a:lnTo>
                  <a:lnTo>
                    <a:pt x="11111611" y="3267456"/>
                  </a:lnTo>
                  <a:lnTo>
                    <a:pt x="11111611" y="3284347"/>
                  </a:lnTo>
                  <a:lnTo>
                    <a:pt x="11094720" y="3284347"/>
                  </a:lnTo>
                  <a:lnTo>
                    <a:pt x="11094720" y="16891"/>
                  </a:lnTo>
                  <a:lnTo>
                    <a:pt x="11111611" y="16891"/>
                  </a:lnTo>
                  <a:lnTo>
                    <a:pt x="1111161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52" id="52"/>
          <p:cNvGrpSpPr/>
          <p:nvPr/>
        </p:nvGrpSpPr>
        <p:grpSpPr>
          <a:xfrm rot="0">
            <a:off x="9497063" y="4303271"/>
            <a:ext cx="8346443" cy="153419"/>
            <a:chOff x="0" y="0"/>
            <a:chExt cx="11128591" cy="204559"/>
          </a:xfrm>
        </p:grpSpPr>
        <p:sp>
          <p:nvSpPr>
            <p:cNvPr name="Freeform 53" id="53"/>
            <p:cNvSpPr/>
            <p:nvPr/>
          </p:nvSpPr>
          <p:spPr>
            <a:xfrm flipH="false" flipV="false" rot="0">
              <a:off x="16891" y="16891"/>
              <a:ext cx="11094720" cy="170688"/>
            </a:xfrm>
            <a:custGeom>
              <a:avLst/>
              <a:gdLst/>
              <a:ahLst/>
              <a:cxnLst/>
              <a:rect r="r" b="b" t="t" l="l"/>
              <a:pathLst>
                <a:path h="170688" w="11094720">
                  <a:moveTo>
                    <a:pt x="0" y="0"/>
                  </a:moveTo>
                  <a:lnTo>
                    <a:pt x="11094720" y="0"/>
                  </a:lnTo>
                  <a:lnTo>
                    <a:pt x="1109472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D4891A"/>
            </a:solidFill>
          </p:spPr>
        </p:sp>
        <p:sp>
          <p:nvSpPr>
            <p:cNvPr name="Freeform 54" id="54"/>
            <p:cNvSpPr/>
            <p:nvPr/>
          </p:nvSpPr>
          <p:spPr>
            <a:xfrm flipH="false" flipV="false" rot="0">
              <a:off x="0" y="0"/>
              <a:ext cx="11128501" cy="204472"/>
            </a:xfrm>
            <a:custGeom>
              <a:avLst/>
              <a:gdLst/>
              <a:ahLst/>
              <a:cxnLst/>
              <a:rect r="r" b="b" t="t" l="l"/>
              <a:pathLst>
                <a:path h="204472" w="11128501">
                  <a:moveTo>
                    <a:pt x="16891" y="0"/>
                  </a:moveTo>
                  <a:lnTo>
                    <a:pt x="11111611" y="0"/>
                  </a:lnTo>
                  <a:cubicBezTo>
                    <a:pt x="11121009" y="0"/>
                    <a:pt x="11128501" y="7620"/>
                    <a:pt x="11128501" y="16891"/>
                  </a:cubicBezTo>
                  <a:lnTo>
                    <a:pt x="11128501" y="187579"/>
                  </a:lnTo>
                  <a:cubicBezTo>
                    <a:pt x="11128501" y="196977"/>
                    <a:pt x="11120882" y="204470"/>
                    <a:pt x="1111161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11111611" y="170688"/>
                  </a:lnTo>
                  <a:lnTo>
                    <a:pt x="11111611" y="187579"/>
                  </a:lnTo>
                  <a:lnTo>
                    <a:pt x="11094720" y="187579"/>
                  </a:lnTo>
                  <a:lnTo>
                    <a:pt x="11094720" y="16891"/>
                  </a:lnTo>
                  <a:lnTo>
                    <a:pt x="11111611" y="16891"/>
                  </a:lnTo>
                  <a:lnTo>
                    <a:pt x="1111161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D4891A"/>
            </a:solidFill>
          </p:spPr>
        </p:sp>
      </p:grpSp>
      <p:grpSp>
        <p:nvGrpSpPr>
          <p:cNvPr name="Group 55" id="55"/>
          <p:cNvGrpSpPr/>
          <p:nvPr/>
        </p:nvGrpSpPr>
        <p:grpSpPr>
          <a:xfrm rot="0">
            <a:off x="9729216" y="4498848"/>
            <a:ext cx="7863840" cy="658368"/>
            <a:chOff x="0" y="0"/>
            <a:chExt cx="10485120" cy="877824"/>
          </a:xfrm>
        </p:grpSpPr>
        <p:sp>
          <p:nvSpPr>
            <p:cNvPr name="Freeform 56" id="56"/>
            <p:cNvSpPr/>
            <p:nvPr/>
          </p:nvSpPr>
          <p:spPr>
            <a:xfrm flipH="false" flipV="false" rot="0">
              <a:off x="0" y="0"/>
              <a:ext cx="10485120" cy="877824"/>
            </a:xfrm>
            <a:custGeom>
              <a:avLst/>
              <a:gdLst/>
              <a:ahLst/>
              <a:cxnLst/>
              <a:rect r="r" b="b" t="t" l="l"/>
              <a:pathLst>
                <a:path h="877824" w="10485120">
                  <a:moveTo>
                    <a:pt x="0" y="0"/>
                  </a:moveTo>
                  <a:lnTo>
                    <a:pt x="10485120" y="0"/>
                  </a:lnTo>
                  <a:lnTo>
                    <a:pt x="10485120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82737" r="0" b="-182737"/>
              </a:stretch>
            </a:blipFill>
          </p:spPr>
        </p:sp>
        <p:sp>
          <p:nvSpPr>
            <p:cNvPr name="TextBox 57" id="57"/>
            <p:cNvSpPr txBox="true"/>
            <p:nvPr/>
          </p:nvSpPr>
          <p:spPr>
            <a:xfrm>
              <a:off x="0" y="-19050"/>
              <a:ext cx="10485120" cy="89687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Specialist Volunteering</a:t>
              </a:r>
            </a:p>
          </p:txBody>
        </p:sp>
      </p:grpSp>
      <p:sp>
        <p:nvSpPr>
          <p:cNvPr name="TextBox 58" id="58"/>
          <p:cNvSpPr txBox="true"/>
          <p:nvPr/>
        </p:nvSpPr>
        <p:spPr>
          <a:xfrm rot="0">
            <a:off x="9729216" y="5182743"/>
            <a:ext cx="7863840" cy="14375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60"/>
              </a:lnSpc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Kasia and Tom voluntarily adopted quality control and liaison roles respectively, reducing the burden on Nick and distributing leadership functions.</a:t>
            </a:r>
          </a:p>
        </p:txBody>
      </p:sp>
      <p:grpSp>
        <p:nvGrpSpPr>
          <p:cNvPr name="Group 59" id="59"/>
          <p:cNvGrpSpPr/>
          <p:nvPr/>
        </p:nvGrpSpPr>
        <p:grpSpPr>
          <a:xfrm rot="0">
            <a:off x="755399" y="7009895"/>
            <a:ext cx="8346443" cy="2475995"/>
            <a:chOff x="0" y="0"/>
            <a:chExt cx="11128591" cy="3301327"/>
          </a:xfrm>
        </p:grpSpPr>
        <p:sp>
          <p:nvSpPr>
            <p:cNvPr name="Freeform 60" id="60"/>
            <p:cNvSpPr/>
            <p:nvPr/>
          </p:nvSpPr>
          <p:spPr>
            <a:xfrm flipH="false" flipV="false" rot="0">
              <a:off x="16891" y="16891"/>
              <a:ext cx="11094720" cy="3267456"/>
            </a:xfrm>
            <a:custGeom>
              <a:avLst/>
              <a:gdLst/>
              <a:ahLst/>
              <a:cxnLst/>
              <a:rect r="r" b="b" t="t" l="l"/>
              <a:pathLst>
                <a:path h="3267456" w="11094720">
                  <a:moveTo>
                    <a:pt x="0" y="0"/>
                  </a:moveTo>
                  <a:lnTo>
                    <a:pt x="11094720" y="0"/>
                  </a:lnTo>
                  <a:lnTo>
                    <a:pt x="11094720" y="3267456"/>
                  </a:lnTo>
                  <a:lnTo>
                    <a:pt x="0" y="3267456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61" id="61"/>
            <p:cNvSpPr/>
            <p:nvPr/>
          </p:nvSpPr>
          <p:spPr>
            <a:xfrm flipH="false" flipV="false" rot="0">
              <a:off x="0" y="0"/>
              <a:ext cx="11128501" cy="3301238"/>
            </a:xfrm>
            <a:custGeom>
              <a:avLst/>
              <a:gdLst/>
              <a:ahLst/>
              <a:cxnLst/>
              <a:rect r="r" b="b" t="t" l="l"/>
              <a:pathLst>
                <a:path h="3301238" w="11128501">
                  <a:moveTo>
                    <a:pt x="16891" y="0"/>
                  </a:moveTo>
                  <a:lnTo>
                    <a:pt x="11111611" y="0"/>
                  </a:lnTo>
                  <a:cubicBezTo>
                    <a:pt x="11121009" y="0"/>
                    <a:pt x="11128501" y="7620"/>
                    <a:pt x="11128501" y="16891"/>
                  </a:cubicBezTo>
                  <a:lnTo>
                    <a:pt x="11128501" y="3284347"/>
                  </a:lnTo>
                  <a:cubicBezTo>
                    <a:pt x="11128501" y="3293745"/>
                    <a:pt x="11120882" y="3301238"/>
                    <a:pt x="11111611" y="3301238"/>
                  </a:cubicBezTo>
                  <a:lnTo>
                    <a:pt x="16891" y="3301238"/>
                  </a:lnTo>
                  <a:cubicBezTo>
                    <a:pt x="7493" y="3301238"/>
                    <a:pt x="0" y="3293618"/>
                    <a:pt x="0" y="3284347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3284347"/>
                  </a:lnTo>
                  <a:lnTo>
                    <a:pt x="16891" y="3284347"/>
                  </a:lnTo>
                  <a:lnTo>
                    <a:pt x="16891" y="3267456"/>
                  </a:lnTo>
                  <a:lnTo>
                    <a:pt x="11111611" y="3267456"/>
                  </a:lnTo>
                  <a:lnTo>
                    <a:pt x="11111611" y="3284347"/>
                  </a:lnTo>
                  <a:lnTo>
                    <a:pt x="11094720" y="3284347"/>
                  </a:lnTo>
                  <a:lnTo>
                    <a:pt x="11094720" y="16891"/>
                  </a:lnTo>
                  <a:lnTo>
                    <a:pt x="11111611" y="16891"/>
                  </a:lnTo>
                  <a:lnTo>
                    <a:pt x="1111161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62" id="62"/>
          <p:cNvGrpSpPr/>
          <p:nvPr/>
        </p:nvGrpSpPr>
        <p:grpSpPr>
          <a:xfrm rot="0">
            <a:off x="755399" y="7009895"/>
            <a:ext cx="8346443" cy="153419"/>
            <a:chOff x="0" y="0"/>
            <a:chExt cx="11128591" cy="204559"/>
          </a:xfrm>
        </p:grpSpPr>
        <p:sp>
          <p:nvSpPr>
            <p:cNvPr name="Freeform 63" id="63"/>
            <p:cNvSpPr/>
            <p:nvPr/>
          </p:nvSpPr>
          <p:spPr>
            <a:xfrm flipH="false" flipV="false" rot="0">
              <a:off x="16891" y="16891"/>
              <a:ext cx="11094720" cy="170688"/>
            </a:xfrm>
            <a:custGeom>
              <a:avLst/>
              <a:gdLst/>
              <a:ahLst/>
              <a:cxnLst/>
              <a:rect r="r" b="b" t="t" l="l"/>
              <a:pathLst>
                <a:path h="170688" w="11094720">
                  <a:moveTo>
                    <a:pt x="0" y="0"/>
                  </a:moveTo>
                  <a:lnTo>
                    <a:pt x="11094720" y="0"/>
                  </a:lnTo>
                  <a:lnTo>
                    <a:pt x="1109472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8E44AD"/>
            </a:solidFill>
          </p:spPr>
        </p:sp>
        <p:sp>
          <p:nvSpPr>
            <p:cNvPr name="Freeform 64" id="64"/>
            <p:cNvSpPr/>
            <p:nvPr/>
          </p:nvSpPr>
          <p:spPr>
            <a:xfrm flipH="false" flipV="false" rot="0">
              <a:off x="0" y="0"/>
              <a:ext cx="11128501" cy="204472"/>
            </a:xfrm>
            <a:custGeom>
              <a:avLst/>
              <a:gdLst/>
              <a:ahLst/>
              <a:cxnLst/>
              <a:rect r="r" b="b" t="t" l="l"/>
              <a:pathLst>
                <a:path h="204472" w="11128501">
                  <a:moveTo>
                    <a:pt x="16891" y="0"/>
                  </a:moveTo>
                  <a:lnTo>
                    <a:pt x="11111611" y="0"/>
                  </a:lnTo>
                  <a:cubicBezTo>
                    <a:pt x="11121009" y="0"/>
                    <a:pt x="11128501" y="7620"/>
                    <a:pt x="11128501" y="16891"/>
                  </a:cubicBezTo>
                  <a:lnTo>
                    <a:pt x="11128501" y="187579"/>
                  </a:lnTo>
                  <a:cubicBezTo>
                    <a:pt x="11128501" y="196977"/>
                    <a:pt x="11120882" y="204470"/>
                    <a:pt x="1111161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11111611" y="170688"/>
                  </a:lnTo>
                  <a:lnTo>
                    <a:pt x="11111611" y="187579"/>
                  </a:lnTo>
                  <a:lnTo>
                    <a:pt x="11094720" y="187579"/>
                  </a:lnTo>
                  <a:lnTo>
                    <a:pt x="11094720" y="16891"/>
                  </a:lnTo>
                  <a:lnTo>
                    <a:pt x="11111611" y="16891"/>
                  </a:lnTo>
                  <a:lnTo>
                    <a:pt x="1111161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8E44AD"/>
            </a:solidFill>
          </p:spPr>
        </p:sp>
      </p:grpSp>
      <p:grpSp>
        <p:nvGrpSpPr>
          <p:cNvPr name="Group 65" id="65"/>
          <p:cNvGrpSpPr/>
          <p:nvPr/>
        </p:nvGrpSpPr>
        <p:grpSpPr>
          <a:xfrm rot="0">
            <a:off x="987552" y="7205472"/>
            <a:ext cx="7863840" cy="658368"/>
            <a:chOff x="0" y="0"/>
            <a:chExt cx="10485120" cy="877824"/>
          </a:xfrm>
        </p:grpSpPr>
        <p:sp>
          <p:nvSpPr>
            <p:cNvPr name="Freeform 66" id="66"/>
            <p:cNvSpPr/>
            <p:nvPr/>
          </p:nvSpPr>
          <p:spPr>
            <a:xfrm flipH="false" flipV="false" rot="0">
              <a:off x="0" y="0"/>
              <a:ext cx="10485120" cy="877824"/>
            </a:xfrm>
            <a:custGeom>
              <a:avLst/>
              <a:gdLst/>
              <a:ahLst/>
              <a:cxnLst/>
              <a:rect r="r" b="b" t="t" l="l"/>
              <a:pathLst>
                <a:path h="877824" w="10485120">
                  <a:moveTo>
                    <a:pt x="0" y="0"/>
                  </a:moveTo>
                  <a:lnTo>
                    <a:pt x="10485120" y="0"/>
                  </a:lnTo>
                  <a:lnTo>
                    <a:pt x="10485120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82737" r="0" b="-182737"/>
              </a:stretch>
            </a:blipFill>
          </p:spPr>
        </p:sp>
        <p:sp>
          <p:nvSpPr>
            <p:cNvPr name="TextBox 67" id="67"/>
            <p:cNvSpPr txBox="true"/>
            <p:nvPr/>
          </p:nvSpPr>
          <p:spPr>
            <a:xfrm>
              <a:off x="0" y="-19050"/>
              <a:ext cx="10485120" cy="89687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Pragmatic Problem Solving</a:t>
              </a:r>
            </a:p>
          </p:txBody>
        </p:sp>
      </p:grpSp>
      <p:sp>
        <p:nvSpPr>
          <p:cNvPr name="TextBox 68" id="68"/>
          <p:cNvSpPr txBox="true"/>
          <p:nvPr/>
        </p:nvSpPr>
        <p:spPr>
          <a:xfrm rot="0">
            <a:off x="987552" y="7889367"/>
            <a:ext cx="7863840" cy="14375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60"/>
              </a:lnSpc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When internal capability was exhausted in Meeting 4, the team made the practical decision to bring in an external engineering specialist rather than delay the project.</a:t>
            </a:r>
          </a:p>
        </p:txBody>
      </p:sp>
      <p:grpSp>
        <p:nvGrpSpPr>
          <p:cNvPr name="Group 69" id="69"/>
          <p:cNvGrpSpPr/>
          <p:nvPr/>
        </p:nvGrpSpPr>
        <p:grpSpPr>
          <a:xfrm rot="0">
            <a:off x="9497063" y="7009895"/>
            <a:ext cx="8346443" cy="2475995"/>
            <a:chOff x="0" y="0"/>
            <a:chExt cx="11128591" cy="3301327"/>
          </a:xfrm>
        </p:grpSpPr>
        <p:sp>
          <p:nvSpPr>
            <p:cNvPr name="Freeform 70" id="70"/>
            <p:cNvSpPr/>
            <p:nvPr/>
          </p:nvSpPr>
          <p:spPr>
            <a:xfrm flipH="false" flipV="false" rot="0">
              <a:off x="16891" y="16891"/>
              <a:ext cx="11094720" cy="3267456"/>
            </a:xfrm>
            <a:custGeom>
              <a:avLst/>
              <a:gdLst/>
              <a:ahLst/>
              <a:cxnLst/>
              <a:rect r="r" b="b" t="t" l="l"/>
              <a:pathLst>
                <a:path h="3267456" w="11094720">
                  <a:moveTo>
                    <a:pt x="0" y="0"/>
                  </a:moveTo>
                  <a:lnTo>
                    <a:pt x="11094720" y="0"/>
                  </a:lnTo>
                  <a:lnTo>
                    <a:pt x="11094720" y="3267456"/>
                  </a:lnTo>
                  <a:lnTo>
                    <a:pt x="0" y="3267456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71" id="71"/>
            <p:cNvSpPr/>
            <p:nvPr/>
          </p:nvSpPr>
          <p:spPr>
            <a:xfrm flipH="false" flipV="false" rot="0">
              <a:off x="0" y="0"/>
              <a:ext cx="11128501" cy="3301238"/>
            </a:xfrm>
            <a:custGeom>
              <a:avLst/>
              <a:gdLst/>
              <a:ahLst/>
              <a:cxnLst/>
              <a:rect r="r" b="b" t="t" l="l"/>
              <a:pathLst>
                <a:path h="3301238" w="11128501">
                  <a:moveTo>
                    <a:pt x="16891" y="0"/>
                  </a:moveTo>
                  <a:lnTo>
                    <a:pt x="11111611" y="0"/>
                  </a:lnTo>
                  <a:cubicBezTo>
                    <a:pt x="11121009" y="0"/>
                    <a:pt x="11128501" y="7620"/>
                    <a:pt x="11128501" y="16891"/>
                  </a:cubicBezTo>
                  <a:lnTo>
                    <a:pt x="11128501" y="3284347"/>
                  </a:lnTo>
                  <a:cubicBezTo>
                    <a:pt x="11128501" y="3293745"/>
                    <a:pt x="11120882" y="3301238"/>
                    <a:pt x="11111611" y="3301238"/>
                  </a:cubicBezTo>
                  <a:lnTo>
                    <a:pt x="16891" y="3301238"/>
                  </a:lnTo>
                  <a:cubicBezTo>
                    <a:pt x="7493" y="3301238"/>
                    <a:pt x="0" y="3293618"/>
                    <a:pt x="0" y="3284347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3284347"/>
                  </a:lnTo>
                  <a:lnTo>
                    <a:pt x="16891" y="3284347"/>
                  </a:lnTo>
                  <a:lnTo>
                    <a:pt x="16891" y="3267456"/>
                  </a:lnTo>
                  <a:lnTo>
                    <a:pt x="11111611" y="3267456"/>
                  </a:lnTo>
                  <a:lnTo>
                    <a:pt x="11111611" y="3284347"/>
                  </a:lnTo>
                  <a:lnTo>
                    <a:pt x="11094720" y="3284347"/>
                  </a:lnTo>
                  <a:lnTo>
                    <a:pt x="11094720" y="16891"/>
                  </a:lnTo>
                  <a:lnTo>
                    <a:pt x="11111611" y="16891"/>
                  </a:lnTo>
                  <a:lnTo>
                    <a:pt x="1111161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72" id="72"/>
          <p:cNvGrpSpPr/>
          <p:nvPr/>
        </p:nvGrpSpPr>
        <p:grpSpPr>
          <a:xfrm rot="0">
            <a:off x="9497063" y="7009895"/>
            <a:ext cx="8346443" cy="153419"/>
            <a:chOff x="0" y="0"/>
            <a:chExt cx="11128591" cy="204559"/>
          </a:xfrm>
        </p:grpSpPr>
        <p:sp>
          <p:nvSpPr>
            <p:cNvPr name="Freeform 73" id="73"/>
            <p:cNvSpPr/>
            <p:nvPr/>
          </p:nvSpPr>
          <p:spPr>
            <a:xfrm flipH="false" flipV="false" rot="0">
              <a:off x="16891" y="16891"/>
              <a:ext cx="11094720" cy="170688"/>
            </a:xfrm>
            <a:custGeom>
              <a:avLst/>
              <a:gdLst/>
              <a:ahLst/>
              <a:cxnLst/>
              <a:rect r="r" b="b" t="t" l="l"/>
              <a:pathLst>
                <a:path h="170688" w="11094720">
                  <a:moveTo>
                    <a:pt x="0" y="0"/>
                  </a:moveTo>
                  <a:lnTo>
                    <a:pt x="11094720" y="0"/>
                  </a:lnTo>
                  <a:lnTo>
                    <a:pt x="1109472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74" id="74"/>
            <p:cNvSpPr/>
            <p:nvPr/>
          </p:nvSpPr>
          <p:spPr>
            <a:xfrm flipH="false" flipV="false" rot="0">
              <a:off x="0" y="0"/>
              <a:ext cx="11128501" cy="204472"/>
            </a:xfrm>
            <a:custGeom>
              <a:avLst/>
              <a:gdLst/>
              <a:ahLst/>
              <a:cxnLst/>
              <a:rect r="r" b="b" t="t" l="l"/>
              <a:pathLst>
                <a:path h="204472" w="11128501">
                  <a:moveTo>
                    <a:pt x="16891" y="0"/>
                  </a:moveTo>
                  <a:lnTo>
                    <a:pt x="11111611" y="0"/>
                  </a:lnTo>
                  <a:cubicBezTo>
                    <a:pt x="11121009" y="0"/>
                    <a:pt x="11128501" y="7620"/>
                    <a:pt x="11128501" y="16891"/>
                  </a:cubicBezTo>
                  <a:lnTo>
                    <a:pt x="11128501" y="187579"/>
                  </a:lnTo>
                  <a:cubicBezTo>
                    <a:pt x="11128501" y="196977"/>
                    <a:pt x="11120882" y="204470"/>
                    <a:pt x="1111161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11111611" y="170688"/>
                  </a:lnTo>
                  <a:lnTo>
                    <a:pt x="11111611" y="187579"/>
                  </a:lnTo>
                  <a:lnTo>
                    <a:pt x="11094720" y="187579"/>
                  </a:lnTo>
                  <a:lnTo>
                    <a:pt x="11094720" y="16891"/>
                  </a:lnTo>
                  <a:lnTo>
                    <a:pt x="11111611" y="16891"/>
                  </a:lnTo>
                  <a:lnTo>
                    <a:pt x="1111161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75" id="75"/>
          <p:cNvGrpSpPr/>
          <p:nvPr/>
        </p:nvGrpSpPr>
        <p:grpSpPr>
          <a:xfrm rot="0">
            <a:off x="9729216" y="7205472"/>
            <a:ext cx="7863840" cy="658368"/>
            <a:chOff x="0" y="0"/>
            <a:chExt cx="10485120" cy="877824"/>
          </a:xfrm>
        </p:grpSpPr>
        <p:sp>
          <p:nvSpPr>
            <p:cNvPr name="Freeform 76" id="76"/>
            <p:cNvSpPr/>
            <p:nvPr/>
          </p:nvSpPr>
          <p:spPr>
            <a:xfrm flipH="false" flipV="false" rot="0">
              <a:off x="0" y="0"/>
              <a:ext cx="10485120" cy="877824"/>
            </a:xfrm>
            <a:custGeom>
              <a:avLst/>
              <a:gdLst/>
              <a:ahLst/>
              <a:cxnLst/>
              <a:rect r="r" b="b" t="t" l="l"/>
              <a:pathLst>
                <a:path h="877824" w="10485120">
                  <a:moveTo>
                    <a:pt x="0" y="0"/>
                  </a:moveTo>
                  <a:lnTo>
                    <a:pt x="10485120" y="0"/>
                  </a:lnTo>
                  <a:lnTo>
                    <a:pt x="10485120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82737" r="0" b="-182737"/>
              </a:stretch>
            </a:blipFill>
          </p:spPr>
        </p:sp>
        <p:sp>
          <p:nvSpPr>
            <p:cNvPr name="TextBox 77" id="77"/>
            <p:cNvSpPr txBox="true"/>
            <p:nvPr/>
          </p:nvSpPr>
          <p:spPr>
            <a:xfrm>
              <a:off x="0" y="-19050"/>
              <a:ext cx="10485120" cy="89687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Clear Shared Objective</a:t>
              </a:r>
            </a:p>
          </p:txBody>
        </p:sp>
      </p:grpSp>
      <p:sp>
        <p:nvSpPr>
          <p:cNvPr name="TextBox 78" id="78"/>
          <p:cNvSpPr txBox="true"/>
          <p:nvPr/>
        </p:nvSpPr>
        <p:spPr>
          <a:xfrm rot="0">
            <a:off x="9729216" y="7889367"/>
            <a:ext cx="7863840" cy="14375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60"/>
              </a:lnSpc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The team always had a clear, time-bound objective set by the MD. This alignment on the 'what' gave the team a reference point even during moments of internal conflict.</a:t>
            </a:r>
          </a:p>
        </p:txBody>
      </p:sp>
    </p:spTree>
  </p:cSld>
  <p:clrMapOvr>
    <a:masterClrMapping/>
  </p:clrMapOvr>
</p:sld>
</file>

<file path=ppt/slides/slide1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5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2697" y="-12697"/>
            <a:ext cx="18313403" cy="1342139"/>
            <a:chOff x="0" y="0"/>
            <a:chExt cx="24417871" cy="178951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16891" y="16891"/>
              <a:ext cx="24383999" cy="1755648"/>
            </a:xfrm>
            <a:custGeom>
              <a:avLst/>
              <a:gdLst/>
              <a:ahLst/>
              <a:cxnLst/>
              <a:rect r="r" b="b" t="t" l="l"/>
              <a:pathLst>
                <a:path h="1755648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1755648"/>
                  </a:lnTo>
                  <a:lnTo>
                    <a:pt x="0" y="1755648"/>
                  </a:lnTo>
                  <a:close/>
                </a:path>
              </a:pathLst>
            </a:custGeom>
            <a:solidFill>
              <a:srgbClr val="111D33"/>
            </a:solid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4417782" cy="1789430"/>
            </a:xfrm>
            <a:custGeom>
              <a:avLst/>
              <a:gdLst/>
              <a:ahLst/>
              <a:cxnLst/>
              <a:rect r="r" b="b" t="t" l="l"/>
              <a:pathLst>
                <a:path h="1789430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1772539"/>
                  </a:lnTo>
                  <a:cubicBezTo>
                    <a:pt x="24417782" y="1781937"/>
                    <a:pt x="24410163" y="1789430"/>
                    <a:pt x="24400890" y="1789430"/>
                  </a:cubicBezTo>
                  <a:lnTo>
                    <a:pt x="16891" y="1789430"/>
                  </a:lnTo>
                  <a:cubicBezTo>
                    <a:pt x="7493" y="1789430"/>
                    <a:pt x="0" y="1781810"/>
                    <a:pt x="0" y="177253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772539"/>
                  </a:lnTo>
                  <a:lnTo>
                    <a:pt x="16891" y="1772539"/>
                  </a:lnTo>
                  <a:lnTo>
                    <a:pt x="16891" y="1755648"/>
                  </a:lnTo>
                  <a:lnTo>
                    <a:pt x="24400890" y="1755648"/>
                  </a:lnTo>
                  <a:lnTo>
                    <a:pt x="24400890" y="1772539"/>
                  </a:lnTo>
                  <a:lnTo>
                    <a:pt x="24384000" y="1772539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B2A4A"/>
            </a:solidFill>
          </p:spPr>
        </p:sp>
      </p:grpSp>
      <p:grpSp>
        <p:nvGrpSpPr>
          <p:cNvPr name="Group 5" id="5"/>
          <p:cNvGrpSpPr/>
          <p:nvPr/>
        </p:nvGrpSpPr>
        <p:grpSpPr>
          <a:xfrm rot="0">
            <a:off x="822960" y="0"/>
            <a:ext cx="15361920" cy="1316736"/>
            <a:chOff x="0" y="0"/>
            <a:chExt cx="20482560" cy="175564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0482561" cy="1755648"/>
            </a:xfrm>
            <a:custGeom>
              <a:avLst/>
              <a:gdLst/>
              <a:ahLst/>
              <a:cxnLst/>
              <a:rect r="r" b="b" t="t" l="l"/>
              <a:pathLst>
                <a:path h="1755648" w="20482561">
                  <a:moveTo>
                    <a:pt x="0" y="0"/>
                  </a:moveTo>
                  <a:lnTo>
                    <a:pt x="20482561" y="0"/>
                  </a:lnTo>
                  <a:lnTo>
                    <a:pt x="20482561" y="1755648"/>
                  </a:lnTo>
                  <a:lnTo>
                    <a:pt x="0" y="175564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77325" r="0" b="-177325"/>
              </a:stretch>
            </a:blipFill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20482560" cy="175564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4560"/>
                </a:lnSpc>
              </a:pPr>
              <a:r>
                <a:rPr lang="en-US" b="true" sz="3800" spc="399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WEAKNESSES &amp; CHALLENGES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6642080" y="0"/>
            <a:ext cx="1316736" cy="1316736"/>
            <a:chOff x="0" y="0"/>
            <a:chExt cx="1755648" cy="1755648"/>
          </a:xfrm>
        </p:grpSpPr>
        <p:sp>
          <p:nvSpPr>
            <p:cNvPr name="Freeform 9" id="9" descr="preencoded.png"/>
            <p:cNvSpPr/>
            <p:nvPr/>
          </p:nvSpPr>
          <p:spPr>
            <a:xfrm flipH="false" flipV="false" rot="0">
              <a:off x="0" y="0"/>
              <a:ext cx="1755648" cy="1755648"/>
            </a:xfrm>
            <a:custGeom>
              <a:avLst/>
              <a:gdLst/>
              <a:ahLst/>
              <a:cxnLst/>
              <a:rect r="r" b="b" t="t" l="l"/>
              <a:pathLst>
                <a:path h="1755648" w="1755648">
                  <a:moveTo>
                    <a:pt x="0" y="0"/>
                  </a:moveTo>
                  <a:lnTo>
                    <a:pt x="1755648" y="0"/>
                  </a:lnTo>
                  <a:lnTo>
                    <a:pt x="1755648" y="1755648"/>
                  </a:lnTo>
                  <a:lnTo>
                    <a:pt x="0" y="17556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0" r="0" b="0"/>
              </a:stretch>
            </a:blip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-12697" y="9771383"/>
            <a:ext cx="18313403" cy="537467"/>
            <a:chOff x="0" y="0"/>
            <a:chExt cx="24417871" cy="716623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16891" y="16891"/>
              <a:ext cx="24383999" cy="682752"/>
            </a:xfrm>
            <a:custGeom>
              <a:avLst/>
              <a:gdLst/>
              <a:ahLst/>
              <a:cxnLst/>
              <a:rect r="r" b="b" t="t" l="l"/>
              <a:pathLst>
                <a:path h="682752" w="24383999">
                  <a:moveTo>
                    <a:pt x="0" y="0"/>
                  </a:moveTo>
                  <a:lnTo>
                    <a:pt x="24383999" y="0"/>
                  </a:lnTo>
                  <a:lnTo>
                    <a:pt x="24383999" y="682752"/>
                  </a:lnTo>
                  <a:lnTo>
                    <a:pt x="0" y="682752"/>
                  </a:lnTo>
                  <a:close/>
                </a:path>
              </a:pathLst>
            </a:custGeom>
            <a:solidFill>
              <a:srgbClr val="D8DDE6"/>
            </a:solid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4417782" cy="716536"/>
            </a:xfrm>
            <a:custGeom>
              <a:avLst/>
              <a:gdLst/>
              <a:ahLst/>
              <a:cxnLst/>
              <a:rect r="r" b="b" t="t" l="l"/>
              <a:pathLst>
                <a:path h="716536" w="24417782">
                  <a:moveTo>
                    <a:pt x="16891" y="0"/>
                  </a:moveTo>
                  <a:lnTo>
                    <a:pt x="24400890" y="0"/>
                  </a:lnTo>
                  <a:cubicBezTo>
                    <a:pt x="24410290" y="0"/>
                    <a:pt x="24417782" y="7620"/>
                    <a:pt x="24417782" y="16891"/>
                  </a:cubicBezTo>
                  <a:lnTo>
                    <a:pt x="24417782" y="699643"/>
                  </a:lnTo>
                  <a:cubicBezTo>
                    <a:pt x="24417782" y="709041"/>
                    <a:pt x="24410163" y="716534"/>
                    <a:pt x="24400890" y="716534"/>
                  </a:cubicBezTo>
                  <a:lnTo>
                    <a:pt x="16891" y="716534"/>
                  </a:lnTo>
                  <a:cubicBezTo>
                    <a:pt x="7620" y="716661"/>
                    <a:pt x="0" y="709041"/>
                    <a:pt x="0" y="69964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699643"/>
                  </a:lnTo>
                  <a:lnTo>
                    <a:pt x="16891" y="699643"/>
                  </a:lnTo>
                  <a:lnTo>
                    <a:pt x="16891" y="682752"/>
                  </a:lnTo>
                  <a:lnTo>
                    <a:pt x="24400890" y="682752"/>
                  </a:lnTo>
                  <a:lnTo>
                    <a:pt x="24400890" y="699643"/>
                  </a:lnTo>
                  <a:lnTo>
                    <a:pt x="24384000" y="699643"/>
                  </a:lnTo>
                  <a:lnTo>
                    <a:pt x="24384000" y="16891"/>
                  </a:lnTo>
                  <a:lnTo>
                    <a:pt x="24400890" y="16891"/>
                  </a:lnTo>
                  <a:lnTo>
                    <a:pt x="2440089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D8DDE6"/>
            </a:solidFill>
          </p:spPr>
        </p:sp>
      </p:grpSp>
      <p:grpSp>
        <p:nvGrpSpPr>
          <p:cNvPr name="Group 13" id="13"/>
          <p:cNvGrpSpPr/>
          <p:nvPr/>
        </p:nvGrpSpPr>
        <p:grpSpPr>
          <a:xfrm rot="0">
            <a:off x="731520" y="9784080"/>
            <a:ext cx="15544800" cy="512064"/>
            <a:chOff x="0" y="0"/>
            <a:chExt cx="20726400" cy="682752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20726400" cy="682752"/>
            </a:xfrm>
            <a:custGeom>
              <a:avLst/>
              <a:gdLst/>
              <a:ahLst/>
              <a:cxnLst/>
              <a:rect r="r" b="b" t="t" l="l"/>
              <a:pathLst>
                <a:path h="682752" w="20726400">
                  <a:moveTo>
                    <a:pt x="0" y="0"/>
                  </a:moveTo>
                  <a:lnTo>
                    <a:pt x="20726400" y="0"/>
                  </a:lnTo>
                  <a:lnTo>
                    <a:pt x="2072640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41510" r="0" b="-541510"/>
              </a:stretch>
            </a:blip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38100"/>
              <a:ext cx="2072640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Keepsafe Company Case Study  |  Teamwork &amp; Organisational Behaviour</a:t>
              </a: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6459200" y="9784080"/>
            <a:ext cx="1463040" cy="512064"/>
            <a:chOff x="0" y="0"/>
            <a:chExt cx="1950720" cy="682752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950720" cy="682752"/>
            </a:xfrm>
            <a:custGeom>
              <a:avLst/>
              <a:gdLst/>
              <a:ahLst/>
              <a:cxnLst/>
              <a:rect r="r" b="b" t="t" l="l"/>
              <a:pathLst>
                <a:path h="682752" w="1950720">
                  <a:moveTo>
                    <a:pt x="0" y="0"/>
                  </a:moveTo>
                  <a:lnTo>
                    <a:pt x="1950720" y="0"/>
                  </a:lnTo>
                  <a:lnTo>
                    <a:pt x="195072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671" r="0" b="-5671"/>
              </a:stretch>
            </a:blip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38100"/>
              <a:ext cx="195072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19 / 20</a:t>
              </a: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755399" y="1596647"/>
            <a:ext cx="8346443" cy="2475995"/>
            <a:chOff x="0" y="0"/>
            <a:chExt cx="11128591" cy="3301327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16891" y="16891"/>
              <a:ext cx="11094720" cy="3267456"/>
            </a:xfrm>
            <a:custGeom>
              <a:avLst/>
              <a:gdLst/>
              <a:ahLst/>
              <a:cxnLst/>
              <a:rect r="r" b="b" t="t" l="l"/>
              <a:pathLst>
                <a:path h="3267456" w="11094720">
                  <a:moveTo>
                    <a:pt x="0" y="0"/>
                  </a:moveTo>
                  <a:lnTo>
                    <a:pt x="11094720" y="0"/>
                  </a:lnTo>
                  <a:lnTo>
                    <a:pt x="11094720" y="3267456"/>
                  </a:lnTo>
                  <a:lnTo>
                    <a:pt x="0" y="3267456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11128501" cy="3301238"/>
            </a:xfrm>
            <a:custGeom>
              <a:avLst/>
              <a:gdLst/>
              <a:ahLst/>
              <a:cxnLst/>
              <a:rect r="r" b="b" t="t" l="l"/>
              <a:pathLst>
                <a:path h="3301238" w="11128501">
                  <a:moveTo>
                    <a:pt x="16891" y="0"/>
                  </a:moveTo>
                  <a:lnTo>
                    <a:pt x="11111611" y="0"/>
                  </a:lnTo>
                  <a:cubicBezTo>
                    <a:pt x="11121009" y="0"/>
                    <a:pt x="11128501" y="7620"/>
                    <a:pt x="11128501" y="16891"/>
                  </a:cubicBezTo>
                  <a:lnTo>
                    <a:pt x="11128501" y="3284347"/>
                  </a:lnTo>
                  <a:cubicBezTo>
                    <a:pt x="11128501" y="3293745"/>
                    <a:pt x="11120882" y="3301238"/>
                    <a:pt x="11111611" y="3301238"/>
                  </a:cubicBezTo>
                  <a:lnTo>
                    <a:pt x="16891" y="3301238"/>
                  </a:lnTo>
                  <a:cubicBezTo>
                    <a:pt x="7493" y="3301238"/>
                    <a:pt x="0" y="3293618"/>
                    <a:pt x="0" y="3284347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3284347"/>
                  </a:lnTo>
                  <a:lnTo>
                    <a:pt x="16891" y="3284347"/>
                  </a:lnTo>
                  <a:lnTo>
                    <a:pt x="16891" y="3267456"/>
                  </a:lnTo>
                  <a:lnTo>
                    <a:pt x="11111611" y="3267456"/>
                  </a:lnTo>
                  <a:lnTo>
                    <a:pt x="11111611" y="3284347"/>
                  </a:lnTo>
                  <a:lnTo>
                    <a:pt x="11094720" y="3284347"/>
                  </a:lnTo>
                  <a:lnTo>
                    <a:pt x="11094720" y="16891"/>
                  </a:lnTo>
                  <a:lnTo>
                    <a:pt x="11111611" y="16891"/>
                  </a:lnTo>
                  <a:lnTo>
                    <a:pt x="1111161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755399" y="1596647"/>
            <a:ext cx="8346443" cy="153419"/>
            <a:chOff x="0" y="0"/>
            <a:chExt cx="11128591" cy="204559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16891" y="16891"/>
              <a:ext cx="11094720" cy="170688"/>
            </a:xfrm>
            <a:custGeom>
              <a:avLst/>
              <a:gdLst/>
              <a:ahLst/>
              <a:cxnLst/>
              <a:rect r="r" b="b" t="t" l="l"/>
              <a:pathLst>
                <a:path h="170688" w="11094720">
                  <a:moveTo>
                    <a:pt x="0" y="0"/>
                  </a:moveTo>
                  <a:lnTo>
                    <a:pt x="11094720" y="0"/>
                  </a:lnTo>
                  <a:lnTo>
                    <a:pt x="1109472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C0392B"/>
            </a:solidFill>
          </p:spPr>
        </p:sp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11128501" cy="204472"/>
            </a:xfrm>
            <a:custGeom>
              <a:avLst/>
              <a:gdLst/>
              <a:ahLst/>
              <a:cxnLst/>
              <a:rect r="r" b="b" t="t" l="l"/>
              <a:pathLst>
                <a:path h="204472" w="11128501">
                  <a:moveTo>
                    <a:pt x="16891" y="0"/>
                  </a:moveTo>
                  <a:lnTo>
                    <a:pt x="11111611" y="0"/>
                  </a:lnTo>
                  <a:cubicBezTo>
                    <a:pt x="11121009" y="0"/>
                    <a:pt x="11128501" y="7620"/>
                    <a:pt x="11128501" y="16891"/>
                  </a:cubicBezTo>
                  <a:lnTo>
                    <a:pt x="11128501" y="187579"/>
                  </a:lnTo>
                  <a:cubicBezTo>
                    <a:pt x="11128501" y="196977"/>
                    <a:pt x="11120882" y="204470"/>
                    <a:pt x="1111161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11111611" y="170688"/>
                  </a:lnTo>
                  <a:lnTo>
                    <a:pt x="11111611" y="187579"/>
                  </a:lnTo>
                  <a:lnTo>
                    <a:pt x="11094720" y="187579"/>
                  </a:lnTo>
                  <a:lnTo>
                    <a:pt x="11094720" y="16891"/>
                  </a:lnTo>
                  <a:lnTo>
                    <a:pt x="11111611" y="16891"/>
                  </a:lnTo>
                  <a:lnTo>
                    <a:pt x="1111161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392B"/>
            </a:solidFill>
          </p:spPr>
        </p:sp>
      </p:grpSp>
      <p:grpSp>
        <p:nvGrpSpPr>
          <p:cNvPr name="Group 25" id="25"/>
          <p:cNvGrpSpPr/>
          <p:nvPr/>
        </p:nvGrpSpPr>
        <p:grpSpPr>
          <a:xfrm rot="0">
            <a:off x="987552" y="1792224"/>
            <a:ext cx="7863840" cy="658368"/>
            <a:chOff x="0" y="0"/>
            <a:chExt cx="10485120" cy="877824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10485120" cy="877824"/>
            </a:xfrm>
            <a:custGeom>
              <a:avLst/>
              <a:gdLst/>
              <a:ahLst/>
              <a:cxnLst/>
              <a:rect r="r" b="b" t="t" l="l"/>
              <a:pathLst>
                <a:path h="877824" w="10485120">
                  <a:moveTo>
                    <a:pt x="0" y="0"/>
                  </a:moveTo>
                  <a:lnTo>
                    <a:pt x="10485120" y="0"/>
                  </a:lnTo>
                  <a:lnTo>
                    <a:pt x="10485120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82737" r="0" b="-182737"/>
              </a:stretch>
            </a:blipFill>
          </p:spPr>
        </p:sp>
        <p:sp>
          <p:nvSpPr>
            <p:cNvPr name="TextBox 27" id="27"/>
            <p:cNvSpPr txBox="true"/>
            <p:nvPr/>
          </p:nvSpPr>
          <p:spPr>
            <a:xfrm>
              <a:off x="0" y="-19050"/>
              <a:ext cx="10485120" cy="89687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No Prior Team Culture</a:t>
              </a:r>
            </a:p>
          </p:txBody>
        </p:sp>
      </p:grpSp>
      <p:sp>
        <p:nvSpPr>
          <p:cNvPr name="TextBox 28" id="28"/>
          <p:cNvSpPr txBox="true"/>
          <p:nvPr/>
        </p:nvSpPr>
        <p:spPr>
          <a:xfrm rot="0">
            <a:off x="987552" y="2476119"/>
            <a:ext cx="7863840" cy="14375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60"/>
              </a:lnSpc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KEEPSAFE had never operated as a team. This meant members lacked basic teamworking skills and norms, making the early stages far harder than necessary.</a:t>
            </a:r>
          </a:p>
        </p:txBody>
      </p:sp>
      <p:grpSp>
        <p:nvGrpSpPr>
          <p:cNvPr name="Group 29" id="29"/>
          <p:cNvGrpSpPr/>
          <p:nvPr/>
        </p:nvGrpSpPr>
        <p:grpSpPr>
          <a:xfrm rot="0">
            <a:off x="9497063" y="1596647"/>
            <a:ext cx="8346443" cy="2475995"/>
            <a:chOff x="0" y="0"/>
            <a:chExt cx="11128591" cy="3301327"/>
          </a:xfrm>
        </p:grpSpPr>
        <p:sp>
          <p:nvSpPr>
            <p:cNvPr name="Freeform 30" id="30"/>
            <p:cNvSpPr/>
            <p:nvPr/>
          </p:nvSpPr>
          <p:spPr>
            <a:xfrm flipH="false" flipV="false" rot="0">
              <a:off x="16891" y="16891"/>
              <a:ext cx="11094720" cy="3267456"/>
            </a:xfrm>
            <a:custGeom>
              <a:avLst/>
              <a:gdLst/>
              <a:ahLst/>
              <a:cxnLst/>
              <a:rect r="r" b="b" t="t" l="l"/>
              <a:pathLst>
                <a:path h="3267456" w="11094720">
                  <a:moveTo>
                    <a:pt x="0" y="0"/>
                  </a:moveTo>
                  <a:lnTo>
                    <a:pt x="11094720" y="0"/>
                  </a:lnTo>
                  <a:lnTo>
                    <a:pt x="11094720" y="3267456"/>
                  </a:lnTo>
                  <a:lnTo>
                    <a:pt x="0" y="3267456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31" id="31"/>
            <p:cNvSpPr/>
            <p:nvPr/>
          </p:nvSpPr>
          <p:spPr>
            <a:xfrm flipH="false" flipV="false" rot="0">
              <a:off x="0" y="0"/>
              <a:ext cx="11128501" cy="3301238"/>
            </a:xfrm>
            <a:custGeom>
              <a:avLst/>
              <a:gdLst/>
              <a:ahLst/>
              <a:cxnLst/>
              <a:rect r="r" b="b" t="t" l="l"/>
              <a:pathLst>
                <a:path h="3301238" w="11128501">
                  <a:moveTo>
                    <a:pt x="16891" y="0"/>
                  </a:moveTo>
                  <a:lnTo>
                    <a:pt x="11111611" y="0"/>
                  </a:lnTo>
                  <a:cubicBezTo>
                    <a:pt x="11121009" y="0"/>
                    <a:pt x="11128501" y="7620"/>
                    <a:pt x="11128501" y="16891"/>
                  </a:cubicBezTo>
                  <a:lnTo>
                    <a:pt x="11128501" y="3284347"/>
                  </a:lnTo>
                  <a:cubicBezTo>
                    <a:pt x="11128501" y="3293745"/>
                    <a:pt x="11120882" y="3301238"/>
                    <a:pt x="11111611" y="3301238"/>
                  </a:cubicBezTo>
                  <a:lnTo>
                    <a:pt x="16891" y="3301238"/>
                  </a:lnTo>
                  <a:cubicBezTo>
                    <a:pt x="7493" y="3301238"/>
                    <a:pt x="0" y="3293618"/>
                    <a:pt x="0" y="3284347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3284347"/>
                  </a:lnTo>
                  <a:lnTo>
                    <a:pt x="16891" y="3284347"/>
                  </a:lnTo>
                  <a:lnTo>
                    <a:pt x="16891" y="3267456"/>
                  </a:lnTo>
                  <a:lnTo>
                    <a:pt x="11111611" y="3267456"/>
                  </a:lnTo>
                  <a:lnTo>
                    <a:pt x="11111611" y="3284347"/>
                  </a:lnTo>
                  <a:lnTo>
                    <a:pt x="11094720" y="3284347"/>
                  </a:lnTo>
                  <a:lnTo>
                    <a:pt x="11094720" y="16891"/>
                  </a:lnTo>
                  <a:lnTo>
                    <a:pt x="11111611" y="16891"/>
                  </a:lnTo>
                  <a:lnTo>
                    <a:pt x="1111161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32" id="32"/>
          <p:cNvGrpSpPr/>
          <p:nvPr/>
        </p:nvGrpSpPr>
        <p:grpSpPr>
          <a:xfrm rot="0">
            <a:off x="9497063" y="1596647"/>
            <a:ext cx="8346443" cy="153419"/>
            <a:chOff x="0" y="0"/>
            <a:chExt cx="11128591" cy="204559"/>
          </a:xfrm>
        </p:grpSpPr>
        <p:sp>
          <p:nvSpPr>
            <p:cNvPr name="Freeform 33" id="33"/>
            <p:cNvSpPr/>
            <p:nvPr/>
          </p:nvSpPr>
          <p:spPr>
            <a:xfrm flipH="false" flipV="false" rot="0">
              <a:off x="16891" y="16891"/>
              <a:ext cx="11094720" cy="170688"/>
            </a:xfrm>
            <a:custGeom>
              <a:avLst/>
              <a:gdLst/>
              <a:ahLst/>
              <a:cxnLst/>
              <a:rect r="r" b="b" t="t" l="l"/>
              <a:pathLst>
                <a:path h="170688" w="11094720">
                  <a:moveTo>
                    <a:pt x="0" y="0"/>
                  </a:moveTo>
                  <a:lnTo>
                    <a:pt x="11094720" y="0"/>
                  </a:lnTo>
                  <a:lnTo>
                    <a:pt x="1109472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D4891A"/>
            </a:solidFill>
          </p:spPr>
        </p:sp>
        <p:sp>
          <p:nvSpPr>
            <p:cNvPr name="Freeform 34" id="34"/>
            <p:cNvSpPr/>
            <p:nvPr/>
          </p:nvSpPr>
          <p:spPr>
            <a:xfrm flipH="false" flipV="false" rot="0">
              <a:off x="0" y="0"/>
              <a:ext cx="11128501" cy="204472"/>
            </a:xfrm>
            <a:custGeom>
              <a:avLst/>
              <a:gdLst/>
              <a:ahLst/>
              <a:cxnLst/>
              <a:rect r="r" b="b" t="t" l="l"/>
              <a:pathLst>
                <a:path h="204472" w="11128501">
                  <a:moveTo>
                    <a:pt x="16891" y="0"/>
                  </a:moveTo>
                  <a:lnTo>
                    <a:pt x="11111611" y="0"/>
                  </a:lnTo>
                  <a:cubicBezTo>
                    <a:pt x="11121009" y="0"/>
                    <a:pt x="11128501" y="7620"/>
                    <a:pt x="11128501" y="16891"/>
                  </a:cubicBezTo>
                  <a:lnTo>
                    <a:pt x="11128501" y="187579"/>
                  </a:lnTo>
                  <a:cubicBezTo>
                    <a:pt x="11128501" y="196977"/>
                    <a:pt x="11120882" y="204470"/>
                    <a:pt x="1111161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11111611" y="170688"/>
                  </a:lnTo>
                  <a:lnTo>
                    <a:pt x="11111611" y="187579"/>
                  </a:lnTo>
                  <a:lnTo>
                    <a:pt x="11094720" y="187579"/>
                  </a:lnTo>
                  <a:lnTo>
                    <a:pt x="11094720" y="16891"/>
                  </a:lnTo>
                  <a:lnTo>
                    <a:pt x="11111611" y="16891"/>
                  </a:lnTo>
                  <a:lnTo>
                    <a:pt x="1111161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D4891A"/>
            </a:solidFill>
          </p:spPr>
        </p:sp>
      </p:grpSp>
      <p:grpSp>
        <p:nvGrpSpPr>
          <p:cNvPr name="Group 35" id="35"/>
          <p:cNvGrpSpPr/>
          <p:nvPr/>
        </p:nvGrpSpPr>
        <p:grpSpPr>
          <a:xfrm rot="0">
            <a:off x="9729216" y="1792224"/>
            <a:ext cx="7863840" cy="658368"/>
            <a:chOff x="0" y="0"/>
            <a:chExt cx="10485120" cy="877824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0" y="0"/>
              <a:ext cx="10485120" cy="877824"/>
            </a:xfrm>
            <a:custGeom>
              <a:avLst/>
              <a:gdLst/>
              <a:ahLst/>
              <a:cxnLst/>
              <a:rect r="r" b="b" t="t" l="l"/>
              <a:pathLst>
                <a:path h="877824" w="10485120">
                  <a:moveTo>
                    <a:pt x="0" y="0"/>
                  </a:moveTo>
                  <a:lnTo>
                    <a:pt x="10485120" y="0"/>
                  </a:lnTo>
                  <a:lnTo>
                    <a:pt x="10485120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82737" r="0" b="-182737"/>
              </a:stretch>
            </a:blipFill>
          </p:spPr>
        </p:sp>
        <p:sp>
          <p:nvSpPr>
            <p:cNvPr name="TextBox 37" id="37"/>
            <p:cNvSpPr txBox="true"/>
            <p:nvPr/>
          </p:nvSpPr>
          <p:spPr>
            <a:xfrm>
              <a:off x="0" y="-19050"/>
              <a:ext cx="10485120" cy="89687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Abrupt Transition</a:t>
              </a:r>
            </a:p>
          </p:txBody>
        </p:sp>
      </p:grpSp>
      <p:sp>
        <p:nvSpPr>
          <p:cNvPr name="TextBox 38" id="38"/>
          <p:cNvSpPr txBox="true"/>
          <p:nvPr/>
        </p:nvSpPr>
        <p:spPr>
          <a:xfrm rot="0">
            <a:off x="9729216" y="2476119"/>
            <a:ext cx="7863840" cy="14375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60"/>
              </a:lnSpc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The shift from individual working to team-based projects was sudden and externally imposed. This risked resentment and resistance, which was evident in Meeting 2.</a:t>
            </a:r>
          </a:p>
        </p:txBody>
      </p:sp>
      <p:grpSp>
        <p:nvGrpSpPr>
          <p:cNvPr name="Group 39" id="39"/>
          <p:cNvGrpSpPr/>
          <p:nvPr/>
        </p:nvGrpSpPr>
        <p:grpSpPr>
          <a:xfrm rot="0">
            <a:off x="755399" y="4303271"/>
            <a:ext cx="8346443" cy="2475995"/>
            <a:chOff x="0" y="0"/>
            <a:chExt cx="11128591" cy="3301327"/>
          </a:xfrm>
        </p:grpSpPr>
        <p:sp>
          <p:nvSpPr>
            <p:cNvPr name="Freeform 40" id="40"/>
            <p:cNvSpPr/>
            <p:nvPr/>
          </p:nvSpPr>
          <p:spPr>
            <a:xfrm flipH="false" flipV="false" rot="0">
              <a:off x="16891" y="16891"/>
              <a:ext cx="11094720" cy="3267456"/>
            </a:xfrm>
            <a:custGeom>
              <a:avLst/>
              <a:gdLst/>
              <a:ahLst/>
              <a:cxnLst/>
              <a:rect r="r" b="b" t="t" l="l"/>
              <a:pathLst>
                <a:path h="3267456" w="11094720">
                  <a:moveTo>
                    <a:pt x="0" y="0"/>
                  </a:moveTo>
                  <a:lnTo>
                    <a:pt x="11094720" y="0"/>
                  </a:lnTo>
                  <a:lnTo>
                    <a:pt x="11094720" y="3267456"/>
                  </a:lnTo>
                  <a:lnTo>
                    <a:pt x="0" y="3267456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41" id="41"/>
            <p:cNvSpPr/>
            <p:nvPr/>
          </p:nvSpPr>
          <p:spPr>
            <a:xfrm flipH="false" flipV="false" rot="0">
              <a:off x="0" y="0"/>
              <a:ext cx="11128501" cy="3301238"/>
            </a:xfrm>
            <a:custGeom>
              <a:avLst/>
              <a:gdLst/>
              <a:ahLst/>
              <a:cxnLst/>
              <a:rect r="r" b="b" t="t" l="l"/>
              <a:pathLst>
                <a:path h="3301238" w="11128501">
                  <a:moveTo>
                    <a:pt x="16891" y="0"/>
                  </a:moveTo>
                  <a:lnTo>
                    <a:pt x="11111611" y="0"/>
                  </a:lnTo>
                  <a:cubicBezTo>
                    <a:pt x="11121009" y="0"/>
                    <a:pt x="11128501" y="7620"/>
                    <a:pt x="11128501" y="16891"/>
                  </a:cubicBezTo>
                  <a:lnTo>
                    <a:pt x="11128501" y="3284347"/>
                  </a:lnTo>
                  <a:cubicBezTo>
                    <a:pt x="11128501" y="3293745"/>
                    <a:pt x="11120882" y="3301238"/>
                    <a:pt x="11111611" y="3301238"/>
                  </a:cubicBezTo>
                  <a:lnTo>
                    <a:pt x="16891" y="3301238"/>
                  </a:lnTo>
                  <a:cubicBezTo>
                    <a:pt x="7493" y="3301238"/>
                    <a:pt x="0" y="3293618"/>
                    <a:pt x="0" y="3284347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3284347"/>
                  </a:lnTo>
                  <a:lnTo>
                    <a:pt x="16891" y="3284347"/>
                  </a:lnTo>
                  <a:lnTo>
                    <a:pt x="16891" y="3267456"/>
                  </a:lnTo>
                  <a:lnTo>
                    <a:pt x="11111611" y="3267456"/>
                  </a:lnTo>
                  <a:lnTo>
                    <a:pt x="11111611" y="3284347"/>
                  </a:lnTo>
                  <a:lnTo>
                    <a:pt x="11094720" y="3284347"/>
                  </a:lnTo>
                  <a:lnTo>
                    <a:pt x="11094720" y="16891"/>
                  </a:lnTo>
                  <a:lnTo>
                    <a:pt x="11111611" y="16891"/>
                  </a:lnTo>
                  <a:lnTo>
                    <a:pt x="1111161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42" id="42"/>
          <p:cNvGrpSpPr/>
          <p:nvPr/>
        </p:nvGrpSpPr>
        <p:grpSpPr>
          <a:xfrm rot="0">
            <a:off x="755399" y="4303271"/>
            <a:ext cx="8346443" cy="153419"/>
            <a:chOff x="0" y="0"/>
            <a:chExt cx="11128591" cy="204559"/>
          </a:xfrm>
        </p:grpSpPr>
        <p:sp>
          <p:nvSpPr>
            <p:cNvPr name="Freeform 43" id="43"/>
            <p:cNvSpPr/>
            <p:nvPr/>
          </p:nvSpPr>
          <p:spPr>
            <a:xfrm flipH="false" flipV="false" rot="0">
              <a:off x="16891" y="16891"/>
              <a:ext cx="11094720" cy="170688"/>
            </a:xfrm>
            <a:custGeom>
              <a:avLst/>
              <a:gdLst/>
              <a:ahLst/>
              <a:cxnLst/>
              <a:rect r="r" b="b" t="t" l="l"/>
              <a:pathLst>
                <a:path h="170688" w="11094720">
                  <a:moveTo>
                    <a:pt x="0" y="0"/>
                  </a:moveTo>
                  <a:lnTo>
                    <a:pt x="11094720" y="0"/>
                  </a:lnTo>
                  <a:lnTo>
                    <a:pt x="1109472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1B4F72"/>
            </a:solidFill>
          </p:spPr>
        </p:sp>
        <p:sp>
          <p:nvSpPr>
            <p:cNvPr name="Freeform 44" id="44"/>
            <p:cNvSpPr/>
            <p:nvPr/>
          </p:nvSpPr>
          <p:spPr>
            <a:xfrm flipH="false" flipV="false" rot="0">
              <a:off x="0" y="0"/>
              <a:ext cx="11128501" cy="204472"/>
            </a:xfrm>
            <a:custGeom>
              <a:avLst/>
              <a:gdLst/>
              <a:ahLst/>
              <a:cxnLst/>
              <a:rect r="r" b="b" t="t" l="l"/>
              <a:pathLst>
                <a:path h="204472" w="11128501">
                  <a:moveTo>
                    <a:pt x="16891" y="0"/>
                  </a:moveTo>
                  <a:lnTo>
                    <a:pt x="11111611" y="0"/>
                  </a:lnTo>
                  <a:cubicBezTo>
                    <a:pt x="11121009" y="0"/>
                    <a:pt x="11128501" y="7620"/>
                    <a:pt x="11128501" y="16891"/>
                  </a:cubicBezTo>
                  <a:lnTo>
                    <a:pt x="11128501" y="187579"/>
                  </a:lnTo>
                  <a:cubicBezTo>
                    <a:pt x="11128501" y="196977"/>
                    <a:pt x="11120882" y="204470"/>
                    <a:pt x="1111161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11111611" y="170688"/>
                  </a:lnTo>
                  <a:lnTo>
                    <a:pt x="11111611" y="187579"/>
                  </a:lnTo>
                  <a:lnTo>
                    <a:pt x="11094720" y="187579"/>
                  </a:lnTo>
                  <a:lnTo>
                    <a:pt x="11094720" y="16891"/>
                  </a:lnTo>
                  <a:lnTo>
                    <a:pt x="11111611" y="16891"/>
                  </a:lnTo>
                  <a:lnTo>
                    <a:pt x="1111161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1B4F72"/>
            </a:solidFill>
          </p:spPr>
        </p:sp>
      </p:grpSp>
      <p:grpSp>
        <p:nvGrpSpPr>
          <p:cNvPr name="Group 45" id="45"/>
          <p:cNvGrpSpPr/>
          <p:nvPr/>
        </p:nvGrpSpPr>
        <p:grpSpPr>
          <a:xfrm rot="0">
            <a:off x="987552" y="4498848"/>
            <a:ext cx="7863840" cy="658368"/>
            <a:chOff x="0" y="0"/>
            <a:chExt cx="10485120" cy="877824"/>
          </a:xfrm>
        </p:grpSpPr>
        <p:sp>
          <p:nvSpPr>
            <p:cNvPr name="Freeform 46" id="46"/>
            <p:cNvSpPr/>
            <p:nvPr/>
          </p:nvSpPr>
          <p:spPr>
            <a:xfrm flipH="false" flipV="false" rot="0">
              <a:off x="0" y="0"/>
              <a:ext cx="10485120" cy="877824"/>
            </a:xfrm>
            <a:custGeom>
              <a:avLst/>
              <a:gdLst/>
              <a:ahLst/>
              <a:cxnLst/>
              <a:rect r="r" b="b" t="t" l="l"/>
              <a:pathLst>
                <a:path h="877824" w="10485120">
                  <a:moveTo>
                    <a:pt x="0" y="0"/>
                  </a:moveTo>
                  <a:lnTo>
                    <a:pt x="10485120" y="0"/>
                  </a:lnTo>
                  <a:lnTo>
                    <a:pt x="10485120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82737" r="0" b="-182737"/>
              </a:stretch>
            </a:blipFill>
          </p:spPr>
        </p:sp>
        <p:sp>
          <p:nvSpPr>
            <p:cNvPr name="TextBox 47" id="47"/>
            <p:cNvSpPr txBox="true"/>
            <p:nvPr/>
          </p:nvSpPr>
          <p:spPr>
            <a:xfrm>
              <a:off x="0" y="-19050"/>
              <a:ext cx="10485120" cy="89687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MD's Hands-Off Stance</a:t>
              </a:r>
            </a:p>
          </p:txBody>
        </p:sp>
      </p:grpSp>
      <p:sp>
        <p:nvSpPr>
          <p:cNvPr name="TextBox 48" id="48"/>
          <p:cNvSpPr txBox="true"/>
          <p:nvPr/>
        </p:nvSpPr>
        <p:spPr>
          <a:xfrm rot="0">
            <a:off x="987552" y="5182743"/>
            <a:ext cx="7863840" cy="14375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60"/>
              </a:lnSpc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While empowering, the MD's refusal to hear about problems limited the team's ability to escalate genuine structural issues — particularly during the storming crisis.</a:t>
            </a:r>
          </a:p>
        </p:txBody>
      </p:sp>
      <p:grpSp>
        <p:nvGrpSpPr>
          <p:cNvPr name="Group 49" id="49"/>
          <p:cNvGrpSpPr/>
          <p:nvPr/>
        </p:nvGrpSpPr>
        <p:grpSpPr>
          <a:xfrm rot="0">
            <a:off x="9497063" y="4303271"/>
            <a:ext cx="8346443" cy="2475995"/>
            <a:chOff x="0" y="0"/>
            <a:chExt cx="11128591" cy="3301327"/>
          </a:xfrm>
        </p:grpSpPr>
        <p:sp>
          <p:nvSpPr>
            <p:cNvPr name="Freeform 50" id="50"/>
            <p:cNvSpPr/>
            <p:nvPr/>
          </p:nvSpPr>
          <p:spPr>
            <a:xfrm flipH="false" flipV="false" rot="0">
              <a:off x="16891" y="16891"/>
              <a:ext cx="11094720" cy="3267456"/>
            </a:xfrm>
            <a:custGeom>
              <a:avLst/>
              <a:gdLst/>
              <a:ahLst/>
              <a:cxnLst/>
              <a:rect r="r" b="b" t="t" l="l"/>
              <a:pathLst>
                <a:path h="3267456" w="11094720">
                  <a:moveTo>
                    <a:pt x="0" y="0"/>
                  </a:moveTo>
                  <a:lnTo>
                    <a:pt x="11094720" y="0"/>
                  </a:lnTo>
                  <a:lnTo>
                    <a:pt x="11094720" y="3267456"/>
                  </a:lnTo>
                  <a:lnTo>
                    <a:pt x="0" y="3267456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51" id="51"/>
            <p:cNvSpPr/>
            <p:nvPr/>
          </p:nvSpPr>
          <p:spPr>
            <a:xfrm flipH="false" flipV="false" rot="0">
              <a:off x="0" y="0"/>
              <a:ext cx="11128501" cy="3301238"/>
            </a:xfrm>
            <a:custGeom>
              <a:avLst/>
              <a:gdLst/>
              <a:ahLst/>
              <a:cxnLst/>
              <a:rect r="r" b="b" t="t" l="l"/>
              <a:pathLst>
                <a:path h="3301238" w="11128501">
                  <a:moveTo>
                    <a:pt x="16891" y="0"/>
                  </a:moveTo>
                  <a:lnTo>
                    <a:pt x="11111611" y="0"/>
                  </a:lnTo>
                  <a:cubicBezTo>
                    <a:pt x="11121009" y="0"/>
                    <a:pt x="11128501" y="7620"/>
                    <a:pt x="11128501" y="16891"/>
                  </a:cubicBezTo>
                  <a:lnTo>
                    <a:pt x="11128501" y="3284347"/>
                  </a:lnTo>
                  <a:cubicBezTo>
                    <a:pt x="11128501" y="3293745"/>
                    <a:pt x="11120882" y="3301238"/>
                    <a:pt x="11111611" y="3301238"/>
                  </a:cubicBezTo>
                  <a:lnTo>
                    <a:pt x="16891" y="3301238"/>
                  </a:lnTo>
                  <a:cubicBezTo>
                    <a:pt x="7493" y="3301238"/>
                    <a:pt x="0" y="3293618"/>
                    <a:pt x="0" y="3284347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3284347"/>
                  </a:lnTo>
                  <a:lnTo>
                    <a:pt x="16891" y="3284347"/>
                  </a:lnTo>
                  <a:lnTo>
                    <a:pt x="16891" y="3267456"/>
                  </a:lnTo>
                  <a:lnTo>
                    <a:pt x="11111611" y="3267456"/>
                  </a:lnTo>
                  <a:lnTo>
                    <a:pt x="11111611" y="3284347"/>
                  </a:lnTo>
                  <a:lnTo>
                    <a:pt x="11094720" y="3284347"/>
                  </a:lnTo>
                  <a:lnTo>
                    <a:pt x="11094720" y="16891"/>
                  </a:lnTo>
                  <a:lnTo>
                    <a:pt x="11111611" y="16891"/>
                  </a:lnTo>
                  <a:lnTo>
                    <a:pt x="1111161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52" id="52"/>
          <p:cNvGrpSpPr/>
          <p:nvPr/>
        </p:nvGrpSpPr>
        <p:grpSpPr>
          <a:xfrm rot="0">
            <a:off x="9497063" y="4303271"/>
            <a:ext cx="8346443" cy="153419"/>
            <a:chOff x="0" y="0"/>
            <a:chExt cx="11128591" cy="204559"/>
          </a:xfrm>
        </p:grpSpPr>
        <p:sp>
          <p:nvSpPr>
            <p:cNvPr name="Freeform 53" id="53"/>
            <p:cNvSpPr/>
            <p:nvPr/>
          </p:nvSpPr>
          <p:spPr>
            <a:xfrm flipH="false" flipV="false" rot="0">
              <a:off x="16891" y="16891"/>
              <a:ext cx="11094720" cy="170688"/>
            </a:xfrm>
            <a:custGeom>
              <a:avLst/>
              <a:gdLst/>
              <a:ahLst/>
              <a:cxnLst/>
              <a:rect r="r" b="b" t="t" l="l"/>
              <a:pathLst>
                <a:path h="170688" w="11094720">
                  <a:moveTo>
                    <a:pt x="0" y="0"/>
                  </a:moveTo>
                  <a:lnTo>
                    <a:pt x="11094720" y="0"/>
                  </a:lnTo>
                  <a:lnTo>
                    <a:pt x="1109472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8E44AD"/>
            </a:solidFill>
          </p:spPr>
        </p:sp>
        <p:sp>
          <p:nvSpPr>
            <p:cNvPr name="Freeform 54" id="54"/>
            <p:cNvSpPr/>
            <p:nvPr/>
          </p:nvSpPr>
          <p:spPr>
            <a:xfrm flipH="false" flipV="false" rot="0">
              <a:off x="0" y="0"/>
              <a:ext cx="11128501" cy="204472"/>
            </a:xfrm>
            <a:custGeom>
              <a:avLst/>
              <a:gdLst/>
              <a:ahLst/>
              <a:cxnLst/>
              <a:rect r="r" b="b" t="t" l="l"/>
              <a:pathLst>
                <a:path h="204472" w="11128501">
                  <a:moveTo>
                    <a:pt x="16891" y="0"/>
                  </a:moveTo>
                  <a:lnTo>
                    <a:pt x="11111611" y="0"/>
                  </a:lnTo>
                  <a:cubicBezTo>
                    <a:pt x="11121009" y="0"/>
                    <a:pt x="11128501" y="7620"/>
                    <a:pt x="11128501" y="16891"/>
                  </a:cubicBezTo>
                  <a:lnTo>
                    <a:pt x="11128501" y="187579"/>
                  </a:lnTo>
                  <a:cubicBezTo>
                    <a:pt x="11128501" y="196977"/>
                    <a:pt x="11120882" y="204470"/>
                    <a:pt x="1111161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11111611" y="170688"/>
                  </a:lnTo>
                  <a:lnTo>
                    <a:pt x="11111611" y="187579"/>
                  </a:lnTo>
                  <a:lnTo>
                    <a:pt x="11094720" y="187579"/>
                  </a:lnTo>
                  <a:lnTo>
                    <a:pt x="11094720" y="16891"/>
                  </a:lnTo>
                  <a:lnTo>
                    <a:pt x="11111611" y="16891"/>
                  </a:lnTo>
                  <a:lnTo>
                    <a:pt x="1111161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8E44AD"/>
            </a:solidFill>
          </p:spPr>
        </p:sp>
      </p:grpSp>
      <p:grpSp>
        <p:nvGrpSpPr>
          <p:cNvPr name="Group 55" id="55"/>
          <p:cNvGrpSpPr/>
          <p:nvPr/>
        </p:nvGrpSpPr>
        <p:grpSpPr>
          <a:xfrm rot="0">
            <a:off x="9729216" y="4498848"/>
            <a:ext cx="7863840" cy="658368"/>
            <a:chOff x="0" y="0"/>
            <a:chExt cx="10485120" cy="877824"/>
          </a:xfrm>
        </p:grpSpPr>
        <p:sp>
          <p:nvSpPr>
            <p:cNvPr name="Freeform 56" id="56"/>
            <p:cNvSpPr/>
            <p:nvPr/>
          </p:nvSpPr>
          <p:spPr>
            <a:xfrm flipH="false" flipV="false" rot="0">
              <a:off x="0" y="0"/>
              <a:ext cx="10485120" cy="877824"/>
            </a:xfrm>
            <a:custGeom>
              <a:avLst/>
              <a:gdLst/>
              <a:ahLst/>
              <a:cxnLst/>
              <a:rect r="r" b="b" t="t" l="l"/>
              <a:pathLst>
                <a:path h="877824" w="10485120">
                  <a:moveTo>
                    <a:pt x="0" y="0"/>
                  </a:moveTo>
                  <a:lnTo>
                    <a:pt x="10485120" y="0"/>
                  </a:lnTo>
                  <a:lnTo>
                    <a:pt x="10485120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82737" r="0" b="-182737"/>
              </a:stretch>
            </a:blipFill>
          </p:spPr>
        </p:sp>
        <p:sp>
          <p:nvSpPr>
            <p:cNvPr name="TextBox 57" id="57"/>
            <p:cNvSpPr txBox="true"/>
            <p:nvPr/>
          </p:nvSpPr>
          <p:spPr>
            <a:xfrm>
              <a:off x="0" y="-19050"/>
              <a:ext cx="10485120" cy="89687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Residual Tension</a:t>
              </a:r>
            </a:p>
          </p:txBody>
        </p:sp>
      </p:grpSp>
      <p:sp>
        <p:nvSpPr>
          <p:cNvPr name="TextBox 58" id="58"/>
          <p:cNvSpPr txBox="true"/>
          <p:nvPr/>
        </p:nvSpPr>
        <p:spPr>
          <a:xfrm rot="0">
            <a:off x="9729216" y="5182743"/>
            <a:ext cx="7863840" cy="14375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60"/>
              </a:lnSpc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The disquiet that carried from Meeting 2 into Meeting 3 shows that Nick's authoritative intervention partially resolved the conflict but did not fully address the root causes.</a:t>
            </a:r>
          </a:p>
        </p:txBody>
      </p:sp>
      <p:grpSp>
        <p:nvGrpSpPr>
          <p:cNvPr name="Group 59" id="59"/>
          <p:cNvGrpSpPr/>
          <p:nvPr/>
        </p:nvGrpSpPr>
        <p:grpSpPr>
          <a:xfrm rot="0">
            <a:off x="755399" y="7009895"/>
            <a:ext cx="8346443" cy="2475995"/>
            <a:chOff x="0" y="0"/>
            <a:chExt cx="11128591" cy="3301327"/>
          </a:xfrm>
        </p:grpSpPr>
        <p:sp>
          <p:nvSpPr>
            <p:cNvPr name="Freeform 60" id="60"/>
            <p:cNvSpPr/>
            <p:nvPr/>
          </p:nvSpPr>
          <p:spPr>
            <a:xfrm flipH="false" flipV="false" rot="0">
              <a:off x="16891" y="16891"/>
              <a:ext cx="11094720" cy="3267456"/>
            </a:xfrm>
            <a:custGeom>
              <a:avLst/>
              <a:gdLst/>
              <a:ahLst/>
              <a:cxnLst/>
              <a:rect r="r" b="b" t="t" l="l"/>
              <a:pathLst>
                <a:path h="3267456" w="11094720">
                  <a:moveTo>
                    <a:pt x="0" y="0"/>
                  </a:moveTo>
                  <a:lnTo>
                    <a:pt x="11094720" y="0"/>
                  </a:lnTo>
                  <a:lnTo>
                    <a:pt x="11094720" y="3267456"/>
                  </a:lnTo>
                  <a:lnTo>
                    <a:pt x="0" y="3267456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61" id="61"/>
            <p:cNvSpPr/>
            <p:nvPr/>
          </p:nvSpPr>
          <p:spPr>
            <a:xfrm flipH="false" flipV="false" rot="0">
              <a:off x="0" y="0"/>
              <a:ext cx="11128501" cy="3301238"/>
            </a:xfrm>
            <a:custGeom>
              <a:avLst/>
              <a:gdLst/>
              <a:ahLst/>
              <a:cxnLst/>
              <a:rect r="r" b="b" t="t" l="l"/>
              <a:pathLst>
                <a:path h="3301238" w="11128501">
                  <a:moveTo>
                    <a:pt x="16891" y="0"/>
                  </a:moveTo>
                  <a:lnTo>
                    <a:pt x="11111611" y="0"/>
                  </a:lnTo>
                  <a:cubicBezTo>
                    <a:pt x="11121009" y="0"/>
                    <a:pt x="11128501" y="7620"/>
                    <a:pt x="11128501" y="16891"/>
                  </a:cubicBezTo>
                  <a:lnTo>
                    <a:pt x="11128501" y="3284347"/>
                  </a:lnTo>
                  <a:cubicBezTo>
                    <a:pt x="11128501" y="3293745"/>
                    <a:pt x="11120882" y="3301238"/>
                    <a:pt x="11111611" y="3301238"/>
                  </a:cubicBezTo>
                  <a:lnTo>
                    <a:pt x="16891" y="3301238"/>
                  </a:lnTo>
                  <a:cubicBezTo>
                    <a:pt x="7493" y="3301238"/>
                    <a:pt x="0" y="3293618"/>
                    <a:pt x="0" y="3284347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3284347"/>
                  </a:lnTo>
                  <a:lnTo>
                    <a:pt x="16891" y="3284347"/>
                  </a:lnTo>
                  <a:lnTo>
                    <a:pt x="16891" y="3267456"/>
                  </a:lnTo>
                  <a:lnTo>
                    <a:pt x="11111611" y="3267456"/>
                  </a:lnTo>
                  <a:lnTo>
                    <a:pt x="11111611" y="3284347"/>
                  </a:lnTo>
                  <a:lnTo>
                    <a:pt x="11094720" y="3284347"/>
                  </a:lnTo>
                  <a:lnTo>
                    <a:pt x="11094720" y="16891"/>
                  </a:lnTo>
                  <a:lnTo>
                    <a:pt x="11111611" y="16891"/>
                  </a:lnTo>
                  <a:lnTo>
                    <a:pt x="1111161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62" id="62"/>
          <p:cNvGrpSpPr/>
          <p:nvPr/>
        </p:nvGrpSpPr>
        <p:grpSpPr>
          <a:xfrm rot="0">
            <a:off x="755399" y="7009895"/>
            <a:ext cx="8346443" cy="153419"/>
            <a:chOff x="0" y="0"/>
            <a:chExt cx="11128591" cy="204559"/>
          </a:xfrm>
        </p:grpSpPr>
        <p:sp>
          <p:nvSpPr>
            <p:cNvPr name="Freeform 63" id="63"/>
            <p:cNvSpPr/>
            <p:nvPr/>
          </p:nvSpPr>
          <p:spPr>
            <a:xfrm flipH="false" flipV="false" rot="0">
              <a:off x="16891" y="16891"/>
              <a:ext cx="11094720" cy="170688"/>
            </a:xfrm>
            <a:custGeom>
              <a:avLst/>
              <a:gdLst/>
              <a:ahLst/>
              <a:cxnLst/>
              <a:rect r="r" b="b" t="t" l="l"/>
              <a:pathLst>
                <a:path h="170688" w="11094720">
                  <a:moveTo>
                    <a:pt x="0" y="0"/>
                  </a:moveTo>
                  <a:lnTo>
                    <a:pt x="11094720" y="0"/>
                  </a:lnTo>
                  <a:lnTo>
                    <a:pt x="1109472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C0392B"/>
            </a:solidFill>
          </p:spPr>
        </p:sp>
        <p:sp>
          <p:nvSpPr>
            <p:cNvPr name="Freeform 64" id="64"/>
            <p:cNvSpPr/>
            <p:nvPr/>
          </p:nvSpPr>
          <p:spPr>
            <a:xfrm flipH="false" flipV="false" rot="0">
              <a:off x="0" y="0"/>
              <a:ext cx="11128501" cy="204472"/>
            </a:xfrm>
            <a:custGeom>
              <a:avLst/>
              <a:gdLst/>
              <a:ahLst/>
              <a:cxnLst/>
              <a:rect r="r" b="b" t="t" l="l"/>
              <a:pathLst>
                <a:path h="204472" w="11128501">
                  <a:moveTo>
                    <a:pt x="16891" y="0"/>
                  </a:moveTo>
                  <a:lnTo>
                    <a:pt x="11111611" y="0"/>
                  </a:lnTo>
                  <a:cubicBezTo>
                    <a:pt x="11121009" y="0"/>
                    <a:pt x="11128501" y="7620"/>
                    <a:pt x="11128501" y="16891"/>
                  </a:cubicBezTo>
                  <a:lnTo>
                    <a:pt x="11128501" y="187579"/>
                  </a:lnTo>
                  <a:cubicBezTo>
                    <a:pt x="11128501" y="196977"/>
                    <a:pt x="11120882" y="204470"/>
                    <a:pt x="1111161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11111611" y="170688"/>
                  </a:lnTo>
                  <a:lnTo>
                    <a:pt x="11111611" y="187579"/>
                  </a:lnTo>
                  <a:lnTo>
                    <a:pt x="11094720" y="187579"/>
                  </a:lnTo>
                  <a:lnTo>
                    <a:pt x="11094720" y="16891"/>
                  </a:lnTo>
                  <a:lnTo>
                    <a:pt x="11111611" y="16891"/>
                  </a:lnTo>
                  <a:lnTo>
                    <a:pt x="1111161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392B"/>
            </a:solidFill>
          </p:spPr>
        </p:sp>
      </p:grpSp>
      <p:grpSp>
        <p:nvGrpSpPr>
          <p:cNvPr name="Group 65" id="65"/>
          <p:cNvGrpSpPr/>
          <p:nvPr/>
        </p:nvGrpSpPr>
        <p:grpSpPr>
          <a:xfrm rot="0">
            <a:off x="987552" y="7205472"/>
            <a:ext cx="7863840" cy="658368"/>
            <a:chOff x="0" y="0"/>
            <a:chExt cx="10485120" cy="877824"/>
          </a:xfrm>
        </p:grpSpPr>
        <p:sp>
          <p:nvSpPr>
            <p:cNvPr name="Freeform 66" id="66"/>
            <p:cNvSpPr/>
            <p:nvPr/>
          </p:nvSpPr>
          <p:spPr>
            <a:xfrm flipH="false" flipV="false" rot="0">
              <a:off x="0" y="0"/>
              <a:ext cx="10485120" cy="877824"/>
            </a:xfrm>
            <a:custGeom>
              <a:avLst/>
              <a:gdLst/>
              <a:ahLst/>
              <a:cxnLst/>
              <a:rect r="r" b="b" t="t" l="l"/>
              <a:pathLst>
                <a:path h="877824" w="10485120">
                  <a:moveTo>
                    <a:pt x="0" y="0"/>
                  </a:moveTo>
                  <a:lnTo>
                    <a:pt x="10485120" y="0"/>
                  </a:lnTo>
                  <a:lnTo>
                    <a:pt x="10485120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82737" r="0" b="-182737"/>
              </a:stretch>
            </a:blipFill>
          </p:spPr>
        </p:sp>
        <p:sp>
          <p:nvSpPr>
            <p:cNvPr name="TextBox 67" id="67"/>
            <p:cNvSpPr txBox="true"/>
            <p:nvPr/>
          </p:nvSpPr>
          <p:spPr>
            <a:xfrm>
              <a:off x="0" y="-19050"/>
              <a:ext cx="10485120" cy="89687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Engineering Knowledge Gap</a:t>
              </a:r>
            </a:p>
          </p:txBody>
        </p:sp>
      </p:grpSp>
      <p:sp>
        <p:nvSpPr>
          <p:cNvPr name="TextBox 68" id="68"/>
          <p:cNvSpPr txBox="true"/>
          <p:nvPr/>
        </p:nvSpPr>
        <p:spPr>
          <a:xfrm rot="0">
            <a:off x="987552" y="7889367"/>
            <a:ext cx="7863840" cy="14375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60"/>
              </a:lnSpc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Even the lead engineer (Nick) could not solve the technical problem in Meeting 4. This reveals a gap in internal capability that should have been anticipated earlier.</a:t>
            </a:r>
          </a:p>
        </p:txBody>
      </p:sp>
      <p:grpSp>
        <p:nvGrpSpPr>
          <p:cNvPr name="Group 69" id="69"/>
          <p:cNvGrpSpPr/>
          <p:nvPr/>
        </p:nvGrpSpPr>
        <p:grpSpPr>
          <a:xfrm rot="0">
            <a:off x="9497063" y="7009895"/>
            <a:ext cx="8346443" cy="2475995"/>
            <a:chOff x="0" y="0"/>
            <a:chExt cx="11128591" cy="3301327"/>
          </a:xfrm>
        </p:grpSpPr>
        <p:sp>
          <p:nvSpPr>
            <p:cNvPr name="Freeform 70" id="70"/>
            <p:cNvSpPr/>
            <p:nvPr/>
          </p:nvSpPr>
          <p:spPr>
            <a:xfrm flipH="false" flipV="false" rot="0">
              <a:off x="16891" y="16891"/>
              <a:ext cx="11094720" cy="3267456"/>
            </a:xfrm>
            <a:custGeom>
              <a:avLst/>
              <a:gdLst/>
              <a:ahLst/>
              <a:cxnLst/>
              <a:rect r="r" b="b" t="t" l="l"/>
              <a:pathLst>
                <a:path h="3267456" w="11094720">
                  <a:moveTo>
                    <a:pt x="0" y="0"/>
                  </a:moveTo>
                  <a:lnTo>
                    <a:pt x="11094720" y="0"/>
                  </a:lnTo>
                  <a:lnTo>
                    <a:pt x="11094720" y="3267456"/>
                  </a:lnTo>
                  <a:lnTo>
                    <a:pt x="0" y="3267456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71" id="71"/>
            <p:cNvSpPr/>
            <p:nvPr/>
          </p:nvSpPr>
          <p:spPr>
            <a:xfrm flipH="false" flipV="false" rot="0">
              <a:off x="0" y="0"/>
              <a:ext cx="11128501" cy="3301238"/>
            </a:xfrm>
            <a:custGeom>
              <a:avLst/>
              <a:gdLst/>
              <a:ahLst/>
              <a:cxnLst/>
              <a:rect r="r" b="b" t="t" l="l"/>
              <a:pathLst>
                <a:path h="3301238" w="11128501">
                  <a:moveTo>
                    <a:pt x="16891" y="0"/>
                  </a:moveTo>
                  <a:lnTo>
                    <a:pt x="11111611" y="0"/>
                  </a:lnTo>
                  <a:cubicBezTo>
                    <a:pt x="11121009" y="0"/>
                    <a:pt x="11128501" y="7620"/>
                    <a:pt x="11128501" y="16891"/>
                  </a:cubicBezTo>
                  <a:lnTo>
                    <a:pt x="11128501" y="3284347"/>
                  </a:lnTo>
                  <a:cubicBezTo>
                    <a:pt x="11128501" y="3293745"/>
                    <a:pt x="11120882" y="3301238"/>
                    <a:pt x="11111611" y="3301238"/>
                  </a:cubicBezTo>
                  <a:lnTo>
                    <a:pt x="16891" y="3301238"/>
                  </a:lnTo>
                  <a:cubicBezTo>
                    <a:pt x="7493" y="3301238"/>
                    <a:pt x="0" y="3293618"/>
                    <a:pt x="0" y="3284347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3284347"/>
                  </a:lnTo>
                  <a:lnTo>
                    <a:pt x="16891" y="3284347"/>
                  </a:lnTo>
                  <a:lnTo>
                    <a:pt x="16891" y="3267456"/>
                  </a:lnTo>
                  <a:lnTo>
                    <a:pt x="11111611" y="3267456"/>
                  </a:lnTo>
                  <a:lnTo>
                    <a:pt x="11111611" y="3284347"/>
                  </a:lnTo>
                  <a:lnTo>
                    <a:pt x="11094720" y="3284347"/>
                  </a:lnTo>
                  <a:lnTo>
                    <a:pt x="11094720" y="16891"/>
                  </a:lnTo>
                  <a:lnTo>
                    <a:pt x="11111611" y="16891"/>
                  </a:lnTo>
                  <a:lnTo>
                    <a:pt x="1111161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C0C8D8"/>
            </a:solidFill>
          </p:spPr>
        </p:sp>
      </p:grpSp>
      <p:grpSp>
        <p:nvGrpSpPr>
          <p:cNvPr name="Group 72" id="72"/>
          <p:cNvGrpSpPr/>
          <p:nvPr/>
        </p:nvGrpSpPr>
        <p:grpSpPr>
          <a:xfrm rot="0">
            <a:off x="9497063" y="7009895"/>
            <a:ext cx="8346443" cy="153419"/>
            <a:chOff x="0" y="0"/>
            <a:chExt cx="11128591" cy="204559"/>
          </a:xfrm>
        </p:grpSpPr>
        <p:sp>
          <p:nvSpPr>
            <p:cNvPr name="Freeform 73" id="73"/>
            <p:cNvSpPr/>
            <p:nvPr/>
          </p:nvSpPr>
          <p:spPr>
            <a:xfrm flipH="false" flipV="false" rot="0">
              <a:off x="16891" y="16891"/>
              <a:ext cx="11094720" cy="170688"/>
            </a:xfrm>
            <a:custGeom>
              <a:avLst/>
              <a:gdLst/>
              <a:ahLst/>
              <a:cxnLst/>
              <a:rect r="r" b="b" t="t" l="l"/>
              <a:pathLst>
                <a:path h="170688" w="11094720">
                  <a:moveTo>
                    <a:pt x="0" y="0"/>
                  </a:moveTo>
                  <a:lnTo>
                    <a:pt x="11094720" y="0"/>
                  </a:lnTo>
                  <a:lnTo>
                    <a:pt x="11094720" y="170688"/>
                  </a:lnTo>
                  <a:lnTo>
                    <a:pt x="0" y="170688"/>
                  </a:lnTo>
                  <a:close/>
                </a:path>
              </a:pathLst>
            </a:custGeom>
            <a:solidFill>
              <a:srgbClr val="5A5A5A"/>
            </a:solidFill>
          </p:spPr>
        </p:sp>
        <p:sp>
          <p:nvSpPr>
            <p:cNvPr name="Freeform 74" id="74"/>
            <p:cNvSpPr/>
            <p:nvPr/>
          </p:nvSpPr>
          <p:spPr>
            <a:xfrm flipH="false" flipV="false" rot="0">
              <a:off x="0" y="0"/>
              <a:ext cx="11128501" cy="204472"/>
            </a:xfrm>
            <a:custGeom>
              <a:avLst/>
              <a:gdLst/>
              <a:ahLst/>
              <a:cxnLst/>
              <a:rect r="r" b="b" t="t" l="l"/>
              <a:pathLst>
                <a:path h="204472" w="11128501">
                  <a:moveTo>
                    <a:pt x="16891" y="0"/>
                  </a:moveTo>
                  <a:lnTo>
                    <a:pt x="11111611" y="0"/>
                  </a:lnTo>
                  <a:cubicBezTo>
                    <a:pt x="11121009" y="0"/>
                    <a:pt x="11128501" y="7620"/>
                    <a:pt x="11128501" y="16891"/>
                  </a:cubicBezTo>
                  <a:lnTo>
                    <a:pt x="11128501" y="187579"/>
                  </a:lnTo>
                  <a:cubicBezTo>
                    <a:pt x="11128501" y="196977"/>
                    <a:pt x="11120882" y="204470"/>
                    <a:pt x="11111611" y="204470"/>
                  </a:cubicBezTo>
                  <a:lnTo>
                    <a:pt x="16891" y="204470"/>
                  </a:lnTo>
                  <a:cubicBezTo>
                    <a:pt x="7620" y="204597"/>
                    <a:pt x="0" y="196977"/>
                    <a:pt x="0" y="187579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87579"/>
                  </a:lnTo>
                  <a:lnTo>
                    <a:pt x="16891" y="187579"/>
                  </a:lnTo>
                  <a:lnTo>
                    <a:pt x="16891" y="170688"/>
                  </a:lnTo>
                  <a:lnTo>
                    <a:pt x="11111611" y="170688"/>
                  </a:lnTo>
                  <a:lnTo>
                    <a:pt x="11111611" y="187579"/>
                  </a:lnTo>
                  <a:lnTo>
                    <a:pt x="11094720" y="187579"/>
                  </a:lnTo>
                  <a:lnTo>
                    <a:pt x="11094720" y="16891"/>
                  </a:lnTo>
                  <a:lnTo>
                    <a:pt x="11111611" y="16891"/>
                  </a:lnTo>
                  <a:lnTo>
                    <a:pt x="1111161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5A5A5A"/>
            </a:solidFill>
          </p:spPr>
        </p:sp>
      </p:grpSp>
      <p:grpSp>
        <p:nvGrpSpPr>
          <p:cNvPr name="Group 75" id="75"/>
          <p:cNvGrpSpPr/>
          <p:nvPr/>
        </p:nvGrpSpPr>
        <p:grpSpPr>
          <a:xfrm rot="0">
            <a:off x="9729216" y="7205472"/>
            <a:ext cx="7863840" cy="658368"/>
            <a:chOff x="0" y="0"/>
            <a:chExt cx="10485120" cy="877824"/>
          </a:xfrm>
        </p:grpSpPr>
        <p:sp>
          <p:nvSpPr>
            <p:cNvPr name="Freeform 76" id="76"/>
            <p:cNvSpPr/>
            <p:nvPr/>
          </p:nvSpPr>
          <p:spPr>
            <a:xfrm flipH="false" flipV="false" rot="0">
              <a:off x="0" y="0"/>
              <a:ext cx="10485120" cy="877824"/>
            </a:xfrm>
            <a:custGeom>
              <a:avLst/>
              <a:gdLst/>
              <a:ahLst/>
              <a:cxnLst/>
              <a:rect r="r" b="b" t="t" l="l"/>
              <a:pathLst>
                <a:path h="877824" w="10485120">
                  <a:moveTo>
                    <a:pt x="0" y="0"/>
                  </a:moveTo>
                  <a:lnTo>
                    <a:pt x="10485120" y="0"/>
                  </a:lnTo>
                  <a:lnTo>
                    <a:pt x="10485120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82737" r="0" b="-182737"/>
              </a:stretch>
            </a:blipFill>
          </p:spPr>
        </p:sp>
        <p:sp>
          <p:nvSpPr>
            <p:cNvPr name="TextBox 77" id="77"/>
            <p:cNvSpPr txBox="true"/>
            <p:nvPr/>
          </p:nvSpPr>
          <p:spPr>
            <a:xfrm>
              <a:off x="0" y="-19050"/>
              <a:ext cx="10485120" cy="89687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 b="true">
                  <a:solidFill>
                    <a:srgbClr val="1B2A4A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Sarah's Limited Role</a:t>
              </a:r>
            </a:p>
          </p:txBody>
        </p:sp>
      </p:grpSp>
      <p:sp>
        <p:nvSpPr>
          <p:cNvPr name="TextBox 78" id="78"/>
          <p:cNvSpPr txBox="true"/>
          <p:nvPr/>
        </p:nvSpPr>
        <p:spPr>
          <a:xfrm rot="0">
            <a:off x="9729216" y="7889367"/>
            <a:ext cx="7863840" cy="14375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60"/>
              </a:lnSpc>
            </a:pPr>
            <a:r>
              <a:rPr lang="en-US" sz="2300">
                <a:solidFill>
                  <a:srgbClr val="2B2B2B"/>
                </a:solidFill>
                <a:latin typeface="Calibri (MS)"/>
                <a:ea typeface="Calibri (MS)"/>
                <a:cs typeface="Calibri (MS)"/>
                <a:sym typeface="Calibri (MS)"/>
              </a:rPr>
              <a:t>Sarah as a non-participating observer created an asymmetry of information. Her presence may have also inhibited candid team discussion, knowing notes would reach the MD.</a:t>
            </a:r>
          </a:p>
        </p:txBody>
      </p:sp>
    </p:spTree>
  </p:cSld>
  <p:clrMapOvr>
    <a:masterClrMapping/>
  </p:clrMapOvr>
</p:sld>
</file>

<file path=ppt/slides/slide2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111D3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2697" y="-12697"/>
            <a:ext cx="720347" cy="10312403"/>
            <a:chOff x="0" y="0"/>
            <a:chExt cx="960463" cy="13749871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16891" y="16891"/>
              <a:ext cx="926592" cy="13715999"/>
            </a:xfrm>
            <a:custGeom>
              <a:avLst/>
              <a:gdLst/>
              <a:ahLst/>
              <a:cxnLst/>
              <a:rect r="r" b="b" t="t" l="l"/>
              <a:pathLst>
                <a:path h="13715999" w="926592">
                  <a:moveTo>
                    <a:pt x="0" y="0"/>
                  </a:moveTo>
                  <a:lnTo>
                    <a:pt x="926592" y="0"/>
                  </a:lnTo>
                  <a:lnTo>
                    <a:pt x="926592" y="13715999"/>
                  </a:lnTo>
                  <a:lnTo>
                    <a:pt x="0" y="13715999"/>
                  </a:lnTo>
                  <a:close/>
                </a:path>
              </a:pathLst>
            </a:custGeom>
            <a:solidFill>
              <a:srgbClr val="111D33"/>
            </a:solid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960374" cy="13749782"/>
            </a:xfrm>
            <a:custGeom>
              <a:avLst/>
              <a:gdLst/>
              <a:ahLst/>
              <a:cxnLst/>
              <a:rect r="r" b="b" t="t" l="l"/>
              <a:pathLst>
                <a:path h="13749782" w="960374">
                  <a:moveTo>
                    <a:pt x="16891" y="0"/>
                  </a:moveTo>
                  <a:lnTo>
                    <a:pt x="943483" y="0"/>
                  </a:lnTo>
                  <a:cubicBezTo>
                    <a:pt x="952881" y="0"/>
                    <a:pt x="960374" y="7620"/>
                    <a:pt x="960374" y="16891"/>
                  </a:cubicBezTo>
                  <a:lnTo>
                    <a:pt x="960374" y="13732890"/>
                  </a:lnTo>
                  <a:cubicBezTo>
                    <a:pt x="960374" y="13742290"/>
                    <a:pt x="952754" y="13749782"/>
                    <a:pt x="943483" y="13749782"/>
                  </a:cubicBezTo>
                  <a:lnTo>
                    <a:pt x="16891" y="13749782"/>
                  </a:lnTo>
                  <a:cubicBezTo>
                    <a:pt x="7493" y="13749782"/>
                    <a:pt x="0" y="13742163"/>
                    <a:pt x="0" y="13732890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3732890"/>
                  </a:lnTo>
                  <a:lnTo>
                    <a:pt x="16891" y="13732890"/>
                  </a:lnTo>
                  <a:lnTo>
                    <a:pt x="16891" y="13716000"/>
                  </a:lnTo>
                  <a:lnTo>
                    <a:pt x="943483" y="13716000"/>
                  </a:lnTo>
                  <a:lnTo>
                    <a:pt x="943483" y="13732890"/>
                  </a:lnTo>
                  <a:lnTo>
                    <a:pt x="926592" y="13732890"/>
                  </a:lnTo>
                  <a:lnTo>
                    <a:pt x="926592" y="16891"/>
                  </a:lnTo>
                  <a:lnTo>
                    <a:pt x="943483" y="16891"/>
                  </a:lnTo>
                  <a:lnTo>
                    <a:pt x="943483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5" id="5"/>
          <p:cNvGrpSpPr/>
          <p:nvPr/>
        </p:nvGrpSpPr>
        <p:grpSpPr>
          <a:xfrm rot="0">
            <a:off x="1097280" y="512064"/>
            <a:ext cx="15544800" cy="1005840"/>
            <a:chOff x="0" y="0"/>
            <a:chExt cx="20726400" cy="134112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0726400" cy="1341120"/>
            </a:xfrm>
            <a:custGeom>
              <a:avLst/>
              <a:gdLst/>
              <a:ahLst/>
              <a:cxnLst/>
              <a:rect r="r" b="b" t="t" l="l"/>
              <a:pathLst>
                <a:path h="1341120" w="20726400">
                  <a:moveTo>
                    <a:pt x="0" y="0"/>
                  </a:moveTo>
                  <a:lnTo>
                    <a:pt x="20726400" y="0"/>
                  </a:lnTo>
                  <a:lnTo>
                    <a:pt x="20726400" y="1341120"/>
                  </a:lnTo>
                  <a:lnTo>
                    <a:pt x="0" y="134112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51132" r="0" b="-251132"/>
              </a:stretch>
            </a:blipFill>
          </p:spPr>
        </p:sp>
        <p:sp>
          <p:nvSpPr>
            <p:cNvPr name="TextBox 7" id="7"/>
            <p:cNvSpPr txBox="true"/>
            <p:nvPr/>
          </p:nvSpPr>
          <p:spPr>
            <a:xfrm>
              <a:off x="0" y="-9525"/>
              <a:ext cx="20726400" cy="135064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5280"/>
                </a:lnSpc>
              </a:pPr>
              <a:r>
                <a:rPr lang="en-US" b="true" sz="4400" spc="300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CONCLUSIONS &amp; TAKEAWAYS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084583" y="1633223"/>
            <a:ext cx="16118843" cy="98555"/>
            <a:chOff x="0" y="0"/>
            <a:chExt cx="21491791" cy="131407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16891" y="16891"/>
              <a:ext cx="21457919" cy="97536"/>
            </a:xfrm>
            <a:custGeom>
              <a:avLst/>
              <a:gdLst/>
              <a:ahLst/>
              <a:cxnLst/>
              <a:rect r="r" b="b" t="t" l="l"/>
              <a:pathLst>
                <a:path h="97536" w="21457919">
                  <a:moveTo>
                    <a:pt x="0" y="0"/>
                  </a:moveTo>
                  <a:lnTo>
                    <a:pt x="21457919" y="0"/>
                  </a:lnTo>
                  <a:lnTo>
                    <a:pt x="21457919" y="97536"/>
                  </a:lnTo>
                  <a:lnTo>
                    <a:pt x="0" y="97536"/>
                  </a:lnTo>
                  <a:close/>
                </a:path>
              </a:pathLst>
            </a:custGeom>
            <a:solidFill>
              <a:srgbClr val="5A8FCA"/>
            </a:solidFill>
          </p:spPr>
        </p:sp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21491702" cy="131320"/>
            </a:xfrm>
            <a:custGeom>
              <a:avLst/>
              <a:gdLst/>
              <a:ahLst/>
              <a:cxnLst/>
              <a:rect r="r" b="b" t="t" l="l"/>
              <a:pathLst>
                <a:path h="131320" w="21491702">
                  <a:moveTo>
                    <a:pt x="16891" y="0"/>
                  </a:moveTo>
                  <a:lnTo>
                    <a:pt x="21474810" y="0"/>
                  </a:lnTo>
                  <a:cubicBezTo>
                    <a:pt x="21484208" y="0"/>
                    <a:pt x="21491702" y="7620"/>
                    <a:pt x="21491702" y="16891"/>
                  </a:cubicBezTo>
                  <a:lnTo>
                    <a:pt x="21491702" y="114427"/>
                  </a:lnTo>
                  <a:cubicBezTo>
                    <a:pt x="21491702" y="123825"/>
                    <a:pt x="21484082" y="131318"/>
                    <a:pt x="21474810" y="131318"/>
                  </a:cubicBezTo>
                  <a:lnTo>
                    <a:pt x="16891" y="131318"/>
                  </a:lnTo>
                  <a:cubicBezTo>
                    <a:pt x="7620" y="131445"/>
                    <a:pt x="0" y="123825"/>
                    <a:pt x="0" y="114427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14427"/>
                  </a:lnTo>
                  <a:lnTo>
                    <a:pt x="16891" y="114427"/>
                  </a:lnTo>
                  <a:lnTo>
                    <a:pt x="16891" y="97536"/>
                  </a:lnTo>
                  <a:lnTo>
                    <a:pt x="21474810" y="97536"/>
                  </a:lnTo>
                  <a:lnTo>
                    <a:pt x="21474810" y="114427"/>
                  </a:lnTo>
                  <a:lnTo>
                    <a:pt x="21457920" y="114427"/>
                  </a:lnTo>
                  <a:lnTo>
                    <a:pt x="21457920" y="16891"/>
                  </a:lnTo>
                  <a:lnTo>
                    <a:pt x="21474810" y="16891"/>
                  </a:lnTo>
                  <a:lnTo>
                    <a:pt x="21474810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5A8FCA"/>
            </a:solidFill>
          </p:spPr>
        </p:sp>
      </p:grpSp>
      <p:grpSp>
        <p:nvGrpSpPr>
          <p:cNvPr name="Group 11" id="11"/>
          <p:cNvGrpSpPr/>
          <p:nvPr/>
        </p:nvGrpSpPr>
        <p:grpSpPr>
          <a:xfrm rot="0">
            <a:off x="1084583" y="1889255"/>
            <a:ext cx="5328923" cy="7523483"/>
            <a:chOff x="0" y="0"/>
            <a:chExt cx="7105231" cy="10031311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16891" y="16891"/>
              <a:ext cx="7071360" cy="9997440"/>
            </a:xfrm>
            <a:custGeom>
              <a:avLst/>
              <a:gdLst/>
              <a:ahLst/>
              <a:cxnLst/>
              <a:rect r="r" b="b" t="t" l="l"/>
              <a:pathLst>
                <a:path h="9997440" w="7071360">
                  <a:moveTo>
                    <a:pt x="0" y="0"/>
                  </a:moveTo>
                  <a:lnTo>
                    <a:pt x="7071360" y="0"/>
                  </a:lnTo>
                  <a:lnTo>
                    <a:pt x="7071360" y="9997440"/>
                  </a:lnTo>
                  <a:lnTo>
                    <a:pt x="0" y="9997440"/>
                  </a:lnTo>
                  <a:close/>
                </a:path>
              </a:pathLst>
            </a:custGeom>
            <a:solidFill>
              <a:srgbClr val="1E3A5F"/>
            </a:solidFill>
          </p:spPr>
        </p:sp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7105142" cy="10031222"/>
            </a:xfrm>
            <a:custGeom>
              <a:avLst/>
              <a:gdLst/>
              <a:ahLst/>
              <a:cxnLst/>
              <a:rect r="r" b="b" t="t" l="l"/>
              <a:pathLst>
                <a:path h="10031222" w="7105142">
                  <a:moveTo>
                    <a:pt x="16891" y="0"/>
                  </a:moveTo>
                  <a:lnTo>
                    <a:pt x="7088251" y="0"/>
                  </a:lnTo>
                  <a:cubicBezTo>
                    <a:pt x="7097649" y="0"/>
                    <a:pt x="7105142" y="7620"/>
                    <a:pt x="7105142" y="16891"/>
                  </a:cubicBezTo>
                  <a:lnTo>
                    <a:pt x="7105142" y="10014331"/>
                  </a:lnTo>
                  <a:cubicBezTo>
                    <a:pt x="7105142" y="10023729"/>
                    <a:pt x="7097522" y="10031222"/>
                    <a:pt x="7088251" y="10031222"/>
                  </a:cubicBezTo>
                  <a:lnTo>
                    <a:pt x="16891" y="10031222"/>
                  </a:lnTo>
                  <a:cubicBezTo>
                    <a:pt x="7493" y="10031222"/>
                    <a:pt x="0" y="10023602"/>
                    <a:pt x="0" y="10014331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0014331"/>
                  </a:lnTo>
                  <a:lnTo>
                    <a:pt x="16891" y="10014331"/>
                  </a:lnTo>
                  <a:lnTo>
                    <a:pt x="16891" y="9997440"/>
                  </a:lnTo>
                  <a:lnTo>
                    <a:pt x="7088251" y="9997440"/>
                  </a:lnTo>
                  <a:lnTo>
                    <a:pt x="7088251" y="10014331"/>
                  </a:lnTo>
                  <a:lnTo>
                    <a:pt x="7071360" y="10014331"/>
                  </a:lnTo>
                  <a:lnTo>
                    <a:pt x="7071360" y="16891"/>
                  </a:lnTo>
                  <a:lnTo>
                    <a:pt x="7088251" y="16891"/>
                  </a:lnTo>
                  <a:lnTo>
                    <a:pt x="708825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2A4A72"/>
            </a:solidFill>
          </p:spPr>
        </p:sp>
      </p:grpSp>
      <p:grpSp>
        <p:nvGrpSpPr>
          <p:cNvPr name="Group 14" id="14"/>
          <p:cNvGrpSpPr/>
          <p:nvPr/>
        </p:nvGrpSpPr>
        <p:grpSpPr>
          <a:xfrm rot="0">
            <a:off x="1084583" y="1889255"/>
            <a:ext cx="5328923" cy="903227"/>
            <a:chOff x="0" y="0"/>
            <a:chExt cx="7105231" cy="1204303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16891" y="16891"/>
              <a:ext cx="7071360" cy="1170432"/>
            </a:xfrm>
            <a:custGeom>
              <a:avLst/>
              <a:gdLst/>
              <a:ahLst/>
              <a:cxnLst/>
              <a:rect r="r" b="b" t="t" l="l"/>
              <a:pathLst>
                <a:path h="1170432" w="7071360">
                  <a:moveTo>
                    <a:pt x="0" y="0"/>
                  </a:moveTo>
                  <a:lnTo>
                    <a:pt x="7071360" y="0"/>
                  </a:lnTo>
                  <a:lnTo>
                    <a:pt x="7071360" y="1170432"/>
                  </a:lnTo>
                  <a:lnTo>
                    <a:pt x="0" y="1170432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7105142" cy="1204216"/>
            </a:xfrm>
            <a:custGeom>
              <a:avLst/>
              <a:gdLst/>
              <a:ahLst/>
              <a:cxnLst/>
              <a:rect r="r" b="b" t="t" l="l"/>
              <a:pathLst>
                <a:path h="1204216" w="7105142">
                  <a:moveTo>
                    <a:pt x="16891" y="0"/>
                  </a:moveTo>
                  <a:lnTo>
                    <a:pt x="7088251" y="0"/>
                  </a:lnTo>
                  <a:cubicBezTo>
                    <a:pt x="7097649" y="0"/>
                    <a:pt x="7105142" y="7620"/>
                    <a:pt x="7105142" y="16891"/>
                  </a:cubicBezTo>
                  <a:lnTo>
                    <a:pt x="7105142" y="1187323"/>
                  </a:lnTo>
                  <a:cubicBezTo>
                    <a:pt x="7105142" y="1196721"/>
                    <a:pt x="7097522" y="1204214"/>
                    <a:pt x="7088251" y="1204214"/>
                  </a:cubicBezTo>
                  <a:lnTo>
                    <a:pt x="16891" y="1204214"/>
                  </a:lnTo>
                  <a:cubicBezTo>
                    <a:pt x="7620" y="1204341"/>
                    <a:pt x="0" y="1196721"/>
                    <a:pt x="0" y="118732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187323"/>
                  </a:lnTo>
                  <a:lnTo>
                    <a:pt x="16891" y="1187323"/>
                  </a:lnTo>
                  <a:lnTo>
                    <a:pt x="16891" y="1170432"/>
                  </a:lnTo>
                  <a:lnTo>
                    <a:pt x="7088251" y="1170432"/>
                  </a:lnTo>
                  <a:lnTo>
                    <a:pt x="7088251" y="1187323"/>
                  </a:lnTo>
                  <a:lnTo>
                    <a:pt x="7071360" y="1187323"/>
                  </a:lnTo>
                  <a:lnTo>
                    <a:pt x="7071360" y="16891"/>
                  </a:lnTo>
                  <a:lnTo>
                    <a:pt x="7088251" y="16891"/>
                  </a:lnTo>
                  <a:lnTo>
                    <a:pt x="708825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17" id="17"/>
          <p:cNvGrpSpPr/>
          <p:nvPr/>
        </p:nvGrpSpPr>
        <p:grpSpPr>
          <a:xfrm rot="0">
            <a:off x="1280160" y="1901952"/>
            <a:ext cx="4937760" cy="877824"/>
            <a:chOff x="0" y="0"/>
            <a:chExt cx="6583680" cy="1170432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6583680" cy="1170432"/>
            </a:xfrm>
            <a:custGeom>
              <a:avLst/>
              <a:gdLst/>
              <a:ahLst/>
              <a:cxnLst/>
              <a:rect r="r" b="b" t="t" l="l"/>
              <a:pathLst>
                <a:path h="1170432" w="6583680">
                  <a:moveTo>
                    <a:pt x="0" y="0"/>
                  </a:moveTo>
                  <a:lnTo>
                    <a:pt x="6583680" y="0"/>
                  </a:lnTo>
                  <a:lnTo>
                    <a:pt x="6583680" y="1170432"/>
                  </a:lnTo>
                  <a:lnTo>
                    <a:pt x="0" y="117043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9603" r="0" b="-59603"/>
              </a:stretch>
            </a:blipFill>
          </p:spPr>
        </p:sp>
        <p:sp>
          <p:nvSpPr>
            <p:cNvPr name="TextBox 19" id="19"/>
            <p:cNvSpPr txBox="true"/>
            <p:nvPr/>
          </p:nvSpPr>
          <p:spPr>
            <a:xfrm>
              <a:off x="0" y="-9525"/>
              <a:ext cx="6583680" cy="117995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999"/>
                </a:lnSpc>
              </a:pPr>
              <a:r>
                <a:rPr lang="en-US" sz="2499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Team Development</a:t>
              </a:r>
            </a:p>
          </p:txBody>
        </p:sp>
      </p:grpSp>
      <p:sp>
        <p:nvSpPr>
          <p:cNvPr name="TextBox 20" id="20"/>
          <p:cNvSpPr txBox="true"/>
          <p:nvPr/>
        </p:nvSpPr>
        <p:spPr>
          <a:xfrm rot="0">
            <a:off x="1316736" y="2878455"/>
            <a:ext cx="4901184" cy="60826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30860" indent="-265430" lvl="1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D8DDE6"/>
                </a:solidFill>
                <a:latin typeface="Calibri (MS)"/>
                <a:ea typeface="Calibri (MS)"/>
                <a:cs typeface="Calibri (MS)"/>
                <a:sym typeface="Calibri (MS)"/>
              </a:rPr>
              <a:t>Tuckman's four stages are all clearly evidenced across the four meetings.</a:t>
            </a:r>
          </a:p>
          <a:p>
            <a:pPr algn="l" marL="530860" indent="-265430" lvl="1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D8DDE6"/>
                </a:solidFill>
                <a:latin typeface="Calibri (MS)"/>
                <a:ea typeface="Calibri (MS)"/>
                <a:cs typeface="Calibri (MS)"/>
                <a:sym typeface="Calibri (MS)"/>
              </a:rPr>
              <a:t>Storming is a natural and necessary phase — avoidance delays, not prevents it.</a:t>
            </a:r>
          </a:p>
          <a:p>
            <a:pPr algn="l" marL="530860" indent="-265430" lvl="1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D8DDE6"/>
                </a:solidFill>
                <a:latin typeface="Calibri (MS)"/>
                <a:ea typeface="Calibri (MS)"/>
                <a:cs typeface="Calibri (MS)"/>
                <a:sym typeface="Calibri (MS)"/>
              </a:rPr>
              <a:t>Norming required a key individual (Sylvia) to propose a structural solution.</a:t>
            </a:r>
          </a:p>
          <a:p>
            <a:pPr algn="l" marL="530860" indent="-265430" lvl="1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D8DDE6"/>
                </a:solidFill>
                <a:latin typeface="Calibri (MS)"/>
                <a:ea typeface="Calibri (MS)"/>
                <a:cs typeface="Calibri (MS)"/>
                <a:sym typeface="Calibri (MS)"/>
              </a:rPr>
              <a:t>The team ultimately reached Performing stage and completed its objective.</a:t>
            </a:r>
          </a:p>
        </p:txBody>
      </p:sp>
      <p:grpSp>
        <p:nvGrpSpPr>
          <p:cNvPr name="Group 21" id="21"/>
          <p:cNvGrpSpPr/>
          <p:nvPr/>
        </p:nvGrpSpPr>
        <p:grpSpPr>
          <a:xfrm rot="0">
            <a:off x="6753863" y="1889255"/>
            <a:ext cx="5328923" cy="7523483"/>
            <a:chOff x="0" y="0"/>
            <a:chExt cx="7105231" cy="10031311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16891" y="16891"/>
              <a:ext cx="7071360" cy="9997440"/>
            </a:xfrm>
            <a:custGeom>
              <a:avLst/>
              <a:gdLst/>
              <a:ahLst/>
              <a:cxnLst/>
              <a:rect r="r" b="b" t="t" l="l"/>
              <a:pathLst>
                <a:path h="9997440" w="7071360">
                  <a:moveTo>
                    <a:pt x="0" y="0"/>
                  </a:moveTo>
                  <a:lnTo>
                    <a:pt x="7071360" y="0"/>
                  </a:lnTo>
                  <a:lnTo>
                    <a:pt x="7071360" y="9997440"/>
                  </a:lnTo>
                  <a:lnTo>
                    <a:pt x="0" y="9997440"/>
                  </a:lnTo>
                  <a:close/>
                </a:path>
              </a:pathLst>
            </a:custGeom>
            <a:solidFill>
              <a:srgbClr val="1E3A5F"/>
            </a:solidFill>
          </p:spPr>
        </p:sp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7105142" cy="10031222"/>
            </a:xfrm>
            <a:custGeom>
              <a:avLst/>
              <a:gdLst/>
              <a:ahLst/>
              <a:cxnLst/>
              <a:rect r="r" b="b" t="t" l="l"/>
              <a:pathLst>
                <a:path h="10031222" w="7105142">
                  <a:moveTo>
                    <a:pt x="16891" y="0"/>
                  </a:moveTo>
                  <a:lnTo>
                    <a:pt x="7088251" y="0"/>
                  </a:lnTo>
                  <a:cubicBezTo>
                    <a:pt x="7097649" y="0"/>
                    <a:pt x="7105142" y="7620"/>
                    <a:pt x="7105142" y="16891"/>
                  </a:cubicBezTo>
                  <a:lnTo>
                    <a:pt x="7105142" y="10014331"/>
                  </a:lnTo>
                  <a:cubicBezTo>
                    <a:pt x="7105142" y="10023729"/>
                    <a:pt x="7097522" y="10031222"/>
                    <a:pt x="7088251" y="10031222"/>
                  </a:cubicBezTo>
                  <a:lnTo>
                    <a:pt x="16891" y="10031222"/>
                  </a:lnTo>
                  <a:cubicBezTo>
                    <a:pt x="7493" y="10031222"/>
                    <a:pt x="0" y="10023602"/>
                    <a:pt x="0" y="10014331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0014331"/>
                  </a:lnTo>
                  <a:lnTo>
                    <a:pt x="16891" y="10014331"/>
                  </a:lnTo>
                  <a:lnTo>
                    <a:pt x="16891" y="9997440"/>
                  </a:lnTo>
                  <a:lnTo>
                    <a:pt x="7088251" y="9997440"/>
                  </a:lnTo>
                  <a:lnTo>
                    <a:pt x="7088251" y="10014331"/>
                  </a:lnTo>
                  <a:lnTo>
                    <a:pt x="7071360" y="10014331"/>
                  </a:lnTo>
                  <a:lnTo>
                    <a:pt x="7071360" y="16891"/>
                  </a:lnTo>
                  <a:lnTo>
                    <a:pt x="7088251" y="16891"/>
                  </a:lnTo>
                  <a:lnTo>
                    <a:pt x="708825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2A4A72"/>
            </a:solidFill>
          </p:spPr>
        </p:sp>
      </p:grpSp>
      <p:grpSp>
        <p:nvGrpSpPr>
          <p:cNvPr name="Group 24" id="24"/>
          <p:cNvGrpSpPr/>
          <p:nvPr/>
        </p:nvGrpSpPr>
        <p:grpSpPr>
          <a:xfrm rot="0">
            <a:off x="6753863" y="1889255"/>
            <a:ext cx="5328923" cy="903227"/>
            <a:chOff x="0" y="0"/>
            <a:chExt cx="7105231" cy="1204303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16891" y="16891"/>
              <a:ext cx="7071360" cy="1170432"/>
            </a:xfrm>
            <a:custGeom>
              <a:avLst/>
              <a:gdLst/>
              <a:ahLst/>
              <a:cxnLst/>
              <a:rect r="r" b="b" t="t" l="l"/>
              <a:pathLst>
                <a:path h="1170432" w="7071360">
                  <a:moveTo>
                    <a:pt x="0" y="0"/>
                  </a:moveTo>
                  <a:lnTo>
                    <a:pt x="7071360" y="0"/>
                  </a:lnTo>
                  <a:lnTo>
                    <a:pt x="7071360" y="1170432"/>
                  </a:lnTo>
                  <a:lnTo>
                    <a:pt x="0" y="1170432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7105142" cy="1204216"/>
            </a:xfrm>
            <a:custGeom>
              <a:avLst/>
              <a:gdLst/>
              <a:ahLst/>
              <a:cxnLst/>
              <a:rect r="r" b="b" t="t" l="l"/>
              <a:pathLst>
                <a:path h="1204216" w="7105142">
                  <a:moveTo>
                    <a:pt x="16891" y="0"/>
                  </a:moveTo>
                  <a:lnTo>
                    <a:pt x="7088251" y="0"/>
                  </a:lnTo>
                  <a:cubicBezTo>
                    <a:pt x="7097649" y="0"/>
                    <a:pt x="7105142" y="7620"/>
                    <a:pt x="7105142" y="16891"/>
                  </a:cubicBezTo>
                  <a:lnTo>
                    <a:pt x="7105142" y="1187323"/>
                  </a:lnTo>
                  <a:cubicBezTo>
                    <a:pt x="7105142" y="1196721"/>
                    <a:pt x="7097522" y="1204214"/>
                    <a:pt x="7088251" y="1204214"/>
                  </a:cubicBezTo>
                  <a:lnTo>
                    <a:pt x="16891" y="1204214"/>
                  </a:lnTo>
                  <a:cubicBezTo>
                    <a:pt x="7620" y="1204341"/>
                    <a:pt x="0" y="1196721"/>
                    <a:pt x="0" y="118732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187323"/>
                  </a:lnTo>
                  <a:lnTo>
                    <a:pt x="16891" y="1187323"/>
                  </a:lnTo>
                  <a:lnTo>
                    <a:pt x="16891" y="1170432"/>
                  </a:lnTo>
                  <a:lnTo>
                    <a:pt x="7088251" y="1170432"/>
                  </a:lnTo>
                  <a:lnTo>
                    <a:pt x="7088251" y="1187323"/>
                  </a:lnTo>
                  <a:lnTo>
                    <a:pt x="7071360" y="1187323"/>
                  </a:lnTo>
                  <a:lnTo>
                    <a:pt x="7071360" y="16891"/>
                  </a:lnTo>
                  <a:lnTo>
                    <a:pt x="7088251" y="16891"/>
                  </a:lnTo>
                  <a:lnTo>
                    <a:pt x="708825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27" id="27"/>
          <p:cNvGrpSpPr/>
          <p:nvPr/>
        </p:nvGrpSpPr>
        <p:grpSpPr>
          <a:xfrm rot="0">
            <a:off x="6949440" y="1901952"/>
            <a:ext cx="4937760" cy="877824"/>
            <a:chOff x="0" y="0"/>
            <a:chExt cx="6583680" cy="1170432"/>
          </a:xfrm>
        </p:grpSpPr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6583680" cy="1170432"/>
            </a:xfrm>
            <a:custGeom>
              <a:avLst/>
              <a:gdLst/>
              <a:ahLst/>
              <a:cxnLst/>
              <a:rect r="r" b="b" t="t" l="l"/>
              <a:pathLst>
                <a:path h="1170432" w="6583680">
                  <a:moveTo>
                    <a:pt x="0" y="0"/>
                  </a:moveTo>
                  <a:lnTo>
                    <a:pt x="6583680" y="0"/>
                  </a:lnTo>
                  <a:lnTo>
                    <a:pt x="6583680" y="1170432"/>
                  </a:lnTo>
                  <a:lnTo>
                    <a:pt x="0" y="117043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9603" r="0" b="-59603"/>
              </a:stretch>
            </a:blipFill>
          </p:spPr>
        </p:sp>
        <p:sp>
          <p:nvSpPr>
            <p:cNvPr name="TextBox 29" id="29"/>
            <p:cNvSpPr txBox="true"/>
            <p:nvPr/>
          </p:nvSpPr>
          <p:spPr>
            <a:xfrm>
              <a:off x="0" y="-9525"/>
              <a:ext cx="6583680" cy="117995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999"/>
                </a:lnSpc>
              </a:pPr>
              <a:r>
                <a:rPr lang="en-US" sz="2499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Leadership</a:t>
              </a:r>
            </a:p>
          </p:txBody>
        </p:sp>
      </p:grpSp>
      <p:sp>
        <p:nvSpPr>
          <p:cNvPr name="TextBox 30" id="30"/>
          <p:cNvSpPr txBox="true"/>
          <p:nvPr/>
        </p:nvSpPr>
        <p:spPr>
          <a:xfrm rot="0">
            <a:off x="6986016" y="2878455"/>
            <a:ext cx="4901184" cy="60826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30860" indent="-265430" lvl="1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D8DDE6"/>
                </a:solidFill>
                <a:latin typeface="Calibri (MS)"/>
                <a:ea typeface="Calibri (MS)"/>
                <a:cs typeface="Calibri (MS)"/>
                <a:sym typeface="Calibri (MS)"/>
              </a:rPr>
              <a:t>Nick's style evolved from Directive → Authoritative → Consultative → Delegative.</a:t>
            </a:r>
          </a:p>
          <a:p>
            <a:pPr algn="l" marL="530860" indent="-265430" lvl="1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D8DDE6"/>
                </a:solidFill>
                <a:latin typeface="Calibri (MS)"/>
                <a:ea typeface="Calibri (MS)"/>
                <a:cs typeface="Calibri (MS)"/>
                <a:sym typeface="Calibri (MS)"/>
              </a:rPr>
              <a:t>This mirrors Hersey &amp; Blanchard's Situational Leadership model (M1→M4).</a:t>
            </a:r>
          </a:p>
          <a:p>
            <a:pPr algn="l" marL="530860" indent="-265430" lvl="1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D8DDE6"/>
                </a:solidFill>
                <a:latin typeface="Calibri (MS)"/>
                <a:ea typeface="Calibri (MS)"/>
                <a:cs typeface="Calibri (MS)"/>
                <a:sym typeface="Calibri (MS)"/>
              </a:rPr>
              <a:t>The MD's transformational vision was effective but risked leaving the team isolated.</a:t>
            </a:r>
          </a:p>
          <a:p>
            <a:pPr algn="l" marL="530860" indent="-265430" lvl="1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D8DDE6"/>
                </a:solidFill>
                <a:latin typeface="Calibri (MS)"/>
                <a:ea typeface="Calibri (MS)"/>
                <a:cs typeface="Calibri (MS)"/>
                <a:sym typeface="Calibri (MS)"/>
              </a:rPr>
              <a:t>Distributed leadership (Sylvia, Tom, Kasia) was essential to team success.</a:t>
            </a:r>
          </a:p>
        </p:txBody>
      </p:sp>
      <p:grpSp>
        <p:nvGrpSpPr>
          <p:cNvPr name="Group 31" id="31"/>
          <p:cNvGrpSpPr/>
          <p:nvPr/>
        </p:nvGrpSpPr>
        <p:grpSpPr>
          <a:xfrm rot="0">
            <a:off x="12423143" y="1889255"/>
            <a:ext cx="5328923" cy="7523483"/>
            <a:chOff x="0" y="0"/>
            <a:chExt cx="7105231" cy="10031311"/>
          </a:xfrm>
        </p:grpSpPr>
        <p:sp>
          <p:nvSpPr>
            <p:cNvPr name="Freeform 32" id="32"/>
            <p:cNvSpPr/>
            <p:nvPr/>
          </p:nvSpPr>
          <p:spPr>
            <a:xfrm flipH="false" flipV="false" rot="0">
              <a:off x="16891" y="16891"/>
              <a:ext cx="7071360" cy="9997440"/>
            </a:xfrm>
            <a:custGeom>
              <a:avLst/>
              <a:gdLst/>
              <a:ahLst/>
              <a:cxnLst/>
              <a:rect r="r" b="b" t="t" l="l"/>
              <a:pathLst>
                <a:path h="9997440" w="7071360">
                  <a:moveTo>
                    <a:pt x="0" y="0"/>
                  </a:moveTo>
                  <a:lnTo>
                    <a:pt x="7071360" y="0"/>
                  </a:lnTo>
                  <a:lnTo>
                    <a:pt x="7071360" y="9997440"/>
                  </a:lnTo>
                  <a:lnTo>
                    <a:pt x="0" y="9997440"/>
                  </a:lnTo>
                  <a:close/>
                </a:path>
              </a:pathLst>
            </a:custGeom>
            <a:solidFill>
              <a:srgbClr val="1E3A5F"/>
            </a:solidFill>
          </p:spPr>
        </p:sp>
        <p:sp>
          <p:nvSpPr>
            <p:cNvPr name="Freeform 33" id="33"/>
            <p:cNvSpPr/>
            <p:nvPr/>
          </p:nvSpPr>
          <p:spPr>
            <a:xfrm flipH="false" flipV="false" rot="0">
              <a:off x="0" y="0"/>
              <a:ext cx="7105142" cy="10031222"/>
            </a:xfrm>
            <a:custGeom>
              <a:avLst/>
              <a:gdLst/>
              <a:ahLst/>
              <a:cxnLst/>
              <a:rect r="r" b="b" t="t" l="l"/>
              <a:pathLst>
                <a:path h="10031222" w="7105142">
                  <a:moveTo>
                    <a:pt x="16891" y="0"/>
                  </a:moveTo>
                  <a:lnTo>
                    <a:pt x="7088251" y="0"/>
                  </a:lnTo>
                  <a:cubicBezTo>
                    <a:pt x="7097649" y="0"/>
                    <a:pt x="7105142" y="7620"/>
                    <a:pt x="7105142" y="16891"/>
                  </a:cubicBezTo>
                  <a:lnTo>
                    <a:pt x="7105142" y="10014331"/>
                  </a:lnTo>
                  <a:cubicBezTo>
                    <a:pt x="7105142" y="10023729"/>
                    <a:pt x="7097522" y="10031222"/>
                    <a:pt x="7088251" y="10031222"/>
                  </a:cubicBezTo>
                  <a:lnTo>
                    <a:pt x="16891" y="10031222"/>
                  </a:lnTo>
                  <a:cubicBezTo>
                    <a:pt x="7493" y="10031222"/>
                    <a:pt x="0" y="10023602"/>
                    <a:pt x="0" y="10014331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0014331"/>
                  </a:lnTo>
                  <a:lnTo>
                    <a:pt x="16891" y="10014331"/>
                  </a:lnTo>
                  <a:lnTo>
                    <a:pt x="16891" y="9997440"/>
                  </a:lnTo>
                  <a:lnTo>
                    <a:pt x="7088251" y="9997440"/>
                  </a:lnTo>
                  <a:lnTo>
                    <a:pt x="7088251" y="10014331"/>
                  </a:lnTo>
                  <a:lnTo>
                    <a:pt x="7071360" y="10014331"/>
                  </a:lnTo>
                  <a:lnTo>
                    <a:pt x="7071360" y="16891"/>
                  </a:lnTo>
                  <a:lnTo>
                    <a:pt x="7088251" y="16891"/>
                  </a:lnTo>
                  <a:lnTo>
                    <a:pt x="708825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2A4A72"/>
            </a:solidFill>
          </p:spPr>
        </p:sp>
      </p:grpSp>
      <p:grpSp>
        <p:nvGrpSpPr>
          <p:cNvPr name="Group 34" id="34"/>
          <p:cNvGrpSpPr/>
          <p:nvPr/>
        </p:nvGrpSpPr>
        <p:grpSpPr>
          <a:xfrm rot="0">
            <a:off x="12423143" y="1889255"/>
            <a:ext cx="5328923" cy="903227"/>
            <a:chOff x="0" y="0"/>
            <a:chExt cx="7105231" cy="1204303"/>
          </a:xfrm>
        </p:grpSpPr>
        <p:sp>
          <p:nvSpPr>
            <p:cNvPr name="Freeform 35" id="35"/>
            <p:cNvSpPr/>
            <p:nvPr/>
          </p:nvSpPr>
          <p:spPr>
            <a:xfrm flipH="false" flipV="false" rot="0">
              <a:off x="16891" y="16891"/>
              <a:ext cx="7071360" cy="1170432"/>
            </a:xfrm>
            <a:custGeom>
              <a:avLst/>
              <a:gdLst/>
              <a:ahLst/>
              <a:cxnLst/>
              <a:rect r="r" b="b" t="t" l="l"/>
              <a:pathLst>
                <a:path h="1170432" w="7071360">
                  <a:moveTo>
                    <a:pt x="0" y="0"/>
                  </a:moveTo>
                  <a:lnTo>
                    <a:pt x="7071360" y="0"/>
                  </a:lnTo>
                  <a:lnTo>
                    <a:pt x="7071360" y="1170432"/>
                  </a:lnTo>
                  <a:lnTo>
                    <a:pt x="0" y="1170432"/>
                  </a:lnTo>
                  <a:close/>
                </a:path>
              </a:pathLst>
            </a:custGeom>
            <a:solidFill>
              <a:srgbClr val="3A6BA8"/>
            </a:solidFill>
          </p:spPr>
        </p:sp>
        <p:sp>
          <p:nvSpPr>
            <p:cNvPr name="Freeform 36" id="36"/>
            <p:cNvSpPr/>
            <p:nvPr/>
          </p:nvSpPr>
          <p:spPr>
            <a:xfrm flipH="false" flipV="false" rot="0">
              <a:off x="0" y="0"/>
              <a:ext cx="7105142" cy="1204216"/>
            </a:xfrm>
            <a:custGeom>
              <a:avLst/>
              <a:gdLst/>
              <a:ahLst/>
              <a:cxnLst/>
              <a:rect r="r" b="b" t="t" l="l"/>
              <a:pathLst>
                <a:path h="1204216" w="7105142">
                  <a:moveTo>
                    <a:pt x="16891" y="0"/>
                  </a:moveTo>
                  <a:lnTo>
                    <a:pt x="7088251" y="0"/>
                  </a:lnTo>
                  <a:cubicBezTo>
                    <a:pt x="7097649" y="0"/>
                    <a:pt x="7105142" y="7620"/>
                    <a:pt x="7105142" y="16891"/>
                  </a:cubicBezTo>
                  <a:lnTo>
                    <a:pt x="7105142" y="1187323"/>
                  </a:lnTo>
                  <a:cubicBezTo>
                    <a:pt x="7105142" y="1196721"/>
                    <a:pt x="7097522" y="1204214"/>
                    <a:pt x="7088251" y="1204214"/>
                  </a:cubicBezTo>
                  <a:lnTo>
                    <a:pt x="16891" y="1204214"/>
                  </a:lnTo>
                  <a:cubicBezTo>
                    <a:pt x="7620" y="1204341"/>
                    <a:pt x="0" y="1196721"/>
                    <a:pt x="0" y="1187323"/>
                  </a:cubicBezTo>
                  <a:lnTo>
                    <a:pt x="0" y="16891"/>
                  </a:lnTo>
                  <a:cubicBezTo>
                    <a:pt x="0" y="7620"/>
                    <a:pt x="7620" y="0"/>
                    <a:pt x="16891" y="0"/>
                  </a:cubicBezTo>
                  <a:moveTo>
                    <a:pt x="16891" y="33909"/>
                  </a:moveTo>
                  <a:lnTo>
                    <a:pt x="16891" y="16891"/>
                  </a:lnTo>
                  <a:lnTo>
                    <a:pt x="33909" y="16891"/>
                  </a:lnTo>
                  <a:lnTo>
                    <a:pt x="33909" y="1187323"/>
                  </a:lnTo>
                  <a:lnTo>
                    <a:pt x="16891" y="1187323"/>
                  </a:lnTo>
                  <a:lnTo>
                    <a:pt x="16891" y="1170432"/>
                  </a:lnTo>
                  <a:lnTo>
                    <a:pt x="7088251" y="1170432"/>
                  </a:lnTo>
                  <a:lnTo>
                    <a:pt x="7088251" y="1187323"/>
                  </a:lnTo>
                  <a:lnTo>
                    <a:pt x="7071360" y="1187323"/>
                  </a:lnTo>
                  <a:lnTo>
                    <a:pt x="7071360" y="16891"/>
                  </a:lnTo>
                  <a:lnTo>
                    <a:pt x="7088251" y="16891"/>
                  </a:lnTo>
                  <a:lnTo>
                    <a:pt x="7088251" y="33909"/>
                  </a:lnTo>
                  <a:lnTo>
                    <a:pt x="16891" y="33909"/>
                  </a:lnTo>
                  <a:close/>
                </a:path>
              </a:pathLst>
            </a:custGeom>
            <a:solidFill>
              <a:srgbClr val="3A6BA8"/>
            </a:solidFill>
          </p:spPr>
        </p:sp>
      </p:grpSp>
      <p:grpSp>
        <p:nvGrpSpPr>
          <p:cNvPr name="Group 37" id="37"/>
          <p:cNvGrpSpPr/>
          <p:nvPr/>
        </p:nvGrpSpPr>
        <p:grpSpPr>
          <a:xfrm rot="0">
            <a:off x="12618720" y="1901952"/>
            <a:ext cx="4937760" cy="877824"/>
            <a:chOff x="0" y="0"/>
            <a:chExt cx="6583680" cy="1170432"/>
          </a:xfrm>
        </p:grpSpPr>
        <p:sp>
          <p:nvSpPr>
            <p:cNvPr name="Freeform 38" id="38"/>
            <p:cNvSpPr/>
            <p:nvPr/>
          </p:nvSpPr>
          <p:spPr>
            <a:xfrm flipH="false" flipV="false" rot="0">
              <a:off x="0" y="0"/>
              <a:ext cx="6583680" cy="1170432"/>
            </a:xfrm>
            <a:custGeom>
              <a:avLst/>
              <a:gdLst/>
              <a:ahLst/>
              <a:cxnLst/>
              <a:rect r="r" b="b" t="t" l="l"/>
              <a:pathLst>
                <a:path h="1170432" w="6583680">
                  <a:moveTo>
                    <a:pt x="0" y="0"/>
                  </a:moveTo>
                  <a:lnTo>
                    <a:pt x="6583680" y="0"/>
                  </a:lnTo>
                  <a:lnTo>
                    <a:pt x="6583680" y="1170432"/>
                  </a:lnTo>
                  <a:lnTo>
                    <a:pt x="0" y="117043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9603" r="0" b="-59603"/>
              </a:stretch>
            </a:blipFill>
          </p:spPr>
        </p:sp>
        <p:sp>
          <p:nvSpPr>
            <p:cNvPr name="TextBox 39" id="39"/>
            <p:cNvSpPr txBox="true"/>
            <p:nvPr/>
          </p:nvSpPr>
          <p:spPr>
            <a:xfrm>
              <a:off x="0" y="-9525"/>
              <a:ext cx="6583680" cy="117995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999"/>
                </a:lnSpc>
              </a:pPr>
              <a:r>
                <a:rPr lang="en-US" sz="2499" b="true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Key Takeaways</a:t>
              </a:r>
            </a:p>
          </p:txBody>
        </p:sp>
      </p:grpSp>
      <p:sp>
        <p:nvSpPr>
          <p:cNvPr name="TextBox 40" id="40"/>
          <p:cNvSpPr txBox="true"/>
          <p:nvPr/>
        </p:nvSpPr>
        <p:spPr>
          <a:xfrm rot="0">
            <a:off x="12655296" y="2878455"/>
            <a:ext cx="4901184" cy="60826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30860" indent="-265430" lvl="1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D8DDE6"/>
                </a:solidFill>
                <a:latin typeface="Calibri (MS)"/>
                <a:ea typeface="Calibri (MS)"/>
                <a:cs typeface="Calibri (MS)"/>
                <a:sym typeface="Calibri (MS)"/>
              </a:rPr>
              <a:t>Diverse functional teams are more resilient and innovative under pressure.</a:t>
            </a:r>
          </a:p>
          <a:p>
            <a:pPr algn="l" marL="530860" indent="-265430" lvl="1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D8DDE6"/>
                </a:solidFill>
                <a:latin typeface="Calibri (MS)"/>
                <a:ea typeface="Calibri (MS)"/>
                <a:cs typeface="Calibri (MS)"/>
                <a:sym typeface="Calibri (MS)"/>
              </a:rPr>
              <a:t>Clear objectives, rotating roles and specialist functions reduce conflict.</a:t>
            </a:r>
          </a:p>
          <a:p>
            <a:pPr algn="l" marL="530860" indent="-265430" lvl="1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D8DDE6"/>
                </a:solidFill>
                <a:latin typeface="Calibri (MS)"/>
                <a:ea typeface="Calibri (MS)"/>
                <a:cs typeface="Calibri (MS)"/>
                <a:sym typeface="Calibri (MS)"/>
              </a:rPr>
              <a:t>External expertise should not be a last resort — it should be planned for.</a:t>
            </a:r>
          </a:p>
          <a:p>
            <a:pPr algn="l" marL="530860" indent="-265430" lvl="1">
              <a:lnSpc>
                <a:spcPts val="2640"/>
              </a:lnSpc>
              <a:buFont typeface="Arial"/>
              <a:buChar char="•"/>
            </a:pPr>
            <a:r>
              <a:rPr lang="en-US" sz="2200">
                <a:solidFill>
                  <a:srgbClr val="D8DDE6"/>
                </a:solidFill>
                <a:latin typeface="Calibri (MS)"/>
                <a:ea typeface="Calibri (MS)"/>
                <a:cs typeface="Calibri (MS)"/>
                <a:sym typeface="Calibri (MS)"/>
              </a:rPr>
              <a:t>Team culture must be built intentionally, not assumed to emerge naturally.</a:t>
            </a:r>
          </a:p>
        </p:txBody>
      </p:sp>
      <p:grpSp>
        <p:nvGrpSpPr>
          <p:cNvPr name="Group 41" id="41"/>
          <p:cNvGrpSpPr/>
          <p:nvPr/>
        </p:nvGrpSpPr>
        <p:grpSpPr>
          <a:xfrm rot="0">
            <a:off x="16132804" y="-12697"/>
            <a:ext cx="1619263" cy="1565662"/>
            <a:chOff x="0" y="0"/>
            <a:chExt cx="2645410" cy="2557842"/>
          </a:xfrm>
        </p:grpSpPr>
        <p:sp>
          <p:nvSpPr>
            <p:cNvPr name="Freeform 42" id="42" descr="preencoded.png"/>
            <p:cNvSpPr/>
            <p:nvPr/>
          </p:nvSpPr>
          <p:spPr>
            <a:xfrm flipH="false" flipV="false" rot="0">
              <a:off x="0" y="0"/>
              <a:ext cx="2645410" cy="2557842"/>
            </a:xfrm>
            <a:custGeom>
              <a:avLst/>
              <a:gdLst/>
              <a:ahLst/>
              <a:cxnLst/>
              <a:rect r="r" b="b" t="t" l="l"/>
              <a:pathLst>
                <a:path h="2557842" w="2645410">
                  <a:moveTo>
                    <a:pt x="0" y="0"/>
                  </a:moveTo>
                  <a:lnTo>
                    <a:pt x="2645410" y="0"/>
                  </a:lnTo>
                  <a:lnTo>
                    <a:pt x="2645410" y="2557842"/>
                  </a:lnTo>
                  <a:lnTo>
                    <a:pt x="0" y="25578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-1711" r="0" b="-1711"/>
              </a:stretch>
            </a:blipFill>
          </p:spPr>
        </p:sp>
      </p:grpSp>
      <p:grpSp>
        <p:nvGrpSpPr>
          <p:cNvPr name="Group 43" id="43"/>
          <p:cNvGrpSpPr/>
          <p:nvPr/>
        </p:nvGrpSpPr>
        <p:grpSpPr>
          <a:xfrm rot="0">
            <a:off x="1097280" y="9656064"/>
            <a:ext cx="16459200" cy="512064"/>
            <a:chOff x="0" y="0"/>
            <a:chExt cx="21945600" cy="682752"/>
          </a:xfrm>
        </p:grpSpPr>
        <p:sp>
          <p:nvSpPr>
            <p:cNvPr name="Freeform 44" id="44"/>
            <p:cNvSpPr/>
            <p:nvPr/>
          </p:nvSpPr>
          <p:spPr>
            <a:xfrm flipH="false" flipV="false" rot="0">
              <a:off x="0" y="0"/>
              <a:ext cx="21945600" cy="682752"/>
            </a:xfrm>
            <a:custGeom>
              <a:avLst/>
              <a:gdLst/>
              <a:ahLst/>
              <a:cxnLst/>
              <a:rect r="r" b="b" t="t" l="l"/>
              <a:pathLst>
                <a:path h="682752" w="21945600">
                  <a:moveTo>
                    <a:pt x="0" y="0"/>
                  </a:moveTo>
                  <a:lnTo>
                    <a:pt x="21945600" y="0"/>
                  </a:lnTo>
                  <a:lnTo>
                    <a:pt x="21945600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76304" r="0" b="-576304"/>
              </a:stretch>
            </a:blipFill>
          </p:spPr>
        </p:sp>
        <p:sp>
          <p:nvSpPr>
            <p:cNvPr name="TextBox 45" id="45"/>
            <p:cNvSpPr txBox="true"/>
            <p:nvPr/>
          </p:nvSpPr>
          <p:spPr>
            <a:xfrm>
              <a:off x="0" y="-38100"/>
              <a:ext cx="21945600" cy="72085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160"/>
                </a:lnSpc>
              </a:pPr>
              <a:r>
                <a:rPr lang="en-US" sz="1800">
                  <a:solidFill>
                    <a:srgbClr val="5A5A5A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Keepsafe Company Case Study  |  Teamwork &amp; Organisational Behaviour</a:t>
              </a: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