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257" r:id="rId2"/>
    <p:sldId id="256" r:id="rId3"/>
    <p:sldId id="259" r:id="rId4"/>
    <p:sldId id="260" r:id="rId5"/>
    <p:sldId id="261" r:id="rId6"/>
    <p:sldId id="262" r:id="rId7"/>
    <p:sldId id="263" r:id="rId8"/>
    <p:sldId id="264" r:id="rId9"/>
    <p:sldId id="265" r:id="rId10"/>
    <p:sldId id="270" r:id="rId11"/>
    <p:sldId id="266" r:id="rId12"/>
    <p:sldId id="268" r:id="rId13"/>
    <p:sldId id="267" r:id="rId14"/>
    <p:sldId id="271" r:id="rId15"/>
    <p:sldId id="272" r:id="rId16"/>
    <p:sldId id="273" r:id="rId17"/>
    <p:sldId id="269" r:id="rId18"/>
    <p:sldId id="274" r:id="rId19"/>
    <p:sldId id="275" r:id="rId20"/>
    <p:sldId id="276" r:id="rId21"/>
    <p:sldId id="278" r:id="rId22"/>
    <p:sldId id="277" r:id="rId23"/>
    <p:sldId id="279" r:id="rId24"/>
    <p:sldId id="280" r:id="rId25"/>
    <p:sldId id="282" r:id="rId26"/>
    <p:sldId id="281" r:id="rId27"/>
    <p:sldId id="283" r:id="rId28"/>
    <p:sldId id="284" r:id="rId29"/>
    <p:sldId id="285" r:id="rId30"/>
    <p:sldId id="286" r:id="rId31"/>
    <p:sldId id="289" r:id="rId32"/>
    <p:sldId id="288" r:id="rId3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8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24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atin typeface="Arial" charset="0"/>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atin typeface="Arial" charset="0"/>
              </a:defRPr>
            </a:lvl1pPr>
          </a:lstStyle>
          <a:p>
            <a:pPr>
              <a:defRPr/>
            </a:pPr>
            <a:fld id="{24264C59-6FAF-4A90-A291-12A47A1CD3C1}" type="datetimeFigureOut">
              <a:rPr lang="en-GB"/>
              <a:pPr>
                <a:defRPr/>
              </a:pPr>
              <a:t>01/06/2016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smtClean="0">
                <a:latin typeface="Arial" charset="0"/>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A4CC007B-6557-4532-8D2D-249E2371938D}" type="slidenum">
              <a:rPr lang="en-GB" altLang="en-US"/>
              <a:pPr/>
              <a:t>‹#›</a:t>
            </a:fld>
            <a:endParaRPr lang="en-GB" altLang="en-US"/>
          </a:p>
        </p:txBody>
      </p:sp>
    </p:spTree>
    <p:extLst>
      <p:ext uri="{BB962C8B-B14F-4D97-AF65-F5344CB8AC3E}">
        <p14:creationId xmlns:p14="http://schemas.microsoft.com/office/powerpoint/2010/main" val="1383111300"/>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67294D4-7AC3-4C5A-AFF5-C59ECEA1C227}" type="slidenum">
              <a:rPr lang="en-GB" altLang="en-US"/>
              <a:pPr eaLnBrk="1" hangingPunct="1"/>
              <a:t>1</a:t>
            </a:fld>
            <a:endParaRPr lang="en-GB" altLang="en-US"/>
          </a:p>
        </p:txBody>
      </p:sp>
    </p:spTree>
    <p:extLst>
      <p:ext uri="{BB962C8B-B14F-4D97-AF65-F5344CB8AC3E}">
        <p14:creationId xmlns:p14="http://schemas.microsoft.com/office/powerpoint/2010/main" val="3460721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CD7B103-3EB4-422A-B153-5B5D6323C332}" type="slidenum">
              <a:rPr lang="en-GB" altLang="en-US"/>
              <a:pPr eaLnBrk="1" hangingPunct="1"/>
              <a:t>2</a:t>
            </a:fld>
            <a:endParaRPr lang="en-GB" altLang="en-US"/>
          </a:p>
        </p:txBody>
      </p:sp>
    </p:spTree>
    <p:extLst>
      <p:ext uri="{BB962C8B-B14F-4D97-AF65-F5344CB8AC3E}">
        <p14:creationId xmlns:p14="http://schemas.microsoft.com/office/powerpoint/2010/main" val="735846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620845B-F2E1-466A-91AB-4336E98EC1C5}" type="slidenum">
              <a:rPr lang="en-GB" altLang="en-US"/>
              <a:pPr eaLnBrk="1" hangingPunct="1"/>
              <a:t>3</a:t>
            </a:fld>
            <a:endParaRPr lang="en-GB" altLang="en-US"/>
          </a:p>
        </p:txBody>
      </p:sp>
    </p:spTree>
    <p:extLst>
      <p:ext uri="{BB962C8B-B14F-4D97-AF65-F5344CB8AC3E}">
        <p14:creationId xmlns:p14="http://schemas.microsoft.com/office/powerpoint/2010/main" val="3858708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71AD013-59C5-4F8E-AADA-5D4CD93C23FA}" type="slidenum">
              <a:rPr lang="en-GB" altLang="en-US"/>
              <a:pPr eaLnBrk="1" hangingPunct="1"/>
              <a:t>4</a:t>
            </a:fld>
            <a:endParaRPr lang="en-GB" altLang="en-US"/>
          </a:p>
        </p:txBody>
      </p:sp>
    </p:spTree>
    <p:extLst>
      <p:ext uri="{BB962C8B-B14F-4D97-AF65-F5344CB8AC3E}">
        <p14:creationId xmlns:p14="http://schemas.microsoft.com/office/powerpoint/2010/main" val="42684653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57ABE2C-EFE4-4908-838E-CA6B7FCC4E7E}" type="slidenum">
              <a:rPr lang="en-GB" altLang="en-US"/>
              <a:pPr eaLnBrk="1" hangingPunct="1"/>
              <a:t>5</a:t>
            </a:fld>
            <a:endParaRPr lang="en-GB" altLang="en-US"/>
          </a:p>
        </p:txBody>
      </p:sp>
    </p:spTree>
    <p:extLst>
      <p:ext uri="{BB962C8B-B14F-4D97-AF65-F5344CB8AC3E}">
        <p14:creationId xmlns:p14="http://schemas.microsoft.com/office/powerpoint/2010/main" val="3993492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D186212-70E8-4431-82A6-2A6B13425296}" type="slidenum">
              <a:rPr lang="en-GB" altLang="en-US"/>
              <a:pPr eaLnBrk="1" hangingPunct="1"/>
              <a:t>6</a:t>
            </a:fld>
            <a:endParaRPr lang="en-GB" altLang="en-US"/>
          </a:p>
        </p:txBody>
      </p:sp>
    </p:spTree>
    <p:extLst>
      <p:ext uri="{BB962C8B-B14F-4D97-AF65-F5344CB8AC3E}">
        <p14:creationId xmlns:p14="http://schemas.microsoft.com/office/powerpoint/2010/main" val="27767898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2D94606-B3D8-45EC-B94D-D3D6A159341F}" type="slidenum">
              <a:rPr lang="en-GB" altLang="en-US"/>
              <a:pPr eaLnBrk="1" hangingPunct="1"/>
              <a:t>7</a:t>
            </a:fld>
            <a:endParaRPr lang="en-GB" altLang="en-US"/>
          </a:p>
        </p:txBody>
      </p:sp>
    </p:spTree>
    <p:extLst>
      <p:ext uri="{BB962C8B-B14F-4D97-AF65-F5344CB8AC3E}">
        <p14:creationId xmlns:p14="http://schemas.microsoft.com/office/powerpoint/2010/main" val="3901832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B022001-9099-4E60-9B04-E35FBFC9A11D}" type="slidenum">
              <a:rPr lang="en-GB" altLang="en-US"/>
              <a:pPr eaLnBrk="1" hangingPunct="1"/>
              <a:t>8</a:t>
            </a:fld>
            <a:endParaRPr lang="en-GB" altLang="en-US"/>
          </a:p>
        </p:txBody>
      </p:sp>
    </p:spTree>
    <p:extLst>
      <p:ext uri="{BB962C8B-B14F-4D97-AF65-F5344CB8AC3E}">
        <p14:creationId xmlns:p14="http://schemas.microsoft.com/office/powerpoint/2010/main" val="19710795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FB85358-2A55-4514-87C0-9EC6A13E49D2}" type="slidenum">
              <a:rPr lang="en-GB" altLang="en-US"/>
              <a:pPr eaLnBrk="1" hangingPunct="1"/>
              <a:t>9</a:t>
            </a:fld>
            <a:endParaRPr lang="en-GB" altLang="en-US"/>
          </a:p>
        </p:txBody>
      </p:sp>
    </p:spTree>
    <p:extLst>
      <p:ext uri="{BB962C8B-B14F-4D97-AF65-F5344CB8AC3E}">
        <p14:creationId xmlns:p14="http://schemas.microsoft.com/office/powerpoint/2010/main" val="883505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0C963AD-68ED-45E6-992B-3C03A5B9040F}" type="slidenum">
              <a:rPr lang="en-GB" altLang="en-US"/>
              <a:pPr eaLnBrk="1" hangingPunct="1"/>
              <a:t>10</a:t>
            </a:fld>
            <a:endParaRPr lang="en-GB" altLang="en-US"/>
          </a:p>
        </p:txBody>
      </p:sp>
    </p:spTree>
    <p:extLst>
      <p:ext uri="{BB962C8B-B14F-4D97-AF65-F5344CB8AC3E}">
        <p14:creationId xmlns:p14="http://schemas.microsoft.com/office/powerpoint/2010/main" val="16761023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9087F51-1206-47EB-95DD-A853C8189FD1}" type="slidenum">
              <a:rPr lang="en-GB" altLang="en-US"/>
              <a:pPr eaLnBrk="1" hangingPunct="1"/>
              <a:t>11</a:t>
            </a:fld>
            <a:endParaRPr lang="en-GB" altLang="en-US"/>
          </a:p>
        </p:txBody>
      </p:sp>
    </p:spTree>
    <p:extLst>
      <p:ext uri="{BB962C8B-B14F-4D97-AF65-F5344CB8AC3E}">
        <p14:creationId xmlns:p14="http://schemas.microsoft.com/office/powerpoint/2010/main" val="1767070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1004A6F-EBCB-4965-B958-0EB0D4018C39}" type="slidenum">
              <a:rPr lang="en-GB" altLang="en-US"/>
              <a:pPr eaLnBrk="1" hangingPunct="1"/>
              <a:t>12</a:t>
            </a:fld>
            <a:endParaRPr lang="en-GB" altLang="en-US"/>
          </a:p>
        </p:txBody>
      </p:sp>
    </p:spTree>
    <p:extLst>
      <p:ext uri="{BB962C8B-B14F-4D97-AF65-F5344CB8AC3E}">
        <p14:creationId xmlns:p14="http://schemas.microsoft.com/office/powerpoint/2010/main" val="35544684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F39109E-AAF6-4D8C-B099-E94680273AEA}" type="slidenum">
              <a:rPr lang="en-GB" altLang="en-US"/>
              <a:pPr eaLnBrk="1" hangingPunct="1"/>
              <a:t>13</a:t>
            </a:fld>
            <a:endParaRPr lang="en-GB" altLang="en-US"/>
          </a:p>
        </p:txBody>
      </p:sp>
    </p:spTree>
    <p:extLst>
      <p:ext uri="{BB962C8B-B14F-4D97-AF65-F5344CB8AC3E}">
        <p14:creationId xmlns:p14="http://schemas.microsoft.com/office/powerpoint/2010/main" val="22941234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2611663-83D6-4556-BF85-B5FD99636856}" type="slidenum">
              <a:rPr lang="en-GB" altLang="en-US"/>
              <a:pPr eaLnBrk="1" hangingPunct="1"/>
              <a:t>14</a:t>
            </a:fld>
            <a:endParaRPr lang="en-GB" altLang="en-US"/>
          </a:p>
        </p:txBody>
      </p:sp>
    </p:spTree>
    <p:extLst>
      <p:ext uri="{BB962C8B-B14F-4D97-AF65-F5344CB8AC3E}">
        <p14:creationId xmlns:p14="http://schemas.microsoft.com/office/powerpoint/2010/main" val="4227745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CC8DF8F-AC0A-46D5-8590-13AEC5E48491}" type="slidenum">
              <a:rPr lang="en-GB" altLang="en-US"/>
              <a:pPr eaLnBrk="1" hangingPunct="1"/>
              <a:t>15</a:t>
            </a:fld>
            <a:endParaRPr lang="en-GB" altLang="en-US"/>
          </a:p>
        </p:txBody>
      </p:sp>
    </p:spTree>
    <p:extLst>
      <p:ext uri="{BB962C8B-B14F-4D97-AF65-F5344CB8AC3E}">
        <p14:creationId xmlns:p14="http://schemas.microsoft.com/office/powerpoint/2010/main" val="10052345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ED97A83-52A2-4EDF-8CFF-86BBFD7A37D3}" type="slidenum">
              <a:rPr lang="en-GB" altLang="en-US"/>
              <a:pPr eaLnBrk="1" hangingPunct="1"/>
              <a:t>16</a:t>
            </a:fld>
            <a:endParaRPr lang="en-GB" altLang="en-US"/>
          </a:p>
        </p:txBody>
      </p:sp>
    </p:spTree>
    <p:extLst>
      <p:ext uri="{BB962C8B-B14F-4D97-AF65-F5344CB8AC3E}">
        <p14:creationId xmlns:p14="http://schemas.microsoft.com/office/powerpoint/2010/main" val="25092741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7908492-5F7E-4032-8DED-8AAEC4E4649D}" type="slidenum">
              <a:rPr lang="en-GB" altLang="en-US"/>
              <a:pPr eaLnBrk="1" hangingPunct="1"/>
              <a:t>17</a:t>
            </a:fld>
            <a:endParaRPr lang="en-GB" altLang="en-US"/>
          </a:p>
        </p:txBody>
      </p:sp>
    </p:spTree>
    <p:extLst>
      <p:ext uri="{BB962C8B-B14F-4D97-AF65-F5344CB8AC3E}">
        <p14:creationId xmlns:p14="http://schemas.microsoft.com/office/powerpoint/2010/main" val="2319345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D66952B-52C1-4572-9D90-DDE96A91E7C5}" type="slidenum">
              <a:rPr lang="en-GB" altLang="en-US"/>
              <a:pPr eaLnBrk="1" hangingPunct="1"/>
              <a:t>18</a:t>
            </a:fld>
            <a:endParaRPr lang="en-GB" altLang="en-US"/>
          </a:p>
        </p:txBody>
      </p:sp>
    </p:spTree>
    <p:extLst>
      <p:ext uri="{BB962C8B-B14F-4D97-AF65-F5344CB8AC3E}">
        <p14:creationId xmlns:p14="http://schemas.microsoft.com/office/powerpoint/2010/main" val="38617712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FC6F37E-93CE-4E30-B71D-5E6C665494E2}" type="slidenum">
              <a:rPr lang="en-GB" altLang="en-US"/>
              <a:pPr eaLnBrk="1" hangingPunct="1"/>
              <a:t>19</a:t>
            </a:fld>
            <a:endParaRPr lang="en-GB" altLang="en-US"/>
          </a:p>
        </p:txBody>
      </p:sp>
    </p:spTree>
    <p:extLst>
      <p:ext uri="{BB962C8B-B14F-4D97-AF65-F5344CB8AC3E}">
        <p14:creationId xmlns:p14="http://schemas.microsoft.com/office/powerpoint/2010/main" val="27539862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604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1493241-35B7-4321-997F-8C39891AD74D}" type="slidenum">
              <a:rPr lang="en-GB" altLang="en-US"/>
              <a:pPr eaLnBrk="1" hangingPunct="1"/>
              <a:t>20</a:t>
            </a:fld>
            <a:endParaRPr lang="en-GB" altLang="en-US"/>
          </a:p>
        </p:txBody>
      </p:sp>
    </p:spTree>
    <p:extLst>
      <p:ext uri="{BB962C8B-B14F-4D97-AF65-F5344CB8AC3E}">
        <p14:creationId xmlns:p14="http://schemas.microsoft.com/office/powerpoint/2010/main" val="15630228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78F1616-E1B3-4F61-BA2C-D068F33E8FD1}" type="slidenum">
              <a:rPr lang="en-GB" altLang="en-US"/>
              <a:pPr eaLnBrk="1" hangingPunct="1"/>
              <a:t>21</a:t>
            </a:fld>
            <a:endParaRPr lang="en-GB" altLang="en-US"/>
          </a:p>
        </p:txBody>
      </p:sp>
    </p:spTree>
    <p:extLst>
      <p:ext uri="{BB962C8B-B14F-4D97-AF65-F5344CB8AC3E}">
        <p14:creationId xmlns:p14="http://schemas.microsoft.com/office/powerpoint/2010/main" val="4263674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624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BE5A617-5CDE-4A8F-89C2-DDD97327BD31}" type="slidenum">
              <a:rPr lang="en-GB" altLang="en-US"/>
              <a:pPr eaLnBrk="1" hangingPunct="1"/>
              <a:t>22</a:t>
            </a:fld>
            <a:endParaRPr lang="en-GB" altLang="en-US"/>
          </a:p>
        </p:txBody>
      </p:sp>
    </p:spTree>
    <p:extLst>
      <p:ext uri="{BB962C8B-B14F-4D97-AF65-F5344CB8AC3E}">
        <p14:creationId xmlns:p14="http://schemas.microsoft.com/office/powerpoint/2010/main" val="7433597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A53C389-3575-4DD1-BB8C-BADC69AD704F}" type="slidenum">
              <a:rPr lang="en-GB" altLang="en-US"/>
              <a:pPr eaLnBrk="1" hangingPunct="1"/>
              <a:t>23</a:t>
            </a:fld>
            <a:endParaRPr lang="en-GB" altLang="en-US"/>
          </a:p>
        </p:txBody>
      </p:sp>
    </p:spTree>
    <p:extLst>
      <p:ext uri="{BB962C8B-B14F-4D97-AF65-F5344CB8AC3E}">
        <p14:creationId xmlns:p14="http://schemas.microsoft.com/office/powerpoint/2010/main" val="20580724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FC28F61-49F1-4A1B-AAB9-790CA0FDA9B5}" type="slidenum">
              <a:rPr lang="en-GB" altLang="en-US"/>
              <a:pPr eaLnBrk="1" hangingPunct="1"/>
              <a:t>24</a:t>
            </a:fld>
            <a:endParaRPr lang="en-GB" altLang="en-US"/>
          </a:p>
        </p:txBody>
      </p:sp>
    </p:spTree>
    <p:extLst>
      <p:ext uri="{BB962C8B-B14F-4D97-AF65-F5344CB8AC3E}">
        <p14:creationId xmlns:p14="http://schemas.microsoft.com/office/powerpoint/2010/main" val="29768565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0BC0498-046B-47A1-857F-1897A091417B}" type="slidenum">
              <a:rPr lang="en-GB" altLang="en-US"/>
              <a:pPr eaLnBrk="1" hangingPunct="1"/>
              <a:t>25</a:t>
            </a:fld>
            <a:endParaRPr lang="en-GB" altLang="en-US"/>
          </a:p>
        </p:txBody>
      </p:sp>
    </p:spTree>
    <p:extLst>
      <p:ext uri="{BB962C8B-B14F-4D97-AF65-F5344CB8AC3E}">
        <p14:creationId xmlns:p14="http://schemas.microsoft.com/office/powerpoint/2010/main" val="32567068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B152DCD-F001-4E41-80C3-0BB0EB485CFD}" type="slidenum">
              <a:rPr lang="en-GB" altLang="en-US"/>
              <a:pPr eaLnBrk="1" hangingPunct="1"/>
              <a:t>26</a:t>
            </a:fld>
            <a:endParaRPr lang="en-GB" altLang="en-US"/>
          </a:p>
        </p:txBody>
      </p:sp>
    </p:spTree>
    <p:extLst>
      <p:ext uri="{BB962C8B-B14F-4D97-AF65-F5344CB8AC3E}">
        <p14:creationId xmlns:p14="http://schemas.microsoft.com/office/powerpoint/2010/main" val="17158630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48D66A8-F214-456A-A5E5-CA1694C39417}" type="slidenum">
              <a:rPr lang="en-GB" altLang="en-US"/>
              <a:pPr eaLnBrk="1" hangingPunct="1"/>
              <a:t>27</a:t>
            </a:fld>
            <a:endParaRPr lang="en-GB" altLang="en-US"/>
          </a:p>
        </p:txBody>
      </p:sp>
    </p:spTree>
    <p:extLst>
      <p:ext uri="{BB962C8B-B14F-4D97-AF65-F5344CB8AC3E}">
        <p14:creationId xmlns:p14="http://schemas.microsoft.com/office/powerpoint/2010/main" val="36170487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686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AD65A55-0724-4E96-91A1-AE393E2EFCB2}" type="slidenum">
              <a:rPr lang="en-GB" altLang="en-US"/>
              <a:pPr eaLnBrk="1" hangingPunct="1"/>
              <a:t>28</a:t>
            </a:fld>
            <a:endParaRPr lang="en-GB" altLang="en-US"/>
          </a:p>
        </p:txBody>
      </p:sp>
    </p:spTree>
    <p:extLst>
      <p:ext uri="{BB962C8B-B14F-4D97-AF65-F5344CB8AC3E}">
        <p14:creationId xmlns:p14="http://schemas.microsoft.com/office/powerpoint/2010/main" val="29376353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94715B4-D0DB-4974-A5BB-D1E2D83BD15F}" type="slidenum">
              <a:rPr lang="en-GB" altLang="en-US"/>
              <a:pPr eaLnBrk="1" hangingPunct="1"/>
              <a:t>29</a:t>
            </a:fld>
            <a:endParaRPr lang="en-GB" altLang="en-US"/>
          </a:p>
        </p:txBody>
      </p:sp>
    </p:spTree>
    <p:extLst>
      <p:ext uri="{BB962C8B-B14F-4D97-AF65-F5344CB8AC3E}">
        <p14:creationId xmlns:p14="http://schemas.microsoft.com/office/powerpoint/2010/main" val="18835088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706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DFE4C4F-01DB-44E4-8F33-BF7E46132512}" type="slidenum">
              <a:rPr lang="en-GB" altLang="en-US"/>
              <a:pPr eaLnBrk="1" hangingPunct="1"/>
              <a:t>30</a:t>
            </a:fld>
            <a:endParaRPr lang="en-GB" altLang="en-US"/>
          </a:p>
        </p:txBody>
      </p:sp>
    </p:spTree>
    <p:extLst>
      <p:ext uri="{BB962C8B-B14F-4D97-AF65-F5344CB8AC3E}">
        <p14:creationId xmlns:p14="http://schemas.microsoft.com/office/powerpoint/2010/main" val="30675729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BC18554-0B14-4AB1-A3A4-30A8AC77E809}" type="slidenum">
              <a:rPr lang="en-GB" altLang="en-US"/>
              <a:pPr eaLnBrk="1" hangingPunct="1"/>
              <a:t>31</a:t>
            </a:fld>
            <a:endParaRPr lang="en-GB" altLang="en-US"/>
          </a:p>
        </p:txBody>
      </p:sp>
    </p:spTree>
    <p:extLst>
      <p:ext uri="{BB962C8B-B14F-4D97-AF65-F5344CB8AC3E}">
        <p14:creationId xmlns:p14="http://schemas.microsoft.com/office/powerpoint/2010/main" val="6090866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727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F4E6583-01C6-463D-897C-DAB3C6362B1C}" type="slidenum">
              <a:rPr lang="en-GB" altLang="en-US"/>
              <a:pPr eaLnBrk="1" hangingPunct="1"/>
              <a:t>32</a:t>
            </a:fld>
            <a:endParaRPr lang="en-GB" altLang="en-US"/>
          </a:p>
        </p:txBody>
      </p:sp>
    </p:spTree>
    <p:extLst>
      <p:ext uri="{BB962C8B-B14F-4D97-AF65-F5344CB8AC3E}">
        <p14:creationId xmlns:p14="http://schemas.microsoft.com/office/powerpoint/2010/main" val="32648045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useBgFill="1">
        <p:nvSpPr>
          <p:cNvPr id="5" name="Rounded Rectangle 4"/>
          <p:cNvSpPr/>
          <p:nvPr/>
        </p:nvSpPr>
        <p:spPr>
          <a:xfrm>
            <a:off x="65088" y="69850"/>
            <a:ext cx="9013825"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63500" y="1449388"/>
            <a:ext cx="9020175"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p:cNvSpPr/>
          <p:nvPr/>
        </p:nvSpPr>
        <p:spPr>
          <a:xfrm>
            <a:off x="63500" y="1397000"/>
            <a:ext cx="9020175"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10" name="Rectangle 9"/>
          <p:cNvSpPr/>
          <p:nvPr/>
        </p:nvSpPr>
        <p:spPr>
          <a:xfrm>
            <a:off x="63500" y="2976563"/>
            <a:ext cx="9020175"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lang="en-US" smtClean="0"/>
              <a:t>Click to edit Master title style</a:t>
            </a:r>
            <a:endParaRPr lang="en-US"/>
          </a:p>
        </p:txBody>
      </p:sp>
      <p:sp>
        <p:nvSpPr>
          <p:cNvPr id="11" name="Date Placeholder 27"/>
          <p:cNvSpPr>
            <a:spLocks noGrp="1"/>
          </p:cNvSpPr>
          <p:nvPr>
            <p:ph type="dt" sz="half" idx="10"/>
          </p:nvPr>
        </p:nvSpPr>
        <p:spPr/>
        <p:txBody>
          <a:bodyPr/>
          <a:lstStyle>
            <a:lvl1pPr>
              <a:defRPr/>
            </a:lvl1pPr>
          </a:lstStyle>
          <a:p>
            <a:pPr>
              <a:defRPr/>
            </a:pPr>
            <a:endParaRPr lang="en-GB"/>
          </a:p>
        </p:txBody>
      </p:sp>
      <p:sp>
        <p:nvSpPr>
          <p:cNvPr id="12" name="Footer Placeholder 16"/>
          <p:cNvSpPr>
            <a:spLocks noGrp="1"/>
          </p:cNvSpPr>
          <p:nvPr>
            <p:ph type="ftr" sz="quarter" idx="11"/>
          </p:nvPr>
        </p:nvSpPr>
        <p:spPr/>
        <p:txBody>
          <a:bodyPr/>
          <a:lstStyle>
            <a:lvl1pPr>
              <a:defRPr/>
            </a:lvl1pPr>
          </a:lstStyle>
          <a:p>
            <a:pPr>
              <a:defRPr/>
            </a:pPr>
            <a:endParaRPr lang="en-GB"/>
          </a:p>
        </p:txBody>
      </p:sp>
      <p:sp>
        <p:nvSpPr>
          <p:cNvPr id="13" name="Slide Number Placeholder 28"/>
          <p:cNvSpPr>
            <a:spLocks noGrp="1"/>
          </p:cNvSpPr>
          <p:nvPr>
            <p:ph type="sldNum" sz="quarter" idx="12"/>
          </p:nvPr>
        </p:nvSpPr>
        <p:spPr/>
        <p:txBody>
          <a:bodyPr/>
          <a:lstStyle>
            <a:lvl1pPr>
              <a:defRPr/>
            </a:lvl1pPr>
          </a:lstStyle>
          <a:p>
            <a:fld id="{03C9EB29-969F-4264-B58D-1026236CDDA9}" type="slidenum">
              <a:rPr lang="en-GB" altLang="en-US"/>
              <a:pPr/>
              <a:t>‹#›</a:t>
            </a:fld>
            <a:endParaRPr lang="en-GB" altLang="en-US"/>
          </a:p>
        </p:txBody>
      </p:sp>
    </p:spTree>
    <p:extLst>
      <p:ext uri="{BB962C8B-B14F-4D97-AF65-F5344CB8AC3E}">
        <p14:creationId xmlns:p14="http://schemas.microsoft.com/office/powerpoint/2010/main" val="174020294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8" name="Content Placeholder 7"/>
          <p:cNvSpPr>
            <a:spLocks noGrp="1"/>
          </p:cNvSpPr>
          <p:nvPr>
            <p:ph sz="quarter" idx="1"/>
          </p:nvPr>
        </p:nvSpPr>
        <p:spPr>
          <a:xfrm>
            <a:off x="914400" y="1447800"/>
            <a:ext cx="777240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fld id="{08072759-9E17-4E18-85A5-A7FDD6E19D0D}" type="slidenum">
              <a:rPr lang="en-GB" altLang="en-US"/>
              <a:pPr/>
              <a:t>‹#›</a:t>
            </a:fld>
            <a:endParaRPr lang="en-GB" altLang="en-US"/>
          </a:p>
        </p:txBody>
      </p:sp>
    </p:spTree>
    <p:extLst>
      <p:ext uri="{BB962C8B-B14F-4D97-AF65-F5344CB8AC3E}">
        <p14:creationId xmlns:p14="http://schemas.microsoft.com/office/powerpoint/2010/main" val="330990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useBgFill="1">
        <p:nvSpPr>
          <p:cNvPr id="5" name="Rounded Rectangle 4"/>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flipV="1">
            <a:off x="69850" y="2376488"/>
            <a:ext cx="901382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p:cNvSpPr/>
          <p:nvPr/>
        </p:nvSpPr>
        <p:spPr>
          <a:xfrm>
            <a:off x="69850" y="2341563"/>
            <a:ext cx="901382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8" name="Rectangle 7"/>
          <p:cNvSpPr/>
          <p:nvPr/>
        </p:nvSpPr>
        <p:spPr>
          <a:xfrm>
            <a:off x="68263" y="2468563"/>
            <a:ext cx="9015412"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722313" y="952500"/>
            <a:ext cx="7772400" cy="1362075"/>
          </a:xfrm>
        </p:spPr>
        <p:txBody>
          <a:bodyPr/>
          <a:lstStyle>
            <a:lvl1pPr algn="l">
              <a:buNone/>
              <a:defRPr sz="4000" b="0" cap="none"/>
            </a:lvl1pPr>
          </a:lstStyle>
          <a:p>
            <a:r>
              <a:rPr lang="en-US" smtClean="0"/>
              <a:t>Click to edit Master title style</a:t>
            </a:r>
            <a:endParaRPr lang="en-US"/>
          </a:p>
        </p:txBody>
      </p:sp>
      <p:sp>
        <p:nvSpPr>
          <p:cNvPr id="3" name="Text Placeholder 2"/>
          <p:cNvSpPr>
            <a:spLocks noGrp="1"/>
          </p:cNvSpPr>
          <p:nvPr>
            <p:ph type="body" idx="1"/>
          </p:nvPr>
        </p:nvSpPr>
        <p:spPr>
          <a:xfrm>
            <a:off x="722313" y="2547938"/>
            <a:ext cx="77724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9" name="Date Placeholder 3"/>
          <p:cNvSpPr>
            <a:spLocks noGrp="1"/>
          </p:cNvSpPr>
          <p:nvPr>
            <p:ph type="dt" sz="half" idx="10"/>
          </p:nvPr>
        </p:nvSpPr>
        <p:spPr/>
        <p:txBody>
          <a:bodyPr/>
          <a:lstStyle>
            <a:lvl1pPr>
              <a:defRPr/>
            </a:lvl1pPr>
          </a:lstStyle>
          <a:p>
            <a:pPr>
              <a:defRPr/>
            </a:pPr>
            <a:endParaRPr lang="en-GB"/>
          </a:p>
        </p:txBody>
      </p:sp>
      <p:sp>
        <p:nvSpPr>
          <p:cNvPr id="10" name="Footer Placeholder 4"/>
          <p:cNvSpPr>
            <a:spLocks noGrp="1"/>
          </p:cNvSpPr>
          <p:nvPr>
            <p:ph type="ftr" sz="quarter" idx="11"/>
          </p:nvPr>
        </p:nvSpPr>
        <p:spPr>
          <a:xfrm>
            <a:off x="800100" y="6172200"/>
            <a:ext cx="4000500" cy="457200"/>
          </a:xfrm>
        </p:spPr>
        <p:txBody>
          <a:bodyPr/>
          <a:lstStyle>
            <a:lvl1pPr>
              <a:defRPr/>
            </a:lvl1pPr>
          </a:lstStyle>
          <a:p>
            <a:pPr>
              <a:defRPr/>
            </a:pPr>
            <a:endParaRPr lang="en-GB"/>
          </a:p>
        </p:txBody>
      </p:sp>
      <p:sp>
        <p:nvSpPr>
          <p:cNvPr id="11" name="Slide Number Placeholder 5"/>
          <p:cNvSpPr>
            <a:spLocks noGrp="1"/>
          </p:cNvSpPr>
          <p:nvPr>
            <p:ph type="sldNum" sz="quarter" idx="12"/>
          </p:nvPr>
        </p:nvSpPr>
        <p:spPr>
          <a:xfrm>
            <a:off x="146050" y="6208713"/>
            <a:ext cx="457200" cy="457200"/>
          </a:xfrm>
        </p:spPr>
        <p:txBody>
          <a:bodyPr/>
          <a:lstStyle>
            <a:lvl1pPr>
              <a:defRPr/>
            </a:lvl1pPr>
          </a:lstStyle>
          <a:p>
            <a:fld id="{08834D3D-29EB-4B5D-8AE5-3EC486FF05CC}" type="slidenum">
              <a:rPr lang="en-GB" altLang="en-US"/>
              <a:pPr/>
              <a:t>‹#›</a:t>
            </a:fld>
            <a:endParaRPr lang="en-GB" altLang="en-US"/>
          </a:p>
        </p:txBody>
      </p:sp>
    </p:spTree>
    <p:extLst>
      <p:ext uri="{BB962C8B-B14F-4D97-AF65-F5344CB8AC3E}">
        <p14:creationId xmlns:p14="http://schemas.microsoft.com/office/powerpoint/2010/main" val="37633149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
          </p:nvPr>
        </p:nvSpPr>
        <p:spPr>
          <a:xfrm>
            <a:off x="914400" y="1447800"/>
            <a:ext cx="374904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2"/>
          </p:nvPr>
        </p:nvSpPr>
        <p:spPr>
          <a:xfrm>
            <a:off x="4933950" y="1447800"/>
            <a:ext cx="3749040" cy="4572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fld id="{9AC4E5B4-83AB-496A-9855-98848B730F2E}" type="slidenum">
              <a:rPr lang="en-GB" altLang="en-US"/>
              <a:pPr/>
              <a:t>‹#›</a:t>
            </a:fld>
            <a:endParaRPr lang="en-GB" altLang="en-US"/>
          </a:p>
        </p:txBody>
      </p:sp>
    </p:spTree>
    <p:extLst>
      <p:ext uri="{BB962C8B-B14F-4D97-AF65-F5344CB8AC3E}">
        <p14:creationId xmlns:p14="http://schemas.microsoft.com/office/powerpoint/2010/main" val="1675706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11" name="Content Placeholder 10"/>
          <p:cNvSpPr>
            <a:spLocks noGrp="1"/>
          </p:cNvSpPr>
          <p:nvPr>
            <p:ph sz="half" idx="2"/>
          </p:nvPr>
        </p:nvSpPr>
        <p:spPr>
          <a:xfrm>
            <a:off x="914400" y="2247900"/>
            <a:ext cx="37338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Content Placeholder 12"/>
          <p:cNvSpPr>
            <a:spLocks noGrp="1"/>
          </p:cNvSpPr>
          <p:nvPr>
            <p:ph sz="half" idx="4"/>
          </p:nvPr>
        </p:nvSpPr>
        <p:spPr>
          <a:xfrm>
            <a:off x="4953000" y="2247900"/>
            <a:ext cx="37338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13"/>
          <p:cNvSpPr>
            <a:spLocks noGrp="1"/>
          </p:cNvSpPr>
          <p:nvPr>
            <p:ph type="dt" sz="half" idx="10"/>
          </p:nvPr>
        </p:nvSpPr>
        <p:spPr/>
        <p:txBody>
          <a:bodyPr/>
          <a:lstStyle>
            <a:lvl1pPr>
              <a:defRPr/>
            </a:lvl1pPr>
          </a:lstStyle>
          <a:p>
            <a:pPr>
              <a:defRPr/>
            </a:pPr>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fld id="{DC6F6946-B570-4CAE-97E7-A101C839E92D}" type="slidenum">
              <a:rPr lang="en-GB" altLang="en-US"/>
              <a:pPr/>
              <a:t>‹#›</a:t>
            </a:fld>
            <a:endParaRPr lang="en-GB" altLang="en-US"/>
          </a:p>
        </p:txBody>
      </p:sp>
    </p:spTree>
    <p:extLst>
      <p:ext uri="{BB962C8B-B14F-4D97-AF65-F5344CB8AC3E}">
        <p14:creationId xmlns:p14="http://schemas.microsoft.com/office/powerpoint/2010/main" val="1934091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fld id="{DC2593DD-CC87-4ADD-A89E-14ABF10D65B6}" type="slidenum">
              <a:rPr lang="en-GB" altLang="en-US"/>
              <a:pPr/>
              <a:t>‹#›</a:t>
            </a:fld>
            <a:endParaRPr lang="en-GB" altLang="en-US"/>
          </a:p>
        </p:txBody>
      </p:sp>
    </p:spTree>
    <p:extLst>
      <p:ext uri="{BB962C8B-B14F-4D97-AF65-F5344CB8AC3E}">
        <p14:creationId xmlns:p14="http://schemas.microsoft.com/office/powerpoint/2010/main" val="3456495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fld id="{4C8B1C37-5F78-402A-8500-3D9004AA7235}" type="slidenum">
              <a:rPr lang="en-GB" altLang="en-US"/>
              <a:pPr/>
              <a:t>‹#›</a:t>
            </a:fld>
            <a:endParaRPr lang="en-GB" altLang="en-US"/>
          </a:p>
        </p:txBody>
      </p:sp>
    </p:spTree>
    <p:extLst>
      <p:ext uri="{BB962C8B-B14F-4D97-AF65-F5344CB8AC3E}">
        <p14:creationId xmlns:p14="http://schemas.microsoft.com/office/powerpoint/2010/main" val="1462702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useBgFill="1">
        <p:nvSpPr>
          <p:cNvPr id="6" name="Rounded Rectangle 5"/>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914400" y="273050"/>
            <a:ext cx="7772400" cy="1143000"/>
          </a:xfrm>
        </p:spPr>
        <p:txBody>
          <a:bodyPr/>
          <a:lstStyle>
            <a:lvl1pPr algn="l">
              <a:buNone/>
              <a:defRPr sz="4000" b="0"/>
            </a:lvl1pPr>
          </a:lstStyle>
          <a:p>
            <a:r>
              <a:rPr lang="en-US" smtClean="0"/>
              <a:t>Click to edit Master title style</a:t>
            </a:r>
            <a:endParaRPr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11" name="Content Placeholder 10"/>
          <p:cNvSpPr>
            <a:spLocks noGrp="1"/>
          </p:cNvSpPr>
          <p:nvPr>
            <p:ph sz="quarter" idx="1"/>
          </p:nvPr>
        </p:nvSpPr>
        <p:spPr>
          <a:xfrm>
            <a:off x="2971800" y="1600200"/>
            <a:ext cx="57150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4"/>
          <p:cNvSpPr>
            <a:spLocks noGrp="1"/>
          </p:cNvSpPr>
          <p:nvPr>
            <p:ph type="dt" sz="half" idx="10"/>
          </p:nvPr>
        </p:nvSpPr>
        <p:spPr/>
        <p:txBody>
          <a:bodyPr/>
          <a:lstStyle>
            <a:lvl1pPr>
              <a:defRPr/>
            </a:lvl1pPr>
          </a:lstStyle>
          <a:p>
            <a:pPr>
              <a:defRPr/>
            </a:pPr>
            <a:endParaRPr lang="en-GB"/>
          </a:p>
        </p:txBody>
      </p:sp>
      <p:sp>
        <p:nvSpPr>
          <p:cNvPr id="8" name="Footer Placeholder 5"/>
          <p:cNvSpPr>
            <a:spLocks noGrp="1"/>
          </p:cNvSpPr>
          <p:nvPr>
            <p:ph type="ftr" sz="quarter" idx="11"/>
          </p:nvPr>
        </p:nvSpPr>
        <p:spPr/>
        <p:txBody>
          <a:bodyPr/>
          <a:lstStyle>
            <a:lvl1pPr>
              <a:defRPr/>
            </a:lvl1pPr>
          </a:lstStyle>
          <a:p>
            <a:pPr>
              <a:defRPr/>
            </a:pPr>
            <a:endParaRPr lang="en-GB"/>
          </a:p>
        </p:txBody>
      </p:sp>
      <p:sp>
        <p:nvSpPr>
          <p:cNvPr id="9" name="Slide Number Placeholder 6"/>
          <p:cNvSpPr>
            <a:spLocks noGrp="1"/>
          </p:cNvSpPr>
          <p:nvPr>
            <p:ph type="sldNum" sz="quarter" idx="12"/>
          </p:nvPr>
        </p:nvSpPr>
        <p:spPr/>
        <p:txBody>
          <a:bodyPr/>
          <a:lstStyle>
            <a:lvl1pPr>
              <a:defRPr/>
            </a:lvl1pPr>
          </a:lstStyle>
          <a:p>
            <a:fld id="{61A04667-4AF5-49ED-8D02-760921D66626}" type="slidenum">
              <a:rPr lang="en-GB" altLang="en-US"/>
              <a:pPr/>
              <a:t>‹#›</a:t>
            </a:fld>
            <a:endParaRPr lang="en-GB" altLang="en-US"/>
          </a:p>
        </p:txBody>
      </p:sp>
    </p:spTree>
    <p:extLst>
      <p:ext uri="{BB962C8B-B14F-4D97-AF65-F5344CB8AC3E}">
        <p14:creationId xmlns:p14="http://schemas.microsoft.com/office/powerpoint/2010/main" val="3654800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p:cNvSpPr/>
          <p:nvPr/>
        </p:nvSpPr>
        <p:spPr>
          <a:xfrm flipV="1">
            <a:off x="68263" y="4683125"/>
            <a:ext cx="900747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6" name="Rectangle 5"/>
          <p:cNvSpPr/>
          <p:nvPr/>
        </p:nvSpPr>
        <p:spPr>
          <a:xfrm>
            <a:off x="68263" y="4649788"/>
            <a:ext cx="900747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7" name="Rectangle 6"/>
          <p:cNvSpPr/>
          <p:nvPr/>
        </p:nvSpPr>
        <p:spPr>
          <a:xfrm>
            <a:off x="68263" y="4773613"/>
            <a:ext cx="9007475"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smtClean="0"/>
              <a:t>Click icon to add picture</a:t>
            </a:r>
            <a:endParaRPr lang="en-US" noProof="0" dirty="0"/>
          </a:p>
        </p:txBody>
      </p:sp>
      <p:sp>
        <p:nvSpPr>
          <p:cNvPr id="8" name="Date Placeholder 4"/>
          <p:cNvSpPr>
            <a:spLocks noGrp="1"/>
          </p:cNvSpPr>
          <p:nvPr>
            <p:ph type="dt" sz="half" idx="10"/>
          </p:nvPr>
        </p:nvSpPr>
        <p:spPr/>
        <p:txBody>
          <a:bodyPr/>
          <a:lstStyle>
            <a:lvl1pPr>
              <a:defRPr/>
            </a:lvl1pPr>
          </a:lstStyle>
          <a:p>
            <a:pPr>
              <a:defRPr/>
            </a:pPr>
            <a:endParaRPr lang="en-GB"/>
          </a:p>
        </p:txBody>
      </p:sp>
      <p:sp>
        <p:nvSpPr>
          <p:cNvPr id="9" name="Footer Placeholder 5"/>
          <p:cNvSpPr>
            <a:spLocks noGrp="1"/>
          </p:cNvSpPr>
          <p:nvPr>
            <p:ph type="ftr" sz="quarter" idx="11"/>
          </p:nvPr>
        </p:nvSpPr>
        <p:spPr>
          <a:xfrm>
            <a:off x="914400" y="6172200"/>
            <a:ext cx="3886200" cy="457200"/>
          </a:xfrm>
        </p:spPr>
        <p:txBody>
          <a:bodyPr/>
          <a:lstStyle>
            <a:lvl1pPr>
              <a:defRPr/>
            </a:lvl1pPr>
          </a:lstStyle>
          <a:p>
            <a:pPr>
              <a:defRPr/>
            </a:pPr>
            <a:endParaRPr lang="en-GB"/>
          </a:p>
        </p:txBody>
      </p:sp>
      <p:sp>
        <p:nvSpPr>
          <p:cNvPr id="10" name="Slide Number Placeholder 6"/>
          <p:cNvSpPr>
            <a:spLocks noGrp="1"/>
          </p:cNvSpPr>
          <p:nvPr>
            <p:ph type="sldNum" sz="quarter" idx="12"/>
          </p:nvPr>
        </p:nvSpPr>
        <p:spPr>
          <a:xfrm>
            <a:off x="146050" y="6208713"/>
            <a:ext cx="457200" cy="457200"/>
          </a:xfrm>
        </p:spPr>
        <p:txBody>
          <a:bodyPr/>
          <a:lstStyle>
            <a:lvl1pPr>
              <a:defRPr/>
            </a:lvl1pPr>
          </a:lstStyle>
          <a:p>
            <a:fld id="{761E0F09-A838-494D-8E63-004011210F2C}" type="slidenum">
              <a:rPr lang="en-GB" altLang="en-US"/>
              <a:pPr/>
              <a:t>‹#›</a:t>
            </a:fld>
            <a:endParaRPr lang="en-GB" altLang="en-US"/>
          </a:p>
        </p:txBody>
      </p:sp>
    </p:spTree>
    <p:extLst>
      <p:ext uri="{BB962C8B-B14F-4D97-AF65-F5344CB8AC3E}">
        <p14:creationId xmlns:p14="http://schemas.microsoft.com/office/powerpoint/2010/main" val="19612029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fld id="{08BEFBD5-3DDE-4B2D-A9D7-8607CCCAC2F4}" type="slidenum">
              <a:rPr lang="en-GB" altLang="en-US"/>
              <a:pPr/>
              <a:t>‹#›</a:t>
            </a:fld>
            <a:endParaRPr lang="en-GB" altLang="en-US"/>
          </a:p>
        </p:txBody>
      </p:sp>
    </p:spTree>
    <p:extLst>
      <p:ext uri="{BB962C8B-B14F-4D97-AF65-F5344CB8AC3E}">
        <p14:creationId xmlns:p14="http://schemas.microsoft.com/office/powerpoint/2010/main" val="393046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fld id="{F1C9A109-0E29-4A58-A7E2-9AF379A52B61}" type="slidenum">
              <a:rPr lang="en-GB" altLang="en-US"/>
              <a:pPr/>
              <a:t>‹#›</a:t>
            </a:fld>
            <a:endParaRPr lang="en-GB" altLang="en-US"/>
          </a:p>
        </p:txBody>
      </p:sp>
    </p:spTree>
    <p:extLst>
      <p:ext uri="{BB962C8B-B14F-4D97-AF65-F5344CB8AC3E}">
        <p14:creationId xmlns:p14="http://schemas.microsoft.com/office/powerpoint/2010/main" val="1102566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useBgFill="1">
        <p:nvSpPr>
          <p:cNvPr id="8" name="Rounded Rectangle 7"/>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a:defRPr/>
            </a:pPr>
            <a:endParaRPr lang="en-US"/>
          </a:p>
        </p:txBody>
      </p:sp>
      <p:sp>
        <p:nvSpPr>
          <p:cNvPr id="1028" name="Title Placeholder 21"/>
          <p:cNvSpPr>
            <a:spLocks noGrp="1"/>
          </p:cNvSpPr>
          <p:nvPr>
            <p:ph type="title"/>
          </p:nvPr>
        </p:nvSpPr>
        <p:spPr bwMode="auto">
          <a:xfrm>
            <a:off x="914400" y="274638"/>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smtClean="0"/>
              <a:t>Click to edit Master title style</a:t>
            </a:r>
          </a:p>
        </p:txBody>
      </p:sp>
      <p:sp>
        <p:nvSpPr>
          <p:cNvPr id="1029" name="Text Placeholder 12"/>
          <p:cNvSpPr>
            <a:spLocks noGrp="1"/>
          </p:cNvSpPr>
          <p:nvPr>
            <p:ph type="body" idx="1"/>
          </p:nvPr>
        </p:nvSpPr>
        <p:spPr bwMode="auto">
          <a:xfrm>
            <a:off x="914400" y="1447800"/>
            <a:ext cx="77724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p:cNvSpPr>
            <a:spLocks noGrp="1"/>
          </p:cNvSpPr>
          <p:nvPr>
            <p:ph type="sldNum" sz="quarter" idx="4"/>
          </p:nvPr>
        </p:nvSpPr>
        <p:spPr>
          <a:xfrm>
            <a:off x="146050" y="6210300"/>
            <a:ext cx="4572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a:defRPr sz="1400">
                <a:solidFill>
                  <a:srgbClr val="FFFFFF"/>
                </a:solidFill>
                <a:latin typeface="Franklin Gothic Book" panose="020B0503020102020204" pitchFamily="34" charset="0"/>
              </a:defRPr>
            </a:lvl1pPr>
          </a:lstStyle>
          <a:p>
            <a:fld id="{8B743668-2A0D-41AA-8D81-F7AF05CE1CE6}"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13" r:id="rId1"/>
    <p:sldLayoutId id="2147483706" r:id="rId2"/>
    <p:sldLayoutId id="2147483714" r:id="rId3"/>
    <p:sldLayoutId id="2147483707" r:id="rId4"/>
    <p:sldLayoutId id="2147483708" r:id="rId5"/>
    <p:sldLayoutId id="2147483709" r:id="rId6"/>
    <p:sldLayoutId id="2147483710" r:id="rId7"/>
    <p:sldLayoutId id="2147483715" r:id="rId8"/>
    <p:sldLayoutId id="2147483716" r:id="rId9"/>
    <p:sldLayoutId id="2147483711" r:id="rId10"/>
    <p:sldLayoutId id="2147483712"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hyperlink" Target="http://pt.trekearth.com/gallery/Europe/"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type="subTitle" idx="1"/>
          </p:nvPr>
        </p:nvSpPr>
        <p:spPr/>
        <p:txBody>
          <a:bodyPr/>
          <a:lstStyle/>
          <a:p>
            <a:pPr eaLnBrk="1" hangingPunct="1"/>
            <a:r>
              <a:rPr lang="en-GB" altLang="en-US" i="1" dirty="0" smtClean="0"/>
              <a:t>Of High Mountains and Stormy Seas</a:t>
            </a:r>
          </a:p>
          <a:p>
            <a:pPr eaLnBrk="1" hangingPunct="1"/>
            <a:r>
              <a:rPr lang="en-GB" altLang="en-US" sz="2000" dirty="0" smtClean="0"/>
              <a:t>A basic introduction to Spartan </a:t>
            </a:r>
            <a:r>
              <a:rPr lang="en-GB" altLang="en-US" sz="2000" dirty="0" smtClean="0"/>
              <a:t>Geography</a:t>
            </a:r>
          </a:p>
        </p:txBody>
      </p:sp>
      <p:sp>
        <p:nvSpPr>
          <p:cNvPr id="6147" name="Rectangle 2"/>
          <p:cNvSpPr>
            <a:spLocks noGrp="1" noChangeArrowheads="1"/>
          </p:cNvSpPr>
          <p:nvPr>
            <p:ph type="ctrTitle"/>
          </p:nvPr>
        </p:nvSpPr>
        <p:spPr>
          <a:xfrm>
            <a:off x="457200" y="1506538"/>
            <a:ext cx="8229600" cy="1470025"/>
          </a:xfrm>
        </p:spPr>
        <p:txBody>
          <a:bodyPr/>
          <a:lstStyle/>
          <a:p>
            <a:pPr eaLnBrk="1" hangingPunct="1"/>
            <a:r>
              <a:rPr lang="en-GB" altLang="en-US" b="1" dirty="0" smtClean="0"/>
              <a:t>Sparta</a:t>
            </a:r>
            <a:endParaRPr lang="en-GB" altLang="en-US" b="1" dirty="0" smtClean="0"/>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fontScale="90000"/>
          </a:bodyPr>
          <a:lstStyle/>
          <a:p>
            <a:pPr eaLnBrk="1" fontAlgn="auto" hangingPunct="1">
              <a:spcAft>
                <a:spcPts val="0"/>
              </a:spcAft>
              <a:defRPr/>
            </a:pPr>
            <a:r>
              <a:rPr lang="en-GB" smtClean="0"/>
              <a:t>Geography and Geology are very important in the formation and history of any political unit in all periods and areas. </a:t>
            </a:r>
          </a:p>
        </p:txBody>
      </p:sp>
      <p:sp>
        <p:nvSpPr>
          <p:cNvPr id="3" name="Text Placeholder 2"/>
          <p:cNvSpPr>
            <a:spLocks noGrp="1"/>
          </p:cNvSpPr>
          <p:nvPr>
            <p:ph type="body" idx="1"/>
          </p:nvPr>
        </p:nvSpPr>
        <p:spPr/>
        <p:txBody>
          <a:bodyPr>
            <a:normAutofit/>
          </a:bodyPr>
          <a:lstStyle/>
          <a:p>
            <a:pPr eaLnBrk="1" fontAlgn="auto" hangingPunct="1">
              <a:spcBef>
                <a:spcPts val="580"/>
              </a:spcBef>
              <a:spcAft>
                <a:spcPts val="0"/>
              </a:spcAft>
              <a:buFont typeface="Wingdings 2"/>
              <a:buNone/>
              <a:defRPr/>
            </a:pPr>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intro2-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908050"/>
            <a:ext cx="8342312" cy="5761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Rectangle 3"/>
          <p:cNvSpPr>
            <a:spLocks noGrp="1" noChangeArrowheads="1"/>
          </p:cNvSpPr>
          <p:nvPr>
            <p:ph type="title"/>
          </p:nvPr>
        </p:nvSpPr>
        <p:spPr/>
        <p:txBody>
          <a:bodyPr/>
          <a:lstStyle/>
          <a:p>
            <a:pPr eaLnBrk="1" hangingPunct="1"/>
            <a:r>
              <a:rPr lang="en-GB" altLang="en-US" smtClean="0"/>
              <a:t>The Mediterranean</a:t>
            </a:r>
            <a:endParaRPr lang="en-US" altLang="en-US"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57200" y="274638"/>
            <a:ext cx="8229600" cy="706437"/>
          </a:xfrm>
        </p:spPr>
        <p:txBody>
          <a:bodyPr>
            <a:normAutofit fontScale="90000"/>
          </a:bodyPr>
          <a:lstStyle/>
          <a:p>
            <a:pPr eaLnBrk="1" fontAlgn="auto" hangingPunct="1">
              <a:spcAft>
                <a:spcPts val="0"/>
              </a:spcAft>
              <a:defRPr/>
            </a:pPr>
            <a:r>
              <a:rPr lang="en-GB" smtClean="0"/>
              <a:t>The Greek world </a:t>
            </a:r>
          </a:p>
        </p:txBody>
      </p:sp>
      <p:pic>
        <p:nvPicPr>
          <p:cNvPr id="9219" name="Picture 5" descr="intro2-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908050"/>
            <a:ext cx="8342312" cy="5761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0" name="Text Box 6"/>
          <p:cNvSpPr txBox="1">
            <a:spLocks noChangeArrowheads="1"/>
          </p:cNvSpPr>
          <p:nvPr/>
        </p:nvSpPr>
        <p:spPr bwMode="auto">
          <a:xfrm>
            <a:off x="5343525" y="3736975"/>
            <a:ext cx="933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Greece</a:t>
            </a:r>
          </a:p>
        </p:txBody>
      </p:sp>
      <p:sp>
        <p:nvSpPr>
          <p:cNvPr id="9221" name="Text Box 7"/>
          <p:cNvSpPr txBox="1">
            <a:spLocks noChangeArrowheads="1"/>
          </p:cNvSpPr>
          <p:nvPr/>
        </p:nvSpPr>
        <p:spPr bwMode="auto">
          <a:xfrm>
            <a:off x="4264025" y="3448050"/>
            <a:ext cx="9842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Magna</a:t>
            </a:r>
          </a:p>
          <a:p>
            <a:pPr eaLnBrk="1" hangingPunct="1"/>
            <a:r>
              <a:rPr lang="en-GB" altLang="en-US"/>
              <a:t>Graecia</a:t>
            </a:r>
          </a:p>
        </p:txBody>
      </p:sp>
      <p:sp>
        <p:nvSpPr>
          <p:cNvPr id="9222" name="Text Box 8"/>
          <p:cNvSpPr txBox="1">
            <a:spLocks noChangeArrowheads="1"/>
          </p:cNvSpPr>
          <p:nvPr/>
        </p:nvSpPr>
        <p:spPr bwMode="auto">
          <a:xfrm>
            <a:off x="4048125" y="4024313"/>
            <a:ext cx="717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Sicily</a:t>
            </a:r>
          </a:p>
        </p:txBody>
      </p:sp>
      <p:sp>
        <p:nvSpPr>
          <p:cNvPr id="9223" name="Text Box 9"/>
          <p:cNvSpPr txBox="1">
            <a:spLocks noChangeArrowheads="1"/>
          </p:cNvSpPr>
          <p:nvPr/>
        </p:nvSpPr>
        <p:spPr bwMode="auto">
          <a:xfrm>
            <a:off x="6351588" y="3448050"/>
            <a:ext cx="7556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Asia</a:t>
            </a:r>
          </a:p>
          <a:p>
            <a:pPr eaLnBrk="1" hangingPunct="1"/>
            <a:r>
              <a:rPr lang="en-GB" altLang="en-US"/>
              <a:t>Minor</a:t>
            </a:r>
          </a:p>
        </p:txBody>
      </p:sp>
      <p:sp>
        <p:nvSpPr>
          <p:cNvPr id="9224" name="Text Box 10"/>
          <p:cNvSpPr txBox="1">
            <a:spLocks noChangeArrowheads="1"/>
          </p:cNvSpPr>
          <p:nvPr/>
        </p:nvSpPr>
        <p:spPr bwMode="auto">
          <a:xfrm>
            <a:off x="7432675" y="4384675"/>
            <a:ext cx="908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Cyprus</a:t>
            </a:r>
          </a:p>
        </p:txBody>
      </p:sp>
      <p:sp>
        <p:nvSpPr>
          <p:cNvPr id="9225" name="Text Box 11"/>
          <p:cNvSpPr txBox="1">
            <a:spLocks noChangeArrowheads="1"/>
          </p:cNvSpPr>
          <p:nvPr/>
        </p:nvSpPr>
        <p:spPr bwMode="auto">
          <a:xfrm>
            <a:off x="6064250" y="4024313"/>
            <a:ext cx="971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Aegean</a:t>
            </a:r>
          </a:p>
        </p:txBody>
      </p:sp>
      <p:sp>
        <p:nvSpPr>
          <p:cNvPr id="9226" name="Text Box 12"/>
          <p:cNvSpPr txBox="1">
            <a:spLocks noChangeArrowheads="1"/>
          </p:cNvSpPr>
          <p:nvPr/>
        </p:nvSpPr>
        <p:spPr bwMode="auto">
          <a:xfrm>
            <a:off x="4140200" y="2708275"/>
            <a:ext cx="946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Adriatic</a:t>
            </a:r>
          </a:p>
        </p:txBody>
      </p:sp>
      <p:sp>
        <p:nvSpPr>
          <p:cNvPr id="9227" name="Text Box 13"/>
          <p:cNvSpPr txBox="1">
            <a:spLocks noChangeArrowheads="1"/>
          </p:cNvSpPr>
          <p:nvPr/>
        </p:nvSpPr>
        <p:spPr bwMode="auto">
          <a:xfrm>
            <a:off x="808038" y="3305175"/>
            <a:ext cx="755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Iberia</a:t>
            </a:r>
          </a:p>
        </p:txBody>
      </p:sp>
      <p:sp>
        <p:nvSpPr>
          <p:cNvPr id="9228" name="Text Box 14"/>
          <p:cNvSpPr txBox="1">
            <a:spLocks noChangeArrowheads="1"/>
          </p:cNvSpPr>
          <p:nvPr/>
        </p:nvSpPr>
        <p:spPr bwMode="auto">
          <a:xfrm>
            <a:off x="2463800" y="2368550"/>
            <a:ext cx="666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Gaul</a:t>
            </a:r>
          </a:p>
        </p:txBody>
      </p:sp>
      <p:sp>
        <p:nvSpPr>
          <p:cNvPr id="9229" name="Text Box 15"/>
          <p:cNvSpPr txBox="1">
            <a:spLocks noChangeArrowheads="1"/>
          </p:cNvSpPr>
          <p:nvPr/>
        </p:nvSpPr>
        <p:spPr bwMode="auto">
          <a:xfrm>
            <a:off x="6784975" y="2439988"/>
            <a:ext cx="1212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Black Sea</a:t>
            </a:r>
          </a:p>
        </p:txBody>
      </p:sp>
      <p:sp>
        <p:nvSpPr>
          <p:cNvPr id="9230" name="Text Box 16"/>
          <p:cNvSpPr txBox="1">
            <a:spLocks noChangeArrowheads="1"/>
          </p:cNvSpPr>
          <p:nvPr/>
        </p:nvSpPr>
        <p:spPr bwMode="auto">
          <a:xfrm>
            <a:off x="7143750" y="5392738"/>
            <a:ext cx="768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Egypt</a:t>
            </a:r>
          </a:p>
        </p:txBody>
      </p:sp>
      <p:sp>
        <p:nvSpPr>
          <p:cNvPr id="9231" name="Text Box 17"/>
          <p:cNvSpPr txBox="1">
            <a:spLocks noChangeArrowheads="1"/>
          </p:cNvSpPr>
          <p:nvPr/>
        </p:nvSpPr>
        <p:spPr bwMode="auto">
          <a:xfrm>
            <a:off x="5416550" y="5176838"/>
            <a:ext cx="1200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Kyrenaike</a:t>
            </a:r>
          </a:p>
        </p:txBody>
      </p:sp>
      <p:sp>
        <p:nvSpPr>
          <p:cNvPr id="9232" name="Text Box 18"/>
          <p:cNvSpPr txBox="1">
            <a:spLocks noChangeArrowheads="1"/>
          </p:cNvSpPr>
          <p:nvPr/>
        </p:nvSpPr>
        <p:spPr bwMode="auto">
          <a:xfrm>
            <a:off x="5919788" y="3089275"/>
            <a:ext cx="895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Thrace</a:t>
            </a:r>
          </a:p>
        </p:txBody>
      </p:sp>
      <p:sp>
        <p:nvSpPr>
          <p:cNvPr id="9233" name="Text Box 19"/>
          <p:cNvSpPr txBox="1">
            <a:spLocks noChangeArrowheads="1"/>
          </p:cNvSpPr>
          <p:nvPr/>
        </p:nvSpPr>
        <p:spPr bwMode="auto">
          <a:xfrm>
            <a:off x="5127625" y="3232150"/>
            <a:ext cx="1123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Macedon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p:cNvSpPr>
            <a:spLocks noGrp="1" noChangeArrowheads="1"/>
          </p:cNvSpPr>
          <p:nvPr>
            <p:ph type="title"/>
          </p:nvPr>
        </p:nvSpPr>
        <p:spPr>
          <a:xfrm>
            <a:off x="0" y="260350"/>
            <a:ext cx="1331913" cy="935038"/>
          </a:xfrm>
        </p:spPr>
        <p:txBody>
          <a:bodyPr/>
          <a:lstStyle/>
          <a:p>
            <a:pPr eaLnBrk="1" hangingPunct="1"/>
            <a:r>
              <a:rPr lang="en-GB" altLang="en-US" sz="2400" smtClean="0"/>
              <a:t>Greece</a:t>
            </a:r>
          </a:p>
        </p:txBody>
      </p:sp>
      <p:pic>
        <p:nvPicPr>
          <p:cNvPr id="10243"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512763"/>
            <a:ext cx="7129463" cy="6307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Text Box 7"/>
          <p:cNvSpPr txBox="1">
            <a:spLocks noChangeArrowheads="1"/>
          </p:cNvSpPr>
          <p:nvPr/>
        </p:nvSpPr>
        <p:spPr bwMode="auto">
          <a:xfrm>
            <a:off x="4984750" y="6113463"/>
            <a:ext cx="742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Crete</a:t>
            </a:r>
          </a:p>
        </p:txBody>
      </p:sp>
      <p:sp>
        <p:nvSpPr>
          <p:cNvPr id="10245" name="Text Box 8"/>
          <p:cNvSpPr txBox="1">
            <a:spLocks noChangeArrowheads="1"/>
          </p:cNvSpPr>
          <p:nvPr/>
        </p:nvSpPr>
        <p:spPr bwMode="auto">
          <a:xfrm>
            <a:off x="4284663" y="4292600"/>
            <a:ext cx="755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Attika</a:t>
            </a:r>
          </a:p>
        </p:txBody>
      </p:sp>
      <p:sp>
        <p:nvSpPr>
          <p:cNvPr id="10246" name="Text Box 9"/>
          <p:cNvSpPr txBox="1">
            <a:spLocks noChangeArrowheads="1"/>
          </p:cNvSpPr>
          <p:nvPr/>
        </p:nvSpPr>
        <p:spPr bwMode="auto">
          <a:xfrm>
            <a:off x="4335463" y="3736975"/>
            <a:ext cx="971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Euboea</a:t>
            </a:r>
          </a:p>
        </p:txBody>
      </p:sp>
      <p:sp>
        <p:nvSpPr>
          <p:cNvPr id="10247" name="Text Box 10"/>
          <p:cNvSpPr txBox="1">
            <a:spLocks noChangeArrowheads="1"/>
          </p:cNvSpPr>
          <p:nvPr/>
        </p:nvSpPr>
        <p:spPr bwMode="auto">
          <a:xfrm>
            <a:off x="3059113" y="4652963"/>
            <a:ext cx="1517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Peloponnese</a:t>
            </a:r>
          </a:p>
        </p:txBody>
      </p:sp>
      <p:sp>
        <p:nvSpPr>
          <p:cNvPr id="10248" name="Text Box 11"/>
          <p:cNvSpPr txBox="1">
            <a:spLocks noChangeArrowheads="1"/>
          </p:cNvSpPr>
          <p:nvPr/>
        </p:nvSpPr>
        <p:spPr bwMode="auto">
          <a:xfrm>
            <a:off x="3903663" y="2368550"/>
            <a:ext cx="1238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Chalcidice</a:t>
            </a:r>
          </a:p>
        </p:txBody>
      </p:sp>
      <p:sp>
        <p:nvSpPr>
          <p:cNvPr id="10249" name="Text Box 12"/>
          <p:cNvSpPr txBox="1">
            <a:spLocks noChangeArrowheads="1"/>
          </p:cNvSpPr>
          <p:nvPr/>
        </p:nvSpPr>
        <p:spPr bwMode="auto">
          <a:xfrm>
            <a:off x="3184525" y="3160713"/>
            <a:ext cx="1098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Thessaly</a:t>
            </a:r>
          </a:p>
        </p:txBody>
      </p:sp>
      <p:sp>
        <p:nvSpPr>
          <p:cNvPr id="10250" name="Text Box 13"/>
          <p:cNvSpPr txBox="1">
            <a:spLocks noChangeArrowheads="1"/>
          </p:cNvSpPr>
          <p:nvPr/>
        </p:nvSpPr>
        <p:spPr bwMode="auto">
          <a:xfrm>
            <a:off x="2247900" y="2944813"/>
            <a:ext cx="831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Epiros</a:t>
            </a:r>
          </a:p>
        </p:txBody>
      </p:sp>
      <p:sp>
        <p:nvSpPr>
          <p:cNvPr id="10251" name="Text Box 16"/>
          <p:cNvSpPr txBox="1">
            <a:spLocks noChangeArrowheads="1"/>
          </p:cNvSpPr>
          <p:nvPr/>
        </p:nvSpPr>
        <p:spPr bwMode="auto">
          <a:xfrm>
            <a:off x="4767263" y="1792288"/>
            <a:ext cx="895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Thrace</a:t>
            </a:r>
          </a:p>
        </p:txBody>
      </p:sp>
      <p:sp>
        <p:nvSpPr>
          <p:cNvPr id="10252" name="Text Box 17"/>
          <p:cNvSpPr txBox="1">
            <a:spLocks noChangeArrowheads="1"/>
          </p:cNvSpPr>
          <p:nvPr/>
        </p:nvSpPr>
        <p:spPr bwMode="auto">
          <a:xfrm>
            <a:off x="2463800" y="2008188"/>
            <a:ext cx="1123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Macedon</a:t>
            </a:r>
          </a:p>
        </p:txBody>
      </p:sp>
      <p:sp>
        <p:nvSpPr>
          <p:cNvPr id="10253" name="Text Box 18"/>
          <p:cNvSpPr txBox="1">
            <a:spLocks noChangeArrowheads="1"/>
          </p:cNvSpPr>
          <p:nvPr/>
        </p:nvSpPr>
        <p:spPr bwMode="auto">
          <a:xfrm>
            <a:off x="5848350" y="2513013"/>
            <a:ext cx="768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Troas</a:t>
            </a:r>
          </a:p>
        </p:txBody>
      </p:sp>
      <p:sp>
        <p:nvSpPr>
          <p:cNvPr id="10254" name="Text Box 19"/>
          <p:cNvSpPr txBox="1">
            <a:spLocks noChangeArrowheads="1"/>
          </p:cNvSpPr>
          <p:nvPr/>
        </p:nvSpPr>
        <p:spPr bwMode="auto">
          <a:xfrm>
            <a:off x="6351588" y="1865313"/>
            <a:ext cx="1149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Propontis</a:t>
            </a:r>
          </a:p>
        </p:txBody>
      </p:sp>
      <p:sp>
        <p:nvSpPr>
          <p:cNvPr id="10255" name="Text Box 20"/>
          <p:cNvSpPr txBox="1">
            <a:spLocks noChangeArrowheads="1"/>
          </p:cNvSpPr>
          <p:nvPr/>
        </p:nvSpPr>
        <p:spPr bwMode="auto">
          <a:xfrm>
            <a:off x="6856413" y="712788"/>
            <a:ext cx="1212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Black Sea</a:t>
            </a:r>
          </a:p>
        </p:txBody>
      </p:sp>
      <p:sp>
        <p:nvSpPr>
          <p:cNvPr id="10256" name="Text Box 21"/>
          <p:cNvSpPr txBox="1">
            <a:spLocks noChangeArrowheads="1"/>
          </p:cNvSpPr>
          <p:nvPr/>
        </p:nvSpPr>
        <p:spPr bwMode="auto">
          <a:xfrm>
            <a:off x="4911725" y="4889500"/>
            <a:ext cx="1123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Cyclades</a:t>
            </a:r>
          </a:p>
        </p:txBody>
      </p:sp>
      <p:sp>
        <p:nvSpPr>
          <p:cNvPr id="10257" name="Text Box 22"/>
          <p:cNvSpPr txBox="1">
            <a:spLocks noChangeArrowheads="1"/>
          </p:cNvSpPr>
          <p:nvPr/>
        </p:nvSpPr>
        <p:spPr bwMode="auto">
          <a:xfrm>
            <a:off x="6567488" y="5032375"/>
            <a:ext cx="1593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Dodecannese</a:t>
            </a:r>
          </a:p>
        </p:txBody>
      </p:sp>
      <p:sp>
        <p:nvSpPr>
          <p:cNvPr id="10258" name="Text Box 23"/>
          <p:cNvSpPr txBox="1">
            <a:spLocks noChangeArrowheads="1"/>
          </p:cNvSpPr>
          <p:nvPr/>
        </p:nvSpPr>
        <p:spPr bwMode="auto">
          <a:xfrm>
            <a:off x="6208713" y="3016250"/>
            <a:ext cx="806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Aeolis</a:t>
            </a:r>
          </a:p>
        </p:txBody>
      </p:sp>
      <p:sp>
        <p:nvSpPr>
          <p:cNvPr id="10259" name="Text Box 24"/>
          <p:cNvSpPr txBox="1">
            <a:spLocks noChangeArrowheads="1"/>
          </p:cNvSpPr>
          <p:nvPr/>
        </p:nvSpPr>
        <p:spPr bwMode="auto">
          <a:xfrm>
            <a:off x="6351588" y="3736975"/>
            <a:ext cx="679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Ionia</a:t>
            </a:r>
          </a:p>
        </p:txBody>
      </p:sp>
      <p:sp>
        <p:nvSpPr>
          <p:cNvPr id="10260" name="Text Box 25"/>
          <p:cNvSpPr txBox="1">
            <a:spLocks noChangeArrowheads="1"/>
          </p:cNvSpPr>
          <p:nvPr/>
        </p:nvSpPr>
        <p:spPr bwMode="auto">
          <a:xfrm>
            <a:off x="7288213" y="4384675"/>
            <a:ext cx="717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Karia</a:t>
            </a:r>
          </a:p>
        </p:txBody>
      </p:sp>
      <p:sp>
        <p:nvSpPr>
          <p:cNvPr id="10261" name="Text Box 26"/>
          <p:cNvSpPr txBox="1">
            <a:spLocks noChangeArrowheads="1"/>
          </p:cNvSpPr>
          <p:nvPr/>
        </p:nvSpPr>
        <p:spPr bwMode="auto">
          <a:xfrm>
            <a:off x="1835150" y="3860800"/>
            <a:ext cx="8699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Ionian </a:t>
            </a:r>
          </a:p>
          <a:p>
            <a:pPr eaLnBrk="1" hangingPunct="1"/>
            <a:r>
              <a:rPr lang="en-GB" altLang="en-US"/>
              <a:t>Sea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6425"/>
            <a:ext cx="9144000" cy="625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 Box 7"/>
          <p:cNvSpPr txBox="1">
            <a:spLocks noChangeArrowheads="1"/>
          </p:cNvSpPr>
          <p:nvPr/>
        </p:nvSpPr>
        <p:spPr bwMode="auto">
          <a:xfrm>
            <a:off x="3255963" y="-7938"/>
            <a:ext cx="5594350" cy="457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a:t>Peloponnese and Central Greece Areas</a:t>
            </a:r>
          </a:p>
        </p:txBody>
      </p:sp>
      <p:sp>
        <p:nvSpPr>
          <p:cNvPr id="11268" name="Text Box 8"/>
          <p:cNvSpPr txBox="1">
            <a:spLocks noChangeArrowheads="1"/>
          </p:cNvSpPr>
          <p:nvPr/>
        </p:nvSpPr>
        <p:spPr bwMode="auto">
          <a:xfrm>
            <a:off x="7072313" y="2224088"/>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Attika</a:t>
            </a:r>
          </a:p>
        </p:txBody>
      </p:sp>
      <p:sp>
        <p:nvSpPr>
          <p:cNvPr id="11269" name="Text Box 9"/>
          <p:cNvSpPr txBox="1">
            <a:spLocks noChangeArrowheads="1"/>
          </p:cNvSpPr>
          <p:nvPr/>
        </p:nvSpPr>
        <p:spPr bwMode="auto">
          <a:xfrm>
            <a:off x="5940425" y="2276475"/>
            <a:ext cx="996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Megaris</a:t>
            </a:r>
          </a:p>
        </p:txBody>
      </p:sp>
      <p:sp>
        <p:nvSpPr>
          <p:cNvPr id="11270" name="Text Box 10"/>
          <p:cNvSpPr txBox="1">
            <a:spLocks noChangeArrowheads="1"/>
          </p:cNvSpPr>
          <p:nvPr/>
        </p:nvSpPr>
        <p:spPr bwMode="auto">
          <a:xfrm>
            <a:off x="5148263" y="2708275"/>
            <a:ext cx="1098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Corinthia</a:t>
            </a:r>
          </a:p>
        </p:txBody>
      </p:sp>
      <p:sp>
        <p:nvSpPr>
          <p:cNvPr id="11271" name="Text Box 11"/>
          <p:cNvSpPr txBox="1">
            <a:spLocks noChangeArrowheads="1"/>
          </p:cNvSpPr>
          <p:nvPr/>
        </p:nvSpPr>
        <p:spPr bwMode="auto">
          <a:xfrm>
            <a:off x="5200650" y="3160713"/>
            <a:ext cx="882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Argolis</a:t>
            </a:r>
          </a:p>
        </p:txBody>
      </p:sp>
      <p:sp>
        <p:nvSpPr>
          <p:cNvPr id="11272" name="Text Box 12"/>
          <p:cNvSpPr txBox="1">
            <a:spLocks noChangeArrowheads="1"/>
          </p:cNvSpPr>
          <p:nvPr/>
        </p:nvSpPr>
        <p:spPr bwMode="auto">
          <a:xfrm>
            <a:off x="4264025" y="3016250"/>
            <a:ext cx="958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Arkadia</a:t>
            </a:r>
          </a:p>
        </p:txBody>
      </p:sp>
      <p:sp>
        <p:nvSpPr>
          <p:cNvPr id="11273" name="Text Box 13"/>
          <p:cNvSpPr txBox="1">
            <a:spLocks noChangeArrowheads="1"/>
          </p:cNvSpPr>
          <p:nvPr/>
        </p:nvSpPr>
        <p:spPr bwMode="auto">
          <a:xfrm>
            <a:off x="3687763" y="2297113"/>
            <a:ext cx="882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Achaia</a:t>
            </a:r>
          </a:p>
        </p:txBody>
      </p:sp>
      <p:sp>
        <p:nvSpPr>
          <p:cNvPr id="11274" name="Text Box 14"/>
          <p:cNvSpPr txBox="1">
            <a:spLocks noChangeArrowheads="1"/>
          </p:cNvSpPr>
          <p:nvPr/>
        </p:nvSpPr>
        <p:spPr bwMode="auto">
          <a:xfrm>
            <a:off x="3111500" y="2944813"/>
            <a:ext cx="5524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Elis</a:t>
            </a:r>
          </a:p>
        </p:txBody>
      </p:sp>
      <p:sp>
        <p:nvSpPr>
          <p:cNvPr id="11275" name="Text Box 15"/>
          <p:cNvSpPr txBox="1">
            <a:spLocks noChangeArrowheads="1"/>
          </p:cNvSpPr>
          <p:nvPr/>
        </p:nvSpPr>
        <p:spPr bwMode="auto">
          <a:xfrm>
            <a:off x="3975100" y="4384675"/>
            <a:ext cx="1162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Messenia</a:t>
            </a:r>
          </a:p>
        </p:txBody>
      </p:sp>
      <p:sp>
        <p:nvSpPr>
          <p:cNvPr id="11276" name="Text Box 16"/>
          <p:cNvSpPr txBox="1">
            <a:spLocks noChangeArrowheads="1"/>
          </p:cNvSpPr>
          <p:nvPr/>
        </p:nvSpPr>
        <p:spPr bwMode="auto">
          <a:xfrm>
            <a:off x="5343525" y="4673600"/>
            <a:ext cx="984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Lakonia</a:t>
            </a:r>
          </a:p>
        </p:txBody>
      </p:sp>
      <p:sp>
        <p:nvSpPr>
          <p:cNvPr id="11277" name="Text Box 17"/>
          <p:cNvSpPr txBox="1">
            <a:spLocks noChangeArrowheads="1"/>
          </p:cNvSpPr>
          <p:nvPr/>
        </p:nvSpPr>
        <p:spPr bwMode="auto">
          <a:xfrm>
            <a:off x="6927850" y="928688"/>
            <a:ext cx="1035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Euboea </a:t>
            </a:r>
          </a:p>
        </p:txBody>
      </p:sp>
      <p:sp>
        <p:nvSpPr>
          <p:cNvPr id="11278" name="Text Box 18"/>
          <p:cNvSpPr txBox="1">
            <a:spLocks noChangeArrowheads="1"/>
          </p:cNvSpPr>
          <p:nvPr/>
        </p:nvSpPr>
        <p:spPr bwMode="auto">
          <a:xfrm>
            <a:off x="6064250" y="1576388"/>
            <a:ext cx="882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Boiotia</a:t>
            </a:r>
          </a:p>
        </p:txBody>
      </p:sp>
      <p:sp>
        <p:nvSpPr>
          <p:cNvPr id="11279" name="Text Box 19"/>
          <p:cNvSpPr txBox="1">
            <a:spLocks noChangeArrowheads="1"/>
          </p:cNvSpPr>
          <p:nvPr/>
        </p:nvSpPr>
        <p:spPr bwMode="auto">
          <a:xfrm>
            <a:off x="4767263" y="1289050"/>
            <a:ext cx="869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Phokis</a:t>
            </a:r>
          </a:p>
        </p:txBody>
      </p:sp>
      <p:sp>
        <p:nvSpPr>
          <p:cNvPr id="11280" name="Text Box 20"/>
          <p:cNvSpPr txBox="1">
            <a:spLocks noChangeArrowheads="1"/>
          </p:cNvSpPr>
          <p:nvPr/>
        </p:nvSpPr>
        <p:spPr bwMode="auto">
          <a:xfrm>
            <a:off x="2895600" y="1431925"/>
            <a:ext cx="882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Aetolia</a:t>
            </a:r>
          </a:p>
        </p:txBody>
      </p:sp>
      <p:sp>
        <p:nvSpPr>
          <p:cNvPr id="11281" name="Text Box 21"/>
          <p:cNvSpPr txBox="1">
            <a:spLocks noChangeArrowheads="1"/>
          </p:cNvSpPr>
          <p:nvPr/>
        </p:nvSpPr>
        <p:spPr bwMode="auto">
          <a:xfrm>
            <a:off x="2319338" y="1073150"/>
            <a:ext cx="1212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Akarnania</a:t>
            </a:r>
          </a:p>
        </p:txBody>
      </p:sp>
      <p:sp>
        <p:nvSpPr>
          <p:cNvPr id="11282" name="Text Box 22"/>
          <p:cNvSpPr txBox="1">
            <a:spLocks noChangeArrowheads="1"/>
          </p:cNvSpPr>
          <p:nvPr/>
        </p:nvSpPr>
        <p:spPr bwMode="auto">
          <a:xfrm>
            <a:off x="5056188" y="639763"/>
            <a:ext cx="9842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Lokris</a:t>
            </a:r>
          </a:p>
          <a:p>
            <a:pPr eaLnBrk="1" hangingPunct="1"/>
            <a:r>
              <a:rPr lang="en-GB" altLang="en-US"/>
              <a:t>Opuntia</a:t>
            </a:r>
          </a:p>
        </p:txBody>
      </p:sp>
      <p:sp>
        <p:nvSpPr>
          <p:cNvPr id="11283" name="Text Box 23"/>
          <p:cNvSpPr txBox="1">
            <a:spLocks noChangeArrowheads="1"/>
          </p:cNvSpPr>
          <p:nvPr/>
        </p:nvSpPr>
        <p:spPr bwMode="auto">
          <a:xfrm>
            <a:off x="4119563" y="1360488"/>
            <a:ext cx="9588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Lokris</a:t>
            </a:r>
          </a:p>
          <a:p>
            <a:pPr eaLnBrk="1" hangingPunct="1"/>
            <a:r>
              <a:rPr lang="en-GB" altLang="en-US"/>
              <a:t>Ozolian</a:t>
            </a:r>
          </a:p>
        </p:txBody>
      </p:sp>
      <p:sp>
        <p:nvSpPr>
          <p:cNvPr id="11284" name="Text Box 24"/>
          <p:cNvSpPr txBox="1">
            <a:spLocks noChangeArrowheads="1"/>
          </p:cNvSpPr>
          <p:nvPr/>
        </p:nvSpPr>
        <p:spPr bwMode="auto">
          <a:xfrm>
            <a:off x="5703888" y="3521075"/>
            <a:ext cx="11874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t>Gulf</a:t>
            </a:r>
          </a:p>
          <a:p>
            <a:pPr eaLnBrk="1" hangingPunct="1"/>
            <a:r>
              <a:rPr lang="en-GB" altLang="en-US" i="1"/>
              <a:t>Of Argolis</a:t>
            </a:r>
          </a:p>
        </p:txBody>
      </p:sp>
      <p:sp>
        <p:nvSpPr>
          <p:cNvPr id="11285" name="Text Box 25"/>
          <p:cNvSpPr txBox="1">
            <a:spLocks noChangeArrowheads="1"/>
          </p:cNvSpPr>
          <p:nvPr/>
        </p:nvSpPr>
        <p:spPr bwMode="auto">
          <a:xfrm>
            <a:off x="5487988" y="5392738"/>
            <a:ext cx="9842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t>Gulf of </a:t>
            </a:r>
          </a:p>
          <a:p>
            <a:pPr eaLnBrk="1" hangingPunct="1"/>
            <a:r>
              <a:rPr lang="en-GB" altLang="en-US" i="1"/>
              <a:t>Lakonia</a:t>
            </a:r>
          </a:p>
        </p:txBody>
      </p:sp>
      <p:sp>
        <p:nvSpPr>
          <p:cNvPr id="11286" name="Text Box 26"/>
          <p:cNvSpPr txBox="1">
            <a:spLocks noChangeArrowheads="1"/>
          </p:cNvSpPr>
          <p:nvPr/>
        </p:nvSpPr>
        <p:spPr bwMode="auto">
          <a:xfrm>
            <a:off x="4408488" y="5032375"/>
            <a:ext cx="11620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t>Gulf of</a:t>
            </a:r>
          </a:p>
          <a:p>
            <a:pPr eaLnBrk="1" hangingPunct="1"/>
            <a:r>
              <a:rPr lang="en-GB" altLang="en-US" i="1"/>
              <a:t>Messenia</a:t>
            </a:r>
          </a:p>
        </p:txBody>
      </p:sp>
      <p:sp>
        <p:nvSpPr>
          <p:cNvPr id="11287" name="Text Box 27"/>
          <p:cNvSpPr txBox="1">
            <a:spLocks noChangeArrowheads="1"/>
          </p:cNvSpPr>
          <p:nvPr/>
        </p:nvSpPr>
        <p:spPr bwMode="auto">
          <a:xfrm>
            <a:off x="6640513" y="2728913"/>
            <a:ext cx="9588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t>Saronic</a:t>
            </a:r>
          </a:p>
          <a:p>
            <a:pPr eaLnBrk="1" hangingPunct="1"/>
            <a:r>
              <a:rPr lang="en-GB" altLang="en-US" i="1"/>
              <a:t>Gulf</a:t>
            </a:r>
          </a:p>
        </p:txBody>
      </p:sp>
      <p:sp>
        <p:nvSpPr>
          <p:cNvPr id="11288" name="Text Box 28"/>
          <p:cNvSpPr txBox="1">
            <a:spLocks noChangeArrowheads="1"/>
          </p:cNvSpPr>
          <p:nvPr/>
        </p:nvSpPr>
        <p:spPr bwMode="auto">
          <a:xfrm>
            <a:off x="4859338" y="1916113"/>
            <a:ext cx="12890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t>Corinthian </a:t>
            </a:r>
          </a:p>
          <a:p>
            <a:pPr eaLnBrk="1" hangingPunct="1"/>
            <a:r>
              <a:rPr lang="en-GB" altLang="en-US" i="1"/>
              <a:t>Gulf</a:t>
            </a:r>
          </a:p>
        </p:txBody>
      </p:sp>
      <p:sp>
        <p:nvSpPr>
          <p:cNvPr id="11289" name="Text Box 29"/>
          <p:cNvSpPr txBox="1">
            <a:spLocks noChangeArrowheads="1"/>
          </p:cNvSpPr>
          <p:nvPr/>
        </p:nvSpPr>
        <p:spPr bwMode="auto">
          <a:xfrm>
            <a:off x="2751138" y="2008188"/>
            <a:ext cx="10096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t>Gulf of</a:t>
            </a:r>
          </a:p>
          <a:p>
            <a:pPr eaLnBrk="1" hangingPunct="1"/>
            <a:r>
              <a:rPr lang="en-GB" altLang="en-US" i="1"/>
              <a:t>Kalydon</a:t>
            </a:r>
          </a:p>
        </p:txBody>
      </p:sp>
      <p:sp>
        <p:nvSpPr>
          <p:cNvPr id="11290" name="Text Box 30"/>
          <p:cNvSpPr txBox="1">
            <a:spLocks noChangeArrowheads="1"/>
          </p:cNvSpPr>
          <p:nvPr/>
        </p:nvSpPr>
        <p:spPr bwMode="auto">
          <a:xfrm>
            <a:off x="231775" y="2008188"/>
            <a:ext cx="8064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t>Ionian</a:t>
            </a:r>
          </a:p>
          <a:p>
            <a:pPr eaLnBrk="1" hangingPunct="1"/>
            <a:r>
              <a:rPr lang="en-GB" altLang="en-US" i="1"/>
              <a:t>Sea</a:t>
            </a:r>
          </a:p>
        </p:txBody>
      </p:sp>
      <p:sp>
        <p:nvSpPr>
          <p:cNvPr id="11291" name="Text Box 31"/>
          <p:cNvSpPr txBox="1">
            <a:spLocks noChangeArrowheads="1"/>
          </p:cNvSpPr>
          <p:nvPr/>
        </p:nvSpPr>
        <p:spPr bwMode="auto">
          <a:xfrm>
            <a:off x="1816100" y="3160713"/>
            <a:ext cx="1238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Zakynthos</a:t>
            </a:r>
          </a:p>
        </p:txBody>
      </p:sp>
      <p:sp>
        <p:nvSpPr>
          <p:cNvPr id="11292" name="Text Box 32"/>
          <p:cNvSpPr txBox="1">
            <a:spLocks noChangeArrowheads="1"/>
          </p:cNvSpPr>
          <p:nvPr/>
        </p:nvSpPr>
        <p:spPr bwMode="auto">
          <a:xfrm>
            <a:off x="1095375" y="2224088"/>
            <a:ext cx="1377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Kephallenia</a:t>
            </a:r>
          </a:p>
        </p:txBody>
      </p:sp>
      <p:sp>
        <p:nvSpPr>
          <p:cNvPr id="11293" name="Text Box 33"/>
          <p:cNvSpPr txBox="1">
            <a:spLocks noChangeArrowheads="1"/>
          </p:cNvSpPr>
          <p:nvPr/>
        </p:nvSpPr>
        <p:spPr bwMode="auto">
          <a:xfrm>
            <a:off x="1384300" y="1216025"/>
            <a:ext cx="920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Leukas</a:t>
            </a:r>
          </a:p>
        </p:txBody>
      </p:sp>
      <p:sp>
        <p:nvSpPr>
          <p:cNvPr id="11294" name="Text Box 34"/>
          <p:cNvSpPr txBox="1">
            <a:spLocks noChangeArrowheads="1"/>
          </p:cNvSpPr>
          <p:nvPr/>
        </p:nvSpPr>
        <p:spPr bwMode="auto">
          <a:xfrm>
            <a:off x="1816100" y="1720850"/>
            <a:ext cx="8064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Ithaca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606425"/>
            <a:ext cx="9144000" cy="625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ext Box 6"/>
          <p:cNvSpPr txBox="1">
            <a:spLocks noChangeArrowheads="1"/>
          </p:cNvSpPr>
          <p:nvPr/>
        </p:nvSpPr>
        <p:spPr bwMode="auto">
          <a:xfrm>
            <a:off x="755650" y="0"/>
            <a:ext cx="78152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a:t>Peloponnese and Central Greece some important Poleis</a:t>
            </a:r>
          </a:p>
        </p:txBody>
      </p:sp>
      <p:sp>
        <p:nvSpPr>
          <p:cNvPr id="12292" name="Oval 7"/>
          <p:cNvSpPr>
            <a:spLocks noChangeArrowheads="1"/>
          </p:cNvSpPr>
          <p:nvPr/>
        </p:nvSpPr>
        <p:spPr bwMode="auto">
          <a:xfrm>
            <a:off x="7092950" y="2420938"/>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3" name="Oval 8"/>
          <p:cNvSpPr>
            <a:spLocks noChangeArrowheads="1"/>
          </p:cNvSpPr>
          <p:nvPr/>
        </p:nvSpPr>
        <p:spPr bwMode="auto">
          <a:xfrm>
            <a:off x="6372225" y="2492375"/>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4" name="Oval 9"/>
          <p:cNvSpPr>
            <a:spLocks noChangeArrowheads="1"/>
          </p:cNvSpPr>
          <p:nvPr/>
        </p:nvSpPr>
        <p:spPr bwMode="auto">
          <a:xfrm>
            <a:off x="5724525" y="2708275"/>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5" name="Oval 10"/>
          <p:cNvSpPr>
            <a:spLocks noChangeArrowheads="1"/>
          </p:cNvSpPr>
          <p:nvPr/>
        </p:nvSpPr>
        <p:spPr bwMode="auto">
          <a:xfrm>
            <a:off x="5651500" y="3357563"/>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6" name="Oval 11"/>
          <p:cNvSpPr>
            <a:spLocks noChangeArrowheads="1"/>
          </p:cNvSpPr>
          <p:nvPr/>
        </p:nvSpPr>
        <p:spPr bwMode="auto">
          <a:xfrm>
            <a:off x="5364163" y="4724400"/>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7" name="Oval 12"/>
          <p:cNvSpPr>
            <a:spLocks noChangeArrowheads="1"/>
          </p:cNvSpPr>
          <p:nvPr/>
        </p:nvSpPr>
        <p:spPr bwMode="auto">
          <a:xfrm>
            <a:off x="4356100" y="4581525"/>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8" name="Oval 13"/>
          <p:cNvSpPr>
            <a:spLocks noChangeArrowheads="1"/>
          </p:cNvSpPr>
          <p:nvPr/>
        </p:nvSpPr>
        <p:spPr bwMode="auto">
          <a:xfrm>
            <a:off x="3779838" y="3644900"/>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9" name="Oval 14"/>
          <p:cNvSpPr>
            <a:spLocks noChangeArrowheads="1"/>
          </p:cNvSpPr>
          <p:nvPr/>
        </p:nvSpPr>
        <p:spPr bwMode="auto">
          <a:xfrm>
            <a:off x="3203575" y="3141663"/>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300" name="Oval 15"/>
          <p:cNvSpPr>
            <a:spLocks noChangeArrowheads="1"/>
          </p:cNvSpPr>
          <p:nvPr/>
        </p:nvSpPr>
        <p:spPr bwMode="auto">
          <a:xfrm>
            <a:off x="4932363" y="1557338"/>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301" name="Oval 16"/>
          <p:cNvSpPr>
            <a:spLocks noChangeArrowheads="1"/>
          </p:cNvSpPr>
          <p:nvPr/>
        </p:nvSpPr>
        <p:spPr bwMode="auto">
          <a:xfrm>
            <a:off x="6516688" y="1844675"/>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302" name="Oval 17"/>
          <p:cNvSpPr>
            <a:spLocks noChangeArrowheads="1"/>
          </p:cNvSpPr>
          <p:nvPr/>
        </p:nvSpPr>
        <p:spPr bwMode="auto">
          <a:xfrm>
            <a:off x="7019925" y="1341438"/>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303" name="Text Box 18"/>
          <p:cNvSpPr txBox="1">
            <a:spLocks noChangeArrowheads="1"/>
          </p:cNvSpPr>
          <p:nvPr/>
        </p:nvSpPr>
        <p:spPr bwMode="auto">
          <a:xfrm>
            <a:off x="7143750" y="2224088"/>
            <a:ext cx="895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Athens</a:t>
            </a:r>
          </a:p>
        </p:txBody>
      </p:sp>
      <p:sp>
        <p:nvSpPr>
          <p:cNvPr id="12304" name="Text Box 19"/>
          <p:cNvSpPr txBox="1">
            <a:spLocks noChangeArrowheads="1"/>
          </p:cNvSpPr>
          <p:nvPr/>
        </p:nvSpPr>
        <p:spPr bwMode="auto">
          <a:xfrm>
            <a:off x="6300788" y="2205038"/>
            <a:ext cx="958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Megara</a:t>
            </a:r>
          </a:p>
        </p:txBody>
      </p:sp>
      <p:sp>
        <p:nvSpPr>
          <p:cNvPr id="12305" name="Text Box 21"/>
          <p:cNvSpPr txBox="1">
            <a:spLocks noChangeArrowheads="1"/>
          </p:cNvSpPr>
          <p:nvPr/>
        </p:nvSpPr>
        <p:spPr bwMode="auto">
          <a:xfrm>
            <a:off x="5416550" y="4600575"/>
            <a:ext cx="857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Sparta</a:t>
            </a:r>
          </a:p>
        </p:txBody>
      </p:sp>
      <p:sp>
        <p:nvSpPr>
          <p:cNvPr id="12306" name="Text Box 22"/>
          <p:cNvSpPr txBox="1">
            <a:spLocks noChangeArrowheads="1"/>
          </p:cNvSpPr>
          <p:nvPr/>
        </p:nvSpPr>
        <p:spPr bwMode="auto">
          <a:xfrm>
            <a:off x="4408488" y="4384675"/>
            <a:ext cx="1111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Messene</a:t>
            </a:r>
          </a:p>
        </p:txBody>
      </p:sp>
      <p:sp>
        <p:nvSpPr>
          <p:cNvPr id="12307" name="Text Box 23"/>
          <p:cNvSpPr txBox="1">
            <a:spLocks noChangeArrowheads="1"/>
          </p:cNvSpPr>
          <p:nvPr/>
        </p:nvSpPr>
        <p:spPr bwMode="auto">
          <a:xfrm>
            <a:off x="5703888" y="3160713"/>
            <a:ext cx="781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Argos</a:t>
            </a:r>
          </a:p>
        </p:txBody>
      </p:sp>
      <p:sp>
        <p:nvSpPr>
          <p:cNvPr id="12308" name="Text Box 24"/>
          <p:cNvSpPr txBox="1">
            <a:spLocks noChangeArrowheads="1"/>
          </p:cNvSpPr>
          <p:nvPr/>
        </p:nvSpPr>
        <p:spPr bwMode="auto">
          <a:xfrm>
            <a:off x="5056188" y="2655888"/>
            <a:ext cx="9207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Corinth</a:t>
            </a:r>
          </a:p>
        </p:txBody>
      </p:sp>
      <p:sp>
        <p:nvSpPr>
          <p:cNvPr id="12309" name="Text Box 25"/>
          <p:cNvSpPr txBox="1">
            <a:spLocks noChangeArrowheads="1"/>
          </p:cNvSpPr>
          <p:nvPr/>
        </p:nvSpPr>
        <p:spPr bwMode="auto">
          <a:xfrm>
            <a:off x="3832225" y="3521075"/>
            <a:ext cx="1022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Olympia</a:t>
            </a:r>
          </a:p>
        </p:txBody>
      </p:sp>
      <p:sp>
        <p:nvSpPr>
          <p:cNvPr id="12310" name="Text Box 26"/>
          <p:cNvSpPr txBox="1">
            <a:spLocks noChangeArrowheads="1"/>
          </p:cNvSpPr>
          <p:nvPr/>
        </p:nvSpPr>
        <p:spPr bwMode="auto">
          <a:xfrm>
            <a:off x="3255963" y="2944813"/>
            <a:ext cx="5524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Elis</a:t>
            </a:r>
          </a:p>
        </p:txBody>
      </p:sp>
      <p:sp>
        <p:nvSpPr>
          <p:cNvPr id="12311" name="Text Box 27"/>
          <p:cNvSpPr txBox="1">
            <a:spLocks noChangeArrowheads="1"/>
          </p:cNvSpPr>
          <p:nvPr/>
        </p:nvSpPr>
        <p:spPr bwMode="auto">
          <a:xfrm>
            <a:off x="4335463" y="1216025"/>
            <a:ext cx="831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Delphi</a:t>
            </a:r>
          </a:p>
        </p:txBody>
      </p:sp>
      <p:sp>
        <p:nvSpPr>
          <p:cNvPr id="12312" name="Text Box 28"/>
          <p:cNvSpPr txBox="1">
            <a:spLocks noChangeArrowheads="1"/>
          </p:cNvSpPr>
          <p:nvPr/>
        </p:nvSpPr>
        <p:spPr bwMode="auto">
          <a:xfrm>
            <a:off x="6567488" y="1720850"/>
            <a:ext cx="946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Thebes</a:t>
            </a:r>
          </a:p>
        </p:txBody>
      </p:sp>
      <p:sp>
        <p:nvSpPr>
          <p:cNvPr id="12313" name="Text Box 29"/>
          <p:cNvSpPr txBox="1">
            <a:spLocks noChangeArrowheads="1"/>
          </p:cNvSpPr>
          <p:nvPr/>
        </p:nvSpPr>
        <p:spPr bwMode="auto">
          <a:xfrm>
            <a:off x="6804025" y="1052513"/>
            <a:ext cx="9334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Chalkis</a:t>
            </a:r>
          </a:p>
        </p:txBody>
      </p:sp>
      <p:sp>
        <p:nvSpPr>
          <p:cNvPr id="12314" name="Oval 30"/>
          <p:cNvSpPr>
            <a:spLocks noChangeArrowheads="1"/>
          </p:cNvSpPr>
          <p:nvPr/>
        </p:nvSpPr>
        <p:spPr bwMode="auto">
          <a:xfrm>
            <a:off x="6877050" y="2997200"/>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315" name="Oval 31"/>
          <p:cNvSpPr>
            <a:spLocks noChangeArrowheads="1"/>
          </p:cNvSpPr>
          <p:nvPr/>
        </p:nvSpPr>
        <p:spPr bwMode="auto">
          <a:xfrm>
            <a:off x="7308850" y="1412875"/>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316" name="Oval 32"/>
          <p:cNvSpPr>
            <a:spLocks noChangeArrowheads="1"/>
          </p:cNvSpPr>
          <p:nvPr/>
        </p:nvSpPr>
        <p:spPr bwMode="auto">
          <a:xfrm>
            <a:off x="3924300" y="1844675"/>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317" name="Oval 33"/>
          <p:cNvSpPr>
            <a:spLocks noChangeArrowheads="1"/>
          </p:cNvSpPr>
          <p:nvPr/>
        </p:nvSpPr>
        <p:spPr bwMode="auto">
          <a:xfrm>
            <a:off x="4932363" y="3429000"/>
            <a:ext cx="73025" cy="101600"/>
          </a:xfrm>
          <a:prstGeom prst="ellipse">
            <a:avLst/>
          </a:prstGeom>
          <a:solidFill>
            <a:schemeClr val="tx2"/>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318" name="Text Box 35"/>
          <p:cNvSpPr txBox="1">
            <a:spLocks noChangeArrowheads="1"/>
          </p:cNvSpPr>
          <p:nvPr/>
        </p:nvSpPr>
        <p:spPr bwMode="auto">
          <a:xfrm>
            <a:off x="6927850" y="2873375"/>
            <a:ext cx="819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Aigina</a:t>
            </a:r>
          </a:p>
        </p:txBody>
      </p:sp>
      <p:sp>
        <p:nvSpPr>
          <p:cNvPr id="12319" name="Text Box 36"/>
          <p:cNvSpPr txBox="1">
            <a:spLocks noChangeArrowheads="1"/>
          </p:cNvSpPr>
          <p:nvPr/>
        </p:nvSpPr>
        <p:spPr bwMode="auto">
          <a:xfrm>
            <a:off x="7432675" y="1289050"/>
            <a:ext cx="984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Eretreia</a:t>
            </a:r>
          </a:p>
        </p:txBody>
      </p:sp>
      <p:sp>
        <p:nvSpPr>
          <p:cNvPr id="12320" name="Text Box 37"/>
          <p:cNvSpPr txBox="1">
            <a:spLocks noChangeArrowheads="1"/>
          </p:cNvSpPr>
          <p:nvPr/>
        </p:nvSpPr>
        <p:spPr bwMode="auto">
          <a:xfrm>
            <a:off x="3687763" y="1504950"/>
            <a:ext cx="1276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Naupaktos</a:t>
            </a:r>
          </a:p>
        </p:txBody>
      </p:sp>
      <p:sp>
        <p:nvSpPr>
          <p:cNvPr id="12321" name="Text Box 38"/>
          <p:cNvSpPr txBox="1">
            <a:spLocks noChangeArrowheads="1"/>
          </p:cNvSpPr>
          <p:nvPr/>
        </p:nvSpPr>
        <p:spPr bwMode="auto">
          <a:xfrm>
            <a:off x="4500563" y="3141663"/>
            <a:ext cx="11747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Mantineia</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p:nvPr>
        </p:nvSpPr>
        <p:spPr/>
        <p:txBody>
          <a:bodyPr>
            <a:normAutofit fontScale="90000"/>
          </a:bodyPr>
          <a:lstStyle/>
          <a:p>
            <a:pPr eaLnBrk="1" fontAlgn="auto" hangingPunct="1">
              <a:spcAft>
                <a:spcPts val="0"/>
              </a:spcAft>
              <a:defRPr/>
            </a:pPr>
            <a:r>
              <a:rPr lang="en-GB" smtClean="0"/>
              <a:t>In Geography placement is only part of the picture, terrain being the other one.</a:t>
            </a:r>
          </a:p>
        </p:txBody>
      </p:sp>
      <p:sp>
        <p:nvSpPr>
          <p:cNvPr id="3" name="Text Placeholder 2"/>
          <p:cNvSpPr>
            <a:spLocks noGrp="1"/>
          </p:cNvSpPr>
          <p:nvPr>
            <p:ph type="body" idx="1"/>
          </p:nvPr>
        </p:nvSpPr>
        <p:spPr/>
        <p:txBody>
          <a:bodyPr>
            <a:normAutofit/>
          </a:bodyPr>
          <a:lstStyle/>
          <a:p>
            <a:pPr eaLnBrk="1" fontAlgn="auto" hangingPunct="1">
              <a:spcBef>
                <a:spcPts val="580"/>
              </a:spcBef>
              <a:spcAft>
                <a:spcPts val="0"/>
              </a:spcAft>
              <a:buFont typeface="Wingdings 2"/>
              <a:buNone/>
              <a:defRPr/>
            </a:pP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84138"/>
            <a:ext cx="7921625" cy="669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Oval 8"/>
          <p:cNvSpPr>
            <a:spLocks noChangeArrowheads="1"/>
          </p:cNvSpPr>
          <p:nvPr/>
        </p:nvSpPr>
        <p:spPr bwMode="auto">
          <a:xfrm>
            <a:off x="5148263" y="1700213"/>
            <a:ext cx="433387" cy="411162"/>
          </a:xfrm>
          <a:prstGeom prst="ellipse">
            <a:avLst/>
          </a:prstGeom>
          <a:solidFill>
            <a:srgbClr val="339966"/>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0" name="Oval 10"/>
          <p:cNvSpPr>
            <a:spLocks noChangeArrowheads="1"/>
          </p:cNvSpPr>
          <p:nvPr/>
        </p:nvSpPr>
        <p:spPr bwMode="auto">
          <a:xfrm>
            <a:off x="1547813" y="1268413"/>
            <a:ext cx="433387" cy="411162"/>
          </a:xfrm>
          <a:prstGeom prst="ellipse">
            <a:avLst/>
          </a:prstGeom>
          <a:solidFill>
            <a:srgbClr val="339966"/>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1" name="Oval 11"/>
          <p:cNvSpPr>
            <a:spLocks noChangeArrowheads="1"/>
          </p:cNvSpPr>
          <p:nvPr/>
        </p:nvSpPr>
        <p:spPr bwMode="auto">
          <a:xfrm>
            <a:off x="3419475" y="3644900"/>
            <a:ext cx="433388" cy="411163"/>
          </a:xfrm>
          <a:prstGeom prst="ellipse">
            <a:avLst/>
          </a:prstGeom>
          <a:solidFill>
            <a:srgbClr val="339966"/>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2" name="Oval 12"/>
          <p:cNvSpPr>
            <a:spLocks noChangeArrowheads="1"/>
          </p:cNvSpPr>
          <p:nvPr/>
        </p:nvSpPr>
        <p:spPr bwMode="auto">
          <a:xfrm>
            <a:off x="5003800" y="4076700"/>
            <a:ext cx="433388" cy="411163"/>
          </a:xfrm>
          <a:prstGeom prst="ellipse">
            <a:avLst/>
          </a:prstGeom>
          <a:solidFill>
            <a:srgbClr val="339966"/>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3" name="Oval 13"/>
          <p:cNvSpPr>
            <a:spLocks noChangeArrowheads="1"/>
          </p:cNvSpPr>
          <p:nvPr/>
        </p:nvSpPr>
        <p:spPr bwMode="auto">
          <a:xfrm>
            <a:off x="1835150" y="620713"/>
            <a:ext cx="433388" cy="411162"/>
          </a:xfrm>
          <a:prstGeom prst="ellipse">
            <a:avLst/>
          </a:prstGeom>
          <a:solidFill>
            <a:srgbClr val="339966"/>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4" name="Text Box 14"/>
          <p:cNvSpPr txBox="1">
            <a:spLocks noChangeArrowheads="1"/>
          </p:cNvSpPr>
          <p:nvPr/>
        </p:nvSpPr>
        <p:spPr bwMode="auto">
          <a:xfrm>
            <a:off x="250825" y="4508500"/>
            <a:ext cx="2736850" cy="1927225"/>
          </a:xfrm>
          <a:prstGeom prst="rect">
            <a:avLst/>
          </a:prstGeom>
          <a:solidFill>
            <a:schemeClr val="bg1"/>
          </a:solidFill>
          <a:ln w="9525">
            <a:solidFill>
              <a:schemeClr val="tx1"/>
            </a:solidFill>
            <a:miter lim="800000"/>
            <a:headEnd/>
            <a:tailEnd/>
          </a:ln>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a:t>The big green dots</a:t>
            </a:r>
          </a:p>
          <a:p>
            <a:pPr eaLnBrk="1" hangingPunct="1"/>
            <a:r>
              <a:rPr lang="en-GB" altLang="en-US" sz="2400"/>
              <a:t>are the plains, the </a:t>
            </a:r>
          </a:p>
          <a:p>
            <a:pPr eaLnBrk="1" hangingPunct="1"/>
            <a:r>
              <a:rPr lang="en-GB" altLang="en-US" sz="2400"/>
              <a:t>rest of the </a:t>
            </a:r>
          </a:p>
          <a:p>
            <a:pPr eaLnBrk="1" hangingPunct="1"/>
            <a:r>
              <a:rPr lang="en-GB" altLang="en-US" sz="2400"/>
              <a:t>Peloponnese is </a:t>
            </a:r>
          </a:p>
          <a:p>
            <a:pPr eaLnBrk="1" hangingPunct="1"/>
            <a:r>
              <a:rPr lang="en-GB" altLang="en-US" sz="2400" b="1">
                <a:solidFill>
                  <a:srgbClr val="FF0000"/>
                </a:solidFill>
              </a:rPr>
              <a:t>mountains</a:t>
            </a:r>
            <a:r>
              <a:rPr lang="en-GB" altLang="en-US" sz="2400"/>
              <a:t>.</a:t>
            </a:r>
          </a:p>
        </p:txBody>
      </p:sp>
      <p:sp>
        <p:nvSpPr>
          <p:cNvPr id="14345" name="Text Box 15"/>
          <p:cNvSpPr txBox="1">
            <a:spLocks noChangeArrowheads="1"/>
          </p:cNvSpPr>
          <p:nvPr/>
        </p:nvSpPr>
        <p:spPr bwMode="auto">
          <a:xfrm>
            <a:off x="1166813" y="280988"/>
            <a:ext cx="1746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Achaean Plain</a:t>
            </a:r>
          </a:p>
        </p:txBody>
      </p:sp>
      <p:sp>
        <p:nvSpPr>
          <p:cNvPr id="14346" name="Text Box 16"/>
          <p:cNvSpPr txBox="1">
            <a:spLocks noChangeArrowheads="1"/>
          </p:cNvSpPr>
          <p:nvPr/>
        </p:nvSpPr>
        <p:spPr bwMode="auto">
          <a:xfrm>
            <a:off x="1095375" y="1576388"/>
            <a:ext cx="1339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Elian Plain</a:t>
            </a:r>
          </a:p>
        </p:txBody>
      </p:sp>
      <p:sp>
        <p:nvSpPr>
          <p:cNvPr id="14347" name="Text Box 17"/>
          <p:cNvSpPr txBox="1">
            <a:spLocks noChangeArrowheads="1"/>
          </p:cNvSpPr>
          <p:nvPr/>
        </p:nvSpPr>
        <p:spPr bwMode="auto">
          <a:xfrm>
            <a:off x="3111500" y="3232150"/>
            <a:ext cx="13525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Messenian</a:t>
            </a:r>
          </a:p>
          <a:p>
            <a:pPr eaLnBrk="1" hangingPunct="1"/>
            <a:r>
              <a:rPr lang="en-GB" altLang="en-US" b="1"/>
              <a:t>Plain</a:t>
            </a:r>
          </a:p>
        </p:txBody>
      </p:sp>
      <p:sp>
        <p:nvSpPr>
          <p:cNvPr id="14348" name="Text Box 18"/>
          <p:cNvSpPr txBox="1">
            <a:spLocks noChangeArrowheads="1"/>
          </p:cNvSpPr>
          <p:nvPr/>
        </p:nvSpPr>
        <p:spPr bwMode="auto">
          <a:xfrm>
            <a:off x="5416550" y="3952875"/>
            <a:ext cx="11874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Lakonian</a:t>
            </a:r>
          </a:p>
          <a:p>
            <a:pPr eaLnBrk="1" hangingPunct="1"/>
            <a:r>
              <a:rPr lang="en-GB" altLang="en-US" b="1"/>
              <a:t>Plain</a:t>
            </a:r>
          </a:p>
        </p:txBody>
      </p:sp>
      <p:sp>
        <p:nvSpPr>
          <p:cNvPr id="14349" name="Text Box 19"/>
          <p:cNvSpPr txBox="1">
            <a:spLocks noChangeArrowheads="1"/>
          </p:cNvSpPr>
          <p:nvPr/>
        </p:nvSpPr>
        <p:spPr bwMode="auto">
          <a:xfrm>
            <a:off x="4911725" y="2008188"/>
            <a:ext cx="1504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Argive Plain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5" descr="mission_clip_image002_000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7350" y="1238250"/>
            <a:ext cx="5829300" cy="438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6"/>
          <p:cNvSpPr>
            <a:spLocks noGrp="1" noChangeArrowheads="1"/>
          </p:cNvSpPr>
          <p:nvPr>
            <p:ph type="title"/>
          </p:nvPr>
        </p:nvSpPr>
        <p:spPr/>
        <p:txBody>
          <a:bodyPr/>
          <a:lstStyle/>
          <a:p>
            <a:pPr eaLnBrk="1" hangingPunct="1"/>
            <a:r>
              <a:rPr lang="en-GB" altLang="en-US" smtClean="0"/>
              <a:t>The Evrotas Valley</a:t>
            </a:r>
          </a:p>
        </p:txBody>
      </p:sp>
      <p:sp>
        <p:nvSpPr>
          <p:cNvPr id="15364" name="Text Box 7"/>
          <p:cNvSpPr txBox="1">
            <a:spLocks noChangeArrowheads="1"/>
          </p:cNvSpPr>
          <p:nvPr/>
        </p:nvSpPr>
        <p:spPr bwMode="auto">
          <a:xfrm>
            <a:off x="87313" y="6184900"/>
            <a:ext cx="8451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http://www.sparta-in-silico-oncology.iccs.ntua.gr/mission_clip_image002_0006.jpg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p:cNvSpPr>
            <a:spLocks noGrp="1" noChangeArrowheads="1"/>
          </p:cNvSpPr>
          <p:nvPr>
            <p:ph type="title"/>
          </p:nvPr>
        </p:nvSpPr>
        <p:spPr/>
        <p:txBody>
          <a:bodyPr>
            <a:normAutofit fontScale="90000"/>
          </a:bodyPr>
          <a:lstStyle/>
          <a:p>
            <a:pPr eaLnBrk="1" fontAlgn="auto" hangingPunct="1">
              <a:spcAft>
                <a:spcPts val="0"/>
              </a:spcAft>
              <a:defRPr/>
            </a:pPr>
            <a:r>
              <a:rPr lang="en-GB" smtClean="0"/>
              <a:t>The history of the Peloponnesian states is the history of mountain passes. </a:t>
            </a:r>
          </a:p>
        </p:txBody>
      </p:sp>
      <p:sp>
        <p:nvSpPr>
          <p:cNvPr id="12291" name="Rectangle 6"/>
          <p:cNvSpPr>
            <a:spLocks noGrp="1" noChangeArrowheads="1"/>
          </p:cNvSpPr>
          <p:nvPr>
            <p:ph type="body" idx="1"/>
          </p:nvPr>
        </p:nvSpPr>
        <p:spPr/>
        <p:txBody>
          <a:bodyPr>
            <a:normAutofit/>
          </a:bodyPr>
          <a:lstStyle/>
          <a:p>
            <a:pPr eaLnBrk="1" fontAlgn="auto" hangingPunct="1">
              <a:spcBef>
                <a:spcPts val="580"/>
              </a:spcBef>
              <a:spcAft>
                <a:spcPts val="0"/>
              </a:spcAft>
              <a:buFont typeface="Wingdings 2"/>
              <a:buNone/>
              <a:defRPr/>
            </a:pPr>
            <a:r>
              <a:rPr lang="en-GB" smtClean="0"/>
              <a:t>The same is true for other parts of Greece, particularly central Greece.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65100"/>
            <a:ext cx="7921625" cy="669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Freeform 5"/>
          <p:cNvSpPr>
            <a:spLocks/>
          </p:cNvSpPr>
          <p:nvPr/>
        </p:nvSpPr>
        <p:spPr bwMode="auto">
          <a:xfrm>
            <a:off x="2054225" y="2384425"/>
            <a:ext cx="3062288" cy="403225"/>
          </a:xfrm>
          <a:custGeom>
            <a:avLst/>
            <a:gdLst>
              <a:gd name="T0" fmla="*/ 2147483647 w 1929"/>
              <a:gd name="T1" fmla="*/ 2147483647 h 254"/>
              <a:gd name="T2" fmla="*/ 2147483647 w 1929"/>
              <a:gd name="T3" fmla="*/ 2147483647 h 254"/>
              <a:gd name="T4" fmla="*/ 2147483647 w 1929"/>
              <a:gd name="T5" fmla="*/ 2147483647 h 254"/>
              <a:gd name="T6" fmla="*/ 2147483647 w 1929"/>
              <a:gd name="T7" fmla="*/ 2147483647 h 254"/>
              <a:gd name="T8" fmla="*/ 2147483647 w 1929"/>
              <a:gd name="T9" fmla="*/ 2147483647 h 254"/>
              <a:gd name="T10" fmla="*/ 2147483647 w 1929"/>
              <a:gd name="T11" fmla="*/ 2147483647 h 254"/>
              <a:gd name="T12" fmla="*/ 2147483647 w 1929"/>
              <a:gd name="T13" fmla="*/ 2147483647 h 254"/>
              <a:gd name="T14" fmla="*/ 2147483647 w 1929"/>
              <a:gd name="T15" fmla="*/ 2147483647 h 254"/>
              <a:gd name="T16" fmla="*/ 2147483647 w 1929"/>
              <a:gd name="T17" fmla="*/ 2147483647 h 254"/>
              <a:gd name="T18" fmla="*/ 2147483647 w 1929"/>
              <a:gd name="T19" fmla="*/ 2147483647 h 254"/>
              <a:gd name="T20" fmla="*/ 2147483647 w 1929"/>
              <a:gd name="T21" fmla="*/ 2147483647 h 254"/>
              <a:gd name="T22" fmla="*/ 2147483647 w 1929"/>
              <a:gd name="T23" fmla="*/ 2147483647 h 254"/>
              <a:gd name="T24" fmla="*/ 2147483647 w 1929"/>
              <a:gd name="T25" fmla="*/ 2147483647 h 254"/>
              <a:gd name="T26" fmla="*/ 2147483647 w 1929"/>
              <a:gd name="T27" fmla="*/ 2147483647 h 254"/>
              <a:gd name="T28" fmla="*/ 2147483647 w 1929"/>
              <a:gd name="T29" fmla="*/ 2147483647 h 254"/>
              <a:gd name="T30" fmla="*/ 2147483647 w 1929"/>
              <a:gd name="T31" fmla="*/ 2147483647 h 254"/>
              <a:gd name="T32" fmla="*/ 2147483647 w 1929"/>
              <a:gd name="T33" fmla="*/ 2147483647 h 254"/>
              <a:gd name="T34" fmla="*/ 2147483647 w 1929"/>
              <a:gd name="T35" fmla="*/ 2147483647 h 254"/>
              <a:gd name="T36" fmla="*/ 2147483647 w 1929"/>
              <a:gd name="T37" fmla="*/ 2147483647 h 254"/>
              <a:gd name="T38" fmla="*/ 2147483647 w 1929"/>
              <a:gd name="T39" fmla="*/ 2147483647 h 254"/>
              <a:gd name="T40" fmla="*/ 2147483647 w 1929"/>
              <a:gd name="T41" fmla="*/ 2147483647 h 254"/>
              <a:gd name="T42" fmla="*/ 2147483647 w 1929"/>
              <a:gd name="T43" fmla="*/ 2147483647 h 254"/>
              <a:gd name="T44" fmla="*/ 2147483647 w 1929"/>
              <a:gd name="T45" fmla="*/ 2147483647 h 254"/>
              <a:gd name="T46" fmla="*/ 2147483647 w 1929"/>
              <a:gd name="T47" fmla="*/ 2147483647 h 254"/>
              <a:gd name="T48" fmla="*/ 2147483647 w 1929"/>
              <a:gd name="T49" fmla="*/ 2147483647 h 254"/>
              <a:gd name="T50" fmla="*/ 2147483647 w 1929"/>
              <a:gd name="T51" fmla="*/ 2147483647 h 254"/>
              <a:gd name="T52" fmla="*/ 2147483647 w 1929"/>
              <a:gd name="T53" fmla="*/ 2147483647 h 254"/>
              <a:gd name="T54" fmla="*/ 0 w 1929"/>
              <a:gd name="T55" fmla="*/ 2147483647 h 2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929"/>
              <a:gd name="T85" fmla="*/ 0 h 254"/>
              <a:gd name="T86" fmla="*/ 1929 w 1929"/>
              <a:gd name="T87" fmla="*/ 254 h 2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929" h="254">
                <a:moveTo>
                  <a:pt x="1929" y="194"/>
                </a:moveTo>
                <a:cubicBezTo>
                  <a:pt x="1899" y="95"/>
                  <a:pt x="1782" y="92"/>
                  <a:pt x="1702" y="64"/>
                </a:cubicBezTo>
                <a:cubicBezTo>
                  <a:pt x="1698" y="58"/>
                  <a:pt x="1695" y="50"/>
                  <a:pt x="1690" y="45"/>
                </a:cubicBezTo>
                <a:cubicBezTo>
                  <a:pt x="1684" y="39"/>
                  <a:pt x="1675" y="38"/>
                  <a:pt x="1670" y="32"/>
                </a:cubicBezTo>
                <a:cubicBezTo>
                  <a:pt x="1644" y="0"/>
                  <a:pt x="1693" y="19"/>
                  <a:pt x="1638" y="6"/>
                </a:cubicBezTo>
                <a:cubicBezTo>
                  <a:pt x="1588" y="21"/>
                  <a:pt x="1605" y="59"/>
                  <a:pt x="1599" y="110"/>
                </a:cubicBezTo>
                <a:cubicBezTo>
                  <a:pt x="1596" y="139"/>
                  <a:pt x="1582" y="155"/>
                  <a:pt x="1573" y="181"/>
                </a:cubicBezTo>
                <a:cubicBezTo>
                  <a:pt x="1565" y="234"/>
                  <a:pt x="1561" y="234"/>
                  <a:pt x="1508" y="226"/>
                </a:cubicBezTo>
                <a:cubicBezTo>
                  <a:pt x="1476" y="193"/>
                  <a:pt x="1450" y="173"/>
                  <a:pt x="1411" y="148"/>
                </a:cubicBezTo>
                <a:cubicBezTo>
                  <a:pt x="1398" y="139"/>
                  <a:pt x="1363" y="134"/>
                  <a:pt x="1347" y="129"/>
                </a:cubicBezTo>
                <a:cubicBezTo>
                  <a:pt x="1273" y="105"/>
                  <a:pt x="1201" y="84"/>
                  <a:pt x="1126" y="64"/>
                </a:cubicBezTo>
                <a:cubicBezTo>
                  <a:pt x="1089" y="66"/>
                  <a:pt x="1050" y="58"/>
                  <a:pt x="1016" y="71"/>
                </a:cubicBezTo>
                <a:cubicBezTo>
                  <a:pt x="1003" y="76"/>
                  <a:pt x="1006" y="97"/>
                  <a:pt x="1004" y="110"/>
                </a:cubicBezTo>
                <a:cubicBezTo>
                  <a:pt x="996" y="152"/>
                  <a:pt x="994" y="176"/>
                  <a:pt x="958" y="200"/>
                </a:cubicBezTo>
                <a:cubicBezTo>
                  <a:pt x="945" y="242"/>
                  <a:pt x="951" y="242"/>
                  <a:pt x="906" y="232"/>
                </a:cubicBezTo>
                <a:cubicBezTo>
                  <a:pt x="839" y="189"/>
                  <a:pt x="935" y="254"/>
                  <a:pt x="874" y="200"/>
                </a:cubicBezTo>
                <a:cubicBezTo>
                  <a:pt x="862" y="190"/>
                  <a:pt x="835" y="174"/>
                  <a:pt x="835" y="174"/>
                </a:cubicBezTo>
                <a:cubicBezTo>
                  <a:pt x="824" y="142"/>
                  <a:pt x="813" y="110"/>
                  <a:pt x="803" y="77"/>
                </a:cubicBezTo>
                <a:cubicBezTo>
                  <a:pt x="785" y="128"/>
                  <a:pt x="753" y="175"/>
                  <a:pt x="699" y="194"/>
                </a:cubicBezTo>
                <a:cubicBezTo>
                  <a:pt x="697" y="200"/>
                  <a:pt x="700" y="213"/>
                  <a:pt x="693" y="213"/>
                </a:cubicBezTo>
                <a:cubicBezTo>
                  <a:pt x="686" y="213"/>
                  <a:pt x="690" y="199"/>
                  <a:pt x="686" y="194"/>
                </a:cubicBezTo>
                <a:cubicBezTo>
                  <a:pt x="681" y="188"/>
                  <a:pt x="673" y="186"/>
                  <a:pt x="667" y="181"/>
                </a:cubicBezTo>
                <a:cubicBezTo>
                  <a:pt x="641" y="159"/>
                  <a:pt x="618" y="135"/>
                  <a:pt x="589" y="116"/>
                </a:cubicBezTo>
                <a:cubicBezTo>
                  <a:pt x="569" y="53"/>
                  <a:pt x="352" y="59"/>
                  <a:pt x="324" y="58"/>
                </a:cubicBezTo>
                <a:cubicBezTo>
                  <a:pt x="318" y="56"/>
                  <a:pt x="298" y="51"/>
                  <a:pt x="305" y="51"/>
                </a:cubicBezTo>
                <a:cubicBezTo>
                  <a:pt x="314" y="51"/>
                  <a:pt x="339" y="58"/>
                  <a:pt x="330" y="58"/>
                </a:cubicBezTo>
                <a:cubicBezTo>
                  <a:pt x="257" y="58"/>
                  <a:pt x="183" y="53"/>
                  <a:pt x="110" y="51"/>
                </a:cubicBezTo>
                <a:cubicBezTo>
                  <a:pt x="8" y="58"/>
                  <a:pt x="42" y="44"/>
                  <a:pt x="0" y="64"/>
                </a:cubicBezTo>
              </a:path>
            </a:pathLst>
          </a:cu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412" name="Text Box 6"/>
          <p:cNvSpPr txBox="1">
            <a:spLocks noChangeArrowheads="1"/>
          </p:cNvSpPr>
          <p:nvPr/>
        </p:nvSpPr>
        <p:spPr bwMode="auto">
          <a:xfrm>
            <a:off x="4335463" y="3232150"/>
            <a:ext cx="13350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Lakonia</a:t>
            </a:r>
          </a:p>
        </p:txBody>
      </p:sp>
      <p:sp>
        <p:nvSpPr>
          <p:cNvPr id="17413" name="Text Box 7"/>
          <p:cNvSpPr txBox="1">
            <a:spLocks noChangeArrowheads="1"/>
          </p:cNvSpPr>
          <p:nvPr/>
        </p:nvSpPr>
        <p:spPr bwMode="auto">
          <a:xfrm>
            <a:off x="2339975" y="3357563"/>
            <a:ext cx="15573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Messenia</a:t>
            </a:r>
          </a:p>
        </p:txBody>
      </p:sp>
      <p:sp>
        <p:nvSpPr>
          <p:cNvPr id="17414" name="Freeform 8"/>
          <p:cNvSpPr>
            <a:spLocks/>
          </p:cNvSpPr>
          <p:nvPr/>
        </p:nvSpPr>
        <p:spPr bwMode="auto">
          <a:xfrm>
            <a:off x="3635375" y="2636838"/>
            <a:ext cx="682625" cy="2058987"/>
          </a:xfrm>
          <a:custGeom>
            <a:avLst/>
            <a:gdLst>
              <a:gd name="T0" fmla="*/ 2147483647 w 423"/>
              <a:gd name="T1" fmla="*/ 0 h 1217"/>
              <a:gd name="T2" fmla="*/ 2147483647 w 423"/>
              <a:gd name="T3" fmla="*/ 2147483647 h 1217"/>
              <a:gd name="T4" fmla="*/ 2147483647 w 423"/>
              <a:gd name="T5" fmla="*/ 2147483647 h 1217"/>
              <a:gd name="T6" fmla="*/ 2147483647 w 423"/>
              <a:gd name="T7" fmla="*/ 2147483647 h 1217"/>
              <a:gd name="T8" fmla="*/ 2147483647 w 423"/>
              <a:gd name="T9" fmla="*/ 2147483647 h 1217"/>
              <a:gd name="T10" fmla="*/ 2147483647 w 423"/>
              <a:gd name="T11" fmla="*/ 2147483647 h 1217"/>
              <a:gd name="T12" fmla="*/ 2147483647 w 423"/>
              <a:gd name="T13" fmla="*/ 2147483647 h 1217"/>
              <a:gd name="T14" fmla="*/ 2147483647 w 423"/>
              <a:gd name="T15" fmla="*/ 2147483647 h 1217"/>
              <a:gd name="T16" fmla="*/ 2147483647 w 423"/>
              <a:gd name="T17" fmla="*/ 2147483647 h 1217"/>
              <a:gd name="T18" fmla="*/ 2147483647 w 423"/>
              <a:gd name="T19" fmla="*/ 2147483647 h 1217"/>
              <a:gd name="T20" fmla="*/ 2147483647 w 423"/>
              <a:gd name="T21" fmla="*/ 2147483647 h 1217"/>
              <a:gd name="T22" fmla="*/ 2147483647 w 423"/>
              <a:gd name="T23" fmla="*/ 2147483647 h 1217"/>
              <a:gd name="T24" fmla="*/ 2147483647 w 423"/>
              <a:gd name="T25" fmla="*/ 2147483647 h 1217"/>
              <a:gd name="T26" fmla="*/ 2147483647 w 423"/>
              <a:gd name="T27" fmla="*/ 2147483647 h 1217"/>
              <a:gd name="T28" fmla="*/ 2147483647 w 423"/>
              <a:gd name="T29" fmla="*/ 2147483647 h 1217"/>
              <a:gd name="T30" fmla="*/ 2147483647 w 423"/>
              <a:gd name="T31" fmla="*/ 2147483647 h 1217"/>
              <a:gd name="T32" fmla="*/ 2147483647 w 423"/>
              <a:gd name="T33" fmla="*/ 2147483647 h 1217"/>
              <a:gd name="T34" fmla="*/ 2147483647 w 423"/>
              <a:gd name="T35" fmla="*/ 2147483647 h 1217"/>
              <a:gd name="T36" fmla="*/ 2147483647 w 423"/>
              <a:gd name="T37" fmla="*/ 2147483647 h 121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23"/>
              <a:gd name="T58" fmla="*/ 0 h 1217"/>
              <a:gd name="T59" fmla="*/ 423 w 423"/>
              <a:gd name="T60" fmla="*/ 1217 h 121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23" h="1217">
                <a:moveTo>
                  <a:pt x="1" y="0"/>
                </a:moveTo>
                <a:cubicBezTo>
                  <a:pt x="12" y="36"/>
                  <a:pt x="0" y="77"/>
                  <a:pt x="39" y="91"/>
                </a:cubicBezTo>
                <a:cubicBezTo>
                  <a:pt x="41" y="97"/>
                  <a:pt x="45" y="103"/>
                  <a:pt x="46" y="110"/>
                </a:cubicBezTo>
                <a:cubicBezTo>
                  <a:pt x="50" y="140"/>
                  <a:pt x="45" y="171"/>
                  <a:pt x="52" y="201"/>
                </a:cubicBezTo>
                <a:cubicBezTo>
                  <a:pt x="56" y="216"/>
                  <a:pt x="69" y="226"/>
                  <a:pt x="78" y="239"/>
                </a:cubicBezTo>
                <a:cubicBezTo>
                  <a:pt x="82" y="246"/>
                  <a:pt x="91" y="259"/>
                  <a:pt x="91" y="259"/>
                </a:cubicBezTo>
                <a:cubicBezTo>
                  <a:pt x="97" y="288"/>
                  <a:pt x="97" y="319"/>
                  <a:pt x="117" y="343"/>
                </a:cubicBezTo>
                <a:cubicBezTo>
                  <a:pt x="133" y="362"/>
                  <a:pt x="175" y="388"/>
                  <a:pt x="175" y="388"/>
                </a:cubicBezTo>
                <a:cubicBezTo>
                  <a:pt x="192" y="437"/>
                  <a:pt x="168" y="381"/>
                  <a:pt x="201" y="421"/>
                </a:cubicBezTo>
                <a:cubicBezTo>
                  <a:pt x="216" y="439"/>
                  <a:pt x="221" y="466"/>
                  <a:pt x="234" y="485"/>
                </a:cubicBezTo>
                <a:cubicBezTo>
                  <a:pt x="250" y="535"/>
                  <a:pt x="262" y="603"/>
                  <a:pt x="298" y="641"/>
                </a:cubicBezTo>
                <a:cubicBezTo>
                  <a:pt x="308" y="669"/>
                  <a:pt x="320" y="696"/>
                  <a:pt x="344" y="712"/>
                </a:cubicBezTo>
                <a:cubicBezTo>
                  <a:pt x="348" y="718"/>
                  <a:pt x="350" y="726"/>
                  <a:pt x="356" y="731"/>
                </a:cubicBezTo>
                <a:cubicBezTo>
                  <a:pt x="368" y="741"/>
                  <a:pt x="395" y="757"/>
                  <a:pt x="395" y="757"/>
                </a:cubicBezTo>
                <a:cubicBezTo>
                  <a:pt x="408" y="776"/>
                  <a:pt x="414" y="793"/>
                  <a:pt x="421" y="815"/>
                </a:cubicBezTo>
                <a:cubicBezTo>
                  <a:pt x="419" y="908"/>
                  <a:pt x="423" y="1001"/>
                  <a:pt x="415" y="1094"/>
                </a:cubicBezTo>
                <a:cubicBezTo>
                  <a:pt x="414" y="1103"/>
                  <a:pt x="401" y="1106"/>
                  <a:pt x="395" y="1113"/>
                </a:cubicBezTo>
                <a:cubicBezTo>
                  <a:pt x="385" y="1125"/>
                  <a:pt x="369" y="1152"/>
                  <a:pt x="369" y="1152"/>
                </a:cubicBezTo>
                <a:cubicBezTo>
                  <a:pt x="358" y="1186"/>
                  <a:pt x="363" y="1164"/>
                  <a:pt x="363" y="1217"/>
                </a:cubicBezTo>
              </a:path>
            </a:pathLst>
          </a:custGeom>
          <a:noFill/>
          <a:ln w="190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65100"/>
            <a:ext cx="7921625" cy="669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Freeform 7"/>
          <p:cNvSpPr>
            <a:spLocks/>
          </p:cNvSpPr>
          <p:nvPr/>
        </p:nvSpPr>
        <p:spPr bwMode="auto">
          <a:xfrm>
            <a:off x="3781425" y="2559050"/>
            <a:ext cx="1327150" cy="1971675"/>
          </a:xfrm>
          <a:custGeom>
            <a:avLst/>
            <a:gdLst>
              <a:gd name="T0" fmla="*/ 2147483647 w 836"/>
              <a:gd name="T1" fmla="*/ 2147483647 h 1242"/>
              <a:gd name="T2" fmla="*/ 2147483647 w 836"/>
              <a:gd name="T3" fmla="*/ 2147483647 h 1242"/>
              <a:gd name="T4" fmla="*/ 2147483647 w 836"/>
              <a:gd name="T5" fmla="*/ 2147483647 h 1242"/>
              <a:gd name="T6" fmla="*/ 2147483647 w 836"/>
              <a:gd name="T7" fmla="*/ 2147483647 h 1242"/>
              <a:gd name="T8" fmla="*/ 2147483647 w 836"/>
              <a:gd name="T9" fmla="*/ 2147483647 h 1242"/>
              <a:gd name="T10" fmla="*/ 2147483647 w 836"/>
              <a:gd name="T11" fmla="*/ 2147483647 h 1242"/>
              <a:gd name="T12" fmla="*/ 2147483647 w 836"/>
              <a:gd name="T13" fmla="*/ 2147483647 h 1242"/>
              <a:gd name="T14" fmla="*/ 2147483647 w 836"/>
              <a:gd name="T15" fmla="*/ 2147483647 h 1242"/>
              <a:gd name="T16" fmla="*/ 2147483647 w 836"/>
              <a:gd name="T17" fmla="*/ 2147483647 h 1242"/>
              <a:gd name="T18" fmla="*/ 2147483647 w 836"/>
              <a:gd name="T19" fmla="*/ 2147483647 h 1242"/>
              <a:gd name="T20" fmla="*/ 2147483647 w 836"/>
              <a:gd name="T21" fmla="*/ 2147483647 h 1242"/>
              <a:gd name="T22" fmla="*/ 2147483647 w 836"/>
              <a:gd name="T23" fmla="*/ 2147483647 h 1242"/>
              <a:gd name="T24" fmla="*/ 2147483647 w 836"/>
              <a:gd name="T25" fmla="*/ 2147483647 h 1242"/>
              <a:gd name="T26" fmla="*/ 2147483647 w 836"/>
              <a:gd name="T27" fmla="*/ 2147483647 h 1242"/>
              <a:gd name="T28" fmla="*/ 2147483647 w 836"/>
              <a:gd name="T29" fmla="*/ 2147483647 h 1242"/>
              <a:gd name="T30" fmla="*/ 2147483647 w 836"/>
              <a:gd name="T31" fmla="*/ 2147483647 h 1242"/>
              <a:gd name="T32" fmla="*/ 2147483647 w 836"/>
              <a:gd name="T33" fmla="*/ 2147483647 h 1242"/>
              <a:gd name="T34" fmla="*/ 2147483647 w 836"/>
              <a:gd name="T35" fmla="*/ 2147483647 h 1242"/>
              <a:gd name="T36" fmla="*/ 2147483647 w 836"/>
              <a:gd name="T37" fmla="*/ 2147483647 h 1242"/>
              <a:gd name="T38" fmla="*/ 0 w 836"/>
              <a:gd name="T39" fmla="*/ 0 h 1242"/>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836"/>
              <a:gd name="T61" fmla="*/ 0 h 1242"/>
              <a:gd name="T62" fmla="*/ 836 w 836"/>
              <a:gd name="T63" fmla="*/ 1242 h 1242"/>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836" h="1242">
                <a:moveTo>
                  <a:pt x="809" y="1242"/>
                </a:moveTo>
                <a:cubicBezTo>
                  <a:pt x="802" y="1156"/>
                  <a:pt x="818" y="1143"/>
                  <a:pt x="750" y="1119"/>
                </a:cubicBezTo>
                <a:cubicBezTo>
                  <a:pt x="738" y="1101"/>
                  <a:pt x="728" y="1098"/>
                  <a:pt x="744" y="1074"/>
                </a:cubicBezTo>
                <a:cubicBezTo>
                  <a:pt x="756" y="1056"/>
                  <a:pt x="802" y="1048"/>
                  <a:pt x="802" y="1048"/>
                </a:cubicBezTo>
                <a:cubicBezTo>
                  <a:pt x="809" y="1044"/>
                  <a:pt x="821" y="1043"/>
                  <a:pt x="822" y="1035"/>
                </a:cubicBezTo>
                <a:cubicBezTo>
                  <a:pt x="836" y="909"/>
                  <a:pt x="816" y="904"/>
                  <a:pt x="718" y="893"/>
                </a:cubicBezTo>
                <a:cubicBezTo>
                  <a:pt x="668" y="840"/>
                  <a:pt x="638" y="748"/>
                  <a:pt x="576" y="705"/>
                </a:cubicBezTo>
                <a:cubicBezTo>
                  <a:pt x="572" y="699"/>
                  <a:pt x="569" y="691"/>
                  <a:pt x="563" y="686"/>
                </a:cubicBezTo>
                <a:cubicBezTo>
                  <a:pt x="557" y="680"/>
                  <a:pt x="548" y="679"/>
                  <a:pt x="543" y="673"/>
                </a:cubicBezTo>
                <a:cubicBezTo>
                  <a:pt x="507" y="627"/>
                  <a:pt x="574" y="677"/>
                  <a:pt x="517" y="640"/>
                </a:cubicBezTo>
                <a:cubicBezTo>
                  <a:pt x="509" y="615"/>
                  <a:pt x="505" y="603"/>
                  <a:pt x="479" y="595"/>
                </a:cubicBezTo>
                <a:cubicBezTo>
                  <a:pt x="470" y="587"/>
                  <a:pt x="447" y="565"/>
                  <a:pt x="440" y="556"/>
                </a:cubicBezTo>
                <a:cubicBezTo>
                  <a:pt x="417" y="526"/>
                  <a:pt x="415" y="503"/>
                  <a:pt x="382" y="491"/>
                </a:cubicBezTo>
                <a:cubicBezTo>
                  <a:pt x="361" y="460"/>
                  <a:pt x="322" y="454"/>
                  <a:pt x="291" y="433"/>
                </a:cubicBezTo>
                <a:cubicBezTo>
                  <a:pt x="271" y="404"/>
                  <a:pt x="248" y="381"/>
                  <a:pt x="220" y="362"/>
                </a:cubicBezTo>
                <a:cubicBezTo>
                  <a:pt x="210" y="334"/>
                  <a:pt x="194" y="310"/>
                  <a:pt x="181" y="284"/>
                </a:cubicBezTo>
                <a:cubicBezTo>
                  <a:pt x="169" y="260"/>
                  <a:pt x="168" y="230"/>
                  <a:pt x="155" y="207"/>
                </a:cubicBezTo>
                <a:cubicBezTo>
                  <a:pt x="120" y="143"/>
                  <a:pt x="142" y="190"/>
                  <a:pt x="110" y="148"/>
                </a:cubicBezTo>
                <a:cubicBezTo>
                  <a:pt x="82" y="112"/>
                  <a:pt x="65" y="64"/>
                  <a:pt x="26" y="38"/>
                </a:cubicBezTo>
                <a:cubicBezTo>
                  <a:pt x="21" y="26"/>
                  <a:pt x="17" y="0"/>
                  <a:pt x="0" y="0"/>
                </a:cubicBezTo>
              </a:path>
            </a:pathLst>
          </a:custGeom>
          <a:noFill/>
          <a:ln w="19050">
            <a:solidFill>
              <a:srgbClr val="33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436" name="Freeform 9"/>
          <p:cNvSpPr>
            <a:spLocks/>
          </p:cNvSpPr>
          <p:nvPr/>
        </p:nvSpPr>
        <p:spPr bwMode="auto">
          <a:xfrm>
            <a:off x="2054225" y="2384425"/>
            <a:ext cx="3062288" cy="403225"/>
          </a:xfrm>
          <a:custGeom>
            <a:avLst/>
            <a:gdLst>
              <a:gd name="T0" fmla="*/ 2147483647 w 1929"/>
              <a:gd name="T1" fmla="*/ 2147483647 h 254"/>
              <a:gd name="T2" fmla="*/ 2147483647 w 1929"/>
              <a:gd name="T3" fmla="*/ 2147483647 h 254"/>
              <a:gd name="T4" fmla="*/ 2147483647 w 1929"/>
              <a:gd name="T5" fmla="*/ 2147483647 h 254"/>
              <a:gd name="T6" fmla="*/ 2147483647 w 1929"/>
              <a:gd name="T7" fmla="*/ 2147483647 h 254"/>
              <a:gd name="T8" fmla="*/ 2147483647 w 1929"/>
              <a:gd name="T9" fmla="*/ 2147483647 h 254"/>
              <a:gd name="T10" fmla="*/ 2147483647 w 1929"/>
              <a:gd name="T11" fmla="*/ 2147483647 h 254"/>
              <a:gd name="T12" fmla="*/ 2147483647 w 1929"/>
              <a:gd name="T13" fmla="*/ 2147483647 h 254"/>
              <a:gd name="T14" fmla="*/ 2147483647 w 1929"/>
              <a:gd name="T15" fmla="*/ 2147483647 h 254"/>
              <a:gd name="T16" fmla="*/ 2147483647 w 1929"/>
              <a:gd name="T17" fmla="*/ 2147483647 h 254"/>
              <a:gd name="T18" fmla="*/ 2147483647 w 1929"/>
              <a:gd name="T19" fmla="*/ 2147483647 h 254"/>
              <a:gd name="T20" fmla="*/ 2147483647 w 1929"/>
              <a:gd name="T21" fmla="*/ 2147483647 h 254"/>
              <a:gd name="T22" fmla="*/ 2147483647 w 1929"/>
              <a:gd name="T23" fmla="*/ 2147483647 h 254"/>
              <a:gd name="T24" fmla="*/ 2147483647 w 1929"/>
              <a:gd name="T25" fmla="*/ 2147483647 h 254"/>
              <a:gd name="T26" fmla="*/ 2147483647 w 1929"/>
              <a:gd name="T27" fmla="*/ 2147483647 h 254"/>
              <a:gd name="T28" fmla="*/ 2147483647 w 1929"/>
              <a:gd name="T29" fmla="*/ 2147483647 h 254"/>
              <a:gd name="T30" fmla="*/ 2147483647 w 1929"/>
              <a:gd name="T31" fmla="*/ 2147483647 h 254"/>
              <a:gd name="T32" fmla="*/ 2147483647 w 1929"/>
              <a:gd name="T33" fmla="*/ 2147483647 h 254"/>
              <a:gd name="T34" fmla="*/ 2147483647 w 1929"/>
              <a:gd name="T35" fmla="*/ 2147483647 h 254"/>
              <a:gd name="T36" fmla="*/ 2147483647 w 1929"/>
              <a:gd name="T37" fmla="*/ 2147483647 h 254"/>
              <a:gd name="T38" fmla="*/ 2147483647 w 1929"/>
              <a:gd name="T39" fmla="*/ 2147483647 h 254"/>
              <a:gd name="T40" fmla="*/ 2147483647 w 1929"/>
              <a:gd name="T41" fmla="*/ 2147483647 h 254"/>
              <a:gd name="T42" fmla="*/ 2147483647 w 1929"/>
              <a:gd name="T43" fmla="*/ 2147483647 h 254"/>
              <a:gd name="T44" fmla="*/ 2147483647 w 1929"/>
              <a:gd name="T45" fmla="*/ 2147483647 h 254"/>
              <a:gd name="T46" fmla="*/ 2147483647 w 1929"/>
              <a:gd name="T47" fmla="*/ 2147483647 h 254"/>
              <a:gd name="T48" fmla="*/ 2147483647 w 1929"/>
              <a:gd name="T49" fmla="*/ 2147483647 h 254"/>
              <a:gd name="T50" fmla="*/ 2147483647 w 1929"/>
              <a:gd name="T51" fmla="*/ 2147483647 h 254"/>
              <a:gd name="T52" fmla="*/ 2147483647 w 1929"/>
              <a:gd name="T53" fmla="*/ 2147483647 h 254"/>
              <a:gd name="T54" fmla="*/ 0 w 1929"/>
              <a:gd name="T55" fmla="*/ 2147483647 h 2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929"/>
              <a:gd name="T85" fmla="*/ 0 h 254"/>
              <a:gd name="T86" fmla="*/ 1929 w 1929"/>
              <a:gd name="T87" fmla="*/ 254 h 2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929" h="254">
                <a:moveTo>
                  <a:pt x="1929" y="194"/>
                </a:moveTo>
                <a:cubicBezTo>
                  <a:pt x="1899" y="95"/>
                  <a:pt x="1782" y="92"/>
                  <a:pt x="1702" y="64"/>
                </a:cubicBezTo>
                <a:cubicBezTo>
                  <a:pt x="1698" y="58"/>
                  <a:pt x="1695" y="50"/>
                  <a:pt x="1690" y="45"/>
                </a:cubicBezTo>
                <a:cubicBezTo>
                  <a:pt x="1684" y="39"/>
                  <a:pt x="1675" y="38"/>
                  <a:pt x="1670" y="32"/>
                </a:cubicBezTo>
                <a:cubicBezTo>
                  <a:pt x="1644" y="0"/>
                  <a:pt x="1693" y="19"/>
                  <a:pt x="1638" y="6"/>
                </a:cubicBezTo>
                <a:cubicBezTo>
                  <a:pt x="1588" y="21"/>
                  <a:pt x="1605" y="59"/>
                  <a:pt x="1599" y="110"/>
                </a:cubicBezTo>
                <a:cubicBezTo>
                  <a:pt x="1596" y="139"/>
                  <a:pt x="1582" y="155"/>
                  <a:pt x="1573" y="181"/>
                </a:cubicBezTo>
                <a:cubicBezTo>
                  <a:pt x="1565" y="234"/>
                  <a:pt x="1561" y="234"/>
                  <a:pt x="1508" y="226"/>
                </a:cubicBezTo>
                <a:cubicBezTo>
                  <a:pt x="1476" y="193"/>
                  <a:pt x="1450" y="173"/>
                  <a:pt x="1411" y="148"/>
                </a:cubicBezTo>
                <a:cubicBezTo>
                  <a:pt x="1398" y="139"/>
                  <a:pt x="1363" y="134"/>
                  <a:pt x="1347" y="129"/>
                </a:cubicBezTo>
                <a:cubicBezTo>
                  <a:pt x="1273" y="105"/>
                  <a:pt x="1201" y="84"/>
                  <a:pt x="1126" y="64"/>
                </a:cubicBezTo>
                <a:cubicBezTo>
                  <a:pt x="1089" y="66"/>
                  <a:pt x="1050" y="58"/>
                  <a:pt x="1016" y="71"/>
                </a:cubicBezTo>
                <a:cubicBezTo>
                  <a:pt x="1003" y="76"/>
                  <a:pt x="1006" y="97"/>
                  <a:pt x="1004" y="110"/>
                </a:cubicBezTo>
                <a:cubicBezTo>
                  <a:pt x="996" y="152"/>
                  <a:pt x="994" y="176"/>
                  <a:pt x="958" y="200"/>
                </a:cubicBezTo>
                <a:cubicBezTo>
                  <a:pt x="945" y="242"/>
                  <a:pt x="951" y="242"/>
                  <a:pt x="906" y="232"/>
                </a:cubicBezTo>
                <a:cubicBezTo>
                  <a:pt x="839" y="189"/>
                  <a:pt x="935" y="254"/>
                  <a:pt x="874" y="200"/>
                </a:cubicBezTo>
                <a:cubicBezTo>
                  <a:pt x="862" y="190"/>
                  <a:pt x="835" y="174"/>
                  <a:pt x="835" y="174"/>
                </a:cubicBezTo>
                <a:cubicBezTo>
                  <a:pt x="824" y="142"/>
                  <a:pt x="813" y="110"/>
                  <a:pt x="803" y="77"/>
                </a:cubicBezTo>
                <a:cubicBezTo>
                  <a:pt x="785" y="128"/>
                  <a:pt x="753" y="175"/>
                  <a:pt x="699" y="194"/>
                </a:cubicBezTo>
                <a:cubicBezTo>
                  <a:pt x="697" y="200"/>
                  <a:pt x="700" y="213"/>
                  <a:pt x="693" y="213"/>
                </a:cubicBezTo>
                <a:cubicBezTo>
                  <a:pt x="686" y="213"/>
                  <a:pt x="690" y="199"/>
                  <a:pt x="686" y="194"/>
                </a:cubicBezTo>
                <a:cubicBezTo>
                  <a:pt x="681" y="188"/>
                  <a:pt x="673" y="186"/>
                  <a:pt x="667" y="181"/>
                </a:cubicBezTo>
                <a:cubicBezTo>
                  <a:pt x="641" y="159"/>
                  <a:pt x="618" y="135"/>
                  <a:pt x="589" y="116"/>
                </a:cubicBezTo>
                <a:cubicBezTo>
                  <a:pt x="569" y="53"/>
                  <a:pt x="352" y="59"/>
                  <a:pt x="324" y="58"/>
                </a:cubicBezTo>
                <a:cubicBezTo>
                  <a:pt x="318" y="56"/>
                  <a:pt x="298" y="51"/>
                  <a:pt x="305" y="51"/>
                </a:cubicBezTo>
                <a:cubicBezTo>
                  <a:pt x="314" y="51"/>
                  <a:pt x="339" y="58"/>
                  <a:pt x="330" y="58"/>
                </a:cubicBezTo>
                <a:cubicBezTo>
                  <a:pt x="257" y="58"/>
                  <a:pt x="183" y="53"/>
                  <a:pt x="110" y="51"/>
                </a:cubicBezTo>
                <a:cubicBezTo>
                  <a:pt x="8" y="58"/>
                  <a:pt x="42" y="44"/>
                  <a:pt x="0" y="64"/>
                </a:cubicBezTo>
              </a:path>
            </a:pathLst>
          </a:cu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437" name="Freeform 10"/>
          <p:cNvSpPr>
            <a:spLocks/>
          </p:cNvSpPr>
          <p:nvPr/>
        </p:nvSpPr>
        <p:spPr bwMode="auto">
          <a:xfrm>
            <a:off x="4468813" y="2908300"/>
            <a:ext cx="381000" cy="503238"/>
          </a:xfrm>
          <a:custGeom>
            <a:avLst/>
            <a:gdLst>
              <a:gd name="T0" fmla="*/ 0 w 240"/>
              <a:gd name="T1" fmla="*/ 2147483647 h 317"/>
              <a:gd name="T2" fmla="*/ 2147483647 w 240"/>
              <a:gd name="T3" fmla="*/ 2147483647 h 317"/>
              <a:gd name="T4" fmla="*/ 2147483647 w 240"/>
              <a:gd name="T5" fmla="*/ 2147483647 h 317"/>
              <a:gd name="T6" fmla="*/ 2147483647 w 240"/>
              <a:gd name="T7" fmla="*/ 2147483647 h 317"/>
              <a:gd name="T8" fmla="*/ 2147483647 w 240"/>
              <a:gd name="T9" fmla="*/ 2147483647 h 317"/>
              <a:gd name="T10" fmla="*/ 2147483647 w 240"/>
              <a:gd name="T11" fmla="*/ 2147483647 h 317"/>
              <a:gd name="T12" fmla="*/ 2147483647 w 240"/>
              <a:gd name="T13" fmla="*/ 0 h 317"/>
              <a:gd name="T14" fmla="*/ 0 60000 65536"/>
              <a:gd name="T15" fmla="*/ 0 60000 65536"/>
              <a:gd name="T16" fmla="*/ 0 60000 65536"/>
              <a:gd name="T17" fmla="*/ 0 60000 65536"/>
              <a:gd name="T18" fmla="*/ 0 60000 65536"/>
              <a:gd name="T19" fmla="*/ 0 60000 65536"/>
              <a:gd name="T20" fmla="*/ 0 60000 65536"/>
              <a:gd name="T21" fmla="*/ 0 w 240"/>
              <a:gd name="T22" fmla="*/ 0 h 317"/>
              <a:gd name="T23" fmla="*/ 240 w 240"/>
              <a:gd name="T24" fmla="*/ 317 h 31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0" h="317">
                <a:moveTo>
                  <a:pt x="0" y="317"/>
                </a:moveTo>
                <a:cubicBezTo>
                  <a:pt x="9" y="292"/>
                  <a:pt x="24" y="286"/>
                  <a:pt x="39" y="265"/>
                </a:cubicBezTo>
                <a:cubicBezTo>
                  <a:pt x="47" y="237"/>
                  <a:pt x="43" y="223"/>
                  <a:pt x="71" y="213"/>
                </a:cubicBezTo>
                <a:cubicBezTo>
                  <a:pt x="84" y="179"/>
                  <a:pt x="65" y="157"/>
                  <a:pt x="46" y="129"/>
                </a:cubicBezTo>
                <a:cubicBezTo>
                  <a:pt x="47" y="124"/>
                  <a:pt x="54" y="90"/>
                  <a:pt x="59" y="84"/>
                </a:cubicBezTo>
                <a:cubicBezTo>
                  <a:pt x="85" y="52"/>
                  <a:pt x="166" y="54"/>
                  <a:pt x="194" y="51"/>
                </a:cubicBezTo>
                <a:cubicBezTo>
                  <a:pt x="240" y="20"/>
                  <a:pt x="233" y="41"/>
                  <a:pt x="233" y="0"/>
                </a:cubicBezTo>
              </a:path>
            </a:pathLst>
          </a:custGeom>
          <a:noFill/>
          <a:ln w="19050">
            <a:solidFill>
              <a:srgbClr val="33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438" name="Freeform 11"/>
          <p:cNvSpPr>
            <a:spLocks/>
          </p:cNvSpPr>
          <p:nvPr/>
        </p:nvSpPr>
        <p:spPr bwMode="auto">
          <a:xfrm>
            <a:off x="2876550" y="3103563"/>
            <a:ext cx="585788" cy="954087"/>
          </a:xfrm>
          <a:custGeom>
            <a:avLst/>
            <a:gdLst>
              <a:gd name="T0" fmla="*/ 2147483647 w 369"/>
              <a:gd name="T1" fmla="*/ 2147483647 h 601"/>
              <a:gd name="T2" fmla="*/ 2147483647 w 369"/>
              <a:gd name="T3" fmla="*/ 2147483647 h 601"/>
              <a:gd name="T4" fmla="*/ 2147483647 w 369"/>
              <a:gd name="T5" fmla="*/ 2147483647 h 601"/>
              <a:gd name="T6" fmla="*/ 2147483647 w 369"/>
              <a:gd name="T7" fmla="*/ 2147483647 h 601"/>
              <a:gd name="T8" fmla="*/ 2147483647 w 369"/>
              <a:gd name="T9" fmla="*/ 2147483647 h 601"/>
              <a:gd name="T10" fmla="*/ 2147483647 w 369"/>
              <a:gd name="T11" fmla="*/ 2147483647 h 601"/>
              <a:gd name="T12" fmla="*/ 2147483647 w 369"/>
              <a:gd name="T13" fmla="*/ 2147483647 h 601"/>
              <a:gd name="T14" fmla="*/ 2147483647 w 369"/>
              <a:gd name="T15" fmla="*/ 2147483647 h 601"/>
              <a:gd name="T16" fmla="*/ 2147483647 w 369"/>
              <a:gd name="T17" fmla="*/ 2147483647 h 601"/>
              <a:gd name="T18" fmla="*/ 0 w 369"/>
              <a:gd name="T19" fmla="*/ 0 h 6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369"/>
              <a:gd name="T31" fmla="*/ 0 h 601"/>
              <a:gd name="T32" fmla="*/ 369 w 369"/>
              <a:gd name="T33" fmla="*/ 601 h 6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69" h="601">
                <a:moveTo>
                  <a:pt x="369" y="601"/>
                </a:moveTo>
                <a:cubicBezTo>
                  <a:pt x="362" y="560"/>
                  <a:pt x="354" y="520"/>
                  <a:pt x="330" y="485"/>
                </a:cubicBezTo>
                <a:cubicBezTo>
                  <a:pt x="324" y="465"/>
                  <a:pt x="317" y="446"/>
                  <a:pt x="311" y="427"/>
                </a:cubicBezTo>
                <a:cubicBezTo>
                  <a:pt x="335" y="390"/>
                  <a:pt x="334" y="325"/>
                  <a:pt x="291" y="310"/>
                </a:cubicBezTo>
                <a:cubicBezTo>
                  <a:pt x="281" y="277"/>
                  <a:pt x="258" y="257"/>
                  <a:pt x="227" y="245"/>
                </a:cubicBezTo>
                <a:cubicBezTo>
                  <a:pt x="209" y="218"/>
                  <a:pt x="207" y="188"/>
                  <a:pt x="181" y="168"/>
                </a:cubicBezTo>
                <a:cubicBezTo>
                  <a:pt x="169" y="159"/>
                  <a:pt x="143" y="142"/>
                  <a:pt x="143" y="142"/>
                </a:cubicBezTo>
                <a:cubicBezTo>
                  <a:pt x="134" y="117"/>
                  <a:pt x="126" y="105"/>
                  <a:pt x="104" y="90"/>
                </a:cubicBezTo>
                <a:cubicBezTo>
                  <a:pt x="74" y="45"/>
                  <a:pt x="93" y="55"/>
                  <a:pt x="58" y="45"/>
                </a:cubicBezTo>
                <a:cubicBezTo>
                  <a:pt x="54" y="42"/>
                  <a:pt x="0" y="15"/>
                  <a:pt x="0" y="0"/>
                </a:cubicBezTo>
              </a:path>
            </a:pathLst>
          </a:custGeom>
          <a:noFill/>
          <a:ln w="19050">
            <a:solidFill>
              <a:srgbClr val="33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439" name="Freeform 12"/>
          <p:cNvSpPr>
            <a:spLocks/>
          </p:cNvSpPr>
          <p:nvPr/>
        </p:nvSpPr>
        <p:spPr bwMode="auto">
          <a:xfrm>
            <a:off x="4119563" y="4418013"/>
            <a:ext cx="381000" cy="204787"/>
          </a:xfrm>
          <a:custGeom>
            <a:avLst/>
            <a:gdLst>
              <a:gd name="T0" fmla="*/ 0 w 240"/>
              <a:gd name="T1" fmla="*/ 2147483647 h 129"/>
              <a:gd name="T2" fmla="*/ 2147483647 w 240"/>
              <a:gd name="T3" fmla="*/ 2147483647 h 129"/>
              <a:gd name="T4" fmla="*/ 2147483647 w 240"/>
              <a:gd name="T5" fmla="*/ 2147483647 h 129"/>
              <a:gd name="T6" fmla="*/ 2147483647 w 240"/>
              <a:gd name="T7" fmla="*/ 2147483647 h 129"/>
              <a:gd name="T8" fmla="*/ 2147483647 w 240"/>
              <a:gd name="T9" fmla="*/ 2147483647 h 129"/>
              <a:gd name="T10" fmla="*/ 0 60000 65536"/>
              <a:gd name="T11" fmla="*/ 0 60000 65536"/>
              <a:gd name="T12" fmla="*/ 0 60000 65536"/>
              <a:gd name="T13" fmla="*/ 0 60000 65536"/>
              <a:gd name="T14" fmla="*/ 0 60000 65536"/>
              <a:gd name="T15" fmla="*/ 0 w 240"/>
              <a:gd name="T16" fmla="*/ 0 h 129"/>
              <a:gd name="T17" fmla="*/ 240 w 240"/>
              <a:gd name="T18" fmla="*/ 129 h 129"/>
            </a:gdLst>
            <a:ahLst/>
            <a:cxnLst>
              <a:cxn ang="T10">
                <a:pos x="T0" y="T1"/>
              </a:cxn>
              <a:cxn ang="T11">
                <a:pos x="T2" y="T3"/>
              </a:cxn>
              <a:cxn ang="T12">
                <a:pos x="T4" y="T5"/>
              </a:cxn>
              <a:cxn ang="T13">
                <a:pos x="T6" y="T7"/>
              </a:cxn>
              <a:cxn ang="T14">
                <a:pos x="T8" y="T9"/>
              </a:cxn>
            </a:cxnLst>
            <a:rect l="T15" t="T16" r="T17" b="T18"/>
            <a:pathLst>
              <a:path w="240" h="129">
                <a:moveTo>
                  <a:pt x="0" y="129"/>
                </a:moveTo>
                <a:cubicBezTo>
                  <a:pt x="45" y="99"/>
                  <a:pt x="24" y="108"/>
                  <a:pt x="58" y="97"/>
                </a:cubicBezTo>
                <a:cubicBezTo>
                  <a:pt x="103" y="67"/>
                  <a:pt x="82" y="75"/>
                  <a:pt x="117" y="65"/>
                </a:cubicBezTo>
                <a:cubicBezTo>
                  <a:pt x="122" y="47"/>
                  <a:pt x="127" y="0"/>
                  <a:pt x="143" y="45"/>
                </a:cubicBezTo>
                <a:cubicBezTo>
                  <a:pt x="180" y="42"/>
                  <a:pt x="240" y="49"/>
                  <a:pt x="240" y="19"/>
                </a:cubicBezTo>
              </a:path>
            </a:pathLst>
          </a:custGeom>
          <a:noFill/>
          <a:ln w="19050">
            <a:solidFill>
              <a:srgbClr val="33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440" name="Freeform 13"/>
          <p:cNvSpPr>
            <a:spLocks/>
          </p:cNvSpPr>
          <p:nvPr/>
        </p:nvSpPr>
        <p:spPr bwMode="auto">
          <a:xfrm>
            <a:off x="4314825" y="4305300"/>
            <a:ext cx="82550" cy="142875"/>
          </a:xfrm>
          <a:custGeom>
            <a:avLst/>
            <a:gdLst>
              <a:gd name="T0" fmla="*/ 0 w 52"/>
              <a:gd name="T1" fmla="*/ 2147483647 h 90"/>
              <a:gd name="T2" fmla="*/ 2147483647 w 52"/>
              <a:gd name="T3" fmla="*/ 2147483647 h 90"/>
              <a:gd name="T4" fmla="*/ 2147483647 w 52"/>
              <a:gd name="T5" fmla="*/ 2147483647 h 90"/>
              <a:gd name="T6" fmla="*/ 2147483647 w 52"/>
              <a:gd name="T7" fmla="*/ 0 h 90"/>
              <a:gd name="T8" fmla="*/ 0 60000 65536"/>
              <a:gd name="T9" fmla="*/ 0 60000 65536"/>
              <a:gd name="T10" fmla="*/ 0 60000 65536"/>
              <a:gd name="T11" fmla="*/ 0 60000 65536"/>
              <a:gd name="T12" fmla="*/ 0 w 52"/>
              <a:gd name="T13" fmla="*/ 0 h 90"/>
              <a:gd name="T14" fmla="*/ 52 w 52"/>
              <a:gd name="T15" fmla="*/ 90 h 90"/>
            </a:gdLst>
            <a:ahLst/>
            <a:cxnLst>
              <a:cxn ang="T8">
                <a:pos x="T0" y="T1"/>
              </a:cxn>
              <a:cxn ang="T9">
                <a:pos x="T2" y="T3"/>
              </a:cxn>
              <a:cxn ang="T10">
                <a:pos x="T4" y="T5"/>
              </a:cxn>
              <a:cxn ang="T11">
                <a:pos x="T6" y="T7"/>
              </a:cxn>
            </a:cxnLst>
            <a:rect l="T12" t="T13" r="T14" b="T15"/>
            <a:pathLst>
              <a:path w="52" h="90">
                <a:moveTo>
                  <a:pt x="0" y="90"/>
                </a:moveTo>
                <a:cubicBezTo>
                  <a:pt x="8" y="61"/>
                  <a:pt x="10" y="48"/>
                  <a:pt x="39" y="39"/>
                </a:cubicBezTo>
                <a:cubicBezTo>
                  <a:pt x="41" y="32"/>
                  <a:pt x="44" y="26"/>
                  <a:pt x="46" y="19"/>
                </a:cubicBezTo>
                <a:cubicBezTo>
                  <a:pt x="48" y="13"/>
                  <a:pt x="52" y="0"/>
                  <a:pt x="52" y="0"/>
                </a:cubicBezTo>
              </a:path>
            </a:pathLst>
          </a:custGeom>
          <a:noFill/>
          <a:ln w="19050">
            <a:solidFill>
              <a:srgbClr val="33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441" name="Freeform 14"/>
          <p:cNvSpPr>
            <a:spLocks/>
          </p:cNvSpPr>
          <p:nvPr/>
        </p:nvSpPr>
        <p:spPr bwMode="auto">
          <a:xfrm>
            <a:off x="4941888" y="2763838"/>
            <a:ext cx="204787" cy="225425"/>
          </a:xfrm>
          <a:custGeom>
            <a:avLst/>
            <a:gdLst>
              <a:gd name="T0" fmla="*/ 2147483647 w 129"/>
              <a:gd name="T1" fmla="*/ 0 h 142"/>
              <a:gd name="T2" fmla="*/ 2147483647 w 129"/>
              <a:gd name="T3" fmla="*/ 2147483647 h 142"/>
              <a:gd name="T4" fmla="*/ 2147483647 w 129"/>
              <a:gd name="T5" fmla="*/ 2147483647 h 142"/>
              <a:gd name="T6" fmla="*/ 2147483647 w 129"/>
              <a:gd name="T7" fmla="*/ 2147483647 h 142"/>
              <a:gd name="T8" fmla="*/ 2147483647 w 129"/>
              <a:gd name="T9" fmla="*/ 2147483647 h 142"/>
              <a:gd name="T10" fmla="*/ 0 w 129"/>
              <a:gd name="T11" fmla="*/ 2147483647 h 142"/>
              <a:gd name="T12" fmla="*/ 0 60000 65536"/>
              <a:gd name="T13" fmla="*/ 0 60000 65536"/>
              <a:gd name="T14" fmla="*/ 0 60000 65536"/>
              <a:gd name="T15" fmla="*/ 0 60000 65536"/>
              <a:gd name="T16" fmla="*/ 0 60000 65536"/>
              <a:gd name="T17" fmla="*/ 0 60000 65536"/>
              <a:gd name="T18" fmla="*/ 0 w 129"/>
              <a:gd name="T19" fmla="*/ 0 h 142"/>
              <a:gd name="T20" fmla="*/ 129 w 129"/>
              <a:gd name="T21" fmla="*/ 142 h 142"/>
            </a:gdLst>
            <a:ahLst/>
            <a:cxnLst>
              <a:cxn ang="T12">
                <a:pos x="T0" y="T1"/>
              </a:cxn>
              <a:cxn ang="T13">
                <a:pos x="T2" y="T3"/>
              </a:cxn>
              <a:cxn ang="T14">
                <a:pos x="T4" y="T5"/>
              </a:cxn>
              <a:cxn ang="T15">
                <a:pos x="T6" y="T7"/>
              </a:cxn>
              <a:cxn ang="T16">
                <a:pos x="T8" y="T9"/>
              </a:cxn>
              <a:cxn ang="T17">
                <a:pos x="T10" y="T11"/>
              </a:cxn>
            </a:cxnLst>
            <a:rect l="T18" t="T19" r="T20" b="T21"/>
            <a:pathLst>
              <a:path w="129" h="142">
                <a:moveTo>
                  <a:pt x="129" y="0"/>
                </a:moveTo>
                <a:cubicBezTo>
                  <a:pt x="126" y="1"/>
                  <a:pt x="93" y="11"/>
                  <a:pt x="91" y="13"/>
                </a:cubicBezTo>
                <a:cubicBezTo>
                  <a:pt x="82" y="22"/>
                  <a:pt x="85" y="43"/>
                  <a:pt x="78" y="52"/>
                </a:cubicBezTo>
                <a:cubicBezTo>
                  <a:pt x="73" y="58"/>
                  <a:pt x="65" y="61"/>
                  <a:pt x="58" y="65"/>
                </a:cubicBezTo>
                <a:cubicBezTo>
                  <a:pt x="50" y="90"/>
                  <a:pt x="52" y="101"/>
                  <a:pt x="26" y="110"/>
                </a:cubicBezTo>
                <a:cubicBezTo>
                  <a:pt x="10" y="134"/>
                  <a:pt x="18" y="124"/>
                  <a:pt x="0" y="142"/>
                </a:cubicBezTo>
              </a:path>
            </a:pathLst>
          </a:custGeom>
          <a:noFill/>
          <a:ln w="19050">
            <a:solidFill>
              <a:srgbClr val="33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442" name="Freeform 15"/>
          <p:cNvSpPr>
            <a:spLocks/>
          </p:cNvSpPr>
          <p:nvPr/>
        </p:nvSpPr>
        <p:spPr bwMode="auto">
          <a:xfrm>
            <a:off x="1982788" y="2270125"/>
            <a:ext cx="1377950" cy="195263"/>
          </a:xfrm>
          <a:custGeom>
            <a:avLst/>
            <a:gdLst>
              <a:gd name="T0" fmla="*/ 0 w 868"/>
              <a:gd name="T1" fmla="*/ 2147483647 h 123"/>
              <a:gd name="T2" fmla="*/ 2147483647 w 868"/>
              <a:gd name="T3" fmla="*/ 2147483647 h 123"/>
              <a:gd name="T4" fmla="*/ 2147483647 w 868"/>
              <a:gd name="T5" fmla="*/ 2147483647 h 123"/>
              <a:gd name="T6" fmla="*/ 2147483647 w 868"/>
              <a:gd name="T7" fmla="*/ 2147483647 h 123"/>
              <a:gd name="T8" fmla="*/ 2147483647 w 868"/>
              <a:gd name="T9" fmla="*/ 2147483647 h 123"/>
              <a:gd name="T10" fmla="*/ 2147483647 w 868"/>
              <a:gd name="T11" fmla="*/ 2147483647 h 123"/>
              <a:gd name="T12" fmla="*/ 2147483647 w 868"/>
              <a:gd name="T13" fmla="*/ 2147483647 h 123"/>
              <a:gd name="T14" fmla="*/ 2147483647 w 868"/>
              <a:gd name="T15" fmla="*/ 2147483647 h 123"/>
              <a:gd name="T16" fmla="*/ 2147483647 w 868"/>
              <a:gd name="T17" fmla="*/ 2147483647 h 123"/>
              <a:gd name="T18" fmla="*/ 2147483647 w 868"/>
              <a:gd name="T19" fmla="*/ 2147483647 h 123"/>
              <a:gd name="T20" fmla="*/ 2147483647 w 868"/>
              <a:gd name="T21" fmla="*/ 0 h 12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868"/>
              <a:gd name="T34" fmla="*/ 0 h 123"/>
              <a:gd name="T35" fmla="*/ 868 w 868"/>
              <a:gd name="T36" fmla="*/ 123 h 12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868" h="123">
                <a:moveTo>
                  <a:pt x="0" y="123"/>
                </a:moveTo>
                <a:cubicBezTo>
                  <a:pt x="15" y="121"/>
                  <a:pt x="30" y="121"/>
                  <a:pt x="45" y="117"/>
                </a:cubicBezTo>
                <a:cubicBezTo>
                  <a:pt x="76" y="108"/>
                  <a:pt x="56" y="102"/>
                  <a:pt x="78" y="84"/>
                </a:cubicBezTo>
                <a:cubicBezTo>
                  <a:pt x="85" y="78"/>
                  <a:pt x="95" y="75"/>
                  <a:pt x="104" y="71"/>
                </a:cubicBezTo>
                <a:cubicBezTo>
                  <a:pt x="167" y="74"/>
                  <a:pt x="307" y="66"/>
                  <a:pt x="375" y="91"/>
                </a:cubicBezTo>
                <a:cubicBezTo>
                  <a:pt x="462" y="61"/>
                  <a:pt x="350" y="97"/>
                  <a:pt x="595" y="78"/>
                </a:cubicBezTo>
                <a:cubicBezTo>
                  <a:pt x="609" y="77"/>
                  <a:pt x="621" y="69"/>
                  <a:pt x="634" y="65"/>
                </a:cubicBezTo>
                <a:cubicBezTo>
                  <a:pt x="641" y="63"/>
                  <a:pt x="647" y="60"/>
                  <a:pt x="654" y="59"/>
                </a:cubicBezTo>
                <a:cubicBezTo>
                  <a:pt x="682" y="57"/>
                  <a:pt x="710" y="54"/>
                  <a:pt x="738" y="52"/>
                </a:cubicBezTo>
                <a:cubicBezTo>
                  <a:pt x="779" y="44"/>
                  <a:pt x="820" y="40"/>
                  <a:pt x="861" y="33"/>
                </a:cubicBezTo>
                <a:cubicBezTo>
                  <a:pt x="868" y="9"/>
                  <a:pt x="867" y="20"/>
                  <a:pt x="867" y="0"/>
                </a:cubicBezTo>
              </a:path>
            </a:pathLst>
          </a:custGeom>
          <a:noFill/>
          <a:ln w="19050">
            <a:solidFill>
              <a:srgbClr val="33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443" name="Freeform 16"/>
          <p:cNvSpPr>
            <a:spLocks/>
          </p:cNvSpPr>
          <p:nvPr/>
        </p:nvSpPr>
        <p:spPr bwMode="auto">
          <a:xfrm>
            <a:off x="3308350" y="1920875"/>
            <a:ext cx="379413" cy="1141413"/>
          </a:xfrm>
          <a:custGeom>
            <a:avLst/>
            <a:gdLst>
              <a:gd name="T0" fmla="*/ 0 w 239"/>
              <a:gd name="T1" fmla="*/ 0 h 719"/>
              <a:gd name="T2" fmla="*/ 2147483647 w 239"/>
              <a:gd name="T3" fmla="*/ 2147483647 h 719"/>
              <a:gd name="T4" fmla="*/ 2147483647 w 239"/>
              <a:gd name="T5" fmla="*/ 2147483647 h 719"/>
              <a:gd name="T6" fmla="*/ 2147483647 w 239"/>
              <a:gd name="T7" fmla="*/ 2147483647 h 719"/>
              <a:gd name="T8" fmla="*/ 2147483647 w 239"/>
              <a:gd name="T9" fmla="*/ 2147483647 h 719"/>
              <a:gd name="T10" fmla="*/ 2147483647 w 239"/>
              <a:gd name="T11" fmla="*/ 2147483647 h 719"/>
              <a:gd name="T12" fmla="*/ 2147483647 w 239"/>
              <a:gd name="T13" fmla="*/ 2147483647 h 719"/>
              <a:gd name="T14" fmla="*/ 2147483647 w 239"/>
              <a:gd name="T15" fmla="*/ 2147483647 h 719"/>
              <a:gd name="T16" fmla="*/ 0 60000 65536"/>
              <a:gd name="T17" fmla="*/ 0 60000 65536"/>
              <a:gd name="T18" fmla="*/ 0 60000 65536"/>
              <a:gd name="T19" fmla="*/ 0 60000 65536"/>
              <a:gd name="T20" fmla="*/ 0 60000 65536"/>
              <a:gd name="T21" fmla="*/ 0 60000 65536"/>
              <a:gd name="T22" fmla="*/ 0 60000 65536"/>
              <a:gd name="T23" fmla="*/ 0 60000 65536"/>
              <a:gd name="T24" fmla="*/ 0 w 239"/>
              <a:gd name="T25" fmla="*/ 0 h 719"/>
              <a:gd name="T26" fmla="*/ 239 w 239"/>
              <a:gd name="T27" fmla="*/ 719 h 7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9" h="719">
                <a:moveTo>
                  <a:pt x="0" y="0"/>
                </a:moveTo>
                <a:cubicBezTo>
                  <a:pt x="46" y="31"/>
                  <a:pt x="24" y="74"/>
                  <a:pt x="52" y="117"/>
                </a:cubicBezTo>
                <a:cubicBezTo>
                  <a:pt x="64" y="156"/>
                  <a:pt x="47" y="195"/>
                  <a:pt x="84" y="220"/>
                </a:cubicBezTo>
                <a:cubicBezTo>
                  <a:pt x="96" y="255"/>
                  <a:pt x="97" y="292"/>
                  <a:pt x="136" y="304"/>
                </a:cubicBezTo>
                <a:cubicBezTo>
                  <a:pt x="176" y="366"/>
                  <a:pt x="142" y="305"/>
                  <a:pt x="142" y="466"/>
                </a:cubicBezTo>
                <a:cubicBezTo>
                  <a:pt x="142" y="591"/>
                  <a:pt x="143" y="515"/>
                  <a:pt x="155" y="570"/>
                </a:cubicBezTo>
                <a:cubicBezTo>
                  <a:pt x="163" y="604"/>
                  <a:pt x="164" y="662"/>
                  <a:pt x="201" y="673"/>
                </a:cubicBezTo>
                <a:cubicBezTo>
                  <a:pt x="233" y="695"/>
                  <a:pt x="239" y="678"/>
                  <a:pt x="239" y="719"/>
                </a:cubicBezTo>
              </a:path>
            </a:pathLst>
          </a:custGeom>
          <a:noFill/>
          <a:ln w="19050">
            <a:solidFill>
              <a:srgbClr val="33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444" name="Freeform 17"/>
          <p:cNvSpPr>
            <a:spLocks/>
          </p:cNvSpPr>
          <p:nvPr/>
        </p:nvSpPr>
        <p:spPr bwMode="auto">
          <a:xfrm>
            <a:off x="4367213" y="2301875"/>
            <a:ext cx="311150" cy="163513"/>
          </a:xfrm>
          <a:custGeom>
            <a:avLst/>
            <a:gdLst>
              <a:gd name="T0" fmla="*/ 0 w 196"/>
              <a:gd name="T1" fmla="*/ 2147483647 h 103"/>
              <a:gd name="T2" fmla="*/ 2147483647 w 196"/>
              <a:gd name="T3" fmla="*/ 2147483647 h 103"/>
              <a:gd name="T4" fmla="*/ 2147483647 w 196"/>
              <a:gd name="T5" fmla="*/ 2147483647 h 103"/>
              <a:gd name="T6" fmla="*/ 2147483647 w 196"/>
              <a:gd name="T7" fmla="*/ 2147483647 h 103"/>
              <a:gd name="T8" fmla="*/ 2147483647 w 196"/>
              <a:gd name="T9" fmla="*/ 2147483647 h 103"/>
              <a:gd name="T10" fmla="*/ 2147483647 w 196"/>
              <a:gd name="T11" fmla="*/ 0 h 103"/>
              <a:gd name="T12" fmla="*/ 0 60000 65536"/>
              <a:gd name="T13" fmla="*/ 0 60000 65536"/>
              <a:gd name="T14" fmla="*/ 0 60000 65536"/>
              <a:gd name="T15" fmla="*/ 0 60000 65536"/>
              <a:gd name="T16" fmla="*/ 0 60000 65536"/>
              <a:gd name="T17" fmla="*/ 0 60000 65536"/>
              <a:gd name="T18" fmla="*/ 0 w 196"/>
              <a:gd name="T19" fmla="*/ 0 h 103"/>
              <a:gd name="T20" fmla="*/ 196 w 196"/>
              <a:gd name="T21" fmla="*/ 103 h 103"/>
            </a:gdLst>
            <a:ahLst/>
            <a:cxnLst>
              <a:cxn ang="T12">
                <a:pos x="T0" y="T1"/>
              </a:cxn>
              <a:cxn ang="T13">
                <a:pos x="T2" y="T3"/>
              </a:cxn>
              <a:cxn ang="T14">
                <a:pos x="T4" y="T5"/>
              </a:cxn>
              <a:cxn ang="T15">
                <a:pos x="T6" y="T7"/>
              </a:cxn>
              <a:cxn ang="T16">
                <a:pos x="T8" y="T9"/>
              </a:cxn>
              <a:cxn ang="T17">
                <a:pos x="T10" y="T11"/>
              </a:cxn>
            </a:cxnLst>
            <a:rect l="T18" t="T19" r="T20" b="T21"/>
            <a:pathLst>
              <a:path w="196" h="103">
                <a:moveTo>
                  <a:pt x="0" y="103"/>
                </a:moveTo>
                <a:cubicBezTo>
                  <a:pt x="6" y="101"/>
                  <a:pt x="14" y="102"/>
                  <a:pt x="19" y="97"/>
                </a:cubicBezTo>
                <a:cubicBezTo>
                  <a:pt x="20" y="96"/>
                  <a:pt x="29" y="59"/>
                  <a:pt x="32" y="58"/>
                </a:cubicBezTo>
                <a:cubicBezTo>
                  <a:pt x="59" y="50"/>
                  <a:pt x="88" y="53"/>
                  <a:pt x="116" y="51"/>
                </a:cubicBezTo>
                <a:cubicBezTo>
                  <a:pt x="150" y="40"/>
                  <a:pt x="129" y="49"/>
                  <a:pt x="174" y="19"/>
                </a:cubicBezTo>
                <a:cubicBezTo>
                  <a:pt x="196" y="5"/>
                  <a:pt x="194" y="14"/>
                  <a:pt x="194" y="0"/>
                </a:cubicBezTo>
              </a:path>
            </a:pathLst>
          </a:custGeom>
          <a:noFill/>
          <a:ln w="19050">
            <a:solidFill>
              <a:srgbClr val="3366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8445" name="Text Box 18"/>
          <p:cNvSpPr txBox="1">
            <a:spLocks noChangeArrowheads="1"/>
          </p:cNvSpPr>
          <p:nvPr/>
        </p:nvSpPr>
        <p:spPr bwMode="auto">
          <a:xfrm>
            <a:off x="3635375" y="4508500"/>
            <a:ext cx="1606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chemeClr val="accent2"/>
                </a:solidFill>
              </a:rPr>
              <a:t>Little Pamisos</a:t>
            </a:r>
          </a:p>
        </p:txBody>
      </p:sp>
      <p:sp>
        <p:nvSpPr>
          <p:cNvPr id="18446" name="Text Box 19"/>
          <p:cNvSpPr txBox="1">
            <a:spLocks noChangeArrowheads="1"/>
          </p:cNvSpPr>
          <p:nvPr/>
        </p:nvSpPr>
        <p:spPr bwMode="auto">
          <a:xfrm>
            <a:off x="2895600" y="3665538"/>
            <a:ext cx="1123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solidFill>
                  <a:schemeClr val="accent2"/>
                </a:solidFill>
              </a:rPr>
              <a:t>Pamisos</a:t>
            </a:r>
          </a:p>
        </p:txBody>
      </p:sp>
      <p:sp>
        <p:nvSpPr>
          <p:cNvPr id="18447" name="Text Box 20"/>
          <p:cNvSpPr txBox="1">
            <a:spLocks noChangeArrowheads="1"/>
          </p:cNvSpPr>
          <p:nvPr/>
        </p:nvSpPr>
        <p:spPr bwMode="auto">
          <a:xfrm>
            <a:off x="4500563" y="3644900"/>
            <a:ext cx="1022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solidFill>
                  <a:schemeClr val="accent2"/>
                </a:solidFill>
              </a:rPr>
              <a:t>Evrotas</a:t>
            </a:r>
          </a:p>
        </p:txBody>
      </p:sp>
      <p:sp>
        <p:nvSpPr>
          <p:cNvPr id="18448" name="Text Box 21"/>
          <p:cNvSpPr txBox="1">
            <a:spLocks noChangeArrowheads="1"/>
          </p:cNvSpPr>
          <p:nvPr/>
        </p:nvSpPr>
        <p:spPr bwMode="auto">
          <a:xfrm>
            <a:off x="5056188" y="2728913"/>
            <a:ext cx="1657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chemeClr val="accent2"/>
                </a:solidFill>
              </a:rPr>
              <a:t>Ayios Andreas</a:t>
            </a:r>
          </a:p>
        </p:txBody>
      </p:sp>
      <p:sp>
        <p:nvSpPr>
          <p:cNvPr id="18449" name="Text Box 22"/>
          <p:cNvSpPr txBox="1">
            <a:spLocks noChangeArrowheads="1"/>
          </p:cNvSpPr>
          <p:nvPr/>
        </p:nvSpPr>
        <p:spPr bwMode="auto">
          <a:xfrm>
            <a:off x="4335463" y="2944813"/>
            <a:ext cx="971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chemeClr val="accent2"/>
                </a:solidFill>
              </a:rPr>
              <a:t>Oinous </a:t>
            </a:r>
          </a:p>
        </p:txBody>
      </p:sp>
      <p:sp>
        <p:nvSpPr>
          <p:cNvPr id="18450" name="Text Box 23"/>
          <p:cNvSpPr txBox="1">
            <a:spLocks noChangeArrowheads="1"/>
          </p:cNvSpPr>
          <p:nvPr/>
        </p:nvSpPr>
        <p:spPr bwMode="auto">
          <a:xfrm>
            <a:off x="1958975" y="2081213"/>
            <a:ext cx="882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solidFill>
                  <a:schemeClr val="accent2"/>
                </a:solidFill>
              </a:rPr>
              <a:t>Nedha</a:t>
            </a:r>
          </a:p>
        </p:txBody>
      </p:sp>
      <p:sp>
        <p:nvSpPr>
          <p:cNvPr id="18451" name="Text Box 24"/>
          <p:cNvSpPr txBox="1">
            <a:spLocks noChangeArrowheads="1"/>
          </p:cNvSpPr>
          <p:nvPr/>
        </p:nvSpPr>
        <p:spPr bwMode="auto">
          <a:xfrm>
            <a:off x="4264025" y="2008188"/>
            <a:ext cx="819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solidFill>
                  <a:schemeClr val="accent2"/>
                </a:solidFill>
              </a:rPr>
              <a:t>Tanos</a:t>
            </a:r>
          </a:p>
        </p:txBody>
      </p:sp>
      <p:sp>
        <p:nvSpPr>
          <p:cNvPr id="18452" name="Text Box 25"/>
          <p:cNvSpPr txBox="1">
            <a:spLocks noChangeArrowheads="1"/>
          </p:cNvSpPr>
          <p:nvPr/>
        </p:nvSpPr>
        <p:spPr bwMode="auto">
          <a:xfrm>
            <a:off x="3255963" y="1647825"/>
            <a:ext cx="1149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solidFill>
                  <a:schemeClr val="accent2"/>
                </a:solidFill>
              </a:rPr>
              <a:t>Alpheios</a:t>
            </a:r>
          </a:p>
        </p:txBody>
      </p:sp>
      <p:sp>
        <p:nvSpPr>
          <p:cNvPr id="18453" name="Text Box 26"/>
          <p:cNvSpPr txBox="1">
            <a:spLocks noChangeArrowheads="1"/>
          </p:cNvSpPr>
          <p:nvPr/>
        </p:nvSpPr>
        <p:spPr bwMode="auto">
          <a:xfrm>
            <a:off x="6351588" y="3016250"/>
            <a:ext cx="2333625"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Main Rivers in </a:t>
            </a:r>
          </a:p>
          <a:p>
            <a:pPr eaLnBrk="1" hangingPunct="1"/>
            <a:r>
              <a:rPr lang="en-GB" altLang="en-US" sz="2400" b="1"/>
              <a:t>Lakonia and</a:t>
            </a:r>
          </a:p>
          <a:p>
            <a:pPr eaLnBrk="1" hangingPunct="1"/>
            <a:r>
              <a:rPr lang="en-GB" altLang="en-US" sz="2400" b="1"/>
              <a:t>Messenia</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4"/>
          <p:cNvSpPr>
            <a:spLocks noGrp="1" noChangeArrowheads="1"/>
          </p:cNvSpPr>
          <p:nvPr>
            <p:ph type="title"/>
          </p:nvPr>
        </p:nvSpPr>
        <p:spPr>
          <a:xfrm>
            <a:off x="428625" y="-285750"/>
            <a:ext cx="8229600" cy="1138238"/>
          </a:xfrm>
        </p:spPr>
        <p:txBody>
          <a:bodyPr/>
          <a:lstStyle/>
          <a:p>
            <a:pPr eaLnBrk="1" hangingPunct="1"/>
            <a:r>
              <a:rPr lang="en-GB" altLang="en-US" smtClean="0"/>
              <a:t>The Evrotas River near Brontama</a:t>
            </a:r>
          </a:p>
        </p:txBody>
      </p:sp>
      <p:pic>
        <p:nvPicPr>
          <p:cNvPr id="19459" name="Picture 6" descr="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150" y="1071563"/>
            <a:ext cx="5372100" cy="492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0" name="Text Box 7"/>
          <p:cNvSpPr txBox="1">
            <a:spLocks noChangeArrowheads="1"/>
          </p:cNvSpPr>
          <p:nvPr/>
        </p:nvSpPr>
        <p:spPr bwMode="auto">
          <a:xfrm>
            <a:off x="87313" y="6256338"/>
            <a:ext cx="4121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http://www.evrotas.gr/pic/medium/7.jpg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0" y="274638"/>
            <a:ext cx="4114800" cy="1143000"/>
          </a:xfrm>
        </p:spPr>
        <p:txBody>
          <a:bodyPr>
            <a:normAutofit fontScale="90000"/>
          </a:bodyPr>
          <a:lstStyle/>
          <a:p>
            <a:pPr eaLnBrk="1" fontAlgn="auto" hangingPunct="1">
              <a:spcAft>
                <a:spcPts val="0"/>
              </a:spcAft>
              <a:defRPr/>
            </a:pPr>
            <a:r>
              <a:rPr lang="en-GB" smtClean="0"/>
              <a:t>The Delta of the Evrotas</a:t>
            </a:r>
          </a:p>
        </p:txBody>
      </p:sp>
      <p:pic>
        <p:nvPicPr>
          <p:cNvPr id="20483" name="Picture 6" descr="Evrotas Del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188" y="476250"/>
            <a:ext cx="4010025"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 Box 7"/>
          <p:cNvSpPr txBox="1">
            <a:spLocks noChangeArrowheads="1"/>
          </p:cNvSpPr>
          <p:nvPr/>
        </p:nvSpPr>
        <p:spPr bwMode="auto">
          <a:xfrm>
            <a:off x="4551363" y="5248275"/>
            <a:ext cx="40068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http://pt.trekearth.com/gallery/Europe</a:t>
            </a:r>
            <a:r>
              <a:rPr lang="en-GB" altLang="en-US">
                <a:hlinkClick r:id="rId4"/>
              </a:rPr>
              <a:t>/</a:t>
            </a:r>
            <a:endParaRPr lang="en-GB" altLang="en-US"/>
          </a:p>
          <a:p>
            <a:pPr eaLnBrk="1" hangingPunct="1"/>
            <a:r>
              <a:rPr lang="en-GB" altLang="en-US"/>
              <a:t>Greece/Peloponnesus/Lakonia/Skala/</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5" descr="arios_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3800" y="260350"/>
            <a:ext cx="4198938"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Text Box 7"/>
          <p:cNvSpPr txBox="1">
            <a:spLocks noChangeArrowheads="1"/>
          </p:cNvSpPr>
          <p:nvPr/>
        </p:nvSpPr>
        <p:spPr bwMode="auto">
          <a:xfrm>
            <a:off x="2824163" y="136525"/>
            <a:ext cx="2114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The River Pamisos</a:t>
            </a:r>
          </a:p>
        </p:txBody>
      </p:sp>
      <p:pic>
        <p:nvPicPr>
          <p:cNvPr id="21508" name="Picture 9" descr="fisika%20topia_3ne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0825" y="2924175"/>
            <a:ext cx="4681538" cy="3490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Text Box 10"/>
          <p:cNvSpPr txBox="1">
            <a:spLocks noChangeArrowheads="1"/>
          </p:cNvSpPr>
          <p:nvPr/>
        </p:nvSpPr>
        <p:spPr bwMode="auto">
          <a:xfrm>
            <a:off x="684213" y="6491288"/>
            <a:ext cx="3168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Waterfalls at the River Nedha</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65100"/>
            <a:ext cx="7921625" cy="669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Text Box 5"/>
          <p:cNvSpPr txBox="1">
            <a:spLocks noChangeArrowheads="1"/>
          </p:cNvSpPr>
          <p:nvPr/>
        </p:nvSpPr>
        <p:spPr bwMode="auto">
          <a:xfrm>
            <a:off x="6424613" y="3232150"/>
            <a:ext cx="2484437"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Main Mountains</a:t>
            </a:r>
          </a:p>
          <a:p>
            <a:pPr eaLnBrk="1" hangingPunct="1"/>
            <a:r>
              <a:rPr lang="en-GB" altLang="en-US" sz="2400" b="1"/>
              <a:t>In Lakonia and </a:t>
            </a:r>
          </a:p>
          <a:p>
            <a:pPr eaLnBrk="1" hangingPunct="1"/>
            <a:r>
              <a:rPr lang="en-GB" altLang="en-US" sz="2400" b="1"/>
              <a:t>Messenia</a:t>
            </a:r>
          </a:p>
        </p:txBody>
      </p:sp>
      <p:sp>
        <p:nvSpPr>
          <p:cNvPr id="22532" name="Text Box 6"/>
          <p:cNvSpPr txBox="1">
            <a:spLocks noChangeArrowheads="1"/>
          </p:cNvSpPr>
          <p:nvPr/>
        </p:nvSpPr>
        <p:spPr bwMode="auto">
          <a:xfrm>
            <a:off x="5056188" y="3376613"/>
            <a:ext cx="971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Parnon</a:t>
            </a:r>
          </a:p>
        </p:txBody>
      </p:sp>
      <p:sp>
        <p:nvSpPr>
          <p:cNvPr id="22533" name="Text Box 7"/>
          <p:cNvSpPr txBox="1">
            <a:spLocks noChangeArrowheads="1"/>
          </p:cNvSpPr>
          <p:nvPr/>
        </p:nvSpPr>
        <p:spPr bwMode="auto">
          <a:xfrm>
            <a:off x="3543300" y="3592513"/>
            <a:ext cx="11874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Taygetos</a:t>
            </a:r>
          </a:p>
        </p:txBody>
      </p:sp>
      <p:sp>
        <p:nvSpPr>
          <p:cNvPr id="22534" name="Text Box 8"/>
          <p:cNvSpPr txBox="1">
            <a:spLocks noChangeArrowheads="1"/>
          </p:cNvSpPr>
          <p:nvPr/>
        </p:nvSpPr>
        <p:spPr bwMode="auto">
          <a:xfrm>
            <a:off x="3759200" y="2800350"/>
            <a:ext cx="11493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Chelmos</a:t>
            </a:r>
          </a:p>
        </p:txBody>
      </p:sp>
      <p:sp>
        <p:nvSpPr>
          <p:cNvPr id="22535" name="Freeform 9"/>
          <p:cNvSpPr>
            <a:spLocks/>
          </p:cNvSpPr>
          <p:nvPr/>
        </p:nvSpPr>
        <p:spPr bwMode="auto">
          <a:xfrm>
            <a:off x="2054225" y="2384425"/>
            <a:ext cx="3062288" cy="403225"/>
          </a:xfrm>
          <a:custGeom>
            <a:avLst/>
            <a:gdLst>
              <a:gd name="T0" fmla="*/ 2147483647 w 1929"/>
              <a:gd name="T1" fmla="*/ 2147483647 h 254"/>
              <a:gd name="T2" fmla="*/ 2147483647 w 1929"/>
              <a:gd name="T3" fmla="*/ 2147483647 h 254"/>
              <a:gd name="T4" fmla="*/ 2147483647 w 1929"/>
              <a:gd name="T5" fmla="*/ 2147483647 h 254"/>
              <a:gd name="T6" fmla="*/ 2147483647 w 1929"/>
              <a:gd name="T7" fmla="*/ 2147483647 h 254"/>
              <a:gd name="T8" fmla="*/ 2147483647 w 1929"/>
              <a:gd name="T9" fmla="*/ 2147483647 h 254"/>
              <a:gd name="T10" fmla="*/ 2147483647 w 1929"/>
              <a:gd name="T11" fmla="*/ 2147483647 h 254"/>
              <a:gd name="T12" fmla="*/ 2147483647 w 1929"/>
              <a:gd name="T13" fmla="*/ 2147483647 h 254"/>
              <a:gd name="T14" fmla="*/ 2147483647 w 1929"/>
              <a:gd name="T15" fmla="*/ 2147483647 h 254"/>
              <a:gd name="T16" fmla="*/ 2147483647 w 1929"/>
              <a:gd name="T17" fmla="*/ 2147483647 h 254"/>
              <a:gd name="T18" fmla="*/ 2147483647 w 1929"/>
              <a:gd name="T19" fmla="*/ 2147483647 h 254"/>
              <a:gd name="T20" fmla="*/ 2147483647 w 1929"/>
              <a:gd name="T21" fmla="*/ 2147483647 h 254"/>
              <a:gd name="T22" fmla="*/ 2147483647 w 1929"/>
              <a:gd name="T23" fmla="*/ 2147483647 h 254"/>
              <a:gd name="T24" fmla="*/ 2147483647 w 1929"/>
              <a:gd name="T25" fmla="*/ 2147483647 h 254"/>
              <a:gd name="T26" fmla="*/ 2147483647 w 1929"/>
              <a:gd name="T27" fmla="*/ 2147483647 h 254"/>
              <a:gd name="T28" fmla="*/ 2147483647 w 1929"/>
              <a:gd name="T29" fmla="*/ 2147483647 h 254"/>
              <a:gd name="T30" fmla="*/ 2147483647 w 1929"/>
              <a:gd name="T31" fmla="*/ 2147483647 h 254"/>
              <a:gd name="T32" fmla="*/ 2147483647 w 1929"/>
              <a:gd name="T33" fmla="*/ 2147483647 h 254"/>
              <a:gd name="T34" fmla="*/ 2147483647 w 1929"/>
              <a:gd name="T35" fmla="*/ 2147483647 h 254"/>
              <a:gd name="T36" fmla="*/ 2147483647 w 1929"/>
              <a:gd name="T37" fmla="*/ 2147483647 h 254"/>
              <a:gd name="T38" fmla="*/ 2147483647 w 1929"/>
              <a:gd name="T39" fmla="*/ 2147483647 h 254"/>
              <a:gd name="T40" fmla="*/ 2147483647 w 1929"/>
              <a:gd name="T41" fmla="*/ 2147483647 h 254"/>
              <a:gd name="T42" fmla="*/ 2147483647 w 1929"/>
              <a:gd name="T43" fmla="*/ 2147483647 h 254"/>
              <a:gd name="T44" fmla="*/ 2147483647 w 1929"/>
              <a:gd name="T45" fmla="*/ 2147483647 h 254"/>
              <a:gd name="T46" fmla="*/ 2147483647 w 1929"/>
              <a:gd name="T47" fmla="*/ 2147483647 h 254"/>
              <a:gd name="T48" fmla="*/ 2147483647 w 1929"/>
              <a:gd name="T49" fmla="*/ 2147483647 h 254"/>
              <a:gd name="T50" fmla="*/ 2147483647 w 1929"/>
              <a:gd name="T51" fmla="*/ 2147483647 h 254"/>
              <a:gd name="T52" fmla="*/ 2147483647 w 1929"/>
              <a:gd name="T53" fmla="*/ 2147483647 h 254"/>
              <a:gd name="T54" fmla="*/ 0 w 1929"/>
              <a:gd name="T55" fmla="*/ 2147483647 h 2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929"/>
              <a:gd name="T85" fmla="*/ 0 h 254"/>
              <a:gd name="T86" fmla="*/ 1929 w 1929"/>
              <a:gd name="T87" fmla="*/ 254 h 2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929" h="254">
                <a:moveTo>
                  <a:pt x="1929" y="194"/>
                </a:moveTo>
                <a:cubicBezTo>
                  <a:pt x="1899" y="95"/>
                  <a:pt x="1782" y="92"/>
                  <a:pt x="1702" y="64"/>
                </a:cubicBezTo>
                <a:cubicBezTo>
                  <a:pt x="1698" y="58"/>
                  <a:pt x="1695" y="50"/>
                  <a:pt x="1690" y="45"/>
                </a:cubicBezTo>
                <a:cubicBezTo>
                  <a:pt x="1684" y="39"/>
                  <a:pt x="1675" y="38"/>
                  <a:pt x="1670" y="32"/>
                </a:cubicBezTo>
                <a:cubicBezTo>
                  <a:pt x="1644" y="0"/>
                  <a:pt x="1693" y="19"/>
                  <a:pt x="1638" y="6"/>
                </a:cubicBezTo>
                <a:cubicBezTo>
                  <a:pt x="1588" y="21"/>
                  <a:pt x="1605" y="59"/>
                  <a:pt x="1599" y="110"/>
                </a:cubicBezTo>
                <a:cubicBezTo>
                  <a:pt x="1596" y="139"/>
                  <a:pt x="1582" y="155"/>
                  <a:pt x="1573" y="181"/>
                </a:cubicBezTo>
                <a:cubicBezTo>
                  <a:pt x="1565" y="234"/>
                  <a:pt x="1561" y="234"/>
                  <a:pt x="1508" y="226"/>
                </a:cubicBezTo>
                <a:cubicBezTo>
                  <a:pt x="1476" y="193"/>
                  <a:pt x="1450" y="173"/>
                  <a:pt x="1411" y="148"/>
                </a:cubicBezTo>
                <a:cubicBezTo>
                  <a:pt x="1398" y="139"/>
                  <a:pt x="1363" y="134"/>
                  <a:pt x="1347" y="129"/>
                </a:cubicBezTo>
                <a:cubicBezTo>
                  <a:pt x="1273" y="105"/>
                  <a:pt x="1201" y="84"/>
                  <a:pt x="1126" y="64"/>
                </a:cubicBezTo>
                <a:cubicBezTo>
                  <a:pt x="1089" y="66"/>
                  <a:pt x="1050" y="58"/>
                  <a:pt x="1016" y="71"/>
                </a:cubicBezTo>
                <a:cubicBezTo>
                  <a:pt x="1003" y="76"/>
                  <a:pt x="1006" y="97"/>
                  <a:pt x="1004" y="110"/>
                </a:cubicBezTo>
                <a:cubicBezTo>
                  <a:pt x="996" y="152"/>
                  <a:pt x="994" y="176"/>
                  <a:pt x="958" y="200"/>
                </a:cubicBezTo>
                <a:cubicBezTo>
                  <a:pt x="945" y="242"/>
                  <a:pt x="951" y="242"/>
                  <a:pt x="906" y="232"/>
                </a:cubicBezTo>
                <a:cubicBezTo>
                  <a:pt x="839" y="189"/>
                  <a:pt x="935" y="254"/>
                  <a:pt x="874" y="200"/>
                </a:cubicBezTo>
                <a:cubicBezTo>
                  <a:pt x="862" y="190"/>
                  <a:pt x="835" y="174"/>
                  <a:pt x="835" y="174"/>
                </a:cubicBezTo>
                <a:cubicBezTo>
                  <a:pt x="824" y="142"/>
                  <a:pt x="813" y="110"/>
                  <a:pt x="803" y="77"/>
                </a:cubicBezTo>
                <a:cubicBezTo>
                  <a:pt x="785" y="128"/>
                  <a:pt x="753" y="175"/>
                  <a:pt x="699" y="194"/>
                </a:cubicBezTo>
                <a:cubicBezTo>
                  <a:pt x="697" y="200"/>
                  <a:pt x="700" y="213"/>
                  <a:pt x="693" y="213"/>
                </a:cubicBezTo>
                <a:cubicBezTo>
                  <a:pt x="686" y="213"/>
                  <a:pt x="690" y="199"/>
                  <a:pt x="686" y="194"/>
                </a:cubicBezTo>
                <a:cubicBezTo>
                  <a:pt x="681" y="188"/>
                  <a:pt x="673" y="186"/>
                  <a:pt x="667" y="181"/>
                </a:cubicBezTo>
                <a:cubicBezTo>
                  <a:pt x="641" y="159"/>
                  <a:pt x="618" y="135"/>
                  <a:pt x="589" y="116"/>
                </a:cubicBezTo>
                <a:cubicBezTo>
                  <a:pt x="569" y="53"/>
                  <a:pt x="352" y="59"/>
                  <a:pt x="324" y="58"/>
                </a:cubicBezTo>
                <a:cubicBezTo>
                  <a:pt x="318" y="56"/>
                  <a:pt x="298" y="51"/>
                  <a:pt x="305" y="51"/>
                </a:cubicBezTo>
                <a:cubicBezTo>
                  <a:pt x="314" y="51"/>
                  <a:pt x="339" y="58"/>
                  <a:pt x="330" y="58"/>
                </a:cubicBezTo>
                <a:cubicBezTo>
                  <a:pt x="257" y="58"/>
                  <a:pt x="183" y="53"/>
                  <a:pt x="110" y="51"/>
                </a:cubicBezTo>
                <a:cubicBezTo>
                  <a:pt x="8" y="58"/>
                  <a:pt x="42" y="44"/>
                  <a:pt x="0" y="64"/>
                </a:cubicBezTo>
              </a:path>
            </a:pathLst>
          </a:cu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2536" name="Text Box 10"/>
          <p:cNvSpPr txBox="1">
            <a:spLocks noChangeArrowheads="1"/>
          </p:cNvSpPr>
          <p:nvPr/>
        </p:nvSpPr>
        <p:spPr bwMode="auto">
          <a:xfrm>
            <a:off x="4767263" y="2152650"/>
            <a:ext cx="971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Zavitsa</a:t>
            </a:r>
          </a:p>
        </p:txBody>
      </p:sp>
      <p:sp>
        <p:nvSpPr>
          <p:cNvPr id="22537" name="Text Box 11"/>
          <p:cNvSpPr txBox="1">
            <a:spLocks noChangeArrowheads="1"/>
          </p:cNvSpPr>
          <p:nvPr/>
        </p:nvSpPr>
        <p:spPr bwMode="auto">
          <a:xfrm>
            <a:off x="3111500" y="2584450"/>
            <a:ext cx="628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Hira</a:t>
            </a:r>
          </a:p>
        </p:txBody>
      </p:sp>
      <p:sp>
        <p:nvSpPr>
          <p:cNvPr id="22538" name="Text Box 12"/>
          <p:cNvSpPr txBox="1">
            <a:spLocks noChangeArrowheads="1"/>
          </p:cNvSpPr>
          <p:nvPr/>
        </p:nvSpPr>
        <p:spPr bwMode="auto">
          <a:xfrm>
            <a:off x="2824163" y="2944813"/>
            <a:ext cx="9334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Ithome</a:t>
            </a:r>
          </a:p>
        </p:txBody>
      </p:sp>
      <p:sp>
        <p:nvSpPr>
          <p:cNvPr id="22539" name="AutoShape 13"/>
          <p:cNvSpPr>
            <a:spLocks noChangeArrowheads="1"/>
          </p:cNvSpPr>
          <p:nvPr/>
        </p:nvSpPr>
        <p:spPr bwMode="auto">
          <a:xfrm>
            <a:off x="4140200" y="4005263"/>
            <a:ext cx="144463" cy="123825"/>
          </a:xfrm>
          <a:prstGeom prst="triangle">
            <a:avLst>
              <a:gd name="adj" fmla="val 50000"/>
            </a:avLst>
          </a:prstGeom>
          <a:solidFill>
            <a:schemeClr val="tx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540" name="AutoShape 14"/>
          <p:cNvSpPr>
            <a:spLocks noChangeArrowheads="1"/>
          </p:cNvSpPr>
          <p:nvPr/>
        </p:nvSpPr>
        <p:spPr bwMode="auto">
          <a:xfrm>
            <a:off x="3276600" y="3213100"/>
            <a:ext cx="144463" cy="123825"/>
          </a:xfrm>
          <a:prstGeom prst="triangle">
            <a:avLst>
              <a:gd name="adj" fmla="val 50000"/>
            </a:avLst>
          </a:prstGeom>
          <a:solidFill>
            <a:schemeClr val="tx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541" name="AutoShape 15"/>
          <p:cNvSpPr>
            <a:spLocks noChangeArrowheads="1"/>
          </p:cNvSpPr>
          <p:nvPr/>
        </p:nvSpPr>
        <p:spPr bwMode="auto">
          <a:xfrm>
            <a:off x="3132138" y="2636838"/>
            <a:ext cx="144462" cy="123825"/>
          </a:xfrm>
          <a:prstGeom prst="triangle">
            <a:avLst>
              <a:gd name="adj" fmla="val 50000"/>
            </a:avLst>
          </a:prstGeom>
          <a:solidFill>
            <a:schemeClr val="tx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542" name="AutoShape 16"/>
          <p:cNvSpPr>
            <a:spLocks noChangeArrowheads="1"/>
          </p:cNvSpPr>
          <p:nvPr/>
        </p:nvSpPr>
        <p:spPr bwMode="auto">
          <a:xfrm>
            <a:off x="4067175" y="2708275"/>
            <a:ext cx="144463" cy="123825"/>
          </a:xfrm>
          <a:prstGeom prst="triangle">
            <a:avLst>
              <a:gd name="adj" fmla="val 50000"/>
            </a:avLst>
          </a:prstGeom>
          <a:solidFill>
            <a:schemeClr val="tx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543" name="AutoShape 17"/>
          <p:cNvSpPr>
            <a:spLocks noChangeArrowheads="1"/>
          </p:cNvSpPr>
          <p:nvPr/>
        </p:nvSpPr>
        <p:spPr bwMode="auto">
          <a:xfrm>
            <a:off x="5292725" y="3716338"/>
            <a:ext cx="144463" cy="123825"/>
          </a:xfrm>
          <a:prstGeom prst="triangle">
            <a:avLst>
              <a:gd name="adj" fmla="val 50000"/>
            </a:avLst>
          </a:prstGeom>
          <a:solidFill>
            <a:schemeClr val="tx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544" name="AutoShape 18"/>
          <p:cNvSpPr>
            <a:spLocks noChangeArrowheads="1"/>
          </p:cNvSpPr>
          <p:nvPr/>
        </p:nvSpPr>
        <p:spPr bwMode="auto">
          <a:xfrm>
            <a:off x="4716463" y="2349500"/>
            <a:ext cx="144462" cy="123825"/>
          </a:xfrm>
          <a:prstGeom prst="triangle">
            <a:avLst>
              <a:gd name="adj" fmla="val 50000"/>
            </a:avLst>
          </a:prstGeom>
          <a:solidFill>
            <a:schemeClr val="tx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5" descr="taygetos_new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88913"/>
            <a:ext cx="4464050" cy="377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5" name="Picture 7" descr="800px-Taygetos_From_Spart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2288" y="3730625"/>
            <a:ext cx="4811712" cy="312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Text Box 8"/>
          <p:cNvSpPr txBox="1">
            <a:spLocks noChangeArrowheads="1"/>
          </p:cNvSpPr>
          <p:nvPr/>
        </p:nvSpPr>
        <p:spPr bwMode="auto">
          <a:xfrm>
            <a:off x="4840288" y="352425"/>
            <a:ext cx="2127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Taygetos Mountain</a:t>
            </a:r>
          </a:p>
        </p:txBody>
      </p:sp>
      <p:sp>
        <p:nvSpPr>
          <p:cNvPr id="23557" name="Text Box 9"/>
          <p:cNvSpPr txBox="1">
            <a:spLocks noChangeArrowheads="1"/>
          </p:cNvSpPr>
          <p:nvPr/>
        </p:nvSpPr>
        <p:spPr bwMode="auto">
          <a:xfrm>
            <a:off x="1455738" y="4456113"/>
            <a:ext cx="19367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View of Taygetos</a:t>
            </a:r>
          </a:p>
          <a:p>
            <a:pPr eaLnBrk="1" hangingPunct="1"/>
            <a:r>
              <a:rPr lang="en-GB" altLang="en-US"/>
              <a:t>From modern </a:t>
            </a:r>
          </a:p>
          <a:p>
            <a:pPr eaLnBrk="1" hangingPunct="1"/>
            <a:r>
              <a:rPr lang="en-GB" altLang="en-US"/>
              <a:t>Sparti</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5" descr="(19)1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6100" y="0"/>
            <a:ext cx="4787900" cy="359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ext Box 6"/>
          <p:cNvSpPr txBox="1">
            <a:spLocks noChangeArrowheads="1"/>
          </p:cNvSpPr>
          <p:nvPr/>
        </p:nvSpPr>
        <p:spPr bwMode="auto">
          <a:xfrm>
            <a:off x="3255963" y="65088"/>
            <a:ext cx="10858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Mount </a:t>
            </a:r>
          </a:p>
          <a:p>
            <a:pPr eaLnBrk="1" hangingPunct="1"/>
            <a:r>
              <a:rPr lang="en-GB" altLang="en-US"/>
              <a:t>Chelmos</a:t>
            </a:r>
          </a:p>
        </p:txBody>
      </p:sp>
      <p:pic>
        <p:nvPicPr>
          <p:cNvPr id="24580" name="Picture 8" descr="parnon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576638"/>
            <a:ext cx="5003800" cy="328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 Box 9"/>
          <p:cNvSpPr txBox="1">
            <a:spLocks noChangeArrowheads="1"/>
          </p:cNvSpPr>
          <p:nvPr/>
        </p:nvSpPr>
        <p:spPr bwMode="auto">
          <a:xfrm>
            <a:off x="611188" y="3213100"/>
            <a:ext cx="1619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t>Mount Parnon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Lakonia and Lacedaimon</a:t>
            </a:r>
          </a:p>
        </p:txBody>
      </p:sp>
      <p:sp>
        <p:nvSpPr>
          <p:cNvPr id="25603" name="Rectangle 3"/>
          <p:cNvSpPr>
            <a:spLocks noGrp="1" noChangeArrowheads="1"/>
          </p:cNvSpPr>
          <p:nvPr>
            <p:ph sz="quarter" idx="1"/>
          </p:nvPr>
        </p:nvSpPr>
        <p:spPr/>
        <p:txBody>
          <a:bodyPr/>
          <a:lstStyle/>
          <a:p>
            <a:pPr eaLnBrk="1" hangingPunct="1"/>
            <a:r>
              <a:rPr lang="en-GB" altLang="en-US" dirty="0" smtClean="0"/>
              <a:t>The terms Sparta, </a:t>
            </a:r>
            <a:r>
              <a:rPr lang="en-GB" altLang="en-US" dirty="0" err="1" smtClean="0"/>
              <a:t>Lakonia</a:t>
            </a:r>
            <a:r>
              <a:rPr lang="en-GB" altLang="en-US" dirty="0" smtClean="0"/>
              <a:t> and </a:t>
            </a:r>
            <a:r>
              <a:rPr lang="en-GB" altLang="en-US" dirty="0" err="1" smtClean="0"/>
              <a:t>Lacedaimon</a:t>
            </a:r>
            <a:r>
              <a:rPr lang="en-GB" altLang="en-US" dirty="0" smtClean="0"/>
              <a:t> are </a:t>
            </a:r>
            <a:r>
              <a:rPr lang="en-GB" altLang="en-US" b="1" u="sng" dirty="0" smtClean="0"/>
              <a:t>not</a:t>
            </a:r>
            <a:r>
              <a:rPr lang="en-GB" altLang="en-US" dirty="0" smtClean="0"/>
              <a:t> interchangeable.</a:t>
            </a:r>
          </a:p>
          <a:p>
            <a:pPr eaLnBrk="1" hangingPunct="1"/>
            <a:r>
              <a:rPr lang="en-GB" altLang="en-US" dirty="0" err="1" smtClean="0"/>
              <a:t>Lakonia</a:t>
            </a:r>
            <a:r>
              <a:rPr lang="en-GB" altLang="en-US" dirty="0" smtClean="0"/>
              <a:t> is the area east of Mt. </a:t>
            </a:r>
            <a:r>
              <a:rPr lang="en-GB" altLang="en-US" dirty="0" err="1" smtClean="0"/>
              <a:t>Taygetos</a:t>
            </a:r>
            <a:r>
              <a:rPr lang="en-GB" altLang="en-US" dirty="0" smtClean="0"/>
              <a:t>.</a:t>
            </a:r>
          </a:p>
          <a:p>
            <a:pPr eaLnBrk="1" hangingPunct="1"/>
            <a:r>
              <a:rPr lang="en-GB" altLang="en-US" dirty="0" smtClean="0"/>
              <a:t>Sparta is a city, and also used in English as the name of the polis. </a:t>
            </a:r>
            <a:endParaRPr lang="en-GB" altLang="en-US" dirty="0" smtClean="0"/>
          </a:p>
          <a:p>
            <a:pPr eaLnBrk="1" hangingPunct="1"/>
            <a:r>
              <a:rPr lang="en-GB" altLang="en-US" dirty="0" err="1" smtClean="0"/>
              <a:t>Lacedaimon</a:t>
            </a:r>
            <a:r>
              <a:rPr lang="en-GB" altLang="en-US" dirty="0" smtClean="0"/>
              <a:t> </a:t>
            </a:r>
            <a:r>
              <a:rPr lang="en-GB" altLang="en-US" dirty="0" smtClean="0"/>
              <a:t>is the state including </a:t>
            </a:r>
            <a:r>
              <a:rPr lang="en-GB" altLang="en-US" dirty="0" smtClean="0"/>
              <a:t>Messenia</a:t>
            </a:r>
            <a:r>
              <a:rPr lang="en-GB" altLang="en-US" dirty="0"/>
              <a:t> </a:t>
            </a:r>
            <a:r>
              <a:rPr lang="en-GB" altLang="en-US" dirty="0" smtClean="0"/>
              <a:t>according to </a:t>
            </a:r>
            <a:r>
              <a:rPr lang="en-GB" altLang="en-US" dirty="0" err="1" smtClean="0"/>
              <a:t>Cartledge</a:t>
            </a:r>
            <a:r>
              <a:rPr lang="en-GB" altLang="en-US" dirty="0" smtClean="0"/>
              <a:t>. Other scholars argue instead the </a:t>
            </a:r>
            <a:r>
              <a:rPr lang="en-GB" altLang="en-US" dirty="0" err="1" smtClean="0"/>
              <a:t>Lacedaimon</a:t>
            </a:r>
            <a:r>
              <a:rPr lang="en-GB" altLang="en-US" dirty="0" smtClean="0"/>
              <a:t> is the name for the polis, or federation, of </a:t>
            </a:r>
            <a:r>
              <a:rPr lang="en-GB" altLang="en-US" dirty="0" err="1" smtClean="0"/>
              <a:t>Lakonian</a:t>
            </a:r>
            <a:r>
              <a:rPr lang="en-GB" altLang="en-US" dirty="0" smtClean="0"/>
              <a:t> poleis headed by Sparta. </a:t>
            </a:r>
            <a:endParaRPr lang="en-GB" altLang="en-US" dirty="0" smtClean="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65100"/>
            <a:ext cx="7921625" cy="669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Freeform 5"/>
          <p:cNvSpPr>
            <a:spLocks/>
          </p:cNvSpPr>
          <p:nvPr/>
        </p:nvSpPr>
        <p:spPr bwMode="auto">
          <a:xfrm>
            <a:off x="2054225" y="2384425"/>
            <a:ext cx="3062288" cy="403225"/>
          </a:xfrm>
          <a:custGeom>
            <a:avLst/>
            <a:gdLst>
              <a:gd name="T0" fmla="*/ 2147483647 w 1929"/>
              <a:gd name="T1" fmla="*/ 2147483647 h 254"/>
              <a:gd name="T2" fmla="*/ 2147483647 w 1929"/>
              <a:gd name="T3" fmla="*/ 2147483647 h 254"/>
              <a:gd name="T4" fmla="*/ 2147483647 w 1929"/>
              <a:gd name="T5" fmla="*/ 2147483647 h 254"/>
              <a:gd name="T6" fmla="*/ 2147483647 w 1929"/>
              <a:gd name="T7" fmla="*/ 2147483647 h 254"/>
              <a:gd name="T8" fmla="*/ 2147483647 w 1929"/>
              <a:gd name="T9" fmla="*/ 2147483647 h 254"/>
              <a:gd name="T10" fmla="*/ 2147483647 w 1929"/>
              <a:gd name="T11" fmla="*/ 2147483647 h 254"/>
              <a:gd name="T12" fmla="*/ 2147483647 w 1929"/>
              <a:gd name="T13" fmla="*/ 2147483647 h 254"/>
              <a:gd name="T14" fmla="*/ 2147483647 w 1929"/>
              <a:gd name="T15" fmla="*/ 2147483647 h 254"/>
              <a:gd name="T16" fmla="*/ 2147483647 w 1929"/>
              <a:gd name="T17" fmla="*/ 2147483647 h 254"/>
              <a:gd name="T18" fmla="*/ 2147483647 w 1929"/>
              <a:gd name="T19" fmla="*/ 2147483647 h 254"/>
              <a:gd name="T20" fmla="*/ 2147483647 w 1929"/>
              <a:gd name="T21" fmla="*/ 2147483647 h 254"/>
              <a:gd name="T22" fmla="*/ 2147483647 w 1929"/>
              <a:gd name="T23" fmla="*/ 2147483647 h 254"/>
              <a:gd name="T24" fmla="*/ 2147483647 w 1929"/>
              <a:gd name="T25" fmla="*/ 2147483647 h 254"/>
              <a:gd name="T26" fmla="*/ 2147483647 w 1929"/>
              <a:gd name="T27" fmla="*/ 2147483647 h 254"/>
              <a:gd name="T28" fmla="*/ 2147483647 w 1929"/>
              <a:gd name="T29" fmla="*/ 2147483647 h 254"/>
              <a:gd name="T30" fmla="*/ 2147483647 w 1929"/>
              <a:gd name="T31" fmla="*/ 2147483647 h 254"/>
              <a:gd name="T32" fmla="*/ 2147483647 w 1929"/>
              <a:gd name="T33" fmla="*/ 2147483647 h 254"/>
              <a:gd name="T34" fmla="*/ 2147483647 w 1929"/>
              <a:gd name="T35" fmla="*/ 2147483647 h 254"/>
              <a:gd name="T36" fmla="*/ 2147483647 w 1929"/>
              <a:gd name="T37" fmla="*/ 2147483647 h 254"/>
              <a:gd name="T38" fmla="*/ 2147483647 w 1929"/>
              <a:gd name="T39" fmla="*/ 2147483647 h 254"/>
              <a:gd name="T40" fmla="*/ 2147483647 w 1929"/>
              <a:gd name="T41" fmla="*/ 2147483647 h 254"/>
              <a:gd name="T42" fmla="*/ 2147483647 w 1929"/>
              <a:gd name="T43" fmla="*/ 2147483647 h 254"/>
              <a:gd name="T44" fmla="*/ 2147483647 w 1929"/>
              <a:gd name="T45" fmla="*/ 2147483647 h 254"/>
              <a:gd name="T46" fmla="*/ 2147483647 w 1929"/>
              <a:gd name="T47" fmla="*/ 2147483647 h 254"/>
              <a:gd name="T48" fmla="*/ 2147483647 w 1929"/>
              <a:gd name="T49" fmla="*/ 2147483647 h 254"/>
              <a:gd name="T50" fmla="*/ 2147483647 w 1929"/>
              <a:gd name="T51" fmla="*/ 2147483647 h 254"/>
              <a:gd name="T52" fmla="*/ 2147483647 w 1929"/>
              <a:gd name="T53" fmla="*/ 2147483647 h 254"/>
              <a:gd name="T54" fmla="*/ 0 w 1929"/>
              <a:gd name="T55" fmla="*/ 2147483647 h 254"/>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929"/>
              <a:gd name="T85" fmla="*/ 0 h 254"/>
              <a:gd name="T86" fmla="*/ 1929 w 1929"/>
              <a:gd name="T87" fmla="*/ 254 h 254"/>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929" h="254">
                <a:moveTo>
                  <a:pt x="1929" y="194"/>
                </a:moveTo>
                <a:cubicBezTo>
                  <a:pt x="1899" y="95"/>
                  <a:pt x="1782" y="92"/>
                  <a:pt x="1702" y="64"/>
                </a:cubicBezTo>
                <a:cubicBezTo>
                  <a:pt x="1698" y="58"/>
                  <a:pt x="1695" y="50"/>
                  <a:pt x="1690" y="45"/>
                </a:cubicBezTo>
                <a:cubicBezTo>
                  <a:pt x="1684" y="39"/>
                  <a:pt x="1675" y="38"/>
                  <a:pt x="1670" y="32"/>
                </a:cubicBezTo>
                <a:cubicBezTo>
                  <a:pt x="1644" y="0"/>
                  <a:pt x="1693" y="19"/>
                  <a:pt x="1638" y="6"/>
                </a:cubicBezTo>
                <a:cubicBezTo>
                  <a:pt x="1588" y="21"/>
                  <a:pt x="1605" y="59"/>
                  <a:pt x="1599" y="110"/>
                </a:cubicBezTo>
                <a:cubicBezTo>
                  <a:pt x="1596" y="139"/>
                  <a:pt x="1582" y="155"/>
                  <a:pt x="1573" y="181"/>
                </a:cubicBezTo>
                <a:cubicBezTo>
                  <a:pt x="1565" y="234"/>
                  <a:pt x="1561" y="234"/>
                  <a:pt x="1508" y="226"/>
                </a:cubicBezTo>
                <a:cubicBezTo>
                  <a:pt x="1476" y="193"/>
                  <a:pt x="1450" y="173"/>
                  <a:pt x="1411" y="148"/>
                </a:cubicBezTo>
                <a:cubicBezTo>
                  <a:pt x="1398" y="139"/>
                  <a:pt x="1363" y="134"/>
                  <a:pt x="1347" y="129"/>
                </a:cubicBezTo>
                <a:cubicBezTo>
                  <a:pt x="1273" y="105"/>
                  <a:pt x="1201" y="84"/>
                  <a:pt x="1126" y="64"/>
                </a:cubicBezTo>
                <a:cubicBezTo>
                  <a:pt x="1089" y="66"/>
                  <a:pt x="1050" y="58"/>
                  <a:pt x="1016" y="71"/>
                </a:cubicBezTo>
                <a:cubicBezTo>
                  <a:pt x="1003" y="76"/>
                  <a:pt x="1006" y="97"/>
                  <a:pt x="1004" y="110"/>
                </a:cubicBezTo>
                <a:cubicBezTo>
                  <a:pt x="996" y="152"/>
                  <a:pt x="994" y="176"/>
                  <a:pt x="958" y="200"/>
                </a:cubicBezTo>
                <a:cubicBezTo>
                  <a:pt x="945" y="242"/>
                  <a:pt x="951" y="242"/>
                  <a:pt x="906" y="232"/>
                </a:cubicBezTo>
                <a:cubicBezTo>
                  <a:pt x="839" y="189"/>
                  <a:pt x="935" y="254"/>
                  <a:pt x="874" y="200"/>
                </a:cubicBezTo>
                <a:cubicBezTo>
                  <a:pt x="862" y="190"/>
                  <a:pt x="835" y="174"/>
                  <a:pt x="835" y="174"/>
                </a:cubicBezTo>
                <a:cubicBezTo>
                  <a:pt x="824" y="142"/>
                  <a:pt x="813" y="110"/>
                  <a:pt x="803" y="77"/>
                </a:cubicBezTo>
                <a:cubicBezTo>
                  <a:pt x="785" y="128"/>
                  <a:pt x="753" y="175"/>
                  <a:pt x="699" y="194"/>
                </a:cubicBezTo>
                <a:cubicBezTo>
                  <a:pt x="697" y="200"/>
                  <a:pt x="700" y="213"/>
                  <a:pt x="693" y="213"/>
                </a:cubicBezTo>
                <a:cubicBezTo>
                  <a:pt x="686" y="213"/>
                  <a:pt x="690" y="199"/>
                  <a:pt x="686" y="194"/>
                </a:cubicBezTo>
                <a:cubicBezTo>
                  <a:pt x="681" y="188"/>
                  <a:pt x="673" y="186"/>
                  <a:pt x="667" y="181"/>
                </a:cubicBezTo>
                <a:cubicBezTo>
                  <a:pt x="641" y="159"/>
                  <a:pt x="618" y="135"/>
                  <a:pt x="589" y="116"/>
                </a:cubicBezTo>
                <a:cubicBezTo>
                  <a:pt x="569" y="53"/>
                  <a:pt x="352" y="59"/>
                  <a:pt x="324" y="58"/>
                </a:cubicBezTo>
                <a:cubicBezTo>
                  <a:pt x="318" y="56"/>
                  <a:pt x="298" y="51"/>
                  <a:pt x="305" y="51"/>
                </a:cubicBezTo>
                <a:cubicBezTo>
                  <a:pt x="314" y="51"/>
                  <a:pt x="339" y="58"/>
                  <a:pt x="330" y="58"/>
                </a:cubicBezTo>
                <a:cubicBezTo>
                  <a:pt x="257" y="58"/>
                  <a:pt x="183" y="53"/>
                  <a:pt x="110" y="51"/>
                </a:cubicBezTo>
                <a:cubicBezTo>
                  <a:pt x="8" y="58"/>
                  <a:pt x="42" y="44"/>
                  <a:pt x="0" y="64"/>
                </a:cubicBezTo>
              </a:path>
            </a:pathLst>
          </a:custGeom>
          <a:noFill/>
          <a:ln w="2540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628" name="Freeform 6"/>
          <p:cNvSpPr>
            <a:spLocks/>
          </p:cNvSpPr>
          <p:nvPr/>
        </p:nvSpPr>
        <p:spPr bwMode="auto">
          <a:xfrm>
            <a:off x="3635375" y="2636838"/>
            <a:ext cx="682625" cy="2058987"/>
          </a:xfrm>
          <a:custGeom>
            <a:avLst/>
            <a:gdLst>
              <a:gd name="T0" fmla="*/ 2147483647 w 423"/>
              <a:gd name="T1" fmla="*/ 0 h 1217"/>
              <a:gd name="T2" fmla="*/ 2147483647 w 423"/>
              <a:gd name="T3" fmla="*/ 2147483647 h 1217"/>
              <a:gd name="T4" fmla="*/ 2147483647 w 423"/>
              <a:gd name="T5" fmla="*/ 2147483647 h 1217"/>
              <a:gd name="T6" fmla="*/ 2147483647 w 423"/>
              <a:gd name="T7" fmla="*/ 2147483647 h 1217"/>
              <a:gd name="T8" fmla="*/ 2147483647 w 423"/>
              <a:gd name="T9" fmla="*/ 2147483647 h 1217"/>
              <a:gd name="T10" fmla="*/ 2147483647 w 423"/>
              <a:gd name="T11" fmla="*/ 2147483647 h 1217"/>
              <a:gd name="T12" fmla="*/ 2147483647 w 423"/>
              <a:gd name="T13" fmla="*/ 2147483647 h 1217"/>
              <a:gd name="T14" fmla="*/ 2147483647 w 423"/>
              <a:gd name="T15" fmla="*/ 2147483647 h 1217"/>
              <a:gd name="T16" fmla="*/ 2147483647 w 423"/>
              <a:gd name="T17" fmla="*/ 2147483647 h 1217"/>
              <a:gd name="T18" fmla="*/ 2147483647 w 423"/>
              <a:gd name="T19" fmla="*/ 2147483647 h 1217"/>
              <a:gd name="T20" fmla="*/ 2147483647 w 423"/>
              <a:gd name="T21" fmla="*/ 2147483647 h 1217"/>
              <a:gd name="T22" fmla="*/ 2147483647 w 423"/>
              <a:gd name="T23" fmla="*/ 2147483647 h 1217"/>
              <a:gd name="T24" fmla="*/ 2147483647 w 423"/>
              <a:gd name="T25" fmla="*/ 2147483647 h 1217"/>
              <a:gd name="T26" fmla="*/ 2147483647 w 423"/>
              <a:gd name="T27" fmla="*/ 2147483647 h 1217"/>
              <a:gd name="T28" fmla="*/ 2147483647 w 423"/>
              <a:gd name="T29" fmla="*/ 2147483647 h 1217"/>
              <a:gd name="T30" fmla="*/ 2147483647 w 423"/>
              <a:gd name="T31" fmla="*/ 2147483647 h 1217"/>
              <a:gd name="T32" fmla="*/ 2147483647 w 423"/>
              <a:gd name="T33" fmla="*/ 2147483647 h 1217"/>
              <a:gd name="T34" fmla="*/ 2147483647 w 423"/>
              <a:gd name="T35" fmla="*/ 2147483647 h 1217"/>
              <a:gd name="T36" fmla="*/ 2147483647 w 423"/>
              <a:gd name="T37" fmla="*/ 2147483647 h 121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423"/>
              <a:gd name="T58" fmla="*/ 0 h 1217"/>
              <a:gd name="T59" fmla="*/ 423 w 423"/>
              <a:gd name="T60" fmla="*/ 1217 h 121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423" h="1217">
                <a:moveTo>
                  <a:pt x="1" y="0"/>
                </a:moveTo>
                <a:cubicBezTo>
                  <a:pt x="12" y="36"/>
                  <a:pt x="0" y="77"/>
                  <a:pt x="39" y="91"/>
                </a:cubicBezTo>
                <a:cubicBezTo>
                  <a:pt x="41" y="97"/>
                  <a:pt x="45" y="103"/>
                  <a:pt x="46" y="110"/>
                </a:cubicBezTo>
                <a:cubicBezTo>
                  <a:pt x="50" y="140"/>
                  <a:pt x="45" y="171"/>
                  <a:pt x="52" y="201"/>
                </a:cubicBezTo>
                <a:cubicBezTo>
                  <a:pt x="56" y="216"/>
                  <a:pt x="69" y="226"/>
                  <a:pt x="78" y="239"/>
                </a:cubicBezTo>
                <a:cubicBezTo>
                  <a:pt x="82" y="246"/>
                  <a:pt x="91" y="259"/>
                  <a:pt x="91" y="259"/>
                </a:cubicBezTo>
                <a:cubicBezTo>
                  <a:pt x="97" y="288"/>
                  <a:pt x="97" y="319"/>
                  <a:pt x="117" y="343"/>
                </a:cubicBezTo>
                <a:cubicBezTo>
                  <a:pt x="133" y="362"/>
                  <a:pt x="175" y="388"/>
                  <a:pt x="175" y="388"/>
                </a:cubicBezTo>
                <a:cubicBezTo>
                  <a:pt x="192" y="437"/>
                  <a:pt x="168" y="381"/>
                  <a:pt x="201" y="421"/>
                </a:cubicBezTo>
                <a:cubicBezTo>
                  <a:pt x="216" y="439"/>
                  <a:pt x="221" y="466"/>
                  <a:pt x="234" y="485"/>
                </a:cubicBezTo>
                <a:cubicBezTo>
                  <a:pt x="250" y="535"/>
                  <a:pt x="262" y="603"/>
                  <a:pt x="298" y="641"/>
                </a:cubicBezTo>
                <a:cubicBezTo>
                  <a:pt x="308" y="669"/>
                  <a:pt x="320" y="696"/>
                  <a:pt x="344" y="712"/>
                </a:cubicBezTo>
                <a:cubicBezTo>
                  <a:pt x="348" y="718"/>
                  <a:pt x="350" y="726"/>
                  <a:pt x="356" y="731"/>
                </a:cubicBezTo>
                <a:cubicBezTo>
                  <a:pt x="368" y="741"/>
                  <a:pt x="395" y="757"/>
                  <a:pt x="395" y="757"/>
                </a:cubicBezTo>
                <a:cubicBezTo>
                  <a:pt x="408" y="776"/>
                  <a:pt x="414" y="793"/>
                  <a:pt x="421" y="815"/>
                </a:cubicBezTo>
                <a:cubicBezTo>
                  <a:pt x="419" y="908"/>
                  <a:pt x="423" y="1001"/>
                  <a:pt x="415" y="1094"/>
                </a:cubicBezTo>
                <a:cubicBezTo>
                  <a:pt x="414" y="1103"/>
                  <a:pt x="401" y="1106"/>
                  <a:pt x="395" y="1113"/>
                </a:cubicBezTo>
                <a:cubicBezTo>
                  <a:pt x="385" y="1125"/>
                  <a:pt x="369" y="1152"/>
                  <a:pt x="369" y="1152"/>
                </a:cubicBezTo>
                <a:cubicBezTo>
                  <a:pt x="358" y="1186"/>
                  <a:pt x="363" y="1164"/>
                  <a:pt x="363" y="1217"/>
                </a:cubicBezTo>
              </a:path>
            </a:pathLst>
          </a:custGeom>
          <a:noFill/>
          <a:ln w="19050">
            <a:solidFill>
              <a:srgbClr val="FF0000"/>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6629" name="Text Box 7"/>
          <p:cNvSpPr txBox="1">
            <a:spLocks noChangeArrowheads="1"/>
          </p:cNvSpPr>
          <p:nvPr/>
        </p:nvSpPr>
        <p:spPr bwMode="auto">
          <a:xfrm>
            <a:off x="4192588" y="3232150"/>
            <a:ext cx="10477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Lakonia</a:t>
            </a:r>
          </a:p>
        </p:txBody>
      </p:sp>
      <p:sp>
        <p:nvSpPr>
          <p:cNvPr id="26630" name="Text Box 8"/>
          <p:cNvSpPr txBox="1">
            <a:spLocks noChangeArrowheads="1"/>
          </p:cNvSpPr>
          <p:nvPr/>
        </p:nvSpPr>
        <p:spPr bwMode="auto">
          <a:xfrm>
            <a:off x="2679700" y="3305175"/>
            <a:ext cx="1212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Messenia</a:t>
            </a:r>
          </a:p>
        </p:txBody>
      </p:sp>
      <p:sp>
        <p:nvSpPr>
          <p:cNvPr id="26631" name="Rectangle 14"/>
          <p:cNvSpPr>
            <a:spLocks noChangeArrowheads="1"/>
          </p:cNvSpPr>
          <p:nvPr/>
        </p:nvSpPr>
        <p:spPr bwMode="auto">
          <a:xfrm>
            <a:off x="1979613" y="2565400"/>
            <a:ext cx="4392612" cy="4032250"/>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6632" name="Text Box 15"/>
          <p:cNvSpPr txBox="1">
            <a:spLocks noChangeArrowheads="1"/>
          </p:cNvSpPr>
          <p:nvPr/>
        </p:nvSpPr>
        <p:spPr bwMode="auto">
          <a:xfrm>
            <a:off x="2608263" y="5459413"/>
            <a:ext cx="26733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600"/>
              <a:t>Lacedaimon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smtClean="0"/>
              <a:t>The area of Lacedaimon</a:t>
            </a:r>
          </a:p>
        </p:txBody>
      </p:sp>
      <p:sp>
        <p:nvSpPr>
          <p:cNvPr id="27651" name="Rectangle 3"/>
          <p:cNvSpPr>
            <a:spLocks noGrp="1" noChangeArrowheads="1"/>
          </p:cNvSpPr>
          <p:nvPr>
            <p:ph sz="quarter" idx="1"/>
          </p:nvPr>
        </p:nvSpPr>
        <p:spPr/>
        <p:txBody>
          <a:bodyPr/>
          <a:lstStyle/>
          <a:p>
            <a:pPr eaLnBrk="1" hangingPunct="1"/>
            <a:r>
              <a:rPr lang="en-GB" altLang="en-US" smtClean="0"/>
              <a:t>These figures relate to the period after 545 BCE.</a:t>
            </a:r>
          </a:p>
          <a:p>
            <a:pPr eaLnBrk="1" hangingPunct="1"/>
            <a:r>
              <a:rPr lang="en-GB" altLang="en-US" smtClean="0"/>
              <a:t>Area: 8,500 km</a:t>
            </a:r>
            <a:r>
              <a:rPr lang="en-GB" altLang="en-US" baseline="30000" smtClean="0"/>
              <a:t>2</a:t>
            </a:r>
            <a:r>
              <a:rPr lang="en-GB" altLang="en-US" smtClean="0"/>
              <a:t> = 2,100,395 acres</a:t>
            </a:r>
          </a:p>
          <a:p>
            <a:pPr eaLnBrk="1" hangingPunct="1"/>
            <a:r>
              <a:rPr lang="en-GB" altLang="en-US" smtClean="0"/>
              <a:t>Lacedaimon was the largest single political entity in the Greek world. Its nearest rival, Athens, had merely 2,500 km</a:t>
            </a:r>
            <a:r>
              <a:rPr lang="en-GB" altLang="en-US" baseline="30000" smtClean="0"/>
              <a:t>2</a:t>
            </a:r>
            <a:r>
              <a:rPr lang="en-GB" altLang="en-US" smtClean="0"/>
              <a:t> (=617,763 acres)</a:t>
            </a:r>
            <a:endParaRPr lang="en-GB" altLang="en-US" baseline="3000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normAutofit fontScale="90000"/>
          </a:bodyPr>
          <a:lstStyle/>
          <a:p>
            <a:pPr eaLnBrk="1" fontAlgn="auto" hangingPunct="1">
              <a:spcAft>
                <a:spcPts val="0"/>
              </a:spcAft>
              <a:defRPr/>
            </a:pPr>
            <a:r>
              <a:rPr lang="en-GB" smtClean="0"/>
              <a:t>An ancient estimation of Lacedaimonian territory </a:t>
            </a:r>
          </a:p>
        </p:txBody>
      </p:sp>
      <p:sp>
        <p:nvSpPr>
          <p:cNvPr id="28675" name="Rectangle 3"/>
          <p:cNvSpPr>
            <a:spLocks noGrp="1" noChangeArrowheads="1"/>
          </p:cNvSpPr>
          <p:nvPr>
            <p:ph sz="quarter" idx="1"/>
          </p:nvPr>
        </p:nvSpPr>
        <p:spPr>
          <a:xfrm>
            <a:off x="457200" y="1600200"/>
            <a:ext cx="8229600" cy="5141913"/>
          </a:xfrm>
        </p:spPr>
        <p:txBody>
          <a:bodyPr/>
          <a:lstStyle/>
          <a:p>
            <a:pPr eaLnBrk="1" hangingPunct="1">
              <a:lnSpc>
                <a:spcPct val="90000"/>
              </a:lnSpc>
            </a:pPr>
            <a:r>
              <a:rPr lang="en-GB" altLang="en-US" smtClean="0"/>
              <a:t>For I suppose if Lacedaemon were to become desolate, and the temples and the foundations of the public buildings were left, that as time went on there would be a strong disposition with posterity to refuse to accept her fame as a true exponent of her power. And yet they occupy </a:t>
            </a:r>
            <a:r>
              <a:rPr lang="en-GB" altLang="en-US" b="1" smtClean="0"/>
              <a:t>two-fifths of Peloponnese</a:t>
            </a:r>
            <a:r>
              <a:rPr lang="en-GB" altLang="en-US" smtClean="0"/>
              <a:t> and lead the whole, not to speak of their numerous allies without. </a:t>
            </a:r>
            <a:r>
              <a:rPr lang="en-GB" altLang="en-US" u="sng" smtClean="0"/>
              <a:t>Thucydides 1.10.2</a:t>
            </a:r>
          </a:p>
          <a:p>
            <a:pPr eaLnBrk="1" hangingPunct="1">
              <a:lnSpc>
                <a:spcPct val="90000"/>
              </a:lnSpc>
            </a:pPr>
            <a:r>
              <a:rPr lang="en-GB" altLang="en-US" sz="1000" smtClean="0"/>
              <a:t>Translation from Thucydides. The Peloponnesian War. London, J. M. Dent; New York, E. P. Dutton. 1910 http://www.perseus.tufts.edu/cgi-bin/ptext?doc=Perseus%3Atext%3A1999.01.0200&amp;layout=&amp;loc=1.10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mtClean="0"/>
              <a:t>The Climate</a:t>
            </a:r>
          </a:p>
        </p:txBody>
      </p:sp>
      <p:sp>
        <p:nvSpPr>
          <p:cNvPr id="29699" name="Rectangle 3"/>
          <p:cNvSpPr>
            <a:spLocks noGrp="1" noChangeArrowheads="1"/>
          </p:cNvSpPr>
          <p:nvPr>
            <p:ph sz="quarter" idx="1"/>
          </p:nvPr>
        </p:nvSpPr>
        <p:spPr/>
        <p:txBody>
          <a:bodyPr/>
          <a:lstStyle/>
          <a:p>
            <a:pPr eaLnBrk="1" hangingPunct="1"/>
            <a:r>
              <a:rPr lang="en-GB" altLang="en-US" smtClean="0"/>
              <a:t>The climate in the eastern Mediterranean and particularly in Greece is one of constant fluctuation. </a:t>
            </a:r>
          </a:p>
          <a:p>
            <a:pPr eaLnBrk="1" hangingPunct="1"/>
            <a:r>
              <a:rPr lang="en-GB" altLang="en-US" smtClean="0"/>
              <a:t>Climatic factors influence agriculture and hence the wealth of a community and its ability to feed itself, as well as produce surplus for trade.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mtClean="0"/>
              <a:t>The Microclimates</a:t>
            </a:r>
            <a:endParaRPr lang="en-US" altLang="en-US" smtClean="0"/>
          </a:p>
        </p:txBody>
      </p:sp>
      <p:sp>
        <p:nvSpPr>
          <p:cNvPr id="30723" name="Rectangle 3"/>
          <p:cNvSpPr>
            <a:spLocks noGrp="1" noChangeArrowheads="1"/>
          </p:cNvSpPr>
          <p:nvPr>
            <p:ph sz="quarter" idx="1"/>
          </p:nvPr>
        </p:nvSpPr>
        <p:spPr/>
        <p:txBody>
          <a:bodyPr/>
          <a:lstStyle/>
          <a:p>
            <a:pPr eaLnBrk="1" hangingPunct="1"/>
            <a:r>
              <a:rPr lang="en-US" altLang="en-US" b="1" smtClean="0"/>
              <a:t>Microclimate: </a:t>
            </a:r>
            <a:r>
              <a:rPr lang="en-US" altLang="en-US" smtClean="0"/>
              <a:t>generally the climate of small areas, especially insofar as this differs significantly from the general climate of the region.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mtClean="0"/>
              <a:t>The Climate in Lakonia</a:t>
            </a:r>
          </a:p>
        </p:txBody>
      </p:sp>
      <p:sp>
        <p:nvSpPr>
          <p:cNvPr id="31747" name="Rectangle 3"/>
          <p:cNvSpPr>
            <a:spLocks noGrp="1" noChangeArrowheads="1"/>
          </p:cNvSpPr>
          <p:nvPr>
            <p:ph sz="quarter" idx="1"/>
          </p:nvPr>
        </p:nvSpPr>
        <p:spPr/>
        <p:txBody>
          <a:bodyPr/>
          <a:lstStyle/>
          <a:p>
            <a:pPr eaLnBrk="1" hangingPunct="1"/>
            <a:r>
              <a:rPr lang="en-GB" altLang="en-US" smtClean="0"/>
              <a:t>Mean temperature in July: 27</a:t>
            </a:r>
            <a:r>
              <a:rPr lang="en-GB" altLang="en-US" baseline="30000" smtClean="0"/>
              <a:t>o</a:t>
            </a:r>
            <a:r>
              <a:rPr lang="en-GB" altLang="en-US" smtClean="0"/>
              <a:t>C</a:t>
            </a:r>
          </a:p>
          <a:p>
            <a:pPr eaLnBrk="1" hangingPunct="1"/>
            <a:r>
              <a:rPr lang="en-GB" altLang="en-US" smtClean="0"/>
              <a:t>Mean temperature in January: 8.8</a:t>
            </a:r>
            <a:r>
              <a:rPr lang="en-GB" altLang="en-US" baseline="30000" smtClean="0"/>
              <a:t>o</a:t>
            </a:r>
            <a:r>
              <a:rPr lang="en-GB" altLang="en-US" smtClean="0"/>
              <a:t>C</a:t>
            </a:r>
          </a:p>
          <a:p>
            <a:pPr eaLnBrk="1" hangingPunct="1"/>
            <a:r>
              <a:rPr lang="en-GB" altLang="en-US" smtClean="0"/>
              <a:t>Mean rainfall 81.66cm</a:t>
            </a:r>
          </a:p>
          <a:p>
            <a:pPr eaLnBrk="1" hangingPunct="1"/>
            <a:r>
              <a:rPr lang="en-GB" altLang="en-US" smtClean="0"/>
              <a:t>Average number of rain-days: 87pa</a:t>
            </a:r>
          </a:p>
          <a:p>
            <a:pPr eaLnBrk="1" hangingPunct="1"/>
            <a:r>
              <a:rPr lang="en-GB" altLang="en-US" smtClean="0"/>
              <a:t>Annual drought season: 2 months (July and August)</a:t>
            </a:r>
          </a:p>
          <a:p>
            <a:pPr eaLnBrk="1" hangingPunct="1"/>
            <a:r>
              <a:rPr lang="en-GB" altLang="en-US" smtClean="0"/>
              <a:t>Wind power: Force 7-8 Beaufort scale (meltemi season).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mtClean="0"/>
              <a:t>The influence of the mountains</a:t>
            </a:r>
          </a:p>
        </p:txBody>
      </p:sp>
      <p:sp>
        <p:nvSpPr>
          <p:cNvPr id="32771" name="Rectangle 3"/>
          <p:cNvSpPr>
            <a:spLocks noGrp="1" noChangeArrowheads="1"/>
          </p:cNvSpPr>
          <p:nvPr>
            <p:ph sz="quarter" idx="1"/>
          </p:nvPr>
        </p:nvSpPr>
        <p:spPr/>
        <p:txBody>
          <a:bodyPr/>
          <a:lstStyle/>
          <a:p>
            <a:pPr eaLnBrk="1" hangingPunct="1"/>
            <a:r>
              <a:rPr lang="en-GB" altLang="en-US" smtClean="0"/>
              <a:t>Lakonia receives more rainfall per year than most areas in southern Greece. </a:t>
            </a:r>
          </a:p>
          <a:p>
            <a:pPr eaLnBrk="1" hangingPunct="1"/>
            <a:r>
              <a:rPr lang="en-GB" altLang="en-US" smtClean="0"/>
              <a:t>The drought season is often alleviated by rainstorms. </a:t>
            </a:r>
          </a:p>
          <a:p>
            <a:pPr eaLnBrk="1" hangingPunct="1"/>
            <a:r>
              <a:rPr lang="en-GB" altLang="en-US" smtClean="0"/>
              <a:t>Mt Taygetos and Mt Parnon are responsible for the updraughts that bring more rain.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950" y="165100"/>
            <a:ext cx="7921625" cy="669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Text Box 6"/>
          <p:cNvSpPr txBox="1">
            <a:spLocks noChangeArrowheads="1"/>
          </p:cNvSpPr>
          <p:nvPr/>
        </p:nvSpPr>
        <p:spPr bwMode="auto">
          <a:xfrm>
            <a:off x="4695825" y="5032375"/>
            <a:ext cx="1187450" cy="6413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Lakonian</a:t>
            </a:r>
          </a:p>
          <a:p>
            <a:pPr eaLnBrk="1" hangingPunct="1"/>
            <a:r>
              <a:rPr lang="en-GB" altLang="en-US" b="1"/>
              <a:t>Gulf</a:t>
            </a:r>
          </a:p>
        </p:txBody>
      </p:sp>
      <p:sp>
        <p:nvSpPr>
          <p:cNvPr id="33796" name="Text Box 7"/>
          <p:cNvSpPr txBox="1">
            <a:spLocks noChangeArrowheads="1"/>
          </p:cNvSpPr>
          <p:nvPr/>
        </p:nvSpPr>
        <p:spPr bwMode="auto">
          <a:xfrm>
            <a:off x="468313" y="2924175"/>
            <a:ext cx="1327150" cy="3667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Ionian Sea</a:t>
            </a:r>
          </a:p>
        </p:txBody>
      </p:sp>
      <p:sp>
        <p:nvSpPr>
          <p:cNvPr id="33797" name="Text Box 8"/>
          <p:cNvSpPr txBox="1">
            <a:spLocks noChangeArrowheads="1"/>
          </p:cNvSpPr>
          <p:nvPr/>
        </p:nvSpPr>
        <p:spPr bwMode="auto">
          <a:xfrm>
            <a:off x="6516688" y="3429000"/>
            <a:ext cx="1479550" cy="36671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Aegean Sea</a:t>
            </a:r>
          </a:p>
        </p:txBody>
      </p:sp>
      <p:sp>
        <p:nvSpPr>
          <p:cNvPr id="33798" name="Text Box 9"/>
          <p:cNvSpPr txBox="1">
            <a:spLocks noChangeArrowheads="1"/>
          </p:cNvSpPr>
          <p:nvPr/>
        </p:nvSpPr>
        <p:spPr bwMode="auto">
          <a:xfrm>
            <a:off x="3132138" y="4437063"/>
            <a:ext cx="1352550" cy="6413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t>Messenian</a:t>
            </a:r>
          </a:p>
          <a:p>
            <a:pPr eaLnBrk="1" hangingPunct="1"/>
            <a:r>
              <a:rPr lang="en-GB" altLang="en-US" b="1"/>
              <a:t>Gulf</a:t>
            </a:r>
          </a:p>
        </p:txBody>
      </p:sp>
      <p:sp>
        <p:nvSpPr>
          <p:cNvPr id="33799" name="Oval 10"/>
          <p:cNvSpPr>
            <a:spLocks noChangeArrowheads="1"/>
          </p:cNvSpPr>
          <p:nvPr/>
        </p:nvSpPr>
        <p:spPr bwMode="auto">
          <a:xfrm>
            <a:off x="6011863" y="4941888"/>
            <a:ext cx="647700" cy="863600"/>
          </a:xfrm>
          <a:prstGeom prst="ellipse">
            <a:avLst/>
          </a:prstGeom>
          <a:noFill/>
          <a:ln w="25400">
            <a:solidFill>
              <a:srgbClr val="99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3800" name="Text Box 11"/>
          <p:cNvSpPr txBox="1">
            <a:spLocks noChangeArrowheads="1"/>
          </p:cNvSpPr>
          <p:nvPr/>
        </p:nvSpPr>
        <p:spPr bwMode="auto">
          <a:xfrm>
            <a:off x="6784975" y="4889500"/>
            <a:ext cx="946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b="1">
                <a:solidFill>
                  <a:srgbClr val="800080"/>
                </a:solidFill>
              </a:rPr>
              <a:t>Cape</a:t>
            </a:r>
          </a:p>
          <a:p>
            <a:pPr eaLnBrk="1" hangingPunct="1"/>
            <a:r>
              <a:rPr lang="en-GB" altLang="en-US" b="1">
                <a:solidFill>
                  <a:srgbClr val="800080"/>
                </a:solidFill>
              </a:rPr>
              <a:t>Maleas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mtClean="0"/>
              <a:t>Cape Maleas</a:t>
            </a:r>
          </a:p>
        </p:txBody>
      </p:sp>
      <p:sp>
        <p:nvSpPr>
          <p:cNvPr id="34819" name="Rectangle 3"/>
          <p:cNvSpPr>
            <a:spLocks noGrp="1" noChangeArrowheads="1"/>
          </p:cNvSpPr>
          <p:nvPr>
            <p:ph sz="quarter" idx="1"/>
          </p:nvPr>
        </p:nvSpPr>
        <p:spPr/>
        <p:txBody>
          <a:bodyPr/>
          <a:lstStyle/>
          <a:p>
            <a:pPr eaLnBrk="1" hangingPunct="1"/>
            <a:r>
              <a:rPr lang="en-GB" altLang="en-US" smtClean="0"/>
              <a:t>Cape Maleas along with Cape Caphereas in Euboea and the Athos peninsula in the Chalcidice are considered the most important marine hazards in the Aegean Sea. </a:t>
            </a:r>
          </a:p>
          <a:p>
            <a:pPr eaLnBrk="1" hangingPunct="1"/>
            <a:r>
              <a:rPr lang="en-GB" altLang="en-US" smtClean="0"/>
              <a:t>Ships, even today, will go to considerable lengths to avoid sailing the cape, especially when the wind is strong.</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0" y="-242888"/>
            <a:ext cx="9144000" cy="1143001"/>
          </a:xfrm>
        </p:spPr>
        <p:txBody>
          <a:bodyPr/>
          <a:lstStyle/>
          <a:p>
            <a:pPr eaLnBrk="1" hangingPunct="1"/>
            <a:r>
              <a:rPr lang="en-GB" altLang="en-US" sz="3600" smtClean="0"/>
              <a:t>Cape Maleas and the Persian Wars</a:t>
            </a:r>
            <a:r>
              <a:rPr lang="en-GB" altLang="en-US" smtClean="0"/>
              <a:t> </a:t>
            </a:r>
          </a:p>
        </p:txBody>
      </p:sp>
      <p:sp>
        <p:nvSpPr>
          <p:cNvPr id="35843" name="Rectangle 3"/>
          <p:cNvSpPr>
            <a:spLocks noGrp="1" noChangeArrowheads="1"/>
          </p:cNvSpPr>
          <p:nvPr>
            <p:ph sz="quarter" idx="1"/>
          </p:nvPr>
        </p:nvSpPr>
        <p:spPr>
          <a:xfrm>
            <a:off x="0" y="1000125"/>
            <a:ext cx="9144000" cy="5857875"/>
          </a:xfrm>
        </p:spPr>
        <p:txBody>
          <a:bodyPr/>
          <a:lstStyle/>
          <a:p>
            <a:pPr eaLnBrk="1" hangingPunct="1">
              <a:lnSpc>
                <a:spcPct val="80000"/>
              </a:lnSpc>
            </a:pPr>
            <a:r>
              <a:rPr lang="en-GB" altLang="en-US" sz="2200" smtClean="0"/>
              <a:t>As for the Corcyraeans, their answer to the envoys and their acts were as I will show. The men who had gone to Sicily sought their aid too, using the same arguments which they had used with Gelon. The Corcyraeans straightaway promised to send help and protection, declaring that they would not allow Hellas to perish, for if she should fall, the very next day would certainly see them also enslaved. They would accordingly have to help to the best of their ability. [2] Now this answer seemed fair enough, but when the time came for sending help, their minds changed. They manned sixty ships and put out to sea, making for the coast of the Peloponnese. There, however, they anchored off Pylos and Taenarus in the Lacedaemonian territory, waiting like the others to see which way the war should incline.  …  [4] They were, however, also ready with an excuse which they could make to the Greeks, and in the end they made it; when the Greeks blamed them for sending no help, they said that they had manned sixty triremes, </a:t>
            </a:r>
            <a:r>
              <a:rPr lang="en-GB" altLang="en-US" sz="2200" b="1" smtClean="0"/>
              <a:t>but that they could not round Malea because of the Etesian winds</a:t>
            </a:r>
            <a:r>
              <a:rPr lang="en-GB" altLang="en-US" sz="2200" smtClean="0"/>
              <a:t>. It was for this reason, they said, that they could not arrive at Salamis; it was not cowardliness which made them late for the sea-fight. With such a plea they put the Greeks off. </a:t>
            </a:r>
            <a:r>
              <a:rPr lang="en-GB" altLang="en-US" sz="2200" u="sng" smtClean="0"/>
              <a:t>Herodotos 7.168</a:t>
            </a:r>
          </a:p>
          <a:p>
            <a:pPr eaLnBrk="1" hangingPunct="1">
              <a:lnSpc>
                <a:spcPct val="80000"/>
              </a:lnSpc>
            </a:pPr>
            <a:r>
              <a:rPr lang="en-GB" altLang="en-US" sz="900" smtClean="0"/>
              <a:t>Translation from Herodotus, with an English translation by A. D. Godley. Cambridge. Harvard University Press. 1920.</a:t>
            </a:r>
            <a:br>
              <a:rPr lang="en-GB" altLang="en-US" sz="900" smtClean="0"/>
            </a:br>
            <a:r>
              <a:rPr lang="en-GB" altLang="en-US" sz="900" smtClean="0"/>
              <a:t>http://www.perseus.tufts.edu/cgi-bin/ptext?lookup=Hdt.+7.168</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5100"/>
            <a:ext cx="7921625" cy="669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7" name="Oval 6"/>
          <p:cNvSpPr>
            <a:spLocks noChangeArrowheads="1"/>
          </p:cNvSpPr>
          <p:nvPr/>
        </p:nvSpPr>
        <p:spPr bwMode="auto">
          <a:xfrm>
            <a:off x="5076825" y="4508500"/>
            <a:ext cx="914400" cy="914400"/>
          </a:xfrm>
          <a:prstGeom prst="ellipse">
            <a:avLst/>
          </a:prstGeom>
          <a:noFill/>
          <a:ln w="254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6868" name="Text Box 7"/>
          <p:cNvSpPr txBox="1">
            <a:spLocks noChangeArrowheads="1"/>
          </p:cNvSpPr>
          <p:nvPr/>
        </p:nvSpPr>
        <p:spPr bwMode="auto">
          <a:xfrm>
            <a:off x="4427538" y="2563813"/>
            <a:ext cx="4467225" cy="1927225"/>
          </a:xfrm>
          <a:prstGeom prst="rect">
            <a:avLst/>
          </a:prstGeom>
          <a:solidFill>
            <a:schemeClr val="bg1"/>
          </a:solidFill>
          <a:ln w="9525">
            <a:solidFill>
              <a:schemeClr val="tx1"/>
            </a:solidFill>
            <a:miter lim="800000"/>
            <a:headEnd/>
            <a:tailEnd/>
          </a:ln>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a:t>Iron deposits were worked</a:t>
            </a:r>
          </a:p>
          <a:p>
            <a:pPr eaLnBrk="1" hangingPunct="1"/>
            <a:r>
              <a:rPr lang="en-GB" altLang="en-US" sz="2400"/>
              <a:t>In the territory of Neapolis</a:t>
            </a:r>
          </a:p>
          <a:p>
            <a:pPr eaLnBrk="1" hangingPunct="1"/>
            <a:r>
              <a:rPr lang="en-GB" altLang="en-US" sz="2400"/>
              <a:t>In south-east Lakonia.</a:t>
            </a:r>
          </a:p>
          <a:p>
            <a:pPr eaLnBrk="1" hangingPunct="1"/>
            <a:r>
              <a:rPr lang="en-GB" altLang="en-US" sz="2400"/>
              <a:t>Both mines and iron-workshops</a:t>
            </a:r>
          </a:p>
          <a:p>
            <a:pPr eaLnBrk="1" hangingPunct="1"/>
            <a:r>
              <a:rPr lang="en-GB" altLang="en-US" sz="2400"/>
              <a:t>Have been found.</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p:cNvSpPr>
            <a:spLocks noGrp="1" noChangeArrowheads="1"/>
          </p:cNvSpPr>
          <p:nvPr>
            <p:ph type="title"/>
          </p:nvPr>
        </p:nvSpPr>
        <p:spPr/>
        <p:txBody>
          <a:bodyPr>
            <a:normAutofit fontScale="90000"/>
          </a:bodyPr>
          <a:lstStyle/>
          <a:p>
            <a:pPr eaLnBrk="1" fontAlgn="auto" hangingPunct="1">
              <a:spcAft>
                <a:spcPts val="0"/>
              </a:spcAft>
              <a:defRPr/>
            </a:pPr>
            <a:r>
              <a:rPr lang="en-GB" smtClean="0"/>
              <a:t>Geography influences all parts of life.   </a:t>
            </a:r>
            <a:br>
              <a:rPr lang="en-GB" smtClean="0"/>
            </a:br>
            <a:r>
              <a:rPr lang="en-GB" smtClean="0"/>
              <a:t>When discussing any area in any era, it is necessary to learn its geography</a:t>
            </a:r>
          </a:p>
        </p:txBody>
      </p:sp>
      <p:sp>
        <p:nvSpPr>
          <p:cNvPr id="3" name="Text Placeholder 2"/>
          <p:cNvSpPr>
            <a:spLocks noGrp="1"/>
          </p:cNvSpPr>
          <p:nvPr>
            <p:ph type="body" idx="1"/>
          </p:nvPr>
        </p:nvSpPr>
        <p:spPr/>
        <p:txBody>
          <a:bodyPr>
            <a:normAutofit/>
          </a:bodyPr>
          <a:lstStyle/>
          <a:p>
            <a:pPr eaLnBrk="1" fontAlgn="auto" hangingPunct="1">
              <a:spcBef>
                <a:spcPts val="580"/>
              </a:spcBef>
              <a:spcAft>
                <a:spcPts val="0"/>
              </a:spcAft>
              <a:buFont typeface="Wingdings 2"/>
              <a:buNone/>
              <a:defRPr/>
            </a:pPr>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233</TotalTime>
  <Words>903</Words>
  <Application>Microsoft Office PowerPoint</Application>
  <PresentationFormat>On-screen Show (4:3)</PresentationFormat>
  <Paragraphs>231</Paragraphs>
  <Slides>32</Slides>
  <Notes>32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Franklin Gothic Book</vt:lpstr>
      <vt:lpstr>Perpetua</vt:lpstr>
      <vt:lpstr>Wingdings 2</vt:lpstr>
      <vt:lpstr>Calibri</vt:lpstr>
      <vt:lpstr>Equity</vt:lpstr>
      <vt:lpstr>Sparta</vt:lpstr>
      <vt:lpstr>Geography and Geology are very important in the formation and history of any political unit in all periods and areas. </vt:lpstr>
      <vt:lpstr>The Mediterranean</vt:lpstr>
      <vt:lpstr>The Greek world </vt:lpstr>
      <vt:lpstr>Greece</vt:lpstr>
      <vt:lpstr>PowerPoint Presentation</vt:lpstr>
      <vt:lpstr>PowerPoint Presentation</vt:lpstr>
      <vt:lpstr>In Geography placement is only part of the picture, terrain being the other one.</vt:lpstr>
      <vt:lpstr>PowerPoint Presentation</vt:lpstr>
      <vt:lpstr>The Evrotas Valley</vt:lpstr>
      <vt:lpstr>The history of the Peloponnesian states is the history of mountain passes. </vt:lpstr>
      <vt:lpstr>PowerPoint Presentation</vt:lpstr>
      <vt:lpstr>PowerPoint Presentation</vt:lpstr>
      <vt:lpstr>The Evrotas River near Brontama</vt:lpstr>
      <vt:lpstr>The Delta of the Evrotas</vt:lpstr>
      <vt:lpstr>PowerPoint Presentation</vt:lpstr>
      <vt:lpstr>PowerPoint Presentation</vt:lpstr>
      <vt:lpstr>PowerPoint Presentation</vt:lpstr>
      <vt:lpstr>PowerPoint Presentation</vt:lpstr>
      <vt:lpstr>Lakonia and Lacedaimon</vt:lpstr>
      <vt:lpstr>PowerPoint Presentation</vt:lpstr>
      <vt:lpstr>The area of Lacedaimon</vt:lpstr>
      <vt:lpstr>An ancient estimation of Lacedaimonian territory </vt:lpstr>
      <vt:lpstr>The Climate</vt:lpstr>
      <vt:lpstr>The Microclimates</vt:lpstr>
      <vt:lpstr>The Climate in Lakonia</vt:lpstr>
      <vt:lpstr>The influence of the mountains</vt:lpstr>
      <vt:lpstr>PowerPoint Presentation</vt:lpstr>
      <vt:lpstr>Cape Maleas</vt:lpstr>
      <vt:lpstr>Cape Maleas and the Persian Wars </vt:lpstr>
      <vt:lpstr>PowerPoint Presentation</vt:lpstr>
      <vt:lpstr>Geography influences all parts of life.    When discussing any area in any era, it is necessary to learn its geography</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from Tegea to Mantineia</dc:title>
  <dc:creator>sf003</dc:creator>
  <cp:lastModifiedBy>Errietta Bissa</cp:lastModifiedBy>
  <cp:revision>117</cp:revision>
  <dcterms:created xsi:type="dcterms:W3CDTF">2007-12-06T14:53:39Z</dcterms:created>
  <dcterms:modified xsi:type="dcterms:W3CDTF">2016-06-01T10:21:07Z</dcterms:modified>
</cp:coreProperties>
</file>