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9"/>
  </p:notesMasterIdLst>
  <p:handoutMasterIdLst>
    <p:handoutMasterId r:id="rId40"/>
  </p:handoutMasterIdLst>
  <p:sldIdLst>
    <p:sldId id="256" r:id="rId5"/>
    <p:sldId id="273" r:id="rId6"/>
    <p:sldId id="260" r:id="rId7"/>
    <p:sldId id="272" r:id="rId8"/>
    <p:sldId id="259" r:id="rId9"/>
    <p:sldId id="261" r:id="rId10"/>
    <p:sldId id="262" r:id="rId11"/>
    <p:sldId id="266" r:id="rId12"/>
    <p:sldId id="265" r:id="rId13"/>
    <p:sldId id="264" r:id="rId14"/>
    <p:sldId id="263" r:id="rId15"/>
    <p:sldId id="257" r:id="rId16"/>
    <p:sldId id="267" r:id="rId17"/>
    <p:sldId id="274" r:id="rId18"/>
    <p:sldId id="275" r:id="rId19"/>
    <p:sldId id="276" r:id="rId20"/>
    <p:sldId id="277" r:id="rId21"/>
    <p:sldId id="269" r:id="rId22"/>
    <p:sldId id="268" r:id="rId23"/>
    <p:sldId id="270" r:id="rId24"/>
    <p:sldId id="271" r:id="rId25"/>
    <p:sldId id="278" r:id="rId26"/>
    <p:sldId id="279" r:id="rId27"/>
    <p:sldId id="281" r:id="rId28"/>
    <p:sldId id="280" r:id="rId29"/>
    <p:sldId id="283" r:id="rId30"/>
    <p:sldId id="284" r:id="rId31"/>
    <p:sldId id="285" r:id="rId32"/>
    <p:sldId id="286" r:id="rId33"/>
    <p:sldId id="287" r:id="rId34"/>
    <p:sldId id="288" r:id="rId35"/>
    <p:sldId id="289" r:id="rId36"/>
    <p:sldId id="290" r:id="rId37"/>
    <p:sldId id="291" r:id="rId38"/>
  </p:sldIdLst>
  <p:sldSz cx="9144000" cy="6858000" type="screen4x3"/>
  <p:notesSz cx="688181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guide id="3" orient="horz" pos="3151">
          <p15:clr>
            <a:srgbClr val="A4A3A4"/>
          </p15:clr>
        </p15:guide>
        <p15:guide id="4" pos="216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985" autoAdjust="0"/>
  </p:normalViewPr>
  <p:slideViewPr>
    <p:cSldViewPr>
      <p:cViewPr varScale="1">
        <p:scale>
          <a:sx n="89" d="100"/>
          <a:sy n="89" d="100"/>
        </p:scale>
        <p:origin x="2244"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 orient="horz" pos="3151"/>
        <p:guide pos="216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6478" tIns="48239" rIns="96478" bIns="48239" rtlCol="0"/>
          <a:lstStyle>
            <a:lvl1pPr algn="l">
              <a:defRPr sz="1300"/>
            </a:lvl1pPr>
          </a:lstStyle>
          <a:p>
            <a:endParaRPr lang="en-GB"/>
          </a:p>
        </p:txBody>
      </p:sp>
      <p:sp>
        <p:nvSpPr>
          <p:cNvPr id="3" name="Date Placeholder 2"/>
          <p:cNvSpPr>
            <a:spLocks noGrp="1"/>
          </p:cNvSpPr>
          <p:nvPr>
            <p:ph type="dt" sz="quarter" idx="1"/>
          </p:nvPr>
        </p:nvSpPr>
        <p:spPr>
          <a:xfrm>
            <a:off x="3898102" y="0"/>
            <a:ext cx="2982119" cy="500142"/>
          </a:xfrm>
          <a:prstGeom prst="rect">
            <a:avLst/>
          </a:prstGeom>
        </p:spPr>
        <p:txBody>
          <a:bodyPr vert="horz" lIns="96478" tIns="48239" rIns="96478" bIns="48239" rtlCol="0"/>
          <a:lstStyle>
            <a:lvl1pPr algn="r">
              <a:defRPr sz="1300"/>
            </a:lvl1pPr>
          </a:lstStyle>
          <a:p>
            <a:fld id="{96D292DE-8B7A-4254-AA83-74C1F4DD4AF0}" type="datetimeFigureOut">
              <a:rPr lang="en-GB" smtClean="0"/>
              <a:t>19/10/2016</a:t>
            </a:fld>
            <a:endParaRPr lang="en-GB"/>
          </a:p>
        </p:txBody>
      </p:sp>
      <p:sp>
        <p:nvSpPr>
          <p:cNvPr id="4" name="Footer Placeholder 3"/>
          <p:cNvSpPr>
            <a:spLocks noGrp="1"/>
          </p:cNvSpPr>
          <p:nvPr>
            <p:ph type="ftr" sz="quarter" idx="2"/>
          </p:nvPr>
        </p:nvSpPr>
        <p:spPr>
          <a:xfrm>
            <a:off x="0" y="9500960"/>
            <a:ext cx="2982119" cy="500142"/>
          </a:xfrm>
          <a:prstGeom prst="rect">
            <a:avLst/>
          </a:prstGeom>
        </p:spPr>
        <p:txBody>
          <a:bodyPr vert="horz" lIns="96478" tIns="48239" rIns="96478" bIns="48239" rtlCol="0" anchor="b"/>
          <a:lstStyle>
            <a:lvl1pPr algn="l">
              <a:defRPr sz="1300"/>
            </a:lvl1pPr>
          </a:lstStyle>
          <a:p>
            <a:endParaRPr lang="en-GB"/>
          </a:p>
        </p:txBody>
      </p:sp>
      <p:sp>
        <p:nvSpPr>
          <p:cNvPr id="5" name="Slide Number Placeholder 4"/>
          <p:cNvSpPr>
            <a:spLocks noGrp="1"/>
          </p:cNvSpPr>
          <p:nvPr>
            <p:ph type="sldNum" sz="quarter" idx="3"/>
          </p:nvPr>
        </p:nvSpPr>
        <p:spPr>
          <a:xfrm>
            <a:off x="3898102" y="9500960"/>
            <a:ext cx="2982119" cy="500142"/>
          </a:xfrm>
          <a:prstGeom prst="rect">
            <a:avLst/>
          </a:prstGeom>
        </p:spPr>
        <p:txBody>
          <a:bodyPr vert="horz" lIns="96478" tIns="48239" rIns="96478" bIns="48239"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6478" tIns="48239" rIns="96478" bIns="48239" rtlCol="0"/>
          <a:lstStyle>
            <a:lvl1pPr algn="l">
              <a:defRPr sz="1300"/>
            </a:lvl1pPr>
          </a:lstStyle>
          <a:p>
            <a:endParaRPr lang="en-GB"/>
          </a:p>
        </p:txBody>
      </p:sp>
      <p:sp>
        <p:nvSpPr>
          <p:cNvPr id="3" name="Date Placeholder 2"/>
          <p:cNvSpPr>
            <a:spLocks noGrp="1"/>
          </p:cNvSpPr>
          <p:nvPr>
            <p:ph type="dt" idx="1"/>
          </p:nvPr>
        </p:nvSpPr>
        <p:spPr>
          <a:xfrm>
            <a:off x="3898102" y="0"/>
            <a:ext cx="2982119" cy="500142"/>
          </a:xfrm>
          <a:prstGeom prst="rect">
            <a:avLst/>
          </a:prstGeom>
        </p:spPr>
        <p:txBody>
          <a:bodyPr vert="horz" lIns="96478" tIns="48239" rIns="96478" bIns="48239" rtlCol="0"/>
          <a:lstStyle>
            <a:lvl1pPr algn="r">
              <a:defRPr sz="1300"/>
            </a:lvl1pPr>
          </a:lstStyle>
          <a:p>
            <a:fld id="{7531DCF1-2867-4FFF-9837-71AAFE6A61B8}" type="datetimeFigureOut">
              <a:rPr lang="en-GB" smtClean="0"/>
              <a:t>19/10/2016</a:t>
            </a:fld>
            <a:endParaRPr lang="en-GB"/>
          </a:p>
        </p:txBody>
      </p:sp>
      <p:sp>
        <p:nvSpPr>
          <p:cNvPr id="4" name="Slide Image Placeholder 3"/>
          <p:cNvSpPr>
            <a:spLocks noGrp="1" noRot="1" noChangeAspect="1"/>
          </p:cNvSpPr>
          <p:nvPr>
            <p:ph type="sldImg" idx="2"/>
          </p:nvPr>
        </p:nvSpPr>
        <p:spPr>
          <a:xfrm>
            <a:off x="942975" y="750888"/>
            <a:ext cx="4997450" cy="3749675"/>
          </a:xfrm>
          <a:prstGeom prst="rect">
            <a:avLst/>
          </a:prstGeom>
          <a:noFill/>
          <a:ln w="12700">
            <a:solidFill>
              <a:prstClr val="black"/>
            </a:solidFill>
          </a:ln>
        </p:spPr>
        <p:txBody>
          <a:bodyPr vert="horz" lIns="96478" tIns="48239" rIns="96478" bIns="48239" rtlCol="0" anchor="ctr"/>
          <a:lstStyle/>
          <a:p>
            <a:endParaRPr lang="en-GB"/>
          </a:p>
        </p:txBody>
      </p:sp>
      <p:sp>
        <p:nvSpPr>
          <p:cNvPr id="5" name="Notes Placeholder 4"/>
          <p:cNvSpPr>
            <a:spLocks noGrp="1"/>
          </p:cNvSpPr>
          <p:nvPr>
            <p:ph type="body" sz="quarter" idx="3"/>
          </p:nvPr>
        </p:nvSpPr>
        <p:spPr>
          <a:xfrm>
            <a:off x="688182" y="4751348"/>
            <a:ext cx="5505450" cy="4501277"/>
          </a:xfrm>
          <a:prstGeom prst="rect">
            <a:avLst/>
          </a:prstGeom>
        </p:spPr>
        <p:txBody>
          <a:bodyPr vert="horz" lIns="96478" tIns="48239" rIns="96478" bIns="4823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500960"/>
            <a:ext cx="2982119" cy="500142"/>
          </a:xfrm>
          <a:prstGeom prst="rect">
            <a:avLst/>
          </a:prstGeom>
        </p:spPr>
        <p:txBody>
          <a:bodyPr vert="horz" lIns="96478" tIns="48239" rIns="96478" bIns="48239" rtlCol="0" anchor="b"/>
          <a:lstStyle>
            <a:lvl1pPr algn="l">
              <a:defRPr sz="1300"/>
            </a:lvl1pPr>
          </a:lstStyle>
          <a:p>
            <a:endParaRPr lang="en-GB"/>
          </a:p>
        </p:txBody>
      </p:sp>
      <p:sp>
        <p:nvSpPr>
          <p:cNvPr id="7" name="Slide Number Placeholder 6"/>
          <p:cNvSpPr>
            <a:spLocks noGrp="1"/>
          </p:cNvSpPr>
          <p:nvPr>
            <p:ph type="sldNum" sz="quarter" idx="5"/>
          </p:nvPr>
        </p:nvSpPr>
        <p:spPr>
          <a:xfrm>
            <a:off x="3898102" y="9500960"/>
            <a:ext cx="2982119" cy="500142"/>
          </a:xfrm>
          <a:prstGeom prst="rect">
            <a:avLst/>
          </a:prstGeom>
        </p:spPr>
        <p:txBody>
          <a:bodyPr vert="horz" lIns="96478" tIns="48239" rIns="96478" bIns="48239" rtlCol="0" anchor="b"/>
          <a:lstStyle>
            <a:lvl1pPr algn="r">
              <a:defRPr sz="1300"/>
            </a:lvl1pPr>
          </a:lstStyle>
          <a:p>
            <a:fld id="{576C5ECC-5BFB-40EB-825E-5B5FC7567EFE}" type="slidenum">
              <a:rPr lang="en-GB" smtClean="0"/>
              <a:t>‹#›</a:t>
            </a:fld>
            <a:endParaRPr lang="en-GB"/>
          </a:p>
        </p:txBody>
      </p:sp>
    </p:spTree>
    <p:extLst>
      <p:ext uri="{BB962C8B-B14F-4D97-AF65-F5344CB8AC3E}">
        <p14:creationId xmlns:p14="http://schemas.microsoft.com/office/powerpoint/2010/main" val="2364124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en.wikipedia.org/wiki/Jerome_Bruner#cite_note-1" TargetMode="External"/><Relationship Id="rId3" Type="http://schemas.openxmlformats.org/officeDocument/2006/relationships/hyperlink" Target="https://en.wikipedia.org/wiki/New_York_University_School_of_Law" TargetMode="External"/><Relationship Id="rId7" Type="http://schemas.openxmlformats.org/officeDocument/2006/relationships/hyperlink" Target="https://en.wikipedia.org/wiki/Harvard_University"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Ph.D." TargetMode="External"/><Relationship Id="rId5" Type="http://schemas.openxmlformats.org/officeDocument/2006/relationships/hyperlink" Target="https://en.wikipedia.org/wiki/Duke_University" TargetMode="External"/><Relationship Id="rId10" Type="http://schemas.openxmlformats.org/officeDocument/2006/relationships/hyperlink" Target="https://en.wikipedia.org/wiki/Reggio_Emilia" TargetMode="External"/><Relationship Id="rId4" Type="http://schemas.openxmlformats.org/officeDocument/2006/relationships/hyperlink" Target="https://en.wikipedia.org/wiki/Bachelor_of_Arts" TargetMode="External"/><Relationship Id="rId9" Type="http://schemas.openxmlformats.org/officeDocument/2006/relationships/hyperlink" Target="https://en.wikipedia.org/wiki/Review_of_General_Psychology"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a:t>
            </a:fld>
            <a:endParaRPr lang="en-GB"/>
          </a:p>
        </p:txBody>
      </p:sp>
    </p:spTree>
    <p:extLst>
      <p:ext uri="{BB962C8B-B14F-4D97-AF65-F5344CB8AC3E}">
        <p14:creationId xmlns:p14="http://schemas.microsoft.com/office/powerpoint/2010/main" val="1305308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2</a:t>
            </a:fld>
            <a:endParaRPr lang="en-GB"/>
          </a:p>
        </p:txBody>
      </p:sp>
    </p:spTree>
    <p:extLst>
      <p:ext uri="{BB962C8B-B14F-4D97-AF65-F5344CB8AC3E}">
        <p14:creationId xmlns:p14="http://schemas.microsoft.com/office/powerpoint/2010/main" val="3427554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Newton didn't originate it though. The 12th century theologian and author John of Salisbury used a version of the phrase in a treatise on logic called </a:t>
            </a:r>
            <a:r>
              <a:rPr lang="en-GB" sz="1300" dirty="0" err="1"/>
              <a:t>Metalogicon</a:t>
            </a:r>
            <a:r>
              <a:rPr lang="en-GB" sz="1300" dirty="0"/>
              <a:t>, written in Latin in 1159. Translations of this difficult book are quite variable but the gist of what Salisbury said is:</a:t>
            </a:r>
          </a:p>
          <a:p>
            <a:endParaRPr lang="en-GB" sz="1300" dirty="0"/>
          </a:p>
          <a:p>
            <a:r>
              <a:rPr lang="en-GB" sz="1300" dirty="0"/>
              <a:t>"We are like dwarfs sitting on the shoulders of giants. We see more, and things that are more distant, than they did, not because our sight is superior or because we are taller than they, but because they raise us up, and by their great stature add to ours."</a:t>
            </a:r>
          </a:p>
          <a:p>
            <a:endParaRPr lang="en-GB" sz="1300" dirty="0"/>
          </a:p>
          <a:p>
            <a:r>
              <a:rPr lang="en-GB" sz="1300" dirty="0"/>
              <a:t>The phrase may even pre-date John of Salisbury, who was known to have adapted and refined the work of others.</a:t>
            </a:r>
          </a:p>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3</a:t>
            </a:fld>
            <a:endParaRPr lang="en-GB"/>
          </a:p>
        </p:txBody>
      </p:sp>
    </p:spTree>
    <p:extLst>
      <p:ext uri="{BB962C8B-B14F-4D97-AF65-F5344CB8AC3E}">
        <p14:creationId xmlns:p14="http://schemas.microsoft.com/office/powerpoint/2010/main" val="3918784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4</a:t>
            </a:fld>
            <a:endParaRPr lang="en-GB"/>
          </a:p>
        </p:txBody>
      </p:sp>
    </p:spTree>
    <p:extLst>
      <p:ext uri="{BB962C8B-B14F-4D97-AF65-F5344CB8AC3E}">
        <p14:creationId xmlns:p14="http://schemas.microsoft.com/office/powerpoint/2010/main" val="1594610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5</a:t>
            </a:fld>
            <a:endParaRPr lang="en-GB"/>
          </a:p>
        </p:txBody>
      </p:sp>
    </p:spTree>
    <p:extLst>
      <p:ext uri="{BB962C8B-B14F-4D97-AF65-F5344CB8AC3E}">
        <p14:creationId xmlns:p14="http://schemas.microsoft.com/office/powerpoint/2010/main" val="3106146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6</a:t>
            </a:fld>
            <a:endParaRPr lang="en-GB"/>
          </a:p>
        </p:txBody>
      </p:sp>
    </p:spTree>
    <p:extLst>
      <p:ext uri="{BB962C8B-B14F-4D97-AF65-F5344CB8AC3E}">
        <p14:creationId xmlns:p14="http://schemas.microsoft.com/office/powerpoint/2010/main" val="3830970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7</a:t>
            </a:fld>
            <a:endParaRPr lang="en-GB"/>
          </a:p>
        </p:txBody>
      </p:sp>
    </p:spTree>
    <p:extLst>
      <p:ext uri="{BB962C8B-B14F-4D97-AF65-F5344CB8AC3E}">
        <p14:creationId xmlns:p14="http://schemas.microsoft.com/office/powerpoint/2010/main" val="3978961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8</a:t>
            </a:fld>
            <a:endParaRPr lang="en-GB"/>
          </a:p>
        </p:txBody>
      </p:sp>
    </p:spTree>
    <p:extLst>
      <p:ext uri="{BB962C8B-B14F-4D97-AF65-F5344CB8AC3E}">
        <p14:creationId xmlns:p14="http://schemas.microsoft.com/office/powerpoint/2010/main" val="9482177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Bruner is currently a senior research fellow at the </a:t>
            </a:r>
            <a:r>
              <a:rPr lang="en-GB" dirty="0" smtClean="0">
                <a:hlinkClick r:id="rId3" tooltip="New York University School of Law"/>
              </a:rPr>
              <a:t>New York University School of Law</a:t>
            </a:r>
            <a:r>
              <a:rPr lang="en-GB" dirty="0" smtClean="0"/>
              <a:t>. He received a </a:t>
            </a:r>
            <a:r>
              <a:rPr lang="en-GB" dirty="0" smtClean="0">
                <a:hlinkClick r:id="rId4" tooltip="Bachelor of Arts"/>
              </a:rPr>
              <a:t>B.A.</a:t>
            </a:r>
            <a:r>
              <a:rPr lang="en-GB" dirty="0" smtClean="0"/>
              <a:t> in 1937 from </a:t>
            </a:r>
            <a:r>
              <a:rPr lang="en-GB" dirty="0" smtClean="0">
                <a:hlinkClick r:id="rId5" tooltip="Duke University"/>
              </a:rPr>
              <a:t>Duke University</a:t>
            </a:r>
            <a:r>
              <a:rPr lang="en-GB" dirty="0" smtClean="0"/>
              <a:t> and a </a:t>
            </a:r>
            <a:r>
              <a:rPr lang="en-GB" dirty="0" smtClean="0">
                <a:hlinkClick r:id="rId6" tooltip="Ph.D."/>
              </a:rPr>
              <a:t>Ph.D.</a:t>
            </a:r>
            <a:r>
              <a:rPr lang="en-GB" dirty="0" smtClean="0"/>
              <a:t> from </a:t>
            </a:r>
            <a:r>
              <a:rPr lang="en-GB" dirty="0" smtClean="0">
                <a:hlinkClick r:id="rId7" tooltip="Harvard University"/>
              </a:rPr>
              <a:t>Harvard University</a:t>
            </a:r>
            <a:r>
              <a:rPr lang="en-GB" dirty="0" smtClean="0"/>
              <a:t> in 1941.</a:t>
            </a:r>
            <a:r>
              <a:rPr lang="en-GB" baseline="30000" dirty="0" smtClean="0">
                <a:hlinkClick r:id="rId8"/>
              </a:rPr>
              <a:t>[1]</a:t>
            </a:r>
            <a:r>
              <a:rPr lang="en-GB" dirty="0" smtClean="0"/>
              <a:t> A </a:t>
            </a:r>
            <a:r>
              <a:rPr lang="en-GB" i="1" dirty="0" smtClean="0">
                <a:hlinkClick r:id="rId9" tooltip="Review of General Psychology"/>
              </a:rPr>
              <a:t>Review of General Psychology</a:t>
            </a:r>
            <a:r>
              <a:rPr lang="en-GB" dirty="0" smtClean="0"/>
              <a:t> survey, published in 2002, ranked Bruner as the 28th most cited psychologist of the 20th century</a:t>
            </a:r>
          </a:p>
          <a:p>
            <a:endParaRPr lang="en-GB" dirty="0" smtClean="0"/>
          </a:p>
          <a:p>
            <a:r>
              <a:rPr lang="en-GB" dirty="0" smtClean="0"/>
              <a:t>Bruner was deeply impressed by his 1995 visit to the preschools of </a:t>
            </a:r>
            <a:r>
              <a:rPr lang="en-GB" dirty="0" smtClean="0">
                <a:hlinkClick r:id="rId10" tooltip="Reggio Emilia"/>
              </a:rPr>
              <a:t>Reggio Emilia</a:t>
            </a:r>
            <a:r>
              <a:rPr lang="en-GB" dirty="0" smtClean="0"/>
              <a:t> and has established a collaborative relationship with them to improve educational systems internationally. Equally important was the relationship with the Italian Ministry of Education which officially recognized the value of this innovative experience</a:t>
            </a: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9</a:t>
            </a:fld>
            <a:endParaRPr lang="en-GB"/>
          </a:p>
        </p:txBody>
      </p:sp>
    </p:spTree>
    <p:extLst>
      <p:ext uri="{BB962C8B-B14F-4D97-AF65-F5344CB8AC3E}">
        <p14:creationId xmlns:p14="http://schemas.microsoft.com/office/powerpoint/2010/main" val="2771557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10</a:t>
            </a:fld>
            <a:endParaRPr lang="en-GB"/>
          </a:p>
        </p:txBody>
      </p:sp>
    </p:spTree>
    <p:extLst>
      <p:ext uri="{BB962C8B-B14F-4D97-AF65-F5344CB8AC3E}">
        <p14:creationId xmlns:p14="http://schemas.microsoft.com/office/powerpoint/2010/main" val="24865613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11</a:t>
            </a:fld>
            <a:endParaRPr lang="en-GB"/>
          </a:p>
        </p:txBody>
      </p:sp>
    </p:spTree>
    <p:extLst>
      <p:ext uri="{BB962C8B-B14F-4D97-AF65-F5344CB8AC3E}">
        <p14:creationId xmlns:p14="http://schemas.microsoft.com/office/powerpoint/2010/main" val="29492932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12</a:t>
            </a:fld>
            <a:endParaRPr lang="en-GB"/>
          </a:p>
        </p:txBody>
      </p:sp>
    </p:spTree>
    <p:extLst>
      <p:ext uri="{BB962C8B-B14F-4D97-AF65-F5344CB8AC3E}">
        <p14:creationId xmlns:p14="http://schemas.microsoft.com/office/powerpoint/2010/main" val="30661746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Fads are common in every area of education. The problem with fads is that even promising developments are quickly abandoned to make room for the next innovation. Educational innovations become fads partly because they are without a firm foundation in theories of learning, or because that foundation is not fully identified and communicated. </a:t>
            </a:r>
            <a:br>
              <a:rPr lang="en-GB" dirty="0" smtClean="0"/>
            </a:b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13</a:t>
            </a:fld>
            <a:endParaRPr lang="en-GB"/>
          </a:p>
        </p:txBody>
      </p:sp>
    </p:spTree>
    <p:extLst>
      <p:ext uri="{BB962C8B-B14F-4D97-AF65-F5344CB8AC3E}">
        <p14:creationId xmlns:p14="http://schemas.microsoft.com/office/powerpoint/2010/main" val="10355587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14</a:t>
            </a:fld>
            <a:endParaRPr lang="en-GB"/>
          </a:p>
        </p:txBody>
      </p:sp>
    </p:spTree>
    <p:extLst>
      <p:ext uri="{BB962C8B-B14F-4D97-AF65-F5344CB8AC3E}">
        <p14:creationId xmlns:p14="http://schemas.microsoft.com/office/powerpoint/2010/main" val="299785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15</a:t>
            </a:fld>
            <a:endParaRPr lang="en-GB"/>
          </a:p>
        </p:txBody>
      </p:sp>
    </p:spTree>
    <p:extLst>
      <p:ext uri="{BB962C8B-B14F-4D97-AF65-F5344CB8AC3E}">
        <p14:creationId xmlns:p14="http://schemas.microsoft.com/office/powerpoint/2010/main" val="1704539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16</a:t>
            </a:fld>
            <a:endParaRPr lang="en-GB"/>
          </a:p>
        </p:txBody>
      </p:sp>
    </p:spTree>
    <p:extLst>
      <p:ext uri="{BB962C8B-B14F-4D97-AF65-F5344CB8AC3E}">
        <p14:creationId xmlns:p14="http://schemas.microsoft.com/office/powerpoint/2010/main" val="25143677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17</a:t>
            </a:fld>
            <a:endParaRPr lang="en-GB"/>
          </a:p>
        </p:txBody>
      </p:sp>
    </p:spTree>
    <p:extLst>
      <p:ext uri="{BB962C8B-B14F-4D97-AF65-F5344CB8AC3E}">
        <p14:creationId xmlns:p14="http://schemas.microsoft.com/office/powerpoint/2010/main" val="4127280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18</a:t>
            </a:fld>
            <a:endParaRPr lang="en-GB"/>
          </a:p>
        </p:txBody>
      </p:sp>
    </p:spTree>
    <p:extLst>
      <p:ext uri="{BB962C8B-B14F-4D97-AF65-F5344CB8AC3E}">
        <p14:creationId xmlns:p14="http://schemas.microsoft.com/office/powerpoint/2010/main" val="1338397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19</a:t>
            </a:fld>
            <a:endParaRPr lang="en-GB"/>
          </a:p>
        </p:txBody>
      </p:sp>
    </p:spTree>
    <p:extLst>
      <p:ext uri="{BB962C8B-B14F-4D97-AF65-F5344CB8AC3E}">
        <p14:creationId xmlns:p14="http://schemas.microsoft.com/office/powerpoint/2010/main" val="11231862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20</a:t>
            </a:fld>
            <a:endParaRPr lang="en-GB"/>
          </a:p>
        </p:txBody>
      </p:sp>
    </p:spTree>
    <p:extLst>
      <p:ext uri="{BB962C8B-B14F-4D97-AF65-F5344CB8AC3E}">
        <p14:creationId xmlns:p14="http://schemas.microsoft.com/office/powerpoint/2010/main" val="21998881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21</a:t>
            </a:fld>
            <a:endParaRPr lang="en-GB"/>
          </a:p>
        </p:txBody>
      </p:sp>
    </p:spTree>
    <p:extLst>
      <p:ext uri="{BB962C8B-B14F-4D97-AF65-F5344CB8AC3E}">
        <p14:creationId xmlns:p14="http://schemas.microsoft.com/office/powerpoint/2010/main" val="352190089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22</a:t>
            </a:fld>
            <a:endParaRPr lang="en-GB"/>
          </a:p>
        </p:txBody>
      </p:sp>
    </p:spTree>
    <p:extLst>
      <p:ext uri="{BB962C8B-B14F-4D97-AF65-F5344CB8AC3E}">
        <p14:creationId xmlns:p14="http://schemas.microsoft.com/office/powerpoint/2010/main" val="29629279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24</a:t>
            </a:fld>
            <a:endParaRPr lang="en-GB"/>
          </a:p>
        </p:txBody>
      </p:sp>
    </p:spTree>
    <p:extLst>
      <p:ext uri="{BB962C8B-B14F-4D97-AF65-F5344CB8AC3E}">
        <p14:creationId xmlns:p14="http://schemas.microsoft.com/office/powerpoint/2010/main" val="28883520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30</a:t>
            </a:fld>
            <a:endParaRPr lang="en-GB"/>
          </a:p>
        </p:txBody>
      </p:sp>
    </p:spTree>
    <p:extLst>
      <p:ext uri="{BB962C8B-B14F-4D97-AF65-F5344CB8AC3E}">
        <p14:creationId xmlns:p14="http://schemas.microsoft.com/office/powerpoint/2010/main" val="2032828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C7AA9B8-087B-4AA1-A8AD-664B1940DEDA}" type="datetime1">
              <a:rPr lang="en-GB" smtClean="0"/>
              <a:t>19/10/2016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A243CE4-8E3B-4874-95AC-4E10A1310988}" type="datetime1">
              <a:rPr lang="en-GB" smtClean="0"/>
              <a:t>19/10/2016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C1F0B0-B045-442E-B307-DEF1FD82CBEC}" type="datetime1">
              <a:rPr lang="en-GB" smtClean="0"/>
              <a:t>19/10/2016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0731092-B712-4B2A-9930-7216ABE55ADB}" type="datetime1">
              <a:rPr lang="en-GB" smtClean="0"/>
              <a:t>19/10/2016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668EF4B-C92E-4DA6-9866-0234C4EB6DDE}" type="datetime1">
              <a:rPr lang="en-GB" smtClean="0"/>
              <a:t>19/10/2016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2E451F-A107-4041-A488-DEDC1F6FA7E0}"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B1F904-232A-4777-9E09-606E93F07424}" type="datetime1">
              <a:rPr lang="en-GB" smtClean="0"/>
              <a:t>19/10/2016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BCD58C-9FDE-4294-AE21-FD6DDAF360BD}" type="datetime1">
              <a:rPr lang="en-GB" smtClean="0"/>
              <a:t>19/10/2016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66ABE5-12B6-4A63-834B-C1A45DE13003}" type="datetime1">
              <a:rPr lang="en-GB" smtClean="0"/>
              <a:t>19/10/2016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39010AA-FCBF-486D-A167-AD68BC5CAC7A}" type="datetime1">
              <a:rPr lang="en-GB" smtClean="0"/>
              <a:t>19/10/2016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2E7C7E4-5870-417C-9235-DD2088B24936}" type="datetime1">
              <a:rPr lang="en-GB" smtClean="0"/>
              <a:t>19/10/2016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8C52DC8-CF5D-401D-B17A-A6F8527D88B6}" type="datetime1">
              <a:rPr lang="en-GB" smtClean="0"/>
              <a:t>19/10/2016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www.phrases.org.uk/meanings/268025.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Child_developmen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reggiokids.com/#!our-perspective/rcpd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www.reggiokids.com/#!the-reggio-approach/x27yp"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www.learning-theories.com/"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gov.wales/statistics-and-research/teaching-learning-research-programme-wales/?lang=e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gov.wales/statistics-and-research/teaching-learning-research-programme-wales/?skip=1&amp;lang=cy"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evidencebasedteaching.org.au/crash-course-evidence-based-teaching/6-misleading-myths-education/"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evidencebasedteaching.org.au/crash-course-evidence-based-teaching/"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iserd.ac.uk/research/"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www.wales.ac.uk/en/NewsandEvents/News/Press/The-University-of-Wales-Journal-of-Education.aspx" TargetMode="External"/><Relationship Id="rId5" Type="http://schemas.openxmlformats.org/officeDocument/2006/relationships/hyperlink" Target="http://learning.gov.wales/yourcareer/?lang=en" TargetMode="External"/><Relationship Id="rId4" Type="http://schemas.openxmlformats.org/officeDocument/2006/relationships/hyperlink" Target="http://www.uwtsd.ac.uk/wcee/current-project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1720" y="908720"/>
            <a:ext cx="6120680" cy="1800200"/>
          </a:xfrm>
        </p:spPr>
        <p:txBody>
          <a:bodyPr>
            <a:normAutofit fontScale="90000"/>
          </a:bodyPr>
          <a:lstStyle/>
          <a:p>
            <a:r>
              <a:rPr lang="en-GB" dirty="0" smtClean="0"/>
              <a:t>Innovation and </a:t>
            </a:r>
            <a:br>
              <a:rPr lang="en-GB" dirty="0" smtClean="0"/>
            </a:br>
            <a:r>
              <a:rPr lang="en-GB" dirty="0" smtClean="0"/>
              <a:t>research-based practice</a:t>
            </a:r>
            <a:endParaRPr lang="en-GB" dirty="0"/>
          </a:p>
        </p:txBody>
      </p:sp>
      <p:sp>
        <p:nvSpPr>
          <p:cNvPr id="3" name="Subtitle 2"/>
          <p:cNvSpPr>
            <a:spLocks noGrp="1"/>
          </p:cNvSpPr>
          <p:nvPr>
            <p:ph type="subTitle" idx="1"/>
          </p:nvPr>
        </p:nvSpPr>
        <p:spPr>
          <a:xfrm>
            <a:off x="179512" y="3933056"/>
            <a:ext cx="3672408" cy="1752600"/>
          </a:xfrm>
        </p:spPr>
        <p:txBody>
          <a:bodyPr>
            <a:normAutofit fontScale="92500"/>
          </a:bodyPr>
          <a:lstStyle/>
          <a:p>
            <a:r>
              <a:rPr lang="en-GB" dirty="0" smtClean="0"/>
              <a:t>Creating a Strategic Direction for School Improvement</a:t>
            </a: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s://tothereal.files.wordpress.com/2014/02/what-teachers-d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p:cNvSpPr>
            <a:spLocks noGrp="1"/>
          </p:cNvSpPr>
          <p:nvPr>
            <p:ph type="dt" sz="half" idx="10"/>
          </p:nvPr>
        </p:nvSpPr>
        <p:spPr/>
        <p:txBody>
          <a:bodyPr/>
          <a:lstStyle/>
          <a:p>
            <a:fld id="{8747AD88-5DF0-47EC-83A9-872FD19B2FB5}" type="datetime1">
              <a:rPr lang="en-GB" smtClean="0"/>
              <a:t>19/10/2016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42597757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i2.wp.com/naijawriterscoach.com/wp-content/uploads/2013/07/On-the-shoulders-of-giants...-winning-entries.jpg?resize=290%2C20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8640"/>
            <a:ext cx="2952328" cy="172819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5"/>
          <p:cNvSpPr txBox="1">
            <a:spLocks/>
          </p:cNvSpPr>
          <p:nvPr/>
        </p:nvSpPr>
        <p:spPr>
          <a:xfrm>
            <a:off x="3419872" y="274638"/>
            <a:ext cx="5266928" cy="1642194"/>
          </a:xfrm>
          <a:prstGeom prst="rect">
            <a:avLst/>
          </a:prstGeom>
        </p:spPr>
        <p:txBody>
          <a:bodyPr>
            <a:normAutofit fontScale="6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mtClean="0"/>
              <a:t/>
            </a:r>
            <a:br>
              <a:rPr lang="en-GB" smtClean="0"/>
            </a:br>
            <a:r>
              <a:rPr lang="en-GB" smtClean="0"/>
              <a:t>Standing on the shoulders of giants</a:t>
            </a:r>
            <a:br>
              <a:rPr lang="en-GB" smtClean="0"/>
            </a:br>
            <a:endParaRPr lang="en-GB" dirty="0"/>
          </a:p>
        </p:txBody>
      </p:sp>
      <p:sp>
        <p:nvSpPr>
          <p:cNvPr id="4" name="Rectangle 3"/>
          <p:cNvSpPr/>
          <p:nvPr/>
        </p:nvSpPr>
        <p:spPr>
          <a:xfrm>
            <a:off x="179512" y="1932599"/>
            <a:ext cx="8712968" cy="3693319"/>
          </a:xfrm>
          <a:prstGeom prst="rect">
            <a:avLst/>
          </a:prstGeom>
        </p:spPr>
        <p:txBody>
          <a:bodyPr wrap="square">
            <a:spAutoFit/>
          </a:bodyPr>
          <a:lstStyle/>
          <a:p>
            <a:r>
              <a:rPr lang="en-GB" dirty="0"/>
              <a:t>Meaning: </a:t>
            </a:r>
          </a:p>
          <a:p>
            <a:r>
              <a:rPr lang="en-GB" dirty="0"/>
              <a:t>Using the understanding gained by major thinkers who have gone before in order to make intellectual progress</a:t>
            </a:r>
            <a:r>
              <a:rPr lang="en-GB" dirty="0" smtClean="0"/>
              <a:t>.</a:t>
            </a:r>
          </a:p>
          <a:p>
            <a:endParaRPr lang="en-GB" dirty="0"/>
          </a:p>
          <a:p>
            <a:r>
              <a:rPr lang="en-GB" dirty="0" smtClean="0"/>
              <a:t>Origin</a:t>
            </a:r>
            <a:endParaRPr lang="en-GB" dirty="0"/>
          </a:p>
          <a:p>
            <a:r>
              <a:rPr lang="en-GB" dirty="0"/>
              <a:t>The best-known use of this phrase was by Isaac Newton in a letter to his rival Robert Hooke, in 1676:</a:t>
            </a:r>
          </a:p>
          <a:p>
            <a:endParaRPr lang="en-GB" dirty="0"/>
          </a:p>
          <a:p>
            <a:r>
              <a:rPr lang="en-GB" dirty="0"/>
              <a:t>"</a:t>
            </a:r>
            <a:r>
              <a:rPr lang="en-GB" i="1" dirty="0"/>
              <a:t>What Descartes did was a good step. You have added much several ways, and especially in taking the colours of thin plates into philosophical consideration. If I have seen a little further it is by standing on the shoulders of Giants."</a:t>
            </a:r>
          </a:p>
          <a:p>
            <a:endParaRPr lang="en-GB" dirty="0"/>
          </a:p>
          <a:p>
            <a:r>
              <a:rPr lang="en-GB" dirty="0" smtClean="0">
                <a:hlinkClick r:id="rId4"/>
              </a:rPr>
              <a:t>http</a:t>
            </a:r>
            <a:r>
              <a:rPr lang="en-GB" dirty="0">
                <a:hlinkClick r:id="rId4"/>
              </a:rPr>
              <a:t>://www.phrases.org.uk/meanings/268025.html</a:t>
            </a:r>
            <a:endParaRPr lang="en-GB" dirty="0"/>
          </a:p>
        </p:txBody>
      </p:sp>
      <p:sp>
        <p:nvSpPr>
          <p:cNvPr id="2" name="Date Placeholder 1"/>
          <p:cNvSpPr>
            <a:spLocks noGrp="1"/>
          </p:cNvSpPr>
          <p:nvPr>
            <p:ph type="dt" sz="half" idx="10"/>
          </p:nvPr>
        </p:nvSpPr>
        <p:spPr/>
        <p:txBody>
          <a:bodyPr/>
          <a:lstStyle/>
          <a:p>
            <a:fld id="{54B03E87-9E75-4F2A-B787-AD9962AC63AA}" type="datetime1">
              <a:rPr lang="en-GB" smtClean="0"/>
              <a:t>19/10/2016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9873168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s://teachertweaks.files.wordpress.com/2013/11/new-teacher-idea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624"/>
            <a:ext cx="9039076" cy="5616624"/>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p:cNvSpPr>
            <a:spLocks noGrp="1"/>
          </p:cNvSpPr>
          <p:nvPr>
            <p:ph type="dt" sz="half" idx="10"/>
          </p:nvPr>
        </p:nvSpPr>
        <p:spPr/>
        <p:txBody>
          <a:bodyPr/>
          <a:lstStyle/>
          <a:p>
            <a:fld id="{ED23728E-51AB-4780-9341-023D1FBECEB4}" type="datetime1">
              <a:rPr lang="en-GB" smtClean="0"/>
              <a:t>19/10/2016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8447051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smtClean="0"/>
              <a:t>John Locke 1632-1704</a:t>
            </a:r>
            <a:endParaRPr lang="en-GB" dirty="0"/>
          </a:p>
        </p:txBody>
      </p:sp>
      <p:sp>
        <p:nvSpPr>
          <p:cNvPr id="7" name="Content Placeholder 6"/>
          <p:cNvSpPr>
            <a:spLocks noGrp="1"/>
          </p:cNvSpPr>
          <p:nvPr>
            <p:ph idx="1"/>
          </p:nvPr>
        </p:nvSpPr>
        <p:spPr>
          <a:xfrm>
            <a:off x="179512" y="1600201"/>
            <a:ext cx="8712968" cy="3917032"/>
          </a:xfrm>
        </p:spPr>
        <p:txBody>
          <a:bodyPr>
            <a:normAutofit fontScale="62500" lnSpcReduction="20000"/>
          </a:bodyPr>
          <a:lstStyle/>
          <a:p>
            <a:pPr marL="0" indent="0">
              <a:buNone/>
            </a:pPr>
            <a:r>
              <a:rPr lang="en-GB" sz="4600" dirty="0" smtClean="0"/>
              <a:t>Essay </a:t>
            </a:r>
            <a:r>
              <a:rPr lang="en-GB" sz="4600" dirty="0"/>
              <a:t>Concerning Human </a:t>
            </a:r>
            <a:r>
              <a:rPr lang="en-GB" sz="4600" dirty="0" smtClean="0"/>
              <a:t>Understanding</a:t>
            </a:r>
          </a:p>
          <a:p>
            <a:r>
              <a:rPr lang="en-GB" sz="4600" dirty="0" smtClean="0"/>
              <a:t>theory </a:t>
            </a:r>
            <a:r>
              <a:rPr lang="en-GB" sz="4600" dirty="0"/>
              <a:t>of the self as a blank page, with knowledge and identity arising only from accumulated </a:t>
            </a:r>
            <a:r>
              <a:rPr lang="en-GB" sz="4600" dirty="0" smtClean="0"/>
              <a:t>experience: tabula rasa</a:t>
            </a:r>
          </a:p>
          <a:p>
            <a:pPr marL="0" indent="0">
              <a:buNone/>
            </a:pPr>
            <a:endParaRPr lang="en-GB" sz="4600" dirty="0" smtClean="0"/>
          </a:p>
          <a:p>
            <a:pPr marL="0" indent="0">
              <a:buNone/>
            </a:pPr>
            <a:r>
              <a:rPr lang="en-GB" sz="4400" dirty="0" smtClean="0"/>
              <a:t>Thoughts </a:t>
            </a:r>
            <a:r>
              <a:rPr lang="en-GB" sz="4400" dirty="0"/>
              <a:t>Concerning Education” (1693</a:t>
            </a:r>
            <a:r>
              <a:rPr lang="en-GB" sz="4400" dirty="0" smtClean="0"/>
              <a:t>)</a:t>
            </a:r>
          </a:p>
          <a:p>
            <a:r>
              <a:rPr lang="en-GB" sz="4400" dirty="0" smtClean="0"/>
              <a:t>Locke </a:t>
            </a:r>
            <a:r>
              <a:rPr lang="en-GB" sz="4400" dirty="0"/>
              <a:t>argued for a broadened syllabus and better treatment of </a:t>
            </a:r>
            <a:r>
              <a:rPr lang="en-GB" sz="4400" dirty="0" smtClean="0"/>
              <a:t>students: the importance of learning how to learn</a:t>
            </a:r>
            <a:endParaRPr lang="en-GB" sz="4600" dirty="0"/>
          </a:p>
          <a:p>
            <a:pPr marL="0" indent="0">
              <a:buNone/>
            </a:pPr>
            <a:endParaRPr lang="en-GB" dirty="0"/>
          </a:p>
        </p:txBody>
      </p:sp>
      <p:pic>
        <p:nvPicPr>
          <p:cNvPr id="12" name="Picture 4" descr="https://upload.wikimedia.org/wikipedia/commons/d/d1/JohnLocke.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58932" y="312060"/>
            <a:ext cx="927868" cy="1196859"/>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p:cNvSpPr>
            <a:spLocks noGrp="1"/>
          </p:cNvSpPr>
          <p:nvPr>
            <p:ph type="dt" sz="half" idx="10"/>
          </p:nvPr>
        </p:nvSpPr>
        <p:spPr/>
        <p:txBody>
          <a:bodyPr/>
          <a:lstStyle/>
          <a:p>
            <a:fld id="{2D4AF86D-CE06-417E-972D-D04109A2FFC6}" type="datetime1">
              <a:rPr lang="en-GB" smtClean="0"/>
              <a:t>19/10/2016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4969943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marL="0" indent="0">
              <a:buNone/>
            </a:pPr>
            <a:r>
              <a:rPr lang="en-GB" dirty="0" smtClean="0"/>
              <a:t>Emile </a:t>
            </a:r>
            <a:r>
              <a:rPr lang="en-GB" i="1" dirty="0" smtClean="0"/>
              <a:t>or</a:t>
            </a:r>
            <a:r>
              <a:rPr lang="en-GB" dirty="0" smtClean="0"/>
              <a:t> On Education</a:t>
            </a:r>
          </a:p>
          <a:p>
            <a:pPr marL="0" indent="0">
              <a:buNone/>
            </a:pPr>
            <a:endParaRPr lang="en-GB" dirty="0" smtClean="0"/>
          </a:p>
          <a:p>
            <a:pPr marL="0" indent="0">
              <a:buNone/>
            </a:pPr>
            <a:r>
              <a:rPr lang="en-GB" dirty="0"/>
              <a:t>Rousseau became an early advocate of developmentally appropriate education; his description of the stages of </a:t>
            </a:r>
            <a:r>
              <a:rPr lang="en-GB" dirty="0">
                <a:hlinkClick r:id="rId3" tooltip="Child development"/>
              </a:rPr>
              <a:t>child development</a:t>
            </a:r>
            <a:r>
              <a:rPr lang="en-GB" dirty="0"/>
              <a:t> mirrors his conception of the evolution of culture. </a:t>
            </a:r>
            <a:endParaRPr lang="en-GB" dirty="0" smtClean="0"/>
          </a:p>
          <a:p>
            <a:pPr marL="0" indent="0">
              <a:buNone/>
            </a:pPr>
            <a:r>
              <a:rPr lang="en-GB" dirty="0" smtClean="0"/>
              <a:t>He </a:t>
            </a:r>
            <a:r>
              <a:rPr lang="en-GB" dirty="0"/>
              <a:t>divides childhood into stages:</a:t>
            </a:r>
          </a:p>
          <a:p>
            <a:r>
              <a:rPr lang="en-GB" dirty="0"/>
              <a:t>the first to the age of about 12, when children are guided by their emotions and impulses</a:t>
            </a:r>
          </a:p>
          <a:p>
            <a:r>
              <a:rPr lang="en-GB" dirty="0"/>
              <a:t>during the second stage, from 12 to about 16, reason starts to develop</a:t>
            </a:r>
          </a:p>
          <a:p>
            <a:r>
              <a:rPr lang="en-GB" dirty="0"/>
              <a:t>finally the third stage, from the age of 16 onwards, when the child develops into an adult</a:t>
            </a:r>
          </a:p>
          <a:p>
            <a:pPr marL="0" indent="0">
              <a:buNone/>
            </a:pPr>
            <a:endParaRPr lang="en-GB" dirty="0"/>
          </a:p>
        </p:txBody>
      </p:sp>
      <p:sp>
        <p:nvSpPr>
          <p:cNvPr id="4" name="Title 3"/>
          <p:cNvSpPr>
            <a:spLocks noGrp="1"/>
          </p:cNvSpPr>
          <p:nvPr>
            <p:ph type="title"/>
          </p:nvPr>
        </p:nvSpPr>
        <p:spPr/>
        <p:txBody>
          <a:bodyPr>
            <a:normAutofit fontScale="90000"/>
          </a:bodyPr>
          <a:lstStyle/>
          <a:p>
            <a:r>
              <a:rPr lang="en-GB" dirty="0"/>
              <a:t>Jean-Jacques Rousseau </a:t>
            </a:r>
            <a:br>
              <a:rPr lang="en-GB" dirty="0"/>
            </a:br>
            <a:r>
              <a:rPr lang="en-GB" dirty="0" smtClean="0"/>
              <a:t>1712-1778</a:t>
            </a:r>
            <a:endParaRPr lang="en-GB" dirty="0"/>
          </a:p>
        </p:txBody>
      </p:sp>
      <p:pic>
        <p:nvPicPr>
          <p:cNvPr id="7" name="Picture 2" descr="https://upload.wikimedia.org/wikipedia/commons/b/b7/Jean-Jacques_Rousseau_(painted_portrait).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51148" y="193502"/>
            <a:ext cx="1008112" cy="1224136"/>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p:cNvSpPr>
            <a:spLocks noGrp="1"/>
          </p:cNvSpPr>
          <p:nvPr>
            <p:ph type="dt" sz="half" idx="10"/>
          </p:nvPr>
        </p:nvSpPr>
        <p:spPr/>
        <p:txBody>
          <a:bodyPr/>
          <a:lstStyle/>
          <a:p>
            <a:fld id="{92AF55DA-D4A1-4F0D-AF7F-6F6C72B12F56}"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7827384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Friedrich Froebel </a:t>
            </a:r>
            <a:br>
              <a:rPr lang="en-GB" dirty="0" smtClean="0"/>
            </a:br>
            <a:r>
              <a:rPr lang="en-GB" dirty="0" smtClean="0"/>
              <a:t>1782-1852</a:t>
            </a:r>
            <a:endParaRPr lang="en-GB" dirty="0"/>
          </a:p>
        </p:txBody>
      </p:sp>
      <p:sp>
        <p:nvSpPr>
          <p:cNvPr id="3" name="Content Placeholder 2"/>
          <p:cNvSpPr>
            <a:spLocks noGrp="1"/>
          </p:cNvSpPr>
          <p:nvPr>
            <p:ph idx="1"/>
          </p:nvPr>
        </p:nvSpPr>
        <p:spPr/>
        <p:txBody>
          <a:bodyPr>
            <a:normAutofit lnSpcReduction="10000"/>
          </a:bodyPr>
          <a:lstStyle/>
          <a:p>
            <a:r>
              <a:rPr lang="en-GB" dirty="0" smtClean="0"/>
              <a:t>encouraged </a:t>
            </a:r>
            <a:r>
              <a:rPr lang="en-GB" dirty="0"/>
              <a:t>the creation of educational environments that involved practical work and the direct use of materials. </a:t>
            </a:r>
            <a:endParaRPr lang="en-GB" dirty="0" smtClean="0"/>
          </a:p>
          <a:p>
            <a:r>
              <a:rPr lang="en-GB" dirty="0" smtClean="0"/>
              <a:t>engaging </a:t>
            </a:r>
            <a:r>
              <a:rPr lang="en-GB" dirty="0"/>
              <a:t>with the world, understanding </a:t>
            </a:r>
            <a:r>
              <a:rPr lang="en-GB" dirty="0" smtClean="0"/>
              <a:t>unfolds </a:t>
            </a:r>
          </a:p>
          <a:p>
            <a:r>
              <a:rPr lang="en-GB" dirty="0" smtClean="0"/>
              <a:t> </a:t>
            </a:r>
            <a:r>
              <a:rPr lang="en-GB" dirty="0"/>
              <a:t>the significance of play – it is both a creative activity and through it children become aware of their place in the </a:t>
            </a:r>
            <a:r>
              <a:rPr lang="en-GB" dirty="0" smtClean="0"/>
              <a:t>world</a:t>
            </a:r>
            <a:endParaRPr lang="en-GB" dirty="0"/>
          </a:p>
        </p:txBody>
      </p:sp>
      <p:pic>
        <p:nvPicPr>
          <p:cNvPr id="4" name="Picture 2" descr="http://drralph.pbworks.com/f/1283530821/10M%20F.%20Froebe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24328" y="274638"/>
            <a:ext cx="794385" cy="1143000"/>
          </a:xfrm>
          <a:prstGeom prst="rect">
            <a:avLst/>
          </a:prstGeom>
          <a:noFill/>
          <a:extLst>
            <a:ext uri="{909E8E84-426E-40DD-AFC4-6F175D3DCCD1}">
              <a14:hiddenFill xmlns:a14="http://schemas.microsoft.com/office/drawing/2010/main">
                <a:solidFill>
                  <a:srgbClr val="FFFFFF"/>
                </a:solidFill>
              </a14:hiddenFill>
            </a:ext>
          </a:extLst>
        </p:spPr>
      </p:pic>
      <p:sp>
        <p:nvSpPr>
          <p:cNvPr id="5" name="Date Placeholder 4"/>
          <p:cNvSpPr>
            <a:spLocks noGrp="1"/>
          </p:cNvSpPr>
          <p:nvPr>
            <p:ph type="dt" sz="half" idx="10"/>
          </p:nvPr>
        </p:nvSpPr>
        <p:spPr/>
        <p:txBody>
          <a:bodyPr/>
          <a:lstStyle/>
          <a:p>
            <a:fld id="{8712A0AC-C502-4544-86AE-8FD978548838}" type="datetime1">
              <a:rPr lang="en-GB" smtClean="0"/>
              <a:t>19/10/2016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6189364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dirty="0" smtClean="0"/>
              <a:t>Susan Isaacs</a:t>
            </a:r>
            <a:br>
              <a:rPr lang="en-GB" dirty="0" smtClean="0"/>
            </a:br>
            <a:r>
              <a:rPr lang="en-GB" dirty="0" smtClean="0"/>
              <a:t>1885-1948</a:t>
            </a:r>
            <a:endParaRPr lang="en-GB" dirty="0"/>
          </a:p>
        </p:txBody>
      </p:sp>
      <p:sp>
        <p:nvSpPr>
          <p:cNvPr id="4" name="Content Placeholder 3"/>
          <p:cNvSpPr>
            <a:spLocks noGrp="1"/>
          </p:cNvSpPr>
          <p:nvPr>
            <p:ph idx="1"/>
          </p:nvPr>
        </p:nvSpPr>
        <p:spPr>
          <a:xfrm>
            <a:off x="457200" y="1340768"/>
            <a:ext cx="8229600" cy="4176465"/>
          </a:xfrm>
        </p:spPr>
        <p:txBody>
          <a:bodyPr>
            <a:normAutofit fontScale="62500" lnSpcReduction="20000"/>
          </a:bodyPr>
          <a:lstStyle/>
          <a:p>
            <a:r>
              <a:rPr lang="en-GB" dirty="0"/>
              <a:t>I</a:t>
            </a:r>
            <a:r>
              <a:rPr lang="en-GB" dirty="0" smtClean="0"/>
              <a:t>mportant </a:t>
            </a:r>
            <a:r>
              <a:rPr lang="en-GB" dirty="0"/>
              <a:t>to develop children's skills to think clearly and exercise independent </a:t>
            </a:r>
            <a:r>
              <a:rPr lang="en-GB" dirty="0" smtClean="0"/>
              <a:t>judgement Parents </a:t>
            </a:r>
            <a:r>
              <a:rPr lang="en-GB" dirty="0"/>
              <a:t>were viewed as the main educators of their children with institutionalised care for children before the age 7 being potential damaging. </a:t>
            </a:r>
            <a:endParaRPr lang="en-GB" dirty="0" smtClean="0"/>
          </a:p>
          <a:p>
            <a:r>
              <a:rPr lang="en-GB" dirty="0" smtClean="0"/>
              <a:t>Children </a:t>
            </a:r>
            <a:r>
              <a:rPr lang="en-GB" dirty="0"/>
              <a:t>learned best through their own play. </a:t>
            </a:r>
            <a:r>
              <a:rPr lang="en-GB" i="1" dirty="0"/>
              <a:t>For Isaacs, play involves a perpetual form of experiment..."at any moment, a new line of inquiry or </a:t>
            </a:r>
            <a:r>
              <a:rPr lang="en-GB" i="1" dirty="0" smtClean="0"/>
              <a:t>argument </a:t>
            </a:r>
            <a:r>
              <a:rPr lang="en-GB" i="1" dirty="0"/>
              <a:t>might flash out, a new step in understanding be taken</a:t>
            </a:r>
            <a:r>
              <a:rPr lang="en-GB" i="1" dirty="0" smtClean="0"/>
              <a:t>"</a:t>
            </a:r>
            <a:r>
              <a:rPr lang="en-GB" dirty="0" smtClean="0"/>
              <a:t>.</a:t>
            </a:r>
            <a:endParaRPr lang="en-GB" dirty="0"/>
          </a:p>
          <a:p>
            <a:r>
              <a:rPr lang="en-GB" dirty="0" smtClean="0"/>
              <a:t>"</a:t>
            </a:r>
            <a:r>
              <a:rPr lang="en-GB" dirty="0"/>
              <a:t>What imaginative play does, in the first place is to create practical situations which may often then be pursued for their own sake, and this leads on to actual discovery or to verbal judgment and reasoning". </a:t>
            </a:r>
            <a:endParaRPr lang="en-GB" dirty="0" smtClean="0"/>
          </a:p>
          <a:p>
            <a:r>
              <a:rPr lang="en-GB" dirty="0" smtClean="0"/>
              <a:t>The </a:t>
            </a:r>
            <a:r>
              <a:rPr lang="en-GB" dirty="0"/>
              <a:t>role of the adults, then, is to guide children's play, but on the whole they should have freedom to explore. </a:t>
            </a:r>
            <a:endParaRPr lang="en-GB" dirty="0" smtClean="0"/>
          </a:p>
          <a:p>
            <a:pPr marL="0" indent="0">
              <a:buNone/>
            </a:pPr>
            <a:r>
              <a:rPr lang="en-GB" dirty="0"/>
              <a:t> </a:t>
            </a:r>
            <a:r>
              <a:rPr lang="en-GB" i="1" dirty="0"/>
              <a:t>Intellectual Growth in Young </a:t>
            </a:r>
            <a:r>
              <a:rPr lang="en-GB" i="1" dirty="0" smtClean="0"/>
              <a:t>Children</a:t>
            </a:r>
            <a:r>
              <a:rPr lang="en-GB" baseline="30000" dirty="0" smtClean="0"/>
              <a:t>[</a:t>
            </a:r>
            <a:endParaRPr lang="en-GB" dirty="0"/>
          </a:p>
          <a:p>
            <a:pPr marL="0" indent="0">
              <a:buNone/>
            </a:pPr>
            <a:endParaRPr lang="en-GB" dirty="0"/>
          </a:p>
        </p:txBody>
      </p:sp>
      <p:pic>
        <p:nvPicPr>
          <p:cNvPr id="6" name="Picture 2" descr="SusanIsaacs.jpg"/>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7840736" y="274638"/>
            <a:ext cx="846064" cy="922114"/>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p:cNvSpPr>
            <a:spLocks noGrp="1"/>
          </p:cNvSpPr>
          <p:nvPr>
            <p:ph type="dt" sz="half" idx="10"/>
          </p:nvPr>
        </p:nvSpPr>
        <p:spPr/>
        <p:txBody>
          <a:bodyPr/>
          <a:lstStyle/>
          <a:p>
            <a:fld id="{CD174618-365B-432D-849C-199BD757F89F}"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41047449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Jerome Bruner</a:t>
            </a:r>
            <a:br>
              <a:rPr lang="en-GB" dirty="0" smtClean="0"/>
            </a:br>
            <a:r>
              <a:rPr lang="en-GB" dirty="0" smtClean="0"/>
              <a:t>1915</a:t>
            </a:r>
            <a:endParaRPr lang="en-GB" dirty="0"/>
          </a:p>
        </p:txBody>
      </p:sp>
      <p:sp>
        <p:nvSpPr>
          <p:cNvPr id="3" name="Content Placeholder 2"/>
          <p:cNvSpPr>
            <a:spLocks noGrp="1"/>
          </p:cNvSpPr>
          <p:nvPr>
            <p:ph idx="1"/>
          </p:nvPr>
        </p:nvSpPr>
        <p:spPr/>
        <p:txBody>
          <a:bodyPr>
            <a:normAutofit fontScale="92500"/>
          </a:bodyPr>
          <a:lstStyle/>
          <a:p>
            <a:r>
              <a:rPr lang="en-GB" dirty="0" smtClean="0"/>
              <a:t>Passed away this year </a:t>
            </a:r>
            <a:r>
              <a:rPr lang="en-GB" dirty="0" smtClean="0"/>
              <a:t>having reached a </a:t>
            </a:r>
            <a:r>
              <a:rPr lang="en-GB" dirty="0" smtClean="0"/>
              <a:t>100 </a:t>
            </a:r>
            <a:r>
              <a:rPr lang="en-GB" smtClean="0"/>
              <a:t>years </a:t>
            </a:r>
            <a:r>
              <a:rPr lang="en-GB" smtClean="0"/>
              <a:t>of age</a:t>
            </a:r>
            <a:endParaRPr lang="en-GB" dirty="0" smtClean="0"/>
          </a:p>
          <a:p>
            <a:r>
              <a:rPr lang="en-GB" dirty="0"/>
              <a:t> Finally, in 1996, in </a:t>
            </a:r>
            <a:r>
              <a:rPr lang="en-GB" i="1" dirty="0"/>
              <a:t>The Culture of Education,</a:t>
            </a:r>
            <a:r>
              <a:rPr lang="en-GB" dirty="0"/>
              <a:t> Bruner reassessed the state of educational practices three decades after he had begun his educational research. Bruner was also credited with helping found the Head Start early childcare </a:t>
            </a:r>
            <a:r>
              <a:rPr lang="en-GB" dirty="0" smtClean="0"/>
              <a:t>program. </a:t>
            </a:r>
            <a:r>
              <a:rPr lang="en-GB" dirty="0"/>
              <a:t> </a:t>
            </a:r>
            <a:endParaRPr lang="en-GB" dirty="0" smtClean="0"/>
          </a:p>
        </p:txBody>
      </p:sp>
      <p:pic>
        <p:nvPicPr>
          <p:cNvPr id="4" name="Picture 4" descr="http://insidetheacademy.asu.edu/wp-content/uploads/2012/05/Bruner-Profile-200x275.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24328" y="274639"/>
            <a:ext cx="1162472" cy="1143000"/>
          </a:xfrm>
          <a:prstGeom prst="rect">
            <a:avLst/>
          </a:prstGeom>
          <a:noFill/>
          <a:extLst>
            <a:ext uri="{909E8E84-426E-40DD-AFC4-6F175D3DCCD1}">
              <a14:hiddenFill xmlns:a14="http://schemas.microsoft.com/office/drawing/2010/main">
                <a:solidFill>
                  <a:srgbClr val="FFFFFF"/>
                </a:solidFill>
              </a14:hiddenFill>
            </a:ext>
          </a:extLst>
        </p:spPr>
      </p:pic>
      <p:sp>
        <p:nvSpPr>
          <p:cNvPr id="5" name="Date Placeholder 4"/>
          <p:cNvSpPr>
            <a:spLocks noGrp="1"/>
          </p:cNvSpPr>
          <p:nvPr>
            <p:ph type="dt" sz="half" idx="10"/>
          </p:nvPr>
        </p:nvSpPr>
        <p:spPr/>
        <p:txBody>
          <a:bodyPr/>
          <a:lstStyle/>
          <a:p>
            <a:fld id="{55A131D1-5E1E-4504-B418-DD270431EE9D}" type="datetime1">
              <a:rPr lang="en-GB" smtClean="0"/>
              <a:t>19/10/2016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7730492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r>
              <a:rPr lang="en-GB" dirty="0" smtClean="0"/>
              <a:t>Reggio Emilia</a:t>
            </a:r>
          </a:p>
          <a:p>
            <a:pPr marL="0" indent="0">
              <a:buNone/>
            </a:pPr>
            <a:r>
              <a:rPr lang="en-GB" sz="2800" dirty="0">
                <a:hlinkClick r:id="rId3"/>
              </a:rPr>
              <a:t>http://www.reggiokids.com/#!</a:t>
            </a:r>
            <a:r>
              <a:rPr lang="en-GB" sz="2800" dirty="0" smtClean="0">
                <a:hlinkClick r:id="rId3"/>
              </a:rPr>
              <a:t>our-perspective/rcpd8</a:t>
            </a:r>
            <a:endParaRPr lang="en-GB" sz="2800" dirty="0" smtClean="0"/>
          </a:p>
          <a:p>
            <a:pPr marL="0" indent="0">
              <a:buNone/>
            </a:pPr>
            <a:r>
              <a:rPr lang="en-GB" sz="2400" dirty="0">
                <a:hlinkClick r:id="rId4"/>
              </a:rPr>
              <a:t>http://www.reggiokids.com/#!</a:t>
            </a:r>
            <a:r>
              <a:rPr lang="en-GB" sz="2400" dirty="0" smtClean="0">
                <a:hlinkClick r:id="rId4"/>
              </a:rPr>
              <a:t>the-reggio-approach/x27yp</a:t>
            </a:r>
            <a:endParaRPr lang="en-GB" sz="2400" dirty="0" smtClean="0"/>
          </a:p>
          <a:p>
            <a:pPr marL="0" indent="0">
              <a:buNone/>
            </a:pPr>
            <a:endParaRPr lang="en-GB" sz="2400" dirty="0"/>
          </a:p>
        </p:txBody>
      </p:sp>
      <p:sp>
        <p:nvSpPr>
          <p:cNvPr id="2" name="Date Placeholder 1"/>
          <p:cNvSpPr>
            <a:spLocks noGrp="1"/>
          </p:cNvSpPr>
          <p:nvPr>
            <p:ph type="dt" sz="half" idx="10"/>
          </p:nvPr>
        </p:nvSpPr>
        <p:spPr/>
        <p:txBody>
          <a:bodyPr/>
          <a:lstStyle/>
          <a:p>
            <a:fld id="{7022BC45-06D5-44EB-86D6-AF16847EAFB3}" type="datetime1">
              <a:rPr lang="en-GB" smtClean="0"/>
              <a:t>19/10/2016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4756281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sz="3200" dirty="0" smtClean="0"/>
              <a:t>No single theorist has offered a complete explanation of children’s learning</a:t>
            </a:r>
            <a:endParaRPr lang="en-GB" sz="3200" dirty="0"/>
          </a:p>
        </p:txBody>
      </p:sp>
      <p:sp>
        <p:nvSpPr>
          <p:cNvPr id="5" name="Content Placeholder 4"/>
          <p:cNvSpPr>
            <a:spLocks noGrp="1"/>
          </p:cNvSpPr>
          <p:nvPr>
            <p:ph sz="half" idx="1"/>
          </p:nvPr>
        </p:nvSpPr>
        <p:spPr/>
        <p:txBody>
          <a:bodyPr>
            <a:normAutofit/>
          </a:bodyPr>
          <a:lstStyle/>
          <a:p>
            <a:r>
              <a:rPr lang="en-GB" dirty="0" smtClean="0"/>
              <a:t>Pavlov</a:t>
            </a:r>
          </a:p>
          <a:p>
            <a:r>
              <a:rPr lang="en-GB" dirty="0" smtClean="0"/>
              <a:t>Skinner </a:t>
            </a:r>
          </a:p>
          <a:p>
            <a:r>
              <a:rPr lang="en-GB" dirty="0" smtClean="0"/>
              <a:t>Piaget</a:t>
            </a:r>
          </a:p>
          <a:p>
            <a:r>
              <a:rPr lang="en-GB" dirty="0" smtClean="0"/>
              <a:t>Vygotsky</a:t>
            </a:r>
          </a:p>
          <a:p>
            <a:r>
              <a:rPr lang="en-GB" dirty="0" smtClean="0"/>
              <a:t>Bandura</a:t>
            </a:r>
          </a:p>
          <a:p>
            <a:r>
              <a:rPr lang="en-GB" dirty="0" smtClean="0"/>
              <a:t>Bruner</a:t>
            </a:r>
          </a:p>
          <a:p>
            <a:endParaRPr lang="en-GB" dirty="0"/>
          </a:p>
          <a:p>
            <a:endParaRPr lang="en-GB" dirty="0"/>
          </a:p>
        </p:txBody>
      </p:sp>
      <p:sp>
        <p:nvSpPr>
          <p:cNvPr id="7" name="Content Placeholder 6"/>
          <p:cNvSpPr>
            <a:spLocks noGrp="1"/>
          </p:cNvSpPr>
          <p:nvPr>
            <p:ph sz="half" idx="2"/>
          </p:nvPr>
        </p:nvSpPr>
        <p:spPr/>
        <p:txBody>
          <a:bodyPr/>
          <a:lstStyle/>
          <a:p>
            <a:r>
              <a:rPr lang="en-GB" dirty="0" smtClean="0"/>
              <a:t>Dewey</a:t>
            </a:r>
          </a:p>
          <a:p>
            <a:r>
              <a:rPr lang="en-GB" dirty="0" smtClean="0"/>
              <a:t>Montessori</a:t>
            </a:r>
          </a:p>
          <a:p>
            <a:r>
              <a:rPr lang="en-GB" dirty="0" smtClean="0"/>
              <a:t>And now?...</a:t>
            </a:r>
            <a:endParaRPr lang="en-GB" dirty="0"/>
          </a:p>
        </p:txBody>
      </p:sp>
      <p:sp>
        <p:nvSpPr>
          <p:cNvPr id="2" name="Date Placeholder 1"/>
          <p:cNvSpPr>
            <a:spLocks noGrp="1"/>
          </p:cNvSpPr>
          <p:nvPr>
            <p:ph type="dt" sz="half" idx="10"/>
          </p:nvPr>
        </p:nvSpPr>
        <p:spPr/>
        <p:txBody>
          <a:bodyPr/>
          <a:lstStyle/>
          <a:p>
            <a:fld id="{55024F97-DB2C-4E56-A675-C774F4C8C09F}" type="datetime1">
              <a:rPr lang="en-GB" smtClean="0"/>
              <a:t>19/10/2016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16251776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7"/>
            <a:ext cx="8784976" cy="1325563"/>
          </a:xfrm>
        </p:spPr>
        <p:txBody>
          <a:bodyPr>
            <a:normAutofit/>
          </a:bodyPr>
          <a:lstStyle/>
          <a:p>
            <a:pPr algn="l"/>
            <a:r>
              <a:rPr lang="en-GB" sz="3200" dirty="0" smtClean="0"/>
              <a:t>What educational theories do we remember?</a:t>
            </a:r>
            <a:endParaRPr lang="en-GB" sz="3200" dirty="0"/>
          </a:p>
        </p:txBody>
      </p:sp>
      <p:sp>
        <p:nvSpPr>
          <p:cNvPr id="3" name="Content Placeholder 2"/>
          <p:cNvSpPr>
            <a:spLocks noGrp="1"/>
          </p:cNvSpPr>
          <p:nvPr>
            <p:ph idx="1"/>
          </p:nvPr>
        </p:nvSpPr>
        <p:spPr/>
        <p:txBody>
          <a:bodyPr/>
          <a:lstStyle/>
          <a:p>
            <a:r>
              <a:rPr lang="en-GB" dirty="0">
                <a:hlinkClick r:id="rId3"/>
              </a:rPr>
              <a:t>http://www.learning-theories.com</a:t>
            </a:r>
            <a:r>
              <a:rPr lang="en-GB" dirty="0" smtClean="0">
                <a:hlinkClick r:id="rId3"/>
              </a:rPr>
              <a:t>/</a:t>
            </a:r>
            <a:endParaRPr lang="en-GB" dirty="0" smtClean="0"/>
          </a:p>
          <a:p>
            <a:endParaRPr lang="en-GB" dirty="0"/>
          </a:p>
        </p:txBody>
      </p:sp>
      <p:pic>
        <p:nvPicPr>
          <p:cNvPr id="9218" name="Picture 2" descr="https://03fcd67fd51850d3ba6b-6cb392df11a341bce8c76b1898d0c030.ssl.cf3.rackcdn.com/large/9781/4739/978147390646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080" y="2277993"/>
            <a:ext cx="2592288" cy="323026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http://ecx.images-amazon.com/images/I/51E2EC307FL._SX375_BO1,204,203,200_.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87624" y="2277993"/>
            <a:ext cx="2448272" cy="3230265"/>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p:cNvSpPr>
            <a:spLocks noGrp="1"/>
          </p:cNvSpPr>
          <p:nvPr>
            <p:ph type="dt" sz="half" idx="10"/>
          </p:nvPr>
        </p:nvSpPr>
        <p:spPr/>
        <p:txBody>
          <a:bodyPr/>
          <a:lstStyle/>
          <a:p>
            <a:fld id="{0C0B951D-C872-4645-BEB1-D94B94B62907}"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Current educational thinking</a:t>
            </a:r>
            <a:br>
              <a:rPr lang="en-GB" dirty="0" smtClean="0"/>
            </a:br>
            <a:r>
              <a:rPr lang="en-GB" dirty="0" smtClean="0"/>
              <a:t>or fads?</a:t>
            </a:r>
            <a:endParaRPr lang="en-GB" dirty="0"/>
          </a:p>
        </p:txBody>
      </p:sp>
      <p:sp>
        <p:nvSpPr>
          <p:cNvPr id="3" name="Content Placeholder 2"/>
          <p:cNvSpPr>
            <a:spLocks noGrp="1"/>
          </p:cNvSpPr>
          <p:nvPr>
            <p:ph sz="half" idx="1"/>
          </p:nvPr>
        </p:nvSpPr>
        <p:spPr/>
        <p:txBody>
          <a:bodyPr>
            <a:normAutofit fontScale="55000" lnSpcReduction="20000"/>
          </a:bodyPr>
          <a:lstStyle/>
          <a:p>
            <a:r>
              <a:rPr lang="en-GB" sz="4000" dirty="0" smtClean="0"/>
              <a:t>Bloom’s </a:t>
            </a:r>
            <a:r>
              <a:rPr lang="en-GB" sz="4000" dirty="0"/>
              <a:t>Taxonomy</a:t>
            </a:r>
          </a:p>
          <a:p>
            <a:r>
              <a:rPr lang="en-GB" sz="4000" dirty="0"/>
              <a:t>Brain-Based Teaching &amp; Learning</a:t>
            </a:r>
          </a:p>
          <a:p>
            <a:r>
              <a:rPr lang="en-GB" sz="4000" dirty="0" smtClean="0"/>
              <a:t>Creative </a:t>
            </a:r>
            <a:r>
              <a:rPr lang="en-GB" sz="4000" dirty="0"/>
              <a:t>Thinking</a:t>
            </a:r>
          </a:p>
          <a:p>
            <a:r>
              <a:rPr lang="en-GB" sz="4000" dirty="0"/>
              <a:t>Critical Thinking</a:t>
            </a:r>
          </a:p>
          <a:p>
            <a:r>
              <a:rPr lang="en-GB" sz="4000" dirty="0" smtClean="0"/>
              <a:t>Emotional </a:t>
            </a:r>
            <a:r>
              <a:rPr lang="en-GB" sz="4000" dirty="0"/>
              <a:t>Intelligence</a:t>
            </a:r>
          </a:p>
          <a:p>
            <a:r>
              <a:rPr lang="en-GB" sz="4000" dirty="0"/>
              <a:t>Feminist &amp; Gender Issues</a:t>
            </a:r>
          </a:p>
          <a:p>
            <a:r>
              <a:rPr lang="en-GB" sz="4000" dirty="0" smtClean="0"/>
              <a:t>Global Education</a:t>
            </a:r>
          </a:p>
          <a:p>
            <a:r>
              <a:rPr lang="en-GB" sz="4000" dirty="0" smtClean="0"/>
              <a:t>Growth mindset theory</a:t>
            </a:r>
            <a:endParaRPr lang="en-GB" sz="4000" dirty="0"/>
          </a:p>
          <a:p>
            <a:r>
              <a:rPr lang="en-GB" sz="4000" dirty="0"/>
              <a:t>Inquiry-Based Teaching</a:t>
            </a:r>
          </a:p>
          <a:p>
            <a:pPr marL="0" indent="0">
              <a:buNone/>
            </a:pPr>
            <a:endParaRPr lang="en-GB" dirty="0"/>
          </a:p>
        </p:txBody>
      </p:sp>
      <p:sp>
        <p:nvSpPr>
          <p:cNvPr id="5" name="Content Placeholder 4"/>
          <p:cNvSpPr>
            <a:spLocks noGrp="1"/>
          </p:cNvSpPr>
          <p:nvPr>
            <p:ph sz="half" idx="2"/>
          </p:nvPr>
        </p:nvSpPr>
        <p:spPr/>
        <p:txBody>
          <a:bodyPr>
            <a:normAutofit fontScale="55000" lnSpcReduction="20000"/>
          </a:bodyPr>
          <a:lstStyle/>
          <a:p>
            <a:r>
              <a:rPr lang="en-GB" sz="4000" dirty="0" smtClean="0"/>
              <a:t>Learning </a:t>
            </a:r>
            <a:r>
              <a:rPr lang="en-GB" sz="4000" dirty="0"/>
              <a:t>Styles</a:t>
            </a:r>
          </a:p>
          <a:p>
            <a:r>
              <a:rPr lang="en-GB" sz="4000" dirty="0"/>
              <a:t>Multiculturalism</a:t>
            </a:r>
          </a:p>
          <a:p>
            <a:r>
              <a:rPr lang="en-GB" sz="4000" dirty="0"/>
              <a:t>Multiple Intelligences</a:t>
            </a:r>
          </a:p>
          <a:p>
            <a:r>
              <a:rPr lang="en-GB" sz="4000" dirty="0" smtClean="0"/>
              <a:t>Outcome-Based </a:t>
            </a:r>
            <a:r>
              <a:rPr lang="en-GB" sz="4000" dirty="0"/>
              <a:t>Education (or Standards-Based Education)</a:t>
            </a:r>
          </a:p>
          <a:p>
            <a:r>
              <a:rPr lang="en-GB" sz="4000" dirty="0"/>
              <a:t>Phonics vs. Whole Language</a:t>
            </a:r>
          </a:p>
          <a:p>
            <a:r>
              <a:rPr lang="en-GB" sz="4000" dirty="0" smtClean="0"/>
              <a:t>Problem </a:t>
            </a:r>
            <a:r>
              <a:rPr lang="en-GB" sz="4000" dirty="0"/>
              <a:t>Solving</a:t>
            </a:r>
          </a:p>
          <a:p>
            <a:r>
              <a:rPr lang="en-GB" sz="4000" dirty="0" smtClean="0"/>
              <a:t>Thematic Curriculum</a:t>
            </a:r>
          </a:p>
          <a:p>
            <a:endParaRPr lang="en-GB" dirty="0"/>
          </a:p>
        </p:txBody>
      </p:sp>
      <p:sp>
        <p:nvSpPr>
          <p:cNvPr id="2" name="Date Placeholder 1"/>
          <p:cNvSpPr>
            <a:spLocks noGrp="1"/>
          </p:cNvSpPr>
          <p:nvPr>
            <p:ph type="dt" sz="half" idx="10"/>
          </p:nvPr>
        </p:nvSpPr>
        <p:spPr/>
        <p:txBody>
          <a:bodyPr/>
          <a:lstStyle/>
          <a:p>
            <a:fld id="{00A05520-D515-4F5D-AC4A-D9BE11D9586A}" type="datetime1">
              <a:rPr lang="en-GB" smtClean="0"/>
              <a:t>19/10/2016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2084524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a:t>The Teaching and Learning Research Programme (TLRP) in </a:t>
            </a:r>
            <a:r>
              <a:rPr lang="en-GB" sz="3200" b="1" dirty="0" smtClean="0"/>
              <a:t>Wales </a:t>
            </a:r>
            <a:br>
              <a:rPr lang="en-GB" sz="3200" b="1" dirty="0" smtClean="0"/>
            </a:br>
            <a:r>
              <a:rPr lang="en-GB" sz="2000" dirty="0" smtClean="0"/>
              <a:t>Release </a:t>
            </a:r>
            <a:r>
              <a:rPr lang="en-GB" sz="2000" dirty="0"/>
              <a:t>date: 6 December 2010</a:t>
            </a:r>
          </a:p>
        </p:txBody>
      </p:sp>
      <p:sp>
        <p:nvSpPr>
          <p:cNvPr id="3" name="Content Placeholder 2"/>
          <p:cNvSpPr>
            <a:spLocks noGrp="1"/>
          </p:cNvSpPr>
          <p:nvPr>
            <p:ph idx="1"/>
          </p:nvPr>
        </p:nvSpPr>
        <p:spPr/>
        <p:txBody>
          <a:bodyPr/>
          <a:lstStyle/>
          <a:p>
            <a:pPr marL="0" indent="0">
              <a:buNone/>
            </a:pPr>
            <a:r>
              <a:rPr lang="en-GB" b="1" dirty="0"/>
              <a:t>This is the largest single programme of educational research ever commissioned in the UK.</a:t>
            </a:r>
          </a:p>
          <a:p>
            <a:pPr marL="0" indent="0">
              <a:buNone/>
            </a:pPr>
            <a:r>
              <a:rPr lang="en-GB" dirty="0"/>
              <a:t>The programme consisted of 52 separate large scale projects, covering every part of the education system from early years to lifelong learning.</a:t>
            </a:r>
          </a:p>
          <a:p>
            <a:endParaRPr lang="en-GB" dirty="0"/>
          </a:p>
        </p:txBody>
      </p:sp>
      <p:sp>
        <p:nvSpPr>
          <p:cNvPr id="4" name="Date Placeholder 3"/>
          <p:cNvSpPr>
            <a:spLocks noGrp="1"/>
          </p:cNvSpPr>
          <p:nvPr>
            <p:ph type="dt" sz="half" idx="10"/>
          </p:nvPr>
        </p:nvSpPr>
        <p:spPr/>
        <p:txBody>
          <a:bodyPr/>
          <a:lstStyle/>
          <a:p>
            <a:fld id="{1A243CE4-8E3B-4874-95AC-4E10A1310988}"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3752982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5184577"/>
          </a:xfrm>
        </p:spPr>
        <p:txBody>
          <a:bodyPr>
            <a:normAutofit fontScale="70000" lnSpcReduction="20000"/>
          </a:bodyPr>
          <a:lstStyle/>
          <a:p>
            <a:pPr marL="0" indent="0">
              <a:buNone/>
            </a:pPr>
            <a:r>
              <a:rPr lang="en-GB" dirty="0"/>
              <a:t>As the TLRP moved into its closing stages, the Economic and Social Research Council, the Welsh Assembly Government and the Welsh Educational Research Network, came together to commission a final project designed to explore the implications of the findings from this major research programme for Welsh educational policy and practice</a:t>
            </a:r>
            <a:r>
              <a:rPr lang="en-GB" dirty="0" smtClean="0"/>
              <a:t>.</a:t>
            </a:r>
          </a:p>
          <a:p>
            <a:pPr marL="0" indent="0">
              <a:buNone/>
            </a:pPr>
            <a:endParaRPr lang="en-GB" dirty="0"/>
          </a:p>
          <a:p>
            <a:pPr marL="0" indent="0">
              <a:buNone/>
            </a:pPr>
            <a:r>
              <a:rPr lang="en-GB" dirty="0"/>
              <a:t>Four teams of researchers from across Wales have reviewed the findings from the TLRP in relation to four key areas of Welsh policy.</a:t>
            </a:r>
          </a:p>
          <a:p>
            <a:r>
              <a:rPr lang="en-GB" dirty="0"/>
              <a:t>The Foundation Phase.</a:t>
            </a:r>
          </a:p>
          <a:p>
            <a:r>
              <a:rPr lang="en-GB" dirty="0"/>
              <a:t>Improving Teaching for the 7–14 age range.</a:t>
            </a:r>
          </a:p>
          <a:p>
            <a:r>
              <a:rPr lang="en-GB" dirty="0"/>
              <a:t>Social Inclusion.</a:t>
            </a:r>
          </a:p>
          <a:p>
            <a:r>
              <a:rPr lang="en-GB" dirty="0"/>
              <a:t>Improving Learning by Taking Account of Learners’ Perspectives.</a:t>
            </a:r>
          </a:p>
          <a:p>
            <a:endParaRPr lang="en-GB" dirty="0"/>
          </a:p>
        </p:txBody>
      </p:sp>
      <p:sp>
        <p:nvSpPr>
          <p:cNvPr id="4" name="Date Placeholder 3"/>
          <p:cNvSpPr>
            <a:spLocks noGrp="1"/>
          </p:cNvSpPr>
          <p:nvPr>
            <p:ph type="dt" sz="half" idx="10"/>
          </p:nvPr>
        </p:nvSpPr>
        <p:spPr/>
        <p:txBody>
          <a:bodyPr/>
          <a:lstStyle/>
          <a:p>
            <a:fld id="{1A243CE4-8E3B-4874-95AC-4E10A1310988}"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9402979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1200" dirty="0">
                <a:hlinkClick r:id="rId3"/>
              </a:rPr>
              <a:t>http://gov.wales/statistics-and-research/teaching-learning-research-programme-wales/?</a:t>
            </a:r>
            <a:r>
              <a:rPr lang="en-GB" sz="1200" dirty="0" smtClean="0">
                <a:hlinkClick r:id="rId3"/>
              </a:rPr>
              <a:t>lang=en</a:t>
            </a:r>
            <a:r>
              <a:rPr lang="en-GB" sz="1200" dirty="0" smtClean="0"/>
              <a:t/>
            </a:r>
            <a:br>
              <a:rPr lang="en-GB" sz="1200" dirty="0" smtClean="0"/>
            </a:br>
            <a:r>
              <a:rPr lang="en-GB" sz="1200" dirty="0"/>
              <a:t/>
            </a:r>
            <a:br>
              <a:rPr lang="en-GB" sz="1200" dirty="0"/>
            </a:br>
            <a:r>
              <a:rPr lang="en-GB" sz="1200" dirty="0">
                <a:hlinkClick r:id="rId4"/>
              </a:rPr>
              <a:t>http://gov.wales/statistics-and-research/teaching-learning-research-programme-wales/?</a:t>
            </a:r>
            <a:r>
              <a:rPr lang="en-GB" sz="1200" dirty="0" smtClean="0">
                <a:hlinkClick r:id="rId4"/>
              </a:rPr>
              <a:t>skip=1&amp;lang=cy</a:t>
            </a:r>
            <a:r>
              <a:rPr lang="en-GB" sz="1200" dirty="0" smtClean="0"/>
              <a:t/>
            </a:r>
            <a:br>
              <a:rPr lang="en-GB" sz="1200" dirty="0" smtClean="0"/>
            </a:br>
            <a:endParaRPr lang="en-GB" sz="1200" dirty="0"/>
          </a:p>
        </p:txBody>
      </p:sp>
      <p:sp>
        <p:nvSpPr>
          <p:cNvPr id="3" name="Content Placeholder 2"/>
          <p:cNvSpPr>
            <a:spLocks noGrp="1"/>
          </p:cNvSpPr>
          <p:nvPr>
            <p:ph idx="1"/>
          </p:nvPr>
        </p:nvSpPr>
        <p:spPr/>
        <p:txBody>
          <a:bodyPr/>
          <a:lstStyle/>
          <a:p>
            <a:r>
              <a:rPr lang="en-GB" dirty="0"/>
              <a:t>The outcome of the reviews is a series of posters and briefing papers aimed at bringing findings from this major research programme to policy makers and practitioners across Wales</a:t>
            </a:r>
          </a:p>
        </p:txBody>
      </p:sp>
      <p:sp>
        <p:nvSpPr>
          <p:cNvPr id="4" name="Date Placeholder 3"/>
          <p:cNvSpPr>
            <a:spLocks noGrp="1"/>
          </p:cNvSpPr>
          <p:nvPr>
            <p:ph type="dt" sz="half" idx="10"/>
          </p:nvPr>
        </p:nvSpPr>
        <p:spPr/>
        <p:txBody>
          <a:bodyPr/>
          <a:lstStyle/>
          <a:p>
            <a:fld id="{1A243CE4-8E3B-4874-95AC-4E10A1310988}"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3221133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A243CE4-8E3B-4874-95AC-4E10A1310988}"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17</a:t>
            </a:fld>
            <a:endParaRPr lang="en-GB"/>
          </a:p>
        </p:txBody>
      </p:sp>
      <p:pic>
        <p:nvPicPr>
          <p:cNvPr id="8" name="Picture 7"/>
          <p:cNvPicPr/>
          <p:nvPr/>
        </p:nvPicPr>
        <p:blipFill rotWithShape="1">
          <a:blip r:embed="rId3"/>
          <a:srcRect l="6825" t="13018" r="58054"/>
          <a:stretch/>
        </p:blipFill>
        <p:spPr bwMode="auto">
          <a:xfrm>
            <a:off x="0" y="0"/>
            <a:ext cx="9144000" cy="573325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658336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Evidence-based teaching</a:t>
            </a:r>
            <a:endParaRPr lang="en-GB" dirty="0"/>
          </a:p>
        </p:txBody>
      </p:sp>
      <p:sp>
        <p:nvSpPr>
          <p:cNvPr id="3" name="Content Placeholder 2"/>
          <p:cNvSpPr>
            <a:spLocks noGrp="1"/>
          </p:cNvSpPr>
          <p:nvPr>
            <p:ph idx="1"/>
          </p:nvPr>
        </p:nvSpPr>
        <p:spPr/>
        <p:txBody>
          <a:bodyPr/>
          <a:lstStyle/>
          <a:p>
            <a:r>
              <a:rPr lang="en-GB" dirty="0" smtClean="0"/>
              <a:t>Andrew Pollard</a:t>
            </a:r>
          </a:p>
          <a:p>
            <a:r>
              <a:rPr lang="en-GB" dirty="0" smtClean="0"/>
              <a:t>John Hattie</a:t>
            </a:r>
            <a:endParaRPr lang="en-GB" dirty="0"/>
          </a:p>
        </p:txBody>
      </p:sp>
      <p:sp>
        <p:nvSpPr>
          <p:cNvPr id="4" name="Date Placeholder 3"/>
          <p:cNvSpPr>
            <a:spLocks noGrp="1"/>
          </p:cNvSpPr>
          <p:nvPr>
            <p:ph type="dt" sz="half" idx="10"/>
          </p:nvPr>
        </p:nvSpPr>
        <p:spPr/>
        <p:txBody>
          <a:bodyPr/>
          <a:lstStyle/>
          <a:p>
            <a:fld id="{BBC97314-F3EC-481C-8308-9059DD19B696}"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35563376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smtClean="0"/>
              <a:t>Hattie: </a:t>
            </a:r>
            <a:r>
              <a:rPr lang="en-GB" dirty="0"/>
              <a:t>6 Popular Myths</a:t>
            </a:r>
            <a:r>
              <a:rPr lang="en-GB" dirty="0" smtClean="0"/>
              <a:t>:</a:t>
            </a:r>
            <a:endParaRPr lang="en-GB" dirty="0"/>
          </a:p>
        </p:txBody>
      </p:sp>
      <p:sp>
        <p:nvSpPr>
          <p:cNvPr id="6" name="Content Placeholder 5"/>
          <p:cNvSpPr>
            <a:spLocks noGrp="1"/>
          </p:cNvSpPr>
          <p:nvPr>
            <p:ph idx="1"/>
          </p:nvPr>
        </p:nvSpPr>
        <p:spPr/>
        <p:txBody>
          <a:bodyPr>
            <a:normAutofit fontScale="77500" lnSpcReduction="20000"/>
          </a:bodyPr>
          <a:lstStyle/>
          <a:p>
            <a:pPr marL="514350" indent="-514350">
              <a:buFont typeface="+mj-lt"/>
              <a:buAutoNum type="arabicPeriod"/>
            </a:pPr>
            <a:r>
              <a:rPr lang="en-GB" dirty="0" smtClean="0"/>
              <a:t>Your </a:t>
            </a:r>
            <a:r>
              <a:rPr lang="en-GB" dirty="0"/>
              <a:t>teaching degree helped you to be a better teacher</a:t>
            </a:r>
          </a:p>
          <a:p>
            <a:pPr marL="514350" indent="-514350">
              <a:buFont typeface="+mj-lt"/>
              <a:buAutoNum type="arabicPeriod"/>
            </a:pPr>
            <a:r>
              <a:rPr lang="en-GB" dirty="0"/>
              <a:t>Children learn best when they discover things on their own</a:t>
            </a:r>
          </a:p>
          <a:p>
            <a:pPr marL="514350" indent="-514350">
              <a:buFont typeface="+mj-lt"/>
              <a:buAutoNum type="arabicPeriod"/>
            </a:pPr>
            <a:r>
              <a:rPr lang="en-GB" dirty="0"/>
              <a:t>Students learn more when they are in control of their learning</a:t>
            </a:r>
          </a:p>
          <a:p>
            <a:pPr marL="514350" indent="-514350">
              <a:buFont typeface="+mj-lt"/>
              <a:buAutoNum type="arabicPeriod"/>
            </a:pPr>
            <a:r>
              <a:rPr lang="en-GB" dirty="0"/>
              <a:t>Kids learn better when you cater to their learning style</a:t>
            </a:r>
          </a:p>
          <a:p>
            <a:pPr marL="514350" indent="-514350">
              <a:buFont typeface="+mj-lt"/>
              <a:buAutoNum type="arabicPeriod"/>
            </a:pPr>
            <a:r>
              <a:rPr lang="en-GB" dirty="0"/>
              <a:t>Repeating kids helps but accelerating them doesn’t</a:t>
            </a:r>
          </a:p>
          <a:p>
            <a:pPr marL="514350" indent="-514350">
              <a:buFont typeface="+mj-lt"/>
              <a:buAutoNum type="arabicPeriod"/>
            </a:pPr>
            <a:r>
              <a:rPr lang="en-GB" dirty="0"/>
              <a:t>Special diets help children to behave better (or worse)</a:t>
            </a:r>
          </a:p>
          <a:p>
            <a:endParaRPr lang="en-GB" dirty="0"/>
          </a:p>
        </p:txBody>
      </p:sp>
      <p:sp>
        <p:nvSpPr>
          <p:cNvPr id="2" name="Date Placeholder 1"/>
          <p:cNvSpPr>
            <a:spLocks noGrp="1"/>
          </p:cNvSpPr>
          <p:nvPr>
            <p:ph type="dt" sz="half" idx="10"/>
          </p:nvPr>
        </p:nvSpPr>
        <p:spPr/>
        <p:txBody>
          <a:bodyPr/>
          <a:lstStyle/>
          <a:p>
            <a:fld id="{D0483FDD-D730-4EAB-B648-10CDC9C268A1}" type="datetime1">
              <a:rPr lang="en-GB" smtClean="0"/>
              <a:t>19/10/2016</a:t>
            </a:fld>
            <a:endParaRPr lang="en-GB"/>
          </a:p>
        </p:txBody>
      </p:sp>
      <p:sp>
        <p:nvSpPr>
          <p:cNvPr id="3" name="Slide Number Placeholder 2"/>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15331156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3"/>
              </a:rPr>
              <a:t>http://www.evidencebasedteaching.org.au/crash-course-evidence-based-teaching/6-misleading-myths-education</a:t>
            </a:r>
            <a:r>
              <a:rPr lang="en-GB" dirty="0" smtClean="0">
                <a:hlinkClick r:id="rId3"/>
              </a:rPr>
              <a:t>/</a:t>
            </a:r>
            <a:endParaRPr lang="en-GB" dirty="0" smtClean="0"/>
          </a:p>
          <a:p>
            <a:endParaRPr lang="en-GB" dirty="0"/>
          </a:p>
        </p:txBody>
      </p:sp>
      <p:sp>
        <p:nvSpPr>
          <p:cNvPr id="4" name="Date Placeholder 3"/>
          <p:cNvSpPr>
            <a:spLocks noGrp="1"/>
          </p:cNvSpPr>
          <p:nvPr>
            <p:ph type="dt" sz="half" idx="10"/>
          </p:nvPr>
        </p:nvSpPr>
        <p:spPr/>
        <p:txBody>
          <a:bodyPr/>
          <a:lstStyle/>
          <a:p>
            <a:fld id="{6E02AEC8-A113-40C3-AF4B-994C04E5DF0D}"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14797968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3"/>
              </a:rPr>
              <a:t>http://www.evidencebasedteaching.org.au/crash-course-evidence-based-teaching</a:t>
            </a:r>
            <a:r>
              <a:rPr lang="en-GB" dirty="0" smtClean="0">
                <a:hlinkClick r:id="rId3"/>
              </a:rPr>
              <a:t>/</a:t>
            </a:r>
            <a:endParaRPr lang="en-GB" dirty="0" smtClean="0"/>
          </a:p>
          <a:p>
            <a:endParaRPr lang="en-GB" dirty="0"/>
          </a:p>
        </p:txBody>
      </p:sp>
      <p:sp>
        <p:nvSpPr>
          <p:cNvPr id="4" name="Date Placeholder 3"/>
          <p:cNvSpPr>
            <a:spLocks noGrp="1"/>
          </p:cNvSpPr>
          <p:nvPr>
            <p:ph type="dt" sz="half" idx="10"/>
          </p:nvPr>
        </p:nvSpPr>
        <p:spPr/>
        <p:txBody>
          <a:bodyPr/>
          <a:lstStyle/>
          <a:p>
            <a:fld id="{CFC8384D-6D94-4D42-BACD-EDF1C8E2675F}"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18316625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lstStyle/>
          <a:p>
            <a:r>
              <a:rPr lang="en-GB" dirty="0">
                <a:hlinkClick r:id="rId3"/>
              </a:rPr>
              <a:t>http://wiserd.ac.uk/research</a:t>
            </a:r>
            <a:r>
              <a:rPr lang="en-GB" dirty="0" smtClean="0">
                <a:hlinkClick r:id="rId3"/>
              </a:rPr>
              <a:t>/</a:t>
            </a:r>
            <a:endParaRPr lang="en-GB" dirty="0" smtClean="0"/>
          </a:p>
          <a:p>
            <a:r>
              <a:rPr lang="en-GB" dirty="0">
                <a:hlinkClick r:id="rId4"/>
              </a:rPr>
              <a:t>http://www.uwtsd.ac.uk/wcee/current-projects</a:t>
            </a:r>
            <a:r>
              <a:rPr lang="en-GB" dirty="0" smtClean="0">
                <a:hlinkClick r:id="rId4"/>
              </a:rPr>
              <a:t>/</a:t>
            </a:r>
            <a:endParaRPr lang="en-GB" dirty="0" smtClean="0"/>
          </a:p>
          <a:p>
            <a:r>
              <a:rPr lang="en-GB" dirty="0" smtClean="0">
                <a:hlinkClick r:id="rId5"/>
              </a:rPr>
              <a:t>http</a:t>
            </a:r>
            <a:r>
              <a:rPr lang="en-GB" dirty="0">
                <a:hlinkClick r:id="rId5"/>
              </a:rPr>
              <a:t>://learning.gov.wales/yourcareer/?</a:t>
            </a:r>
            <a:r>
              <a:rPr lang="en-GB" dirty="0" smtClean="0">
                <a:hlinkClick r:id="rId5"/>
              </a:rPr>
              <a:t>lang=en</a:t>
            </a:r>
            <a:endParaRPr lang="en-GB" dirty="0" smtClean="0"/>
          </a:p>
          <a:p>
            <a:endParaRPr lang="en-GB" dirty="0"/>
          </a:p>
          <a:p>
            <a:r>
              <a:rPr lang="en-GB" dirty="0">
                <a:hlinkClick r:id="rId6"/>
              </a:rPr>
              <a:t>http://www.wales.ac.uk/en/NewsandEvents/News/Press/The-University-of-Wales-Journal-of-Education.aspx</a:t>
            </a:r>
            <a:endParaRPr lang="en-GB" dirty="0"/>
          </a:p>
          <a:p>
            <a:endParaRPr lang="en-GB" dirty="0" smtClean="0"/>
          </a:p>
          <a:p>
            <a:endParaRPr lang="en-GB" dirty="0" smtClean="0"/>
          </a:p>
          <a:p>
            <a:endParaRPr lang="en-GB" dirty="0"/>
          </a:p>
        </p:txBody>
      </p:sp>
      <p:sp>
        <p:nvSpPr>
          <p:cNvPr id="4" name="Date Placeholder 3"/>
          <p:cNvSpPr>
            <a:spLocks noGrp="1"/>
          </p:cNvSpPr>
          <p:nvPr>
            <p:ph type="dt" sz="half" idx="10"/>
          </p:nvPr>
        </p:nvSpPr>
        <p:spPr/>
        <p:txBody>
          <a:bodyPr/>
          <a:lstStyle/>
          <a:p>
            <a:fld id="{1A243CE4-8E3B-4874-95AC-4E10A1310988}"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2526966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1"/>
          </p:nvPr>
        </p:nvSpPr>
        <p:spPr>
          <a:xfrm>
            <a:off x="457200" y="404664"/>
            <a:ext cx="4038600" cy="5184577"/>
          </a:xfrm>
        </p:spPr>
        <p:txBody>
          <a:bodyPr>
            <a:normAutofit fontScale="70000" lnSpcReduction="20000"/>
          </a:bodyPr>
          <a:lstStyle/>
          <a:p>
            <a:r>
              <a:rPr lang="en-GB" dirty="0" smtClean="0"/>
              <a:t>Analyse </a:t>
            </a:r>
            <a:r>
              <a:rPr lang="en-GB" dirty="0"/>
              <a:t>critically the concepts and practicalities of strategic planning paying close attention to key policy drives that impact on school strategic planning and school improvement;</a:t>
            </a:r>
          </a:p>
          <a:p>
            <a:r>
              <a:rPr lang="en-GB" dirty="0"/>
              <a:t>Critically engage with national and local priorities and reflect on the impact of these on whole school and classroom practice;</a:t>
            </a:r>
          </a:p>
          <a:p>
            <a:r>
              <a:rPr lang="en-GB" dirty="0"/>
              <a:t>Evaluate a range of ways in which successful school leaders create and drive forward strategic direction;</a:t>
            </a:r>
          </a:p>
          <a:p>
            <a:r>
              <a:rPr lang="en-GB" dirty="0"/>
              <a:t>Critically evaluate the impact and effectiveness of school strategic direction on school improvement</a:t>
            </a:r>
          </a:p>
          <a:p>
            <a:endParaRPr lang="en-GB" dirty="0"/>
          </a:p>
        </p:txBody>
      </p:sp>
      <p:sp>
        <p:nvSpPr>
          <p:cNvPr id="8" name="Content Placeholder 7"/>
          <p:cNvSpPr>
            <a:spLocks noGrp="1"/>
          </p:cNvSpPr>
          <p:nvPr>
            <p:ph sz="half" idx="2"/>
          </p:nvPr>
        </p:nvSpPr>
        <p:spPr>
          <a:xfrm>
            <a:off x="4648200" y="476672"/>
            <a:ext cx="4038600" cy="5112569"/>
          </a:xfrm>
        </p:spPr>
        <p:txBody>
          <a:bodyPr>
            <a:normAutofit fontScale="70000" lnSpcReduction="20000"/>
          </a:bodyPr>
          <a:lstStyle/>
          <a:p>
            <a:pPr marL="514350" indent="-514350">
              <a:buFont typeface="+mj-lt"/>
              <a:buAutoNum type="arabicPeriod"/>
            </a:pPr>
            <a:r>
              <a:rPr lang="en-GB" dirty="0"/>
              <a:t>Discuss your School’s vision with your Headteacher. How is it communicated to all stakeholders? What is the school ethos? How do you fit into the school vision and ethos? </a:t>
            </a:r>
            <a:endParaRPr lang="en-GB" dirty="0" smtClean="0"/>
          </a:p>
          <a:p>
            <a:pPr marL="514350" indent="-514350">
              <a:buFont typeface="+mj-lt"/>
              <a:buAutoNum type="arabicPeriod"/>
            </a:pPr>
            <a:r>
              <a:rPr lang="en-GB" dirty="0"/>
              <a:t>Readings: (to be annotated and brought to the next session</a:t>
            </a:r>
            <a:r>
              <a:rPr lang="en-GB" dirty="0" smtClean="0"/>
              <a:t>)</a:t>
            </a:r>
          </a:p>
          <a:p>
            <a:pPr marL="514350" indent="-514350">
              <a:buFont typeface="+mj-lt"/>
              <a:buAutoNum type="arabicPeriod"/>
            </a:pPr>
            <a:r>
              <a:rPr lang="en-GB" dirty="0"/>
              <a:t>Look at the strategic plan for your area of responsibility and bring a copy to the session. </a:t>
            </a:r>
          </a:p>
          <a:p>
            <a:pPr marL="514350" indent="-514350">
              <a:buFont typeface="+mj-lt"/>
              <a:buAutoNum type="arabicPeriod"/>
            </a:pPr>
            <a:r>
              <a:rPr lang="en-GB" dirty="0"/>
              <a:t>Measuring impact – How do you measure the impact of your work? </a:t>
            </a:r>
          </a:p>
        </p:txBody>
      </p:sp>
      <p:sp>
        <p:nvSpPr>
          <p:cNvPr id="4" name="Date Placeholder 3"/>
          <p:cNvSpPr>
            <a:spLocks noGrp="1"/>
          </p:cNvSpPr>
          <p:nvPr>
            <p:ph type="dt" sz="half" idx="10"/>
          </p:nvPr>
        </p:nvSpPr>
        <p:spPr/>
        <p:txBody>
          <a:bodyPr/>
          <a:lstStyle/>
          <a:p>
            <a:fld id="{1A243CE4-8E3B-4874-95AC-4E10A1310988}" type="datetime1">
              <a:rPr lang="en-GB" smtClean="0"/>
              <a:t>19/10/2016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28560395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rmAutofit fontScale="90000"/>
          </a:bodyPr>
          <a:lstStyle/>
          <a:p>
            <a:r>
              <a:rPr lang="en-GB" dirty="0" smtClean="0"/>
              <a:t/>
            </a:r>
            <a:br>
              <a:rPr lang="en-GB" dirty="0" smtClean="0"/>
            </a:br>
            <a:r>
              <a:rPr lang="en-GB" dirty="0" smtClean="0"/>
              <a:t>Inter-sessional task 2:</a:t>
            </a:r>
            <a:br>
              <a:rPr lang="en-GB" dirty="0" smtClean="0"/>
            </a:br>
            <a:r>
              <a:rPr lang="en-GB" sz="2200" b="1" dirty="0"/>
              <a:t>Readings: (to be annotated and brought to the next session)</a:t>
            </a:r>
            <a:r>
              <a:rPr lang="en-GB" dirty="0"/>
              <a:t/>
            </a:r>
            <a:br>
              <a:rPr lang="en-GB" dirty="0"/>
            </a:br>
            <a:endParaRPr lang="en-GB" dirty="0"/>
          </a:p>
        </p:txBody>
      </p:sp>
      <p:sp>
        <p:nvSpPr>
          <p:cNvPr id="3" name="Content Placeholder 2"/>
          <p:cNvSpPr>
            <a:spLocks noGrp="1"/>
          </p:cNvSpPr>
          <p:nvPr>
            <p:ph sz="half" idx="1"/>
          </p:nvPr>
        </p:nvSpPr>
        <p:spPr>
          <a:xfrm>
            <a:off x="457200" y="1772816"/>
            <a:ext cx="8291264" cy="1872208"/>
          </a:xfrm>
        </p:spPr>
        <p:txBody>
          <a:bodyPr>
            <a:normAutofit fontScale="85000" lnSpcReduction="10000"/>
          </a:bodyPr>
          <a:lstStyle/>
          <a:p>
            <a:endParaRPr lang="en-GB" dirty="0" smtClean="0"/>
          </a:p>
          <a:p>
            <a:r>
              <a:rPr lang="en-GB" sz="4700" dirty="0" smtClean="0"/>
              <a:t>Successful </a:t>
            </a:r>
            <a:r>
              <a:rPr lang="en-GB" sz="4700" dirty="0"/>
              <a:t>Futures </a:t>
            </a:r>
            <a:endParaRPr lang="en-GB" sz="4700" dirty="0" smtClean="0"/>
          </a:p>
          <a:p>
            <a:pPr marL="0" indent="0">
              <a:buNone/>
            </a:pPr>
            <a:r>
              <a:rPr lang="en-GB" sz="4700" dirty="0" smtClean="0"/>
              <a:t>(</a:t>
            </a:r>
            <a:r>
              <a:rPr lang="en-GB" sz="4700" dirty="0"/>
              <a:t>Donaldson, 2015)</a:t>
            </a:r>
          </a:p>
          <a:p>
            <a:endParaRPr lang="en-GB" dirty="0"/>
          </a:p>
        </p:txBody>
      </p:sp>
      <p:sp>
        <p:nvSpPr>
          <p:cNvPr id="4" name="Content Placeholder 3"/>
          <p:cNvSpPr>
            <a:spLocks noGrp="1"/>
          </p:cNvSpPr>
          <p:nvPr>
            <p:ph sz="half" idx="2"/>
          </p:nvPr>
        </p:nvSpPr>
        <p:spPr>
          <a:xfrm>
            <a:off x="539552" y="4077072"/>
            <a:ext cx="8147248" cy="1440160"/>
          </a:xfrm>
        </p:spPr>
        <p:txBody>
          <a:bodyPr>
            <a:normAutofit fontScale="85000" lnSpcReduction="10000"/>
          </a:bodyPr>
          <a:lstStyle/>
          <a:p>
            <a:r>
              <a:rPr lang="en-GB" sz="4600" dirty="0"/>
              <a:t>The Power of Professional Capital </a:t>
            </a:r>
            <a:endParaRPr lang="en-GB" sz="4600" dirty="0" smtClean="0"/>
          </a:p>
          <a:p>
            <a:pPr marL="0" indent="0">
              <a:buNone/>
            </a:pPr>
            <a:r>
              <a:rPr lang="en-GB" sz="4600" dirty="0" smtClean="0"/>
              <a:t>(</a:t>
            </a:r>
            <a:r>
              <a:rPr lang="en-GB" sz="4600" dirty="0"/>
              <a:t>Hargreaves and </a:t>
            </a:r>
            <a:r>
              <a:rPr lang="en-GB" sz="4600" dirty="0" err="1"/>
              <a:t>Fullan</a:t>
            </a:r>
            <a:r>
              <a:rPr lang="en-GB" sz="4600" dirty="0"/>
              <a:t> 2012)</a:t>
            </a:r>
          </a:p>
          <a:p>
            <a:pPr marL="0" indent="0">
              <a:buNone/>
            </a:pPr>
            <a:endParaRPr lang="en-GB" dirty="0"/>
          </a:p>
        </p:txBody>
      </p:sp>
      <p:sp>
        <p:nvSpPr>
          <p:cNvPr id="5" name="Date Placeholder 4"/>
          <p:cNvSpPr>
            <a:spLocks noGrp="1"/>
          </p:cNvSpPr>
          <p:nvPr>
            <p:ph type="dt" sz="half" idx="10"/>
          </p:nvPr>
        </p:nvSpPr>
        <p:spPr/>
        <p:txBody>
          <a:bodyPr/>
          <a:lstStyle/>
          <a:p>
            <a:fld id="{40731092-B712-4B2A-9930-7216ABE55ADB}" type="datetime1">
              <a:rPr lang="en-GB" smtClean="0"/>
              <a:t>19/10/2016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138904470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Trust group </a:t>
            </a:r>
            <a:endParaRPr lang="en-GB" dirty="0"/>
          </a:p>
        </p:txBody>
      </p:sp>
      <p:sp>
        <p:nvSpPr>
          <p:cNvPr id="7" name="Content Placeholder 6"/>
          <p:cNvSpPr>
            <a:spLocks noGrp="1"/>
          </p:cNvSpPr>
          <p:nvPr>
            <p:ph idx="1"/>
          </p:nvPr>
        </p:nvSpPr>
        <p:spPr/>
        <p:txBody>
          <a:bodyPr/>
          <a:lstStyle/>
          <a:p>
            <a:pPr marL="0" indent="0">
              <a:buNone/>
            </a:pPr>
            <a:r>
              <a:rPr lang="en-GB" dirty="0" smtClean="0"/>
              <a:t>Sharing and discussion on:</a:t>
            </a:r>
          </a:p>
          <a:p>
            <a:r>
              <a:rPr lang="en-GB" dirty="0"/>
              <a:t>Discuss your School’s vision with your Headteacher. How is it communicated to all stakeholders? What is the school ethos? How do you fit into the school vision and ethos? </a:t>
            </a:r>
          </a:p>
          <a:p>
            <a:endParaRPr lang="en-GB" dirty="0"/>
          </a:p>
        </p:txBody>
      </p:sp>
      <p:sp>
        <p:nvSpPr>
          <p:cNvPr id="5" name="Date Placeholder 4"/>
          <p:cNvSpPr>
            <a:spLocks noGrp="1"/>
          </p:cNvSpPr>
          <p:nvPr>
            <p:ph type="dt" sz="half" idx="10"/>
          </p:nvPr>
        </p:nvSpPr>
        <p:spPr/>
        <p:txBody>
          <a:bodyPr/>
          <a:lstStyle/>
          <a:p>
            <a:fld id="{40731092-B712-4B2A-9930-7216ABE55ADB}" type="datetime1">
              <a:rPr lang="en-GB" smtClean="0"/>
              <a:t>19/10/2016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37551195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questions</a:t>
            </a:r>
            <a:endParaRPr lang="en-GB" dirty="0"/>
          </a:p>
        </p:txBody>
      </p:sp>
      <p:sp>
        <p:nvSpPr>
          <p:cNvPr id="3" name="Content Placeholder 2"/>
          <p:cNvSpPr>
            <a:spLocks noGrp="1"/>
          </p:cNvSpPr>
          <p:nvPr>
            <p:ph idx="1"/>
          </p:nvPr>
        </p:nvSpPr>
        <p:spPr/>
        <p:txBody>
          <a:bodyPr/>
          <a:lstStyle/>
          <a:p>
            <a:pPr lvl="0"/>
            <a:r>
              <a:rPr lang="en-GB" dirty="0"/>
              <a:t>Where is the school now</a:t>
            </a:r>
            <a:r>
              <a:rPr lang="en-GB" dirty="0" smtClean="0"/>
              <a:t>?</a:t>
            </a:r>
          </a:p>
          <a:p>
            <a:pPr lvl="0"/>
            <a:endParaRPr lang="en-GB" dirty="0"/>
          </a:p>
          <a:p>
            <a:pPr lvl="0"/>
            <a:r>
              <a:rPr lang="en-GB" dirty="0"/>
              <a:t>Where does the school want to be in 3, 5, 10, 20 years</a:t>
            </a:r>
            <a:r>
              <a:rPr lang="en-GB" dirty="0" smtClean="0"/>
              <a:t>?</a:t>
            </a:r>
          </a:p>
          <a:p>
            <a:pPr lvl="0"/>
            <a:endParaRPr lang="en-GB" dirty="0"/>
          </a:p>
          <a:p>
            <a:pPr lvl="0"/>
            <a:r>
              <a:rPr lang="en-GB" dirty="0"/>
              <a:t>How are we going to get there?</a:t>
            </a:r>
          </a:p>
        </p:txBody>
      </p:sp>
    </p:spTree>
    <p:extLst>
      <p:ext uri="{BB962C8B-B14F-4D97-AF65-F5344CB8AC3E}">
        <p14:creationId xmlns:p14="http://schemas.microsoft.com/office/powerpoint/2010/main" val="41691039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 of planning strategically </a:t>
            </a:r>
            <a:endParaRPr lang="en-GB" dirty="0"/>
          </a:p>
        </p:txBody>
      </p:sp>
      <p:sp>
        <p:nvSpPr>
          <p:cNvPr id="3" name="Content Placeholder 2"/>
          <p:cNvSpPr>
            <a:spLocks noGrp="1"/>
          </p:cNvSpPr>
          <p:nvPr>
            <p:ph idx="1"/>
          </p:nvPr>
        </p:nvSpPr>
        <p:spPr/>
        <p:txBody>
          <a:bodyPr/>
          <a:lstStyle/>
          <a:p>
            <a:r>
              <a:rPr lang="en-GB" dirty="0" smtClean="0"/>
              <a:t>to </a:t>
            </a:r>
            <a:r>
              <a:rPr lang="en-GB" dirty="0"/>
              <a:t>improve your school </a:t>
            </a:r>
            <a:endParaRPr lang="en-GB" dirty="0" smtClean="0"/>
          </a:p>
          <a:p>
            <a:pPr marL="0" indent="0">
              <a:buNone/>
            </a:pPr>
            <a:r>
              <a:rPr lang="en-GB" dirty="0" smtClean="0"/>
              <a:t>through</a:t>
            </a:r>
          </a:p>
          <a:p>
            <a:r>
              <a:rPr lang="en-GB" dirty="0" smtClean="0"/>
              <a:t>outlining </a:t>
            </a:r>
            <a:r>
              <a:rPr lang="en-GB" dirty="0"/>
              <a:t>the direction you wish </a:t>
            </a:r>
            <a:r>
              <a:rPr lang="en-GB" dirty="0" smtClean="0"/>
              <a:t>to take</a:t>
            </a:r>
          </a:p>
          <a:p>
            <a:r>
              <a:rPr lang="en-GB" dirty="0" smtClean="0"/>
              <a:t>identifying </a:t>
            </a:r>
            <a:r>
              <a:rPr lang="en-GB" dirty="0"/>
              <a:t>issues impacting on your </a:t>
            </a:r>
            <a:r>
              <a:rPr lang="en-GB" dirty="0" smtClean="0"/>
              <a:t>school</a:t>
            </a:r>
          </a:p>
          <a:p>
            <a:r>
              <a:rPr lang="en-GB" dirty="0" smtClean="0"/>
              <a:t>deciding </a:t>
            </a:r>
            <a:r>
              <a:rPr lang="en-GB" dirty="0"/>
              <a:t>on the priorities for </a:t>
            </a:r>
            <a:r>
              <a:rPr lang="en-GB" dirty="0" smtClean="0"/>
              <a:t>action</a:t>
            </a:r>
            <a:endParaRPr lang="en-GB" dirty="0"/>
          </a:p>
        </p:txBody>
      </p:sp>
    </p:spTree>
    <p:extLst>
      <p:ext uri="{BB962C8B-B14F-4D97-AF65-F5344CB8AC3E}">
        <p14:creationId xmlns:p14="http://schemas.microsoft.com/office/powerpoint/2010/main" val="3741683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image.shutterstock.com/z/stock-vector-treasure-map-vector-old-paper-background-71709352.jpg"/>
          <p:cNvPicPr>
            <a:picLocks noChangeAspect="1" noChangeArrowheads="1"/>
          </p:cNvPicPr>
          <p:nvPr/>
        </p:nvPicPr>
        <p:blipFill rotWithShape="1">
          <a:blip r:embed="rId2">
            <a:extLst>
              <a:ext uri="{28A0092B-C50C-407E-A947-70E740481C1C}">
                <a14:useLocalDpi xmlns:a14="http://schemas.microsoft.com/office/drawing/2010/main" val="0"/>
              </a:ext>
            </a:extLst>
          </a:blip>
          <a:srcRect b="7101"/>
          <a:stretch/>
        </p:blipFill>
        <p:spPr bwMode="auto">
          <a:xfrm>
            <a:off x="107504" y="-947"/>
            <a:ext cx="9036496" cy="5850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978358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16632"/>
            <a:ext cx="8964488" cy="5399931"/>
          </a:xfrm>
        </p:spPr>
        <p:txBody>
          <a:bodyPr/>
          <a:lstStyle/>
          <a:p>
            <a:pPr lvl="0"/>
            <a:r>
              <a:rPr lang="en-GB" b="1" dirty="0"/>
              <a:t>CLARIFY THE </a:t>
            </a:r>
            <a:r>
              <a:rPr lang="en-GB" b="1" dirty="0" smtClean="0"/>
              <a:t>VISION</a:t>
            </a:r>
          </a:p>
          <a:p>
            <a:pPr lvl="0"/>
            <a:endParaRPr lang="en-GB" dirty="0"/>
          </a:p>
          <a:p>
            <a:pPr lvl="0"/>
            <a:r>
              <a:rPr lang="en-GB" b="1" dirty="0"/>
              <a:t>COLLECT THE </a:t>
            </a:r>
            <a:r>
              <a:rPr lang="en-GB" b="1" dirty="0" smtClean="0"/>
              <a:t>DATA</a:t>
            </a:r>
          </a:p>
          <a:p>
            <a:pPr lvl="0"/>
            <a:endParaRPr lang="en-GB" dirty="0"/>
          </a:p>
          <a:p>
            <a:pPr lvl="0"/>
            <a:r>
              <a:rPr lang="en-GB" b="1" dirty="0"/>
              <a:t>IDENTIFY THE CRITICAL </a:t>
            </a:r>
            <a:r>
              <a:rPr lang="en-GB" b="1" dirty="0" smtClean="0"/>
              <a:t>ISSUES</a:t>
            </a:r>
          </a:p>
          <a:p>
            <a:pPr lvl="0"/>
            <a:endParaRPr lang="en-GB" dirty="0"/>
          </a:p>
          <a:p>
            <a:pPr lvl="0"/>
            <a:r>
              <a:rPr lang="en-GB" b="1" dirty="0"/>
              <a:t>CHOOSE THE </a:t>
            </a:r>
            <a:r>
              <a:rPr lang="en-GB" b="1" dirty="0" smtClean="0"/>
              <a:t>STRATEGIES</a:t>
            </a:r>
          </a:p>
          <a:p>
            <a:pPr lvl="0"/>
            <a:endParaRPr lang="en-GB" dirty="0"/>
          </a:p>
          <a:p>
            <a:pPr lvl="0"/>
            <a:r>
              <a:rPr lang="en-GB" b="1" dirty="0"/>
              <a:t>WRITE THE </a:t>
            </a:r>
            <a:r>
              <a:rPr lang="en-GB" b="1" dirty="0" smtClean="0"/>
              <a:t>PLAN</a:t>
            </a:r>
            <a:endParaRPr lang="en-GB" dirty="0"/>
          </a:p>
        </p:txBody>
      </p:sp>
    </p:spTree>
    <p:extLst>
      <p:ext uri="{BB962C8B-B14F-4D97-AF65-F5344CB8AC3E}">
        <p14:creationId xmlns:p14="http://schemas.microsoft.com/office/powerpoint/2010/main" val="35927239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tesoelite.com/wp-content/uploads/2014/02/Shadowfen-Treasure-Map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554673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548680"/>
            <a:ext cx="8064896" cy="369332"/>
          </a:xfrm>
          <a:prstGeom prst="rect">
            <a:avLst/>
          </a:prstGeom>
        </p:spPr>
        <p:txBody>
          <a:bodyPr wrap="square">
            <a:spAutoFit/>
          </a:bodyPr>
          <a:lstStyle/>
          <a:p>
            <a:r>
              <a:rPr lang="en-GB" dirty="0"/>
              <a:t>The School Development / Improvement Plan </a:t>
            </a:r>
          </a:p>
        </p:txBody>
      </p:sp>
    </p:spTree>
    <p:extLst>
      <p:ext uri="{BB962C8B-B14F-4D97-AF65-F5344CB8AC3E}">
        <p14:creationId xmlns:p14="http://schemas.microsoft.com/office/powerpoint/2010/main" val="2865887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Only a piece of paper unless:</a:t>
            </a:r>
          </a:p>
        </p:txBody>
      </p:sp>
      <p:sp>
        <p:nvSpPr>
          <p:cNvPr id="3" name="Content Placeholder 2"/>
          <p:cNvSpPr>
            <a:spLocks noGrp="1"/>
          </p:cNvSpPr>
          <p:nvPr>
            <p:ph idx="1"/>
          </p:nvPr>
        </p:nvSpPr>
        <p:spPr/>
        <p:txBody>
          <a:bodyPr/>
          <a:lstStyle/>
          <a:p>
            <a:r>
              <a:rPr lang="en-GB" dirty="0" smtClean="0"/>
              <a:t>Shared by the team</a:t>
            </a:r>
          </a:p>
          <a:p>
            <a:r>
              <a:rPr lang="en-GB" dirty="0" smtClean="0"/>
              <a:t>Monitored by all</a:t>
            </a:r>
          </a:p>
          <a:p>
            <a:r>
              <a:rPr lang="en-GB" dirty="0" smtClean="0"/>
              <a:t>Ongoing evaluation</a:t>
            </a:r>
          </a:p>
          <a:p>
            <a:endParaRPr lang="en-GB" dirty="0"/>
          </a:p>
          <a:p>
            <a:r>
              <a:rPr lang="en-GB" dirty="0" smtClean="0"/>
              <a:t>So…</a:t>
            </a:r>
          </a:p>
          <a:p>
            <a:endParaRPr lang="en-GB" dirty="0" smtClean="0"/>
          </a:p>
          <a:p>
            <a:endParaRPr lang="en-GB" dirty="0"/>
          </a:p>
        </p:txBody>
      </p:sp>
    </p:spTree>
    <p:extLst>
      <p:ext uri="{BB962C8B-B14F-4D97-AF65-F5344CB8AC3E}">
        <p14:creationId xmlns:p14="http://schemas.microsoft.com/office/powerpoint/2010/main" val="19551330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assignment evidence</a:t>
            </a:r>
            <a:endParaRPr lang="en-GB" dirty="0"/>
          </a:p>
        </p:txBody>
      </p:sp>
      <p:sp>
        <p:nvSpPr>
          <p:cNvPr id="3" name="Content Placeholder 2"/>
          <p:cNvSpPr>
            <a:spLocks noGrp="1"/>
          </p:cNvSpPr>
          <p:nvPr>
            <p:ph idx="1"/>
          </p:nvPr>
        </p:nvSpPr>
        <p:spPr/>
        <p:txBody>
          <a:bodyPr/>
          <a:lstStyle/>
          <a:p>
            <a:r>
              <a:rPr lang="en-GB" dirty="0" smtClean="0"/>
              <a:t>Show the changes of direction and why they have happened</a:t>
            </a:r>
          </a:p>
          <a:p>
            <a:endParaRPr lang="en-GB" dirty="0"/>
          </a:p>
          <a:p>
            <a:endParaRPr lang="en-GB" dirty="0"/>
          </a:p>
        </p:txBody>
      </p:sp>
    </p:spTree>
    <p:extLst>
      <p:ext uri="{BB962C8B-B14F-4D97-AF65-F5344CB8AC3E}">
        <p14:creationId xmlns:p14="http://schemas.microsoft.com/office/powerpoint/2010/main" val="21114440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Follow us on social </a:t>
            </a:r>
            <a:r>
              <a:rPr lang="en-GB" dirty="0"/>
              <a:t>m</a:t>
            </a:r>
            <a:r>
              <a:rPr lang="en-GB" dirty="0" smtClean="0"/>
              <a:t>edia </a:t>
            </a: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07462" y="1700808"/>
            <a:ext cx="1047750" cy="1047750"/>
          </a:xfrm>
        </p:spPr>
      </p:pic>
      <p:sp>
        <p:nvSpPr>
          <p:cNvPr id="7" name="Content Placeholder 6"/>
          <p:cNvSpPr>
            <a:spLocks noGrp="1"/>
          </p:cNvSpPr>
          <p:nvPr>
            <p:ph sz="half" idx="2"/>
          </p:nvPr>
        </p:nvSpPr>
        <p:spPr>
          <a:xfrm>
            <a:off x="1979712" y="1916832"/>
            <a:ext cx="6635080" cy="2574878"/>
          </a:xfrm>
        </p:spPr>
        <p:txBody>
          <a:bodyPr/>
          <a:lstStyle/>
          <a:p>
            <a:pPr marL="0" indent="0">
              <a:buNone/>
            </a:pPr>
            <a:r>
              <a:rPr lang="en-GB" dirty="0" err="1" smtClean="0"/>
              <a:t>professionallearning@discovercpld</a:t>
            </a:r>
            <a:r>
              <a:rPr lang="en-GB" dirty="0" smtClean="0"/>
              <a:t> </a:t>
            </a:r>
          </a:p>
          <a:p>
            <a:pPr marL="0" indent="0">
              <a:buNone/>
            </a:pPr>
            <a:endParaRPr lang="en-GB" dirty="0" smtClean="0"/>
          </a:p>
          <a:p>
            <a:pPr marL="0" indent="0">
              <a:buNone/>
            </a:pPr>
            <a:endParaRPr lang="en-GB" dirty="0"/>
          </a:p>
          <a:p>
            <a:pPr marL="0" indent="0">
              <a:buNone/>
            </a:pPr>
            <a:r>
              <a:rPr lang="en-GB" dirty="0" smtClean="0"/>
              <a:t>UWTSD Swansea Professional Learning </a:t>
            </a:r>
            <a:endParaRPr lang="en-GB"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305" y="3041141"/>
            <a:ext cx="1050032" cy="1050032"/>
          </a:xfrm>
          <a:prstGeom prst="rect">
            <a:avLst/>
          </a:prstGeom>
        </p:spPr>
      </p:pic>
      <p:sp>
        <p:nvSpPr>
          <p:cNvPr id="3" name="TextBox 2"/>
          <p:cNvSpPr txBox="1"/>
          <p:nvPr/>
        </p:nvSpPr>
        <p:spPr>
          <a:xfrm>
            <a:off x="819717" y="4797152"/>
            <a:ext cx="7488832" cy="461665"/>
          </a:xfrm>
          <a:prstGeom prst="rect">
            <a:avLst/>
          </a:prstGeom>
          <a:noFill/>
        </p:spPr>
        <p:txBody>
          <a:bodyPr wrap="square" rtlCol="0">
            <a:spAutoFit/>
          </a:bodyPr>
          <a:lstStyle/>
          <a:p>
            <a:pPr algn="ctr"/>
            <a:r>
              <a:rPr lang="en-GB" sz="2400" dirty="0" smtClean="0"/>
              <a:t>‘Think before you tweet or post’.  </a:t>
            </a:r>
            <a:endParaRPr lang="en-GB" sz="2400" dirty="0"/>
          </a:p>
        </p:txBody>
      </p:sp>
    </p:spTree>
    <p:extLst>
      <p:ext uri="{BB962C8B-B14F-4D97-AF65-F5344CB8AC3E}">
        <p14:creationId xmlns:p14="http://schemas.microsoft.com/office/powerpoint/2010/main" val="119679789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256</TotalTime>
  <Words>1272</Words>
  <Application>Microsoft Office PowerPoint</Application>
  <PresentationFormat>On-screen Show (4:3)</PresentationFormat>
  <Paragraphs>235</Paragraphs>
  <Slides>34</Slides>
  <Notes>24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20140311PresentationUWTSDTemplate</vt:lpstr>
      <vt:lpstr>Innovation and  research-based practice</vt:lpstr>
      <vt:lpstr>PowerPoint Presentation</vt:lpstr>
      <vt:lpstr>PowerPoint Presentation</vt:lpstr>
      <vt:lpstr>PowerPoint Presentation</vt:lpstr>
      <vt:lpstr>John Locke 1632-1704</vt:lpstr>
      <vt:lpstr>Jean-Jacques Rousseau  1712-1778</vt:lpstr>
      <vt:lpstr>Friedrich Froebel  1782-1852</vt:lpstr>
      <vt:lpstr>Susan Isaacs 1885-1948</vt:lpstr>
      <vt:lpstr>Jerome Bruner 1915</vt:lpstr>
      <vt:lpstr>PowerPoint Presentation</vt:lpstr>
      <vt:lpstr>No single theorist has offered a complete explanation of children’s learning</vt:lpstr>
      <vt:lpstr>What educational theories do we remember?</vt:lpstr>
      <vt:lpstr>Current educational thinking or fads?</vt:lpstr>
      <vt:lpstr>The Teaching and Learning Research Programme (TLRP) in Wales  Release date: 6 December 2010</vt:lpstr>
      <vt:lpstr>PowerPoint Presentation</vt:lpstr>
      <vt:lpstr>http://gov.wales/statistics-and-research/teaching-learning-research-programme-wales/?lang=en  http://gov.wales/statistics-and-research/teaching-learning-research-programme-wales/?skip=1&amp;lang=cy </vt:lpstr>
      <vt:lpstr>PowerPoint Presentation</vt:lpstr>
      <vt:lpstr>Evidence-based teaching</vt:lpstr>
      <vt:lpstr>Hattie: 6 Popular Myths:</vt:lpstr>
      <vt:lpstr>PowerPoint Presentation</vt:lpstr>
      <vt:lpstr>PowerPoint Presentation</vt:lpstr>
      <vt:lpstr>PowerPoint Presentation</vt:lpstr>
      <vt:lpstr>PowerPoint Presentation</vt:lpstr>
      <vt:lpstr> Inter-sessional task 2: Readings: (to be annotated and brought to the next session) </vt:lpstr>
      <vt:lpstr>Trust group </vt:lpstr>
      <vt:lpstr>3 questions</vt:lpstr>
      <vt:lpstr>Point of planning strategically </vt:lpstr>
      <vt:lpstr>PowerPoint Presentation</vt:lpstr>
      <vt:lpstr>PowerPoint Presentation</vt:lpstr>
      <vt:lpstr>PowerPoint Presentation</vt:lpstr>
      <vt:lpstr>PowerPoint Presentation</vt:lpstr>
      <vt:lpstr>Only a piece of paper unless:</vt:lpstr>
      <vt:lpstr>My assignment evidence</vt:lpstr>
      <vt:lpstr>Follow us on social media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James</cp:lastModifiedBy>
  <cp:revision>19</cp:revision>
  <cp:lastPrinted>2016-01-26T23:31:34Z</cp:lastPrinted>
  <dcterms:created xsi:type="dcterms:W3CDTF">2015-04-14T15:21:28Z</dcterms:created>
  <dcterms:modified xsi:type="dcterms:W3CDTF">2016-10-19T15:24:59Z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