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3"/>
  </p:notes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DC14"/>
    <a:srgbClr val="00FFF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A3B194-859B-42D7-BD82-A72E7661EB82}" v="70" dt="2026-03-07T14:26:19.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606" autoAdjust="0"/>
    <p:restoredTop sz="86441" autoAdjust="0"/>
  </p:normalViewPr>
  <p:slideViewPr>
    <p:cSldViewPr snapToGrid="0">
      <p:cViewPr varScale="1">
        <p:scale>
          <a:sx n="82" d="100"/>
          <a:sy n="82" d="100"/>
        </p:scale>
        <p:origin x="922" y="67"/>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shyap Kanasara" userId="48f50cfd260f4580" providerId="LiveId" clId="{268F4091-B230-4ED6-9AE9-2D182087B478}"/>
    <pc:docChg chg="undo custSel addSld delSld modSld modMainMaster">
      <pc:chgData name="Kashyap Kanasara" userId="48f50cfd260f4580" providerId="LiveId" clId="{268F4091-B230-4ED6-9AE9-2D182087B478}" dt="2026-03-07T15:56:40.783" v="1434" actId="20577"/>
      <pc:docMkLst>
        <pc:docMk/>
      </pc:docMkLst>
      <pc:sldChg chg="addSp delSp modSp del mod">
        <pc:chgData name="Kashyap Kanasara" userId="48f50cfd260f4580" providerId="LiveId" clId="{268F4091-B230-4ED6-9AE9-2D182087B478}" dt="2026-03-07T15:34:53.445" v="1421" actId="2696"/>
        <pc:sldMkLst>
          <pc:docMk/>
          <pc:sldMk cId="2057599479" sldId="256"/>
        </pc:sldMkLst>
        <pc:spChg chg="mod">
          <ac:chgData name="Kashyap Kanasara" userId="48f50cfd260f4580" providerId="LiveId" clId="{268F4091-B230-4ED6-9AE9-2D182087B478}" dt="2026-03-07T14:04:06.055" v="1234" actId="12"/>
          <ac:spMkLst>
            <pc:docMk/>
            <pc:sldMk cId="2057599479" sldId="256"/>
            <ac:spMk id="8" creationId="{5BD3AC29-FBFC-6BBC-BC03-3E7425F77FED}"/>
          </ac:spMkLst>
        </pc:spChg>
        <pc:spChg chg="mod">
          <ac:chgData name="Kashyap Kanasara" userId="48f50cfd260f4580" providerId="LiveId" clId="{268F4091-B230-4ED6-9AE9-2D182087B478}" dt="2026-03-07T12:51:40.574" v="676" actId="20577"/>
          <ac:spMkLst>
            <pc:docMk/>
            <pc:sldMk cId="2057599479" sldId="256"/>
            <ac:spMk id="9" creationId="{C0E42DBF-D26C-BE7A-D5E4-A8A2B1A1A653}"/>
          </ac:spMkLst>
        </pc:spChg>
      </pc:sldChg>
      <pc:sldChg chg="addSp delSp modSp new mod setBg">
        <pc:chgData name="Kashyap Kanasara" userId="48f50cfd260f4580" providerId="LiveId" clId="{268F4091-B230-4ED6-9AE9-2D182087B478}" dt="2026-03-07T15:56:40.783" v="1434" actId="20577"/>
        <pc:sldMkLst>
          <pc:docMk/>
          <pc:sldMk cId="3988523790" sldId="257"/>
        </pc:sldMkLst>
        <pc:spChg chg="add del mod">
          <ac:chgData name="Kashyap Kanasara" userId="48f50cfd260f4580" providerId="LiveId" clId="{268F4091-B230-4ED6-9AE9-2D182087B478}" dt="2026-03-07T13:11:57.396" v="684"/>
          <ac:spMkLst>
            <pc:docMk/>
            <pc:sldMk cId="3988523790" sldId="257"/>
            <ac:spMk id="2" creationId="{5AA46AF4-7984-7701-20D4-1EF17CB97EF7}"/>
          </ac:spMkLst>
        </pc:spChg>
        <pc:spChg chg="add del mod">
          <ac:chgData name="Kashyap Kanasara" userId="48f50cfd260f4580" providerId="LiveId" clId="{268F4091-B230-4ED6-9AE9-2D182087B478}" dt="2026-03-07T13:11:57.396" v="686"/>
          <ac:spMkLst>
            <pc:docMk/>
            <pc:sldMk cId="3988523790" sldId="257"/>
            <ac:spMk id="3" creationId="{424B0F99-D050-5AC3-7008-50BB5E93DD31}"/>
          </ac:spMkLst>
        </pc:spChg>
        <pc:spChg chg="add mod">
          <ac:chgData name="Kashyap Kanasara" userId="48f50cfd260f4580" providerId="LiveId" clId="{268F4091-B230-4ED6-9AE9-2D182087B478}" dt="2026-03-07T15:40:05.261" v="1423" actId="2711"/>
          <ac:spMkLst>
            <pc:docMk/>
            <pc:sldMk cId="3988523790" sldId="257"/>
            <ac:spMk id="4" creationId="{C0C8AFF5-2BFB-164B-526F-44D4D093D8CA}"/>
          </ac:spMkLst>
        </pc:spChg>
        <pc:spChg chg="add mod">
          <ac:chgData name="Kashyap Kanasara" userId="48f50cfd260f4580" providerId="LiveId" clId="{268F4091-B230-4ED6-9AE9-2D182087B478}" dt="2026-03-07T15:40:18.056" v="1425" actId="2711"/>
          <ac:spMkLst>
            <pc:docMk/>
            <pc:sldMk cId="3988523790" sldId="257"/>
            <ac:spMk id="5" creationId="{6E3F3EC0-66A6-CE5A-4006-54272D052B62}"/>
          </ac:spMkLst>
        </pc:spChg>
        <pc:spChg chg="add mod">
          <ac:chgData name="Kashyap Kanasara" userId="48f50cfd260f4580" providerId="LiveId" clId="{268F4091-B230-4ED6-9AE9-2D182087B478}" dt="2026-03-07T15:40:11.375" v="1424" actId="2711"/>
          <ac:spMkLst>
            <pc:docMk/>
            <pc:sldMk cId="3988523790" sldId="257"/>
            <ac:spMk id="6" creationId="{2DFE21EC-B53B-A7CC-F9E8-C277B02AD993}"/>
          </ac:spMkLst>
        </pc:spChg>
        <pc:spChg chg="add mod">
          <ac:chgData name="Kashyap Kanasara" userId="48f50cfd260f4580" providerId="LiveId" clId="{268F4091-B230-4ED6-9AE9-2D182087B478}" dt="2026-03-07T15:40:24.429" v="1426" actId="2711"/>
          <ac:spMkLst>
            <pc:docMk/>
            <pc:sldMk cId="3988523790" sldId="257"/>
            <ac:spMk id="7" creationId="{4B2558DE-0E08-65CA-6BBD-0CC9ECEF40A8}"/>
          </ac:spMkLst>
        </pc:spChg>
        <pc:spChg chg="add del mod">
          <ac:chgData name="Kashyap Kanasara" userId="48f50cfd260f4580" providerId="LiveId" clId="{268F4091-B230-4ED6-9AE9-2D182087B478}" dt="2026-03-07T14:22:09.348" v="1294"/>
          <ac:spMkLst>
            <pc:docMk/>
            <pc:sldMk cId="3988523790" sldId="257"/>
            <ac:spMk id="10" creationId="{21ADC314-88B9-9295-9F96-0DB7B6753BC0}"/>
          </ac:spMkLst>
        </pc:spChg>
        <pc:spChg chg="add del mod">
          <ac:chgData name="Kashyap Kanasara" userId="48f50cfd260f4580" providerId="LiveId" clId="{268F4091-B230-4ED6-9AE9-2D182087B478}" dt="2026-03-07T14:08:07.031" v="1249"/>
          <ac:spMkLst>
            <pc:docMk/>
            <pc:sldMk cId="3988523790" sldId="257"/>
            <ac:spMk id="11" creationId="{A6482C7E-95B6-5E83-7D20-524B24E8D3F8}"/>
          </ac:spMkLst>
        </pc:spChg>
        <pc:spChg chg="add del mod">
          <ac:chgData name="Kashyap Kanasara" userId="48f50cfd260f4580" providerId="LiveId" clId="{268F4091-B230-4ED6-9AE9-2D182087B478}" dt="2026-03-07T14:12:48.164" v="1269" actId="21"/>
          <ac:spMkLst>
            <pc:docMk/>
            <pc:sldMk cId="3988523790" sldId="257"/>
            <ac:spMk id="12" creationId="{C17179A7-FCED-D785-18EA-33FD8B779141}"/>
          </ac:spMkLst>
        </pc:spChg>
        <pc:spChg chg="add del mod">
          <ac:chgData name="Kashyap Kanasara" userId="48f50cfd260f4580" providerId="LiveId" clId="{268F4091-B230-4ED6-9AE9-2D182087B478}" dt="2026-03-07T14:21:55.443" v="1291" actId="21"/>
          <ac:spMkLst>
            <pc:docMk/>
            <pc:sldMk cId="3988523790" sldId="257"/>
            <ac:spMk id="13" creationId="{C17179A7-FCED-D785-18EA-33FD8B779141}"/>
          </ac:spMkLst>
        </pc:spChg>
        <pc:spChg chg="add mod">
          <ac:chgData name="Kashyap Kanasara" userId="48f50cfd260f4580" providerId="LiveId" clId="{268F4091-B230-4ED6-9AE9-2D182087B478}" dt="2026-03-07T15:56:40.783" v="1434" actId="20577"/>
          <ac:spMkLst>
            <pc:docMk/>
            <pc:sldMk cId="3988523790" sldId="257"/>
            <ac:spMk id="14" creationId="{EC25DD76-122B-4E94-3FBE-A719F9E20569}"/>
          </ac:spMkLst>
        </pc:spChg>
        <pc:spChg chg="add mod">
          <ac:chgData name="Kashyap Kanasara" userId="48f50cfd260f4580" providerId="LiveId" clId="{268F4091-B230-4ED6-9AE9-2D182087B478}" dt="2026-03-07T15:40:31.645" v="1427" actId="2711"/>
          <ac:spMkLst>
            <pc:docMk/>
            <pc:sldMk cId="3988523790" sldId="257"/>
            <ac:spMk id="15" creationId="{1287EE6A-B525-1E3C-621D-9CAFB4B6462E}"/>
          </ac:spMkLst>
        </pc:spChg>
        <pc:picChg chg="add mod">
          <ac:chgData name="Kashyap Kanasara" userId="48f50cfd260f4580" providerId="LiveId" clId="{268F4091-B230-4ED6-9AE9-2D182087B478}" dt="2026-03-07T15:31:36.144" v="1318" actId="1076"/>
          <ac:picMkLst>
            <pc:docMk/>
            <pc:sldMk cId="3988523790" sldId="257"/>
            <ac:picMk id="9" creationId="{F42D9C16-D362-57FF-31A6-0D2147CA56D3}"/>
          </ac:picMkLst>
        </pc:picChg>
      </pc:sldChg>
      <pc:sldMasterChg chg="setBg">
        <pc:chgData name="Kashyap Kanasara" userId="48f50cfd260f4580" providerId="LiveId" clId="{268F4091-B230-4ED6-9AE9-2D182087B478}" dt="2026-03-07T13:30:27.771" v="740"/>
        <pc:sldMasterMkLst>
          <pc:docMk/>
          <pc:sldMasterMk cId="4045156943" sldId="2147483743"/>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54991F-078D-48DD-9BB1-EFEA4721391C}" type="datetimeFigureOut">
              <a:rPr lang="en-IN" smtClean="0"/>
              <a:t>07-03-2026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B95C94-E4EC-42E0-B28B-06E65190572A}" type="slidenum">
              <a:rPr lang="en-IN" smtClean="0"/>
              <a:t>‹#›</a:t>
            </a:fld>
            <a:endParaRPr lang="en-IN"/>
          </a:p>
        </p:txBody>
      </p:sp>
    </p:spTree>
    <p:extLst>
      <p:ext uri="{BB962C8B-B14F-4D97-AF65-F5344CB8AC3E}">
        <p14:creationId xmlns:p14="http://schemas.microsoft.com/office/powerpoint/2010/main" val="2575112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AEA39CF-2C28-4D1D-B698-E42D6F347EB9}"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1961558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AEA39CF-2C28-4D1D-B698-E42D6F347EB9}"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519138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EA39CF-2C28-4D1D-B698-E42D6F347EB9}"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1316426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EA39CF-2C28-4D1D-B698-E42D6F347EB9}" type="datetimeFigureOut">
              <a:rPr lang="en-IN" smtClean="0"/>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2203790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EA39CF-2C28-4D1D-B698-E42D6F347EB9}" type="datetimeFigureOut">
              <a:rPr lang="en-IN" smtClean="0"/>
              <a:t>07-03-2026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72887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AEA39CF-2C28-4D1D-B698-E42D6F347EB9}" type="datetimeFigureOut">
              <a:rPr lang="en-IN" smtClean="0"/>
              <a:t>07-03-2026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4101064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AEA39CF-2C28-4D1D-B698-E42D6F347EB9}" type="datetimeFigureOut">
              <a:rPr lang="en-IN" smtClean="0"/>
              <a:t>07-03-2026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3135110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AEA39CF-2C28-4D1D-B698-E42D6F347EB9}" type="datetimeFigureOut">
              <a:rPr lang="en-IN" smtClean="0"/>
              <a:t>07-03-2026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2409196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AEA39CF-2C28-4D1D-B698-E42D6F347EB9}" type="datetimeFigureOut">
              <a:rPr lang="en-IN" smtClean="0"/>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379249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AEA39CF-2C28-4D1D-B698-E42D6F347EB9}" type="datetimeFigureOut">
              <a:rPr lang="en-IN" smtClean="0"/>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439748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AEA39CF-2C28-4D1D-B698-E42D6F347EB9}"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989851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AEA39CF-2C28-4D1D-B698-E42D6F347EB9}"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4BB00D-EF79-48E4-B918-1DAA9ADFBA6A}"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832026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EA39CF-2C28-4D1D-B698-E42D6F347EB9}"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20972724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AEA39CF-2C28-4D1D-B698-E42D6F347EB9}" type="datetimeFigureOut">
              <a:rPr lang="en-IN" smtClean="0"/>
              <a:t>07-03-2026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1497102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AEA39CF-2C28-4D1D-B698-E42D6F347EB9}" type="datetimeFigureOut">
              <a:rPr lang="en-IN" smtClean="0"/>
              <a:t>07-03-2026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38815478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EA39CF-2C28-4D1D-B698-E42D6F347EB9}"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42263825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EA39CF-2C28-4D1D-B698-E42D6F347EB9}" type="datetimeFigureOut">
              <a:rPr lang="en-IN" smtClean="0"/>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4BB00D-EF79-48E4-B918-1DAA9ADFBA6A}" type="slidenum">
              <a:rPr lang="en-IN" smtClean="0"/>
              <a:t>‹#›</a:t>
            </a:fld>
            <a:endParaRPr lang="en-IN"/>
          </a:p>
        </p:txBody>
      </p:sp>
    </p:spTree>
    <p:extLst>
      <p:ext uri="{BB962C8B-B14F-4D97-AF65-F5344CB8AC3E}">
        <p14:creationId xmlns:p14="http://schemas.microsoft.com/office/powerpoint/2010/main" val="3419521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AEA39CF-2C28-4D1D-B698-E42D6F347EB9}" type="datetimeFigureOut">
              <a:rPr lang="en-IN" smtClean="0"/>
              <a:t>07-03-2026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64BB00D-EF79-48E4-B918-1DAA9ADFBA6A}" type="slidenum">
              <a:rPr lang="en-IN" smtClean="0"/>
              <a:t>‹#›</a:t>
            </a:fld>
            <a:endParaRPr lang="en-IN"/>
          </a:p>
        </p:txBody>
      </p:sp>
    </p:spTree>
    <p:extLst>
      <p:ext uri="{BB962C8B-B14F-4D97-AF65-F5344CB8AC3E}">
        <p14:creationId xmlns:p14="http://schemas.microsoft.com/office/powerpoint/2010/main" val="4045156943"/>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gov.uk/" TargetMode="External"/><Relationship Id="rId3" Type="http://schemas.openxmlformats.org/officeDocument/2006/relationships/hyperlink" Target="https://www.diabetes.org.uk/" TargetMode="External"/><Relationship Id="rId7" Type="http://schemas.openxmlformats.org/officeDocument/2006/relationships/hyperlink" Target="https://www.ons.gov.uk/" TargetMode="External"/><Relationship Id="rId2" Type="http://schemas.openxmlformats.org/officeDocument/2006/relationships/image" Target="../media/image6.jpg"/><Relationship Id="rId1" Type="http://schemas.openxmlformats.org/officeDocument/2006/relationships/slideLayout" Target="../slideLayouts/slideLayout7.xml"/><Relationship Id="rId6" Type="http://schemas.openxmlformats.org/officeDocument/2006/relationships/hyperlink" Target="https://www.england.nhs.uk/" TargetMode="External"/><Relationship Id="rId5" Type="http://schemas.openxmlformats.org/officeDocument/2006/relationships/hyperlink" Target="https://digital.nhs.uk/" TargetMode="External"/><Relationship Id="rId4" Type="http://schemas.openxmlformats.org/officeDocument/2006/relationships/hyperlink" Target="https://www.nice.org.uk/"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C8AFF5-2BFB-164B-526F-44D4D093D8CA}"/>
              </a:ext>
            </a:extLst>
          </p:cNvPr>
          <p:cNvSpPr txBox="1"/>
          <p:nvPr/>
        </p:nvSpPr>
        <p:spPr>
          <a:xfrm>
            <a:off x="234822" y="1975034"/>
            <a:ext cx="2696546" cy="2139047"/>
          </a:xfrm>
          <a:prstGeom prst="rect">
            <a:avLst/>
          </a:prstGeom>
          <a:noFill/>
        </p:spPr>
        <p:txBody>
          <a:bodyPr wrap="square" rtlCol="0">
            <a:spAutoFit/>
          </a:bodyPr>
          <a:lstStyle/>
          <a:p>
            <a:r>
              <a:rPr lang="en-US" sz="700" b="1" dirty="0">
                <a:solidFill>
                  <a:srgbClr val="FFC000"/>
                </a:solidFill>
                <a:latin typeface="Arial" panose="020B0604020202020204" pitchFamily="34" charset="0"/>
                <a:cs typeface="Arial" panose="020B0604020202020204" pitchFamily="34" charset="0"/>
              </a:rPr>
              <a:t>Prevalence &amp; Public Health Context</a:t>
            </a:r>
          </a:p>
          <a:p>
            <a:endParaRPr lang="en-US" sz="700" b="1" dirty="0">
              <a:solidFill>
                <a:srgbClr val="FFC000"/>
              </a:solidFill>
              <a:latin typeface="Arial" panose="020B0604020202020204" pitchFamily="34" charset="0"/>
              <a:cs typeface="Arial" panose="020B0604020202020204" pitchFamily="34" charset="0"/>
            </a:endParaRPr>
          </a:p>
          <a:p>
            <a:r>
              <a:rPr lang="en-US" sz="700" dirty="0">
                <a:solidFill>
                  <a:srgbClr val="FFC000"/>
                </a:solidFill>
                <a:latin typeface="Arial" panose="020B0604020202020204" pitchFamily="34" charset="0"/>
                <a:cs typeface="Arial" panose="020B0604020202020204" pitchFamily="34" charset="0"/>
              </a:rPr>
              <a:t>There are over 400,000 people in the UK who have Type 1 diabetes, according to Diabetes UK statistics from 2024. The statistics from 2023 indicate that the number of adults diagnosed with this condition is increasing. According to a national audit conducted by NHS England, fewer than a third of adults have the HbA1c targets. The results for those in the poorest areas are significantly worse.</a:t>
            </a:r>
          </a:p>
          <a:p>
            <a:r>
              <a:rPr lang="en-US" sz="700" dirty="0">
                <a:solidFill>
                  <a:srgbClr val="FFC000"/>
                </a:solidFill>
                <a:latin typeface="Arial" panose="020B0604020202020204" pitchFamily="34" charset="0"/>
                <a:cs typeface="Arial" panose="020B0604020202020204" pitchFamily="34" charset="0"/>
              </a:rPr>
              <a:t>Type 1 diabetes increases the risk of heart problems, kidney damage, eye problems, diabetic ketoacidosis, and an early death. The cost of diabetes-related complications accounts for 10% of the NHS budget, according to Diabetes UK statistics from 2022. This is because of the hospital stays, which should have been avoided.</a:t>
            </a:r>
          </a:p>
          <a:p>
            <a:r>
              <a:rPr lang="en-US" sz="700" dirty="0">
                <a:solidFill>
                  <a:srgbClr val="FFC000"/>
                </a:solidFill>
                <a:latin typeface="Arial" panose="020B0604020202020204" pitchFamily="34" charset="0"/>
                <a:cs typeface="Arial" panose="020B0604020202020204" pitchFamily="34" charset="0"/>
              </a:rPr>
              <a:t>There are socioeconomic and ethnic variations. Those from poorer backgrounds are more likely to be admitted to the hospital for diabetic ketoacidosis. These people also have poorer control of their blood sugar levels.</a:t>
            </a:r>
            <a:endParaRPr lang="en-IN" sz="700" dirty="0">
              <a:solidFill>
                <a:srgbClr val="FFC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E3F3EC0-66A6-CE5A-4006-54272D052B62}"/>
              </a:ext>
            </a:extLst>
          </p:cNvPr>
          <p:cNvSpPr txBox="1"/>
          <p:nvPr/>
        </p:nvSpPr>
        <p:spPr>
          <a:xfrm>
            <a:off x="2931368" y="4329618"/>
            <a:ext cx="2696547" cy="2031325"/>
          </a:xfrm>
          <a:prstGeom prst="rect">
            <a:avLst/>
          </a:prstGeom>
          <a:noFill/>
        </p:spPr>
        <p:txBody>
          <a:bodyPr wrap="square" rtlCol="0">
            <a:spAutoFit/>
          </a:bodyPr>
          <a:lstStyle/>
          <a:p>
            <a:r>
              <a:rPr lang="en-US" sz="700" dirty="0">
                <a:solidFill>
                  <a:srgbClr val="00FFFF"/>
                </a:solidFill>
                <a:latin typeface="Arial" panose="020B0604020202020204" pitchFamily="34" charset="0"/>
                <a:cs typeface="Arial" panose="020B0604020202020204" pitchFamily="34" charset="0"/>
              </a:rPr>
              <a:t>Rationale</a:t>
            </a:r>
          </a:p>
          <a:p>
            <a:endParaRPr lang="en-US" sz="700" dirty="0">
              <a:solidFill>
                <a:srgbClr val="00FFFF"/>
              </a:solidFill>
              <a:latin typeface="Arial" panose="020B0604020202020204" pitchFamily="34" charset="0"/>
              <a:cs typeface="Arial" panose="020B0604020202020204" pitchFamily="34" charset="0"/>
            </a:endParaRPr>
          </a:p>
          <a:p>
            <a:r>
              <a:rPr lang="en-US" sz="700" dirty="0">
                <a:solidFill>
                  <a:srgbClr val="00FFFF"/>
                </a:solidFill>
                <a:latin typeface="Arial" panose="020B0604020202020204" pitchFamily="34" charset="0"/>
                <a:cs typeface="Arial" panose="020B0604020202020204" pitchFamily="34" charset="0"/>
              </a:rPr>
              <a:t>Although there are national guidelines based on the National Institute for Health and Care Excellence, published in 2022, there are still huge discrepancies between the methods of access to technology, educational programs, and psychological support for the management of Type 1 Diabetes.</a:t>
            </a:r>
          </a:p>
          <a:p>
            <a:r>
              <a:rPr lang="en-US" sz="700" dirty="0">
                <a:solidFill>
                  <a:srgbClr val="00FFFF"/>
                </a:solidFill>
                <a:latin typeface="Arial" panose="020B0604020202020204" pitchFamily="34" charset="0"/>
                <a:cs typeface="Arial" panose="020B0604020202020204" pitchFamily="34" charset="0"/>
              </a:rPr>
              <a:t>Clinical trials have revealed that the management of Diabetes through continuous glucose monitoring can lead to improved HbA1c, but not everyone has equal access to this technology. Inconsistencies between different types of literature, such as epidemiology, clinical, and policy, create challenges for effective service provision for people living with Diabetes.</a:t>
            </a:r>
          </a:p>
          <a:p>
            <a:r>
              <a:rPr lang="en-US" sz="700" dirty="0">
                <a:solidFill>
                  <a:srgbClr val="00FFFF"/>
                </a:solidFill>
                <a:latin typeface="Arial" panose="020B0604020202020204" pitchFamily="34" charset="0"/>
                <a:cs typeface="Arial" panose="020B0604020202020204" pitchFamily="34" charset="0"/>
              </a:rPr>
              <a:t>This study aims to address the gap in the literature, where there has not been enough research that incorporates UK-based academic literature for an extensive review of the relationship between management approaches and health inequalities, quality of life, and the strain on the NHS.</a:t>
            </a:r>
            <a:endParaRPr lang="en-IN" sz="700" dirty="0">
              <a:solidFill>
                <a:srgbClr val="00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FE21EC-B53B-A7CC-F9E8-C277B02AD993}"/>
              </a:ext>
            </a:extLst>
          </p:cNvPr>
          <p:cNvSpPr txBox="1"/>
          <p:nvPr/>
        </p:nvSpPr>
        <p:spPr>
          <a:xfrm>
            <a:off x="214604" y="4237409"/>
            <a:ext cx="2696546" cy="2677656"/>
          </a:xfrm>
          <a:prstGeom prst="rect">
            <a:avLst/>
          </a:prstGeom>
          <a:noFill/>
        </p:spPr>
        <p:txBody>
          <a:bodyPr wrap="square" rtlCol="0">
            <a:spAutoFit/>
          </a:bodyPr>
          <a:lstStyle/>
          <a:p>
            <a:r>
              <a:rPr lang="en-US" sz="700" b="1" dirty="0">
                <a:solidFill>
                  <a:srgbClr val="92D050"/>
                </a:solidFill>
                <a:latin typeface="Arial" panose="020B0604020202020204" pitchFamily="34" charset="0"/>
                <a:cs typeface="Arial" panose="020B0604020202020204" pitchFamily="34" charset="0"/>
              </a:rPr>
              <a:t>Research Question</a:t>
            </a:r>
          </a:p>
          <a:p>
            <a:endParaRPr lang="en-US" sz="700" b="1" dirty="0">
              <a:solidFill>
                <a:srgbClr val="92D050"/>
              </a:solidFill>
              <a:latin typeface="Arial" panose="020B0604020202020204" pitchFamily="34" charset="0"/>
              <a:cs typeface="Arial" panose="020B0604020202020204" pitchFamily="34" charset="0"/>
            </a:endParaRPr>
          </a:p>
          <a:p>
            <a:r>
              <a:rPr lang="en-US" sz="700" dirty="0">
                <a:solidFill>
                  <a:srgbClr val="92D050"/>
                </a:solidFill>
                <a:latin typeface="Arial" panose="020B0604020202020204" pitchFamily="34" charset="0"/>
                <a:cs typeface="Arial" panose="020B0604020202020204" pitchFamily="34" charset="0"/>
              </a:rPr>
              <a:t>What factors determine successful disease management and improved health outcomes in adults living with Type 1 Diabetes in the UK?</a:t>
            </a:r>
          </a:p>
          <a:p>
            <a:r>
              <a:rPr lang="en-US" sz="700" b="1" dirty="0">
                <a:solidFill>
                  <a:srgbClr val="92D050"/>
                </a:solidFill>
                <a:latin typeface="Arial" panose="020B0604020202020204" pitchFamily="34" charset="0"/>
                <a:cs typeface="Arial" panose="020B0604020202020204" pitchFamily="34" charset="0"/>
              </a:rPr>
              <a:t>Aim</a:t>
            </a:r>
          </a:p>
          <a:p>
            <a:r>
              <a:rPr lang="en-US" sz="700" dirty="0">
                <a:solidFill>
                  <a:srgbClr val="92D050"/>
                </a:solidFill>
                <a:latin typeface="Arial" panose="020B0604020202020204" pitchFamily="34" charset="0"/>
                <a:cs typeface="Arial" panose="020B0604020202020204" pitchFamily="34" charset="0"/>
              </a:rPr>
              <a:t>The aim is to critically examine the key clinical, </a:t>
            </a:r>
            <a:r>
              <a:rPr lang="en-US" sz="700" dirty="0" err="1">
                <a:solidFill>
                  <a:srgbClr val="92D050"/>
                </a:solidFill>
                <a:latin typeface="Arial" panose="020B0604020202020204" pitchFamily="34" charset="0"/>
                <a:cs typeface="Arial" panose="020B0604020202020204" pitchFamily="34" charset="0"/>
              </a:rPr>
              <a:t>behavioural</a:t>
            </a:r>
            <a:r>
              <a:rPr lang="en-US" sz="700" dirty="0">
                <a:solidFill>
                  <a:srgbClr val="92D050"/>
                </a:solidFill>
                <a:latin typeface="Arial" panose="020B0604020202020204" pitchFamily="34" charset="0"/>
                <a:cs typeface="Arial" panose="020B0604020202020204" pitchFamily="34" charset="0"/>
              </a:rPr>
              <a:t> and socio-economic factors that determine successful disease management and improved health outcomes among adults with Type 1 diabetes in the UK.</a:t>
            </a:r>
          </a:p>
          <a:p>
            <a:endParaRPr lang="en-US" sz="700" b="1" dirty="0">
              <a:solidFill>
                <a:srgbClr val="92D050"/>
              </a:solidFill>
              <a:latin typeface="Arial" panose="020B0604020202020204" pitchFamily="34" charset="0"/>
              <a:cs typeface="Arial" panose="020B0604020202020204" pitchFamily="34" charset="0"/>
            </a:endParaRPr>
          </a:p>
          <a:p>
            <a:r>
              <a:rPr lang="en-US" sz="700" b="1" dirty="0">
                <a:solidFill>
                  <a:srgbClr val="92D050"/>
                </a:solidFill>
                <a:latin typeface="Arial" panose="020B0604020202020204" pitchFamily="34" charset="0"/>
                <a:cs typeface="Arial" panose="020B0604020202020204" pitchFamily="34" charset="0"/>
              </a:rPr>
              <a:t>Objectives</a:t>
            </a:r>
          </a:p>
          <a:p>
            <a:r>
              <a:rPr lang="en-US" sz="700" dirty="0">
                <a:solidFill>
                  <a:srgbClr val="92D050"/>
                </a:solidFill>
                <a:latin typeface="Arial" panose="020B0604020202020204" pitchFamily="34" charset="0"/>
                <a:cs typeface="Arial" panose="020B0604020202020204" pitchFamily="34" charset="0"/>
              </a:rPr>
              <a:t>1</a:t>
            </a:r>
            <a:r>
              <a:rPr lang="en-US" sz="700" b="1" dirty="0">
                <a:solidFill>
                  <a:srgbClr val="92D050"/>
                </a:solidFill>
                <a:latin typeface="Arial" panose="020B0604020202020204" pitchFamily="34" charset="0"/>
                <a:cs typeface="Arial" panose="020B0604020202020204" pitchFamily="34" charset="0"/>
              </a:rPr>
              <a:t>.</a:t>
            </a:r>
            <a:r>
              <a:rPr lang="en-US" sz="700" dirty="0">
                <a:solidFill>
                  <a:srgbClr val="92D050"/>
                </a:solidFill>
                <a:latin typeface="Arial" panose="020B0604020202020204" pitchFamily="34" charset="0"/>
                <a:cs typeface="Arial" panose="020B0604020202020204" pitchFamily="34" charset="0"/>
              </a:rPr>
              <a:t>To </a:t>
            </a:r>
            <a:r>
              <a:rPr lang="en-US" sz="700" dirty="0" err="1">
                <a:solidFill>
                  <a:srgbClr val="92D050"/>
                </a:solidFill>
                <a:latin typeface="Arial" panose="020B0604020202020204" pitchFamily="34" charset="0"/>
                <a:cs typeface="Arial" panose="020B0604020202020204" pitchFamily="34" charset="0"/>
              </a:rPr>
              <a:t>analyse</a:t>
            </a:r>
            <a:r>
              <a:rPr lang="en-US" sz="700" dirty="0">
                <a:solidFill>
                  <a:srgbClr val="92D050"/>
                </a:solidFill>
                <a:latin typeface="Arial" panose="020B0604020202020204" pitchFamily="34" charset="0"/>
                <a:cs typeface="Arial" panose="020B0604020202020204" pitchFamily="34" charset="0"/>
              </a:rPr>
              <a:t> the influence of socioeconomic status and health </a:t>
            </a:r>
            <a:r>
              <a:rPr lang="en-US" sz="700" dirty="0" err="1">
                <a:solidFill>
                  <a:srgbClr val="92D050"/>
                </a:solidFill>
                <a:latin typeface="Arial" panose="020B0604020202020204" pitchFamily="34" charset="0"/>
                <a:cs typeface="Arial" panose="020B0604020202020204" pitchFamily="34" charset="0"/>
              </a:rPr>
              <a:t>inqualities</a:t>
            </a:r>
            <a:r>
              <a:rPr lang="en-US" sz="700" dirty="0">
                <a:solidFill>
                  <a:srgbClr val="92D050"/>
                </a:solidFill>
                <a:latin typeface="Arial" panose="020B0604020202020204" pitchFamily="34" charset="0"/>
                <a:cs typeface="Arial" panose="020B0604020202020204" pitchFamily="34" charset="0"/>
              </a:rPr>
              <a:t> on access to care and disease outcomes in adults with Type 1 Diabetes in the UK.</a:t>
            </a:r>
          </a:p>
          <a:p>
            <a:r>
              <a:rPr lang="en-US" sz="700" dirty="0">
                <a:solidFill>
                  <a:srgbClr val="92D050"/>
                </a:solidFill>
                <a:latin typeface="Arial" panose="020B0604020202020204" pitchFamily="34" charset="0"/>
                <a:cs typeface="Arial" panose="020B0604020202020204" pitchFamily="34" charset="0"/>
              </a:rPr>
              <a:t>2 To identify the key challenges faced by adults with Type 1 Diabetes in managing their condition in the UK. </a:t>
            </a:r>
          </a:p>
          <a:p>
            <a:r>
              <a:rPr lang="en-US" sz="700" dirty="0">
                <a:solidFill>
                  <a:srgbClr val="92D050"/>
                </a:solidFill>
                <a:latin typeface="Arial" panose="020B0604020202020204" pitchFamily="34" charset="0"/>
                <a:cs typeface="Arial" panose="020B0604020202020204" pitchFamily="34" charset="0"/>
              </a:rPr>
              <a:t>3. To evaluate the effectiveness of current treatment and support services available to adults with Type 1 Diabetes within the UK healthcare system.</a:t>
            </a:r>
          </a:p>
          <a:p>
            <a:r>
              <a:rPr lang="en-US" sz="700" dirty="0">
                <a:solidFill>
                  <a:srgbClr val="92D050"/>
                </a:solidFill>
                <a:latin typeface="Arial" panose="020B0604020202020204" pitchFamily="34" charset="0"/>
                <a:cs typeface="Arial" panose="020B0604020202020204" pitchFamily="34" charset="0"/>
              </a:rPr>
              <a:t>4. To assess the physical, psychological, and social impact of Type 1 Diabetes on adults in the UK and means to manage condition.</a:t>
            </a:r>
          </a:p>
          <a:p>
            <a:endParaRPr lang="en-IN" sz="700" dirty="0">
              <a:solidFill>
                <a:srgbClr val="92D05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B2558DE-0E08-65CA-6BBD-0CC9ECEF40A8}"/>
              </a:ext>
            </a:extLst>
          </p:cNvPr>
          <p:cNvSpPr txBox="1"/>
          <p:nvPr/>
        </p:nvSpPr>
        <p:spPr>
          <a:xfrm>
            <a:off x="6184641" y="4329618"/>
            <a:ext cx="2519265" cy="1708160"/>
          </a:xfrm>
          <a:prstGeom prst="rect">
            <a:avLst/>
          </a:prstGeom>
          <a:noFill/>
        </p:spPr>
        <p:txBody>
          <a:bodyPr wrap="square" rtlCol="0">
            <a:spAutoFit/>
          </a:bodyPr>
          <a:lstStyle/>
          <a:p>
            <a:r>
              <a:rPr lang="en-US" sz="700" dirty="0">
                <a:solidFill>
                  <a:srgbClr val="73DC14"/>
                </a:solidFill>
                <a:latin typeface="Arial" panose="020B0604020202020204" pitchFamily="34" charset="0"/>
                <a:cs typeface="Arial" panose="020B0604020202020204" pitchFamily="34" charset="0"/>
              </a:rPr>
              <a:t>Research Impact</a:t>
            </a:r>
          </a:p>
          <a:p>
            <a:endParaRPr lang="en-US" sz="700" dirty="0">
              <a:solidFill>
                <a:srgbClr val="73DC14"/>
              </a:solidFill>
              <a:latin typeface="Arial" panose="020B0604020202020204" pitchFamily="34" charset="0"/>
              <a:cs typeface="Arial" panose="020B0604020202020204" pitchFamily="34" charset="0"/>
            </a:endParaRPr>
          </a:p>
          <a:p>
            <a:r>
              <a:rPr lang="en-US" sz="700" dirty="0">
                <a:solidFill>
                  <a:srgbClr val="73DC14"/>
                </a:solidFill>
                <a:latin typeface="Arial" panose="020B0604020202020204" pitchFamily="34" charset="0"/>
                <a:cs typeface="Arial" panose="020B0604020202020204" pitchFamily="34" charset="0"/>
              </a:rPr>
              <a:t>This research will:</a:t>
            </a:r>
          </a:p>
          <a:p>
            <a:r>
              <a:rPr lang="en-US" sz="700" dirty="0">
                <a:solidFill>
                  <a:srgbClr val="73DC14"/>
                </a:solidFill>
                <a:latin typeface="Arial" panose="020B0604020202020204" pitchFamily="34" charset="0"/>
                <a:cs typeface="Arial" panose="020B0604020202020204" pitchFamily="34" charset="0"/>
              </a:rPr>
              <a:t>Inform about the strategies for ensuring fair and equal access to continuous glucose monitors and insulin pumps.</a:t>
            </a:r>
          </a:p>
          <a:p>
            <a:r>
              <a:rPr lang="en-US" sz="700" dirty="0">
                <a:solidFill>
                  <a:srgbClr val="73DC14"/>
                </a:solidFill>
                <a:latin typeface="Arial" panose="020B0604020202020204" pitchFamily="34" charset="0"/>
                <a:cs typeface="Arial" panose="020B0604020202020204" pitchFamily="34" charset="0"/>
              </a:rPr>
              <a:t>Offer information on research about how mental health services can be integrated into the care plans for people with diabetes.</a:t>
            </a:r>
          </a:p>
          <a:p>
            <a:r>
              <a:rPr lang="en-US" sz="700" dirty="0">
                <a:solidFill>
                  <a:srgbClr val="73DC14"/>
                </a:solidFill>
                <a:latin typeface="Arial" panose="020B0604020202020204" pitchFamily="34" charset="0"/>
                <a:cs typeface="Arial" panose="020B0604020202020204" pitchFamily="34" charset="0"/>
              </a:rPr>
              <a:t>Can be used to improve the NHS's planning for staffing in specialist multidisciplinary teams.</a:t>
            </a:r>
          </a:p>
          <a:p>
            <a:r>
              <a:rPr lang="en-US" sz="700" dirty="0">
                <a:solidFill>
                  <a:srgbClr val="73DC14"/>
                </a:solidFill>
                <a:latin typeface="Arial" panose="020B0604020202020204" pitchFamily="34" charset="0"/>
                <a:cs typeface="Arial" panose="020B0604020202020204" pitchFamily="34" charset="0"/>
              </a:rPr>
              <a:t>Can be used to assist in the prevention of avoidable issues and the reduction of costs for the NHS in the future.</a:t>
            </a:r>
          </a:p>
          <a:p>
            <a:r>
              <a:rPr lang="en-US" sz="700" dirty="0">
                <a:solidFill>
                  <a:srgbClr val="73DC14"/>
                </a:solidFill>
                <a:latin typeface="Arial" panose="020B0604020202020204" pitchFamily="34" charset="0"/>
                <a:cs typeface="Arial" panose="020B0604020202020204" pitchFamily="34" charset="0"/>
              </a:rPr>
              <a:t>Fixing the unfair issues with the way Type 1 Diabetes care is handled is a vital part of improving people's lives and securing the benefits for the entire population.</a:t>
            </a:r>
            <a:endParaRPr lang="en-IN" sz="700" dirty="0">
              <a:solidFill>
                <a:srgbClr val="73DC14"/>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F42D9C16-D362-57FF-31A6-0D2147CA56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07567" y="2028943"/>
            <a:ext cx="6176865" cy="2246768"/>
          </a:xfrm>
          <a:prstGeom prst="rect">
            <a:avLst/>
          </a:prstGeom>
        </p:spPr>
      </p:pic>
      <p:sp>
        <p:nvSpPr>
          <p:cNvPr id="14" name="TextBox 13">
            <a:extLst>
              <a:ext uri="{FF2B5EF4-FFF2-40B4-BE49-F238E27FC236}">
                <a16:creationId xmlns:a16="http://schemas.microsoft.com/office/drawing/2014/main" id="{EC25DD76-122B-4E94-3FBE-A719F9E20569}"/>
              </a:ext>
            </a:extLst>
          </p:cNvPr>
          <p:cNvSpPr txBox="1"/>
          <p:nvPr/>
        </p:nvSpPr>
        <p:spPr>
          <a:xfrm>
            <a:off x="214604" y="173891"/>
            <a:ext cx="11742574" cy="1754326"/>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Management Strategies and Quality of Life Among Adults with Type 1 Diabetes in the UK</a:t>
            </a:r>
          </a:p>
          <a:p>
            <a:endParaRPr lang="en-US" sz="15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Name – </a:t>
            </a:r>
            <a:r>
              <a:rPr lang="en-US" sz="1400" b="1" dirty="0" err="1">
                <a:latin typeface="Arial" panose="020B0604020202020204" pitchFamily="34" charset="0"/>
                <a:cs typeface="Arial" panose="020B0604020202020204" pitchFamily="34" charset="0"/>
              </a:rPr>
              <a:t>Kashyapkumar</a:t>
            </a:r>
            <a:r>
              <a:rPr lang="en-US" sz="1400" b="1" dirty="0">
                <a:latin typeface="Arial" panose="020B0604020202020204" pitchFamily="34" charset="0"/>
                <a:cs typeface="Arial" panose="020B0604020202020204" pitchFamily="34" charset="0"/>
              </a:rPr>
              <a:t> </a:t>
            </a:r>
            <a:r>
              <a:rPr lang="en-US" sz="1400" b="1" dirty="0" err="1">
                <a:latin typeface="Arial" panose="020B0604020202020204" pitchFamily="34" charset="0"/>
                <a:cs typeface="Arial" panose="020B0604020202020204" pitchFamily="34" charset="0"/>
              </a:rPr>
              <a:t>Jaiminkumar</a:t>
            </a:r>
            <a:r>
              <a:rPr lang="en-US" sz="1400" b="1" dirty="0">
                <a:latin typeface="Arial" panose="020B0604020202020204" pitchFamily="34" charset="0"/>
                <a:cs typeface="Arial" panose="020B0604020202020204" pitchFamily="34" charset="0"/>
              </a:rPr>
              <a:t> Kansara               Module Name - Practice Based Research</a:t>
            </a:r>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Student Id - </a:t>
            </a:r>
            <a:r>
              <a:rPr lang="en-US" sz="1400" b="1">
                <a:latin typeface="Arial" panose="020B0604020202020204" pitchFamily="34" charset="0"/>
                <a:cs typeface="Arial" panose="020B0604020202020204" pitchFamily="34" charset="0"/>
              </a:rPr>
              <a:t>2505251                                                           </a:t>
            </a:r>
            <a:r>
              <a:rPr lang="en-US" sz="1400" b="1" dirty="0">
                <a:latin typeface="Arial" panose="020B0604020202020204" pitchFamily="34" charset="0"/>
                <a:cs typeface="Arial" panose="020B0604020202020204" pitchFamily="34" charset="0"/>
              </a:rPr>
              <a:t>Supervisor – Dr Soban Sadiq</a:t>
            </a:r>
            <a:endParaRPr lang="en-IN" sz="1400" dirty="0">
              <a:latin typeface="Arial" panose="020B0604020202020204" pitchFamily="34" charset="0"/>
              <a:cs typeface="Arial" panose="020B0604020202020204" pitchFamily="34" charset="0"/>
            </a:endParaRPr>
          </a:p>
          <a:p>
            <a:endParaRPr lang="en-IN" sz="15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1287EE6A-B525-1E3C-621D-9CAFB4B6462E}"/>
              </a:ext>
            </a:extLst>
          </p:cNvPr>
          <p:cNvSpPr txBox="1"/>
          <p:nvPr/>
        </p:nvSpPr>
        <p:spPr>
          <a:xfrm>
            <a:off x="9260632" y="1031586"/>
            <a:ext cx="2696546" cy="5370701"/>
          </a:xfrm>
          <a:prstGeom prst="rect">
            <a:avLst/>
          </a:prstGeom>
          <a:noFill/>
        </p:spPr>
        <p:txBody>
          <a:bodyPr wrap="square" rtlCol="0">
            <a:spAutoFit/>
          </a:bodyPr>
          <a:lstStyle/>
          <a:p>
            <a:pPr marL="228600" indent="-228600">
              <a:buFont typeface="+mj-lt"/>
              <a:buAutoNum type="arabicPeriod"/>
            </a:pPr>
            <a:r>
              <a:rPr lang="en-IN" sz="700" dirty="0">
                <a:latin typeface="Arial" panose="020B0604020202020204" pitchFamily="34" charset="0"/>
                <a:cs typeface="Arial" panose="020B0604020202020204" pitchFamily="34" charset="0"/>
              </a:rPr>
              <a:t>Cockcroft, J., </a:t>
            </a:r>
            <a:r>
              <a:rPr lang="en-IN" sz="700" dirty="0" err="1">
                <a:latin typeface="Arial" panose="020B0604020202020204" pitchFamily="34" charset="0"/>
                <a:cs typeface="Arial" panose="020B0604020202020204" pitchFamily="34" charset="0"/>
              </a:rPr>
              <a:t>Chithuranjan</a:t>
            </a:r>
            <a:r>
              <a:rPr lang="en-IN" sz="700" dirty="0">
                <a:latin typeface="Arial" panose="020B0604020202020204" pitchFamily="34" charset="0"/>
                <a:cs typeface="Arial" panose="020B0604020202020204" pitchFamily="34" charset="0"/>
              </a:rPr>
              <a:t>, D. and Narendran, P. et al. (2025) ‘Quality of life and physical activity in type 1 diabetes’, </a:t>
            </a:r>
            <a:r>
              <a:rPr lang="en-IN" sz="700" i="1" dirty="0">
                <a:latin typeface="Arial" panose="020B0604020202020204" pitchFamily="34" charset="0"/>
                <a:cs typeface="Arial" panose="020B0604020202020204" pitchFamily="34" charset="0"/>
              </a:rPr>
              <a:t>BMC </a:t>
            </a:r>
            <a:r>
              <a:rPr lang="en-IN" sz="700" i="1" dirty="0" err="1">
                <a:latin typeface="Arial" panose="020B0604020202020204" pitchFamily="34" charset="0"/>
                <a:cs typeface="Arial" panose="020B0604020202020204" pitchFamily="34" charset="0"/>
              </a:rPr>
              <a:t>Pediatrics</a:t>
            </a:r>
            <a:r>
              <a:rPr lang="en-IN" sz="700" dirty="0">
                <a:latin typeface="Arial" panose="020B0604020202020204" pitchFamily="34" charset="0"/>
                <a:cs typeface="Arial" panose="020B0604020202020204" pitchFamily="34" charset="0"/>
              </a:rPr>
              <a:t>, 25, p. 345.</a:t>
            </a:r>
          </a:p>
          <a:p>
            <a:pPr marL="228600" indent="-228600">
              <a:buFont typeface="+mj-lt"/>
              <a:buAutoNum type="arabicPeriod"/>
            </a:pPr>
            <a:r>
              <a:rPr lang="en-IN" sz="700" dirty="0">
                <a:latin typeface="Arial" panose="020B0604020202020204" pitchFamily="34" charset="0"/>
                <a:cs typeface="Arial" panose="020B0604020202020204" pitchFamily="34" charset="0"/>
              </a:rPr>
              <a:t>Diabetes UK (2022) </a:t>
            </a:r>
            <a:r>
              <a:rPr lang="en-IN" sz="700" i="1" dirty="0">
                <a:latin typeface="Arial" panose="020B0604020202020204" pitchFamily="34" charset="0"/>
                <a:cs typeface="Arial" panose="020B0604020202020204" pitchFamily="34" charset="0"/>
              </a:rPr>
              <a:t>The cost of diabetes to the NHS</a:t>
            </a:r>
            <a:r>
              <a:rPr lang="en-IN" sz="700" dirty="0">
                <a:latin typeface="Arial" panose="020B0604020202020204" pitchFamily="34" charset="0"/>
                <a:cs typeface="Arial" panose="020B0604020202020204" pitchFamily="34" charset="0"/>
              </a:rPr>
              <a:t>. London: Diabetes UK. Available at: </a:t>
            </a:r>
            <a:r>
              <a:rPr lang="en-IN" sz="700" dirty="0">
                <a:latin typeface="Arial" panose="020B0604020202020204" pitchFamily="34" charset="0"/>
                <a:cs typeface="Arial" panose="020B0604020202020204" pitchFamily="34" charset="0"/>
                <a:hlinkClick r:id="rId3"/>
              </a:rPr>
              <a:t>https://www.diabetes.org.uk</a:t>
            </a:r>
            <a:r>
              <a:rPr lang="en-IN" sz="700" dirty="0">
                <a:latin typeface="Arial" panose="020B0604020202020204" pitchFamily="34" charset="0"/>
                <a:cs typeface="Arial" panose="020B0604020202020204" pitchFamily="34" charset="0"/>
              </a:rPr>
              <a:t> (Accessed: 3 March 2026).</a:t>
            </a:r>
          </a:p>
          <a:p>
            <a:pPr marL="228600" indent="-228600">
              <a:buFont typeface="+mj-lt"/>
              <a:buAutoNum type="arabicPeriod"/>
            </a:pPr>
            <a:r>
              <a:rPr lang="en-IN" sz="700" dirty="0">
                <a:latin typeface="Arial" panose="020B0604020202020204" pitchFamily="34" charset="0"/>
                <a:cs typeface="Arial" panose="020B0604020202020204" pitchFamily="34" charset="0"/>
              </a:rPr>
              <a:t>Diabetes UK (2024) </a:t>
            </a:r>
            <a:r>
              <a:rPr lang="en-IN" sz="700" i="1" dirty="0">
                <a:latin typeface="Arial" panose="020B0604020202020204" pitchFamily="34" charset="0"/>
                <a:cs typeface="Arial" panose="020B0604020202020204" pitchFamily="34" charset="0"/>
              </a:rPr>
              <a:t>Diabetes prevalence statistics in the UK</a:t>
            </a:r>
            <a:r>
              <a:rPr lang="en-IN" sz="700" dirty="0">
                <a:latin typeface="Arial" panose="020B0604020202020204" pitchFamily="34" charset="0"/>
                <a:cs typeface="Arial" panose="020B0604020202020204" pitchFamily="34" charset="0"/>
              </a:rPr>
              <a:t>. London: Diabetes UK. Available at: </a:t>
            </a:r>
            <a:r>
              <a:rPr lang="en-IN" sz="700" dirty="0">
                <a:latin typeface="Arial" panose="020B0604020202020204" pitchFamily="34" charset="0"/>
                <a:cs typeface="Arial" panose="020B0604020202020204" pitchFamily="34" charset="0"/>
                <a:hlinkClick r:id="rId3"/>
              </a:rPr>
              <a:t>https://www.diabetes.org.uk</a:t>
            </a:r>
            <a:r>
              <a:rPr lang="en-IN" sz="700" dirty="0">
                <a:latin typeface="Arial" panose="020B0604020202020204" pitchFamily="34" charset="0"/>
                <a:cs typeface="Arial" panose="020B0604020202020204" pitchFamily="34" charset="0"/>
              </a:rPr>
              <a:t> (Accessed: 3 March 2026).</a:t>
            </a:r>
          </a:p>
          <a:p>
            <a:pPr marL="228600" indent="-228600">
              <a:buFont typeface="+mj-lt"/>
              <a:buAutoNum type="arabicPeriod"/>
            </a:pPr>
            <a:r>
              <a:rPr lang="en-IN" sz="700" dirty="0">
                <a:latin typeface="Arial" panose="020B0604020202020204" pitchFamily="34" charset="0"/>
                <a:cs typeface="Arial" panose="020B0604020202020204" pitchFamily="34" charset="0"/>
              </a:rPr>
              <a:t>Foster, N.C., Miller, K.M., Tamborlane, W.V. et al. (2019) ‘Continuous glucose monitoring in adults with type 1 diabetes: real-world outcomes’, </a:t>
            </a:r>
            <a:r>
              <a:rPr lang="en-IN" sz="700" i="1" dirty="0">
                <a:latin typeface="Arial" panose="020B0604020202020204" pitchFamily="34" charset="0"/>
                <a:cs typeface="Arial" panose="020B0604020202020204" pitchFamily="34" charset="0"/>
              </a:rPr>
              <a:t>Diabetes Care</a:t>
            </a:r>
            <a:r>
              <a:rPr lang="en-IN" sz="700" dirty="0">
                <a:latin typeface="Arial" panose="020B0604020202020204" pitchFamily="34" charset="0"/>
                <a:cs typeface="Arial" panose="020B0604020202020204" pitchFamily="34" charset="0"/>
              </a:rPr>
              <a:t>, 42(9), pp. 1719–1726.</a:t>
            </a:r>
          </a:p>
          <a:p>
            <a:pPr marL="228600" indent="-228600">
              <a:buFont typeface="+mj-lt"/>
              <a:buAutoNum type="arabicPeriod"/>
            </a:pPr>
            <a:r>
              <a:rPr lang="en-IN" sz="700" dirty="0">
                <a:latin typeface="Arial" panose="020B0604020202020204" pitchFamily="34" charset="0"/>
                <a:cs typeface="Arial" panose="020B0604020202020204" pitchFamily="34" charset="0"/>
              </a:rPr>
              <a:t>Holmes-Truscott, E., Schipp, J., Cooke, D.D. et al. (2024) ‘Perceptions of adults with type 1 diabetes toward diabetes-specific quality of life measures: a survey-based qualitative exploration’, </a:t>
            </a:r>
            <a:r>
              <a:rPr lang="en-IN" sz="700" i="1" dirty="0">
                <a:latin typeface="Arial" panose="020B0604020202020204" pitchFamily="34" charset="0"/>
                <a:cs typeface="Arial" panose="020B0604020202020204" pitchFamily="34" charset="0"/>
              </a:rPr>
              <a:t>Health and Quality of Life Outcomes</a:t>
            </a:r>
            <a:r>
              <a:rPr lang="en-IN" sz="700" dirty="0">
                <a:latin typeface="Arial" panose="020B0604020202020204" pitchFamily="34" charset="0"/>
                <a:cs typeface="Arial" panose="020B0604020202020204" pitchFamily="34" charset="0"/>
              </a:rPr>
              <a:t>, 22, p. 70.</a:t>
            </a:r>
          </a:p>
          <a:p>
            <a:pPr marL="228600" indent="-228600">
              <a:buFont typeface="+mj-lt"/>
              <a:buAutoNum type="arabicPeriod"/>
            </a:pPr>
            <a:r>
              <a:rPr lang="en-IN" sz="700" dirty="0">
                <a:latin typeface="Arial" panose="020B0604020202020204" pitchFamily="34" charset="0"/>
                <a:cs typeface="Arial" panose="020B0604020202020204" pitchFamily="34" charset="0"/>
              </a:rPr>
              <a:t>Lu, X.Q., Vesco, A.T. and Tang, T.S. (2025) ‘Diabetes-specific quality of life changes associated with a digital support intervention: a study of adults with type 1 diabetes’, </a:t>
            </a:r>
            <a:r>
              <a:rPr lang="en-IN" sz="700" i="1" dirty="0">
                <a:latin typeface="Arial" panose="020B0604020202020204" pitchFamily="34" charset="0"/>
                <a:cs typeface="Arial" panose="020B0604020202020204" pitchFamily="34" charset="0"/>
              </a:rPr>
              <a:t>Diabetology</a:t>
            </a:r>
            <a:r>
              <a:rPr lang="en-IN" sz="700" dirty="0">
                <a:latin typeface="Arial" panose="020B0604020202020204" pitchFamily="34" charset="0"/>
                <a:cs typeface="Arial" panose="020B0604020202020204" pitchFamily="34" charset="0"/>
              </a:rPr>
              <a:t>, 6(4), p. 28.</a:t>
            </a:r>
          </a:p>
          <a:p>
            <a:pPr marL="228600" indent="-228600">
              <a:buFont typeface="+mj-lt"/>
              <a:buAutoNum type="arabicPeriod"/>
            </a:pPr>
            <a:r>
              <a:rPr lang="en-IN" sz="700" dirty="0">
                <a:latin typeface="Arial" panose="020B0604020202020204" pitchFamily="34" charset="0"/>
                <a:cs typeface="Arial" panose="020B0604020202020204" pitchFamily="34" charset="0"/>
              </a:rPr>
              <a:t>Marmot, M. et al. (2010) </a:t>
            </a:r>
            <a:r>
              <a:rPr lang="en-IN" sz="700" i="1" dirty="0">
                <a:latin typeface="Arial" panose="020B0604020202020204" pitchFamily="34" charset="0"/>
                <a:cs typeface="Arial" panose="020B0604020202020204" pitchFamily="34" charset="0"/>
              </a:rPr>
              <a:t>Fair Society, Healthy Lives: The Marmot Review</a:t>
            </a:r>
            <a:r>
              <a:rPr lang="en-IN" sz="700" dirty="0">
                <a:latin typeface="Arial" panose="020B0604020202020204" pitchFamily="34" charset="0"/>
                <a:cs typeface="Arial" panose="020B0604020202020204" pitchFamily="34" charset="0"/>
              </a:rPr>
              <a:t>. London: UCL Institute of Health Equity.</a:t>
            </a:r>
          </a:p>
          <a:p>
            <a:pPr marL="228600" indent="-228600">
              <a:buFont typeface="+mj-lt"/>
              <a:buAutoNum type="arabicPeriod"/>
            </a:pPr>
            <a:r>
              <a:rPr lang="en-IN" sz="700" dirty="0">
                <a:latin typeface="Arial" panose="020B0604020202020204" pitchFamily="34" charset="0"/>
                <a:cs typeface="Arial" panose="020B0604020202020204" pitchFamily="34" charset="0"/>
              </a:rPr>
              <a:t>McKnight, J.A., Wild, S.H., Lamb, M.J.E. et al. (2015) ‘Glycaemic control of type 1 diabetes in clinical practice early in the 21st century’, </a:t>
            </a:r>
            <a:r>
              <a:rPr lang="en-IN" sz="700" i="1" dirty="0">
                <a:latin typeface="Arial" panose="020B0604020202020204" pitchFamily="34" charset="0"/>
                <a:cs typeface="Arial" panose="020B0604020202020204" pitchFamily="34" charset="0"/>
              </a:rPr>
              <a:t>The Lancet Diabetes &amp; Endocrinology</a:t>
            </a:r>
            <a:r>
              <a:rPr lang="en-IN" sz="700" dirty="0">
                <a:latin typeface="Arial" panose="020B0604020202020204" pitchFamily="34" charset="0"/>
                <a:cs typeface="Arial" panose="020B0604020202020204" pitchFamily="34" charset="0"/>
              </a:rPr>
              <a:t>, 3(10), pp. 764–772.</a:t>
            </a:r>
          </a:p>
          <a:p>
            <a:pPr marL="228600" indent="-228600">
              <a:buFont typeface="+mj-lt"/>
              <a:buAutoNum type="arabicPeriod"/>
            </a:pPr>
            <a:r>
              <a:rPr lang="en-IN" sz="700" dirty="0">
                <a:latin typeface="Arial" panose="020B0604020202020204" pitchFamily="34" charset="0"/>
                <a:cs typeface="Arial" panose="020B0604020202020204" pitchFamily="34" charset="0"/>
              </a:rPr>
              <a:t>National Institute for Health and Care Excellence (2022) </a:t>
            </a:r>
            <a:r>
              <a:rPr lang="en-IN" sz="700" i="1" dirty="0">
                <a:latin typeface="Arial" panose="020B0604020202020204" pitchFamily="34" charset="0"/>
                <a:cs typeface="Arial" panose="020B0604020202020204" pitchFamily="34" charset="0"/>
              </a:rPr>
              <a:t>Type 1 diabetes in adults: diagnosis and management (NG17)</a:t>
            </a:r>
            <a:r>
              <a:rPr lang="en-IN" sz="700" dirty="0">
                <a:latin typeface="Arial" panose="020B0604020202020204" pitchFamily="34" charset="0"/>
                <a:cs typeface="Arial" panose="020B0604020202020204" pitchFamily="34" charset="0"/>
              </a:rPr>
              <a:t>. London: NICE. Available at: </a:t>
            </a:r>
            <a:r>
              <a:rPr lang="en-IN" sz="700" dirty="0">
                <a:latin typeface="Arial" panose="020B0604020202020204" pitchFamily="34" charset="0"/>
                <a:cs typeface="Arial" panose="020B0604020202020204" pitchFamily="34" charset="0"/>
                <a:hlinkClick r:id="rId4"/>
              </a:rPr>
              <a:t>https://www.nice.org.uk</a:t>
            </a:r>
            <a:r>
              <a:rPr lang="en-IN" sz="700" dirty="0">
                <a:latin typeface="Arial" panose="020B0604020202020204" pitchFamily="34" charset="0"/>
                <a:cs typeface="Arial" panose="020B0604020202020204" pitchFamily="34" charset="0"/>
              </a:rPr>
              <a:t> (Accessed: 3 March 2026).</a:t>
            </a:r>
          </a:p>
          <a:p>
            <a:pPr marL="228600" indent="-228600">
              <a:buFont typeface="+mj-lt"/>
              <a:buAutoNum type="arabicPeriod"/>
            </a:pPr>
            <a:r>
              <a:rPr lang="en-IN" sz="700" dirty="0">
                <a:latin typeface="Arial" panose="020B0604020202020204" pitchFamily="34" charset="0"/>
                <a:cs typeface="Arial" panose="020B0604020202020204" pitchFamily="34" charset="0"/>
              </a:rPr>
              <a:t>NHS Digital (2023) </a:t>
            </a:r>
            <a:r>
              <a:rPr lang="en-IN" sz="700" i="1" dirty="0">
                <a:latin typeface="Arial" panose="020B0604020202020204" pitchFamily="34" charset="0"/>
                <a:cs typeface="Arial" panose="020B0604020202020204" pitchFamily="34" charset="0"/>
              </a:rPr>
              <a:t>National Diabetes Audit 2021–22: Type 1 diabetes report</a:t>
            </a:r>
            <a:r>
              <a:rPr lang="en-IN" sz="700" dirty="0">
                <a:latin typeface="Arial" panose="020B0604020202020204" pitchFamily="34" charset="0"/>
                <a:cs typeface="Arial" panose="020B0604020202020204" pitchFamily="34" charset="0"/>
              </a:rPr>
              <a:t>. Leeds: NHS Digital. Available at: </a:t>
            </a:r>
            <a:r>
              <a:rPr lang="en-IN" sz="700" dirty="0">
                <a:latin typeface="Arial" panose="020B0604020202020204" pitchFamily="34" charset="0"/>
                <a:cs typeface="Arial" panose="020B0604020202020204" pitchFamily="34" charset="0"/>
                <a:hlinkClick r:id="rId5"/>
              </a:rPr>
              <a:t>https://digital.nhs.uk</a:t>
            </a:r>
            <a:r>
              <a:rPr lang="en-IN" sz="700" dirty="0">
                <a:latin typeface="Arial" panose="020B0604020202020204" pitchFamily="34" charset="0"/>
                <a:cs typeface="Arial" panose="020B0604020202020204" pitchFamily="34" charset="0"/>
              </a:rPr>
              <a:t> (Accessed: 3 March 2026).</a:t>
            </a:r>
          </a:p>
          <a:p>
            <a:pPr marL="228600" indent="-228600">
              <a:buFont typeface="+mj-lt"/>
              <a:buAutoNum type="arabicPeriod"/>
            </a:pPr>
            <a:r>
              <a:rPr lang="en-IN" sz="700" dirty="0">
                <a:latin typeface="Arial" panose="020B0604020202020204" pitchFamily="34" charset="0"/>
                <a:cs typeface="Arial" panose="020B0604020202020204" pitchFamily="34" charset="0"/>
              </a:rPr>
              <a:t>NHS England (2019) </a:t>
            </a:r>
            <a:r>
              <a:rPr lang="en-IN" sz="700" i="1" dirty="0">
                <a:latin typeface="Arial" panose="020B0604020202020204" pitchFamily="34" charset="0"/>
                <a:cs typeface="Arial" panose="020B0604020202020204" pitchFamily="34" charset="0"/>
              </a:rPr>
              <a:t>The NHS Long Term Plan</a:t>
            </a:r>
            <a:r>
              <a:rPr lang="en-IN" sz="700" dirty="0">
                <a:latin typeface="Arial" panose="020B0604020202020204" pitchFamily="34" charset="0"/>
                <a:cs typeface="Arial" panose="020B0604020202020204" pitchFamily="34" charset="0"/>
              </a:rPr>
              <a:t>. London: NHS England. Available at: </a:t>
            </a:r>
            <a:r>
              <a:rPr lang="en-IN" sz="700" dirty="0">
                <a:latin typeface="Arial" panose="020B0604020202020204" pitchFamily="34" charset="0"/>
                <a:cs typeface="Arial" panose="020B0604020202020204" pitchFamily="34" charset="0"/>
                <a:hlinkClick r:id="rId6"/>
              </a:rPr>
              <a:t>https://www.england.nhs.uk</a:t>
            </a:r>
            <a:r>
              <a:rPr lang="en-IN" sz="700" dirty="0">
                <a:latin typeface="Arial" panose="020B0604020202020204" pitchFamily="34" charset="0"/>
                <a:cs typeface="Arial" panose="020B0604020202020204" pitchFamily="34" charset="0"/>
              </a:rPr>
              <a:t> (Accessed: 3 March 2026).</a:t>
            </a:r>
          </a:p>
          <a:p>
            <a:pPr marL="228600" indent="-228600">
              <a:buFont typeface="+mj-lt"/>
              <a:buAutoNum type="arabicPeriod"/>
            </a:pPr>
            <a:r>
              <a:rPr lang="en-IN" sz="700" dirty="0">
                <a:latin typeface="Arial" panose="020B0604020202020204" pitchFamily="34" charset="0"/>
                <a:cs typeface="Arial" panose="020B0604020202020204" pitchFamily="34" charset="0"/>
              </a:rPr>
              <a:t>NHS England (2023) </a:t>
            </a:r>
            <a:r>
              <a:rPr lang="en-IN" sz="700" i="1" dirty="0">
                <a:latin typeface="Arial" panose="020B0604020202020204" pitchFamily="34" charset="0"/>
                <a:cs typeface="Arial" panose="020B0604020202020204" pitchFamily="34" charset="0"/>
              </a:rPr>
              <a:t>Diabetes transformation programme: technology access update</a:t>
            </a:r>
            <a:r>
              <a:rPr lang="en-IN" sz="700" dirty="0">
                <a:latin typeface="Arial" panose="020B0604020202020204" pitchFamily="34" charset="0"/>
                <a:cs typeface="Arial" panose="020B0604020202020204" pitchFamily="34" charset="0"/>
              </a:rPr>
              <a:t>. London: NHS England. Available at: </a:t>
            </a:r>
            <a:r>
              <a:rPr lang="en-IN" sz="700" dirty="0">
                <a:latin typeface="Arial" panose="020B0604020202020204" pitchFamily="34" charset="0"/>
                <a:cs typeface="Arial" panose="020B0604020202020204" pitchFamily="34" charset="0"/>
                <a:hlinkClick r:id="rId6"/>
              </a:rPr>
              <a:t>https://www.england.nhs.uk</a:t>
            </a:r>
            <a:r>
              <a:rPr lang="en-IN" sz="700" dirty="0">
                <a:latin typeface="Arial" panose="020B0604020202020204" pitchFamily="34" charset="0"/>
                <a:cs typeface="Arial" panose="020B0604020202020204" pitchFamily="34" charset="0"/>
              </a:rPr>
              <a:t> (Accessed: 3 March 2026).</a:t>
            </a:r>
          </a:p>
          <a:p>
            <a:pPr marL="228600" indent="-228600">
              <a:buFont typeface="+mj-lt"/>
              <a:buAutoNum type="arabicPeriod"/>
            </a:pPr>
            <a:r>
              <a:rPr lang="en-IN" sz="700" dirty="0">
                <a:latin typeface="Arial" panose="020B0604020202020204" pitchFamily="34" charset="0"/>
                <a:cs typeface="Arial" panose="020B0604020202020204" pitchFamily="34" charset="0"/>
              </a:rPr>
              <a:t>Office for National Statistics (2022) </a:t>
            </a:r>
            <a:r>
              <a:rPr lang="en-IN" sz="700" i="1" dirty="0">
                <a:latin typeface="Arial" panose="020B0604020202020204" pitchFamily="34" charset="0"/>
                <a:cs typeface="Arial" panose="020B0604020202020204" pitchFamily="34" charset="0"/>
              </a:rPr>
              <a:t>Health state life expectancy, UK</a:t>
            </a:r>
            <a:r>
              <a:rPr lang="en-IN" sz="700" dirty="0">
                <a:latin typeface="Arial" panose="020B0604020202020204" pitchFamily="34" charset="0"/>
                <a:cs typeface="Arial" panose="020B0604020202020204" pitchFamily="34" charset="0"/>
              </a:rPr>
              <a:t>. London: ONS. Available at: </a:t>
            </a:r>
            <a:r>
              <a:rPr lang="en-IN" sz="700" dirty="0">
                <a:latin typeface="Arial" panose="020B0604020202020204" pitchFamily="34" charset="0"/>
                <a:cs typeface="Arial" panose="020B0604020202020204" pitchFamily="34" charset="0"/>
                <a:hlinkClick r:id="rId7"/>
              </a:rPr>
              <a:t>https://www.ons.gov.uk</a:t>
            </a:r>
            <a:r>
              <a:rPr lang="en-IN" sz="700" dirty="0">
                <a:latin typeface="Arial" panose="020B0604020202020204" pitchFamily="34" charset="0"/>
                <a:cs typeface="Arial" panose="020B0604020202020204" pitchFamily="34" charset="0"/>
              </a:rPr>
              <a:t> (Accessed: 3 March 2026).</a:t>
            </a:r>
          </a:p>
          <a:p>
            <a:pPr marL="228600" indent="-228600">
              <a:buFont typeface="+mj-lt"/>
              <a:buAutoNum type="arabicPeriod"/>
            </a:pPr>
            <a:r>
              <a:rPr lang="en-IN" sz="700" dirty="0">
                <a:latin typeface="Arial" panose="020B0604020202020204" pitchFamily="34" charset="0"/>
                <a:cs typeface="Arial" panose="020B0604020202020204" pitchFamily="34" charset="0"/>
              </a:rPr>
              <a:t>UK Health Security Agency (2023) </a:t>
            </a:r>
            <a:r>
              <a:rPr lang="en-IN" sz="700" i="1" dirty="0">
                <a:latin typeface="Arial" panose="020B0604020202020204" pitchFamily="34" charset="0"/>
                <a:cs typeface="Arial" panose="020B0604020202020204" pitchFamily="34" charset="0"/>
              </a:rPr>
              <a:t>Health inequalities: national report</a:t>
            </a:r>
            <a:r>
              <a:rPr lang="en-IN" sz="700" dirty="0">
                <a:latin typeface="Arial" panose="020B0604020202020204" pitchFamily="34" charset="0"/>
                <a:cs typeface="Arial" panose="020B0604020202020204" pitchFamily="34" charset="0"/>
              </a:rPr>
              <a:t>. London: UKHSA. Available at: </a:t>
            </a:r>
            <a:r>
              <a:rPr lang="en-IN" sz="700" dirty="0">
                <a:latin typeface="Arial" panose="020B0604020202020204" pitchFamily="34" charset="0"/>
                <a:cs typeface="Arial" panose="020B0604020202020204" pitchFamily="34" charset="0"/>
                <a:hlinkClick r:id="rId8"/>
              </a:rPr>
              <a:t>https://www.gov.uk</a:t>
            </a:r>
            <a:r>
              <a:rPr lang="en-IN" sz="700" dirty="0">
                <a:latin typeface="Arial" panose="020B0604020202020204" pitchFamily="34" charset="0"/>
                <a:cs typeface="Arial" panose="020B0604020202020204" pitchFamily="34" charset="0"/>
              </a:rPr>
              <a:t> (Accessed: 3 March 2026).</a:t>
            </a:r>
          </a:p>
          <a:p>
            <a:endParaRPr lang="en-IN" sz="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85237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319</TotalTime>
  <Words>1206</Words>
  <Application>Microsoft Office PowerPoint</Application>
  <PresentationFormat>Widescreen</PresentationFormat>
  <Paragraphs>47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Century Gothic</vt:lpstr>
      <vt:lpstr>Wingdings 3</vt:lpstr>
      <vt:lpstr>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Kashyap Kanasara</dc:creator>
  <cp:lastModifiedBy>Kashyap Kanasara</cp:lastModifiedBy>
  <cp:revision>1</cp:revision>
  <dcterms:created xsi:type="dcterms:W3CDTF">2026-03-03T17:51:53Z</dcterms:created>
  <dcterms:modified xsi:type="dcterms:W3CDTF">2026-03-07T15:56:45Z</dcterms:modified>
</cp:coreProperties>
</file>