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heme/themeOverride1.xml" ContentType="application/vnd.openxmlformats-officedocument.themeOverr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8" r:id="rId1"/>
  </p:sldMasterIdLst>
  <p:notesMasterIdLst>
    <p:notesMasterId r:id="rId33"/>
  </p:notesMasterIdLst>
  <p:sldIdLst>
    <p:sldId id="385" r:id="rId2"/>
    <p:sldId id="312" r:id="rId3"/>
    <p:sldId id="264" r:id="rId4"/>
    <p:sldId id="314" r:id="rId5"/>
    <p:sldId id="277" r:id="rId6"/>
    <p:sldId id="317" r:id="rId7"/>
    <p:sldId id="275" r:id="rId8"/>
    <p:sldId id="313" r:id="rId9"/>
    <p:sldId id="315" r:id="rId10"/>
    <p:sldId id="319" r:id="rId11"/>
    <p:sldId id="320" r:id="rId12"/>
    <p:sldId id="282" r:id="rId13"/>
    <p:sldId id="286" r:id="rId14"/>
    <p:sldId id="332" r:id="rId15"/>
    <p:sldId id="382" r:id="rId16"/>
    <p:sldId id="334" r:id="rId17"/>
    <p:sldId id="339" r:id="rId18"/>
    <p:sldId id="340" r:id="rId19"/>
    <p:sldId id="341" r:id="rId20"/>
    <p:sldId id="349" r:id="rId21"/>
    <p:sldId id="350" r:id="rId22"/>
    <p:sldId id="352" r:id="rId23"/>
    <p:sldId id="359" r:id="rId24"/>
    <p:sldId id="360" r:id="rId25"/>
    <p:sldId id="365" r:id="rId26"/>
    <p:sldId id="367" r:id="rId27"/>
    <p:sldId id="373" r:id="rId28"/>
    <p:sldId id="259" r:id="rId29"/>
    <p:sldId id="261" r:id="rId30"/>
    <p:sldId id="377" r:id="rId31"/>
    <p:sldId id="386" r:id="rId32"/>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521415D9-36F7-43E2-AB2F-B90AF26B5E84}">
      <p14:sectionLst xmlns:p14="http://schemas.microsoft.com/office/powerpoint/2010/main">
        <p14:section name="Default Section" id="{170F4B84-967E-4784-8683-1FCE575858A6}">
          <p14:sldIdLst>
            <p14:sldId id="385"/>
            <p14:sldId id="312"/>
            <p14:sldId id="264"/>
            <p14:sldId id="314"/>
            <p14:sldId id="277"/>
            <p14:sldId id="317"/>
            <p14:sldId id="275"/>
            <p14:sldId id="313"/>
            <p14:sldId id="315"/>
            <p14:sldId id="319"/>
            <p14:sldId id="320"/>
            <p14:sldId id="282"/>
            <p14:sldId id="286"/>
            <p14:sldId id="332"/>
            <p14:sldId id="382"/>
            <p14:sldId id="334"/>
            <p14:sldId id="339"/>
            <p14:sldId id="340"/>
            <p14:sldId id="341"/>
            <p14:sldId id="349"/>
            <p14:sldId id="350"/>
            <p14:sldId id="352"/>
            <p14:sldId id="359"/>
            <p14:sldId id="360"/>
            <p14:sldId id="365"/>
            <p14:sldId id="367"/>
            <p14:sldId id="373"/>
            <p14:sldId id="259"/>
            <p14:sldId id="261"/>
            <p14:sldId id="377"/>
            <p14:sldId id="386"/>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732" autoAdjust="0"/>
    <p:restoredTop sz="74829" autoAdjust="0"/>
  </p:normalViewPr>
  <p:slideViewPr>
    <p:cSldViewPr>
      <p:cViewPr>
        <p:scale>
          <a:sx n="122" d="100"/>
          <a:sy n="122" d="100"/>
        </p:scale>
        <p:origin x="1544" y="-4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6/3/24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a:t>
            </a:fld>
            <a:endParaRPr lang="en-US" dirty="0"/>
          </a:p>
        </p:txBody>
      </p:sp>
    </p:spTree>
    <p:extLst>
      <p:ext uri="{BB962C8B-B14F-4D97-AF65-F5344CB8AC3E}">
        <p14:creationId xmlns:p14="http://schemas.microsoft.com/office/powerpoint/2010/main" val="1675513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b="1" dirty="0">
                <a:ea typeface="Lucida Sans Unicode" charset="0"/>
                <a:cs typeface="Lucida Sans Unicode" charset="0"/>
              </a:rPr>
              <a:t>Learning Objectives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dirty="0">
                <a:ea typeface="Lucida Sans Unicode" charset="0"/>
                <a:cs typeface="Lucida Sans Unicode" charset="0"/>
              </a:rPr>
              <a:t>Upon completion of this chapter you should be able to:</a:t>
            </a:r>
          </a:p>
          <a:p>
            <a:pPr marL="171450" indent="-171450">
              <a:buFont typeface="Arial" pitchFamily="34" charset="0"/>
              <a:buChar char="•"/>
              <a:defRPr/>
            </a:pPr>
            <a:r>
              <a:rPr lang="en-GB" dirty="0"/>
              <a:t>Define risk management, risk identification, and risk control</a:t>
            </a:r>
          </a:p>
          <a:p>
            <a:pPr marL="171450" indent="-171450">
              <a:buFont typeface="Arial" pitchFamily="34" charset="0"/>
              <a:buChar char="•"/>
              <a:defRPr/>
            </a:pPr>
            <a:r>
              <a:rPr lang="en-GB" dirty="0"/>
              <a:t>Describe how risk is identified and assessed</a:t>
            </a:r>
          </a:p>
          <a:p>
            <a:pPr marL="171450" indent="-171450">
              <a:buFont typeface="Arial" pitchFamily="34" charset="0"/>
              <a:buChar char="•"/>
              <a:defRPr/>
            </a:pPr>
            <a:r>
              <a:rPr lang="en-GB" dirty="0"/>
              <a:t>Assess risk based on probability of occurrence and likely impact</a:t>
            </a:r>
          </a:p>
          <a:p>
            <a:pPr marL="171450" indent="-171450">
              <a:buFont typeface="Arial" pitchFamily="34" charset="0"/>
              <a:buChar char="•"/>
              <a:defRPr/>
            </a:pPr>
            <a:r>
              <a:rPr lang="en-GB" dirty="0"/>
              <a:t>Explain the fundamental aspects of documenting risk via the process of risk assessment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1964311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The upper management of an organization is responsible for overseeing, enabling, and supporting the structuring of IT and information security functions to defend its information</a:t>
            </a:r>
          </a:p>
          <a:p>
            <a:r>
              <a:rPr lang="en-GB" sz="1200" b="0" i="0" u="none" strike="noStrike" kern="1200" baseline="0" dirty="0">
                <a:solidFill>
                  <a:schemeClr val="tx1"/>
                </a:solidFill>
                <a:latin typeface="Arial" pitchFamily="34" charset="0"/>
                <a:ea typeface="+mn-ea"/>
                <a:cs typeface="+mn-cs"/>
              </a:rPr>
              <a:t>assets—information and data, hardware, software, procedures, networks, and people. </a:t>
            </a:r>
          </a:p>
          <a:p>
            <a:r>
              <a:rPr lang="en-GB" sz="1200" b="0" i="0" u="none" strike="noStrike" kern="1200" baseline="0" dirty="0">
                <a:solidFill>
                  <a:schemeClr val="tx1"/>
                </a:solidFill>
                <a:latin typeface="Arial" pitchFamily="34" charset="0"/>
                <a:ea typeface="+mn-ea"/>
                <a:cs typeface="+mn-cs"/>
              </a:rPr>
              <a:t>Part of the information security governance requirement of upper management is the establishment and support of an effective risk management (RM) program.</a:t>
            </a: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cs typeface="Times New Roman" pitchFamily="16" charset="0"/>
              </a:rPr>
              <a:t>Introduction</a:t>
            </a:r>
          </a:p>
          <a:p>
            <a:pPr marL="342900" indent="-342900">
              <a:spcBef>
                <a:spcPct val="20000"/>
              </a:spcBef>
              <a:buFontTx/>
              <a:buChar char="•"/>
              <a:defRPr/>
            </a:pPr>
            <a:r>
              <a:rPr lang="en-US" altLang="en-US" sz="1200" kern="0" dirty="0">
                <a:solidFill>
                  <a:srgbClr val="222222"/>
                </a:solidFill>
                <a:latin typeface="Arial"/>
              </a:rPr>
              <a:t>Organizations must design and create safe environments in which business processes and procedures can function</a:t>
            </a:r>
            <a:endParaRPr lang="en-GB" altLang="en-US" sz="1200" kern="0" dirty="0">
              <a:solidFill>
                <a:srgbClr val="222222"/>
              </a:solidFill>
              <a:latin typeface="Arial"/>
            </a:endParaRPr>
          </a:p>
          <a:p>
            <a:pPr marL="342900" indent="-342900">
              <a:spcBef>
                <a:spcPct val="20000"/>
              </a:spcBef>
              <a:buFontTx/>
              <a:buChar char="•"/>
              <a:defRPr/>
            </a:pPr>
            <a:r>
              <a:rPr lang="en-GB" altLang="en-US" sz="1200" kern="0" dirty="0">
                <a:solidFill>
                  <a:srgbClr val="222222"/>
                </a:solidFill>
                <a:latin typeface="Arial"/>
              </a:rPr>
              <a:t>Risk management: process of identifying, assessing, and reducing risks facing an organization</a:t>
            </a:r>
          </a:p>
          <a:p>
            <a:pPr marL="342900" indent="-342900">
              <a:spcBef>
                <a:spcPct val="20000"/>
              </a:spcBef>
              <a:buFontTx/>
              <a:buChar char="•"/>
              <a:defRPr/>
            </a:pPr>
            <a:r>
              <a:rPr lang="en-GB" altLang="en-US" sz="1200" kern="0" dirty="0">
                <a:solidFill>
                  <a:srgbClr val="222222"/>
                </a:solidFill>
                <a:latin typeface="Arial"/>
              </a:rPr>
              <a:t>Risk identification: enumeration and documentation of risks to organization’s information assets</a:t>
            </a:r>
          </a:p>
          <a:p>
            <a:pPr marL="342900" indent="-342900">
              <a:spcBef>
                <a:spcPct val="20000"/>
              </a:spcBef>
              <a:buFontTx/>
              <a:buChar char="•"/>
              <a:defRPr/>
            </a:pPr>
            <a:r>
              <a:rPr lang="en-GB" altLang="en-US" sz="1200" kern="0" dirty="0">
                <a:solidFill>
                  <a:srgbClr val="222222"/>
                </a:solidFill>
                <a:latin typeface="Arial"/>
              </a:rPr>
              <a:t>Risk control: application of controls that reduce risks to an organization’s assets to an acceptable level</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2792123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Risk appetite (also known as risk tolerance) defines the quantity and nature of risk that organizations are willing to accept as they evaluate the trade-offs between perfect security and</a:t>
            </a:r>
          </a:p>
          <a:p>
            <a:r>
              <a:rPr lang="en-GB" sz="1200" b="0" i="0" u="none" strike="noStrike" kern="1200" baseline="0" dirty="0">
                <a:solidFill>
                  <a:schemeClr val="tx1"/>
                </a:solidFill>
                <a:latin typeface="Arial" pitchFamily="34" charset="0"/>
                <a:ea typeface="+mn-ea"/>
                <a:cs typeface="+mn-cs"/>
              </a:rPr>
              <a:t>unlimited accessibility.</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Residual Risk When vulnerabilities have been controlled as much as possible, any remaining risk that has not been removed, shifted, or planned for is called residual risk—</a:t>
            </a:r>
          </a:p>
          <a:p>
            <a:r>
              <a:rPr lang="en-GB" sz="1200" b="0" i="0" u="none" strike="noStrike" kern="1200" baseline="0" dirty="0">
                <a:solidFill>
                  <a:schemeClr val="tx1"/>
                </a:solidFill>
                <a:latin typeface="Arial" pitchFamily="34" charset="0"/>
                <a:ea typeface="+mn-ea"/>
                <a:cs typeface="+mn-cs"/>
              </a:rPr>
              <a:t>the risk that is left over after the risk management process has concluded.</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a:t>
            </a:fld>
            <a:endParaRPr lang="en-US" dirty="0"/>
          </a:p>
        </p:txBody>
      </p:sp>
    </p:spTree>
    <p:extLst>
      <p:ext uri="{BB962C8B-B14F-4D97-AF65-F5344CB8AC3E}">
        <p14:creationId xmlns:p14="http://schemas.microsoft.com/office/powerpoint/2010/main" val="325503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Know Ourselves</a:t>
            </a:r>
          </a:p>
          <a:p>
            <a:pPr marL="342900" indent="-342900">
              <a:spcBef>
                <a:spcPct val="20000"/>
              </a:spcBef>
              <a:buFontTx/>
              <a:buChar char="•"/>
              <a:defRPr/>
            </a:pPr>
            <a:r>
              <a:rPr lang="en-GB" altLang="en-US" sz="1200" kern="0" dirty="0">
                <a:solidFill>
                  <a:srgbClr val="222222"/>
                </a:solidFill>
                <a:latin typeface="Arial"/>
              </a:rPr>
              <a:t>Know yourself: identify, examine, and understand the information and systems currently in place</a:t>
            </a:r>
          </a:p>
          <a:p>
            <a:pPr marL="342900" indent="-342900">
              <a:spcBef>
                <a:spcPct val="20000"/>
              </a:spcBef>
              <a:buFontTx/>
              <a:buChar char="•"/>
              <a:defRPr/>
            </a:pPr>
            <a:r>
              <a:rPr lang="en-GB" altLang="en-US" sz="1200" kern="0" dirty="0">
                <a:solidFill>
                  <a:srgbClr val="222222"/>
                </a:solidFill>
                <a:latin typeface="Arial"/>
              </a:rPr>
              <a:t>Know the enemy: identify, examine, and understand threats facing the organisation</a:t>
            </a:r>
          </a:p>
          <a:p>
            <a:pPr marL="342900" indent="-342900">
              <a:spcBef>
                <a:spcPct val="20000"/>
              </a:spcBef>
              <a:buFontTx/>
              <a:buChar char="•"/>
              <a:defRPr/>
            </a:pPr>
            <a:r>
              <a:rPr lang="en-GB" altLang="en-US" sz="1200" kern="0" dirty="0">
                <a:solidFill>
                  <a:srgbClr val="222222"/>
                </a:solidFill>
                <a:latin typeface="Arial"/>
              </a:rPr>
              <a:t>Responsibility of each community of interest within an organisation to manage risks that are encountered</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8</a:t>
            </a:fld>
            <a:endParaRPr lang="en-US" dirty="0"/>
          </a:p>
        </p:txBody>
      </p:sp>
    </p:spTree>
    <p:extLst>
      <p:ext uri="{BB962C8B-B14F-4D97-AF65-F5344CB8AC3E}">
        <p14:creationId xmlns:p14="http://schemas.microsoft.com/office/powerpoint/2010/main" val="1517747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lgn="l"/>
            <a:r>
              <a:rPr lang="en-GB" b="1" i="0" dirty="0">
                <a:solidFill>
                  <a:srgbClr val="132E57"/>
                </a:solidFill>
                <a:effectLst/>
                <a:highlight>
                  <a:srgbClr val="FFFFFF"/>
                </a:highlight>
                <a:latin typeface="Open Sans" panose="020B0606030504020204" pitchFamily="34" charset="0"/>
              </a:rPr>
              <a:t>1. Identify existing risks</a:t>
            </a:r>
          </a:p>
          <a:p>
            <a:pPr algn="l"/>
            <a:r>
              <a:rPr lang="en-GB" b="0" i="0" dirty="0">
                <a:solidFill>
                  <a:srgbClr val="57595D"/>
                </a:solidFill>
                <a:effectLst/>
                <a:highlight>
                  <a:srgbClr val="FFFFFF"/>
                </a:highlight>
                <a:latin typeface="Open Sans" panose="020B0606030504020204" pitchFamily="34" charset="0"/>
              </a:rPr>
              <a:t>Risk identification mainly involves brainstorming. A business gathers its employees together so that they can review all the various sources of risk. The next step is to arrange all the identified risks in order of priority. Because it is not possible to mitigate all existing risks, prioritization ensures that those risks that can affect a business significantly are dealt with more urgently.</a:t>
            </a:r>
          </a:p>
          <a:p>
            <a:pPr algn="l"/>
            <a:endParaRPr lang="en-GB" b="0" i="0" dirty="0">
              <a:solidFill>
                <a:srgbClr val="57595D"/>
              </a:solidFill>
              <a:effectLst/>
              <a:highlight>
                <a:srgbClr val="FFFFFF"/>
              </a:highlight>
              <a:latin typeface="Open Sans" panose="020B0606030504020204" pitchFamily="34" charset="0"/>
            </a:endParaRPr>
          </a:p>
          <a:p>
            <a:pPr algn="l"/>
            <a:r>
              <a:rPr lang="en-GB" b="1" i="0" dirty="0">
                <a:solidFill>
                  <a:srgbClr val="132E57"/>
                </a:solidFill>
                <a:effectLst/>
                <a:highlight>
                  <a:srgbClr val="FFFFFF"/>
                </a:highlight>
                <a:latin typeface="Open Sans" panose="020B0606030504020204" pitchFamily="34" charset="0"/>
              </a:rPr>
              <a:t>2. Assess the risks</a:t>
            </a:r>
          </a:p>
          <a:p>
            <a:pPr algn="l"/>
            <a:r>
              <a:rPr lang="en-GB" b="0" i="0" dirty="0">
                <a:solidFill>
                  <a:srgbClr val="57595D"/>
                </a:solidFill>
                <a:effectLst/>
                <a:highlight>
                  <a:srgbClr val="FFFFFF"/>
                </a:highlight>
                <a:latin typeface="Open Sans" panose="020B0606030504020204" pitchFamily="34" charset="0"/>
              </a:rPr>
              <a:t>In many cases, problem resolution involves identifying the problem and then finding an appropriate solution. However, prior to figuring out how best to handle risks, a business should locate the cause of the risks by asking the question, “What caused such a risk and how could it influence the business?”</a:t>
            </a:r>
          </a:p>
          <a:p>
            <a:pPr algn="l"/>
            <a:endParaRPr lang="en-GB" b="0" i="0" dirty="0">
              <a:solidFill>
                <a:srgbClr val="57595D"/>
              </a:solidFill>
              <a:effectLst/>
              <a:highlight>
                <a:srgbClr val="FFFFFF"/>
              </a:highlight>
              <a:latin typeface="Open Sans" panose="020B0606030504020204" pitchFamily="34" charset="0"/>
            </a:endParaRPr>
          </a:p>
          <a:p>
            <a:pPr algn="l"/>
            <a:r>
              <a:rPr lang="en-GB" b="1" i="0" dirty="0">
                <a:solidFill>
                  <a:srgbClr val="132E57"/>
                </a:solidFill>
                <a:effectLst/>
                <a:highlight>
                  <a:srgbClr val="FFFFFF"/>
                </a:highlight>
                <a:latin typeface="Open Sans" panose="020B0606030504020204" pitchFamily="34" charset="0"/>
              </a:rPr>
              <a:t>3. Risk Control – Developing an appropriate response</a:t>
            </a:r>
          </a:p>
          <a:p>
            <a:pPr algn="l"/>
            <a:r>
              <a:rPr lang="en-GB" b="0" i="0" dirty="0">
                <a:solidFill>
                  <a:srgbClr val="57595D"/>
                </a:solidFill>
                <a:effectLst/>
                <a:highlight>
                  <a:srgbClr val="FFFFFF"/>
                </a:highlight>
                <a:latin typeface="Open Sans" panose="020B0606030504020204" pitchFamily="34" charset="0"/>
              </a:rPr>
              <a:t>Once a business entity is set on assessing likely remedies to mitigate identified risks and prevent their recurrence, it needs to ask the following questions: What measures can be taken to prevent the identified risk from recurring? In addition, what is the best thing to do if it does recur?</a:t>
            </a:r>
          </a:p>
          <a:p>
            <a:pPr algn="l"/>
            <a:endParaRPr lang="en-GB" b="0" i="0" dirty="0">
              <a:solidFill>
                <a:srgbClr val="57595D"/>
              </a:solidFill>
              <a:effectLst/>
              <a:highlight>
                <a:srgbClr val="FFFFFF"/>
              </a:highlight>
              <a:latin typeface="Open Sans" panose="020B0606030504020204" pitchFamily="34" charset="0"/>
            </a:endParaRPr>
          </a:p>
          <a:p>
            <a:pPr algn="l"/>
            <a:r>
              <a:rPr lang="en-GB" b="1" i="0" dirty="0">
                <a:solidFill>
                  <a:srgbClr val="132E57"/>
                </a:solidFill>
                <a:effectLst/>
                <a:highlight>
                  <a:srgbClr val="FFFFFF"/>
                </a:highlight>
                <a:latin typeface="Open Sans" panose="020B0606030504020204" pitchFamily="34" charset="0"/>
              </a:rPr>
              <a:t>4. Continuous Review of Controls -  Develop preventive mechanisms for identified risks</a:t>
            </a:r>
          </a:p>
          <a:p>
            <a:pPr algn="l"/>
            <a:r>
              <a:rPr lang="en-GB" b="0" i="0" dirty="0">
                <a:solidFill>
                  <a:srgbClr val="57595D"/>
                </a:solidFill>
                <a:effectLst/>
                <a:highlight>
                  <a:srgbClr val="FFFFFF"/>
                </a:highlight>
                <a:latin typeface="Open Sans" panose="020B0606030504020204" pitchFamily="34" charset="0"/>
              </a:rPr>
              <a:t>Here, the ideas that were found to be useful in mitigating risks are developed into a number of tasks and then into contingency plans that can be deployed in the future. If risks occur, the plans can be put to action.</a:t>
            </a:r>
          </a:p>
          <a:p>
            <a:pPr algn="l"/>
            <a:endParaRPr lang="en-GB" b="0" i="0" dirty="0">
              <a:solidFill>
                <a:srgbClr val="57595D"/>
              </a:solidFill>
              <a:effectLst/>
              <a:highlight>
                <a:srgbClr val="FFFFFF"/>
              </a:highlight>
              <a:latin typeface="Open Sans" panose="020B0606030504020204" pitchFamily="34" charset="0"/>
            </a:endParaRPr>
          </a:p>
          <a:p>
            <a:br>
              <a:rPr lang="en-GB" dirty="0"/>
            </a:br>
            <a:endParaRPr lang="en-US"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9</a:t>
            </a:fld>
            <a:endParaRPr lang="en-US" dirty="0"/>
          </a:p>
        </p:txBody>
      </p:sp>
    </p:spTree>
    <p:extLst>
      <p:ext uri="{BB962C8B-B14F-4D97-AF65-F5344CB8AC3E}">
        <p14:creationId xmlns:p14="http://schemas.microsoft.com/office/powerpoint/2010/main" val="2450639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Risk Identification</a:t>
            </a:r>
          </a:p>
          <a:p>
            <a:pPr marL="342900" indent="-342900">
              <a:spcBef>
                <a:spcPct val="20000"/>
              </a:spcBef>
              <a:buFontTx/>
              <a:buChar char="•"/>
              <a:defRPr/>
            </a:pPr>
            <a:r>
              <a:rPr lang="en-GB" altLang="en-US" sz="1200" kern="0" dirty="0">
                <a:solidFill>
                  <a:srgbClr val="222222"/>
                </a:solidFill>
                <a:latin typeface="Arial"/>
              </a:rPr>
              <a:t>Risk management involves identifying, classifying, and prioritizing an organization’s assets</a:t>
            </a:r>
          </a:p>
          <a:p>
            <a:pPr marL="342900" indent="-342900">
              <a:spcBef>
                <a:spcPct val="20000"/>
              </a:spcBef>
              <a:buFontTx/>
              <a:buChar char="•"/>
              <a:defRPr/>
            </a:pPr>
            <a:r>
              <a:rPr lang="en-US" altLang="en-US" sz="1200" kern="0" dirty="0">
                <a:solidFill>
                  <a:srgbClr val="222222"/>
                </a:solidFill>
                <a:latin typeface="Arial"/>
              </a:rPr>
              <a:t>A threat assessment process identifies and quantifies the risks facing each asset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10</a:t>
            </a:fld>
            <a:endParaRPr lang="en-US" dirty="0"/>
          </a:p>
        </p:txBody>
      </p:sp>
    </p:spTree>
    <p:extLst>
      <p:ext uri="{BB962C8B-B14F-4D97-AF65-F5344CB8AC3E}">
        <p14:creationId xmlns:p14="http://schemas.microsoft.com/office/powerpoint/2010/main" val="17518584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Arial" pitchFamily="34" charset="0"/>
                <a:ea typeface="+mn-ea"/>
                <a:cs typeface="+mn-cs"/>
              </a:rPr>
              <a:t>As with any major undertaking in information security, the first step in risk identification is to follow your project management principles.</a:t>
            </a:r>
          </a:p>
          <a:p>
            <a:r>
              <a:rPr lang="en-GB" sz="1200" b="0" i="0" u="none" strike="noStrike" kern="1200" baseline="0" dirty="0">
                <a:solidFill>
                  <a:schemeClr val="tx1"/>
                </a:solidFill>
                <a:latin typeface="Arial" pitchFamily="34" charset="0"/>
                <a:ea typeface="+mn-ea"/>
                <a:cs typeface="+mn-cs"/>
              </a:rPr>
              <a:t>The process must then be planned, with periodic deliverables, reviews, and presentations to management.</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This iterative process begins with the identification and inventory of assets, including all elements of an organization’s system, such as people, procedures, data and information, software, hardware, and networking elements.</a:t>
            </a:r>
          </a:p>
          <a:p>
            <a:r>
              <a:rPr lang="en-GB" sz="1200" b="0" i="0" u="none" strike="noStrike" kern="1200" baseline="0" dirty="0">
                <a:solidFill>
                  <a:schemeClr val="tx1"/>
                </a:solidFill>
                <a:latin typeface="Arial" pitchFamily="34" charset="0"/>
                <a:ea typeface="+mn-ea"/>
                <a:cs typeface="+mn-cs"/>
              </a:rPr>
              <a:t>The objective of this process is to establish the relative priority of assets to the success of the organization.</a:t>
            </a:r>
          </a:p>
          <a:p>
            <a:r>
              <a:rPr lang="en-GB" sz="1200" b="0" i="0" u="none" strike="noStrike" kern="1200" baseline="0" dirty="0">
                <a:solidFill>
                  <a:schemeClr val="tx1"/>
                </a:solidFill>
                <a:latin typeface="Arial" pitchFamily="34" charset="0"/>
                <a:ea typeface="+mn-ea"/>
                <a:cs typeface="+mn-cs"/>
              </a:rPr>
              <a:t>Creating an inventory of information assets is a critical function of understanding what the organization is protecting.</a:t>
            </a:r>
          </a:p>
          <a:p>
            <a:endParaRPr 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Data Classification and Management Corporate and government organizations use a variety of classification schemes. Many corporations use a data classification scheme to help secure the confidentiality and integrity of information.</a:t>
            </a:r>
          </a:p>
          <a:p>
            <a:r>
              <a:rPr lang="en-GB" sz="1200" b="0" i="0" u="none" strike="noStrike" kern="1200" baseline="0" dirty="0">
                <a:solidFill>
                  <a:schemeClr val="tx1"/>
                </a:solidFill>
                <a:latin typeface="Arial" pitchFamily="34" charset="0"/>
                <a:ea typeface="+mn-ea"/>
                <a:cs typeface="+mn-cs"/>
              </a:rPr>
              <a:t>Information Asset Prioritization Once the inventory and value assessment are complete, you can prioritize each asset using a straightforward process known as weighted factor analysis or simply using a weighted table.</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Which threats present a danger to an organization’s assets in the given environment?</a:t>
            </a:r>
          </a:p>
          <a:p>
            <a:r>
              <a:rPr lang="en-GB" sz="1200" b="0" i="0" u="none" strike="noStrike" kern="1200" baseline="0" dirty="0">
                <a:solidFill>
                  <a:schemeClr val="tx1"/>
                </a:solidFill>
                <a:latin typeface="Arial" pitchFamily="34" charset="0"/>
                <a:ea typeface="+mn-ea"/>
                <a:cs typeface="+mn-cs"/>
              </a:rPr>
              <a:t>Which threats represent the most danger to the organization’s information?</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Once you have identified the organization’s information assets and documented some criteria for beginning to assess the threats it faces, you review each information asset for each relevant threat and create a list of vulnerabilities.</a:t>
            </a:r>
          </a:p>
          <a:p>
            <a:r>
              <a:rPr lang="en-GB" sz="1200" b="0" i="0" u="none" strike="noStrike" kern="1200" baseline="0" dirty="0">
                <a:solidFill>
                  <a:schemeClr val="tx1"/>
                </a:solidFill>
                <a:latin typeface="Arial" pitchFamily="34" charset="0"/>
                <a:ea typeface="+mn-ea"/>
                <a:cs typeface="+mn-cs"/>
              </a:rPr>
              <a:t>Vulnerabilities are specific avenues that threat</a:t>
            </a:r>
          </a:p>
          <a:p>
            <a:r>
              <a:rPr lang="en-GB" sz="1200" b="0" i="0" u="none" strike="noStrike" kern="1200" baseline="0" dirty="0">
                <a:solidFill>
                  <a:schemeClr val="tx1"/>
                </a:solidFill>
                <a:latin typeface="Arial" pitchFamily="34" charset="0"/>
                <a:ea typeface="+mn-ea"/>
                <a:cs typeface="+mn-cs"/>
              </a:rPr>
              <a:t>agents can exploit to attack an information asset.</a:t>
            </a:r>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11</a:t>
            </a:fld>
            <a:endParaRPr lang="en-US" dirty="0"/>
          </a:p>
        </p:txBody>
      </p:sp>
    </p:spTree>
    <p:extLst>
      <p:ext uri="{BB962C8B-B14F-4D97-AF65-F5344CB8AC3E}">
        <p14:creationId xmlns:p14="http://schemas.microsoft.com/office/powerpoint/2010/main" val="3630261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Threats-vulnerabilities-assets (TVA</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At the end of the risk identification process, you should have a prioritized list of assets and their vulnerabilities. You should also have a list that prioritizes the threats facing the organization</a:t>
            </a:r>
          </a:p>
          <a:p>
            <a:r>
              <a:rPr lang="en-GB" sz="1200" b="0" i="0" u="none" strike="noStrike" kern="1200" baseline="0" dirty="0">
                <a:solidFill>
                  <a:schemeClr val="tx1"/>
                </a:solidFill>
                <a:latin typeface="Arial" pitchFamily="34" charset="0"/>
                <a:ea typeface="+mn-ea"/>
                <a:cs typeface="+mn-cs"/>
              </a:rPr>
              <a:t>based on the weighted table discussed earlier. These two lists can be combined into a threats-vulnerabilities-assets (TVA) worksheet in preparation for adding vulnerability and control information during risk assessment.</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Along with supporting documentation from the identification process, this worksheet serves as the starting point for the next step in the risk management process—risk assessment. </a:t>
            </a:r>
          </a:p>
          <a:p>
            <a:r>
              <a:rPr lang="en-GB" sz="1200" b="0" i="0" u="none" strike="noStrike" kern="1200" baseline="0" dirty="0">
                <a:solidFill>
                  <a:schemeClr val="tx1"/>
                </a:solidFill>
                <a:latin typeface="Arial" pitchFamily="34" charset="0"/>
                <a:ea typeface="+mn-ea"/>
                <a:cs typeface="+mn-cs"/>
              </a:rPr>
              <a:t>As these vulnerabilities are identified, they are categorized as follows:</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T1V1A1—Vulnerability 1 that exists between Threat 1 and Asset 1</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T1V2A1—Vulnerability 2 that exists between Threat 1 and Asset 1</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T2V1A1—Vulnerability 1 that exists between Threat 2 and Asset 1 … and so on.</a:t>
            </a: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17</a:t>
            </a:fld>
            <a:endParaRPr lang="en-US" dirty="0"/>
          </a:p>
        </p:txBody>
      </p:sp>
    </p:spTree>
    <p:extLst>
      <p:ext uri="{BB962C8B-B14F-4D97-AF65-F5344CB8AC3E}">
        <p14:creationId xmlns:p14="http://schemas.microsoft.com/office/powerpoint/2010/main" val="146478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Arial" pitchFamily="34" charset="0"/>
                <a:ea typeface="+mn-ea"/>
                <a:cs typeface="+mn-cs"/>
              </a:rPr>
              <a:t>Now that you have identified the organization’s information assets and its threats and vulnerabilities, you can evaluate the relative risk for each vulnerability. This process is called risk assessment.</a:t>
            </a: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r>
              <a:rPr lang="en-GB" sz="1200" b="0" i="0" u="none" strike="noStrike" kern="1200" baseline="0" dirty="0">
                <a:solidFill>
                  <a:schemeClr val="tx1"/>
                </a:solidFill>
                <a:latin typeface="Arial" pitchFamily="34" charset="0"/>
                <a:ea typeface="+mn-ea"/>
                <a:cs typeface="+mn-cs"/>
              </a:rPr>
              <a:t>Risk assessment assigns a risk rating or score to each information asset. While this number does not mean anything in absolute terms, it is useful in gauging the relative risk to each vulnerable information asset and it facilitates the development of comparative ratings later in the risk control process.</a:t>
            </a:r>
          </a:p>
          <a:p>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cs typeface="Times New Roman" pitchFamily="16" charset="0"/>
              </a:rPr>
              <a:t>Risk Assessment</a:t>
            </a:r>
          </a:p>
          <a:p>
            <a:pPr marL="342900" indent="-342900">
              <a:spcBef>
                <a:spcPct val="20000"/>
              </a:spcBef>
              <a:buFontTx/>
              <a:buChar char="•"/>
              <a:defRPr/>
            </a:pPr>
            <a:r>
              <a:rPr lang="en-GB" altLang="en-US" sz="2600" kern="0" dirty="0">
                <a:solidFill>
                  <a:srgbClr val="222222"/>
                </a:solidFill>
                <a:latin typeface="Arial"/>
              </a:rPr>
              <a:t>Risk assessment evaluates the relative risk for each vulnerability</a:t>
            </a:r>
          </a:p>
          <a:p>
            <a:pPr marL="342900" indent="-342900">
              <a:spcBef>
                <a:spcPct val="20000"/>
              </a:spcBef>
              <a:buFontTx/>
              <a:buChar char="•"/>
              <a:defRPr/>
            </a:pPr>
            <a:r>
              <a:rPr lang="en-GB" altLang="en-US" sz="2600" kern="0" dirty="0">
                <a:solidFill>
                  <a:srgbClr val="222222"/>
                </a:solidFill>
                <a:latin typeface="Arial"/>
              </a:rPr>
              <a:t>Assigns a risk rating or score to each information asset</a:t>
            </a:r>
          </a:p>
          <a:p>
            <a:pPr marL="342900" indent="-342900">
              <a:spcBef>
                <a:spcPct val="20000"/>
              </a:spcBef>
              <a:buFontTx/>
              <a:buChar char="•"/>
              <a:defRPr/>
            </a:pPr>
            <a:r>
              <a:rPr lang="en-US" altLang="en-US" sz="2600" kern="0" dirty="0">
                <a:solidFill>
                  <a:srgbClr val="222222"/>
                </a:solidFill>
                <a:latin typeface="Arial"/>
              </a:rPr>
              <a:t>Planning and organizing risk assessment</a:t>
            </a:r>
          </a:p>
          <a:p>
            <a:pPr marL="742950" lvl="1" indent="-285750">
              <a:spcBef>
                <a:spcPct val="20000"/>
              </a:spcBef>
              <a:buFontTx/>
              <a:buChar char="–"/>
              <a:defRPr/>
            </a:pPr>
            <a:r>
              <a:rPr lang="en-US" altLang="en-US" sz="2400" kern="0" dirty="0">
                <a:solidFill>
                  <a:srgbClr val="222222"/>
                </a:solidFill>
                <a:latin typeface="Arial"/>
              </a:rPr>
              <a:t>The goal at this point: create a method for evaluating the relative risk of each listed vulnerability</a:t>
            </a:r>
            <a:endParaRPr lang="en-GB" altLang="en-US" sz="2400" kern="0" dirty="0">
              <a:solidFill>
                <a:srgbClr val="222222"/>
              </a:solidFill>
              <a:latin typeface="Arial"/>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18</a:t>
            </a:fld>
            <a:endParaRPr lang="en-US" dirty="0"/>
          </a:p>
        </p:txBody>
      </p:sp>
    </p:spTree>
    <p:extLst>
      <p:ext uri="{BB962C8B-B14F-4D97-AF65-F5344CB8AC3E}">
        <p14:creationId xmlns:p14="http://schemas.microsoft.com/office/powerpoint/2010/main" val="41799589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Arial" pitchFamily="34" charset="0"/>
                <a:ea typeface="+mn-ea"/>
                <a:cs typeface="+mn-cs"/>
              </a:rPr>
              <a:t>The goal at this point is to create a method for evaluating the relative risk of each listed vulnerability.</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Loss frequency describes an assessment of the likelihood of an attack combined with its expected probability of success if it targets your organization (attack success probability).</a:t>
            </a:r>
          </a:p>
          <a:p>
            <a:r>
              <a:rPr lang="en-GB" sz="1200" b="0" i="0" u="none" strike="noStrike" kern="1200" baseline="0" dirty="0">
                <a:solidFill>
                  <a:schemeClr val="tx1"/>
                </a:solidFill>
                <a:latin typeface="Arial" pitchFamily="34" charset="0"/>
                <a:ea typeface="+mn-ea"/>
                <a:cs typeface="+mn-cs"/>
              </a:rPr>
              <a:t>Likelihood In risk assessment, you assign a numeric value to the likelihood of an attack on your organization.</a:t>
            </a:r>
          </a:p>
          <a:p>
            <a:r>
              <a:rPr lang="en-GB" sz="1200" b="0" i="0" u="none" strike="noStrike" kern="1200" baseline="0" dirty="0">
                <a:solidFill>
                  <a:schemeClr val="tx1"/>
                </a:solidFill>
                <a:latin typeface="Arial" pitchFamily="34" charset="0"/>
                <a:ea typeface="+mn-ea"/>
                <a:cs typeface="+mn-cs"/>
              </a:rPr>
              <a:t>For example, if an organization within a particular industry is targeted by hackers once every five years, the annualized likelihood of attack is 1/5, or 20 percent.</a:t>
            </a:r>
          </a:p>
          <a:p>
            <a:r>
              <a:rPr lang="en-GB" sz="1200" b="0" i="0" u="none" strike="noStrike" kern="1200" baseline="0" dirty="0">
                <a:solidFill>
                  <a:schemeClr val="tx1"/>
                </a:solidFill>
                <a:latin typeface="Arial" pitchFamily="34" charset="0"/>
                <a:ea typeface="+mn-ea"/>
                <a:cs typeface="+mn-cs"/>
              </a:rPr>
              <a:t>This likelihood is often relayed as a 20 percent probability of an attack, given the current control structure.</a:t>
            </a:r>
          </a:p>
          <a:p>
            <a:r>
              <a:rPr lang="en-GB" sz="1200" b="0" i="0" u="none" strike="noStrike" kern="1200" baseline="0" dirty="0">
                <a:solidFill>
                  <a:schemeClr val="tx1"/>
                </a:solidFill>
                <a:latin typeface="Arial" pitchFamily="34" charset="0"/>
                <a:ea typeface="+mn-ea"/>
                <a:cs typeface="+mn-cs"/>
              </a:rPr>
              <a:t>Loss Event Frequency Combining the likelihood and attack success probability results in an assessment of the loss frequency, also known as loss event frequency.</a:t>
            </a:r>
          </a:p>
          <a:p>
            <a:r>
              <a:rPr lang="en-GB" sz="1200" b="0" i="0" u="none" strike="noStrike" kern="1200" baseline="0" dirty="0">
                <a:solidFill>
                  <a:schemeClr val="tx1"/>
                </a:solidFill>
                <a:latin typeface="Arial" pitchFamily="34" charset="0"/>
                <a:ea typeface="+mn-ea"/>
                <a:cs typeface="+mn-cs"/>
              </a:rPr>
              <a:t>In other words, loss frequency is the probability that an organization will be the target of an attack, multiplied by the probability that the organization’s information assets will be successfully compromised if attacked.</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next important step of risk assessment is to determine how much of an information asset could be lost in a successful attack. This quantity is known as the loss magnitude or asset</a:t>
            </a:r>
          </a:p>
          <a:p>
            <a:r>
              <a:rPr lang="en-GB" sz="1200" b="0" i="0" u="none" strike="noStrike" kern="1200" baseline="0" dirty="0">
                <a:solidFill>
                  <a:schemeClr val="tx1"/>
                </a:solidFill>
                <a:latin typeface="Arial" pitchFamily="34" charset="0"/>
                <a:ea typeface="+mn-ea"/>
                <a:cs typeface="+mn-cs"/>
              </a:rPr>
              <a:t>exposure; its evaluation can be quantitative or qualitative.</a:t>
            </a:r>
          </a:p>
          <a:p>
            <a:r>
              <a:rPr lang="en-GB" sz="1200" b="0" i="0" u="none" strike="noStrike" kern="1200" baseline="0" dirty="0">
                <a:solidFill>
                  <a:schemeClr val="tx1"/>
                </a:solidFill>
                <a:latin typeface="Arial" pitchFamily="34" charset="0"/>
                <a:ea typeface="+mn-ea"/>
                <a:cs typeface="+mn-cs"/>
              </a:rPr>
              <a:t>Organizations usually have some level of experience in creating best-case, worst-case, and most likely outcomes for various scenarios.</a:t>
            </a:r>
          </a:p>
          <a:p>
            <a:r>
              <a:rPr lang="en-GB" sz="1200" b="0" i="0" u="none" strike="noStrike" kern="1200" baseline="0" dirty="0">
                <a:solidFill>
                  <a:schemeClr val="tx1"/>
                </a:solidFill>
                <a:latin typeface="Arial" pitchFamily="34" charset="0"/>
                <a:ea typeface="+mn-ea"/>
                <a:cs typeface="+mn-cs"/>
              </a:rPr>
              <a:t>The same types of calculations apply when determining loss magnitude.</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If an organization can determine loss frequency and loss magnitude for an asset, it can then calculate the risk to the asset.</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For each threat and its associated vulnerabilities that have residual risk, you must create a ranking of their relative risk levels.</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Documenting the Results of Risk Assessment </a:t>
            </a:r>
          </a:p>
          <a:p>
            <a:r>
              <a:rPr lang="en-GB" sz="1200" b="0" i="0" u="none" strike="noStrike" kern="1200" baseline="0" dirty="0">
                <a:solidFill>
                  <a:schemeClr val="tx1"/>
                </a:solidFill>
                <a:latin typeface="Arial" pitchFamily="34" charset="0"/>
                <a:ea typeface="+mn-ea"/>
                <a:cs typeface="+mn-cs"/>
              </a:rPr>
              <a:t>By the end of the risk assessment process, you will probably have long lists of information assets and data about each of them. </a:t>
            </a: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19</a:t>
            </a:fld>
            <a:endParaRPr lang="en-US" dirty="0"/>
          </a:p>
        </p:txBody>
      </p:sp>
    </p:spTree>
    <p:extLst>
      <p:ext uri="{BB962C8B-B14F-4D97-AF65-F5344CB8AC3E}">
        <p14:creationId xmlns:p14="http://schemas.microsoft.com/office/powerpoint/2010/main" val="25479107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GB" sz="1200" b="0" i="0" u="none" strike="noStrike" kern="1200" baseline="0" dirty="0">
                <a:solidFill>
                  <a:schemeClr val="tx1"/>
                </a:solidFill>
                <a:latin typeface="Arial" pitchFamily="34" charset="0"/>
                <a:ea typeface="+mn-ea"/>
                <a:cs typeface="+mn-cs"/>
              </a:rPr>
              <a:t>When an organization’s management determines that risks from information security threats are creating a competitive disadvantage, it empowers the information technology and information</a:t>
            </a:r>
          </a:p>
          <a:p>
            <a:r>
              <a:rPr lang="en-GB" sz="1200" b="0" i="0" u="none" strike="noStrike" kern="1200" baseline="0" dirty="0">
                <a:solidFill>
                  <a:schemeClr val="tx1"/>
                </a:solidFill>
                <a:latin typeface="Arial" pitchFamily="34" charset="0"/>
                <a:ea typeface="+mn-ea"/>
                <a:cs typeface="+mn-cs"/>
              </a:rPr>
              <a:t>security communities of interest to control the risks.</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Risk control involves three basic steps: selection of control strategies, justification of these strategies to upper management, and the implementation, monitoring, and ongoing assessment</a:t>
            </a:r>
          </a:p>
          <a:p>
            <a:r>
              <a:rPr lang="en-GB" sz="1200" b="0" i="0" u="none" strike="noStrike" kern="1200" baseline="0" dirty="0">
                <a:solidFill>
                  <a:schemeClr val="tx1"/>
                </a:solidFill>
                <a:latin typeface="Arial" pitchFamily="34" charset="0"/>
                <a:ea typeface="+mn-ea"/>
                <a:cs typeface="+mn-cs"/>
              </a:rPr>
              <a:t>of the adopted controls.</a:t>
            </a:r>
          </a:p>
          <a:p>
            <a:r>
              <a:rPr lang="en-GB" altLang="en-US" sz="1200" b="0" i="0" u="none" strike="noStrike" kern="1200" baseline="0" dirty="0">
                <a:solidFill>
                  <a:schemeClr val="tx1"/>
                </a:solidFill>
                <a:latin typeface="Arial" pitchFamily="34" charset="0"/>
                <a:ea typeface="+mn-ea"/>
                <a:cs typeface="+mn-cs"/>
              </a:rPr>
              <a:t> </a:t>
            </a:r>
          </a:p>
          <a:p>
            <a:r>
              <a:rPr lang="en-GB" sz="1200" b="0" i="0" u="none" strike="noStrike" kern="1200" baseline="0" dirty="0">
                <a:solidFill>
                  <a:schemeClr val="tx1"/>
                </a:solidFill>
                <a:latin typeface="Arial" pitchFamily="34" charset="0"/>
                <a:ea typeface="+mn-ea"/>
                <a:cs typeface="+mn-cs"/>
              </a:rPr>
              <a:t>The </a:t>
            </a:r>
            <a:r>
              <a:rPr lang="en-GB" sz="1200" b="0" i="0" u="none" strike="noStrike" kern="1200" baseline="0" dirty="0" err="1">
                <a:solidFill>
                  <a:schemeClr val="tx1"/>
                </a:solidFill>
                <a:latin typeface="Arial" pitchFamily="34" charset="0"/>
                <a:ea typeface="+mn-ea"/>
                <a:cs typeface="+mn-cs"/>
              </a:rPr>
              <a:t>defense</a:t>
            </a:r>
            <a:r>
              <a:rPr lang="en-GB" sz="1200" b="0" i="0" u="none" strike="noStrike" kern="1200" baseline="0" dirty="0">
                <a:solidFill>
                  <a:schemeClr val="tx1"/>
                </a:solidFill>
                <a:latin typeface="Arial" pitchFamily="34" charset="0"/>
                <a:ea typeface="+mn-ea"/>
                <a:cs typeface="+mn-cs"/>
              </a:rPr>
              <a:t> risk control strategy attempts to prevent the exploitation of vulnerabilities. This strategy is the preferred approach to controlling risk.</a:t>
            </a:r>
            <a:endParaRPr lang="en-GB" altLang="en-US" b="1" dirty="0">
              <a:ea typeface="Lucida Sans Unicode" pitchFamily="34" charset="0"/>
              <a:cs typeface="Lucida Sans Unicode" pitchFamily="34" charset="0"/>
            </a:endParaRPr>
          </a:p>
          <a:p>
            <a:r>
              <a:rPr lang="en-GB" sz="1200" b="0" i="0" u="none" strike="noStrike" kern="1200" baseline="0" dirty="0">
                <a:solidFill>
                  <a:schemeClr val="tx1"/>
                </a:solidFill>
                <a:latin typeface="Arial" pitchFamily="34" charset="0"/>
                <a:ea typeface="+mn-ea"/>
                <a:cs typeface="+mn-cs"/>
              </a:rPr>
              <a:t>The </a:t>
            </a:r>
            <a:r>
              <a:rPr lang="en-GB" sz="1200" b="0" i="0" u="none" strike="noStrike" kern="1200" baseline="0" dirty="0" err="1">
                <a:solidFill>
                  <a:schemeClr val="tx1"/>
                </a:solidFill>
                <a:latin typeface="Arial" pitchFamily="34" charset="0"/>
                <a:ea typeface="+mn-ea"/>
                <a:cs typeface="+mn-cs"/>
              </a:rPr>
              <a:t>defense</a:t>
            </a:r>
            <a:r>
              <a:rPr lang="en-GB" sz="1200" b="0" i="0" u="none" strike="noStrike" kern="1200" baseline="0" dirty="0">
                <a:solidFill>
                  <a:schemeClr val="tx1"/>
                </a:solidFill>
                <a:latin typeface="Arial" pitchFamily="34" charset="0"/>
                <a:ea typeface="+mn-ea"/>
                <a:cs typeface="+mn-cs"/>
              </a:rPr>
              <a:t> strategy includes three common methods:</a:t>
            </a:r>
          </a:p>
          <a:p>
            <a:r>
              <a:rPr lang="en-GB" sz="1200" b="0" i="0" u="none" strike="noStrike" kern="1200" baseline="0" dirty="0">
                <a:solidFill>
                  <a:schemeClr val="tx1"/>
                </a:solidFill>
                <a:latin typeface="Arial" pitchFamily="34" charset="0"/>
                <a:ea typeface="+mn-ea"/>
                <a:cs typeface="+mn-cs"/>
              </a:rPr>
              <a:t>• Application of policy</a:t>
            </a:r>
          </a:p>
          <a:p>
            <a:r>
              <a:rPr lang="en-GB" sz="1200" b="0" i="0" u="none" strike="noStrike" kern="1200" baseline="0" dirty="0">
                <a:solidFill>
                  <a:schemeClr val="tx1"/>
                </a:solidFill>
                <a:latin typeface="Arial" pitchFamily="34" charset="0"/>
                <a:ea typeface="+mn-ea"/>
                <a:cs typeface="+mn-cs"/>
              </a:rPr>
              <a:t>• Education and training</a:t>
            </a:r>
          </a:p>
          <a:p>
            <a:r>
              <a:rPr lang="en-GB" sz="1200" b="0" i="0" u="none" strike="noStrike" kern="1200" baseline="0" dirty="0">
                <a:solidFill>
                  <a:schemeClr val="tx1"/>
                </a:solidFill>
                <a:latin typeface="Arial" pitchFamily="34" charset="0"/>
                <a:ea typeface="+mn-ea"/>
                <a:cs typeface="+mn-cs"/>
              </a:rPr>
              <a:t>• Application of technology</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r>
              <a:rPr lang="en-GB" sz="1200" b="0" i="0" u="none" strike="noStrike" kern="1200" baseline="0" dirty="0">
                <a:solidFill>
                  <a:schemeClr val="tx1"/>
                </a:solidFill>
                <a:latin typeface="Arial" pitchFamily="34" charset="0"/>
                <a:ea typeface="+mn-ea"/>
                <a:cs typeface="+mn-cs"/>
              </a:rPr>
              <a:t>The transference risk control strategy attempts to shift risk to other assets, other processes, or other organizations.</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mitigation risk control strategy attempts to reduce the impact of an attack rather than reduce the success of the attack itself. This approach requires the creation of three types of contingency</a:t>
            </a:r>
          </a:p>
          <a:p>
            <a:r>
              <a:rPr lang="en-GB" sz="1200" b="0" i="0" u="none" strike="noStrike" kern="1200" baseline="0" dirty="0">
                <a:solidFill>
                  <a:schemeClr val="tx1"/>
                </a:solidFill>
                <a:latin typeface="Arial" pitchFamily="34" charset="0"/>
                <a:ea typeface="+mn-ea"/>
                <a:cs typeface="+mn-cs"/>
              </a:rPr>
              <a:t>plans: the incident response plan, the disaster recovery plan, and the business continuity plan.</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sz="1200" b="0" i="0" u="none" strike="noStrike" kern="1200" baseline="0" dirty="0">
                <a:solidFill>
                  <a:schemeClr val="tx1"/>
                </a:solidFill>
                <a:latin typeface="Arial" pitchFamily="34" charset="0"/>
                <a:ea typeface="+mn-ea"/>
                <a:cs typeface="+mn-cs"/>
              </a:rPr>
              <a:t>The most common mitigation plans are contingency plans, which was discussed in the previous lecture that is:</a:t>
            </a:r>
            <a:endParaRPr lang="en-GB" altLang="en-US" b="1" dirty="0">
              <a:ea typeface="Lucida Sans Unicode" pitchFamily="34" charset="0"/>
              <a:cs typeface="Lucida Sans Unicode" pitchFamily="34" charset="0"/>
            </a:endParaRP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Incident response (IR) plan: </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Disaster recovery (DR) plan: </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Business continuity (BC) plan:</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r>
              <a:rPr lang="en-GB" sz="1200" b="0" i="0" u="none" strike="noStrike" kern="1200" baseline="0" dirty="0">
                <a:solidFill>
                  <a:schemeClr val="tx1"/>
                </a:solidFill>
                <a:latin typeface="Arial" pitchFamily="34" charset="0"/>
                <a:ea typeface="+mn-ea"/>
                <a:cs typeface="+mn-cs"/>
              </a:rPr>
              <a:t>The acceptance risk control strategy is the choice to do nothing more to protect a vulnerability based on the current residual risk and the organization’s risk appetite. </a:t>
            </a:r>
          </a:p>
          <a:p>
            <a:r>
              <a:rPr lang="en-GB" sz="1200" b="0" i="0" u="none" strike="noStrike" kern="1200" baseline="0" dirty="0">
                <a:solidFill>
                  <a:schemeClr val="tx1"/>
                </a:solidFill>
                <a:latin typeface="Arial" pitchFamily="34" charset="0"/>
                <a:ea typeface="+mn-ea"/>
                <a:cs typeface="+mn-cs"/>
              </a:rPr>
              <a:t>This strategy may or may not be a conscious business decision.</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termination risk control strategy directs the organization to avoid business activities that introduce uncontrollable risks. </a:t>
            </a:r>
          </a:p>
          <a:p>
            <a:r>
              <a:rPr lang="en-GB" sz="1200" b="0" i="0" u="none" strike="noStrike" kern="1200" baseline="0" dirty="0">
                <a:solidFill>
                  <a:schemeClr val="tx1"/>
                </a:solidFill>
                <a:latin typeface="Arial" pitchFamily="34" charset="0"/>
                <a:ea typeface="+mn-ea"/>
                <a:cs typeface="+mn-cs"/>
              </a:rPr>
              <a:t>For example, if an organization studies the risks of implementing business-to-consumer e-commerce operations and determines that the risks are not sufficiently offset by the potential benefits, the organization may seek an alternate mechanism</a:t>
            </a:r>
          </a:p>
          <a:p>
            <a:r>
              <a:rPr lang="en-GB" sz="1200" b="0" i="0" u="none" strike="noStrike" kern="1200" baseline="0" dirty="0">
                <a:solidFill>
                  <a:schemeClr val="tx1"/>
                </a:solidFill>
                <a:latin typeface="Arial" pitchFamily="34" charset="0"/>
                <a:ea typeface="+mn-ea"/>
                <a:cs typeface="+mn-cs"/>
              </a:rPr>
              <a:t>to meet customer needs—perhaps developing new channels for product distribution or new partnership opportunities.</a:t>
            </a:r>
          </a:p>
          <a:p>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Risk Control Strategies</a:t>
            </a:r>
          </a:p>
          <a:p>
            <a:pPr marL="342900" indent="-342900">
              <a:spcBef>
                <a:spcPct val="20000"/>
              </a:spcBef>
              <a:buFontTx/>
              <a:buChar char="•"/>
              <a:defRPr/>
            </a:pPr>
            <a:r>
              <a:rPr lang="en-GB" altLang="en-US" sz="2500" kern="0" dirty="0">
                <a:solidFill>
                  <a:srgbClr val="222222"/>
                </a:solidFill>
                <a:latin typeface="Arial"/>
              </a:rPr>
              <a:t>Involves selection of control strategies, justification of strategies to upper management, and implementation/monitoring/</a:t>
            </a:r>
            <a:r>
              <a:rPr lang="en-GB" altLang="en-US" sz="2500" kern="0" dirty="0" err="1">
                <a:solidFill>
                  <a:srgbClr val="222222"/>
                </a:solidFill>
                <a:latin typeface="Arial"/>
              </a:rPr>
              <a:t>ongoing</a:t>
            </a:r>
            <a:r>
              <a:rPr lang="en-GB" altLang="en-US" sz="2500" kern="0" dirty="0">
                <a:solidFill>
                  <a:srgbClr val="222222"/>
                </a:solidFill>
                <a:latin typeface="Arial"/>
              </a:rPr>
              <a:t> assessment of adopted controls</a:t>
            </a:r>
          </a:p>
          <a:p>
            <a:pPr marL="342900" indent="-342900">
              <a:spcBef>
                <a:spcPct val="20000"/>
              </a:spcBef>
              <a:buFontTx/>
              <a:buChar char="•"/>
              <a:defRPr/>
            </a:pPr>
            <a:r>
              <a:rPr lang="en-GB" altLang="en-US" sz="2500" kern="0" dirty="0">
                <a:solidFill>
                  <a:srgbClr val="222222"/>
                </a:solidFill>
                <a:latin typeface="Arial"/>
              </a:rPr>
              <a:t>Once ranked vulnerability risk worksheet complete, must choose one of five strategies to control each risk: </a:t>
            </a:r>
          </a:p>
          <a:p>
            <a:pPr marL="742950" lvl="1" indent="-285750">
              <a:spcBef>
                <a:spcPct val="20000"/>
              </a:spcBef>
              <a:buFontTx/>
              <a:buChar char="–"/>
              <a:defRPr/>
            </a:pPr>
            <a:r>
              <a:rPr lang="en-US" altLang="en-US" sz="2000" kern="0" dirty="0">
                <a:solidFill>
                  <a:srgbClr val="222222"/>
                </a:solidFill>
                <a:latin typeface="Arial"/>
              </a:rPr>
              <a:t>Defense</a:t>
            </a:r>
          </a:p>
          <a:p>
            <a:pPr marL="742950" lvl="1" indent="-285750">
              <a:spcBef>
                <a:spcPct val="20000"/>
              </a:spcBef>
              <a:buFontTx/>
              <a:buChar char="–"/>
              <a:defRPr/>
            </a:pPr>
            <a:r>
              <a:rPr lang="en-US" altLang="en-US" sz="2000" kern="0" dirty="0">
                <a:solidFill>
                  <a:srgbClr val="222222"/>
                </a:solidFill>
                <a:latin typeface="Arial"/>
              </a:rPr>
              <a:t>Transfer</a:t>
            </a:r>
          </a:p>
          <a:p>
            <a:pPr marL="742950" lvl="1" indent="-285750">
              <a:spcBef>
                <a:spcPct val="20000"/>
              </a:spcBef>
              <a:buFontTx/>
              <a:buChar char="–"/>
              <a:defRPr/>
            </a:pPr>
            <a:r>
              <a:rPr lang="en-US" altLang="en-US" sz="2000" kern="0" dirty="0">
                <a:solidFill>
                  <a:srgbClr val="222222"/>
                </a:solidFill>
                <a:latin typeface="Arial"/>
              </a:rPr>
              <a:t>Mitigation</a:t>
            </a:r>
          </a:p>
          <a:p>
            <a:pPr marL="742950" lvl="1" indent="-285750">
              <a:spcBef>
                <a:spcPct val="20000"/>
              </a:spcBef>
              <a:buFontTx/>
              <a:buChar char="–"/>
              <a:defRPr/>
            </a:pPr>
            <a:r>
              <a:rPr lang="en-US" altLang="en-US" sz="2000" kern="0" dirty="0">
                <a:solidFill>
                  <a:srgbClr val="222222"/>
                </a:solidFill>
                <a:latin typeface="Arial"/>
              </a:rPr>
              <a:t>Acceptance</a:t>
            </a:r>
          </a:p>
          <a:p>
            <a:pPr marL="742950" lvl="1" indent="-285750">
              <a:spcBef>
                <a:spcPct val="20000"/>
              </a:spcBef>
              <a:buFontTx/>
              <a:buChar char="–"/>
              <a:defRPr/>
            </a:pPr>
            <a:r>
              <a:rPr lang="en-US" altLang="en-US" sz="2000" kern="0" dirty="0">
                <a:solidFill>
                  <a:srgbClr val="222222"/>
                </a:solidFill>
                <a:latin typeface="Arial"/>
              </a:rPr>
              <a:t>Termination</a:t>
            </a:r>
            <a:endParaRPr lang="en-GB" altLang="en-US" sz="2000" kern="0" dirty="0">
              <a:solidFill>
                <a:srgbClr val="222222"/>
              </a:solidFill>
              <a:latin typeface="Arial"/>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22</a:t>
            </a:fld>
            <a:endParaRPr lang="en-US" dirty="0"/>
          </a:p>
        </p:txBody>
      </p:sp>
    </p:spTree>
    <p:extLst>
      <p:ext uri="{BB962C8B-B14F-4D97-AF65-F5344CB8AC3E}">
        <p14:creationId xmlns:p14="http://schemas.microsoft.com/office/powerpoint/2010/main" val="7070808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flowchart in the Figure can guide you through the process of selecting one of the five strategies</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23</a:t>
            </a:fld>
            <a:endParaRPr lang="en-US" dirty="0"/>
          </a:p>
        </p:txBody>
      </p:sp>
    </p:spTree>
    <p:extLst>
      <p:ext uri="{BB962C8B-B14F-4D97-AF65-F5344CB8AC3E}">
        <p14:creationId xmlns:p14="http://schemas.microsoft.com/office/powerpoint/2010/main" val="11173359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figure illustrates how risk should be considered in relationship to threats, assets, and countermeasures used to reduce that risk.</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24</a:t>
            </a:fld>
            <a:endParaRPr lang="en-US" dirty="0"/>
          </a:p>
        </p:txBody>
      </p:sp>
    </p:spTree>
    <p:extLst>
      <p:ext uri="{BB962C8B-B14F-4D97-AF65-F5344CB8AC3E}">
        <p14:creationId xmlns:p14="http://schemas.microsoft.com/office/powerpoint/2010/main" val="4268514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Figure shows how this cyclical process is used to ensure that risks are controlled. Note that there is no exit from this cycle; it continues as long as the organization continues to function.</a:t>
            </a:r>
          </a:p>
          <a:p>
            <a:endParaRPr lang="en-GB" sz="1200" b="0" i="0" u="none" strike="noStrike" kern="1200" baseline="0" dirty="0">
              <a:solidFill>
                <a:schemeClr val="tx1"/>
              </a:solidFill>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25</a:t>
            </a:fld>
            <a:endParaRPr lang="en-US" dirty="0"/>
          </a:p>
        </p:txBody>
      </p:sp>
    </p:spTree>
    <p:extLst>
      <p:ext uri="{BB962C8B-B14F-4D97-AF65-F5344CB8AC3E}">
        <p14:creationId xmlns:p14="http://schemas.microsoft.com/office/powerpoint/2010/main" val="5654969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Benchmarking and Best Practices</a:t>
            </a:r>
          </a:p>
          <a:p>
            <a:pPr marL="342900" indent="-342900">
              <a:spcBef>
                <a:spcPct val="20000"/>
              </a:spcBef>
              <a:buFontTx/>
              <a:buChar char="•"/>
              <a:defRPr/>
            </a:pPr>
            <a:r>
              <a:rPr lang="en-GB" altLang="en-US" sz="2600" kern="0" dirty="0">
                <a:solidFill>
                  <a:srgbClr val="222222"/>
                </a:solidFill>
                <a:latin typeface="Arial"/>
              </a:rPr>
              <a:t>An alternative approach to risk management</a:t>
            </a:r>
          </a:p>
          <a:p>
            <a:pPr marL="342900" indent="-342900">
              <a:spcBef>
                <a:spcPct val="20000"/>
              </a:spcBef>
              <a:buFontTx/>
              <a:buChar char="•"/>
              <a:defRPr/>
            </a:pPr>
            <a:r>
              <a:rPr lang="en-GB" altLang="en-US" sz="2600" kern="0" dirty="0">
                <a:solidFill>
                  <a:srgbClr val="222222"/>
                </a:solidFill>
                <a:latin typeface="Arial"/>
              </a:rPr>
              <a:t>Benchmarking: process of seeking out and studying practices in other organizations that one’s own organization desires to duplicate</a:t>
            </a:r>
          </a:p>
          <a:p>
            <a:pPr marL="342900" indent="-342900">
              <a:spcBef>
                <a:spcPct val="20000"/>
              </a:spcBef>
              <a:buFontTx/>
              <a:buChar char="•"/>
              <a:defRPr/>
            </a:pPr>
            <a:r>
              <a:rPr lang="en-GB" altLang="en-US" sz="2600" kern="0" dirty="0">
                <a:solidFill>
                  <a:srgbClr val="222222"/>
                </a:solidFill>
                <a:latin typeface="Arial"/>
              </a:rPr>
              <a:t>One of two measures typically used to compare practices: </a:t>
            </a:r>
          </a:p>
          <a:p>
            <a:pPr marL="742950" lvl="1" indent="-285750">
              <a:spcBef>
                <a:spcPct val="20000"/>
              </a:spcBef>
              <a:buFontTx/>
              <a:buChar char="–"/>
              <a:defRPr/>
            </a:pPr>
            <a:r>
              <a:rPr lang="en-GB" altLang="en-US" sz="2400" kern="0" dirty="0">
                <a:solidFill>
                  <a:srgbClr val="222222"/>
                </a:solidFill>
                <a:latin typeface="Arial"/>
              </a:rPr>
              <a:t>Metrics-based measures; based on numerical standards</a:t>
            </a:r>
          </a:p>
          <a:p>
            <a:pPr marL="742950" lvl="1" indent="-285750">
              <a:spcBef>
                <a:spcPct val="20000"/>
              </a:spcBef>
              <a:buFontTx/>
              <a:buChar char="–"/>
              <a:defRPr/>
            </a:pPr>
            <a:r>
              <a:rPr lang="en-GB" altLang="en-US" sz="2400" kern="0" dirty="0">
                <a:solidFill>
                  <a:srgbClr val="222222"/>
                </a:solidFill>
                <a:latin typeface="Arial"/>
              </a:rPr>
              <a:t>Process-based measures; more strategic and less focused on numbers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Benchmarking/Best Practices cont’d.</a:t>
            </a:r>
          </a:p>
          <a:p>
            <a:pPr marL="342900" indent="-342900">
              <a:spcBef>
                <a:spcPct val="20000"/>
              </a:spcBef>
              <a:buFontTx/>
              <a:buChar char="•"/>
              <a:defRPr/>
            </a:pPr>
            <a:r>
              <a:rPr lang="en-GB" altLang="en-US" sz="1200" kern="0" dirty="0">
                <a:solidFill>
                  <a:srgbClr val="222222"/>
                </a:solidFill>
                <a:latin typeface="Arial"/>
              </a:rPr>
              <a:t>Standard of due care: when adopting levels of security for a legal </a:t>
            </a:r>
            <a:r>
              <a:rPr lang="en-US" altLang="en-US" sz="1200" kern="0" dirty="0">
                <a:solidFill>
                  <a:srgbClr val="222222"/>
                </a:solidFill>
                <a:latin typeface="Arial"/>
              </a:rPr>
              <a:t>defense</a:t>
            </a:r>
            <a:r>
              <a:rPr lang="en-GB" altLang="en-US" sz="1200" kern="0" dirty="0">
                <a:solidFill>
                  <a:srgbClr val="222222"/>
                </a:solidFill>
                <a:latin typeface="Arial"/>
              </a:rPr>
              <a:t>, organization shows it has done what any prudent organization would do in similar circumstances</a:t>
            </a:r>
          </a:p>
          <a:p>
            <a:pPr marL="342900" indent="-342900">
              <a:spcBef>
                <a:spcPct val="20000"/>
              </a:spcBef>
              <a:buFontTx/>
              <a:buChar char="•"/>
              <a:defRPr/>
            </a:pPr>
            <a:r>
              <a:rPr lang="en-GB" altLang="en-US" sz="1200" kern="0" dirty="0">
                <a:solidFill>
                  <a:srgbClr val="222222"/>
                </a:solidFill>
                <a:latin typeface="Arial"/>
              </a:rPr>
              <a:t>Application of controls at or above prescribed levels and maintenance of standards of due care show due diligence on organization’s part</a:t>
            </a:r>
          </a:p>
          <a:p>
            <a:pPr marL="342900" indent="-342900">
              <a:spcBef>
                <a:spcPct val="20000"/>
              </a:spcBef>
              <a:buFontTx/>
              <a:buChar char="•"/>
              <a:defRPr/>
            </a:pPr>
            <a:r>
              <a:rPr lang="en-GB" altLang="en-US" sz="1200" kern="0" dirty="0">
                <a:solidFill>
                  <a:srgbClr val="222222"/>
                </a:solidFill>
                <a:latin typeface="Arial"/>
              </a:rPr>
              <a:t>Failure to support standard of due care or due diligence can leave organization open to legal liability </a:t>
            </a:r>
          </a:p>
          <a:p>
            <a:endParaRPr lang="en-US" b="1" dirty="0"/>
          </a:p>
          <a:p>
            <a:endParaRPr lang="en-US" b="1"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Best Business Practices</a:t>
            </a:r>
          </a:p>
          <a:p>
            <a:pPr marL="342900" indent="-342900">
              <a:spcBef>
                <a:spcPct val="20000"/>
              </a:spcBef>
              <a:buFontTx/>
              <a:buChar char="•"/>
              <a:defRPr/>
            </a:pPr>
            <a:r>
              <a:rPr lang="en-GB" altLang="en-US" sz="2600" kern="0" dirty="0">
                <a:solidFill>
                  <a:srgbClr val="222222"/>
                </a:solidFill>
                <a:latin typeface="Arial"/>
              </a:rPr>
              <a:t>Best business practices: security efforts that provide a superior level of information protection</a:t>
            </a:r>
          </a:p>
          <a:p>
            <a:pPr marL="342900" indent="-342900">
              <a:spcBef>
                <a:spcPct val="20000"/>
              </a:spcBef>
              <a:buFontTx/>
              <a:buChar char="•"/>
              <a:defRPr/>
            </a:pPr>
            <a:r>
              <a:rPr lang="en-GB" altLang="en-US" sz="2600" kern="0" dirty="0">
                <a:solidFill>
                  <a:srgbClr val="222222"/>
                </a:solidFill>
                <a:latin typeface="Arial"/>
              </a:rPr>
              <a:t>When considering best practices for adoption in an organization, consider:</a:t>
            </a:r>
          </a:p>
          <a:p>
            <a:pPr marL="742950" lvl="1" indent="-285750">
              <a:spcBef>
                <a:spcPct val="20000"/>
              </a:spcBef>
              <a:buFontTx/>
              <a:buChar char="–"/>
              <a:defRPr/>
            </a:pPr>
            <a:r>
              <a:rPr lang="en-GB" altLang="en-US" sz="2400" kern="0" dirty="0">
                <a:solidFill>
                  <a:srgbClr val="222222"/>
                </a:solidFill>
                <a:latin typeface="Arial"/>
              </a:rPr>
              <a:t>Does organization resemble identified target organization with best practice?</a:t>
            </a:r>
          </a:p>
          <a:p>
            <a:pPr marL="742950" lvl="1" indent="-285750">
              <a:spcBef>
                <a:spcPct val="20000"/>
              </a:spcBef>
              <a:buFontTx/>
              <a:buChar char="–"/>
              <a:defRPr/>
            </a:pPr>
            <a:r>
              <a:rPr lang="en-GB" altLang="en-US" sz="2400" kern="0" dirty="0">
                <a:solidFill>
                  <a:srgbClr val="222222"/>
                </a:solidFill>
                <a:latin typeface="Arial"/>
              </a:rPr>
              <a:t>Are expendable resources similar? </a:t>
            </a:r>
          </a:p>
          <a:p>
            <a:pPr marL="742950" lvl="1" indent="-285750">
              <a:spcBef>
                <a:spcPct val="20000"/>
              </a:spcBef>
              <a:buFontTx/>
              <a:buChar char="–"/>
              <a:defRPr/>
            </a:pPr>
            <a:r>
              <a:rPr lang="en-GB" altLang="en-US" sz="2400" kern="0" dirty="0">
                <a:solidFill>
                  <a:srgbClr val="222222"/>
                </a:solidFill>
                <a:latin typeface="Arial"/>
              </a:rPr>
              <a:t>Is organization in a similar threat environment?</a:t>
            </a:r>
          </a:p>
          <a:p>
            <a:endParaRPr lang="en-US"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Problems with Benchmarking and Best Practices</a:t>
            </a:r>
          </a:p>
          <a:p>
            <a:pPr marL="342900" indent="-342900">
              <a:spcBef>
                <a:spcPct val="20000"/>
              </a:spcBef>
              <a:buFontTx/>
              <a:buChar char="•"/>
              <a:defRPr/>
            </a:pPr>
            <a:r>
              <a:rPr lang="en-GB" altLang="en-US" sz="2600" kern="0" dirty="0">
                <a:solidFill>
                  <a:srgbClr val="222222"/>
                </a:solidFill>
                <a:latin typeface="Arial"/>
              </a:rPr>
              <a:t>Problems with the application of benchmarking and best practices</a:t>
            </a:r>
          </a:p>
          <a:p>
            <a:pPr marL="742950" lvl="1" indent="-285750">
              <a:spcBef>
                <a:spcPct val="20000"/>
              </a:spcBef>
              <a:buFontTx/>
              <a:buChar char="–"/>
              <a:defRPr/>
            </a:pPr>
            <a:r>
              <a:rPr lang="en-GB" altLang="en-US" sz="2400" kern="0" dirty="0">
                <a:solidFill>
                  <a:srgbClr val="222222"/>
                </a:solidFill>
                <a:latin typeface="Arial"/>
              </a:rPr>
              <a:t>Organizations don’t talk to each other (biggest problem)</a:t>
            </a:r>
            <a:r>
              <a:rPr lang="ar-SA" altLang="en-US" sz="2400" kern="0" dirty="0">
                <a:solidFill>
                  <a:srgbClr val="222222"/>
                </a:solidFill>
                <a:latin typeface="Arial"/>
              </a:rPr>
              <a:t>‏</a:t>
            </a:r>
            <a:endParaRPr lang="en-GB" altLang="en-US" sz="2400" kern="0" dirty="0">
              <a:solidFill>
                <a:srgbClr val="222222"/>
              </a:solidFill>
              <a:latin typeface="Arial"/>
            </a:endParaRPr>
          </a:p>
          <a:p>
            <a:pPr marL="742950" lvl="1" indent="-285750">
              <a:spcBef>
                <a:spcPct val="20000"/>
              </a:spcBef>
              <a:buFontTx/>
              <a:buChar char="–"/>
              <a:defRPr/>
            </a:pPr>
            <a:r>
              <a:rPr lang="en-GB" altLang="en-US" sz="2400" kern="0" dirty="0">
                <a:solidFill>
                  <a:srgbClr val="222222"/>
                </a:solidFill>
                <a:latin typeface="Arial"/>
              </a:rPr>
              <a:t>No two organizations are identical</a:t>
            </a:r>
          </a:p>
          <a:p>
            <a:pPr marL="742950" lvl="1" indent="-285750">
              <a:spcBef>
                <a:spcPct val="20000"/>
              </a:spcBef>
              <a:buFontTx/>
              <a:buChar char="–"/>
              <a:defRPr/>
            </a:pPr>
            <a:r>
              <a:rPr lang="en-GB" altLang="en-US" sz="2400" kern="0" dirty="0">
                <a:solidFill>
                  <a:srgbClr val="222222"/>
                </a:solidFill>
                <a:latin typeface="Arial"/>
              </a:rPr>
              <a:t>Best practices are a moving target</a:t>
            </a:r>
          </a:p>
          <a:p>
            <a:pPr marL="742950" lvl="1" indent="-285750">
              <a:spcBef>
                <a:spcPct val="20000"/>
              </a:spcBef>
              <a:buFontTx/>
              <a:buChar char="–"/>
              <a:defRPr/>
            </a:pPr>
            <a:r>
              <a:rPr lang="en-GB" altLang="en-US" sz="2400" kern="0" dirty="0">
                <a:solidFill>
                  <a:srgbClr val="222222"/>
                </a:solidFill>
                <a:latin typeface="Arial"/>
              </a:rPr>
              <a:t>Researching information security benchmarks doesn’t necessarily prepare practitioner for what to do next</a:t>
            </a:r>
          </a:p>
          <a:p>
            <a:endParaRPr lang="en-US"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Baselining</a:t>
            </a:r>
          </a:p>
          <a:p>
            <a:pPr marL="342900" indent="-342900">
              <a:spcBef>
                <a:spcPct val="20000"/>
              </a:spcBef>
              <a:buFontTx/>
              <a:buChar char="•"/>
              <a:defRPr/>
            </a:pPr>
            <a:r>
              <a:rPr lang="en-GB" altLang="en-US" sz="2600" kern="0" dirty="0">
                <a:solidFill>
                  <a:srgbClr val="222222"/>
                </a:solidFill>
                <a:latin typeface="Arial"/>
              </a:rPr>
              <a:t>Baselining</a:t>
            </a:r>
          </a:p>
          <a:p>
            <a:pPr marL="742950" lvl="1" indent="-285750">
              <a:spcBef>
                <a:spcPct val="20000"/>
              </a:spcBef>
              <a:buFontTx/>
              <a:buChar char="–"/>
              <a:defRPr/>
            </a:pPr>
            <a:r>
              <a:rPr lang="en-GB" altLang="en-US" sz="2400" kern="0" dirty="0">
                <a:solidFill>
                  <a:srgbClr val="222222"/>
                </a:solidFill>
                <a:latin typeface="Arial"/>
              </a:rPr>
              <a:t>Performance value or metric used to compare changes in object being measured</a:t>
            </a:r>
          </a:p>
          <a:p>
            <a:pPr marL="742950" lvl="1" indent="-285750">
              <a:spcBef>
                <a:spcPct val="20000"/>
              </a:spcBef>
              <a:buFontTx/>
              <a:buChar char="–"/>
              <a:defRPr/>
            </a:pPr>
            <a:r>
              <a:rPr lang="en-GB" altLang="en-US" sz="2400" kern="0" dirty="0">
                <a:solidFill>
                  <a:srgbClr val="222222"/>
                </a:solidFill>
                <a:latin typeface="Arial"/>
              </a:rPr>
              <a:t>In information security, baselining is comparison of past security activities and events against an organization’s future performance</a:t>
            </a:r>
          </a:p>
          <a:p>
            <a:pPr marL="742950" lvl="1" indent="-285750">
              <a:spcBef>
                <a:spcPct val="20000"/>
              </a:spcBef>
              <a:buFontTx/>
              <a:buChar char="–"/>
              <a:defRPr/>
            </a:pPr>
            <a:r>
              <a:rPr lang="en-GB" altLang="en-US" sz="2400" kern="0" dirty="0">
                <a:solidFill>
                  <a:srgbClr val="222222"/>
                </a:solidFill>
                <a:latin typeface="Arial"/>
              </a:rPr>
              <a:t>Useful during baselining to have a guide to the overall process </a:t>
            </a:r>
          </a:p>
          <a:p>
            <a:endParaRPr lang="en-US" dirty="0"/>
          </a:p>
          <a:p>
            <a:endParaRPr lang="en-US" b="1" dirty="0"/>
          </a:p>
          <a:p>
            <a:endParaRPr lang="en-US" b="1" dirty="0"/>
          </a:p>
          <a:p>
            <a:endParaRPr lang="en-US" b="1"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26</a:t>
            </a:fld>
            <a:endParaRPr lang="en-US" dirty="0"/>
          </a:p>
        </p:txBody>
      </p:sp>
    </p:spTree>
    <p:extLst>
      <p:ext uri="{BB962C8B-B14F-4D97-AF65-F5344CB8AC3E}">
        <p14:creationId xmlns:p14="http://schemas.microsoft.com/office/powerpoint/2010/main" val="6383635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results of risk management activities can be delivered via a report on a systematic approach to risk management, a project-based risk assessment, or a topic-specific risk assessment.</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Documenting Results</a:t>
            </a:r>
            <a:r>
              <a:rPr lang="en-GB" altLang="en-US" dirty="0">
                <a:ea typeface="Lucida Sans Unicode" pitchFamily="34" charset="0"/>
                <a:cs typeface="Lucida Sans Unicode" pitchFamily="34" charset="0"/>
              </a:rPr>
              <a:t> </a:t>
            </a:r>
          </a:p>
          <a:p>
            <a:pPr marL="342900" indent="-342900">
              <a:spcBef>
                <a:spcPct val="20000"/>
              </a:spcBef>
              <a:buFontTx/>
              <a:buChar char="•"/>
              <a:defRPr/>
            </a:pPr>
            <a:r>
              <a:rPr lang="en-GB" altLang="en-US" sz="1200" kern="0" dirty="0">
                <a:solidFill>
                  <a:srgbClr val="222222"/>
                </a:solidFill>
                <a:latin typeface="Arial"/>
              </a:rPr>
              <a:t>At minimum, each information asset-threat pair should have documented control strategy clearly identifying any remaining residual risk</a:t>
            </a:r>
          </a:p>
          <a:p>
            <a:pPr marL="342900" indent="-342900">
              <a:spcBef>
                <a:spcPct val="20000"/>
              </a:spcBef>
              <a:buFontTx/>
              <a:buChar char="•"/>
              <a:defRPr/>
            </a:pPr>
            <a:r>
              <a:rPr lang="en-GB" altLang="en-US" sz="1200" kern="0" dirty="0">
                <a:solidFill>
                  <a:srgbClr val="222222"/>
                </a:solidFill>
                <a:latin typeface="Arial"/>
              </a:rPr>
              <a:t>Another option: document outcome of control strategy for each information asset-vulnerability pair as an action plan</a:t>
            </a:r>
          </a:p>
          <a:p>
            <a:pPr marL="342900" indent="-342900">
              <a:spcBef>
                <a:spcPct val="20000"/>
              </a:spcBef>
              <a:buFontTx/>
              <a:buChar char="•"/>
              <a:defRPr/>
            </a:pPr>
            <a:r>
              <a:rPr lang="en-GB" altLang="en-US" sz="1200" kern="0" dirty="0">
                <a:solidFill>
                  <a:srgbClr val="222222"/>
                </a:solidFill>
                <a:latin typeface="Arial"/>
              </a:rPr>
              <a:t>Risk assessment may be documented in a topic-specific report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27</a:t>
            </a:fld>
            <a:endParaRPr lang="en-US" dirty="0"/>
          </a:p>
        </p:txBody>
      </p:sp>
    </p:spTree>
    <p:extLst>
      <p:ext uri="{BB962C8B-B14F-4D97-AF65-F5344CB8AC3E}">
        <p14:creationId xmlns:p14="http://schemas.microsoft.com/office/powerpoint/2010/main" val="37034852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algn="l">
              <a:buFont typeface="+mj-lt"/>
              <a:buAutoNum type="arabicPeriod"/>
            </a:pPr>
            <a:r>
              <a:rPr lang="en-GB" b="1" i="0" dirty="0">
                <a:solidFill>
                  <a:srgbClr val="ECECEC"/>
                </a:solidFill>
                <a:effectLst/>
                <a:highlight>
                  <a:srgbClr val="212121"/>
                </a:highlight>
                <a:latin typeface="ui-sans-serif"/>
              </a:rPr>
              <a:t>Data Breaches and Security Incidents:</a:t>
            </a:r>
            <a:endParaRPr lang="en-GB" b="0" i="0" dirty="0">
              <a:solidFill>
                <a:srgbClr val="ECECEC"/>
              </a:solidFill>
              <a:effectLst/>
              <a:highlight>
                <a:srgbClr val="212121"/>
              </a:highlight>
              <a:latin typeface="ui-sans-serif"/>
            </a:endParaRPr>
          </a:p>
          <a:p>
            <a:pPr marL="742950" lvl="1" indent="-285750" algn="l">
              <a:buFont typeface="+mj-lt"/>
              <a:buAutoNum type="arabicPeriod"/>
            </a:pPr>
            <a:r>
              <a:rPr lang="en-GB" b="0" i="0" dirty="0">
                <a:solidFill>
                  <a:srgbClr val="ECECEC"/>
                </a:solidFill>
                <a:effectLst/>
                <a:highlight>
                  <a:srgbClr val="212121"/>
                </a:highlight>
                <a:latin typeface="ui-sans-serif"/>
              </a:rPr>
              <a:t>Inadequate risk management can lead to vulnerabilities in data security, resulting in data breaches, cyber-attacks, and unauthorized access to sensitive information.</a:t>
            </a:r>
          </a:p>
          <a:p>
            <a:pPr marL="742950" lvl="1" indent="-285750" algn="l">
              <a:buFont typeface="+mj-lt"/>
              <a:buAutoNum type="arabicPeriod"/>
            </a:pPr>
            <a:r>
              <a:rPr lang="en-GB" b="0" i="0" dirty="0">
                <a:solidFill>
                  <a:srgbClr val="ECECEC"/>
                </a:solidFill>
                <a:effectLst/>
                <a:highlight>
                  <a:srgbClr val="212121"/>
                </a:highlight>
                <a:latin typeface="ui-sans-serif"/>
              </a:rPr>
              <a:t>This can lead to significant financial losses, legal consequences, and damage to the organization’s reputation.</a:t>
            </a:r>
          </a:p>
          <a:p>
            <a:pPr algn="l">
              <a:buFont typeface="+mj-lt"/>
              <a:buAutoNum type="arabicPeriod"/>
            </a:pPr>
            <a:r>
              <a:rPr lang="en-GB" b="1" i="0" dirty="0">
                <a:solidFill>
                  <a:srgbClr val="ECECEC"/>
                </a:solidFill>
                <a:effectLst/>
                <a:highlight>
                  <a:srgbClr val="212121"/>
                </a:highlight>
                <a:latin typeface="ui-sans-serif"/>
              </a:rPr>
              <a:t>Regulatory Non-Compliance:</a:t>
            </a:r>
            <a:endParaRPr lang="en-GB" b="0" i="0" dirty="0">
              <a:solidFill>
                <a:srgbClr val="ECECEC"/>
              </a:solidFill>
              <a:effectLst/>
              <a:highlight>
                <a:srgbClr val="212121"/>
              </a:highlight>
              <a:latin typeface="ui-sans-serif"/>
            </a:endParaRPr>
          </a:p>
          <a:p>
            <a:pPr marL="742950" lvl="1" indent="-285750" algn="l">
              <a:buFont typeface="+mj-lt"/>
              <a:buAutoNum type="arabicPeriod"/>
            </a:pPr>
            <a:r>
              <a:rPr lang="en-GB" b="0" i="0" dirty="0">
                <a:solidFill>
                  <a:srgbClr val="ECECEC"/>
                </a:solidFill>
                <a:effectLst/>
                <a:highlight>
                  <a:srgbClr val="212121"/>
                </a:highlight>
                <a:latin typeface="ui-sans-serif"/>
              </a:rPr>
              <a:t>Failure to manage risks can result in non-compliance with regulatory requirements and industry standards.</a:t>
            </a:r>
          </a:p>
          <a:p>
            <a:pPr marL="742950" lvl="1" indent="-285750" algn="l">
              <a:buFont typeface="+mj-lt"/>
              <a:buAutoNum type="arabicPeriod"/>
            </a:pPr>
            <a:r>
              <a:rPr lang="en-GB" b="0" i="0" dirty="0">
                <a:solidFill>
                  <a:srgbClr val="ECECEC"/>
                </a:solidFill>
                <a:effectLst/>
                <a:highlight>
                  <a:srgbClr val="212121"/>
                </a:highlight>
                <a:latin typeface="ui-sans-serif"/>
              </a:rPr>
              <a:t>This can lead to fines, sanctions, and legal actions from regulatory bodies, as well as the loss of certifications and accreditations.</a:t>
            </a:r>
          </a:p>
          <a:p>
            <a:pPr algn="l">
              <a:buFont typeface="+mj-lt"/>
              <a:buAutoNum type="arabicPeriod"/>
            </a:pPr>
            <a:r>
              <a:rPr lang="en-GB" b="1" i="0" dirty="0">
                <a:solidFill>
                  <a:srgbClr val="ECECEC"/>
                </a:solidFill>
                <a:effectLst/>
                <a:highlight>
                  <a:srgbClr val="212121"/>
                </a:highlight>
                <a:latin typeface="ui-sans-serif"/>
              </a:rPr>
              <a:t>Operational Disruptions:</a:t>
            </a:r>
            <a:endParaRPr lang="en-GB" b="0" i="0" dirty="0">
              <a:solidFill>
                <a:srgbClr val="ECECEC"/>
              </a:solidFill>
              <a:effectLst/>
              <a:highlight>
                <a:srgbClr val="212121"/>
              </a:highlight>
              <a:latin typeface="ui-sans-serif"/>
            </a:endParaRPr>
          </a:p>
          <a:p>
            <a:pPr marL="742950" lvl="1" indent="-285750" algn="l">
              <a:buFont typeface="+mj-lt"/>
              <a:buAutoNum type="arabicPeriod"/>
            </a:pPr>
            <a:r>
              <a:rPr lang="en-GB" b="0" i="0" dirty="0">
                <a:solidFill>
                  <a:srgbClr val="ECECEC"/>
                </a:solidFill>
                <a:effectLst/>
                <a:highlight>
                  <a:srgbClr val="212121"/>
                </a:highlight>
                <a:latin typeface="ui-sans-serif"/>
              </a:rPr>
              <a:t>Unmanaged risks can cause disruptions in business operations, affecting the continuity of services and products.</a:t>
            </a:r>
          </a:p>
          <a:p>
            <a:pPr marL="742950" lvl="1" indent="-285750" algn="l">
              <a:buFont typeface="+mj-lt"/>
              <a:buAutoNum type="arabicPeriod"/>
            </a:pPr>
            <a:r>
              <a:rPr lang="en-GB" b="0" i="0" dirty="0">
                <a:solidFill>
                  <a:srgbClr val="ECECEC"/>
                </a:solidFill>
                <a:effectLst/>
                <a:highlight>
                  <a:srgbClr val="212121"/>
                </a:highlight>
                <a:latin typeface="ui-sans-serif"/>
              </a:rPr>
              <a:t>This can lead to delays, increased costs, and loss of business opportunities.</a:t>
            </a:r>
          </a:p>
          <a:p>
            <a:pPr algn="l">
              <a:buFont typeface="+mj-lt"/>
              <a:buAutoNum type="arabicPeriod"/>
            </a:pPr>
            <a:r>
              <a:rPr lang="en-GB" b="1" i="0" dirty="0">
                <a:solidFill>
                  <a:srgbClr val="ECECEC"/>
                </a:solidFill>
                <a:effectLst/>
                <a:highlight>
                  <a:srgbClr val="212121"/>
                </a:highlight>
                <a:latin typeface="ui-sans-serif"/>
              </a:rPr>
              <a:t>Financial Losses:</a:t>
            </a:r>
            <a:endParaRPr lang="en-GB" b="0" i="0" dirty="0">
              <a:solidFill>
                <a:srgbClr val="ECECEC"/>
              </a:solidFill>
              <a:effectLst/>
              <a:highlight>
                <a:srgbClr val="212121"/>
              </a:highlight>
              <a:latin typeface="ui-sans-serif"/>
            </a:endParaRPr>
          </a:p>
          <a:p>
            <a:pPr marL="742950" lvl="1" indent="-285750" algn="l">
              <a:buFont typeface="+mj-lt"/>
              <a:buAutoNum type="arabicPeriod"/>
            </a:pPr>
            <a:r>
              <a:rPr lang="en-GB" b="0" i="0" dirty="0">
                <a:solidFill>
                  <a:srgbClr val="ECECEC"/>
                </a:solidFill>
                <a:effectLst/>
                <a:highlight>
                  <a:srgbClr val="212121"/>
                </a:highlight>
                <a:latin typeface="ui-sans-serif"/>
              </a:rPr>
              <a:t>Without effective risk management, the organization may face unexpected financial losses due to fraud, inefficiencies, and poor decision-making.</a:t>
            </a:r>
          </a:p>
          <a:p>
            <a:pPr marL="742950" lvl="1" indent="-285750" algn="l">
              <a:buFont typeface="+mj-lt"/>
              <a:buAutoNum type="arabicPeriod"/>
            </a:pPr>
            <a:r>
              <a:rPr lang="en-GB" b="0" i="0" dirty="0">
                <a:solidFill>
                  <a:srgbClr val="ECECEC"/>
                </a:solidFill>
                <a:effectLst/>
                <a:highlight>
                  <a:srgbClr val="212121"/>
                </a:highlight>
                <a:latin typeface="ui-sans-serif"/>
              </a:rPr>
              <a:t>This can impact the overall financial stability and profitability of the organization.</a:t>
            </a:r>
          </a:p>
          <a:p>
            <a:pPr algn="l">
              <a:buFont typeface="+mj-lt"/>
              <a:buAutoNum type="arabicPeriod"/>
            </a:pPr>
            <a:r>
              <a:rPr lang="en-GB" b="1" i="0" dirty="0">
                <a:solidFill>
                  <a:srgbClr val="ECECEC"/>
                </a:solidFill>
                <a:effectLst/>
                <a:highlight>
                  <a:srgbClr val="212121"/>
                </a:highlight>
                <a:latin typeface="ui-sans-serif"/>
              </a:rPr>
              <a:t>Damage to Reputation:</a:t>
            </a:r>
            <a:endParaRPr lang="en-GB" b="0" i="0" dirty="0">
              <a:solidFill>
                <a:srgbClr val="ECECEC"/>
              </a:solidFill>
              <a:effectLst/>
              <a:highlight>
                <a:srgbClr val="212121"/>
              </a:highlight>
              <a:latin typeface="ui-sans-serif"/>
            </a:endParaRPr>
          </a:p>
          <a:p>
            <a:pPr marL="742950" lvl="1" indent="-285750" algn="l">
              <a:buFont typeface="+mj-lt"/>
              <a:buAutoNum type="arabicPeriod"/>
            </a:pPr>
            <a:r>
              <a:rPr lang="en-GB" b="0" i="0" dirty="0">
                <a:solidFill>
                  <a:srgbClr val="ECECEC"/>
                </a:solidFill>
                <a:effectLst/>
                <a:highlight>
                  <a:srgbClr val="212121"/>
                </a:highlight>
                <a:latin typeface="ui-sans-serif"/>
              </a:rPr>
              <a:t>Security incidents, non-compliance, and operational failures can severely damage the organization’s reputation.</a:t>
            </a:r>
          </a:p>
          <a:p>
            <a:pPr marL="742950" lvl="1" indent="-285750" algn="l">
              <a:buFont typeface="+mj-lt"/>
              <a:buAutoNum type="arabicPeriod"/>
            </a:pPr>
            <a:r>
              <a:rPr lang="en-GB" b="0" i="0" dirty="0">
                <a:solidFill>
                  <a:srgbClr val="ECECEC"/>
                </a:solidFill>
                <a:effectLst/>
                <a:highlight>
                  <a:srgbClr val="212121"/>
                </a:highlight>
                <a:latin typeface="ui-sans-serif"/>
              </a:rPr>
              <a:t>This can result in loss of customer trust, negative publicity, and a decline in market value.</a:t>
            </a:r>
          </a:p>
          <a:p>
            <a:pPr algn="l">
              <a:buFont typeface="+mj-lt"/>
              <a:buAutoNum type="arabicPeriod"/>
            </a:pPr>
            <a:r>
              <a:rPr lang="en-GB" b="1" i="0" dirty="0">
                <a:solidFill>
                  <a:srgbClr val="ECECEC"/>
                </a:solidFill>
                <a:effectLst/>
                <a:highlight>
                  <a:srgbClr val="212121"/>
                </a:highlight>
                <a:latin typeface="ui-sans-serif"/>
              </a:rPr>
              <a:t>Poor Decision-Making:</a:t>
            </a:r>
            <a:endParaRPr lang="en-GB" b="0" i="0" dirty="0">
              <a:solidFill>
                <a:srgbClr val="ECECEC"/>
              </a:solidFill>
              <a:effectLst/>
              <a:highlight>
                <a:srgbClr val="212121"/>
              </a:highlight>
              <a:latin typeface="ui-sans-serif"/>
            </a:endParaRPr>
          </a:p>
          <a:p>
            <a:pPr marL="742950" lvl="1" indent="-285750" algn="l">
              <a:buFont typeface="+mj-lt"/>
              <a:buAutoNum type="arabicPeriod"/>
            </a:pPr>
            <a:r>
              <a:rPr lang="en-GB" b="0" i="0" dirty="0">
                <a:solidFill>
                  <a:srgbClr val="ECECEC"/>
                </a:solidFill>
                <a:effectLst/>
                <a:highlight>
                  <a:srgbClr val="212121"/>
                </a:highlight>
                <a:latin typeface="ui-sans-serif"/>
              </a:rPr>
              <a:t>Inadequate risk assessment can lead to poor strategic and operational decisions.</a:t>
            </a:r>
          </a:p>
          <a:p>
            <a:pPr marL="742950" lvl="1" indent="-285750" algn="l">
              <a:buFont typeface="+mj-lt"/>
              <a:buAutoNum type="arabicPeriod"/>
            </a:pPr>
            <a:r>
              <a:rPr lang="en-GB" b="0" i="0" dirty="0">
                <a:solidFill>
                  <a:srgbClr val="ECECEC"/>
                </a:solidFill>
                <a:effectLst/>
                <a:highlight>
                  <a:srgbClr val="212121"/>
                </a:highlight>
                <a:latin typeface="ui-sans-serif"/>
              </a:rPr>
              <a:t>This can result in missed opportunities, investment in unviable projects, and resource misallocation.</a:t>
            </a:r>
          </a:p>
          <a:p>
            <a:pPr algn="l">
              <a:buFont typeface="+mj-lt"/>
              <a:buAutoNum type="arabicPeriod"/>
            </a:pPr>
            <a:r>
              <a:rPr lang="en-GB" b="1" i="0" dirty="0">
                <a:solidFill>
                  <a:srgbClr val="ECECEC"/>
                </a:solidFill>
                <a:effectLst/>
                <a:highlight>
                  <a:srgbClr val="212121"/>
                </a:highlight>
                <a:latin typeface="ui-sans-serif"/>
              </a:rPr>
              <a:t>Legal and Liability Issues:</a:t>
            </a:r>
            <a:endParaRPr lang="en-GB" b="0" i="0" dirty="0">
              <a:solidFill>
                <a:srgbClr val="ECECEC"/>
              </a:solidFill>
              <a:effectLst/>
              <a:highlight>
                <a:srgbClr val="212121"/>
              </a:highlight>
              <a:latin typeface="ui-sans-serif"/>
            </a:endParaRPr>
          </a:p>
          <a:p>
            <a:pPr marL="742950" lvl="1" indent="-285750" algn="l">
              <a:buFont typeface="+mj-lt"/>
              <a:buAutoNum type="arabicPeriod"/>
            </a:pPr>
            <a:r>
              <a:rPr lang="en-GB" b="0" i="0" dirty="0">
                <a:solidFill>
                  <a:srgbClr val="ECECEC"/>
                </a:solidFill>
                <a:effectLst/>
                <a:highlight>
                  <a:srgbClr val="212121"/>
                </a:highlight>
                <a:latin typeface="ui-sans-serif"/>
              </a:rPr>
              <a:t>Failure to manage risks effectively can expose the organization to legal liabilities and lawsuits.</a:t>
            </a:r>
          </a:p>
          <a:p>
            <a:pPr marL="742950" lvl="1" indent="-285750" algn="l">
              <a:buFont typeface="+mj-lt"/>
              <a:buAutoNum type="arabicPeriod"/>
            </a:pPr>
            <a:r>
              <a:rPr lang="en-GB" b="0" i="0" dirty="0">
                <a:solidFill>
                  <a:srgbClr val="ECECEC"/>
                </a:solidFill>
                <a:effectLst/>
                <a:highlight>
                  <a:srgbClr val="212121"/>
                </a:highlight>
                <a:latin typeface="ui-sans-serif"/>
              </a:rPr>
              <a:t>This can involve significant legal costs and settlements, further straining the organization’s resources.</a:t>
            </a:r>
          </a:p>
          <a:p>
            <a:pPr algn="l">
              <a:buFont typeface="+mj-lt"/>
              <a:buAutoNum type="arabicPeriod"/>
            </a:pPr>
            <a:r>
              <a:rPr lang="en-GB" b="1" i="0" dirty="0">
                <a:solidFill>
                  <a:srgbClr val="ECECEC"/>
                </a:solidFill>
                <a:effectLst/>
                <a:highlight>
                  <a:srgbClr val="212121"/>
                </a:highlight>
                <a:latin typeface="ui-sans-serif"/>
              </a:rPr>
              <a:t>Impact on Employee Morale and Retention:</a:t>
            </a:r>
            <a:endParaRPr lang="en-GB" b="0" i="0" dirty="0">
              <a:solidFill>
                <a:srgbClr val="ECECEC"/>
              </a:solidFill>
              <a:effectLst/>
              <a:highlight>
                <a:srgbClr val="212121"/>
              </a:highlight>
              <a:latin typeface="ui-sans-serif"/>
            </a:endParaRPr>
          </a:p>
          <a:p>
            <a:pPr marL="742950" lvl="1" indent="-285750" algn="l">
              <a:buFont typeface="+mj-lt"/>
              <a:buAutoNum type="arabicPeriod"/>
            </a:pPr>
            <a:r>
              <a:rPr lang="en-GB" b="0" i="0" dirty="0">
                <a:solidFill>
                  <a:srgbClr val="ECECEC"/>
                </a:solidFill>
                <a:effectLst/>
                <a:highlight>
                  <a:srgbClr val="212121"/>
                </a:highlight>
                <a:latin typeface="ui-sans-serif"/>
              </a:rPr>
              <a:t>A lack of risk management can create an unstable and uncertain work environment.</a:t>
            </a:r>
          </a:p>
          <a:p>
            <a:pPr marL="742950" lvl="1" indent="-285750" algn="l">
              <a:buFont typeface="+mj-lt"/>
              <a:buAutoNum type="arabicPeriod"/>
            </a:pPr>
            <a:r>
              <a:rPr lang="en-GB" b="0" i="0" dirty="0">
                <a:solidFill>
                  <a:srgbClr val="ECECEC"/>
                </a:solidFill>
                <a:effectLst/>
                <a:highlight>
                  <a:srgbClr val="212121"/>
                </a:highlight>
                <a:latin typeface="ui-sans-serif"/>
              </a:rPr>
              <a:t>This can affect employee morale, productivity, and retention, leading to a loss of talent.</a:t>
            </a:r>
          </a:p>
          <a:p>
            <a:pPr algn="l">
              <a:buFont typeface="+mj-lt"/>
              <a:buAutoNum type="arabicPeriod"/>
            </a:pPr>
            <a:r>
              <a:rPr lang="en-GB" b="1" i="0" dirty="0">
                <a:solidFill>
                  <a:srgbClr val="ECECEC"/>
                </a:solidFill>
                <a:effectLst/>
                <a:highlight>
                  <a:srgbClr val="212121"/>
                </a:highlight>
                <a:latin typeface="ui-sans-serif"/>
              </a:rPr>
              <a:t>Loss of Competitive Advantage:</a:t>
            </a:r>
            <a:endParaRPr lang="en-GB" b="0" i="0" dirty="0">
              <a:solidFill>
                <a:srgbClr val="ECECEC"/>
              </a:solidFill>
              <a:effectLst/>
              <a:highlight>
                <a:srgbClr val="212121"/>
              </a:highlight>
              <a:latin typeface="ui-sans-serif"/>
            </a:endParaRPr>
          </a:p>
          <a:p>
            <a:pPr marL="742950" lvl="1" indent="-285750" algn="l">
              <a:buFont typeface="+mj-lt"/>
              <a:buAutoNum type="arabicPeriod"/>
            </a:pPr>
            <a:r>
              <a:rPr lang="en-GB" b="0" i="0" dirty="0">
                <a:solidFill>
                  <a:srgbClr val="ECECEC"/>
                </a:solidFill>
                <a:effectLst/>
                <a:highlight>
                  <a:srgbClr val="212121"/>
                </a:highlight>
                <a:latin typeface="ui-sans-serif"/>
              </a:rPr>
              <a:t>Competitors who manage risks effectively can gain a significant advantage in the market.</a:t>
            </a:r>
          </a:p>
          <a:p>
            <a:pPr marL="742950" lvl="1" indent="-285750" algn="l">
              <a:buFont typeface="+mj-lt"/>
              <a:buAutoNum type="arabicPeriod"/>
            </a:pPr>
            <a:r>
              <a:rPr lang="en-GB" b="0" i="0" dirty="0">
                <a:solidFill>
                  <a:srgbClr val="ECECEC"/>
                </a:solidFill>
                <a:effectLst/>
                <a:highlight>
                  <a:srgbClr val="212121"/>
                </a:highlight>
                <a:latin typeface="ui-sans-serif"/>
              </a:rPr>
              <a:t>The organization may fall behind in innovation, customer service, and operational efficiency.</a:t>
            </a:r>
          </a:p>
          <a:p>
            <a:pPr algn="l">
              <a:buFont typeface="+mj-lt"/>
              <a:buAutoNum type="arabicPeriod"/>
            </a:pPr>
            <a:r>
              <a:rPr lang="en-GB" b="1" i="0" dirty="0">
                <a:solidFill>
                  <a:srgbClr val="ECECEC"/>
                </a:solidFill>
                <a:effectLst/>
                <a:highlight>
                  <a:srgbClr val="212121"/>
                </a:highlight>
                <a:latin typeface="ui-sans-serif"/>
              </a:rPr>
              <a:t>Strategic Failure:</a:t>
            </a:r>
            <a:endParaRPr lang="en-GB" b="0" i="0" dirty="0">
              <a:solidFill>
                <a:srgbClr val="ECECEC"/>
              </a:solidFill>
              <a:effectLst/>
              <a:highlight>
                <a:srgbClr val="212121"/>
              </a:highlight>
              <a:latin typeface="ui-sans-serif"/>
            </a:endParaRPr>
          </a:p>
          <a:p>
            <a:pPr marL="742950" lvl="1" indent="-285750" algn="l">
              <a:buFont typeface="+mj-lt"/>
              <a:buAutoNum type="arabicPeriod"/>
            </a:pPr>
            <a:r>
              <a:rPr lang="en-GB" b="0" i="0" dirty="0">
                <a:solidFill>
                  <a:srgbClr val="ECECEC"/>
                </a:solidFill>
                <a:effectLst/>
                <a:highlight>
                  <a:srgbClr val="212121"/>
                </a:highlight>
                <a:latin typeface="ui-sans-serif"/>
              </a:rPr>
              <a:t>Unmanaged risks can derail strategic initiatives and long-term plans.</a:t>
            </a:r>
          </a:p>
          <a:p>
            <a:pPr marL="742950" lvl="1" indent="-285750" algn="l">
              <a:buFont typeface="+mj-lt"/>
              <a:buAutoNum type="arabicPeriod"/>
            </a:pPr>
            <a:r>
              <a:rPr lang="en-GB" b="0" i="0" dirty="0">
                <a:solidFill>
                  <a:srgbClr val="ECECEC"/>
                </a:solidFill>
                <a:effectLst/>
                <a:highlight>
                  <a:srgbClr val="212121"/>
                </a:highlight>
                <a:latin typeface="ui-sans-serif"/>
              </a:rPr>
              <a:t>This can result in the failure to achieve organizational goals and objectives, impacting growth and sustainability.</a:t>
            </a:r>
          </a:p>
          <a:p>
            <a:endParaRPr lang="en-US"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29</a:t>
            </a:fld>
            <a:endParaRPr lang="en-US" dirty="0"/>
          </a:p>
        </p:txBody>
      </p:sp>
    </p:spTree>
    <p:extLst>
      <p:ext uri="{BB962C8B-B14F-4D97-AF65-F5344CB8AC3E}">
        <p14:creationId xmlns:p14="http://schemas.microsoft.com/office/powerpoint/2010/main" val="38850968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defRPr/>
            </a:pPr>
            <a:r>
              <a:rPr lang="en-US" altLang="en-US" b="1" dirty="0"/>
              <a:t>Summary</a:t>
            </a:r>
          </a:p>
          <a:p>
            <a:pPr marL="342900" indent="-342900">
              <a:spcBef>
                <a:spcPct val="20000"/>
              </a:spcBef>
              <a:buFontTx/>
              <a:buChar char="•"/>
              <a:defRPr/>
            </a:pPr>
            <a:r>
              <a:rPr lang="en-GB" altLang="en-US" sz="2600" kern="0" dirty="0">
                <a:solidFill>
                  <a:srgbClr val="222222"/>
                </a:solidFill>
                <a:latin typeface="Arial"/>
              </a:rPr>
              <a:t>Risk identification: formal process of examining and documenting risk in information systems</a:t>
            </a:r>
          </a:p>
          <a:p>
            <a:pPr marL="342900" indent="-342900">
              <a:spcBef>
                <a:spcPct val="20000"/>
              </a:spcBef>
              <a:buFontTx/>
              <a:buChar char="•"/>
              <a:defRPr/>
            </a:pPr>
            <a:r>
              <a:rPr lang="en-GB" altLang="en-US" sz="2600" kern="0" dirty="0">
                <a:solidFill>
                  <a:srgbClr val="222222"/>
                </a:solidFill>
                <a:latin typeface="Arial"/>
              </a:rPr>
              <a:t>Risk control: process of taking carefully reasoned steps to ensure the confidentiality, integrity, and availability of components of an information system</a:t>
            </a:r>
          </a:p>
          <a:p>
            <a:pPr marL="342900" indent="-342900">
              <a:spcBef>
                <a:spcPct val="20000"/>
              </a:spcBef>
              <a:buFontTx/>
              <a:buChar char="•"/>
              <a:defRPr/>
            </a:pPr>
            <a:r>
              <a:rPr lang="en-GB" altLang="en-US" sz="2600" kern="0" dirty="0">
                <a:solidFill>
                  <a:srgbClr val="222222"/>
                </a:solidFill>
                <a:latin typeface="Arial"/>
              </a:rPr>
              <a:t>Risk identification</a:t>
            </a:r>
          </a:p>
          <a:p>
            <a:pPr marL="742950" lvl="1" indent="-285750">
              <a:spcBef>
                <a:spcPct val="20000"/>
              </a:spcBef>
              <a:buFontTx/>
              <a:buChar char="–"/>
              <a:defRPr/>
            </a:pPr>
            <a:r>
              <a:rPr lang="en-GB" altLang="en-US" sz="2400" kern="0" dirty="0">
                <a:solidFill>
                  <a:srgbClr val="222222"/>
                </a:solidFill>
                <a:latin typeface="Arial"/>
              </a:rPr>
              <a:t>A risk management strategy enables identification, classification, and prioritization of organization’s information assets </a:t>
            </a:r>
          </a:p>
          <a:p>
            <a:pPr marL="742950" lvl="1" indent="-285750">
              <a:spcBef>
                <a:spcPct val="20000"/>
              </a:spcBef>
              <a:buFontTx/>
              <a:buChar char="–"/>
              <a:defRPr/>
            </a:pPr>
            <a:r>
              <a:rPr lang="en-GB" altLang="en-US" sz="2400" kern="0" dirty="0">
                <a:solidFill>
                  <a:srgbClr val="222222"/>
                </a:solidFill>
                <a:latin typeface="Arial"/>
              </a:rPr>
              <a:t>Residual risk: risk remaining to the information asset even after the existing control is applied</a:t>
            </a:r>
          </a:p>
          <a:p>
            <a:pPr>
              <a:defRPr/>
            </a:pPr>
            <a:endParaRPr lang="en-US" altLang="en-US" b="1"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30</a:t>
            </a:fld>
            <a:endParaRPr lang="en-US" dirty="0"/>
          </a:p>
        </p:txBody>
      </p:sp>
    </p:spTree>
    <p:extLst>
      <p:ext uri="{BB962C8B-B14F-4D97-AF65-F5344CB8AC3E}">
        <p14:creationId xmlns:p14="http://schemas.microsoft.com/office/powerpoint/2010/main" val="3701221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7384897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marL="457200" indent="-457200">
              <a:buClr>
                <a:srgbClr val="364162"/>
              </a:buClr>
              <a:buSzPct val="100000"/>
              <a:buFont typeface="Arial" pitchFamily="34" charset="0"/>
              <a:buChar char="•"/>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11805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762000" y="28194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76789855"/>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967344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3438759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85800" y="3276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38257581"/>
      </p:ext>
    </p:extLst>
  </p:cSld>
  <p:clrMapOvr>
    <a:masterClrMapping/>
  </p:clrMapOvr>
  <p:transition spd="slow"/>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2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591168056"/>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4286052428"/>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5" r:id="rId6"/>
    <p:sldLayoutId id="2147483746" r:id="rId7"/>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mailto:o.Haughton@uwtsd.ac.uk" TargetMode="External"/><Relationship Id="rId5" Type="http://schemas.openxmlformats.org/officeDocument/2006/relationships/hyperlink" Target="https://www.knowledgewithprofit.com/" TargetMode="External"/><Relationship Id="rId4" Type="http://schemas.openxmlformats.org/officeDocument/2006/relationships/hyperlink" Target="mailto:carlene.campbell@uwtsd.ac.uk"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Risk Management</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362200"/>
            <a:ext cx="3962400" cy="958520"/>
          </a:xfrm>
        </p:spPr>
        <p:txBody>
          <a:bodyPr/>
          <a:lstStyle/>
          <a:p>
            <a:pPr algn="ctr"/>
            <a:r>
              <a:rPr lang="en-US" sz="4000" b="1" dirty="0"/>
              <a:t>Lecture 5</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0F8F030F-1169-B480-E60E-B3A604002B75}"/>
              </a:ext>
            </a:extLst>
          </p:cNvPr>
          <p:cNvSpPr txBox="1">
            <a:spLocks/>
          </p:cNvSpPr>
          <p:nvPr/>
        </p:nvSpPr>
        <p:spPr>
          <a:xfrm>
            <a:off x="2514600" y="3470939"/>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1400" dirty="0"/>
              <a:t>Lecturer: Assoc. Prof. Carlene Campbell</a:t>
            </a:r>
          </a:p>
          <a:p>
            <a:pPr fontAlgn="auto">
              <a:spcAft>
                <a:spcPts val="0"/>
              </a:spcAft>
            </a:pPr>
            <a:r>
              <a:rPr lang="en-GB" sz="1400" dirty="0"/>
              <a:t>Email: </a:t>
            </a:r>
            <a:r>
              <a:rPr lang="en-GB" sz="1400" dirty="0">
                <a:hlinkClick r:id="rId4"/>
              </a:rPr>
              <a:t>carlene.campbell@uwtsd.ac.uk</a:t>
            </a:r>
            <a:endParaRPr lang="en-GB" sz="1400" dirty="0"/>
          </a:p>
          <a:p>
            <a:pPr fontAlgn="auto">
              <a:spcAft>
                <a:spcPts val="0"/>
              </a:spcAft>
            </a:pPr>
            <a:r>
              <a:rPr lang="en-GB" sz="1400" dirty="0"/>
              <a:t>Website: </a:t>
            </a:r>
            <a:r>
              <a:rPr lang="en-GB" sz="1400" dirty="0">
                <a:hlinkClick r:id="rId5"/>
              </a:rPr>
              <a:t>https://www.knowledgewithprofit.com/</a:t>
            </a:r>
            <a:r>
              <a:rPr lang="en-GB" sz="1400" dirty="0"/>
              <a:t> </a:t>
            </a:r>
          </a:p>
        </p:txBody>
      </p:sp>
      <p:sp>
        <p:nvSpPr>
          <p:cNvPr id="2" name="Text Placeholder 1">
            <a:extLst>
              <a:ext uri="{FF2B5EF4-FFF2-40B4-BE49-F238E27FC236}">
                <a16:creationId xmlns:a16="http://schemas.microsoft.com/office/drawing/2014/main" id="{F348BD55-98A5-6332-831B-70CBAB7EECE4}"/>
              </a:ext>
            </a:extLst>
          </p:cNvPr>
          <p:cNvSpPr txBox="1">
            <a:spLocks/>
          </p:cNvSpPr>
          <p:nvPr/>
        </p:nvSpPr>
        <p:spPr>
          <a:xfrm>
            <a:off x="2590800" y="4406372"/>
            <a:ext cx="4177497" cy="622828"/>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1400" dirty="0"/>
              <a:t>Guest Lecturer: </a:t>
            </a:r>
            <a:r>
              <a:rPr lang="en-GB" sz="1400" dirty="0" err="1"/>
              <a:t>Dr.</a:t>
            </a:r>
            <a:r>
              <a:rPr lang="en-GB" sz="1400" dirty="0"/>
              <a:t> Odayne Haughton</a:t>
            </a:r>
          </a:p>
          <a:p>
            <a:pPr fontAlgn="auto">
              <a:spcAft>
                <a:spcPts val="0"/>
              </a:spcAft>
            </a:pPr>
            <a:r>
              <a:rPr lang="en-GB" sz="1400" dirty="0"/>
              <a:t>Email: </a:t>
            </a:r>
            <a:r>
              <a:rPr lang="en-GB" sz="1400" dirty="0">
                <a:hlinkClick r:id="rId6"/>
              </a:rPr>
              <a:t>o.haughton@uwtsd.ac.uk</a:t>
            </a:r>
            <a:r>
              <a:rPr lang="en-GB" sz="1400" dirty="0"/>
              <a:t> </a:t>
            </a:r>
          </a:p>
        </p:txBody>
      </p:sp>
      <p:cxnSp>
        <p:nvCxnSpPr>
          <p:cNvPr id="5" name="Straight Connector 4">
            <a:extLst>
              <a:ext uri="{FF2B5EF4-FFF2-40B4-BE49-F238E27FC236}">
                <a16:creationId xmlns:a16="http://schemas.microsoft.com/office/drawing/2014/main" id="{94B53A21-272F-F6B9-1804-7D4545BCEE5B}"/>
              </a:ext>
            </a:extLst>
          </p:cNvPr>
          <p:cNvCxnSpPr/>
          <p:nvPr/>
        </p:nvCxnSpPr>
        <p:spPr>
          <a:xfrm>
            <a:off x="2658320" y="4303047"/>
            <a:ext cx="388620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652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GB" altLang="en-US" dirty="0"/>
              <a:t>Learning Objectives</a:t>
            </a:r>
            <a:endParaRPr lang="en-US" dirty="0"/>
          </a:p>
        </p:txBody>
      </p:sp>
      <p:sp>
        <p:nvSpPr>
          <p:cNvPr id="5" name="Content Placeholder 4"/>
          <p:cNvSpPr>
            <a:spLocks noGrp="1"/>
          </p:cNvSpPr>
          <p:nvPr>
            <p:ph idx="1"/>
          </p:nvPr>
        </p:nvSpPr>
        <p:spPr>
          <a:xfrm>
            <a:off x="304800" y="838200"/>
            <a:ext cx="8763000" cy="4830763"/>
          </a:xfrm>
        </p:spPr>
        <p:txBody>
          <a:bodyPr>
            <a:normAutofit/>
          </a:bodyPr>
          <a:lstStyle/>
          <a:p>
            <a:r>
              <a:rPr lang="en-GB" altLang="en-US" dirty="0"/>
              <a:t>Upon completion of this material, you should be able to:</a:t>
            </a:r>
          </a:p>
          <a:p>
            <a:pPr lvl="1"/>
            <a:r>
              <a:rPr lang="en-US" dirty="0"/>
              <a:t>Define risk management, risk identification, risk assessment, and risk control</a:t>
            </a:r>
          </a:p>
          <a:p>
            <a:pPr lvl="1"/>
            <a:r>
              <a:rPr lang="en-US" dirty="0"/>
              <a:t>Describe how risk is identified and assessed</a:t>
            </a:r>
          </a:p>
          <a:p>
            <a:pPr lvl="1"/>
            <a:r>
              <a:rPr lang="en-US" dirty="0"/>
              <a:t>Describe various options for a risk mitigation strategy</a:t>
            </a:r>
          </a:p>
          <a:p>
            <a:pPr lvl="1"/>
            <a:r>
              <a:rPr lang="en-US" dirty="0"/>
              <a:t>Define risk appetite and explain how it relates to residual risk</a:t>
            </a:r>
          </a:p>
          <a:p>
            <a:pPr lvl="1"/>
            <a:r>
              <a:rPr lang="en-US" dirty="0"/>
              <a:t>Discuss conceptual frameworks for evaluating risk controls and formulate a cost-benefit analysis</a:t>
            </a:r>
            <a:endParaRPr lang="en-GB" altLang="en-US" dirty="0"/>
          </a:p>
        </p:txBody>
      </p:sp>
    </p:spTree>
    <p:extLst>
      <p:ext uri="{BB962C8B-B14F-4D97-AF65-F5344CB8AC3E}">
        <p14:creationId xmlns:p14="http://schemas.microsoft.com/office/powerpoint/2010/main" val="3418043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a:extLst>
              <a:ext uri="{FF2B5EF4-FFF2-40B4-BE49-F238E27FC236}">
                <a16:creationId xmlns:a16="http://schemas.microsoft.com/office/drawing/2014/main" id="{4A864799-24D4-9B0A-8F9B-444A61ACBAE3}"/>
              </a:ext>
            </a:extLst>
          </p:cNvPr>
          <p:cNvSpPr>
            <a:spLocks noGrp="1" noChangeArrowheads="1"/>
          </p:cNvSpPr>
          <p:nvPr>
            <p:ph type="title"/>
          </p:nvPr>
        </p:nvSpPr>
        <p:spPr/>
        <p:txBody>
          <a:bodyPr/>
          <a:lstStyle/>
          <a:p>
            <a:pPr algn="l" eaLnBrk="1" hangingPunct="1"/>
            <a:r>
              <a:rPr lang="en-GB" altLang="en-US" sz="3600" b="1"/>
              <a:t>What is a risk ?</a:t>
            </a:r>
          </a:p>
        </p:txBody>
      </p:sp>
      <p:sp>
        <p:nvSpPr>
          <p:cNvPr id="14338" name="Rectangle 3">
            <a:extLst>
              <a:ext uri="{FF2B5EF4-FFF2-40B4-BE49-F238E27FC236}">
                <a16:creationId xmlns:a16="http://schemas.microsoft.com/office/drawing/2014/main" id="{577E518D-8B79-C2A5-1C2C-344352CEBC40}"/>
              </a:ext>
            </a:extLst>
          </p:cNvPr>
          <p:cNvSpPr>
            <a:spLocks noGrp="1" noChangeArrowheads="1"/>
          </p:cNvSpPr>
          <p:nvPr>
            <p:ph type="body" idx="1"/>
          </p:nvPr>
        </p:nvSpPr>
        <p:spPr/>
        <p:txBody>
          <a:bodyPr/>
          <a:lstStyle/>
          <a:p>
            <a:pPr eaLnBrk="1" hangingPunct="1">
              <a:buFontTx/>
              <a:buNone/>
            </a:pPr>
            <a:r>
              <a:rPr lang="en-GB" altLang="en-US"/>
              <a:t>	The likelihood of something happening and the severity of it’s consequences.</a:t>
            </a:r>
          </a:p>
          <a:p>
            <a:pPr eaLnBrk="1" hangingPunct="1">
              <a:buFontTx/>
              <a:buNone/>
            </a:pPr>
            <a:r>
              <a:rPr lang="en-GB" altLang="en-US"/>
              <a:t>	</a:t>
            </a:r>
          </a:p>
          <a:p>
            <a:pPr eaLnBrk="1" hangingPunct="1">
              <a:buFontTx/>
              <a:buNone/>
            </a:pPr>
            <a:r>
              <a:rPr lang="en-GB" altLang="en-US">
                <a:solidFill>
                  <a:schemeClr val="accent2"/>
                </a:solidFill>
              </a:rPr>
              <a:t>	Could it happen and would it hurt ?</a:t>
            </a:r>
          </a:p>
          <a:p>
            <a:pPr eaLnBrk="1" hangingPunct="1">
              <a:buFontTx/>
              <a:buNone/>
            </a:pPr>
            <a:r>
              <a:rPr lang="en-GB" altLang="en-US"/>
              <a:t>	</a:t>
            </a:r>
          </a:p>
          <a:p>
            <a:pPr eaLnBrk="1" hangingPunct="1">
              <a:buFontTx/>
              <a:buNone/>
            </a:pPr>
            <a:r>
              <a:rPr lang="en-GB" altLang="en-US"/>
              <a:t>	The effect of uncertainty on our 	 	 objectives.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581891"/>
          </a:xfrm>
        </p:spPr>
        <p:txBody>
          <a:bodyPr anchor="ctr">
            <a:normAutofit fontScale="90000"/>
          </a:bodyPr>
          <a:lstStyle/>
          <a:p>
            <a:r>
              <a:rPr lang="en-GB" altLang="en-US" dirty="0"/>
              <a:t>Introduction</a:t>
            </a:r>
            <a:endParaRPr lang="en-US" dirty="0"/>
          </a:p>
        </p:txBody>
      </p:sp>
      <p:sp>
        <p:nvSpPr>
          <p:cNvPr id="3" name="Content Placeholder 2"/>
          <p:cNvSpPr>
            <a:spLocks noGrp="1"/>
          </p:cNvSpPr>
          <p:nvPr>
            <p:ph idx="1"/>
          </p:nvPr>
        </p:nvSpPr>
        <p:spPr>
          <a:xfrm>
            <a:off x="190500" y="533400"/>
            <a:ext cx="8763000" cy="5105399"/>
          </a:xfrm>
        </p:spPr>
        <p:txBody>
          <a:bodyPr>
            <a:noAutofit/>
          </a:bodyPr>
          <a:lstStyle/>
          <a:p>
            <a:pPr algn="just"/>
            <a:r>
              <a:rPr lang="en-US" altLang="en-US" sz="2400" dirty="0" err="1"/>
              <a:t>Organisations</a:t>
            </a:r>
            <a:r>
              <a:rPr lang="en-US" altLang="en-US" sz="2400" dirty="0"/>
              <a:t> must design and create safe environments in which business processes and procedures can function.</a:t>
            </a:r>
            <a:endParaRPr lang="en-GB" altLang="en-US" sz="2400" dirty="0"/>
          </a:p>
          <a:p>
            <a:pPr algn="just"/>
            <a:r>
              <a:rPr lang="en-US" altLang="en-US" sz="2400" dirty="0"/>
              <a:t>Risk assessment: A determination of the extent to which an organization’s information assets are exposed to risk.</a:t>
            </a:r>
          </a:p>
          <a:p>
            <a:pPr algn="just"/>
            <a:r>
              <a:rPr lang="en-US" altLang="en-US" sz="2400" dirty="0"/>
              <a:t>Risk control: The application of controls that reduce the risks to an organization’s information assets to an acceptable level.</a:t>
            </a:r>
          </a:p>
          <a:p>
            <a:pPr algn="just"/>
            <a:r>
              <a:rPr lang="en-US" altLang="en-US" sz="2400" dirty="0"/>
              <a:t>Risk identification: The recognition, enumeration, and documentation of risks to an organization’s information assets.</a:t>
            </a:r>
          </a:p>
          <a:p>
            <a:pPr algn="just"/>
            <a:r>
              <a:rPr lang="en-US" altLang="en-US" sz="2400" dirty="0"/>
              <a:t>Risk management: The process of identifying risk, assessing its relative magnitude, and taking steps to reduce it to an acceptable level.</a:t>
            </a:r>
            <a:endParaRPr lang="en-GB" altLang="en-US" sz="2400" dirty="0"/>
          </a:p>
          <a:p>
            <a:pPr algn="just"/>
            <a:endParaRPr lang="en-US" altLang="en-US" dirty="0"/>
          </a:p>
        </p:txBody>
      </p:sp>
    </p:spTree>
    <p:extLst>
      <p:ext uri="{BB962C8B-B14F-4D97-AF65-F5344CB8AC3E}">
        <p14:creationId xmlns:p14="http://schemas.microsoft.com/office/powerpoint/2010/main" val="168280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83F638-12DA-5A7A-9AAD-CC400FA0483D}"/>
              </a:ext>
            </a:extLst>
          </p:cNvPr>
          <p:cNvSpPr>
            <a:spLocks noGrp="1"/>
          </p:cNvSpPr>
          <p:nvPr>
            <p:ph idx="1"/>
          </p:nvPr>
        </p:nvSpPr>
        <p:spPr>
          <a:xfrm>
            <a:off x="685800" y="1231106"/>
            <a:ext cx="7772400" cy="4395787"/>
          </a:xfrm>
        </p:spPr>
        <p:txBody>
          <a:bodyPr/>
          <a:lstStyle/>
          <a:p>
            <a:pPr algn="ctr" eaLnBrk="1" hangingPunct="1">
              <a:buFontTx/>
              <a:buNone/>
              <a:defRPr/>
            </a:pPr>
            <a:r>
              <a:rPr lang="en-GB" altLang="en-US" sz="2000" dirty="0">
                <a:cs typeface="+mn-cs"/>
              </a:rPr>
              <a:t>Risk Management is </a:t>
            </a:r>
            <a:r>
              <a:rPr lang="en-GB" altLang="en-US" sz="2000" b="1" dirty="0">
                <a:solidFill>
                  <a:schemeClr val="accent2"/>
                </a:solidFill>
                <a:cs typeface="+mn-cs"/>
              </a:rPr>
              <a:t>NOT </a:t>
            </a:r>
            <a:r>
              <a:rPr lang="en-GB" altLang="en-US" sz="2000" dirty="0">
                <a:cs typeface="+mn-cs"/>
              </a:rPr>
              <a:t>about eliminating all risks.</a:t>
            </a:r>
          </a:p>
          <a:p>
            <a:pPr eaLnBrk="1" hangingPunct="1">
              <a:buFontTx/>
              <a:buNone/>
              <a:defRPr/>
            </a:pPr>
            <a:endParaRPr lang="en-GB" altLang="en-US" sz="2000" dirty="0">
              <a:cs typeface="+mn-cs"/>
            </a:endParaRPr>
          </a:p>
          <a:p>
            <a:pPr algn="ctr" eaLnBrk="1" hangingPunct="1">
              <a:buFontTx/>
              <a:buNone/>
              <a:defRPr/>
            </a:pPr>
            <a:r>
              <a:rPr lang="en-GB" altLang="en-US" sz="2000" dirty="0">
                <a:cs typeface="+mn-cs"/>
              </a:rPr>
              <a:t>	Risk Management </a:t>
            </a:r>
            <a:r>
              <a:rPr lang="en-GB" altLang="en-US" sz="2000" b="1" dirty="0">
                <a:solidFill>
                  <a:schemeClr val="accent2"/>
                </a:solidFill>
                <a:cs typeface="+mn-cs"/>
              </a:rPr>
              <a:t>IS </a:t>
            </a:r>
            <a:r>
              <a:rPr lang="en-GB" altLang="en-US" sz="2000" dirty="0">
                <a:cs typeface="+mn-cs"/>
              </a:rPr>
              <a:t>about gaining a better understanding of the nature, scale and potential effects.</a:t>
            </a:r>
          </a:p>
          <a:p>
            <a:pPr algn="ctr" eaLnBrk="1" hangingPunct="1">
              <a:buFontTx/>
              <a:buNone/>
              <a:defRPr/>
            </a:pPr>
            <a:r>
              <a:rPr lang="en-GB" altLang="en-US" sz="2000" dirty="0">
                <a:cs typeface="+mn-cs"/>
              </a:rPr>
              <a:t> </a:t>
            </a:r>
          </a:p>
          <a:p>
            <a:pPr algn="ctr" eaLnBrk="1" hangingPunct="1">
              <a:buFontTx/>
              <a:buNone/>
              <a:defRPr/>
            </a:pPr>
            <a:r>
              <a:rPr lang="en-GB" altLang="en-US" sz="2000" dirty="0">
                <a:cs typeface="+mn-cs"/>
              </a:rPr>
              <a:t>	and then</a:t>
            </a:r>
          </a:p>
          <a:p>
            <a:pPr algn="ctr" eaLnBrk="1" hangingPunct="1">
              <a:buFontTx/>
              <a:buNone/>
              <a:defRPr/>
            </a:pPr>
            <a:endParaRPr lang="en-GB" altLang="en-US" sz="2000" dirty="0">
              <a:cs typeface="+mn-cs"/>
            </a:endParaRPr>
          </a:p>
          <a:p>
            <a:pPr algn="ctr" eaLnBrk="1" hangingPunct="1">
              <a:buFontTx/>
              <a:buNone/>
              <a:defRPr/>
            </a:pPr>
            <a:r>
              <a:rPr lang="en-GB" altLang="en-US" sz="2000" dirty="0">
                <a:cs typeface="+mn-cs"/>
              </a:rPr>
              <a:t>	Taking appropriate action to reduce or mitigate threats and maximise opportunities </a:t>
            </a:r>
          </a:p>
          <a:p>
            <a:pPr algn="ctr" eaLnBrk="1" hangingPunct="1">
              <a:buFontTx/>
              <a:buNone/>
              <a:defRPr/>
            </a:pPr>
            <a:endParaRPr lang="en-GB" altLang="en-US" sz="2000" dirty="0">
              <a:cs typeface="+mn-cs"/>
            </a:endParaRPr>
          </a:p>
          <a:p>
            <a:pPr marL="0" indent="0" algn="ctr">
              <a:buFontTx/>
              <a:buNone/>
              <a:defRPr/>
            </a:pPr>
            <a:r>
              <a:rPr lang="en-GB" sz="2000" dirty="0">
                <a:latin typeface="+mj-lt"/>
                <a:cs typeface="+mn-cs"/>
              </a:rPr>
              <a:t>     </a:t>
            </a:r>
            <a:r>
              <a:rPr lang="en-GB" sz="2000" b="1" dirty="0">
                <a:latin typeface="+mj-lt"/>
                <a:cs typeface="+mn-cs"/>
              </a:rPr>
              <a:t>What is the appetite of the organisation towards risk?</a:t>
            </a:r>
          </a:p>
        </p:txBody>
      </p:sp>
      <p:sp>
        <p:nvSpPr>
          <p:cNvPr id="2" name="Title 1">
            <a:extLst>
              <a:ext uri="{FF2B5EF4-FFF2-40B4-BE49-F238E27FC236}">
                <a16:creationId xmlns:a16="http://schemas.microsoft.com/office/drawing/2014/main" id="{CA3169B4-BBCB-2A08-E6A2-C6CFFD16552D}"/>
              </a:ext>
            </a:extLst>
          </p:cNvPr>
          <p:cNvSpPr txBox="1">
            <a:spLocks/>
          </p:cNvSpPr>
          <p:nvPr/>
        </p:nvSpPr>
        <p:spPr>
          <a:xfrm>
            <a:off x="45720" y="27709"/>
            <a:ext cx="9052560" cy="1039091"/>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600" kern="1200">
                <a:solidFill>
                  <a:schemeClr val="tx1"/>
                </a:solidFill>
                <a:latin typeface="Arial" pitchFamily="34" charset="0"/>
                <a:ea typeface="Verdana" pitchFamily="34" charset="0"/>
                <a:cs typeface="Arial" pitchFamily="34" charset="0"/>
              </a:defRPr>
            </a:lvl1pPr>
          </a:lstStyle>
          <a:p>
            <a:pPr fontAlgn="auto">
              <a:spcAft>
                <a:spcPts val="0"/>
              </a:spcAft>
            </a:pPr>
            <a:r>
              <a:rPr lang="en-GB" altLang="en-US"/>
              <a:t>An Overview of Risk Management</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Risk Appetite and Residual Risk</a:t>
            </a:r>
            <a:endParaRPr lang="en-US" dirty="0"/>
          </a:p>
        </p:txBody>
      </p:sp>
      <p:sp>
        <p:nvSpPr>
          <p:cNvPr id="3" name="Content Placeholder 2"/>
          <p:cNvSpPr>
            <a:spLocks noGrp="1"/>
          </p:cNvSpPr>
          <p:nvPr>
            <p:ph idx="1"/>
          </p:nvPr>
        </p:nvSpPr>
        <p:spPr>
          <a:xfrm>
            <a:off x="325755" y="914400"/>
            <a:ext cx="8763000" cy="4830763"/>
          </a:xfrm>
        </p:spPr>
        <p:txBody>
          <a:bodyPr>
            <a:normAutofit fontScale="92500" lnSpcReduction="20000"/>
          </a:bodyPr>
          <a:lstStyle/>
          <a:p>
            <a:pPr algn="just"/>
            <a:r>
              <a:rPr lang="en-US" altLang="en-US" dirty="0"/>
              <a:t>Risk appetite: The quantity and nature of risk that </a:t>
            </a:r>
            <a:r>
              <a:rPr lang="en-US" altLang="en-US" dirty="0" err="1"/>
              <a:t>organisations</a:t>
            </a:r>
            <a:r>
              <a:rPr lang="en-US" altLang="en-US" dirty="0"/>
              <a:t> are willing to accept as they evaluate the trade-offs between perfect security and unlimited accessibility.</a:t>
            </a:r>
          </a:p>
          <a:p>
            <a:pPr algn="just"/>
            <a:endParaRPr lang="en-GB" altLang="en-US" dirty="0"/>
          </a:p>
          <a:p>
            <a:pPr lvl="1" algn="just"/>
            <a:r>
              <a:rPr lang="en-GB" altLang="en-US" dirty="0"/>
              <a:t>The reasoned approach is one that balances the expense of controlling vulnerabilities against possible losses if the vulnerabilities are exploited.</a:t>
            </a:r>
          </a:p>
          <a:p>
            <a:pPr lvl="1" algn="just"/>
            <a:endParaRPr lang="en-GB" altLang="en-US" dirty="0"/>
          </a:p>
          <a:p>
            <a:pPr algn="just"/>
            <a:r>
              <a:rPr lang="en-GB" altLang="en-US" dirty="0"/>
              <a:t>Residual risk: </a:t>
            </a:r>
            <a:r>
              <a:rPr lang="en-US" altLang="en-US" dirty="0"/>
              <a:t>The risk to information assets that remains even after current controls have been applied.</a:t>
            </a:r>
          </a:p>
          <a:p>
            <a:pPr algn="just"/>
            <a:endParaRPr lang="en-US" altLang="en-US" dirty="0"/>
          </a:p>
          <a:p>
            <a:pPr algn="just"/>
            <a:r>
              <a:rPr lang="en-GB" altLang="en-US" dirty="0"/>
              <a:t>The goal of information security is to bring residual risk into line with risk appetite.</a:t>
            </a:r>
          </a:p>
        </p:txBody>
      </p:sp>
    </p:spTree>
    <p:extLst>
      <p:ext uri="{BB962C8B-B14F-4D97-AF65-F5344CB8AC3E}">
        <p14:creationId xmlns:p14="http://schemas.microsoft.com/office/powerpoint/2010/main" val="2185880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A8D46D2F-AF6B-D097-27AD-6B2F9A94654A}"/>
              </a:ext>
            </a:extLst>
          </p:cNvPr>
          <p:cNvSpPr>
            <a:spLocks noGrp="1"/>
          </p:cNvSpPr>
          <p:nvPr>
            <p:ph type="title"/>
          </p:nvPr>
        </p:nvSpPr>
        <p:spPr/>
        <p:txBody>
          <a:bodyPr/>
          <a:lstStyle/>
          <a:p>
            <a:pPr algn="l"/>
            <a:r>
              <a:rPr lang="en-GB" altLang="en-US" b="1" dirty="0"/>
              <a:t>More on </a:t>
            </a:r>
            <a:r>
              <a:rPr lang="en-GB" altLang="en-US" sz="3600" b="1" dirty="0"/>
              <a:t>risk management</a:t>
            </a:r>
          </a:p>
        </p:txBody>
      </p:sp>
      <p:sp>
        <p:nvSpPr>
          <p:cNvPr id="3" name="Content Placeholder 2">
            <a:extLst>
              <a:ext uri="{FF2B5EF4-FFF2-40B4-BE49-F238E27FC236}">
                <a16:creationId xmlns:a16="http://schemas.microsoft.com/office/drawing/2014/main" id="{02BA5EBE-282E-CBE1-83F4-8C378070F025}"/>
              </a:ext>
            </a:extLst>
          </p:cNvPr>
          <p:cNvSpPr>
            <a:spLocks noGrp="1"/>
          </p:cNvSpPr>
          <p:nvPr>
            <p:ph idx="1"/>
          </p:nvPr>
        </p:nvSpPr>
        <p:spPr/>
        <p:txBody>
          <a:bodyPr/>
          <a:lstStyle/>
          <a:p>
            <a:pPr eaLnBrk="1" hangingPunct="1">
              <a:spcBef>
                <a:spcPct val="0"/>
              </a:spcBef>
              <a:spcAft>
                <a:spcPts val="1200"/>
              </a:spcAft>
              <a:defRPr/>
            </a:pPr>
            <a:r>
              <a:rPr lang="en-GB" altLang="en-US" sz="2000" b="1" dirty="0">
                <a:cs typeface="+mn-cs"/>
              </a:rPr>
              <a:t>Risk Management is about managing threats</a:t>
            </a:r>
          </a:p>
          <a:p>
            <a:pPr eaLnBrk="1" hangingPunct="1">
              <a:spcBef>
                <a:spcPct val="0"/>
              </a:spcBef>
              <a:spcAft>
                <a:spcPts val="1200"/>
              </a:spcAft>
              <a:defRPr/>
            </a:pPr>
            <a:r>
              <a:rPr lang="en-GB" altLang="en-US" sz="2000" b="1" dirty="0">
                <a:cs typeface="+mn-cs"/>
              </a:rPr>
              <a:t>It is about good management:</a:t>
            </a:r>
          </a:p>
          <a:p>
            <a:pPr lvl="1" eaLnBrk="1" hangingPunct="1">
              <a:spcBef>
                <a:spcPct val="0"/>
              </a:spcBef>
              <a:spcAft>
                <a:spcPts val="1800"/>
              </a:spcAft>
              <a:defRPr/>
            </a:pPr>
            <a:r>
              <a:rPr lang="en-GB" altLang="en-US" sz="2000" dirty="0"/>
              <a:t>Managers being aware of what could stop them achieving their objectives</a:t>
            </a:r>
          </a:p>
          <a:p>
            <a:pPr lvl="1" eaLnBrk="1" hangingPunct="1">
              <a:spcBef>
                <a:spcPct val="0"/>
              </a:spcBef>
              <a:spcAft>
                <a:spcPts val="1800"/>
              </a:spcAft>
              <a:defRPr/>
            </a:pPr>
            <a:r>
              <a:rPr lang="en-GB" altLang="en-US" sz="2000" dirty="0"/>
              <a:t>Leadership recognising potential exceptional / unexpected events that could disrupt activities</a:t>
            </a:r>
          </a:p>
          <a:p>
            <a:pPr eaLnBrk="1" hangingPunct="1">
              <a:spcBef>
                <a:spcPct val="0"/>
              </a:spcBef>
              <a:spcAft>
                <a:spcPts val="1200"/>
              </a:spcAft>
              <a:defRPr/>
            </a:pPr>
            <a:r>
              <a:rPr lang="en-GB" altLang="en-US" sz="2000" b="1" dirty="0">
                <a:cs typeface="+mn-cs"/>
              </a:rPr>
              <a:t>To be effective, it should be at the forefront of daily business and decision making</a:t>
            </a:r>
          </a:p>
          <a:p>
            <a:pPr eaLnBrk="1" hangingPunct="1">
              <a:spcBef>
                <a:spcPct val="0"/>
              </a:spcBef>
              <a:spcAft>
                <a:spcPts val="1200"/>
              </a:spcAft>
              <a:defRPr/>
            </a:pPr>
            <a:r>
              <a:rPr lang="en-GB" altLang="en-US" sz="2000" b="1" dirty="0">
                <a:cs typeface="+mn-cs"/>
              </a:rPr>
              <a:t>It is also about opportunities</a:t>
            </a:r>
          </a:p>
          <a:p>
            <a:pPr marL="0" indent="0">
              <a:buFontTx/>
              <a:buNone/>
              <a:defRPr/>
            </a:pPr>
            <a:endParaRPr lang="en-GB" dirty="0">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Key points on Risk Management</a:t>
            </a:r>
            <a:endParaRPr lang="en-US" dirty="0"/>
          </a:p>
        </p:txBody>
      </p:sp>
      <p:sp>
        <p:nvSpPr>
          <p:cNvPr id="3" name="Content Placeholder 2"/>
          <p:cNvSpPr>
            <a:spLocks noGrp="1"/>
          </p:cNvSpPr>
          <p:nvPr>
            <p:ph idx="1"/>
          </p:nvPr>
        </p:nvSpPr>
        <p:spPr>
          <a:xfrm>
            <a:off x="228600" y="1295401"/>
            <a:ext cx="8763000" cy="4114800"/>
          </a:xfrm>
        </p:spPr>
        <p:txBody>
          <a:bodyPr/>
          <a:lstStyle/>
          <a:p>
            <a:pPr algn="just"/>
            <a:r>
              <a:rPr lang="en-GB" altLang="en-US" dirty="0"/>
              <a:t>Know yourself: identify, examine, and understand the information and systems currently in place.</a:t>
            </a:r>
          </a:p>
          <a:p>
            <a:pPr algn="just"/>
            <a:endParaRPr lang="en-GB" altLang="en-US" dirty="0"/>
          </a:p>
          <a:p>
            <a:pPr algn="just"/>
            <a:r>
              <a:rPr lang="en-GB" altLang="en-US" dirty="0"/>
              <a:t>Know the enemy: identify, examine, and understand the threats facing the organisation.</a:t>
            </a:r>
          </a:p>
          <a:p>
            <a:pPr algn="just"/>
            <a:endParaRPr lang="en-GB" altLang="en-US" dirty="0"/>
          </a:p>
          <a:p>
            <a:pPr algn="just"/>
            <a:r>
              <a:rPr lang="en-GB" altLang="en-US" dirty="0"/>
              <a:t>Responsibility of each community of interest within an organisation to manage the risks that are encountered</a:t>
            </a:r>
          </a:p>
        </p:txBody>
      </p:sp>
    </p:spTree>
    <p:extLst>
      <p:ext uri="{BB962C8B-B14F-4D97-AF65-F5344CB8AC3E}">
        <p14:creationId xmlns:p14="http://schemas.microsoft.com/office/powerpoint/2010/main" val="647047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1" y="139031"/>
            <a:ext cx="8991599" cy="622969"/>
          </a:xfrm>
        </p:spPr>
        <p:txBody>
          <a:bodyPr anchor="ctr">
            <a:noAutofit/>
          </a:bodyPr>
          <a:lstStyle/>
          <a:p>
            <a:r>
              <a:rPr lang="en-US" dirty="0"/>
              <a:t>Components of risk management</a:t>
            </a:r>
          </a:p>
        </p:txBody>
      </p:sp>
      <p:pic>
        <p:nvPicPr>
          <p:cNvPr id="7" name="Picture 6" descr="A figure shows a flow chart titled Risk management classified into three columns. The heading of first column is Risk identification pointed to the second column heading with an arrow. The second column heading is Risk Assessment pointed with an arrow to next heading. The third column heading is Risk control. The points under Risk identification are, “Identify, Inventory, &amp; Categorize assets”, “Classify, Value, &amp; Prioritize Assets”, “Identify &amp; Prioritize threats” and “Specify Asset vulnerabilities.” The points under the heading Risk Assessment are, “Determine Loss Frequency (Likelihood)”, “Evaluate Loss Magnitude (Impact)”, “Calculate Risk” and “Assess Risk Acceptability.” The points under the heading Risk control are, “Select Control Strategies”, “Justify Controls” and “Implement, Monitor, &amp; Assess Control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1066800"/>
            <a:ext cx="6229747" cy="4495800"/>
          </a:xfrm>
          <a:prstGeom prst="rect">
            <a:avLst/>
          </a:prstGeom>
        </p:spPr>
      </p:pic>
      <p:pic>
        <p:nvPicPr>
          <p:cNvPr id="1026" name="Picture 2">
            <a:extLst>
              <a:ext uri="{FF2B5EF4-FFF2-40B4-BE49-F238E27FC236}">
                <a16:creationId xmlns:a16="http://schemas.microsoft.com/office/drawing/2014/main" id="{D54068E6-DC6A-04FD-5004-03E17E3C8A3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7778" t="66666" r="33333" b="4445"/>
          <a:stretch/>
        </p:blipFill>
        <p:spPr bwMode="auto">
          <a:xfrm>
            <a:off x="7010400" y="2718707"/>
            <a:ext cx="1420586" cy="1420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230705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 y="27709"/>
            <a:ext cx="9052560" cy="658091"/>
          </a:xfrm>
        </p:spPr>
        <p:txBody>
          <a:bodyPr anchor="ctr"/>
          <a:lstStyle/>
          <a:p>
            <a:r>
              <a:rPr lang="en-GB" altLang="en-US" dirty="0"/>
              <a:t>1. Risk Identification</a:t>
            </a:r>
            <a:endParaRPr lang="en-US" dirty="0"/>
          </a:p>
        </p:txBody>
      </p:sp>
      <p:sp>
        <p:nvSpPr>
          <p:cNvPr id="6" name="Content Placeholder 5"/>
          <p:cNvSpPr>
            <a:spLocks noGrp="1"/>
          </p:cNvSpPr>
          <p:nvPr>
            <p:ph idx="1"/>
          </p:nvPr>
        </p:nvSpPr>
        <p:spPr>
          <a:xfrm>
            <a:off x="190500" y="1143000"/>
            <a:ext cx="8763000" cy="3810000"/>
          </a:xfrm>
        </p:spPr>
        <p:txBody>
          <a:bodyPr/>
          <a:lstStyle/>
          <a:p>
            <a:pPr algn="just"/>
            <a:r>
              <a:rPr lang="en-GB" altLang="en-US" dirty="0"/>
              <a:t>Risk management requires that InfoSec professionals know how to identify, classify, and prioritize an organization’s information assets.</a:t>
            </a:r>
          </a:p>
          <a:p>
            <a:pPr algn="just"/>
            <a:r>
              <a:rPr lang="en-US" altLang="en-US" dirty="0"/>
              <a:t>A threat assessment process identifies and evaluates the risks facing each asset</a:t>
            </a:r>
          </a:p>
          <a:p>
            <a:pPr algn="just"/>
            <a:endParaRPr lang="en-US" dirty="0"/>
          </a:p>
        </p:txBody>
      </p:sp>
    </p:spTree>
    <p:extLst>
      <p:ext uri="{BB962C8B-B14F-4D97-AF65-F5344CB8AC3E}">
        <p14:creationId xmlns:p14="http://schemas.microsoft.com/office/powerpoint/2010/main" val="411050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9144000" cy="838200"/>
          </a:xfrm>
        </p:spPr>
        <p:txBody>
          <a:bodyPr anchor="ctr">
            <a:noAutofit/>
          </a:bodyPr>
          <a:lstStyle/>
          <a:p>
            <a:r>
              <a:rPr lang="en-US" dirty="0"/>
              <a:t>Components of risk identification</a:t>
            </a:r>
          </a:p>
        </p:txBody>
      </p:sp>
      <p:pic>
        <p:nvPicPr>
          <p:cNvPr id="5" name="Picture 4" descr="An illustration shows five blocks one below the other that goes like a step from top to bottom. The block on the top is labeled as, “Plan and organize the process.” The first block points with an arrow to the second block. It is labeled as, “Identify, inventory, &amp; categorize assets.” The third block is labeled as, “Classify, value, &amp; prioritize assets.” An arrow is marked from second block to the third block. The third block points to the fourth block with an arrow. The fourth block is labeled as, “Identify &amp; prioritize threats.” This block points with an arrow to fifth block which is labeled as, “Specify asset vulnerabilities.” Dotted arrows are marked from the fifth block to the fourth and third blocks. Two dotted arrows from fourth block points to third and second block. Two dotted arrows emerges from third block pointing to second and first blocks. Second block points with a dotted arrow to first block.&#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048" y="914400"/>
            <a:ext cx="7539903" cy="4473301"/>
          </a:xfrm>
          <a:prstGeom prst="rect">
            <a:avLst/>
          </a:prstGeom>
        </p:spPr>
      </p:pic>
    </p:spTree>
    <p:extLst>
      <p:ext uri="{BB962C8B-B14F-4D97-AF65-F5344CB8AC3E}">
        <p14:creationId xmlns:p14="http://schemas.microsoft.com/office/powerpoint/2010/main" val="341929721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478796C2-AD04-2E48-263C-7B249B04C27C}"/>
              </a:ext>
            </a:extLst>
          </p:cNvPr>
          <p:cNvSpPr>
            <a:spLocks noGrp="1"/>
          </p:cNvSpPr>
          <p:nvPr>
            <p:ph type="title"/>
          </p:nvPr>
        </p:nvSpPr>
        <p:spPr>
          <a:xfrm>
            <a:off x="45720" y="308348"/>
            <a:ext cx="9052560" cy="1039091"/>
          </a:xfrm>
        </p:spPr>
        <p:txBody>
          <a:bodyPr vert="horz" lIns="91440" tIns="45720" rIns="91440" bIns="45720" rtlCol="0" anchor="ctr">
            <a:noAutofit/>
          </a:bodyPr>
          <a:lstStyle/>
          <a:p>
            <a:r>
              <a:rPr lang="en-GB" altLang="en-US" dirty="0">
                <a:ea typeface="+mj-ea"/>
              </a:rPr>
              <a:t>Doing a Risk Register</a:t>
            </a:r>
          </a:p>
        </p:txBody>
      </p:sp>
      <p:sp>
        <p:nvSpPr>
          <p:cNvPr id="3" name="Content Placeholder 2">
            <a:extLst>
              <a:ext uri="{FF2B5EF4-FFF2-40B4-BE49-F238E27FC236}">
                <a16:creationId xmlns:a16="http://schemas.microsoft.com/office/drawing/2014/main" id="{F88EB23F-06C2-A31A-52E2-649064DF1C20}"/>
              </a:ext>
            </a:extLst>
          </p:cNvPr>
          <p:cNvSpPr>
            <a:spLocks noGrp="1"/>
          </p:cNvSpPr>
          <p:nvPr>
            <p:ph idx="1"/>
          </p:nvPr>
        </p:nvSpPr>
        <p:spPr/>
        <p:txBody>
          <a:bodyPr/>
          <a:lstStyle/>
          <a:p>
            <a:pPr marL="0" indent="0">
              <a:buFontTx/>
              <a:buNone/>
              <a:defRPr/>
            </a:pPr>
            <a:r>
              <a:rPr lang="en-GB" sz="1800" dirty="0">
                <a:cs typeface="+mn-cs"/>
              </a:rPr>
              <a:t>The new format risk register has ten areas of consideration:</a:t>
            </a:r>
          </a:p>
          <a:p>
            <a:pPr marL="0" indent="0">
              <a:buFontTx/>
              <a:buNone/>
              <a:defRPr/>
            </a:pPr>
            <a:endParaRPr lang="en-GB" sz="1800" dirty="0">
              <a:cs typeface="+mn-cs"/>
            </a:endParaRPr>
          </a:p>
          <a:p>
            <a:pPr>
              <a:defRPr/>
            </a:pPr>
            <a:r>
              <a:rPr lang="en-GB" sz="1800" dirty="0">
                <a:cs typeface="+mn-cs"/>
              </a:rPr>
              <a:t>1.	Objective</a:t>
            </a:r>
          </a:p>
          <a:p>
            <a:pPr>
              <a:defRPr/>
            </a:pPr>
            <a:r>
              <a:rPr lang="en-GB" sz="1800" dirty="0">
                <a:cs typeface="+mn-cs"/>
              </a:rPr>
              <a:t>2.	Risks</a:t>
            </a:r>
          </a:p>
          <a:p>
            <a:pPr>
              <a:defRPr/>
            </a:pPr>
            <a:r>
              <a:rPr lang="en-GB" sz="1800" dirty="0">
                <a:cs typeface="+mn-cs"/>
              </a:rPr>
              <a:t>3.	Consequences</a:t>
            </a:r>
          </a:p>
          <a:p>
            <a:pPr>
              <a:defRPr/>
            </a:pPr>
            <a:r>
              <a:rPr lang="en-GB" sz="1800" dirty="0">
                <a:cs typeface="+mn-cs"/>
              </a:rPr>
              <a:t>4.	Existing actions and controls</a:t>
            </a:r>
          </a:p>
          <a:p>
            <a:pPr>
              <a:defRPr/>
            </a:pPr>
            <a:r>
              <a:rPr lang="en-GB" sz="1800" dirty="0">
                <a:cs typeface="+mn-cs"/>
              </a:rPr>
              <a:t>5.	Risk rating score (probability / impact assessment)  </a:t>
            </a:r>
          </a:p>
          <a:p>
            <a:pPr>
              <a:defRPr/>
            </a:pPr>
            <a:r>
              <a:rPr lang="en-GB" sz="1800" dirty="0">
                <a:cs typeface="+mn-cs"/>
              </a:rPr>
              <a:t>6.	Further management controls needed and progress position</a:t>
            </a:r>
          </a:p>
          <a:p>
            <a:pPr>
              <a:defRPr/>
            </a:pPr>
            <a:r>
              <a:rPr lang="en-GB" sz="1800" dirty="0">
                <a:cs typeface="+mn-cs"/>
              </a:rPr>
              <a:t>7.	Post action risk score (probability / impact assessment)</a:t>
            </a:r>
          </a:p>
          <a:p>
            <a:pPr>
              <a:defRPr/>
            </a:pPr>
            <a:r>
              <a:rPr lang="en-GB" sz="1800" dirty="0">
                <a:cs typeface="+mn-cs"/>
              </a:rPr>
              <a:t>8.	Costs</a:t>
            </a:r>
          </a:p>
          <a:p>
            <a:pPr>
              <a:defRPr/>
            </a:pPr>
            <a:r>
              <a:rPr lang="en-GB" sz="1800" dirty="0">
                <a:cs typeface="+mn-cs"/>
              </a:rPr>
              <a:t>9.	Owner(s) of the risk</a:t>
            </a:r>
          </a:p>
          <a:p>
            <a:pPr>
              <a:defRPr/>
            </a:pPr>
            <a:r>
              <a:rPr lang="en-GB" sz="1800" dirty="0">
                <a:cs typeface="+mn-cs"/>
              </a:rPr>
              <a:t>10.	Review period</a:t>
            </a:r>
          </a:p>
          <a:p>
            <a:pPr marL="0" indent="0">
              <a:buFontTx/>
              <a:buNone/>
              <a:defRPr/>
            </a:pPr>
            <a:endParaRPr lang="en-GB" dirty="0">
              <a:cs typeface="+mn-cs"/>
            </a:endParaRPr>
          </a:p>
        </p:txBody>
      </p:sp>
    </p:spTree>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58CAA347-6334-1CCF-ACB7-D89275BE1097}"/>
              </a:ext>
            </a:extLst>
          </p:cNvPr>
          <p:cNvSpPr>
            <a:spLocks noGrp="1"/>
          </p:cNvSpPr>
          <p:nvPr>
            <p:ph type="title"/>
          </p:nvPr>
        </p:nvSpPr>
        <p:spPr>
          <a:xfrm>
            <a:off x="45720" y="27709"/>
            <a:ext cx="9098280" cy="1039091"/>
          </a:xfrm>
        </p:spPr>
        <p:txBody>
          <a:bodyPr vert="horz" lIns="91440" tIns="45720" rIns="91440" bIns="45720" rtlCol="0" anchor="ctr">
            <a:noAutofit/>
          </a:bodyPr>
          <a:lstStyle/>
          <a:p>
            <a:r>
              <a:rPr lang="en-GB" altLang="en-US" sz="2800" dirty="0">
                <a:ea typeface="+mj-ea"/>
              </a:rPr>
              <a:t>How risks are score rated:    </a:t>
            </a:r>
            <a:br>
              <a:rPr lang="en-GB" altLang="en-US" sz="2800" dirty="0">
                <a:ea typeface="+mj-ea"/>
              </a:rPr>
            </a:br>
            <a:r>
              <a:rPr lang="en-GB" altLang="en-US" sz="2800" dirty="0">
                <a:ea typeface="+mj-ea"/>
              </a:rPr>
              <a:t>Likelihood v Impact  </a:t>
            </a:r>
            <a:br>
              <a:rPr lang="en-GB" altLang="en-US" sz="2800" dirty="0">
                <a:ea typeface="+mj-ea"/>
              </a:rPr>
            </a:br>
            <a:r>
              <a:rPr lang="en-GB" altLang="en-US" sz="2000" dirty="0">
                <a:ea typeface="+mj-ea"/>
              </a:rPr>
              <a:t>- or could it happen and would it  hurt</a:t>
            </a:r>
            <a:endParaRPr lang="en-GB" altLang="en-US" dirty="0">
              <a:ea typeface="+mj-ea"/>
            </a:endParaRPr>
          </a:p>
        </p:txBody>
      </p:sp>
      <p:graphicFrame>
        <p:nvGraphicFramePr>
          <p:cNvPr id="5" name="Content Placeholder 4">
            <a:extLst>
              <a:ext uri="{FF2B5EF4-FFF2-40B4-BE49-F238E27FC236}">
                <a16:creationId xmlns:a16="http://schemas.microsoft.com/office/drawing/2014/main" id="{F18C10C4-E565-7BE9-A8CE-A5CB7AFA8F98}"/>
              </a:ext>
            </a:extLst>
          </p:cNvPr>
          <p:cNvGraphicFramePr>
            <a:graphicFrameLocks noGrp="1"/>
          </p:cNvGraphicFramePr>
          <p:nvPr>
            <p:ph idx="1"/>
            <p:extLst>
              <p:ext uri="{D42A27DB-BD31-4B8C-83A1-F6EECF244321}">
                <p14:modId xmlns:p14="http://schemas.microsoft.com/office/powerpoint/2010/main" val="727579038"/>
              </p:ext>
            </p:extLst>
          </p:nvPr>
        </p:nvGraphicFramePr>
        <p:xfrm>
          <a:off x="1219200" y="1295400"/>
          <a:ext cx="7080570" cy="4267200"/>
        </p:xfrm>
        <a:graphic>
          <a:graphicData uri="http://schemas.openxmlformats.org/drawingml/2006/table">
            <a:tbl>
              <a:tblPr/>
              <a:tblGrid>
                <a:gridCol w="825540">
                  <a:extLst>
                    <a:ext uri="{9D8B030D-6E8A-4147-A177-3AD203B41FA5}">
                      <a16:colId xmlns:a16="http://schemas.microsoft.com/office/drawing/2014/main" val="20000"/>
                    </a:ext>
                  </a:extLst>
                </a:gridCol>
                <a:gridCol w="1042505">
                  <a:extLst>
                    <a:ext uri="{9D8B030D-6E8A-4147-A177-3AD203B41FA5}">
                      <a16:colId xmlns:a16="http://schemas.microsoft.com/office/drawing/2014/main" val="20001"/>
                    </a:ext>
                  </a:extLst>
                </a:gridCol>
                <a:gridCol w="1042505">
                  <a:extLst>
                    <a:ext uri="{9D8B030D-6E8A-4147-A177-3AD203B41FA5}">
                      <a16:colId xmlns:a16="http://schemas.microsoft.com/office/drawing/2014/main" val="20002"/>
                    </a:ext>
                  </a:extLst>
                </a:gridCol>
                <a:gridCol w="1042505">
                  <a:extLst>
                    <a:ext uri="{9D8B030D-6E8A-4147-A177-3AD203B41FA5}">
                      <a16:colId xmlns:a16="http://schemas.microsoft.com/office/drawing/2014/main" val="20003"/>
                    </a:ext>
                  </a:extLst>
                </a:gridCol>
                <a:gridCol w="1042505">
                  <a:extLst>
                    <a:ext uri="{9D8B030D-6E8A-4147-A177-3AD203B41FA5}">
                      <a16:colId xmlns:a16="http://schemas.microsoft.com/office/drawing/2014/main" val="20004"/>
                    </a:ext>
                  </a:extLst>
                </a:gridCol>
                <a:gridCol w="1042505">
                  <a:extLst>
                    <a:ext uri="{9D8B030D-6E8A-4147-A177-3AD203B41FA5}">
                      <a16:colId xmlns:a16="http://schemas.microsoft.com/office/drawing/2014/main" val="20005"/>
                    </a:ext>
                  </a:extLst>
                </a:gridCol>
                <a:gridCol w="1042505">
                  <a:extLst>
                    <a:ext uri="{9D8B030D-6E8A-4147-A177-3AD203B41FA5}">
                      <a16:colId xmlns:a16="http://schemas.microsoft.com/office/drawing/2014/main" val="20006"/>
                    </a:ext>
                  </a:extLst>
                </a:gridCol>
              </a:tblGrid>
              <a:tr h="614121">
                <a:tc rowSpan="7">
                  <a:txBody>
                    <a:bodyPr/>
                    <a:lstStyle/>
                    <a:p>
                      <a:pPr marL="71755" marR="71755" algn="ctr">
                        <a:spcAft>
                          <a:spcPts val="0"/>
                        </a:spcAft>
                      </a:pPr>
                      <a:r>
                        <a:rPr lang="en-GB" sz="1400" b="1" dirty="0">
                          <a:effectLst/>
                          <a:latin typeface="Arial"/>
                          <a:ea typeface="Times New Roman"/>
                          <a:cs typeface="Arial"/>
                        </a:rPr>
                        <a:t>LIKELIHOOD (A)</a:t>
                      </a:r>
                      <a:endParaRPr lang="en-GB" sz="1400" dirty="0">
                        <a:effectLst/>
                        <a:latin typeface="Arial"/>
                        <a:ea typeface="Times New Roman"/>
                        <a:cs typeface="Times New Roman"/>
                      </a:endParaRPr>
                    </a:p>
                  </a:txBody>
                  <a:tcPr marL="68580" marR="68580"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800" b="1" kern="0">
                          <a:effectLst/>
                          <a:latin typeface="Times New Roman"/>
                        </a:rPr>
                        <a:t>Almost Certain</a:t>
                      </a:r>
                      <a:endParaRPr lang="en-GB" sz="1000" b="1" kern="0">
                        <a:effectLst/>
                        <a:latin typeface="Times New Roman"/>
                      </a:endParaRPr>
                    </a:p>
                    <a:p>
                      <a:pPr algn="ctr">
                        <a:spcAft>
                          <a:spcPts val="0"/>
                        </a:spcAft>
                      </a:pPr>
                      <a:r>
                        <a:rPr lang="en-GB" sz="800">
                          <a:effectLst/>
                          <a:latin typeface="Arial"/>
                          <a:ea typeface="Times New Roman"/>
                          <a:cs typeface="Arial"/>
                        </a:rPr>
                        <a:t>5</a:t>
                      </a:r>
                      <a:endParaRPr lang="en-GB" sz="1200">
                        <a:effectLst/>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800">
                          <a:solidFill>
                            <a:srgbClr val="FFFFFF"/>
                          </a:solidFill>
                          <a:effectLst/>
                          <a:latin typeface="Arial"/>
                          <a:ea typeface="Times New Roman"/>
                          <a:cs typeface="Arial"/>
                        </a:rPr>
                        <a:t>5</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571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effectLst/>
                          <a:latin typeface="Arial"/>
                          <a:ea typeface="Times New Roman"/>
                          <a:cs typeface="Arial"/>
                        </a:rPr>
                        <a:t>10</a:t>
                      </a:r>
                      <a:endParaRPr lang="en-GB" sz="1200">
                        <a:effectLst/>
                        <a:latin typeface="Arial"/>
                        <a:ea typeface="Times New Roman"/>
                        <a:cs typeface="Times New Roman"/>
                      </a:endParaRPr>
                    </a:p>
                  </a:txBody>
                  <a:tcPr marL="68580" marR="68580" marT="68580" marB="68580">
                    <a:lnL w="571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57150" cap="flat" cmpd="sng" algn="ctr">
                      <a:solidFill>
                        <a:srgbClr val="000000"/>
                      </a:solidFill>
                      <a:prstDash val="solid"/>
                      <a:round/>
                      <a:headEnd type="none" w="med" len="med"/>
                      <a:tailEnd type="none" w="med" len="med"/>
                    </a:lnB>
                    <a:solidFill>
                      <a:srgbClr val="FFFF00"/>
                    </a:solidFill>
                  </a:tcPr>
                </a:tc>
                <a:tc>
                  <a:txBody>
                    <a:bodyPr/>
                    <a:lstStyle/>
                    <a:p>
                      <a:pPr algn="l">
                        <a:spcAft>
                          <a:spcPts val="0"/>
                        </a:spcAft>
                      </a:pPr>
                      <a:r>
                        <a:rPr lang="en-GB" sz="800">
                          <a:solidFill>
                            <a:srgbClr val="FFFFFF"/>
                          </a:solidFill>
                          <a:effectLst/>
                          <a:latin typeface="Arial"/>
                          <a:ea typeface="Times New Roman"/>
                          <a:cs typeface="Arial"/>
                        </a:rPr>
                        <a:t>15</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a:spcAft>
                          <a:spcPts val="0"/>
                        </a:spcAft>
                      </a:pPr>
                      <a:r>
                        <a:rPr lang="en-GB" sz="800">
                          <a:solidFill>
                            <a:srgbClr val="FFFFFF"/>
                          </a:solidFill>
                          <a:effectLst/>
                          <a:latin typeface="Arial"/>
                          <a:ea typeface="Times New Roman"/>
                          <a:cs typeface="Arial"/>
                        </a:rPr>
                        <a:t>20</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a:spcAft>
                          <a:spcPts val="0"/>
                        </a:spcAft>
                      </a:pPr>
                      <a:r>
                        <a:rPr lang="en-GB" sz="800">
                          <a:solidFill>
                            <a:srgbClr val="FFFFFF"/>
                          </a:solidFill>
                          <a:effectLst/>
                          <a:latin typeface="Arial"/>
                          <a:ea typeface="Times New Roman"/>
                          <a:cs typeface="Arial"/>
                        </a:rPr>
                        <a:t>25</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0000"/>
                  </a:ext>
                </a:extLst>
              </a:tr>
              <a:tr h="614121">
                <a:tc vMerge="1">
                  <a:txBody>
                    <a:bodyPr/>
                    <a:lstStyle/>
                    <a:p>
                      <a:endParaRPr lang="en-GB"/>
                    </a:p>
                  </a:txBody>
                  <a:tcPr/>
                </a:tc>
                <a:tc>
                  <a:txBody>
                    <a:bodyPr/>
                    <a:lstStyle/>
                    <a:p>
                      <a:pPr algn="l">
                        <a:spcAft>
                          <a:spcPts val="0"/>
                        </a:spcAft>
                      </a:pPr>
                      <a:r>
                        <a:rPr lang="en-GB" sz="800" b="1" kern="0">
                          <a:effectLst/>
                          <a:latin typeface="Times New Roman"/>
                        </a:rPr>
                        <a:t>Probable/Likely</a:t>
                      </a:r>
                      <a:endParaRPr lang="en-GB" sz="1000" b="1" kern="0">
                        <a:effectLst/>
                        <a:latin typeface="Times New Roman"/>
                      </a:endParaRPr>
                    </a:p>
                    <a:p>
                      <a:pPr algn="ctr">
                        <a:spcAft>
                          <a:spcPts val="0"/>
                        </a:spcAft>
                      </a:pPr>
                      <a:r>
                        <a:rPr lang="en-GB" sz="800">
                          <a:effectLst/>
                          <a:latin typeface="Arial"/>
                          <a:ea typeface="Times New Roman"/>
                          <a:cs typeface="Arial"/>
                        </a:rPr>
                        <a:t>4</a:t>
                      </a:r>
                      <a:endParaRPr lang="en-GB" sz="1200">
                        <a:effectLst/>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800" b="0" kern="0">
                          <a:solidFill>
                            <a:srgbClr val="FFFFFF"/>
                          </a:solidFill>
                          <a:effectLst/>
                          <a:latin typeface="Times New Roman"/>
                        </a:rPr>
                        <a:t>4</a:t>
                      </a:r>
                      <a:endParaRPr lang="en-GB" sz="1000" b="1" kern="0">
                        <a:effectLst/>
                        <a:latin typeface="Times New Roman"/>
                      </a:endParaRPr>
                    </a:p>
                    <a:p>
                      <a:pPr algn="l">
                        <a:spcAft>
                          <a:spcPts val="0"/>
                        </a:spcAft>
                      </a:pPr>
                      <a:r>
                        <a:rPr lang="en-GB" sz="800">
                          <a:effectLst/>
                          <a:latin typeface="Arial"/>
                          <a:ea typeface="Times New Roman"/>
                          <a:cs typeface="Arial"/>
                        </a:rPr>
                        <a:t> </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solidFill>
                            <a:srgbClr val="FFFFFF"/>
                          </a:solidFill>
                          <a:effectLst/>
                          <a:latin typeface="Arial"/>
                          <a:ea typeface="Times New Roman"/>
                          <a:cs typeface="Arial"/>
                        </a:rPr>
                        <a:t>8</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57150" cap="flat" cmpd="sng" algn="ctr">
                      <a:solidFill>
                        <a:srgbClr val="000000"/>
                      </a:solidFill>
                      <a:prstDash val="solid"/>
                      <a:round/>
                      <a:headEnd type="none" w="med" len="med"/>
                      <a:tailEnd type="none" w="med" len="med"/>
                    </a:lnR>
                    <a:lnT w="571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effectLst/>
                          <a:latin typeface="Arial"/>
                          <a:ea typeface="Times New Roman"/>
                          <a:cs typeface="Arial"/>
                        </a:rPr>
                        <a:t>12</a:t>
                      </a:r>
                      <a:endParaRPr lang="en-GB" sz="1200">
                        <a:effectLst/>
                        <a:latin typeface="Arial"/>
                        <a:ea typeface="Times New Roman"/>
                        <a:cs typeface="Times New Roman"/>
                      </a:endParaRPr>
                    </a:p>
                  </a:txBody>
                  <a:tcPr marL="68580" marR="68580" marT="68580" marB="68580">
                    <a:lnL w="571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57150" cap="flat" cmpd="sng" algn="ctr">
                      <a:solidFill>
                        <a:srgbClr val="000000"/>
                      </a:solidFill>
                      <a:prstDash val="solid"/>
                      <a:round/>
                      <a:headEnd type="none" w="med" len="med"/>
                      <a:tailEnd type="none" w="med" len="med"/>
                    </a:lnB>
                    <a:solidFill>
                      <a:srgbClr val="FFFF00"/>
                    </a:solidFill>
                  </a:tcPr>
                </a:tc>
                <a:tc>
                  <a:txBody>
                    <a:bodyPr/>
                    <a:lstStyle/>
                    <a:p>
                      <a:pPr algn="l">
                        <a:spcAft>
                          <a:spcPts val="0"/>
                        </a:spcAft>
                      </a:pPr>
                      <a:r>
                        <a:rPr lang="en-GB" sz="800">
                          <a:solidFill>
                            <a:srgbClr val="FFFFFF"/>
                          </a:solidFill>
                          <a:effectLst/>
                          <a:latin typeface="Arial"/>
                          <a:ea typeface="Times New Roman"/>
                          <a:cs typeface="Arial"/>
                        </a:rPr>
                        <a:t>16</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a:spcAft>
                          <a:spcPts val="0"/>
                        </a:spcAft>
                      </a:pPr>
                      <a:r>
                        <a:rPr lang="en-GB" sz="800">
                          <a:solidFill>
                            <a:srgbClr val="FFFFFF"/>
                          </a:solidFill>
                          <a:effectLst/>
                          <a:latin typeface="Arial"/>
                          <a:ea typeface="Times New Roman"/>
                          <a:cs typeface="Arial"/>
                        </a:rPr>
                        <a:t>20</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0001"/>
                  </a:ext>
                </a:extLst>
              </a:tr>
              <a:tr h="614870">
                <a:tc vMerge="1">
                  <a:txBody>
                    <a:bodyPr/>
                    <a:lstStyle/>
                    <a:p>
                      <a:endParaRPr lang="en-GB"/>
                    </a:p>
                  </a:txBody>
                  <a:tcPr/>
                </a:tc>
                <a:tc>
                  <a:txBody>
                    <a:bodyPr/>
                    <a:lstStyle/>
                    <a:p>
                      <a:pPr algn="l">
                        <a:spcAft>
                          <a:spcPts val="0"/>
                        </a:spcAft>
                      </a:pPr>
                      <a:r>
                        <a:rPr lang="en-GB" sz="800" b="1" kern="0">
                          <a:effectLst/>
                          <a:latin typeface="Times New Roman"/>
                        </a:rPr>
                        <a:t>Possible</a:t>
                      </a:r>
                      <a:endParaRPr lang="en-GB" sz="1000" b="1" kern="0">
                        <a:effectLst/>
                        <a:latin typeface="Times New Roman"/>
                      </a:endParaRPr>
                    </a:p>
                    <a:p>
                      <a:pPr algn="ctr">
                        <a:spcAft>
                          <a:spcPts val="0"/>
                        </a:spcAft>
                      </a:pPr>
                      <a:r>
                        <a:rPr lang="en-GB" sz="800">
                          <a:effectLst/>
                          <a:latin typeface="Arial"/>
                          <a:ea typeface="Times New Roman"/>
                          <a:cs typeface="Arial"/>
                        </a:rPr>
                        <a:t>3</a:t>
                      </a:r>
                      <a:endParaRPr lang="en-GB" sz="1200">
                        <a:effectLst/>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800">
                          <a:solidFill>
                            <a:srgbClr val="FFFFFF"/>
                          </a:solidFill>
                          <a:effectLst/>
                          <a:latin typeface="Arial"/>
                          <a:ea typeface="Times New Roman"/>
                          <a:cs typeface="Arial"/>
                        </a:rPr>
                        <a:t>3</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solidFill>
                            <a:srgbClr val="FFFFFF"/>
                          </a:solidFill>
                          <a:effectLst/>
                          <a:latin typeface="Arial"/>
                          <a:ea typeface="Times New Roman"/>
                          <a:cs typeface="Arial"/>
                        </a:rPr>
                        <a:t>6</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effectLst/>
                          <a:latin typeface="Arial"/>
                          <a:ea typeface="Times New Roman"/>
                          <a:cs typeface="Arial"/>
                        </a:rPr>
                        <a:t>9</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57150" cap="flat" cmpd="sng" algn="ctr">
                      <a:solidFill>
                        <a:srgbClr val="000000"/>
                      </a:solidFill>
                      <a:prstDash val="solid"/>
                      <a:round/>
                      <a:headEnd type="none" w="med" len="med"/>
                      <a:tailEnd type="none" w="med" len="med"/>
                    </a:lnR>
                    <a:lnT w="571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spcAft>
                          <a:spcPts val="0"/>
                        </a:spcAft>
                      </a:pPr>
                      <a:r>
                        <a:rPr lang="en-GB" sz="800">
                          <a:effectLst/>
                          <a:latin typeface="Arial"/>
                          <a:ea typeface="Times New Roman"/>
                          <a:cs typeface="Arial"/>
                        </a:rPr>
                        <a:t>12</a:t>
                      </a:r>
                      <a:endParaRPr lang="en-GB" sz="1200">
                        <a:effectLst/>
                        <a:latin typeface="Arial"/>
                        <a:ea typeface="Times New Roman"/>
                        <a:cs typeface="Times New Roman"/>
                      </a:endParaRPr>
                    </a:p>
                  </a:txBody>
                  <a:tcPr marL="68580" marR="68580" marT="68580" marB="68580">
                    <a:lnL w="571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57150" cap="flat" cmpd="sng" algn="ctr">
                      <a:solidFill>
                        <a:srgbClr val="000000"/>
                      </a:solidFill>
                      <a:prstDash val="solid"/>
                      <a:round/>
                      <a:headEnd type="none" w="med" len="med"/>
                      <a:tailEnd type="none" w="med" len="med"/>
                    </a:lnB>
                    <a:solidFill>
                      <a:srgbClr val="FFFF00"/>
                    </a:solidFill>
                  </a:tcPr>
                </a:tc>
                <a:tc>
                  <a:txBody>
                    <a:bodyPr/>
                    <a:lstStyle/>
                    <a:p>
                      <a:pPr algn="l">
                        <a:spcAft>
                          <a:spcPts val="0"/>
                        </a:spcAft>
                      </a:pPr>
                      <a:r>
                        <a:rPr lang="en-GB" sz="800">
                          <a:solidFill>
                            <a:srgbClr val="FFFFFF"/>
                          </a:solidFill>
                          <a:effectLst/>
                          <a:latin typeface="Arial"/>
                          <a:ea typeface="Times New Roman"/>
                          <a:cs typeface="Arial"/>
                        </a:rPr>
                        <a:t>15</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0002"/>
                  </a:ext>
                </a:extLst>
              </a:tr>
              <a:tr h="614121">
                <a:tc vMerge="1">
                  <a:txBody>
                    <a:bodyPr/>
                    <a:lstStyle/>
                    <a:p>
                      <a:endParaRPr lang="en-GB"/>
                    </a:p>
                  </a:txBody>
                  <a:tcPr/>
                </a:tc>
                <a:tc>
                  <a:txBody>
                    <a:bodyPr/>
                    <a:lstStyle/>
                    <a:p>
                      <a:pPr algn="l">
                        <a:spcAft>
                          <a:spcPts val="0"/>
                        </a:spcAft>
                      </a:pPr>
                      <a:r>
                        <a:rPr lang="en-GB" sz="800" b="1" kern="0">
                          <a:effectLst/>
                          <a:latin typeface="Times New Roman"/>
                        </a:rPr>
                        <a:t>Unlikely</a:t>
                      </a:r>
                      <a:endParaRPr lang="en-GB" sz="1000" b="1" kern="0">
                        <a:effectLst/>
                        <a:latin typeface="Times New Roman"/>
                      </a:endParaRPr>
                    </a:p>
                    <a:p>
                      <a:pPr algn="ctr">
                        <a:spcAft>
                          <a:spcPts val="0"/>
                        </a:spcAft>
                      </a:pPr>
                      <a:r>
                        <a:rPr lang="en-GB" sz="800">
                          <a:effectLst/>
                          <a:latin typeface="Arial"/>
                          <a:ea typeface="Times New Roman"/>
                          <a:cs typeface="Arial"/>
                        </a:rPr>
                        <a:t>2</a:t>
                      </a:r>
                      <a:endParaRPr lang="en-GB" sz="1200">
                        <a:effectLst/>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800">
                          <a:solidFill>
                            <a:srgbClr val="FFFFFF"/>
                          </a:solidFill>
                          <a:effectLst/>
                          <a:latin typeface="Arial"/>
                          <a:ea typeface="Times New Roman"/>
                          <a:cs typeface="Arial"/>
                        </a:rPr>
                        <a:t>2</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solidFill>
                            <a:srgbClr val="FFFFFF"/>
                          </a:solidFill>
                          <a:effectLst/>
                          <a:latin typeface="Arial"/>
                          <a:ea typeface="Times New Roman"/>
                          <a:cs typeface="Arial"/>
                        </a:rPr>
                        <a:t>4</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solidFill>
                            <a:srgbClr val="FFFFFF"/>
                          </a:solidFill>
                          <a:effectLst/>
                          <a:latin typeface="Arial"/>
                          <a:ea typeface="Times New Roman"/>
                          <a:cs typeface="Arial"/>
                        </a:rPr>
                        <a:t>6</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solidFill>
                            <a:srgbClr val="FFFFFF"/>
                          </a:solidFill>
                          <a:effectLst/>
                          <a:latin typeface="Arial"/>
                          <a:ea typeface="Times New Roman"/>
                          <a:cs typeface="Arial"/>
                        </a:rPr>
                        <a:t>8</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57150" cap="flat" cmpd="sng" algn="ctr">
                      <a:solidFill>
                        <a:srgbClr val="000000"/>
                      </a:solidFill>
                      <a:prstDash val="solid"/>
                      <a:round/>
                      <a:headEnd type="none" w="med" len="med"/>
                      <a:tailEnd type="none" w="med" len="med"/>
                    </a:lnR>
                    <a:lnT w="571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effectLst/>
                          <a:latin typeface="Arial"/>
                          <a:ea typeface="Times New Roman"/>
                          <a:cs typeface="Arial"/>
                        </a:rPr>
                        <a:t>10</a:t>
                      </a:r>
                      <a:endParaRPr lang="en-GB" sz="1200">
                        <a:effectLst/>
                        <a:latin typeface="Arial"/>
                        <a:ea typeface="Times New Roman"/>
                        <a:cs typeface="Times New Roman"/>
                      </a:endParaRPr>
                    </a:p>
                  </a:txBody>
                  <a:tcPr marL="68580" marR="68580" marT="68580" marB="68580">
                    <a:lnL w="571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5715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3"/>
                  </a:ext>
                </a:extLst>
              </a:tr>
              <a:tr h="614870">
                <a:tc vMerge="1">
                  <a:txBody>
                    <a:bodyPr/>
                    <a:lstStyle/>
                    <a:p>
                      <a:endParaRPr lang="en-GB"/>
                    </a:p>
                  </a:txBody>
                  <a:tcPr/>
                </a:tc>
                <a:tc>
                  <a:txBody>
                    <a:bodyPr/>
                    <a:lstStyle/>
                    <a:p>
                      <a:pPr algn="l">
                        <a:spcAft>
                          <a:spcPts val="0"/>
                        </a:spcAft>
                      </a:pPr>
                      <a:r>
                        <a:rPr lang="en-GB" sz="800" b="1" kern="0">
                          <a:effectLst/>
                          <a:latin typeface="Times New Roman"/>
                        </a:rPr>
                        <a:t>Very unlikely/ Rare</a:t>
                      </a:r>
                      <a:endParaRPr lang="en-GB" sz="1000" b="1" kern="0">
                        <a:effectLst/>
                        <a:latin typeface="Times New Roman"/>
                      </a:endParaRPr>
                    </a:p>
                    <a:p>
                      <a:pPr algn="ctr">
                        <a:spcAft>
                          <a:spcPts val="0"/>
                        </a:spcAft>
                      </a:pPr>
                      <a:r>
                        <a:rPr lang="en-GB" sz="800">
                          <a:effectLst/>
                          <a:latin typeface="Arial"/>
                          <a:ea typeface="Times New Roman"/>
                          <a:cs typeface="Arial"/>
                        </a:rPr>
                        <a:t>1</a:t>
                      </a:r>
                      <a:endParaRPr lang="en-GB" sz="1200">
                        <a:effectLst/>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800">
                          <a:solidFill>
                            <a:srgbClr val="FFFFFF"/>
                          </a:solidFill>
                          <a:effectLst/>
                          <a:latin typeface="Arial"/>
                          <a:ea typeface="Times New Roman"/>
                          <a:cs typeface="Arial"/>
                        </a:rPr>
                        <a:t>1</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solidFill>
                            <a:srgbClr val="FFFFFF"/>
                          </a:solidFill>
                          <a:effectLst/>
                          <a:latin typeface="Arial"/>
                          <a:ea typeface="Times New Roman"/>
                          <a:cs typeface="Arial"/>
                        </a:rPr>
                        <a:t>2</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solidFill>
                            <a:srgbClr val="FFFFFF"/>
                          </a:solidFill>
                          <a:effectLst/>
                          <a:latin typeface="Arial"/>
                          <a:ea typeface="Times New Roman"/>
                          <a:cs typeface="Arial"/>
                        </a:rPr>
                        <a:t>3</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solidFill>
                            <a:srgbClr val="FFFFFF"/>
                          </a:solidFill>
                          <a:effectLst/>
                          <a:latin typeface="Arial"/>
                          <a:ea typeface="Times New Roman"/>
                          <a:cs typeface="Arial"/>
                        </a:rPr>
                        <a:t>4</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tc>
                  <a:txBody>
                    <a:bodyPr/>
                    <a:lstStyle/>
                    <a:p>
                      <a:pPr algn="l">
                        <a:spcAft>
                          <a:spcPts val="0"/>
                        </a:spcAft>
                      </a:pPr>
                      <a:r>
                        <a:rPr lang="en-GB" sz="800">
                          <a:solidFill>
                            <a:srgbClr val="FFFFFF"/>
                          </a:solidFill>
                          <a:effectLst/>
                          <a:latin typeface="Arial"/>
                          <a:ea typeface="Times New Roman"/>
                          <a:cs typeface="Arial"/>
                        </a:rPr>
                        <a:t>5</a:t>
                      </a:r>
                      <a:endParaRPr lang="en-GB" sz="1200">
                        <a:effectLst/>
                        <a:latin typeface="Arial"/>
                        <a:ea typeface="Times New Roman"/>
                        <a:cs typeface="Times New Roman"/>
                      </a:endParaRPr>
                    </a:p>
                  </a:txBody>
                  <a:tcPr marL="68580" marR="68580" marT="68580" marB="6858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571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00"/>
                    </a:solidFill>
                  </a:tcPr>
                </a:tc>
                <a:extLst>
                  <a:ext uri="{0D108BD9-81ED-4DB2-BD59-A6C34878D82A}">
                    <a16:rowId xmlns:a16="http://schemas.microsoft.com/office/drawing/2014/main" val="10004"/>
                  </a:ext>
                </a:extLst>
              </a:tr>
              <a:tr h="614121">
                <a:tc vMerge="1">
                  <a:txBody>
                    <a:bodyPr/>
                    <a:lstStyle/>
                    <a:p>
                      <a:endParaRPr lang="en-GB"/>
                    </a:p>
                  </a:txBody>
                  <a:tcPr/>
                </a:tc>
                <a:tc>
                  <a:txBody>
                    <a:bodyPr/>
                    <a:lstStyle/>
                    <a:p>
                      <a:pPr algn="l">
                        <a:spcAft>
                          <a:spcPts val="0"/>
                        </a:spcAft>
                      </a:pPr>
                      <a:r>
                        <a:rPr lang="en-GB" sz="800" b="1">
                          <a:effectLst/>
                          <a:latin typeface="Arial"/>
                          <a:ea typeface="Times New Roman"/>
                          <a:cs typeface="Arial"/>
                        </a:rPr>
                        <a:t> </a:t>
                      </a:r>
                      <a:endParaRPr lang="en-GB" sz="1200">
                        <a:effectLst/>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Bef>
                          <a:spcPts val="1200"/>
                        </a:spcBef>
                        <a:spcAft>
                          <a:spcPts val="300"/>
                        </a:spcAft>
                      </a:pPr>
                      <a:r>
                        <a:rPr lang="en-GB" sz="800" b="1" i="1">
                          <a:effectLst/>
                          <a:latin typeface="Times New Roman"/>
                        </a:rPr>
                        <a:t>Insignificant/ Negligible</a:t>
                      </a:r>
                      <a:endParaRPr lang="en-GB" sz="1000" b="1" i="1">
                        <a:effectLst/>
                        <a:latin typeface="Times New Roman"/>
                      </a:endParaRPr>
                    </a:p>
                    <a:p>
                      <a:pPr algn="ctr">
                        <a:spcAft>
                          <a:spcPts val="0"/>
                        </a:spcAft>
                      </a:pPr>
                      <a:r>
                        <a:rPr lang="en-GB" sz="800">
                          <a:effectLst/>
                          <a:latin typeface="Arial"/>
                          <a:ea typeface="Times New Roman"/>
                          <a:cs typeface="Arial"/>
                        </a:rPr>
                        <a:t>1</a:t>
                      </a:r>
                      <a:endParaRPr lang="en-GB" sz="1200">
                        <a:effectLst/>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Bef>
                          <a:spcPts val="1200"/>
                        </a:spcBef>
                        <a:spcAft>
                          <a:spcPts val="300"/>
                        </a:spcAft>
                      </a:pPr>
                      <a:r>
                        <a:rPr lang="en-GB" sz="800" b="1" i="1">
                          <a:effectLst/>
                          <a:latin typeface="Times New Roman"/>
                        </a:rPr>
                        <a:t>Minor</a:t>
                      </a:r>
                      <a:endParaRPr lang="en-GB" sz="1000" b="1" i="1">
                        <a:effectLst/>
                        <a:latin typeface="Times New Roman"/>
                      </a:endParaRPr>
                    </a:p>
                    <a:p>
                      <a:pPr algn="ctr">
                        <a:spcAft>
                          <a:spcPts val="0"/>
                        </a:spcAft>
                      </a:pPr>
                      <a:r>
                        <a:rPr lang="en-GB" sz="800">
                          <a:effectLst/>
                          <a:latin typeface="Arial"/>
                          <a:ea typeface="Times New Roman"/>
                          <a:cs typeface="Arial"/>
                        </a:rPr>
                        <a:t>2</a:t>
                      </a:r>
                      <a:endParaRPr lang="en-GB" sz="1200">
                        <a:effectLst/>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Bef>
                          <a:spcPts val="1200"/>
                        </a:spcBef>
                        <a:spcAft>
                          <a:spcPts val="300"/>
                        </a:spcAft>
                      </a:pPr>
                      <a:r>
                        <a:rPr lang="en-GB" sz="800" b="1" i="1">
                          <a:effectLst/>
                          <a:latin typeface="Times New Roman"/>
                        </a:rPr>
                        <a:t>Moderate</a:t>
                      </a:r>
                      <a:endParaRPr lang="en-GB" sz="1000" b="1" i="1">
                        <a:effectLst/>
                        <a:latin typeface="Times New Roman"/>
                      </a:endParaRPr>
                    </a:p>
                    <a:p>
                      <a:pPr algn="ctr">
                        <a:spcAft>
                          <a:spcPts val="0"/>
                        </a:spcAft>
                      </a:pPr>
                      <a:r>
                        <a:rPr lang="en-GB" sz="800">
                          <a:effectLst/>
                          <a:latin typeface="Arial"/>
                          <a:ea typeface="Times New Roman"/>
                          <a:cs typeface="Arial"/>
                        </a:rPr>
                        <a:t>3</a:t>
                      </a:r>
                      <a:endParaRPr lang="en-GB" sz="1200">
                        <a:effectLst/>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Bef>
                          <a:spcPts val="1200"/>
                        </a:spcBef>
                        <a:spcAft>
                          <a:spcPts val="300"/>
                        </a:spcAft>
                      </a:pPr>
                      <a:r>
                        <a:rPr lang="en-GB" sz="800" b="1" i="1">
                          <a:effectLst/>
                          <a:latin typeface="Times New Roman"/>
                        </a:rPr>
                        <a:t>Major</a:t>
                      </a:r>
                      <a:endParaRPr lang="en-GB" sz="1000" b="1" i="1">
                        <a:effectLst/>
                        <a:latin typeface="Times New Roman"/>
                      </a:endParaRPr>
                    </a:p>
                    <a:p>
                      <a:pPr algn="ctr">
                        <a:spcAft>
                          <a:spcPts val="0"/>
                        </a:spcAft>
                      </a:pPr>
                      <a:r>
                        <a:rPr lang="en-GB" sz="800">
                          <a:effectLst/>
                          <a:latin typeface="Arial"/>
                          <a:ea typeface="Times New Roman"/>
                          <a:cs typeface="Arial"/>
                        </a:rPr>
                        <a:t>4</a:t>
                      </a:r>
                      <a:endParaRPr lang="en-GB" sz="1200">
                        <a:effectLst/>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800">
                          <a:effectLst/>
                          <a:latin typeface="Arial"/>
                          <a:ea typeface="Times New Roman"/>
                          <a:cs typeface="Arial"/>
                        </a:rPr>
                        <a:t>Critical/ Catastrophic</a:t>
                      </a:r>
                      <a:endParaRPr lang="en-GB" sz="1200">
                        <a:effectLst/>
                        <a:latin typeface="Arial"/>
                        <a:ea typeface="Times New Roman"/>
                        <a:cs typeface="Times New Roman"/>
                      </a:endParaRPr>
                    </a:p>
                    <a:p>
                      <a:pPr algn="ctr">
                        <a:spcAft>
                          <a:spcPts val="0"/>
                        </a:spcAft>
                      </a:pPr>
                      <a:r>
                        <a:rPr lang="en-GB" sz="800">
                          <a:effectLst/>
                          <a:latin typeface="Arial"/>
                          <a:ea typeface="Times New Roman"/>
                          <a:cs typeface="Arial"/>
                        </a:rPr>
                        <a:t>5</a:t>
                      </a:r>
                      <a:endParaRPr lang="en-GB" sz="1200">
                        <a:effectLst/>
                        <a:latin typeface="Arial"/>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580976">
                <a:tc vMerge="1">
                  <a:txBody>
                    <a:bodyPr/>
                    <a:lstStyle/>
                    <a:p>
                      <a:endParaRPr lang="en-GB"/>
                    </a:p>
                  </a:txBody>
                  <a:tcPr/>
                </a:tc>
                <a:tc gridSpan="6">
                  <a:txBody>
                    <a:bodyPr/>
                    <a:lstStyle/>
                    <a:p>
                      <a:pPr algn="ctr">
                        <a:spcBef>
                          <a:spcPts val="1200"/>
                        </a:spcBef>
                        <a:spcAft>
                          <a:spcPts val="300"/>
                        </a:spcAft>
                      </a:pPr>
                      <a:endParaRPr lang="en-GB" sz="800" b="1" i="0" dirty="0">
                        <a:effectLst/>
                        <a:latin typeface="Times New Roman"/>
                      </a:endParaRPr>
                    </a:p>
                    <a:p>
                      <a:pPr algn="ctr">
                        <a:spcBef>
                          <a:spcPts val="1200"/>
                        </a:spcBef>
                        <a:spcAft>
                          <a:spcPts val="300"/>
                        </a:spcAft>
                      </a:pPr>
                      <a:r>
                        <a:rPr lang="en-GB" sz="1400" b="1" i="0" dirty="0">
                          <a:effectLst/>
                          <a:latin typeface="+mj-lt"/>
                        </a:rPr>
                        <a:t>IMPACT (B)</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127000"/>
            <a:ext cx="9144000" cy="558800"/>
          </a:xfrm>
        </p:spPr>
        <p:txBody>
          <a:bodyPr anchor="ctr">
            <a:noAutofit/>
          </a:bodyPr>
          <a:lstStyle/>
          <a:p>
            <a:pPr marL="0" indent="0">
              <a:lnSpc>
                <a:spcPct val="100000"/>
              </a:lnSpc>
              <a:spcBef>
                <a:spcPts val="0"/>
              </a:spcBef>
              <a:tabLst>
                <a:tab pos="4397375" algn="l"/>
              </a:tabLst>
            </a:pPr>
            <a:r>
              <a:rPr lang="en-US" dirty="0"/>
              <a:t>Sample inventory worksheet  (1 of 2)</a:t>
            </a:r>
            <a:endParaRPr lang="en-US" baseline="30000" dirty="0"/>
          </a:p>
        </p:txBody>
      </p:sp>
      <p:sp>
        <p:nvSpPr>
          <p:cNvPr id="5" name="Text Placeholder 4"/>
          <p:cNvSpPr>
            <a:spLocks noGrp="1"/>
          </p:cNvSpPr>
          <p:nvPr>
            <p:ph sz="quarter" idx="10"/>
          </p:nvPr>
        </p:nvSpPr>
        <p:spPr>
          <a:xfrm>
            <a:off x="762000" y="914400"/>
            <a:ext cx="7543800" cy="1115644"/>
          </a:xfrm>
        </p:spPr>
        <p:txBody>
          <a:bodyPr>
            <a:noAutofit/>
          </a:bodyPr>
          <a:lstStyle/>
          <a:p>
            <a:pPr marL="0" indent="0">
              <a:buNone/>
            </a:pPr>
            <a:r>
              <a:rPr lang="en-US" sz="2000" dirty="0"/>
              <a:t>System name: </a:t>
            </a:r>
            <a:r>
              <a:rPr lang="en-US" sz="2000" u="sng" dirty="0"/>
              <a:t>SLSE-Commerce</a:t>
            </a:r>
          </a:p>
          <a:p>
            <a:pPr marL="0" indent="0">
              <a:buNone/>
            </a:pPr>
            <a:r>
              <a:rPr lang="en-US" sz="2000" dirty="0"/>
              <a:t>Date Evaluated: </a:t>
            </a:r>
            <a:r>
              <a:rPr lang="en-US" sz="2000" u="sng" dirty="0"/>
              <a:t>February 2012</a:t>
            </a:r>
          </a:p>
          <a:p>
            <a:pPr marL="0" indent="0">
              <a:buNone/>
            </a:pPr>
            <a:r>
              <a:rPr lang="en-US" sz="2000" dirty="0"/>
              <a:t>Evaluated by: </a:t>
            </a:r>
            <a:r>
              <a:rPr lang="en-US" sz="2000" u="sng" dirty="0" err="1"/>
              <a:t>D.Jones</a:t>
            </a:r>
            <a:endParaRPr lang="en-US" sz="2000" u="sng" dirty="0"/>
          </a:p>
        </p:txBody>
      </p:sp>
      <p:graphicFrame>
        <p:nvGraphicFramePr>
          <p:cNvPr id="3" name="Table 2"/>
          <p:cNvGraphicFramePr>
            <a:graphicFrameLocks noGrp="1"/>
          </p:cNvGraphicFramePr>
          <p:nvPr>
            <p:extLst>
              <p:ext uri="{D42A27DB-BD31-4B8C-83A1-F6EECF244321}">
                <p14:modId xmlns:p14="http://schemas.microsoft.com/office/powerpoint/2010/main" val="3208808207"/>
              </p:ext>
            </p:extLst>
          </p:nvPr>
        </p:nvGraphicFramePr>
        <p:xfrm>
          <a:off x="1143000" y="2133600"/>
          <a:ext cx="6272981" cy="3604256"/>
        </p:xfrm>
        <a:graphic>
          <a:graphicData uri="http://schemas.openxmlformats.org/drawingml/2006/table">
            <a:tbl>
              <a:tblPr firstRow="1" bandRow="1">
                <a:tableStyleId>{5940675A-B579-460E-94D1-54222C63F5DA}</a:tableStyleId>
              </a:tblPr>
              <a:tblGrid>
                <a:gridCol w="3072581">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676400">
                  <a:extLst>
                    <a:ext uri="{9D8B030D-6E8A-4147-A177-3AD203B41FA5}">
                      <a16:colId xmlns:a16="http://schemas.microsoft.com/office/drawing/2014/main" val="20002"/>
                    </a:ext>
                  </a:extLst>
                </a:gridCol>
              </a:tblGrid>
              <a:tr h="822960">
                <a:tc>
                  <a:txBody>
                    <a:bodyPr/>
                    <a:lstStyle/>
                    <a:p>
                      <a:pPr algn="ctr"/>
                      <a:r>
                        <a:rPr lang="en-US" sz="1400" b="1" dirty="0">
                          <a:solidFill>
                            <a:schemeClr val="bg1"/>
                          </a:solidFill>
                          <a:latin typeface="Arial" pitchFamily="34" charset="0"/>
                          <a:cs typeface="Arial" pitchFamily="34" charset="0"/>
                        </a:rPr>
                        <a:t>Information assets</a:t>
                      </a: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Data</a:t>
                      </a:r>
                      <a:r>
                        <a:rPr lang="en-US" sz="1400" b="1" baseline="0" dirty="0">
                          <a:solidFill>
                            <a:schemeClr val="bg1"/>
                          </a:solidFill>
                          <a:latin typeface="Arial" pitchFamily="34" charset="0"/>
                          <a:cs typeface="Arial" pitchFamily="34" charset="0"/>
                        </a:rPr>
                        <a:t> classification</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Impact</a:t>
                      </a:r>
                      <a:r>
                        <a:rPr lang="en-US" sz="1400" b="1" baseline="0" dirty="0">
                          <a:solidFill>
                            <a:schemeClr val="bg1"/>
                          </a:solidFill>
                          <a:latin typeface="Arial" pitchFamily="34" charset="0"/>
                          <a:cs typeface="Arial" pitchFamily="34" charset="0"/>
                        </a:rPr>
                        <a:t> to profitability </a:t>
                      </a:r>
                      <a:endParaRPr lang="en-US" sz="14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331095">
                <a:tc>
                  <a:txBody>
                    <a:bodyPr/>
                    <a:lstStyle/>
                    <a:p>
                      <a:pPr algn="ctr"/>
                      <a:r>
                        <a:rPr lang="en-US" sz="1400" u="none" dirty="0">
                          <a:latin typeface="Arial" pitchFamily="34" charset="0"/>
                          <a:cs typeface="Arial" pitchFamily="34" charset="0"/>
                        </a:rPr>
                        <a:t>Information transmitted :</a:t>
                      </a:r>
                    </a:p>
                  </a:txBody>
                  <a:tcPr anchor="ctr"/>
                </a:tc>
                <a:tc>
                  <a:txBody>
                    <a:bodyPr/>
                    <a:lstStyle/>
                    <a:p>
                      <a:pPr algn="ctr"/>
                      <a:endParaRPr lang="en-US" sz="1400">
                        <a:latin typeface="Arial" pitchFamily="34" charset="0"/>
                        <a:cs typeface="Arial" pitchFamily="34" charset="0"/>
                      </a:endParaRPr>
                    </a:p>
                  </a:txBody>
                  <a:tcPr anchor="ctr"/>
                </a:tc>
                <a:tc>
                  <a:txBody>
                    <a:bodyPr/>
                    <a:lstStyle/>
                    <a:p>
                      <a:pPr algn="ct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495129">
                <a:tc>
                  <a:txBody>
                    <a:bodyPr/>
                    <a:lstStyle/>
                    <a:p>
                      <a:pPr algn="ctr"/>
                      <a:r>
                        <a:rPr lang="en-US" sz="1400" dirty="0">
                          <a:latin typeface="Arial" pitchFamily="34" charset="0"/>
                          <a:cs typeface="Arial" pitchFamily="34" charset="0"/>
                        </a:rPr>
                        <a:t>EDI document</a:t>
                      </a:r>
                      <a:r>
                        <a:rPr lang="en-US" sz="1400" baseline="0" dirty="0">
                          <a:latin typeface="Arial" pitchFamily="34" charset="0"/>
                          <a:cs typeface="Arial" pitchFamily="34" charset="0"/>
                        </a:rPr>
                        <a:t> set 1-logistics BOL to outsourcers (outbound)</a:t>
                      </a:r>
                      <a:endParaRPr lang="en-US" sz="1400" dirty="0">
                        <a:latin typeface="Arial" pitchFamily="34" charset="0"/>
                        <a:cs typeface="Arial" pitchFamily="34" charset="0"/>
                      </a:endParaRPr>
                    </a:p>
                  </a:txBody>
                  <a:tcPr anchor="ctr"/>
                </a:tc>
                <a:tc>
                  <a:txBody>
                    <a:bodyPr/>
                    <a:lstStyle/>
                    <a:p>
                      <a:pPr algn="ct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High</a:t>
                      </a:r>
                    </a:p>
                  </a:txBody>
                  <a:tcPr anchor="ctr"/>
                </a:tc>
                <a:extLst>
                  <a:ext uri="{0D108BD9-81ED-4DB2-BD59-A6C34878D82A}">
                    <a16:rowId xmlns:a16="http://schemas.microsoft.com/office/drawing/2014/main" val="10002"/>
                  </a:ext>
                </a:extLst>
              </a:tr>
              <a:tr h="498910">
                <a:tc>
                  <a:txBody>
                    <a:bodyPr/>
                    <a:lstStyle/>
                    <a:p>
                      <a:pPr algn="ctr"/>
                      <a:r>
                        <a:rPr lang="en-US" sz="1400" dirty="0">
                          <a:latin typeface="Arial" pitchFamily="34" charset="0"/>
                          <a:cs typeface="Arial" pitchFamily="34" charset="0"/>
                        </a:rPr>
                        <a:t>EDI document</a:t>
                      </a:r>
                      <a:r>
                        <a:rPr lang="en-US" sz="1400" baseline="0" dirty="0">
                          <a:latin typeface="Arial" pitchFamily="34" charset="0"/>
                          <a:cs typeface="Arial" pitchFamily="34" charset="0"/>
                        </a:rPr>
                        <a:t> set 2-supplier orders (outbound)</a:t>
                      </a:r>
                      <a:endParaRPr lang="en-US" sz="1400" dirty="0">
                        <a:latin typeface="Arial" pitchFamily="34" charset="0"/>
                        <a:cs typeface="Arial" pitchFamily="34"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High</a:t>
                      </a:r>
                    </a:p>
                  </a:txBody>
                  <a:tcPr anchor="ctr"/>
                </a:tc>
                <a:extLst>
                  <a:ext uri="{0D108BD9-81ED-4DB2-BD59-A6C34878D82A}">
                    <a16:rowId xmlns:a16="http://schemas.microsoft.com/office/drawing/2014/main" val="10003"/>
                  </a:ext>
                </a:extLst>
              </a:tr>
              <a:tr h="564626">
                <a:tc>
                  <a:txBody>
                    <a:bodyPr/>
                    <a:lstStyle/>
                    <a:p>
                      <a:pPr algn="ctr"/>
                      <a:r>
                        <a:rPr lang="en-US" sz="1400" dirty="0">
                          <a:latin typeface="Arial" pitchFamily="34" charset="0"/>
                          <a:cs typeface="Arial" pitchFamily="34" charset="0"/>
                        </a:rPr>
                        <a:t>EDI document</a:t>
                      </a:r>
                      <a:r>
                        <a:rPr lang="en-US" sz="1400" baseline="0" dirty="0">
                          <a:latin typeface="Arial" pitchFamily="34" charset="0"/>
                          <a:cs typeface="Arial" pitchFamily="34" charset="0"/>
                        </a:rPr>
                        <a:t> set 3-supplier fulfillment advice (inbound)</a:t>
                      </a:r>
                      <a:endParaRPr lang="en-US" sz="1400" dirty="0">
                        <a:latin typeface="Arial" pitchFamily="34" charset="0"/>
                        <a:cs typeface="Arial" pitchFamily="34"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Medium</a:t>
                      </a:r>
                    </a:p>
                  </a:txBody>
                  <a:tcPr anchor="ctr"/>
                </a:tc>
                <a:extLst>
                  <a:ext uri="{0D108BD9-81ED-4DB2-BD59-A6C34878D82A}">
                    <a16:rowId xmlns:a16="http://schemas.microsoft.com/office/drawing/2014/main" val="10004"/>
                  </a:ext>
                </a:extLst>
              </a:tr>
              <a:tr h="331095">
                <a:tc>
                  <a:txBody>
                    <a:bodyPr/>
                    <a:lstStyle/>
                    <a:p>
                      <a:pPr algn="ctr"/>
                      <a:r>
                        <a:rPr lang="en-US" sz="1400" dirty="0">
                          <a:latin typeface="Arial" pitchFamily="34" charset="0"/>
                          <a:cs typeface="Arial" pitchFamily="34" charset="0"/>
                        </a:rPr>
                        <a:t>Customer order</a:t>
                      </a:r>
                      <a:r>
                        <a:rPr lang="en-US" sz="1400" baseline="0" dirty="0">
                          <a:latin typeface="Arial" pitchFamily="34" charset="0"/>
                          <a:cs typeface="Arial" pitchFamily="34" charset="0"/>
                        </a:rPr>
                        <a:t> via SSL (inbound)</a:t>
                      </a:r>
                      <a:endParaRPr lang="en-US" sz="1400" dirty="0">
                        <a:latin typeface="Arial" pitchFamily="34" charset="0"/>
                        <a:cs typeface="Arial" pitchFamily="34" charset="0"/>
                      </a:endParaRPr>
                    </a:p>
                  </a:txBody>
                  <a:tcPr anchor="ctr"/>
                </a:tc>
                <a:tc>
                  <a:txBody>
                    <a:bodyPr/>
                    <a:lstStyle/>
                    <a:p>
                      <a:pPr algn="ct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Critical</a:t>
                      </a:r>
                    </a:p>
                  </a:txBody>
                  <a:tcPr anchor="ctr"/>
                </a:tc>
                <a:extLst>
                  <a:ext uri="{0D108BD9-81ED-4DB2-BD59-A6C34878D82A}">
                    <a16:rowId xmlns:a16="http://schemas.microsoft.com/office/drawing/2014/main" val="10005"/>
                  </a:ext>
                </a:extLst>
              </a:tr>
              <a:tr h="143109">
                <a:tc>
                  <a:txBody>
                    <a:bodyPr/>
                    <a:lstStyle/>
                    <a:p>
                      <a:pPr algn="ctr"/>
                      <a:r>
                        <a:rPr lang="en-US" sz="1400" dirty="0">
                          <a:latin typeface="Arial" pitchFamily="34" charset="0"/>
                          <a:cs typeface="Arial" pitchFamily="34" charset="0"/>
                        </a:rPr>
                        <a:t>Customer service request via e-mail </a:t>
                      </a:r>
                      <a:r>
                        <a:rPr lang="en-US" sz="1400" baseline="0" dirty="0">
                          <a:latin typeface="Arial" pitchFamily="34" charset="0"/>
                          <a:cs typeface="Arial" pitchFamily="34" charset="0"/>
                        </a:rPr>
                        <a:t>(inbound)</a:t>
                      </a:r>
                      <a:endParaRPr lang="en-US" sz="1400" dirty="0">
                        <a:latin typeface="Arial" pitchFamily="34" charset="0"/>
                        <a:cs typeface="Arial" pitchFamily="34" charset="0"/>
                      </a:endParaRPr>
                    </a:p>
                  </a:txBody>
                  <a:tcPr anchor="ctr"/>
                </a:tc>
                <a:tc>
                  <a:txBody>
                    <a:bodyPr/>
                    <a:lstStyle/>
                    <a:p>
                      <a:pPr algn="ctr"/>
                      <a:r>
                        <a:rPr lang="en-US" sz="1400" dirty="0">
                          <a:latin typeface="Arial" pitchFamily="34" charset="0"/>
                          <a:cs typeface="Arial" pitchFamily="34" charset="0"/>
                        </a:rPr>
                        <a:t>Private</a:t>
                      </a:r>
                    </a:p>
                  </a:txBody>
                  <a:tcPr anchor="ctr"/>
                </a:tc>
                <a:tc>
                  <a:txBody>
                    <a:bodyPr/>
                    <a:lstStyle/>
                    <a:p>
                      <a:pPr algn="ctr"/>
                      <a:r>
                        <a:rPr lang="en-US" sz="1400" dirty="0">
                          <a:latin typeface="Arial" pitchFamily="34" charset="0"/>
                          <a:cs typeface="Arial" pitchFamily="34" charset="0"/>
                        </a:rPr>
                        <a:t>Medium</a:t>
                      </a:r>
                    </a:p>
                  </a:txBody>
                  <a:tcPr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6812496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6" y="381000"/>
            <a:ext cx="8312726" cy="990600"/>
          </a:xfrm>
        </p:spPr>
        <p:txBody>
          <a:bodyPr anchor="ctr">
            <a:noAutofit/>
          </a:bodyPr>
          <a:lstStyle/>
          <a:p>
            <a:r>
              <a:rPr lang="en-US" dirty="0"/>
              <a:t>Sample inventory worksheet (2 of 2)</a:t>
            </a:r>
          </a:p>
        </p:txBody>
      </p:sp>
      <p:graphicFrame>
        <p:nvGraphicFramePr>
          <p:cNvPr id="5" name="Table 4"/>
          <p:cNvGraphicFramePr>
            <a:graphicFrameLocks noGrp="1"/>
          </p:cNvGraphicFramePr>
          <p:nvPr>
            <p:extLst>
              <p:ext uri="{D42A27DB-BD31-4B8C-83A1-F6EECF244321}">
                <p14:modId xmlns:p14="http://schemas.microsoft.com/office/powerpoint/2010/main" val="2661824900"/>
              </p:ext>
            </p:extLst>
          </p:nvPr>
        </p:nvGraphicFramePr>
        <p:xfrm>
          <a:off x="1447800" y="1879600"/>
          <a:ext cx="6096000" cy="1778000"/>
        </p:xfrm>
        <a:graphic>
          <a:graphicData uri="http://schemas.openxmlformats.org/drawingml/2006/table">
            <a:tbl>
              <a:tblPr firstRow="1" bandRow="1">
                <a:tableStyleId>{5940675A-B579-460E-94D1-54222C63F5DA}</a:tableStyleId>
              </a:tblPr>
              <a:tblGrid>
                <a:gridCol w="2590800">
                  <a:extLst>
                    <a:ext uri="{9D8B030D-6E8A-4147-A177-3AD203B41FA5}">
                      <a16:colId xmlns:a16="http://schemas.microsoft.com/office/drawing/2014/main" val="20000"/>
                    </a:ext>
                  </a:extLst>
                </a:gridCol>
                <a:gridCol w="1905000">
                  <a:extLst>
                    <a:ext uri="{9D8B030D-6E8A-4147-A177-3AD203B41FA5}">
                      <a16:colId xmlns:a16="http://schemas.microsoft.com/office/drawing/2014/main" val="20001"/>
                    </a:ext>
                  </a:extLst>
                </a:gridCol>
                <a:gridCol w="1600200">
                  <a:extLst>
                    <a:ext uri="{9D8B030D-6E8A-4147-A177-3AD203B41FA5}">
                      <a16:colId xmlns:a16="http://schemas.microsoft.com/office/drawing/2014/main" val="20002"/>
                    </a:ext>
                  </a:extLst>
                </a:gridCol>
              </a:tblGrid>
              <a:tr h="370840">
                <a:tc>
                  <a:txBody>
                    <a:bodyPr/>
                    <a:lstStyle/>
                    <a:p>
                      <a:pPr algn="ctr"/>
                      <a:r>
                        <a:rPr lang="en-US" sz="1400" b="1" u="none" dirty="0">
                          <a:solidFill>
                            <a:schemeClr val="bg1"/>
                          </a:solidFill>
                          <a:latin typeface="Arial" pitchFamily="34" charset="0"/>
                          <a:cs typeface="Arial" pitchFamily="34" charset="0"/>
                        </a:rPr>
                        <a:t>DMZ Assets:</a:t>
                      </a:r>
                    </a:p>
                  </a:txBody>
                  <a:tcPr marL="118842" marR="118842" anchor="ctr">
                    <a:solidFill>
                      <a:srgbClr val="364162"/>
                    </a:solidFill>
                  </a:tcPr>
                </a:tc>
                <a:tc>
                  <a:txBody>
                    <a:bodyPr/>
                    <a:lstStyle/>
                    <a:p>
                      <a:pPr algn="ctr"/>
                      <a:endParaRPr lang="en-US" sz="1400" b="1" dirty="0">
                        <a:solidFill>
                          <a:schemeClr val="bg1"/>
                        </a:solidFill>
                        <a:latin typeface="Arial" pitchFamily="34" charset="0"/>
                        <a:cs typeface="Arial" pitchFamily="34" charset="0"/>
                      </a:endParaRPr>
                    </a:p>
                  </a:txBody>
                  <a:tcPr marL="118842" marR="118842" anchor="ctr">
                    <a:solidFill>
                      <a:srgbClr val="364162"/>
                    </a:solidFill>
                  </a:tcPr>
                </a:tc>
                <a:tc>
                  <a:txBody>
                    <a:bodyPr/>
                    <a:lstStyle/>
                    <a:p>
                      <a:pPr algn="ctr"/>
                      <a:endParaRPr lang="en-US" sz="1400" b="1" dirty="0">
                        <a:solidFill>
                          <a:schemeClr val="bg1"/>
                        </a:solidFill>
                        <a:latin typeface="Arial" pitchFamily="34" charset="0"/>
                        <a:cs typeface="Arial" pitchFamily="34" charset="0"/>
                      </a:endParaRPr>
                    </a:p>
                  </a:txBody>
                  <a:tcPr marL="118842" marR="118842" anchor="ctr">
                    <a:solidFill>
                      <a:srgbClr val="364162"/>
                    </a:solidFill>
                  </a:tcPr>
                </a:tc>
                <a:extLst>
                  <a:ext uri="{0D108BD9-81ED-4DB2-BD59-A6C34878D82A}">
                    <a16:rowId xmlns:a16="http://schemas.microsoft.com/office/drawing/2014/main" val="10000"/>
                  </a:ext>
                </a:extLst>
              </a:tr>
              <a:tr h="370840">
                <a:tc>
                  <a:txBody>
                    <a:bodyPr/>
                    <a:lstStyle/>
                    <a:p>
                      <a:pPr algn="ctr"/>
                      <a:r>
                        <a:rPr lang="en-US" sz="1400" dirty="0">
                          <a:latin typeface="Arial" pitchFamily="34" charset="0"/>
                          <a:cs typeface="Arial" pitchFamily="34" charset="0"/>
                        </a:rPr>
                        <a:t>Edge router</a:t>
                      </a:r>
                    </a:p>
                  </a:txBody>
                  <a:tcPr marL="118842" marR="118842" anchor="ctr"/>
                </a:tc>
                <a:tc>
                  <a:txBody>
                    <a:bodyPr/>
                    <a:lstStyle/>
                    <a:p>
                      <a:pPr algn="ctr"/>
                      <a:r>
                        <a:rPr lang="en-US" sz="1400" dirty="0">
                          <a:latin typeface="Arial" pitchFamily="34" charset="0"/>
                          <a:cs typeface="Arial" pitchFamily="34" charset="0"/>
                        </a:rPr>
                        <a:t>Public </a:t>
                      </a:r>
                    </a:p>
                  </a:txBody>
                  <a:tcPr marL="118842" marR="118842" anchor="ctr"/>
                </a:tc>
                <a:tc>
                  <a:txBody>
                    <a:bodyPr/>
                    <a:lstStyle/>
                    <a:p>
                      <a:pPr algn="ctr"/>
                      <a:r>
                        <a:rPr lang="en-US" sz="1400" dirty="0">
                          <a:latin typeface="Arial" pitchFamily="34" charset="0"/>
                          <a:cs typeface="Arial" pitchFamily="34" charset="0"/>
                        </a:rPr>
                        <a:t>Critical</a:t>
                      </a:r>
                    </a:p>
                  </a:txBody>
                  <a:tcPr marL="118842" marR="118842" anchor="ctr"/>
                </a:tc>
                <a:extLst>
                  <a:ext uri="{0D108BD9-81ED-4DB2-BD59-A6C34878D82A}">
                    <a16:rowId xmlns:a16="http://schemas.microsoft.com/office/drawing/2014/main" val="10001"/>
                  </a:ext>
                </a:extLst>
              </a:tr>
              <a:tr h="370840">
                <a:tc>
                  <a:txBody>
                    <a:bodyPr/>
                    <a:lstStyle/>
                    <a:p>
                      <a:pPr algn="ctr"/>
                      <a:r>
                        <a:rPr lang="en-US" sz="1400" dirty="0">
                          <a:latin typeface="Arial" pitchFamily="34" charset="0"/>
                          <a:cs typeface="Arial" pitchFamily="34" charset="0"/>
                        </a:rPr>
                        <a:t>Web server</a:t>
                      </a:r>
                      <a:r>
                        <a:rPr lang="en-US" sz="1400" baseline="0" dirty="0">
                          <a:latin typeface="Arial" pitchFamily="34" charset="0"/>
                          <a:cs typeface="Arial" pitchFamily="34" charset="0"/>
                        </a:rPr>
                        <a:t> # 1-home page and core site</a:t>
                      </a:r>
                      <a:endParaRPr lang="en-US" sz="1400" dirty="0">
                        <a:latin typeface="Arial" pitchFamily="34" charset="0"/>
                        <a:cs typeface="Arial" pitchFamily="34" charset="0"/>
                      </a:endParaRP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Public </a:t>
                      </a: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Critical</a:t>
                      </a:r>
                    </a:p>
                  </a:txBody>
                  <a:tcPr marL="118842" marR="118842" anchor="ctr"/>
                </a:tc>
                <a:extLst>
                  <a:ext uri="{0D108BD9-81ED-4DB2-BD59-A6C34878D82A}">
                    <a16:rowId xmlns:a16="http://schemas.microsoft.com/office/drawing/2014/main" val="10002"/>
                  </a:ext>
                </a:extLst>
              </a:tr>
              <a:tr h="370840">
                <a:tc>
                  <a:txBody>
                    <a:bodyPr/>
                    <a:lstStyle/>
                    <a:p>
                      <a:pPr algn="ctr"/>
                      <a:r>
                        <a:rPr lang="en-US" sz="1400" dirty="0">
                          <a:latin typeface="Arial" pitchFamily="34" charset="0"/>
                          <a:cs typeface="Arial" pitchFamily="34" charset="0"/>
                        </a:rPr>
                        <a:t>Web server</a:t>
                      </a:r>
                      <a:r>
                        <a:rPr lang="en-US" sz="1400" baseline="0" dirty="0">
                          <a:latin typeface="Arial" pitchFamily="34" charset="0"/>
                          <a:cs typeface="Arial" pitchFamily="34" charset="0"/>
                        </a:rPr>
                        <a:t> # 2-Application server</a:t>
                      </a:r>
                      <a:endParaRPr lang="en-US" sz="1400" dirty="0">
                        <a:latin typeface="Arial" pitchFamily="34" charset="0"/>
                        <a:cs typeface="Arial" pitchFamily="34" charset="0"/>
                      </a:endParaRP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Public </a:t>
                      </a: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Critical</a:t>
                      </a:r>
                    </a:p>
                  </a:txBody>
                  <a:tcPr marL="118842" marR="118842" anchor="ctr"/>
                </a:tc>
                <a:extLst>
                  <a:ext uri="{0D108BD9-81ED-4DB2-BD59-A6C34878D82A}">
                    <a16:rowId xmlns:a16="http://schemas.microsoft.com/office/drawing/2014/main" val="10003"/>
                  </a:ext>
                </a:extLst>
              </a:tr>
            </a:tbl>
          </a:graphicData>
        </a:graphic>
      </p:graphicFrame>
      <p:sp>
        <p:nvSpPr>
          <p:cNvPr id="7" name="Text Placeholder 4"/>
          <p:cNvSpPr txBox="1">
            <a:spLocks/>
          </p:cNvSpPr>
          <p:nvPr/>
        </p:nvSpPr>
        <p:spPr>
          <a:xfrm>
            <a:off x="1371600" y="4053840"/>
            <a:ext cx="6553200" cy="150876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2000" dirty="0"/>
              <a:t>Notes: BOL: Bill of lading</a:t>
            </a:r>
          </a:p>
          <a:p>
            <a:pPr marL="0" indent="0">
              <a:buFont typeface="Arial" pitchFamily="34" charset="0"/>
              <a:buNone/>
            </a:pPr>
            <a:r>
              <a:rPr lang="en-US" sz="2000" dirty="0"/>
              <a:t>           DMZ: Demilitarized zone</a:t>
            </a:r>
          </a:p>
          <a:p>
            <a:pPr marL="0" indent="0">
              <a:buFont typeface="Arial" pitchFamily="34" charset="0"/>
              <a:buNone/>
            </a:pPr>
            <a:r>
              <a:rPr lang="en-US" sz="2000" dirty="0"/>
              <a:t>           </a:t>
            </a:r>
            <a:r>
              <a:rPr lang="en-US" sz="2000" dirty="0" err="1"/>
              <a:t>EDI:Electronic</a:t>
            </a:r>
            <a:r>
              <a:rPr lang="en-US" sz="2000" dirty="0"/>
              <a:t> data interchange</a:t>
            </a:r>
          </a:p>
          <a:p>
            <a:pPr marL="0" indent="0">
              <a:buFont typeface="Arial" pitchFamily="34" charset="0"/>
              <a:buNone/>
            </a:pPr>
            <a:r>
              <a:rPr lang="en-US" sz="2000" dirty="0"/>
              <a:t>           SSL: secure sockets later</a:t>
            </a:r>
          </a:p>
        </p:txBody>
      </p:sp>
    </p:spTree>
    <p:extLst>
      <p:ext uri="{BB962C8B-B14F-4D97-AF65-F5344CB8AC3E}">
        <p14:creationId xmlns:p14="http://schemas.microsoft.com/office/powerpoint/2010/main" val="381226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5165" y="76200"/>
            <a:ext cx="8915399" cy="914400"/>
          </a:xfrm>
        </p:spPr>
        <p:txBody>
          <a:bodyPr>
            <a:noAutofit/>
          </a:bodyPr>
          <a:lstStyle/>
          <a:p>
            <a:r>
              <a:rPr lang="en-US" dirty="0"/>
              <a:t>Example of a weighted factor analysis worksheet </a:t>
            </a:r>
          </a:p>
        </p:txBody>
      </p:sp>
      <p:graphicFrame>
        <p:nvGraphicFramePr>
          <p:cNvPr id="9" name="Table 8"/>
          <p:cNvGraphicFramePr>
            <a:graphicFrameLocks noGrp="1"/>
          </p:cNvGraphicFramePr>
          <p:nvPr>
            <p:extLst>
              <p:ext uri="{D42A27DB-BD31-4B8C-83A1-F6EECF244321}">
                <p14:modId xmlns:p14="http://schemas.microsoft.com/office/powerpoint/2010/main" val="1656044675"/>
              </p:ext>
            </p:extLst>
          </p:nvPr>
        </p:nvGraphicFramePr>
        <p:xfrm>
          <a:off x="381000" y="1143000"/>
          <a:ext cx="8458200" cy="4017398"/>
        </p:xfrm>
        <a:graphic>
          <a:graphicData uri="http://schemas.openxmlformats.org/drawingml/2006/table">
            <a:tbl>
              <a:tblPr firstRow="1" bandRow="1">
                <a:tableStyleId>{5940675A-B579-460E-94D1-54222C63F5DA}</a:tableStyleId>
              </a:tblPr>
              <a:tblGrid>
                <a:gridCol w="2895600">
                  <a:extLst>
                    <a:ext uri="{9D8B030D-6E8A-4147-A177-3AD203B41FA5}">
                      <a16:colId xmlns:a16="http://schemas.microsoft.com/office/drawing/2014/main" val="20000"/>
                    </a:ext>
                  </a:extLst>
                </a:gridCol>
                <a:gridCol w="16002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tblGrid>
              <a:tr h="584421">
                <a:tc>
                  <a:txBody>
                    <a:bodyPr/>
                    <a:lstStyle/>
                    <a:p>
                      <a:pPr algn="ctr"/>
                      <a:r>
                        <a:rPr lang="en-US" sz="1400" b="1" dirty="0">
                          <a:solidFill>
                            <a:schemeClr val="bg1"/>
                          </a:solidFill>
                          <a:latin typeface="Arial" pitchFamily="34" charset="0"/>
                          <a:cs typeface="Arial" pitchFamily="34" charset="0"/>
                        </a:rPr>
                        <a:t>Information Asset</a:t>
                      </a: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Criterion</a:t>
                      </a:r>
                      <a:r>
                        <a:rPr lang="en-US" sz="1400" b="1" baseline="0" dirty="0">
                          <a:solidFill>
                            <a:schemeClr val="bg1"/>
                          </a:solidFill>
                          <a:latin typeface="Arial" pitchFamily="34" charset="0"/>
                          <a:cs typeface="Arial" pitchFamily="34" charset="0"/>
                        </a:rPr>
                        <a:t> 1: Impact to Revenue </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Criterion</a:t>
                      </a:r>
                      <a:r>
                        <a:rPr lang="en-US" sz="1400" b="1" baseline="0" dirty="0">
                          <a:solidFill>
                            <a:schemeClr val="bg1"/>
                          </a:solidFill>
                          <a:latin typeface="Arial" pitchFamily="34" charset="0"/>
                          <a:cs typeface="Arial" pitchFamily="34" charset="0"/>
                        </a:rPr>
                        <a:t> 2: Impact to Profitability </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Criterion</a:t>
                      </a:r>
                      <a:r>
                        <a:rPr lang="en-US" sz="1400" b="1" baseline="0" dirty="0">
                          <a:solidFill>
                            <a:schemeClr val="bg1"/>
                          </a:solidFill>
                          <a:latin typeface="Arial" pitchFamily="34" charset="0"/>
                          <a:cs typeface="Arial" pitchFamily="34" charset="0"/>
                        </a:rPr>
                        <a:t> 3: Impact to public image</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Weighted score</a:t>
                      </a:r>
                    </a:p>
                  </a:txBody>
                  <a:tcPr anchor="ctr">
                    <a:solidFill>
                      <a:srgbClr val="364162"/>
                    </a:solidFill>
                  </a:tcPr>
                </a:tc>
                <a:extLst>
                  <a:ext uri="{0D108BD9-81ED-4DB2-BD59-A6C34878D82A}">
                    <a16:rowId xmlns:a16="http://schemas.microsoft.com/office/drawing/2014/main" val="10000"/>
                  </a:ext>
                </a:extLst>
              </a:tr>
              <a:tr h="648695">
                <a:tc>
                  <a:txBody>
                    <a:bodyPr/>
                    <a:lstStyle/>
                    <a:p>
                      <a:pPr algn="ctr"/>
                      <a:r>
                        <a:rPr lang="en-US" sz="1400" dirty="0">
                          <a:latin typeface="Arial" pitchFamily="34" charset="0"/>
                          <a:cs typeface="Arial" pitchFamily="34" charset="0"/>
                        </a:rPr>
                        <a:t>Criteria</a:t>
                      </a:r>
                      <a:r>
                        <a:rPr lang="en-US" sz="1400" baseline="0" dirty="0">
                          <a:latin typeface="Arial" pitchFamily="34" charset="0"/>
                          <a:cs typeface="Arial" pitchFamily="34" charset="0"/>
                        </a:rPr>
                        <a:t> </a:t>
                      </a:r>
                      <a:r>
                        <a:rPr lang="en-US" sz="1400" dirty="0">
                          <a:latin typeface="Arial" pitchFamily="34" charset="0"/>
                          <a:cs typeface="Arial" pitchFamily="34" charset="0"/>
                        </a:rPr>
                        <a:t>weights</a:t>
                      </a:r>
                      <a:r>
                        <a:rPr lang="en-US" sz="1400" baseline="0" dirty="0">
                          <a:latin typeface="Arial" pitchFamily="34" charset="0"/>
                          <a:cs typeface="Arial" pitchFamily="34" charset="0"/>
                        </a:rPr>
                        <a:t> </a:t>
                      </a:r>
                      <a:r>
                        <a:rPr lang="en-US" sz="1400" dirty="0">
                          <a:latin typeface="Arial" pitchFamily="34" charset="0"/>
                          <a:cs typeface="Arial" pitchFamily="34" charset="0"/>
                        </a:rPr>
                        <a:t>must total 100</a:t>
                      </a:r>
                    </a:p>
                  </a:txBody>
                  <a:tcPr anchor="ctr"/>
                </a:tc>
                <a:tc>
                  <a:txBody>
                    <a:bodyPr/>
                    <a:lstStyle/>
                    <a:p>
                      <a:pPr algn="ctr"/>
                      <a:r>
                        <a:rPr lang="en-US" sz="1400" dirty="0">
                          <a:latin typeface="Arial" pitchFamily="34" charset="0"/>
                          <a:cs typeface="Arial" pitchFamily="34" charset="0"/>
                        </a:rPr>
                        <a:t>30</a:t>
                      </a:r>
                    </a:p>
                  </a:txBody>
                  <a:tcPr anchor="ctr"/>
                </a:tc>
                <a:tc>
                  <a:txBody>
                    <a:bodyPr/>
                    <a:lstStyle/>
                    <a:p>
                      <a:pPr algn="ctr"/>
                      <a:r>
                        <a:rPr lang="en-US" sz="1400" dirty="0">
                          <a:latin typeface="Arial" pitchFamily="34" charset="0"/>
                          <a:cs typeface="Arial" pitchFamily="34" charset="0"/>
                        </a:rPr>
                        <a:t>40</a:t>
                      </a:r>
                    </a:p>
                  </a:txBody>
                  <a:tcPr anchor="ctr"/>
                </a:tc>
                <a:tc>
                  <a:txBody>
                    <a:bodyPr/>
                    <a:lstStyle/>
                    <a:p>
                      <a:pPr algn="ctr"/>
                      <a:r>
                        <a:rPr lang="en-US" sz="1400" dirty="0">
                          <a:latin typeface="Arial" pitchFamily="34" charset="0"/>
                          <a:cs typeface="Arial" pitchFamily="34" charset="0"/>
                        </a:rPr>
                        <a:t>30</a:t>
                      </a:r>
                    </a:p>
                  </a:txBody>
                  <a:tcPr anchor="ctr"/>
                </a:tc>
                <a:tc>
                  <a:txBody>
                    <a:bodyPr/>
                    <a:lstStyle/>
                    <a:p>
                      <a:pPr algn="ct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609600">
                <a:tc>
                  <a:txBody>
                    <a:bodyPr/>
                    <a:lstStyle/>
                    <a:p>
                      <a:pPr algn="ctr"/>
                      <a:r>
                        <a:rPr lang="en-US" sz="1400" dirty="0">
                          <a:latin typeface="Arial" pitchFamily="34" charset="0"/>
                          <a:cs typeface="Arial" pitchFamily="34" charset="0"/>
                        </a:rPr>
                        <a:t>EDI document set 1-logistics </a:t>
                      </a:r>
                    </a:p>
                    <a:p>
                      <a:pPr algn="ctr"/>
                      <a:r>
                        <a:rPr lang="en-US" sz="1400" dirty="0">
                          <a:latin typeface="Arial" pitchFamily="34" charset="0"/>
                          <a:cs typeface="Arial" pitchFamily="34" charset="0"/>
                        </a:rPr>
                        <a:t>BOL to outsourcer (outbound)</a:t>
                      </a:r>
                    </a:p>
                  </a:txBody>
                  <a:tcPr anchor="ctr"/>
                </a:tc>
                <a:tc>
                  <a:txBody>
                    <a:bodyPr/>
                    <a:lstStyle/>
                    <a:p>
                      <a:pPr algn="ctr"/>
                      <a:r>
                        <a:rPr lang="en-US" sz="1400" dirty="0">
                          <a:latin typeface="Arial" pitchFamily="34" charset="0"/>
                          <a:cs typeface="Arial" pitchFamily="34" charset="0"/>
                        </a:rPr>
                        <a:t>0.8</a:t>
                      </a:r>
                    </a:p>
                  </a:txBody>
                  <a:tcPr anchor="ctr"/>
                </a:tc>
                <a:tc>
                  <a:txBody>
                    <a:bodyPr/>
                    <a:lstStyle/>
                    <a:p>
                      <a:pPr algn="ctr"/>
                      <a:r>
                        <a:rPr lang="en-US" sz="1400" dirty="0">
                          <a:latin typeface="Arial" pitchFamily="34" charset="0"/>
                          <a:cs typeface="Arial" pitchFamily="34" charset="0"/>
                        </a:rPr>
                        <a:t>0.9</a:t>
                      </a:r>
                    </a:p>
                  </a:txBody>
                  <a:tcPr anchor="ctr"/>
                </a:tc>
                <a:tc>
                  <a:txBody>
                    <a:bodyPr/>
                    <a:lstStyle/>
                    <a:p>
                      <a:pPr algn="ctr"/>
                      <a:r>
                        <a:rPr lang="en-US" sz="1400" dirty="0">
                          <a:latin typeface="Arial" pitchFamily="34" charset="0"/>
                          <a:cs typeface="Arial" pitchFamily="34" charset="0"/>
                        </a:rPr>
                        <a:t>0.5</a:t>
                      </a:r>
                    </a:p>
                  </a:txBody>
                  <a:tcPr anchor="ctr"/>
                </a:tc>
                <a:tc>
                  <a:txBody>
                    <a:bodyPr/>
                    <a:lstStyle/>
                    <a:p>
                      <a:pPr algn="ctr"/>
                      <a:r>
                        <a:rPr lang="en-US" sz="1400" dirty="0">
                          <a:latin typeface="Arial" pitchFamily="34" charset="0"/>
                          <a:cs typeface="Arial" pitchFamily="34" charset="0"/>
                        </a:rPr>
                        <a:t>75</a:t>
                      </a:r>
                    </a:p>
                  </a:txBody>
                  <a:tcPr anchor="ctr"/>
                </a:tc>
                <a:extLst>
                  <a:ext uri="{0D108BD9-81ED-4DB2-BD59-A6C34878D82A}">
                    <a16:rowId xmlns:a16="http://schemas.microsoft.com/office/drawing/2014/main" val="10002"/>
                  </a:ext>
                </a:extLst>
              </a:tr>
              <a:tr h="533400">
                <a:tc>
                  <a:txBody>
                    <a:bodyPr/>
                    <a:lstStyle/>
                    <a:p>
                      <a:pPr algn="ctr"/>
                      <a:r>
                        <a:rPr lang="en-US" sz="1400" dirty="0">
                          <a:latin typeface="Arial" pitchFamily="34" charset="0"/>
                          <a:cs typeface="Arial" pitchFamily="34" charset="0"/>
                        </a:rPr>
                        <a:t>EDI document set</a:t>
                      </a:r>
                      <a:r>
                        <a:rPr lang="en-US" sz="1400" baseline="0" dirty="0">
                          <a:latin typeface="Arial" pitchFamily="34" charset="0"/>
                          <a:cs typeface="Arial" pitchFamily="34" charset="0"/>
                        </a:rPr>
                        <a:t> 2-Supplier orders (</a:t>
                      </a:r>
                      <a:r>
                        <a:rPr lang="en-US" sz="1400" dirty="0">
                          <a:latin typeface="Arial" pitchFamily="34" charset="0"/>
                          <a:cs typeface="Arial" pitchFamily="34" charset="0"/>
                        </a:rPr>
                        <a:t>outbound)</a:t>
                      </a:r>
                    </a:p>
                  </a:txBody>
                  <a:tcPr anchor="ctr"/>
                </a:tc>
                <a:tc>
                  <a:txBody>
                    <a:bodyPr/>
                    <a:lstStyle/>
                    <a:p>
                      <a:pPr algn="ctr"/>
                      <a:r>
                        <a:rPr lang="en-US" sz="1400" dirty="0">
                          <a:latin typeface="Arial" pitchFamily="34" charset="0"/>
                          <a:cs typeface="Arial" pitchFamily="34" charset="0"/>
                        </a:rPr>
                        <a:t>0.8</a:t>
                      </a:r>
                    </a:p>
                  </a:txBody>
                  <a:tcPr anchor="ctr"/>
                </a:tc>
                <a:tc>
                  <a:txBody>
                    <a:bodyPr/>
                    <a:lstStyle/>
                    <a:p>
                      <a:pPr algn="ctr"/>
                      <a:r>
                        <a:rPr lang="en-US" sz="1400" dirty="0">
                          <a:latin typeface="Arial" pitchFamily="34" charset="0"/>
                          <a:cs typeface="Arial" pitchFamily="34" charset="0"/>
                        </a:rPr>
                        <a:t>0.9</a:t>
                      </a:r>
                    </a:p>
                  </a:txBody>
                  <a:tcPr anchor="ctr"/>
                </a:tc>
                <a:tc>
                  <a:txBody>
                    <a:bodyPr/>
                    <a:lstStyle/>
                    <a:p>
                      <a:pPr algn="ctr"/>
                      <a:r>
                        <a:rPr lang="en-US" sz="1400" dirty="0">
                          <a:latin typeface="Arial" pitchFamily="34" charset="0"/>
                          <a:cs typeface="Arial" pitchFamily="34" charset="0"/>
                        </a:rPr>
                        <a:t>0.6</a:t>
                      </a:r>
                    </a:p>
                  </a:txBody>
                  <a:tcPr anchor="ctr"/>
                </a:tc>
                <a:tc>
                  <a:txBody>
                    <a:bodyPr/>
                    <a:lstStyle/>
                    <a:p>
                      <a:pPr algn="ctr"/>
                      <a:r>
                        <a:rPr lang="en-US" sz="1400" dirty="0">
                          <a:latin typeface="Arial" pitchFamily="34" charset="0"/>
                          <a:cs typeface="Arial" pitchFamily="34" charset="0"/>
                        </a:rPr>
                        <a:t>78</a:t>
                      </a:r>
                    </a:p>
                  </a:txBody>
                  <a:tcPr anchor="ctr"/>
                </a:tc>
                <a:extLst>
                  <a:ext uri="{0D108BD9-81ED-4DB2-BD59-A6C34878D82A}">
                    <a16:rowId xmlns:a16="http://schemas.microsoft.com/office/drawing/2014/main" val="10003"/>
                  </a:ext>
                </a:extLst>
              </a:tr>
              <a:tr h="457863">
                <a:tc>
                  <a:txBody>
                    <a:bodyPr/>
                    <a:lstStyle/>
                    <a:p>
                      <a:pPr algn="ctr"/>
                      <a:r>
                        <a:rPr lang="en-US" sz="1400" dirty="0">
                          <a:latin typeface="Arial" pitchFamily="34" charset="0"/>
                          <a:cs typeface="Arial" pitchFamily="34" charset="0"/>
                        </a:rPr>
                        <a:t>EDI document set</a:t>
                      </a:r>
                      <a:r>
                        <a:rPr lang="en-US" sz="1400" baseline="0" dirty="0">
                          <a:latin typeface="Arial" pitchFamily="34" charset="0"/>
                          <a:cs typeface="Arial" pitchFamily="34" charset="0"/>
                        </a:rPr>
                        <a:t> 2-Supplier </a:t>
                      </a:r>
                    </a:p>
                    <a:p>
                      <a:pPr marL="0" marR="0" indent="0" algn="ctr" defTabSz="914400" rtl="0" eaLnBrk="1" fontAlgn="auto" latinLnBrk="0" hangingPunct="1">
                        <a:lnSpc>
                          <a:spcPct val="100000"/>
                        </a:lnSpc>
                        <a:spcBef>
                          <a:spcPts val="0"/>
                        </a:spcBef>
                        <a:spcAft>
                          <a:spcPts val="0"/>
                        </a:spcAft>
                        <a:buClrTx/>
                        <a:buSzTx/>
                        <a:buFontTx/>
                        <a:buNone/>
                        <a:tabLst/>
                        <a:defRPr/>
                      </a:pPr>
                      <a:r>
                        <a:rPr lang="en-US" sz="1400" baseline="0" dirty="0">
                          <a:latin typeface="Arial" pitchFamily="34" charset="0"/>
                          <a:cs typeface="Arial" pitchFamily="34" charset="0"/>
                        </a:rPr>
                        <a:t>Fulfillment advice (in</a:t>
                      </a:r>
                      <a:r>
                        <a:rPr lang="en-US" sz="1400" dirty="0">
                          <a:latin typeface="Arial" pitchFamily="34" charset="0"/>
                          <a:cs typeface="Arial" pitchFamily="34" charset="0"/>
                        </a:rPr>
                        <a:t>bound)</a:t>
                      </a:r>
                    </a:p>
                  </a:txBody>
                  <a:tcPr anchor="ctr"/>
                </a:tc>
                <a:tc>
                  <a:txBody>
                    <a:bodyPr/>
                    <a:lstStyle/>
                    <a:p>
                      <a:pPr algn="ctr"/>
                      <a:r>
                        <a:rPr lang="en-US" sz="1400" dirty="0">
                          <a:latin typeface="Arial" pitchFamily="34" charset="0"/>
                          <a:cs typeface="Arial" pitchFamily="34" charset="0"/>
                        </a:rPr>
                        <a:t>0.4</a:t>
                      </a:r>
                    </a:p>
                  </a:txBody>
                  <a:tcPr anchor="ctr"/>
                </a:tc>
                <a:tc>
                  <a:txBody>
                    <a:bodyPr/>
                    <a:lstStyle/>
                    <a:p>
                      <a:pPr algn="ctr"/>
                      <a:r>
                        <a:rPr lang="en-US" sz="1400" dirty="0">
                          <a:latin typeface="Arial" pitchFamily="34" charset="0"/>
                          <a:cs typeface="Arial" pitchFamily="34" charset="0"/>
                        </a:rPr>
                        <a:t>0.5</a:t>
                      </a:r>
                    </a:p>
                  </a:txBody>
                  <a:tcPr anchor="ctr"/>
                </a:tc>
                <a:tc>
                  <a:txBody>
                    <a:bodyPr/>
                    <a:lstStyle/>
                    <a:p>
                      <a:pPr algn="ctr"/>
                      <a:r>
                        <a:rPr lang="en-US" sz="1400" dirty="0">
                          <a:latin typeface="Arial" pitchFamily="34" charset="0"/>
                          <a:cs typeface="Arial" pitchFamily="34" charset="0"/>
                        </a:rPr>
                        <a:t>0.3</a:t>
                      </a:r>
                    </a:p>
                  </a:txBody>
                  <a:tcPr anchor="ctr"/>
                </a:tc>
                <a:tc>
                  <a:txBody>
                    <a:bodyPr/>
                    <a:lstStyle/>
                    <a:p>
                      <a:pPr algn="ctr"/>
                      <a:r>
                        <a:rPr lang="en-US" sz="1400" dirty="0">
                          <a:latin typeface="Arial" pitchFamily="34" charset="0"/>
                          <a:cs typeface="Arial" pitchFamily="34" charset="0"/>
                        </a:rPr>
                        <a:t>41</a:t>
                      </a:r>
                    </a:p>
                  </a:txBody>
                  <a:tcPr anchor="ctr"/>
                </a:tc>
                <a:extLst>
                  <a:ext uri="{0D108BD9-81ED-4DB2-BD59-A6C34878D82A}">
                    <a16:rowId xmlns:a16="http://schemas.microsoft.com/office/drawing/2014/main" val="10004"/>
                  </a:ext>
                </a:extLst>
              </a:tr>
              <a:tr h="457863">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Customer order via SSL </a:t>
                      </a:r>
                      <a:r>
                        <a:rPr lang="en-US" sz="1400" baseline="0" dirty="0">
                          <a:latin typeface="Arial" pitchFamily="34" charset="0"/>
                          <a:cs typeface="Arial" pitchFamily="34" charset="0"/>
                        </a:rPr>
                        <a:t>(in</a:t>
                      </a:r>
                      <a:r>
                        <a:rPr lang="en-US" sz="1400" dirty="0">
                          <a:latin typeface="Arial" pitchFamily="34" charset="0"/>
                          <a:cs typeface="Arial" pitchFamily="34" charset="0"/>
                        </a:rPr>
                        <a:t>bound)</a:t>
                      </a:r>
                    </a:p>
                  </a:txBody>
                  <a:tcPr anchor="ctr"/>
                </a:tc>
                <a:tc>
                  <a:txBody>
                    <a:bodyPr/>
                    <a:lstStyle/>
                    <a:p>
                      <a:pPr algn="ctr"/>
                      <a:r>
                        <a:rPr lang="en-US" sz="1400" dirty="0">
                          <a:latin typeface="Arial" pitchFamily="34" charset="0"/>
                          <a:cs typeface="Arial" pitchFamily="34" charset="0"/>
                        </a:rPr>
                        <a:t>1.0</a:t>
                      </a:r>
                    </a:p>
                  </a:txBody>
                  <a:tcPr anchor="ctr"/>
                </a:tc>
                <a:tc>
                  <a:txBody>
                    <a:bodyPr/>
                    <a:lstStyle/>
                    <a:p>
                      <a:pPr algn="ctr"/>
                      <a:r>
                        <a:rPr lang="en-US" sz="1400" dirty="0">
                          <a:latin typeface="Arial" pitchFamily="34" charset="0"/>
                          <a:cs typeface="Arial" pitchFamily="34" charset="0"/>
                        </a:rPr>
                        <a:t>1.0</a:t>
                      </a:r>
                    </a:p>
                  </a:txBody>
                  <a:tcPr anchor="ctr"/>
                </a:tc>
                <a:tc>
                  <a:txBody>
                    <a:bodyPr/>
                    <a:lstStyle/>
                    <a:p>
                      <a:pPr algn="ctr"/>
                      <a:r>
                        <a:rPr lang="en-US" sz="1400" dirty="0">
                          <a:latin typeface="Arial" pitchFamily="34" charset="0"/>
                          <a:cs typeface="Arial" pitchFamily="34" charset="0"/>
                        </a:rPr>
                        <a:t>1.0</a:t>
                      </a:r>
                    </a:p>
                  </a:txBody>
                  <a:tcPr anchor="ctr"/>
                </a:tc>
                <a:tc>
                  <a:txBody>
                    <a:bodyPr/>
                    <a:lstStyle/>
                    <a:p>
                      <a:pPr algn="ctr"/>
                      <a:r>
                        <a:rPr lang="en-US" sz="1400" dirty="0">
                          <a:latin typeface="Arial" pitchFamily="34" charset="0"/>
                          <a:cs typeface="Arial" pitchFamily="34" charset="0"/>
                        </a:rPr>
                        <a:t>100</a:t>
                      </a:r>
                    </a:p>
                  </a:txBody>
                  <a:tcPr anchor="ctr"/>
                </a:tc>
                <a:extLst>
                  <a:ext uri="{0D108BD9-81ED-4DB2-BD59-A6C34878D82A}">
                    <a16:rowId xmlns:a16="http://schemas.microsoft.com/office/drawing/2014/main" val="10005"/>
                  </a:ext>
                </a:extLst>
              </a:tr>
              <a:tr h="275644">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Customer service request via e-mail (</a:t>
                      </a:r>
                      <a:r>
                        <a:rPr lang="en-US" sz="1400" baseline="0" dirty="0">
                          <a:latin typeface="Arial" pitchFamily="34" charset="0"/>
                          <a:cs typeface="Arial" pitchFamily="34" charset="0"/>
                        </a:rPr>
                        <a:t>in</a:t>
                      </a:r>
                      <a:r>
                        <a:rPr lang="en-US" sz="1400" dirty="0">
                          <a:latin typeface="Arial" pitchFamily="34" charset="0"/>
                          <a:cs typeface="Arial" pitchFamily="34" charset="0"/>
                        </a:rPr>
                        <a:t>bound)</a:t>
                      </a:r>
                    </a:p>
                  </a:txBody>
                  <a:tcPr anchor="ctr"/>
                </a:tc>
                <a:tc>
                  <a:txBody>
                    <a:bodyPr/>
                    <a:lstStyle/>
                    <a:p>
                      <a:pPr algn="ctr"/>
                      <a:r>
                        <a:rPr lang="en-US" sz="1400" dirty="0">
                          <a:latin typeface="Arial" pitchFamily="34" charset="0"/>
                          <a:cs typeface="Arial" pitchFamily="34" charset="0"/>
                        </a:rPr>
                        <a:t>0.4</a:t>
                      </a:r>
                    </a:p>
                  </a:txBody>
                  <a:tcPr anchor="ctr"/>
                </a:tc>
                <a:tc>
                  <a:txBody>
                    <a:bodyPr/>
                    <a:lstStyle/>
                    <a:p>
                      <a:pPr algn="ctr"/>
                      <a:r>
                        <a:rPr lang="en-US" sz="1400" dirty="0">
                          <a:latin typeface="Arial" pitchFamily="34" charset="0"/>
                          <a:cs typeface="Arial" pitchFamily="34" charset="0"/>
                        </a:rPr>
                        <a:t>0.4</a:t>
                      </a:r>
                    </a:p>
                  </a:txBody>
                  <a:tcPr anchor="ctr"/>
                </a:tc>
                <a:tc>
                  <a:txBody>
                    <a:bodyPr/>
                    <a:lstStyle/>
                    <a:p>
                      <a:pPr algn="ctr"/>
                      <a:r>
                        <a:rPr lang="en-US" sz="1400" dirty="0">
                          <a:latin typeface="Arial" pitchFamily="34" charset="0"/>
                          <a:cs typeface="Arial" pitchFamily="34" charset="0"/>
                        </a:rPr>
                        <a:t>0.9</a:t>
                      </a:r>
                    </a:p>
                  </a:txBody>
                  <a:tcPr anchor="ctr"/>
                </a:tc>
                <a:tc>
                  <a:txBody>
                    <a:bodyPr/>
                    <a:lstStyle/>
                    <a:p>
                      <a:pPr algn="ctr"/>
                      <a:r>
                        <a:rPr lang="en-US" sz="1400" dirty="0">
                          <a:latin typeface="Arial" pitchFamily="34" charset="0"/>
                          <a:cs typeface="Arial" pitchFamily="34" charset="0"/>
                        </a:rPr>
                        <a:t>55</a:t>
                      </a:r>
                    </a:p>
                  </a:txBody>
                  <a:tcPr anchor="ctr"/>
                </a:tc>
                <a:extLst>
                  <a:ext uri="{0D108BD9-81ED-4DB2-BD59-A6C34878D82A}">
                    <a16:rowId xmlns:a16="http://schemas.microsoft.com/office/drawing/2014/main" val="10006"/>
                  </a:ext>
                </a:extLst>
              </a:tr>
            </a:tbl>
          </a:graphicData>
        </a:graphic>
      </p:graphicFrame>
      <p:sp>
        <p:nvSpPr>
          <p:cNvPr id="11" name="Text Placeholder 10"/>
          <p:cNvSpPr>
            <a:spLocks noGrp="1"/>
          </p:cNvSpPr>
          <p:nvPr>
            <p:ph sz="quarter" idx="10"/>
          </p:nvPr>
        </p:nvSpPr>
        <p:spPr>
          <a:xfrm>
            <a:off x="390525" y="5141348"/>
            <a:ext cx="8263731" cy="572502"/>
          </a:xfrm>
        </p:spPr>
        <p:txBody>
          <a:bodyPr>
            <a:noAutofit/>
          </a:bodyPr>
          <a:lstStyle/>
          <a:p>
            <a:pPr marL="0" indent="0">
              <a:buNone/>
            </a:pPr>
            <a:r>
              <a:rPr lang="en-US" sz="1400" dirty="0"/>
              <a:t>Note: In the table, EDI stands for electronic data interchange, BOL stands for bill of lading, and SSL is secure sockets layer, </a:t>
            </a:r>
          </a:p>
        </p:txBody>
      </p:sp>
    </p:spTree>
    <p:extLst>
      <p:ext uri="{BB962C8B-B14F-4D97-AF65-F5344CB8AC3E}">
        <p14:creationId xmlns:p14="http://schemas.microsoft.com/office/powerpoint/2010/main" val="258087904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7" y="306463"/>
            <a:ext cx="8312727" cy="531737"/>
          </a:xfrm>
        </p:spPr>
        <p:txBody>
          <a:bodyPr>
            <a:normAutofit fontScale="90000"/>
          </a:bodyPr>
          <a:lstStyle/>
          <a:p>
            <a:r>
              <a:rPr lang="en-US" dirty="0"/>
              <a:t>Sample TVA Spreadsheet </a:t>
            </a:r>
          </a:p>
        </p:txBody>
      </p:sp>
      <p:pic>
        <p:nvPicPr>
          <p:cNvPr id="5" name="Picture 4" descr="An image shows box with multiple boxes inside it. It has eleven columns and eleven rows. Starting from the left top corner, the diagonal of the box is colored with different shades. The first column and first row has the text, “Threat 1” and the second row has the text that reads as, “Threat 2.” In the first column, the rows three to eight has three dotted lines in it. Ninth row first column has the text that reads as, “Threat n” and the next row has the text that reads as, “Priority of Controls.” The last is not divided into columns and the text in it reads as, “These bands of controls should be continued through all asset-threat pairs.” The second first row reads the text as, “T1V1A1” and “T1V2A1” below it. Above the first row, a black line is shown and it has the text above the columns. The text above second column is, “Asset 1” and third column is “Asset 2.”  Above fourth to tenth column, three dotted lines are shown. Above the eleventh column, the text reads as, “Asset n.” The tenth row has numbers 1, 2, 3, 4, and 5 in alternative boxes starting from the second column till tenth column. The alternative boxes in the ninth row that are blank other than numbered boxes are shaded with different colors.&#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5384" y="990600"/>
            <a:ext cx="6073232" cy="4342361"/>
          </a:xfrm>
          <a:prstGeom prst="rect">
            <a:avLst/>
          </a:prstGeom>
        </p:spPr>
      </p:pic>
    </p:spTree>
    <p:extLst>
      <p:ext uri="{BB962C8B-B14F-4D97-AF65-F5344CB8AC3E}">
        <p14:creationId xmlns:p14="http://schemas.microsoft.com/office/powerpoint/2010/main" val="99144131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2. Risk Assessment</a:t>
            </a:r>
            <a:endParaRPr lang="en-US" dirty="0"/>
          </a:p>
        </p:txBody>
      </p:sp>
      <p:sp>
        <p:nvSpPr>
          <p:cNvPr id="6" name="Content Placeholder 5"/>
          <p:cNvSpPr>
            <a:spLocks noGrp="1"/>
          </p:cNvSpPr>
          <p:nvPr>
            <p:ph idx="1"/>
          </p:nvPr>
        </p:nvSpPr>
        <p:spPr/>
        <p:txBody>
          <a:bodyPr/>
          <a:lstStyle/>
          <a:p>
            <a:r>
              <a:rPr lang="en-GB" altLang="en-US" dirty="0"/>
              <a:t>Risk assessment evaluates the relative risk for each vulnerability.</a:t>
            </a:r>
          </a:p>
          <a:p>
            <a:r>
              <a:rPr lang="en-GB" altLang="en-US" dirty="0"/>
              <a:t>It assigns a risk rating or score to each information asset.</a:t>
            </a:r>
          </a:p>
          <a:p>
            <a:r>
              <a:rPr lang="en-US" altLang="en-US" dirty="0"/>
              <a:t>Planning and organizing risk assessment</a:t>
            </a:r>
          </a:p>
          <a:p>
            <a:pPr lvl="1"/>
            <a:r>
              <a:rPr lang="en-US" altLang="en-US" dirty="0"/>
              <a:t>The goal at this point is to create a method for evaluating the relative risk of each listed vulnerability.</a:t>
            </a:r>
            <a:endParaRPr lang="en-GB" altLang="en-US" dirty="0"/>
          </a:p>
        </p:txBody>
      </p:sp>
    </p:spTree>
    <p:extLst>
      <p:ext uri="{BB962C8B-B14F-4D97-AF65-F5344CB8AC3E}">
        <p14:creationId xmlns:p14="http://schemas.microsoft.com/office/powerpoint/2010/main" val="134709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15637" y="304800"/>
            <a:ext cx="8312727" cy="609600"/>
          </a:xfrm>
        </p:spPr>
        <p:txBody>
          <a:bodyPr>
            <a:noAutofit/>
          </a:bodyPr>
          <a:lstStyle/>
          <a:p>
            <a:pPr>
              <a:spcBef>
                <a:spcPts val="0"/>
              </a:spcBef>
              <a:tabLst>
                <a:tab pos="4397375" algn="l"/>
              </a:tabLst>
            </a:pPr>
            <a:r>
              <a:rPr lang="en-US" dirty="0"/>
              <a:t>Major stages of risk assessment</a:t>
            </a:r>
            <a:endParaRPr lang="en-US" baseline="30000" dirty="0"/>
          </a:p>
        </p:txBody>
      </p:sp>
      <p:pic>
        <p:nvPicPr>
          <p:cNvPr id="7" name="Picture 6" descr="An illustration shows five blocks placed one below the other in a step like formation from the top to bottom. The first block on the top is labeled as, “Plan and organize the process.” First block points to the second block with an arrow. The second block is labeled as, “Determine loss frequency (Likelihood).” The second block points to the third block with an arrow. The third block is labeled as, “Evaluate loss magnitude (Impact).” Then it pointed with an arrow to the fourth block which is labeled as, “Calculate risk.” The fourth block is pointed to the fifth block with an arrow. The fifth block is labeled as, “Assess risk acceptability.” Dotted arrows are marked from the fifth block to the fourth and third blocks. Two dotted arrows from fourth block points to third and second block. Two dotted arrows emerges from third block pointing to second and first blocks. Second block points with a dotted arrow to first block.&#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011" y="1143000"/>
            <a:ext cx="7645978" cy="4536233"/>
          </a:xfrm>
          <a:prstGeom prst="rect">
            <a:avLst/>
          </a:prstGeom>
        </p:spPr>
      </p:pic>
    </p:spTree>
    <p:extLst>
      <p:ext uri="{BB962C8B-B14F-4D97-AF65-F5344CB8AC3E}">
        <p14:creationId xmlns:p14="http://schemas.microsoft.com/office/powerpoint/2010/main" val="378711118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6" y="304801"/>
            <a:ext cx="8312726" cy="685800"/>
          </a:xfrm>
        </p:spPr>
        <p:txBody>
          <a:bodyPr anchor="ctr">
            <a:noAutofit/>
          </a:bodyPr>
          <a:lstStyle/>
          <a:p>
            <a:r>
              <a:rPr lang="en-US" dirty="0"/>
              <a:t>Ranked vulnerability risk worksheet</a:t>
            </a:r>
          </a:p>
        </p:txBody>
      </p:sp>
      <p:graphicFrame>
        <p:nvGraphicFramePr>
          <p:cNvPr id="2" name="Table 1"/>
          <p:cNvGraphicFramePr>
            <a:graphicFrameLocks noGrp="1"/>
          </p:cNvGraphicFramePr>
          <p:nvPr>
            <p:extLst>
              <p:ext uri="{D42A27DB-BD31-4B8C-83A1-F6EECF244321}">
                <p14:modId xmlns:p14="http://schemas.microsoft.com/office/powerpoint/2010/main" val="4229972876"/>
              </p:ext>
            </p:extLst>
          </p:nvPr>
        </p:nvGraphicFramePr>
        <p:xfrm>
          <a:off x="228599" y="1143000"/>
          <a:ext cx="8686800" cy="4206240"/>
        </p:xfrm>
        <a:graphic>
          <a:graphicData uri="http://schemas.openxmlformats.org/drawingml/2006/table">
            <a:tbl>
              <a:tblPr firstRow="1" bandRow="1">
                <a:tableStyleId>{5940675A-B579-460E-94D1-54222C63F5DA}</a:tableStyleId>
              </a:tblPr>
              <a:tblGrid>
                <a:gridCol w="1600200">
                  <a:extLst>
                    <a:ext uri="{9D8B030D-6E8A-4147-A177-3AD203B41FA5}">
                      <a16:colId xmlns:a16="http://schemas.microsoft.com/office/drawing/2014/main" val="20000"/>
                    </a:ext>
                  </a:extLst>
                </a:gridCol>
                <a:gridCol w="1143000">
                  <a:extLst>
                    <a:ext uri="{9D8B030D-6E8A-4147-A177-3AD203B41FA5}">
                      <a16:colId xmlns:a16="http://schemas.microsoft.com/office/drawing/2014/main" val="20001"/>
                    </a:ext>
                  </a:extLst>
                </a:gridCol>
                <a:gridCol w="34290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tblGrid>
              <a:tr h="370840">
                <a:tc>
                  <a:txBody>
                    <a:bodyPr/>
                    <a:lstStyle/>
                    <a:p>
                      <a:pPr algn="ctr"/>
                      <a:r>
                        <a:rPr lang="en-US" sz="1200" b="1" dirty="0">
                          <a:solidFill>
                            <a:schemeClr val="bg1"/>
                          </a:solidFill>
                          <a:latin typeface="Arial" pitchFamily="34" charset="0"/>
                          <a:cs typeface="Arial" pitchFamily="34" charset="0"/>
                        </a:rPr>
                        <a:t>Asset</a:t>
                      </a: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Asset</a:t>
                      </a:r>
                      <a:r>
                        <a:rPr lang="en-US" sz="1200" b="1" baseline="0" dirty="0">
                          <a:solidFill>
                            <a:schemeClr val="bg1"/>
                          </a:solidFill>
                          <a:latin typeface="Arial" pitchFamily="34" charset="0"/>
                          <a:cs typeface="Arial" pitchFamily="34" charset="0"/>
                        </a:rPr>
                        <a:t> relative value</a:t>
                      </a:r>
                      <a:endParaRPr lang="en-US" sz="1200" b="1" dirty="0">
                        <a:solidFill>
                          <a:schemeClr val="bg1"/>
                        </a:solidFill>
                        <a:latin typeface="Arial" pitchFamily="34" charset="0"/>
                        <a:cs typeface="Arial" pitchFamily="34" charset="0"/>
                      </a:endParaRP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vulnerability</a:t>
                      </a: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Loss frequency</a:t>
                      </a: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Loss magnitude</a:t>
                      </a:r>
                    </a:p>
                  </a:txBody>
                  <a:tcPr marL="86585" marR="86585" anchor="ctr">
                    <a:solidFill>
                      <a:srgbClr val="364162"/>
                    </a:solidFill>
                  </a:tcPr>
                </a:tc>
                <a:extLst>
                  <a:ext uri="{0D108BD9-81ED-4DB2-BD59-A6C34878D82A}">
                    <a16:rowId xmlns:a16="http://schemas.microsoft.com/office/drawing/2014/main" val="10000"/>
                  </a:ext>
                </a:extLst>
              </a:tr>
              <a:tr h="370840">
                <a:tc>
                  <a:txBody>
                    <a:bodyPr/>
                    <a:lstStyle/>
                    <a:p>
                      <a:pPr algn="ctr"/>
                      <a:r>
                        <a:rPr lang="en-US" sz="1200" dirty="0">
                          <a:latin typeface="Arial" pitchFamily="34" charset="0"/>
                          <a:cs typeface="Arial" pitchFamily="34" charset="0"/>
                        </a:rPr>
                        <a:t>Customer service request via e-mail (inbound)</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tc>
                  <a:txBody>
                    <a:bodyPr/>
                    <a:lstStyle/>
                    <a:p>
                      <a:pPr algn="ctr"/>
                      <a:r>
                        <a:rPr lang="en-US" sz="1200" dirty="0">
                          <a:latin typeface="Arial" pitchFamily="34" charset="0"/>
                          <a:cs typeface="Arial" pitchFamily="34" charset="0"/>
                        </a:rPr>
                        <a:t>E-mail</a:t>
                      </a:r>
                      <a:r>
                        <a:rPr lang="en-US" sz="1200" baseline="0" dirty="0">
                          <a:latin typeface="Arial" pitchFamily="34" charset="0"/>
                          <a:cs typeface="Arial" pitchFamily="34" charset="0"/>
                        </a:rPr>
                        <a:t> disruption due to hardware failure </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0.2</a:t>
                      </a:r>
                    </a:p>
                  </a:txBody>
                  <a:tcPr marL="86585" marR="86585" anchor="ctr"/>
                </a:tc>
                <a:tc>
                  <a:txBody>
                    <a:bodyPr/>
                    <a:lstStyle/>
                    <a:p>
                      <a:pPr algn="ctr"/>
                      <a:r>
                        <a:rPr lang="en-US" sz="1200" dirty="0">
                          <a:latin typeface="Arial" pitchFamily="34" charset="0"/>
                          <a:cs typeface="Arial" pitchFamily="34" charset="0"/>
                        </a:rPr>
                        <a:t>11</a:t>
                      </a:r>
                    </a:p>
                  </a:txBody>
                  <a:tcPr marL="86585" marR="86585" anchor="ctr"/>
                </a:tc>
                <a:extLst>
                  <a:ext uri="{0D108BD9-81ED-4DB2-BD59-A6C34878D82A}">
                    <a16:rowId xmlns:a16="http://schemas.microsoft.com/office/drawing/2014/main" val="10001"/>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algn="ct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hardware failure </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10</a:t>
                      </a:r>
                    </a:p>
                  </a:txBody>
                  <a:tcPr marL="86585" marR="86585" anchor="ctr"/>
                </a:tc>
                <a:extLst>
                  <a:ext uri="{0D108BD9-81ED-4DB2-BD59-A6C34878D82A}">
                    <a16:rowId xmlns:a16="http://schemas.microsoft.com/office/drawing/2014/main" val="10002"/>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algn="ct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or ISP service failure</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10</a:t>
                      </a:r>
                    </a:p>
                  </a:txBody>
                  <a:tcPr marL="86585" marR="86585" anchor="ctr"/>
                </a:tc>
                <a:extLst>
                  <a:ext uri="{0D108BD9-81ED-4DB2-BD59-A6C34878D82A}">
                    <a16:rowId xmlns:a16="http://schemas.microsoft.com/office/drawing/2014/main" val="10003"/>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service request via e-mail (inbound)</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tc>
                  <a:txBody>
                    <a:bodyPr/>
                    <a:lstStyle/>
                    <a:p>
                      <a:pPr algn="ctr"/>
                      <a:r>
                        <a:rPr lang="en-US" sz="1200" dirty="0">
                          <a:latin typeface="Arial" pitchFamily="34" charset="0"/>
                          <a:cs typeface="Arial" pitchFamily="34" charset="0"/>
                        </a:rPr>
                        <a:t>E-mail</a:t>
                      </a:r>
                      <a:r>
                        <a:rPr lang="en-US" sz="1200" baseline="0" dirty="0">
                          <a:latin typeface="Arial" pitchFamily="34" charset="0"/>
                          <a:cs typeface="Arial" pitchFamily="34" charset="0"/>
                        </a:rPr>
                        <a:t> disruption due to SMTP mail relay attack</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extLst>
                  <a:ext uri="{0D108BD9-81ED-4DB2-BD59-A6C34878D82A}">
                    <a16:rowId xmlns:a16="http://schemas.microsoft.com/office/drawing/2014/main" val="10004"/>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service request via e-mail (inbound)</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tc>
                  <a:txBody>
                    <a:bodyPr/>
                    <a:lstStyle/>
                    <a:p>
                      <a:pPr algn="ctr"/>
                      <a:r>
                        <a:rPr lang="en-US" sz="1200" dirty="0">
                          <a:latin typeface="Arial" pitchFamily="34" charset="0"/>
                          <a:cs typeface="Arial" pitchFamily="34" charset="0"/>
                        </a:rPr>
                        <a:t>E-mail</a:t>
                      </a:r>
                      <a:r>
                        <a:rPr lang="en-US" sz="1200" baseline="0" dirty="0">
                          <a:latin typeface="Arial" pitchFamily="34" charset="0"/>
                          <a:cs typeface="Arial" pitchFamily="34" charset="0"/>
                        </a:rPr>
                        <a:t> disruption due to ISP service failure</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extLst>
                  <a:ext uri="{0D108BD9-81ED-4DB2-BD59-A6C34878D82A}">
                    <a16:rowId xmlns:a16="http://schemas.microsoft.com/office/drawing/2014/main" val="10005"/>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algn="ct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denial-of-service attack</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0.025</a:t>
                      </a:r>
                    </a:p>
                  </a:txBody>
                  <a:tcPr marL="86585" marR="86585" anchor="ctr"/>
                </a:tc>
                <a:tc>
                  <a:txBody>
                    <a:bodyPr/>
                    <a:lstStyle/>
                    <a:p>
                      <a:pPr algn="ctr"/>
                      <a:r>
                        <a:rPr lang="en-US" sz="1200" dirty="0">
                          <a:latin typeface="Arial" pitchFamily="34" charset="0"/>
                          <a:cs typeface="Arial" pitchFamily="34" charset="0"/>
                        </a:rPr>
                        <a:t>2.5</a:t>
                      </a:r>
                    </a:p>
                  </a:txBody>
                  <a:tcPr marL="86585" marR="86585" anchor="ctr"/>
                </a:tc>
                <a:extLst>
                  <a:ext uri="{0D108BD9-81ED-4DB2-BD59-A6C34878D82A}">
                    <a16:rowId xmlns:a16="http://schemas.microsoft.com/office/drawing/2014/main" val="10006"/>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software failure</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0.01</a:t>
                      </a:r>
                    </a:p>
                  </a:txBody>
                  <a:tcPr marL="86585" marR="86585" anchor="ctr"/>
                </a:tc>
                <a:tc>
                  <a:txBody>
                    <a:bodyPr/>
                    <a:lstStyle/>
                    <a:p>
                      <a:pPr algn="ctr"/>
                      <a:r>
                        <a:rPr lang="en-US" sz="1200" dirty="0">
                          <a:latin typeface="Arial" pitchFamily="34" charset="0"/>
                          <a:cs typeface="Arial" pitchFamily="34" charset="0"/>
                        </a:rPr>
                        <a:t>1</a:t>
                      </a:r>
                    </a:p>
                  </a:txBody>
                  <a:tcPr marL="86585" marR="86585" anchor="ct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13543755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381000" y="533400"/>
            <a:ext cx="8312726" cy="1219200"/>
          </a:xfrm>
        </p:spPr>
        <p:txBody>
          <a:bodyPr>
            <a:normAutofit/>
          </a:bodyPr>
          <a:lstStyle/>
          <a:p>
            <a:r>
              <a:rPr lang="en-US" dirty="0"/>
              <a:t>Risk identification and Assessment Deliverables</a:t>
            </a:r>
          </a:p>
        </p:txBody>
      </p:sp>
      <p:graphicFrame>
        <p:nvGraphicFramePr>
          <p:cNvPr id="2" name="Table 1"/>
          <p:cNvGraphicFramePr>
            <a:graphicFrameLocks noGrp="1"/>
          </p:cNvGraphicFramePr>
          <p:nvPr>
            <p:extLst>
              <p:ext uri="{D42A27DB-BD31-4B8C-83A1-F6EECF244321}">
                <p14:modId xmlns:p14="http://schemas.microsoft.com/office/powerpoint/2010/main" val="4148578463"/>
              </p:ext>
            </p:extLst>
          </p:nvPr>
        </p:nvGraphicFramePr>
        <p:xfrm>
          <a:off x="381000" y="2529840"/>
          <a:ext cx="8382000" cy="2194560"/>
        </p:xfrm>
        <a:graphic>
          <a:graphicData uri="http://schemas.openxmlformats.org/drawingml/2006/table">
            <a:tbl>
              <a:tblPr firstRow="1" bandRow="1">
                <a:tableStyleId>{5940675A-B579-460E-94D1-54222C63F5DA}</a:tableStyleId>
              </a:tblPr>
              <a:tblGrid>
                <a:gridCol w="3810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457200">
                <a:tc>
                  <a:txBody>
                    <a:bodyPr/>
                    <a:lstStyle/>
                    <a:p>
                      <a:pPr algn="ctr"/>
                      <a:r>
                        <a:rPr lang="en-US" sz="1600" b="1" dirty="0">
                          <a:solidFill>
                            <a:schemeClr val="bg1"/>
                          </a:solidFill>
                          <a:latin typeface="Arial" pitchFamily="34" charset="0"/>
                          <a:cs typeface="Arial" pitchFamily="34" charset="0"/>
                        </a:rPr>
                        <a:t>Deliverable</a:t>
                      </a:r>
                    </a:p>
                  </a:txBody>
                  <a:tcPr anchor="ctr">
                    <a:solidFill>
                      <a:srgbClr val="364162"/>
                    </a:solidFill>
                  </a:tcPr>
                </a:tc>
                <a:tc>
                  <a:txBody>
                    <a:bodyPr/>
                    <a:lstStyle/>
                    <a:p>
                      <a:pPr algn="ctr"/>
                      <a:r>
                        <a:rPr lang="en-US" sz="1600" b="1" dirty="0">
                          <a:solidFill>
                            <a:schemeClr val="bg1"/>
                          </a:solidFill>
                          <a:latin typeface="Arial" pitchFamily="34" charset="0"/>
                          <a:cs typeface="Arial" pitchFamily="34" charset="0"/>
                        </a:rPr>
                        <a:t>Purpose</a:t>
                      </a:r>
                    </a:p>
                  </a:txBody>
                  <a:tcPr anchor="ctr">
                    <a:solidFill>
                      <a:srgbClr val="364162"/>
                    </a:solidFill>
                  </a:tcPr>
                </a:tc>
                <a:extLst>
                  <a:ext uri="{0D108BD9-81ED-4DB2-BD59-A6C34878D82A}">
                    <a16:rowId xmlns:a16="http://schemas.microsoft.com/office/drawing/2014/main" val="10000"/>
                  </a:ext>
                </a:extLst>
              </a:tr>
              <a:tr h="370840">
                <a:tc>
                  <a:txBody>
                    <a:bodyPr/>
                    <a:lstStyle/>
                    <a:p>
                      <a:pPr algn="l"/>
                      <a:r>
                        <a:rPr lang="en-US" sz="1600" dirty="0">
                          <a:latin typeface="Arial" pitchFamily="34" charset="0"/>
                          <a:cs typeface="Arial" pitchFamily="34" charset="0"/>
                        </a:rPr>
                        <a:t>Information asset classification worksheet</a:t>
                      </a:r>
                    </a:p>
                  </a:txBody>
                  <a:tcPr anchor="ctr"/>
                </a:tc>
                <a:tc>
                  <a:txBody>
                    <a:bodyPr/>
                    <a:lstStyle/>
                    <a:p>
                      <a:pPr algn="l"/>
                      <a:r>
                        <a:rPr lang="en-US" sz="1600" dirty="0">
                          <a:latin typeface="Arial" pitchFamily="34" charset="0"/>
                          <a:cs typeface="Arial" pitchFamily="34" charset="0"/>
                        </a:rPr>
                        <a:t>Assembles information about information assets and their</a:t>
                      </a:r>
                      <a:r>
                        <a:rPr lang="en-US" sz="1600" baseline="0" dirty="0">
                          <a:latin typeface="Arial" pitchFamily="34" charset="0"/>
                          <a:cs typeface="Arial" pitchFamily="34" charset="0"/>
                        </a:rPr>
                        <a:t> value to the organization</a:t>
                      </a:r>
                      <a:endParaRPr lang="en-US" sz="16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370840">
                <a:tc>
                  <a:txBody>
                    <a:bodyPr/>
                    <a:lstStyle/>
                    <a:p>
                      <a:pPr algn="l"/>
                      <a:r>
                        <a:rPr lang="en-US" sz="1600" dirty="0">
                          <a:latin typeface="Arial" pitchFamily="34" charset="0"/>
                          <a:cs typeface="Arial" pitchFamily="34" charset="0"/>
                        </a:rPr>
                        <a:t>Weighted criteria analysis</a:t>
                      </a:r>
                      <a:r>
                        <a:rPr lang="en-US" sz="1600" baseline="0" dirty="0">
                          <a:latin typeface="Arial" pitchFamily="34" charset="0"/>
                          <a:cs typeface="Arial" pitchFamily="34" charset="0"/>
                        </a:rPr>
                        <a:t> worksheet</a:t>
                      </a:r>
                      <a:r>
                        <a:rPr lang="en-US" sz="1600" dirty="0">
                          <a:latin typeface="Arial" pitchFamily="34" charset="0"/>
                          <a:cs typeface="Arial" pitchFamily="34" charset="0"/>
                        </a:rPr>
                        <a:t> </a:t>
                      </a:r>
                    </a:p>
                  </a:txBody>
                  <a:tcPr anchor="ctr"/>
                </a:tc>
                <a:tc>
                  <a:txBody>
                    <a:bodyPr/>
                    <a:lstStyle/>
                    <a:p>
                      <a:pPr algn="l"/>
                      <a:r>
                        <a:rPr lang="en-US" sz="1600" dirty="0">
                          <a:latin typeface="Arial" pitchFamily="34" charset="0"/>
                          <a:cs typeface="Arial" pitchFamily="34" charset="0"/>
                        </a:rPr>
                        <a:t>Assigns</a:t>
                      </a:r>
                      <a:r>
                        <a:rPr lang="en-US" sz="1600" baseline="0" dirty="0">
                          <a:latin typeface="Arial" pitchFamily="34" charset="0"/>
                          <a:cs typeface="Arial" pitchFamily="34" charset="0"/>
                        </a:rPr>
                        <a:t> a ranked value or impact weight to each information asset</a:t>
                      </a:r>
                      <a:endParaRPr lang="en-US" sz="1600" dirty="0">
                        <a:latin typeface="Arial" pitchFamily="34" charset="0"/>
                        <a:cs typeface="Arial" pitchFamily="34" charset="0"/>
                      </a:endParaRPr>
                    </a:p>
                  </a:txBody>
                  <a:tcPr anchor="ctr"/>
                </a:tc>
                <a:extLst>
                  <a:ext uri="{0D108BD9-81ED-4DB2-BD59-A6C34878D82A}">
                    <a16:rowId xmlns:a16="http://schemas.microsoft.com/office/drawing/2014/main" val="10002"/>
                  </a:ext>
                </a:extLst>
              </a:tr>
              <a:tr h="370840">
                <a:tc>
                  <a:txBody>
                    <a:bodyPr/>
                    <a:lstStyle/>
                    <a:p>
                      <a:pPr algn="l"/>
                      <a:r>
                        <a:rPr lang="en-US" sz="1600" dirty="0">
                          <a:latin typeface="Arial" pitchFamily="34" charset="0"/>
                          <a:cs typeface="Arial" pitchFamily="34" charset="0"/>
                        </a:rPr>
                        <a:t>Ranked vulnerability risk worksheet</a:t>
                      </a:r>
                    </a:p>
                  </a:txBody>
                  <a:tcPr anchor="ctr"/>
                </a:tc>
                <a:tc>
                  <a:txBody>
                    <a:bodyPr/>
                    <a:lstStyle/>
                    <a:p>
                      <a:pPr algn="l"/>
                      <a:r>
                        <a:rPr lang="en-US" sz="1600" dirty="0">
                          <a:latin typeface="Arial" pitchFamily="34" charset="0"/>
                          <a:cs typeface="Arial" pitchFamily="34" charset="0"/>
                        </a:rPr>
                        <a:t>Assigns a ranked value</a:t>
                      </a:r>
                      <a:r>
                        <a:rPr lang="en-US" sz="1600" baseline="0" dirty="0">
                          <a:latin typeface="Arial" pitchFamily="34" charset="0"/>
                          <a:cs typeface="Arial" pitchFamily="34" charset="0"/>
                        </a:rPr>
                        <a:t> or risk rating for each uncontrolled asset-vulnerability pair</a:t>
                      </a:r>
                      <a:endParaRPr lang="en-US" sz="1600" dirty="0">
                        <a:latin typeface="Arial" pitchFamily="34" charset="0"/>
                        <a:cs typeface="Arial" pitchFamily="34" charset="0"/>
                      </a:endParaRPr>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26573959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3. Risk Control</a:t>
            </a:r>
            <a:endParaRPr lang="en-US" dirty="0"/>
          </a:p>
        </p:txBody>
      </p:sp>
      <p:sp>
        <p:nvSpPr>
          <p:cNvPr id="6" name="Content Placeholder 5"/>
          <p:cNvSpPr>
            <a:spLocks noGrp="1"/>
          </p:cNvSpPr>
          <p:nvPr>
            <p:ph idx="1"/>
          </p:nvPr>
        </p:nvSpPr>
        <p:spPr>
          <a:xfrm>
            <a:off x="190500" y="914400"/>
            <a:ext cx="8763000" cy="4830763"/>
          </a:xfrm>
        </p:spPr>
        <p:txBody>
          <a:bodyPr>
            <a:normAutofit lnSpcReduction="10000"/>
          </a:bodyPr>
          <a:lstStyle/>
          <a:p>
            <a:pPr algn="just"/>
            <a:r>
              <a:rPr lang="en-GB" altLang="en-US" dirty="0"/>
              <a:t>Involves selection of control strategies, justification of strategies to upper management, and implementation/monitoring/on going assessment of adopted controls</a:t>
            </a:r>
          </a:p>
          <a:p>
            <a:pPr algn="just"/>
            <a:r>
              <a:rPr lang="en-GB" altLang="en-US" dirty="0"/>
              <a:t>Once the ranked vulnerability risk worksheet is complete, the organization must choose one of five strategies to control each risk: </a:t>
            </a:r>
          </a:p>
          <a:p>
            <a:pPr lvl="1" algn="just"/>
            <a:r>
              <a:rPr lang="en-US" altLang="en-US" dirty="0"/>
              <a:t>Defense</a:t>
            </a:r>
          </a:p>
          <a:p>
            <a:pPr lvl="1" algn="just"/>
            <a:r>
              <a:rPr lang="en-US" altLang="en-US" dirty="0"/>
              <a:t>Transference</a:t>
            </a:r>
          </a:p>
          <a:p>
            <a:pPr lvl="1" algn="just"/>
            <a:r>
              <a:rPr lang="en-US" altLang="en-US" dirty="0"/>
              <a:t>Mitigation</a:t>
            </a:r>
          </a:p>
          <a:p>
            <a:pPr lvl="1" algn="just"/>
            <a:r>
              <a:rPr lang="en-US" altLang="en-US" dirty="0"/>
              <a:t>Acceptance</a:t>
            </a:r>
          </a:p>
          <a:p>
            <a:pPr lvl="1" algn="just"/>
            <a:r>
              <a:rPr lang="en-US" altLang="en-US" dirty="0"/>
              <a:t>Termination</a:t>
            </a:r>
            <a:endParaRPr lang="en-GB" altLang="en-US" dirty="0"/>
          </a:p>
        </p:txBody>
      </p:sp>
    </p:spTree>
    <p:extLst>
      <p:ext uri="{BB962C8B-B14F-4D97-AF65-F5344CB8AC3E}">
        <p14:creationId xmlns:p14="http://schemas.microsoft.com/office/powerpoint/2010/main" val="3396886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5636" y="156747"/>
            <a:ext cx="8312726" cy="681453"/>
          </a:xfrm>
        </p:spPr>
        <p:txBody>
          <a:bodyPr anchor="ctr">
            <a:noAutofit/>
          </a:bodyPr>
          <a:lstStyle/>
          <a:p>
            <a:r>
              <a:rPr lang="en-US" dirty="0"/>
              <a:t>Risk handling decision points</a:t>
            </a:r>
          </a:p>
        </p:txBody>
      </p:sp>
      <p:pic>
        <p:nvPicPr>
          <p:cNvPr id="7" name="Picture 6" descr="A figure shows a flow chart of risk handling. A circle on the left top is labeled as, “Identify viable threats.” It points to box labeled as, “Threat and vulnerability exist” with a long arrow mark to the right corner.  To this box, four steps are labeled from the left corner. A circle on the left corner is labeled as, “System as designed.” The circle points to a diamond labeled as, “Is system vulnerable?.” If yes, it is pointed to right to another diamond labeled as, “Is system exploitable.” If no, it is pointed to an oval shape towards down labeled as, “No risk.” Is system exploitable has yes condition, it points to the right side to ca circle labeled as, “Vulnerability exists” and if no, it points down to an oval shape labeled as, “No risk.”  The vulnerability exists is finally pointed to the box, threat and vulnerability exist.  This box is pointed down to the left corner to a circle labeled as, “Risk exists.” It is further pointed to diamond shape labeled as, “Is the attacker’s gain&gt;cost?.” If yes, it is pointed to right side diamond shape labeled as, “Is expected loss&gt;organization’s acceptable level?.” If no, it is pointed to oval shape labeled as, “Risk may be accepted.” When the label is expected loss&gt;organization’s acceptable level? Has no condition it is pointed down to oval shape. It is labeled as, “Risk should be accepted” and is yes condition, it finally points to an oval shape labeled as, “Risk is unacceptable.”&#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3411" y="990600"/>
            <a:ext cx="6357175" cy="4672524"/>
          </a:xfrm>
          <a:prstGeom prst="rect">
            <a:avLst/>
          </a:prstGeom>
        </p:spPr>
      </p:pic>
    </p:spTree>
    <p:extLst>
      <p:ext uri="{BB962C8B-B14F-4D97-AF65-F5344CB8AC3E}">
        <p14:creationId xmlns:p14="http://schemas.microsoft.com/office/powerpoint/2010/main" val="76831659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228600"/>
            <a:ext cx="9143999" cy="1066800"/>
          </a:xfrm>
        </p:spPr>
        <p:txBody>
          <a:bodyPr anchor="ctr">
            <a:noAutofit/>
          </a:bodyPr>
          <a:lstStyle/>
          <a:p>
            <a:r>
              <a:rPr lang="en-US" dirty="0"/>
              <a:t>Relationship of risk to threats, assets, and countermeasures</a:t>
            </a:r>
          </a:p>
        </p:txBody>
      </p:sp>
      <p:pic>
        <p:nvPicPr>
          <p:cNvPr id="5" name="Picture 4" descr="A figure shows a flowchart. The block labeled as, “Owners” is pointed with an arrow to countermeasures. The arrow is labeled as, “impose”, the countermeasures block is pointed down to risk through the arrow mentioned as, “to reduce.” The block risk has an arrow mentioned wish to minimize from the block named as owners. Separately, a block is labeled as, “Threat agents.” This block points to threats with an arrow labeled as, “give rise to.” Then the block named threat is pointed to risk at the center of illustration with an arrow, labeled as, “that increase.” From threat agents, an arrow points to a block named as, “assets” with an arrow labeled as, “wish to abuse and/or may damage.” Further two arrows are pointed to assets, one from threats with an arrow labeled as, “to.” Another arrow from the block owners is pointed with an arrow labeled as, “value.”&#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5000" y="1323975"/>
            <a:ext cx="5226942" cy="4382090"/>
          </a:xfrm>
          <a:prstGeom prst="rect">
            <a:avLst/>
          </a:prstGeom>
        </p:spPr>
      </p:pic>
    </p:spTree>
    <p:extLst>
      <p:ext uri="{BB962C8B-B14F-4D97-AF65-F5344CB8AC3E}">
        <p14:creationId xmlns:p14="http://schemas.microsoft.com/office/powerpoint/2010/main" val="392851679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703" y="152400"/>
            <a:ext cx="8174182" cy="623011"/>
          </a:xfrm>
        </p:spPr>
        <p:txBody>
          <a:bodyPr anchor="ctr">
            <a:normAutofit fontScale="90000"/>
          </a:bodyPr>
          <a:lstStyle/>
          <a:p>
            <a:r>
              <a:rPr lang="en-US" dirty="0"/>
              <a:t>Risk control cycle</a:t>
            </a:r>
            <a:endParaRPr lang="en-US" sz="3200" dirty="0"/>
          </a:p>
        </p:txBody>
      </p:sp>
      <p:pic>
        <p:nvPicPr>
          <p:cNvPr id="7" name="Picture 6" descr="A figure shows a flow chart risk control. The flow chart starts with a block that is labeled as, “identify information assets.” Then, it is marked with an arrow to another block downwards, labeled as, “Prepare ranked vulnerability risk worksheet.” It is then pointed to the block below labeled as, “Develop control strategy and plan.” It is pointed to another block on the next column that is labeled as, “Implement control”. It is further pointed to another block labeled as, “Assess control” and it is pointed down to a diamond shape labeled as, “Are the controls adequate?” which points back to the block, develop control strategy and plan in case of NO condition. If the condition is yes the step is pointed to another block in the next column labeled as, “Plan for maintenance.” It then pointed down to the block named as, “Measure risk to information asset” which is further pointed downwards to the diamond shape labeled as, “Acceptable risk.” If it has yes condition it points back to the previous step. If the condition is NO, it points to the block, “Develop control strategy and plan.”&#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685800"/>
            <a:ext cx="7660811" cy="4953991"/>
          </a:xfrm>
          <a:prstGeom prst="rect">
            <a:avLst/>
          </a:prstGeom>
        </p:spPr>
      </p:pic>
    </p:spTree>
    <p:extLst>
      <p:ext uri="{BB962C8B-B14F-4D97-AF65-F5344CB8AC3E}">
        <p14:creationId xmlns:p14="http://schemas.microsoft.com/office/powerpoint/2010/main" val="124485731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Benchmarking and Best Practices</a:t>
            </a:r>
            <a:endParaRPr lang="en-US" dirty="0"/>
          </a:p>
        </p:txBody>
      </p:sp>
      <p:sp>
        <p:nvSpPr>
          <p:cNvPr id="3" name="Content Placeholder 2"/>
          <p:cNvSpPr>
            <a:spLocks noGrp="1"/>
          </p:cNvSpPr>
          <p:nvPr>
            <p:ph idx="1"/>
          </p:nvPr>
        </p:nvSpPr>
        <p:spPr>
          <a:xfrm>
            <a:off x="228600" y="1295401"/>
            <a:ext cx="8763000" cy="4267200"/>
          </a:xfrm>
        </p:spPr>
        <p:txBody>
          <a:bodyPr/>
          <a:lstStyle/>
          <a:p>
            <a:pPr algn="just"/>
            <a:r>
              <a:rPr lang="en-GB" altLang="en-US" dirty="0"/>
              <a:t>An alternative approach to risk management</a:t>
            </a:r>
          </a:p>
          <a:p>
            <a:pPr algn="just"/>
            <a:r>
              <a:rPr lang="en-GB" altLang="en-US" dirty="0"/>
              <a:t>Benchmarking: process of seeking out and studying practices in other organizations that one’s own organization desires to duplicate</a:t>
            </a:r>
          </a:p>
          <a:p>
            <a:pPr algn="just"/>
            <a:r>
              <a:rPr lang="en-GB" altLang="en-US" dirty="0"/>
              <a:t>One of two measures typically used to compare practices: </a:t>
            </a:r>
          </a:p>
          <a:p>
            <a:pPr lvl="1" algn="just"/>
            <a:r>
              <a:rPr lang="en-GB" altLang="en-US" dirty="0"/>
              <a:t>Metrics-based measures, based on numerical standards</a:t>
            </a:r>
          </a:p>
          <a:p>
            <a:pPr lvl="1" algn="just"/>
            <a:r>
              <a:rPr lang="en-GB" altLang="en-US" dirty="0"/>
              <a:t>Process-based measures, more strategic and less focused on numbers</a:t>
            </a:r>
          </a:p>
        </p:txBody>
      </p:sp>
    </p:spTree>
    <p:extLst>
      <p:ext uri="{BB962C8B-B14F-4D97-AF65-F5344CB8AC3E}">
        <p14:creationId xmlns:p14="http://schemas.microsoft.com/office/powerpoint/2010/main" val="2864606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 y="76200"/>
            <a:ext cx="9052560" cy="1039091"/>
          </a:xfrm>
        </p:spPr>
        <p:txBody>
          <a:bodyPr anchor="ctr"/>
          <a:lstStyle/>
          <a:p>
            <a:r>
              <a:rPr lang="en-GB" altLang="en-US" dirty="0"/>
              <a:t>Documenting Results </a:t>
            </a:r>
            <a:endParaRPr lang="en-US" dirty="0"/>
          </a:p>
        </p:txBody>
      </p:sp>
      <p:sp>
        <p:nvSpPr>
          <p:cNvPr id="3" name="Content Placeholder 2"/>
          <p:cNvSpPr>
            <a:spLocks noGrp="1"/>
          </p:cNvSpPr>
          <p:nvPr>
            <p:ph idx="1"/>
          </p:nvPr>
        </p:nvSpPr>
        <p:spPr>
          <a:xfrm>
            <a:off x="228600" y="1295401"/>
            <a:ext cx="8763000" cy="4267200"/>
          </a:xfrm>
        </p:spPr>
        <p:txBody>
          <a:bodyPr/>
          <a:lstStyle/>
          <a:p>
            <a:pPr algn="just"/>
            <a:r>
              <a:rPr lang="en-GB" altLang="en-US" dirty="0"/>
              <a:t>At minimum, each information asset-threat pair should have documented control strategy clearly identifying any remaining residual risk.</a:t>
            </a:r>
          </a:p>
          <a:p>
            <a:pPr algn="just"/>
            <a:r>
              <a:rPr lang="en-GB" altLang="en-US" dirty="0"/>
              <a:t>Another option: Document the outcome of the control strategy for each information asset-vulnerability pair as an action plan.</a:t>
            </a:r>
          </a:p>
          <a:p>
            <a:pPr algn="just"/>
            <a:r>
              <a:rPr lang="en-GB" altLang="en-US" dirty="0"/>
              <a:t>Risk assessment may be documented in a topic-specific report.</a:t>
            </a:r>
          </a:p>
        </p:txBody>
      </p:sp>
    </p:spTree>
    <p:extLst>
      <p:ext uri="{BB962C8B-B14F-4D97-AF65-F5344CB8AC3E}">
        <p14:creationId xmlns:p14="http://schemas.microsoft.com/office/powerpoint/2010/main" val="976140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0E592FAA-CB9B-A0C7-5AF4-AE591A9E3836}"/>
              </a:ext>
            </a:extLst>
          </p:cNvPr>
          <p:cNvSpPr>
            <a:spLocks noGrp="1" noChangeArrowheads="1"/>
          </p:cNvSpPr>
          <p:nvPr>
            <p:ph type="title"/>
          </p:nvPr>
        </p:nvSpPr>
        <p:spPr/>
        <p:txBody>
          <a:bodyPr vert="horz" lIns="91440" tIns="45720" rIns="91440" bIns="45720" rtlCol="0" anchor="ctr">
            <a:normAutofit fontScale="90000"/>
          </a:bodyPr>
          <a:lstStyle/>
          <a:p>
            <a:r>
              <a:rPr lang="en-GB" altLang="en-US" dirty="0"/>
              <a:t>4. Why do we need to continuously review risks?</a:t>
            </a:r>
          </a:p>
        </p:txBody>
      </p:sp>
      <p:sp>
        <p:nvSpPr>
          <p:cNvPr id="21506" name="Rectangle 3">
            <a:extLst>
              <a:ext uri="{FF2B5EF4-FFF2-40B4-BE49-F238E27FC236}">
                <a16:creationId xmlns:a16="http://schemas.microsoft.com/office/drawing/2014/main" id="{309E2AD6-CA6B-B583-5446-AB2A97DB034B}"/>
              </a:ext>
            </a:extLst>
          </p:cNvPr>
          <p:cNvSpPr>
            <a:spLocks noGrp="1" noChangeArrowheads="1"/>
          </p:cNvSpPr>
          <p:nvPr>
            <p:ph type="body" idx="1"/>
          </p:nvPr>
        </p:nvSpPr>
        <p:spPr/>
        <p:txBody>
          <a:bodyPr/>
          <a:lstStyle/>
          <a:p>
            <a:pPr eaLnBrk="1" hangingPunct="1">
              <a:buFontTx/>
              <a:buNone/>
            </a:pPr>
            <a:r>
              <a:rPr lang="en-GB" altLang="en-US" dirty="0"/>
              <a:t>	</a:t>
            </a:r>
            <a:r>
              <a:rPr lang="en-GB" altLang="en-US" sz="2400" dirty="0"/>
              <a:t>Risk Management protects and adds value to the organisation and it’s stakeholders through supporting the organisation’s objectives.</a:t>
            </a:r>
          </a:p>
          <a:p>
            <a:pPr eaLnBrk="1" hangingPunct="1">
              <a:buFontTx/>
              <a:buNone/>
            </a:pPr>
            <a:endParaRPr lang="en-GB" altLang="en-US" sz="2400" dirty="0"/>
          </a:p>
          <a:p>
            <a:pPr eaLnBrk="1" hangingPunct="1">
              <a:buFontTx/>
              <a:buNone/>
            </a:pPr>
            <a:r>
              <a:rPr lang="en-GB" altLang="en-US" sz="2400" dirty="0"/>
              <a:t>	</a:t>
            </a:r>
            <a:r>
              <a:rPr lang="en-GB" altLang="en-US" sz="2000" b="1" dirty="0"/>
              <a:t>It should be about the management, not avoidance of risk</a:t>
            </a:r>
          </a:p>
          <a:p>
            <a:pPr eaLnBrk="1" hangingPunct="1">
              <a:buFontTx/>
              <a:buNone/>
            </a:pPr>
            <a:endParaRPr lang="en-GB" altLang="en-US" sz="2000" b="1" dirty="0"/>
          </a:p>
          <a:p>
            <a:pPr eaLnBrk="1" hangingPunct="1">
              <a:buFontTx/>
              <a:buNone/>
            </a:pPr>
            <a:r>
              <a:rPr lang="en-GB" altLang="en-US" sz="2000" dirty="0"/>
              <a:t>	</a:t>
            </a:r>
            <a:r>
              <a:rPr lang="en-GB" altLang="en-US" sz="2000" b="1" dirty="0"/>
              <a:t>It should help to prioritise work in a fast moving context</a:t>
            </a:r>
          </a:p>
          <a:p>
            <a:pPr eaLnBrk="1" hangingPunct="1">
              <a:buFontTx/>
              <a:buNone/>
            </a:pPr>
            <a:r>
              <a:rPr lang="en-GB" altLang="en-US" sz="2000" dirty="0"/>
              <a:t>	</a:t>
            </a:r>
          </a:p>
          <a:p>
            <a:pPr eaLnBrk="1" hangingPunct="1">
              <a:buFontTx/>
              <a:buNone/>
            </a:pPr>
            <a:r>
              <a:rPr lang="en-GB" altLang="en-US" sz="2000" dirty="0"/>
              <a:t>	</a:t>
            </a:r>
            <a:r>
              <a:rPr lang="en-GB" altLang="en-US" sz="2000" b="1" dirty="0">
                <a:solidFill>
                  <a:srgbClr val="FF0000"/>
                </a:solidFill>
              </a:rPr>
              <a:t>RISK MANAGEMENT NEEDS TO BECOME A STYLE OF THOUGHT, AND SHOULD DEFINITELY NOT BE A MERE PAPER CHASE</a:t>
            </a:r>
            <a:r>
              <a:rPr lang="en-GB" altLang="en-US" sz="2000" dirty="0">
                <a:solidFill>
                  <a:srgbClr val="FF0000"/>
                </a:solidFill>
              </a:rPr>
              <a:t> </a:t>
            </a:r>
            <a:endParaRPr lang="en-GB" altLang="en-US" dirty="0">
              <a:solidFill>
                <a:srgbClr val="FF0000"/>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29E5DC0E-FD8F-1A6A-4329-917047DA9A0E}"/>
              </a:ext>
            </a:extLst>
          </p:cNvPr>
          <p:cNvSpPr>
            <a:spLocks noGrp="1" noChangeArrowheads="1"/>
          </p:cNvSpPr>
          <p:nvPr>
            <p:ph type="title"/>
          </p:nvPr>
        </p:nvSpPr>
        <p:spPr/>
        <p:txBody>
          <a:bodyPr vert="horz" lIns="91440" tIns="45720" rIns="91440" bIns="45720" rtlCol="0" anchor="ctr">
            <a:noAutofit/>
          </a:bodyPr>
          <a:lstStyle/>
          <a:p>
            <a:r>
              <a:rPr lang="en-GB" altLang="en-US" sz="2800" dirty="0"/>
              <a:t>What could happen if we don’t manage our risks effectively and continue to review them?</a:t>
            </a:r>
          </a:p>
        </p:txBody>
      </p:sp>
      <p:sp>
        <p:nvSpPr>
          <p:cNvPr id="22530" name="Rectangle 3">
            <a:extLst>
              <a:ext uri="{FF2B5EF4-FFF2-40B4-BE49-F238E27FC236}">
                <a16:creationId xmlns:a16="http://schemas.microsoft.com/office/drawing/2014/main" id="{B4F14103-7E9D-3BE9-B638-CF3BAFF2E5AA}"/>
              </a:ext>
            </a:extLst>
          </p:cNvPr>
          <p:cNvSpPr>
            <a:spLocks noGrp="1" noChangeArrowheads="1"/>
          </p:cNvSpPr>
          <p:nvPr>
            <p:ph type="body" idx="1"/>
          </p:nvPr>
        </p:nvSpPr>
        <p:spPr>
          <a:xfrm>
            <a:off x="190500" y="1600200"/>
            <a:ext cx="8763000" cy="4830763"/>
          </a:xfrm>
        </p:spPr>
        <p:txBody>
          <a:bodyPr/>
          <a:lstStyle/>
          <a:p>
            <a:pPr>
              <a:buNone/>
            </a:pPr>
            <a:r>
              <a:rPr lang="en-GB" sz="1800" dirty="0"/>
              <a:t>Data Breaches and Security Incidents</a:t>
            </a:r>
          </a:p>
          <a:p>
            <a:pPr eaLnBrk="1" hangingPunct="1">
              <a:buFontTx/>
              <a:buNone/>
            </a:pPr>
            <a:endParaRPr lang="en-GB" altLang="en-US" sz="1800" dirty="0"/>
          </a:p>
          <a:p>
            <a:pPr eaLnBrk="1" hangingPunct="1">
              <a:buFontTx/>
              <a:buNone/>
            </a:pPr>
            <a:r>
              <a:rPr lang="en-GB" altLang="en-US" sz="1800" dirty="0"/>
              <a:t>Unfavourable press</a:t>
            </a:r>
          </a:p>
          <a:p>
            <a:pPr eaLnBrk="1" hangingPunct="1">
              <a:buFontTx/>
              <a:buNone/>
            </a:pPr>
            <a:endParaRPr lang="en-GB" altLang="en-US" sz="1800" dirty="0"/>
          </a:p>
          <a:p>
            <a:pPr eaLnBrk="1" hangingPunct="1">
              <a:buFontTx/>
              <a:buNone/>
            </a:pPr>
            <a:r>
              <a:rPr lang="en-GB" altLang="en-US" sz="1800" dirty="0"/>
              <a:t>Financial implications</a:t>
            </a:r>
          </a:p>
          <a:p>
            <a:pPr eaLnBrk="1" hangingPunct="1">
              <a:buFontTx/>
              <a:buNone/>
            </a:pPr>
            <a:endParaRPr lang="en-GB" altLang="en-US" sz="1800" dirty="0"/>
          </a:p>
          <a:p>
            <a:pPr>
              <a:buNone/>
            </a:pPr>
            <a:r>
              <a:rPr lang="en-GB" altLang="en-US" sz="1800" dirty="0"/>
              <a:t>Severe reputational damage</a:t>
            </a:r>
          </a:p>
          <a:p>
            <a:pPr>
              <a:buNone/>
            </a:pPr>
            <a:endParaRPr lang="en-GB" altLang="en-US" sz="1800" dirty="0"/>
          </a:p>
          <a:p>
            <a:pPr>
              <a:buNone/>
            </a:pPr>
            <a:r>
              <a:rPr lang="en-GB" sz="1800" dirty="0"/>
              <a:t>Legal and Liability Issues</a:t>
            </a:r>
            <a:endParaRPr lang="en-GB" altLang="en-US" sz="1800" dirty="0"/>
          </a:p>
          <a:p>
            <a:pPr eaLnBrk="1" hangingPunct="1">
              <a:buFontTx/>
              <a:buNone/>
            </a:pPr>
            <a:endParaRPr lang="en-GB" altLang="en-US" sz="2000" dirty="0"/>
          </a:p>
          <a:p>
            <a:pPr eaLnBrk="1" hangingPunct="1">
              <a:buFontTx/>
              <a:buNone/>
            </a:pPr>
            <a:r>
              <a:rPr lang="en-GB" altLang="en-US" sz="2000" b="1" dirty="0">
                <a:solidFill>
                  <a:srgbClr val="FF0000"/>
                </a:solidFill>
              </a:rPr>
              <a:t>To name but a few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 y="27709"/>
            <a:ext cx="9052560" cy="353291"/>
          </a:xfrm>
        </p:spPr>
        <p:txBody>
          <a:bodyPr anchor="ctr">
            <a:normAutofit fontScale="90000"/>
          </a:bodyPr>
          <a:lstStyle/>
          <a:p>
            <a:r>
              <a:rPr lang="en-GB" altLang="en-US" dirty="0"/>
              <a:t>Summary</a:t>
            </a:r>
            <a:endParaRPr lang="en-US" dirty="0"/>
          </a:p>
        </p:txBody>
      </p:sp>
      <p:sp>
        <p:nvSpPr>
          <p:cNvPr id="6" name="Content Placeholder 5"/>
          <p:cNvSpPr>
            <a:spLocks noGrp="1"/>
          </p:cNvSpPr>
          <p:nvPr>
            <p:ph idx="1"/>
          </p:nvPr>
        </p:nvSpPr>
        <p:spPr>
          <a:xfrm>
            <a:off x="45720" y="533400"/>
            <a:ext cx="9052560" cy="5181600"/>
          </a:xfrm>
        </p:spPr>
        <p:txBody>
          <a:bodyPr>
            <a:normAutofit fontScale="25000" lnSpcReduction="20000"/>
          </a:bodyPr>
          <a:lstStyle/>
          <a:p>
            <a:pPr algn="just"/>
            <a:r>
              <a:rPr lang="en-GB" altLang="en-US" sz="6400" dirty="0"/>
              <a:t>Risk identification: formal process of examining and documenting risk in information systems</a:t>
            </a:r>
          </a:p>
          <a:p>
            <a:pPr algn="just"/>
            <a:r>
              <a:rPr lang="en-GB" altLang="en-US" sz="6400" dirty="0"/>
              <a:t>Risk identification</a:t>
            </a:r>
          </a:p>
          <a:p>
            <a:pPr lvl="2" algn="just"/>
            <a:r>
              <a:rPr lang="en-GB" altLang="en-US" sz="5600" dirty="0"/>
              <a:t>A risk management strategy enables the identification, classification, and prioritisation of an organisation’s information assets </a:t>
            </a:r>
          </a:p>
          <a:p>
            <a:pPr lvl="2" algn="just"/>
            <a:r>
              <a:rPr lang="en-GB" altLang="en-US" sz="5600" dirty="0"/>
              <a:t>Residual risk: risk remaining to the information asset even after the existing control is applied</a:t>
            </a:r>
          </a:p>
          <a:p>
            <a:pPr algn="just">
              <a:lnSpc>
                <a:spcPct val="120000"/>
              </a:lnSpc>
            </a:pPr>
            <a:r>
              <a:rPr lang="en-GB" altLang="en-US" sz="6400" dirty="0"/>
              <a:t>Risk control: the process of taking carefully reasoned steps to ensure the confidentiality, integrity, and availability of the components of an information system</a:t>
            </a:r>
          </a:p>
          <a:p>
            <a:pPr algn="just">
              <a:lnSpc>
                <a:spcPct val="120000"/>
              </a:lnSpc>
            </a:pPr>
            <a:r>
              <a:rPr lang="en-GB" altLang="en-US" sz="6400" dirty="0"/>
              <a:t>Risk control: Five strategies are used to control risks that result from vulnerabilities: </a:t>
            </a:r>
          </a:p>
          <a:p>
            <a:pPr lvl="2" algn="just"/>
            <a:r>
              <a:rPr lang="en-US" altLang="en-US" sz="5600" dirty="0"/>
              <a:t>Defend </a:t>
            </a:r>
          </a:p>
          <a:p>
            <a:pPr lvl="2" algn="just"/>
            <a:r>
              <a:rPr lang="en-US" altLang="en-US" sz="5600" dirty="0"/>
              <a:t>Transference</a:t>
            </a:r>
          </a:p>
          <a:p>
            <a:pPr lvl="2" algn="just"/>
            <a:r>
              <a:rPr lang="en-US" altLang="en-US" sz="5600" dirty="0"/>
              <a:t>Mitigate</a:t>
            </a:r>
          </a:p>
          <a:p>
            <a:pPr lvl="2" algn="just"/>
            <a:r>
              <a:rPr lang="en-US" altLang="en-US" sz="5600" dirty="0"/>
              <a:t>Accept</a:t>
            </a:r>
          </a:p>
          <a:p>
            <a:pPr lvl="2" algn="just"/>
            <a:r>
              <a:rPr lang="en-US" altLang="en-US" sz="5600" dirty="0"/>
              <a:t>Terminate</a:t>
            </a:r>
          </a:p>
          <a:p>
            <a:pPr algn="just">
              <a:lnSpc>
                <a:spcPct val="120000"/>
              </a:lnSpc>
            </a:pPr>
            <a:r>
              <a:rPr lang="en-US" altLang="en-US" sz="6400" dirty="0"/>
              <a:t>The economic feasibility study determines the costs associated with protecting an asset. The formal documentation process of feasibility is called a cost-benefit analysis.</a:t>
            </a:r>
          </a:p>
          <a:p>
            <a:pPr algn="just"/>
            <a:r>
              <a:rPr lang="en-US" altLang="en-US" sz="6400" dirty="0"/>
              <a:t>The economic feasibility study determines the costs associated with protecting an asset. The formal documentation process of feasibility is called a cost-benefit analysis.</a:t>
            </a:r>
          </a:p>
          <a:p>
            <a:pPr algn="just"/>
            <a:r>
              <a:rPr lang="en-US" altLang="en-US" sz="6400" dirty="0"/>
              <a:t>Benchmarking is an alternative method to economic feasibility analysis that seeks out and studies practices used in other </a:t>
            </a:r>
            <a:r>
              <a:rPr lang="en-US" altLang="en-US" sz="6400" dirty="0" err="1"/>
              <a:t>organisations</a:t>
            </a:r>
            <a:r>
              <a:rPr lang="en-US" altLang="en-US" sz="6400" dirty="0"/>
              <a:t> to produce desired results in one’s own </a:t>
            </a:r>
            <a:r>
              <a:rPr lang="en-US" altLang="en-US" sz="6400" dirty="0" err="1"/>
              <a:t>organisation</a:t>
            </a:r>
            <a:r>
              <a:rPr lang="en-US" altLang="en-US" sz="6400" dirty="0"/>
              <a:t>.</a:t>
            </a:r>
            <a:endParaRPr lang="en-GB" altLang="en-US" sz="6400" dirty="0"/>
          </a:p>
          <a:p>
            <a:pPr algn="just">
              <a:lnSpc>
                <a:spcPct val="120000"/>
              </a:lnSpc>
            </a:pPr>
            <a:endParaRPr lang="en-US" altLang="en-US" sz="5000" dirty="0"/>
          </a:p>
          <a:p>
            <a:pPr algn="just"/>
            <a:endParaRPr lang="en-GB" altLang="en-US" dirty="0"/>
          </a:p>
        </p:txBody>
      </p:sp>
    </p:spTree>
    <p:extLst>
      <p:ext uri="{BB962C8B-B14F-4D97-AF65-F5344CB8AC3E}">
        <p14:creationId xmlns:p14="http://schemas.microsoft.com/office/powerpoint/2010/main" val="21951042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GB" dirty="0"/>
              <a:t>Security Technology: Access Controls, Firewalls and VPNs</a:t>
            </a:r>
            <a:br>
              <a:rPr lang="en-GB" dirty="0"/>
            </a:br>
            <a:endParaRPr lang="en-GB" dirty="0"/>
          </a:p>
        </p:txBody>
      </p:sp>
    </p:spTree>
    <p:extLst>
      <p:ext uri="{BB962C8B-B14F-4D97-AF65-F5344CB8AC3E}">
        <p14:creationId xmlns:p14="http://schemas.microsoft.com/office/powerpoint/2010/main" val="1496916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1_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6584</TotalTime>
  <Words>4477</Words>
  <Application>Microsoft Macintosh PowerPoint</Application>
  <PresentationFormat>On-screen Show (4:3)</PresentationFormat>
  <Paragraphs>567</Paragraphs>
  <Slides>31</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Courier New</vt:lpstr>
      <vt:lpstr>Lucida Sans Unicode</vt:lpstr>
      <vt:lpstr>Open Sans</vt:lpstr>
      <vt:lpstr>Times New Roman</vt:lpstr>
      <vt:lpstr>ui-sans-serif</vt:lpstr>
      <vt:lpstr>Wingdings</vt:lpstr>
      <vt:lpstr>1_Sample</vt:lpstr>
      <vt:lpstr>Risk Management   </vt:lpstr>
      <vt:lpstr>Learning Objectives</vt:lpstr>
      <vt:lpstr>What is a risk ?</vt:lpstr>
      <vt:lpstr>Introduction</vt:lpstr>
      <vt:lpstr>PowerPoint Presentation</vt:lpstr>
      <vt:lpstr>Risk Appetite and Residual Risk</vt:lpstr>
      <vt:lpstr>More on risk management</vt:lpstr>
      <vt:lpstr>Key points on Risk Management</vt:lpstr>
      <vt:lpstr>Components of risk management</vt:lpstr>
      <vt:lpstr>1. Risk Identification</vt:lpstr>
      <vt:lpstr>Components of risk identification</vt:lpstr>
      <vt:lpstr>Doing a Risk Register</vt:lpstr>
      <vt:lpstr>How risks are score rated:     Likelihood v Impact   - or could it happen and would it  hurt</vt:lpstr>
      <vt:lpstr>Sample inventory worksheet  (1 of 2)</vt:lpstr>
      <vt:lpstr>Sample inventory worksheet (2 of 2)</vt:lpstr>
      <vt:lpstr>Example of a weighted factor analysis worksheet </vt:lpstr>
      <vt:lpstr>Sample TVA Spreadsheet </vt:lpstr>
      <vt:lpstr>2. Risk Assessment</vt:lpstr>
      <vt:lpstr>Major stages of risk assessment</vt:lpstr>
      <vt:lpstr>Ranked vulnerability risk worksheet</vt:lpstr>
      <vt:lpstr>Risk identification and Assessment Deliverables</vt:lpstr>
      <vt:lpstr>3. Risk Control</vt:lpstr>
      <vt:lpstr>Risk handling decision points</vt:lpstr>
      <vt:lpstr>Relationship of risk to threats, assets, and countermeasures</vt:lpstr>
      <vt:lpstr>Risk control cycle</vt:lpstr>
      <vt:lpstr>Benchmarking and Best Practices</vt:lpstr>
      <vt:lpstr>Documenting Results </vt:lpstr>
      <vt:lpstr>4. Why do we need to continuously review risks?</vt:lpstr>
      <vt:lpstr>What could happen if we don’t manage our risks effectively and continue to review them?</vt:lpstr>
      <vt:lpstr>Summary</vt:lpstr>
      <vt:lpstr>Next Class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5 Risk Management</dc:title>
  <dc:creator>Whitman</dc:creator>
  <cp:lastModifiedBy>Odayne Haughton (2132149)</cp:lastModifiedBy>
  <cp:revision>204</cp:revision>
  <dcterms:created xsi:type="dcterms:W3CDTF">2008-12-13T17:52:47Z</dcterms:created>
  <dcterms:modified xsi:type="dcterms:W3CDTF">2024-06-04T10:10:34Z</dcterms:modified>
</cp:coreProperties>
</file>