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sldIdLst>
    <p:sldId id="272" r:id="rId5"/>
    <p:sldId id="257" r:id="rId6"/>
    <p:sldId id="260" r:id="rId7"/>
    <p:sldId id="258" r:id="rId8"/>
    <p:sldId id="259" r:id="rId9"/>
    <p:sldId id="261" r:id="rId10"/>
    <p:sldId id="262" r:id="rId11"/>
    <p:sldId id="273" r:id="rId12"/>
    <p:sldId id="263" r:id="rId13"/>
    <p:sldId id="264" r:id="rId14"/>
    <p:sldId id="265" r:id="rId15"/>
    <p:sldId id="267" r:id="rId16"/>
    <p:sldId id="268" r:id="rId17"/>
    <p:sldId id="274" r:id="rId18"/>
    <p:sldId id="276" r:id="rId19"/>
    <p:sldId id="277" r:id="rId20"/>
    <p:sldId id="271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34D206-1787-8A57-73D1-D01597B13466}" v="12" dt="2025-11-08T14:43:07.6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 Akpan (2309192)" userId="S::2309192@student.uwtsd.ac.uk::7bb0eaf4-a082-4fd6-bc93-ed8652f5265d" providerId="AD" clId="Web-{AA34D206-1787-8A57-73D1-D01597B13466}"/>
    <pc:docChg chg="modSld">
      <pc:chgData name="Rose Akpan (2309192)" userId="S::2309192@student.uwtsd.ac.uk::7bb0eaf4-a082-4fd6-bc93-ed8652f5265d" providerId="AD" clId="Web-{AA34D206-1787-8A57-73D1-D01597B13466}" dt="2025-11-08T14:43:07.667" v="5" actId="20577"/>
      <pc:docMkLst>
        <pc:docMk/>
      </pc:docMkLst>
      <pc:sldChg chg="modSp">
        <pc:chgData name="Rose Akpan (2309192)" userId="S::2309192@student.uwtsd.ac.uk::7bb0eaf4-a082-4fd6-bc93-ed8652f5265d" providerId="AD" clId="Web-{AA34D206-1787-8A57-73D1-D01597B13466}" dt="2025-11-08T14:43:07.667" v="5" actId="20577"/>
        <pc:sldMkLst>
          <pc:docMk/>
          <pc:sldMk cId="3177961531" sldId="259"/>
        </pc:sldMkLst>
        <pc:spChg chg="mod">
          <ac:chgData name="Rose Akpan (2309192)" userId="S::2309192@student.uwtsd.ac.uk::7bb0eaf4-a082-4fd6-bc93-ed8652f5265d" providerId="AD" clId="Web-{AA34D206-1787-8A57-73D1-D01597B13466}" dt="2025-11-08T14:43:07.667" v="5" actId="20577"/>
          <ac:spMkLst>
            <pc:docMk/>
            <pc:sldMk cId="3177961531" sldId="259"/>
            <ac:spMk id="3" creationId="{0670BAE6-CD1D-411E-AFD0-41952001B86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349930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697762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022625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03319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21022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400305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530264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33124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4227727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037767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929975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2488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1827421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3926472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7748922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8819160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970518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F1EDB4B-1055-45EB-B9EB-AE8A15FA0446}" type="datetimeFigureOut">
              <a:rPr lang="en-NG" smtClean="0"/>
              <a:t>11/08/2025</a:t>
            </a:fld>
            <a:endParaRPr lang="en-N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N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E78C3-DD22-4BE0-ADBD-BE4FFFE726E5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1650534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england.nhs.uk/2023/12/nhs-app-reaches-record-users-on-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414C1D-76AB-4C00-B0E0-E88725F4624A}"/>
              </a:ext>
            </a:extLst>
          </p:cNvPr>
          <p:cNvSpPr txBox="1"/>
          <p:nvPr/>
        </p:nvSpPr>
        <p:spPr>
          <a:xfrm>
            <a:off x="516834" y="715617"/>
            <a:ext cx="11383617" cy="5991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NAME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ROSE EMEKA AKPAN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STUDENT NUMBER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2309192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MODULE CODE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BMHP6026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COURSE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	HEALTH					   &amp; CARE PROFESSIONS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ASSIGNMENT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</a:p>
          <a:p>
            <a:pPr>
              <a:lnSpc>
                <a:spcPct val="150000"/>
              </a:lnSpc>
            </a:pPr>
            <a:r>
              <a:rPr lang="en-US" sz="3200" b="1" i="1" dirty="0">
                <a:latin typeface="Arial" panose="020B0604020202020204" pitchFamily="34" charset="0"/>
                <a:cs typeface="Arial" panose="020B0604020202020204" pitchFamily="34" charset="0"/>
              </a:rPr>
              <a:t>LECTURER’S NAME 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DR MARTIN SVEJDA</a:t>
            </a:r>
            <a:endParaRPr lang="en-NG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2861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09D9E9-D313-4C4F-8D0A-144E8BFC9F68}"/>
              </a:ext>
            </a:extLst>
          </p:cNvPr>
          <p:cNvSpPr txBox="1"/>
          <p:nvPr/>
        </p:nvSpPr>
        <p:spPr>
          <a:xfrm>
            <a:off x="5641144" y="296124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B4FF34-EDF8-4ADD-85D5-1B7D593E3D6C}"/>
              </a:ext>
            </a:extLst>
          </p:cNvPr>
          <p:cNvSpPr txBox="1"/>
          <p:nvPr/>
        </p:nvSpPr>
        <p:spPr>
          <a:xfrm>
            <a:off x="609601" y="801859"/>
            <a:ext cx="6424246" cy="56845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innovation has become a cornerstone of modern and social care. It 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reshaping UK health and social care.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Okwor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 al., 2024).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of the most significant innovations within the last decade is the NHS App.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NHS App, launched in 2019, acts as a digital front door for healthcare access (NHS England, 2019).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Today’s presentation traces its chronological development, impact on service delivery and community, and future prospects.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5B0B2F-42ED-47E1-9B67-7FBEA00F59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3847" y="1185457"/>
            <a:ext cx="5031543" cy="5380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961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44CEDC-F1B5-474E-80B2-BC6AE19E44CA}"/>
              </a:ext>
            </a:extLst>
          </p:cNvPr>
          <p:cNvSpPr txBox="1"/>
          <p:nvPr/>
        </p:nvSpPr>
        <p:spPr>
          <a:xfrm>
            <a:off x="516835" y="1285460"/>
            <a:ext cx="11145078" cy="4769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ORIGINS: THE PROBLEM</a:t>
            </a:r>
            <a:r>
              <a:rPr lang="en-US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(2017-2018)</a:t>
            </a:r>
            <a:endParaRPr lang="en-NG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solve the problems of l</a:t>
            </a:r>
            <a:r>
              <a:rPr lang="en-NG" sz="3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ong</a:t>
            </a:r>
            <a:r>
              <a:rPr lang="en-NG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waiting times, admin burdens, and fragmented systems (Mistry and </a:t>
            </a:r>
            <a:r>
              <a:rPr lang="en-NG" sz="3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Jabbal</a:t>
            </a:r>
            <a:r>
              <a:rPr lang="en-NG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  <a:endParaRPr lang="en-NG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3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Aim: </a:t>
            </a:r>
            <a:r>
              <a:rPr lang="en-NG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Create a single digital access point to streamline appointments, prescriptions, and records.</a:t>
            </a:r>
            <a:endParaRPr lang="en-NG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3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Supported by NHS Long Term Plan (2019) promoting digital-first services (NHS England, 2019).</a:t>
            </a:r>
            <a:endParaRPr lang="en-NG" sz="3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647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635543-D5AB-46F9-A255-6B424C702534}"/>
              </a:ext>
            </a:extLst>
          </p:cNvPr>
          <p:cNvSpPr txBox="1"/>
          <p:nvPr/>
        </p:nvSpPr>
        <p:spPr>
          <a:xfrm>
            <a:off x="304800" y="1205948"/>
            <a:ext cx="11436626" cy="28414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 DEVELOPMENT AND PILOT PHASE</a:t>
            </a:r>
            <a:r>
              <a:rPr lang="en-US" sz="24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(2018-2019)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Pilot testing revealed usability issues but positive user response (</a:t>
            </a:r>
            <a:r>
              <a:rPr lang="en-NG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Sukriti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2023).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rollout in 2019 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designed for appointment booking, repeat prescriptions, and record access. (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England, 2019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NG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Sukriti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2023).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 evidence showed time savings for admin staff and improved continuity of care (</a:t>
            </a:r>
            <a:r>
              <a:rPr lang="en-NG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Cresswell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2024).</a:t>
            </a:r>
          </a:p>
        </p:txBody>
      </p:sp>
      <p:pic>
        <p:nvPicPr>
          <p:cNvPr id="5" name="Picture 2" descr="See the source image">
            <a:extLst>
              <a:ext uri="{FF2B5EF4-FFF2-40B4-BE49-F238E27FC236}">
                <a16:creationId xmlns:a16="http://schemas.microsoft.com/office/drawing/2014/main" id="{B7C5F066-E4E1-4539-A891-01637AF064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047367"/>
            <a:ext cx="11436626" cy="248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9835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670BAE6-CD1D-411E-AFD0-41952001B864}"/>
              </a:ext>
            </a:extLst>
          </p:cNvPr>
          <p:cNvSpPr txBox="1"/>
          <p:nvPr/>
        </p:nvSpPr>
        <p:spPr>
          <a:xfrm>
            <a:off x="437322" y="1325217"/>
            <a:ext cx="11237843" cy="32775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IMPLEMENTATION AND COVID-19 ACCELERATION (2020–2021)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2000" dirty="0">
                <a:effectLst/>
                <a:latin typeface="Arial"/>
                <a:ea typeface="Calibri"/>
                <a:cs typeface="Times New Roman"/>
              </a:rPr>
              <a:t>Initially designed to support basic functions,</a:t>
            </a:r>
            <a:r>
              <a:rPr lang="en-US" sz="2000" dirty="0">
                <a:latin typeface="Arial"/>
                <a:ea typeface="Calibri"/>
                <a:cs typeface="Times New Roman"/>
              </a:rPr>
              <a:t> </a:t>
            </a:r>
            <a:r>
              <a:rPr lang="en-US" sz="2000" dirty="0">
                <a:effectLst/>
                <a:latin typeface="Arial"/>
                <a:ea typeface="Calibri"/>
                <a:cs typeface="Times New Roman"/>
              </a:rPr>
              <a:t> has since expanded to include COVID-19 features (Clement et al., 2021).</a:t>
            </a:r>
            <a:endParaRPr lang="en-NG" sz="2000" dirty="0">
              <a:effectLst/>
              <a:latin typeface="Arial"/>
              <a:ea typeface="Calibri"/>
              <a:cs typeface="Times New Roman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Pandemic accelerated adoption 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essential for remote healthcare and COVID Pass use (Greenhalgh et al., 2021).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User numbers exceeded 34 million by 2023 (NHS England, 2023).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Demonstrated adaptability to crisis conditions (Bard, 2021).</a:t>
            </a: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10" descr="Coronavirus UK updates: NHS Covid-19 contact tracing app launches in ...">
            <a:extLst>
              <a:ext uri="{FF2B5EF4-FFF2-40B4-BE49-F238E27FC236}">
                <a16:creationId xmlns:a16="http://schemas.microsoft.com/office/drawing/2014/main" id="{F09C6DD2-AC37-477F-8AE5-EC5C0017B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23" y="4602717"/>
            <a:ext cx="11237843" cy="208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961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130FD5-4A3A-4AFC-A2E7-77D930A15AF2}"/>
              </a:ext>
            </a:extLst>
          </p:cNvPr>
          <p:cNvSpPr txBox="1"/>
          <p:nvPr/>
        </p:nvSpPr>
        <p:spPr>
          <a:xfrm>
            <a:off x="397565" y="1205948"/>
            <a:ext cx="7275444" cy="52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2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IMPACT ON SERVICE DELIVERY (2021–2024)</a:t>
            </a:r>
            <a:endParaRPr lang="en-NG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Shifted routine work online — freeing clinical staff for complex care (Mistry and </a:t>
            </a:r>
            <a:r>
              <a:rPr lang="en-NG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Jabbal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messaging saved NHS over £1 million in one year (NHS England, 2024).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Enabled better triage and continuity via record integration (Zhang et al.,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2,899,600+ Healthcare Workers Stock Photos, Pictures &amp; Royalty-Free ...">
            <a:extLst>
              <a:ext uri="{FF2B5EF4-FFF2-40B4-BE49-F238E27FC236}">
                <a16:creationId xmlns:a16="http://schemas.microsoft.com/office/drawing/2014/main" id="{E5A33EB1-1982-4742-BF75-909AF699B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036" y="1319213"/>
            <a:ext cx="4161182" cy="532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992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3D0A6E-74B7-4342-A6FD-80F2B75BE42B}"/>
              </a:ext>
            </a:extLst>
          </p:cNvPr>
          <p:cNvSpPr txBox="1"/>
          <p:nvPr/>
        </p:nvSpPr>
        <p:spPr>
          <a:xfrm>
            <a:off x="728869" y="1113182"/>
            <a:ext cx="10151165" cy="502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SERVICE DELIVERY: </a:t>
            </a:r>
            <a:r>
              <a:rPr lang="en-NG" sz="28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</a:t>
            </a:r>
            <a:endParaRPr lang="en-NG" sz="28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integration costs and staff training needs (</a:t>
            </a:r>
            <a:r>
              <a:rPr lang="en-NG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Cresswell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2024</a:t>
            </a: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 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Reidy et al., 2025).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System downtime and interoperability issues (Turnbull et al., 2024).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Synchronization delays cause outdated records, creating administrative burden and potential clinical risk (Marshall et al., 2020).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exclusion, where patients without smartphones, stable internet or sufficient digital literacy - often older adults or rural residents, are less likely to benefit from the App 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NG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Farre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2023).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087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94E4FA-D81F-403B-81B6-91FBC40B0798}"/>
              </a:ext>
            </a:extLst>
          </p:cNvPr>
          <p:cNvSpPr txBox="1"/>
          <p:nvPr/>
        </p:nvSpPr>
        <p:spPr>
          <a:xfrm>
            <a:off x="1033669" y="1126435"/>
            <a:ext cx="8640417" cy="26359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SERVICE DELIVERY: </a:t>
            </a:r>
            <a:r>
              <a:rPr lang="en-US" sz="32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SOLUTIONS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NG" sz="105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 in staff digital training and technical support.</a:t>
            </a:r>
            <a:endParaRPr lang="en-US" sz="28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lang="en-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Ensure unified system design for interoperability.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3626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C44D82-BE29-468B-89FE-69D9F878FAF2}"/>
              </a:ext>
            </a:extLst>
          </p:cNvPr>
          <p:cNvSpPr txBox="1"/>
          <p:nvPr/>
        </p:nvSpPr>
        <p:spPr>
          <a:xfrm>
            <a:off x="4744279" y="1258957"/>
            <a:ext cx="7182677" cy="5077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IMPACT (POSITIVE</a:t>
            </a:r>
            <a:r>
              <a:rPr lang="en-US" sz="26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EFFECTS)</a:t>
            </a:r>
            <a:endParaRPr lang="en-NG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Improved rural access and reduced travel for appointments (Yao et al., 2022).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Proxy access supports carers and families (Reidy et al., 2025).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Integrated public health features like organ donation and blood booking (NHS England,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150" name="Picture 6" descr="Illustration Child Family Medical Worker Who Stock Vector (Royalty Free ...">
            <a:extLst>
              <a:ext uri="{FF2B5EF4-FFF2-40B4-BE49-F238E27FC236}">
                <a16:creationId xmlns:a16="http://schemas.microsoft.com/office/drawing/2014/main" id="{68009004-089C-448B-A114-B54C906516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74427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538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8FCB5C-9005-41B1-AA9F-96B46B415873}"/>
              </a:ext>
            </a:extLst>
          </p:cNvPr>
          <p:cNvSpPr txBox="1"/>
          <p:nvPr/>
        </p:nvSpPr>
        <p:spPr>
          <a:xfrm>
            <a:off x="768626" y="1457739"/>
            <a:ext cx="10363200" cy="5043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IMPACT (INEQUALITIES AND </a:t>
            </a:r>
            <a:r>
              <a:rPr lang="en-US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LIMITATIONS</a:t>
            </a: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Uptake higher among younger and more educated groups (Zhang et al.,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exclusion persists in deprived and rural areas (</a:t>
            </a:r>
            <a:r>
              <a:rPr lang="en-NG" sz="2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Farre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al., 2023).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Accessibility and trust issues among minority and older groups (Turnbull et al., 2024).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NG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011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1941C5-E5D2-4A3C-9307-13F78D9429A3}"/>
              </a:ext>
            </a:extLst>
          </p:cNvPr>
          <p:cNvSpPr txBox="1"/>
          <p:nvPr/>
        </p:nvSpPr>
        <p:spPr>
          <a:xfrm>
            <a:off x="185530" y="1272209"/>
            <a:ext cx="11608905" cy="3094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EVIDENCE AND EVALUATION (2024–2025)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Ongoing evaluation shows improved efficiency but persistent inequality gaps (Reidy et al., 2025).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App now seen as core to NHS digital transformation (UK Government, 2022).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Co-production with users improving accessibility and inclusivity (NHS Digital, 2025).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G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N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NHS APP – Sinnott Medical Centre">
            <a:extLst>
              <a:ext uri="{FF2B5EF4-FFF2-40B4-BE49-F238E27FC236}">
                <a16:creationId xmlns:a16="http://schemas.microsoft.com/office/drawing/2014/main" id="{F541513B-004E-44B8-9297-0E2FB74A0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65" y="3922644"/>
            <a:ext cx="11396869" cy="293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091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3D55BEB-9400-4EA9-865F-6455FE9F9E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9117228"/>
              </p:ext>
            </p:extLst>
          </p:nvPr>
        </p:nvGraphicFramePr>
        <p:xfrm>
          <a:off x="304800" y="1325214"/>
          <a:ext cx="11264348" cy="32708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8978">
                  <a:extLst>
                    <a:ext uri="{9D8B030D-6E8A-4147-A177-3AD203B41FA5}">
                      <a16:colId xmlns:a16="http://schemas.microsoft.com/office/drawing/2014/main" val="2627030342"/>
                    </a:ext>
                  </a:extLst>
                </a:gridCol>
                <a:gridCol w="4168650">
                  <a:extLst>
                    <a:ext uri="{9D8B030D-6E8A-4147-A177-3AD203B41FA5}">
                      <a16:colId xmlns:a16="http://schemas.microsoft.com/office/drawing/2014/main" val="3507054237"/>
                    </a:ext>
                  </a:extLst>
                </a:gridCol>
                <a:gridCol w="3946720">
                  <a:extLst>
                    <a:ext uri="{9D8B030D-6E8A-4147-A177-3AD203B41FA5}">
                      <a16:colId xmlns:a16="http://schemas.microsoft.com/office/drawing/2014/main" val="1362685858"/>
                    </a:ext>
                  </a:extLst>
                </a:gridCol>
              </a:tblGrid>
              <a:tr h="51683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Barrier</a:t>
                      </a:r>
                      <a:endParaRPr lang="en-NG" sz="2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Recommendation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22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Evidence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5296835"/>
                  </a:ext>
                </a:extLst>
              </a:tr>
              <a:tr h="67869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Low digital literacy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Fund local training programmes and digital champions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(Mistry and </a:t>
                      </a:r>
                      <a:r>
                        <a:rPr lang="en-NG" sz="22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Jabbal</a:t>
                      </a: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2023)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28565147"/>
                  </a:ext>
                </a:extLst>
              </a:tr>
              <a:tr h="67203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Poor connectivity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Invest in broadband in rural areas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(Yao et al., 2022)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92034524"/>
                  </a:ext>
                </a:extLst>
              </a:tr>
              <a:tr h="97885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Limited inclusivity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Co-design updates with diverse users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NG" sz="22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Farre</a:t>
                      </a:r>
                      <a:r>
                        <a:rPr lang="en-NG" sz="22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et al., 2023; NHS Digital, 2025)</a:t>
                      </a:r>
                      <a:endParaRPr lang="en-NG" sz="2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552439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B70A56B-4645-4368-A963-20793DCFEDA8}"/>
              </a:ext>
            </a:extLst>
          </p:cNvPr>
          <p:cNvSpPr txBox="1"/>
          <p:nvPr/>
        </p:nvSpPr>
        <p:spPr>
          <a:xfrm>
            <a:off x="-145774" y="795067"/>
            <a:ext cx="9289774" cy="5301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	</a:t>
            </a: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RECOMMENDATIONS (EVIDENCE-BASED)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Implementing Nearest-Neighbour Recommendations in Ruby">
            <a:extLst>
              <a:ext uri="{FF2B5EF4-FFF2-40B4-BE49-F238E27FC236}">
                <a16:creationId xmlns:a16="http://schemas.microsoft.com/office/drawing/2014/main" id="{B8B899EE-3BD4-423B-998E-58A3732FA3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596111"/>
            <a:ext cx="11264347" cy="2058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0007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89E5F9-4137-47FA-9EFC-0C69F38C0C7B}"/>
              </a:ext>
            </a:extLst>
          </p:cNvPr>
          <p:cNvSpPr txBox="1"/>
          <p:nvPr/>
        </p:nvSpPr>
        <p:spPr>
          <a:xfrm>
            <a:off x="4823791" y="1232452"/>
            <a:ext cx="6891132" cy="5406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N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NG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NHS App has modernised UK healthcare delivery and connected communities digitally.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While efficiency gains are clear, equity challenges remain.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continued investment and inclusion, the App could become a sustainable, equitable model for future digital health.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“Digital care must serve everyone, not just the digitally able.” (Mistry and </a:t>
            </a:r>
            <a:r>
              <a:rPr lang="en-NG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Jabbal</a:t>
            </a:r>
            <a:r>
              <a:rPr lang="en-NG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2023)</a:t>
            </a:r>
            <a:endParaRPr lang="en-NG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42" name="Picture 2" descr="Premium Photo | Health care workers HD 8K wallpaper Stock Photographic ...">
            <a:extLst>
              <a:ext uri="{FF2B5EF4-FFF2-40B4-BE49-F238E27FC236}">
                <a16:creationId xmlns:a16="http://schemas.microsoft.com/office/drawing/2014/main" id="{14C8F102-5443-4F6F-9371-9CE6B2DA1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2379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813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172278" y="377687"/>
            <a:ext cx="952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2800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0" y="900907"/>
            <a:ext cx="8375374" cy="6551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Bard, T.R., 2021. COVID-19 Lessons and Opportunities. Journal of Pastoral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&amp; Counselling, 75(2), pp.83-83.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Clement, K.D., Zimmermann, E.F., Bhatt, N.R., Light, A., Gao, C.,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Kulkarni, M., Norris, J.M., Gallagher, K.M., Cambridge, W.A., Shah,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T.T.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Ratan,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H.L.,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2021. Communication tools in the COVID-19 era and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beyond which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optimise professional practice and patient care. BMJ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Innovations,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7(1), pp.217-223.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Cresswell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K., Anderson, S., Elizondo, A.M. and Williams, R.,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2024.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Opportunities and challenges of promoting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integrated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through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digitalisation–learning lessons from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large-scale national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programmes in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England. Health Policy and Technology, 13(2), p.100838.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England, N.H.S. and Improvement, N.H.S., 2019. The NHS long term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plan.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2019. </a:t>
            </a:r>
            <a:endParaRPr lang="en-US" sz="19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Farre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Fang, M., Hannah, B., Makita, M., McFadden, A., Menezes, D.,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Rodriguez, A., Sixsmith, J. and M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Gray, N., 2023. Exploring the use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technology to deliver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services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 explicit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consideration of health inequalities in UK settings: A scoping review.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Health, 9, p.20552076231185442.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0048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172278" y="377687"/>
            <a:ext cx="952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2800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0" y="900907"/>
            <a:ext cx="8375374" cy="70325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Greenhalgh, T., Rosen, R., Shaw, S.E., Byng, R., Faulkner, S., Finlay, T.,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Grundy, E., Husain, L., Hughes, G., Leone, C. and Moore, L., 2021.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Planning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evaluating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remote consultation services: a new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conceptual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framework incorporating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complexity and practical ethics.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digital health, 3, p.726095.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Marshall, M., Howe, A.,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Howsam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Mulholland, M. and Leach, J., 2020.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COVID-19: a danger and an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opportunity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the future of general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practice. British Journal of General Practice.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Mistry, P. and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Jabbal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2023. Moving from exclusion to inclusion in digital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and care. The King’s Fund. 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Digital, 2025. NHS App Management Information – NHS App statistics.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Leeds: NHS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Digital. Available at: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https://digital.nhs.uk/data-and-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information/publications/statistical/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-app-statistics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27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September 2025).</a:t>
            </a:r>
            <a:endParaRPr lang="en-US" sz="19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England, 2023. NHS App reaches record users on fifth anniversary.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England.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https://www.england.nhs.uk/2023/12/nhs-app-reaches-record-users-on-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fifth-anniversary/ (Accessed: 27 September 2025).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913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172278" y="377687"/>
            <a:ext cx="952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2800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0" y="900907"/>
            <a:ext cx="8375374" cy="6863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England, 2024. NHS App messaging saved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more than £1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million in last year. London: NHS England.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https://www.england.nhs.uk/2024/05/nhs-app-messaging-saved-nhs-</a:t>
            </a:r>
            <a:r>
              <a:rPr lang="en-US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more-than-1-million-in-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last-year/ (Accessed: 27 September 2025).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Okwor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I.A., Hitch, G.,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Hakkim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Akbar, S.,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Sookhoo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and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Kainesie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2024. Digital technologies impact on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delivery: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systematic review of artificial intelligence (AI) and machine-learning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(ML) adoption,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challenges, and opportunities. AI, 5(4),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pp.1918-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1941.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Reidy, C.,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Papoutsi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Kc, S.,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Gudgin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Laverty, A.A., Greaves, F. and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Powell, J., 2025. Qualitative evaluation of the implementation and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roll-out of the NHS App in England. BMC medicine, 23(1),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p.20.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Sukriti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K.C.,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Tewolde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Laverty, A.A.,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Costelloe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Papoutsi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Reidy,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C., </a:t>
            </a:r>
            <a:r>
              <a:rPr lang="en-NG" sz="1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Gudgin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Shenton, C., Majeed,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A., Powell, J. and Greaves, F.,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2023. Uptake and adoption of the NHS App in England: an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observational study.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General Practice, </a:t>
            </a:r>
            <a:r>
              <a:rPr lang="en-US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1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73(737), p.e932.</a:t>
            </a: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NG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372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EC6C0C-3B2F-4BD9-AA68-3047D39BDBA8}"/>
              </a:ext>
            </a:extLst>
          </p:cNvPr>
          <p:cNvSpPr txBox="1"/>
          <p:nvPr/>
        </p:nvSpPr>
        <p:spPr>
          <a:xfrm>
            <a:off x="172278" y="390940"/>
            <a:ext cx="952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                          </a:t>
            </a:r>
            <a:r>
              <a:rPr lang="en-NG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REFERENCES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</a:t>
            </a:r>
            <a:endParaRPr lang="en-NG" sz="2800" dirty="0"/>
          </a:p>
        </p:txBody>
      </p:sp>
      <p:pic>
        <p:nvPicPr>
          <p:cNvPr id="12294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EDD3934E-36AE-41EE-8D23-79F1D450A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5374" y="1232452"/>
            <a:ext cx="3816626" cy="562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74EB64-77F5-4F1B-BEA7-DBE288362107}"/>
              </a:ext>
            </a:extLst>
          </p:cNvPr>
          <p:cNvSpPr txBox="1"/>
          <p:nvPr/>
        </p:nvSpPr>
        <p:spPr>
          <a:xfrm>
            <a:off x="0" y="914160"/>
            <a:ext cx="8375374" cy="5453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Turnbull, S.L., </a:t>
            </a:r>
            <a:r>
              <a:rPr lang="en-NG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Dack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Lei, J., Aksu, I., Grant, S., Lasseter, G.,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Silarova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and Ainsworth, B., 2024. Barriers and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facilitators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use of digital health tools by healthcare practitioners and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their patients, before and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during the COVID-19 pandemic: a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multimethods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study. BMJ open, 14(3), p.e080055.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UK, G., 2022. A plan for digital health and social care. London: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 UK.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Yao, R., Zhang, W., Evans, R., Cao, G., Rui, T. and Shen, L.,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2022. Inequities in health care services caused by the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adoption of digital health technologies: scoping review.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medical Internet research, 24(3),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p.e34144.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Zhang, J., </a:t>
            </a:r>
            <a:r>
              <a:rPr lang="en-NG" sz="2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Ashrafian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H., Delaney, B. and Darzi, A., 2023. Impact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primary to secondary care data sharing on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 quality in </a:t>
            </a:r>
            <a:r>
              <a:rPr lang="en-US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NG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 hospitals. NPJ Digital Medicine, 6(1), p.144.</a:t>
            </a:r>
            <a:endParaRPr lang="en-NG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91219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fb72286ab17b4ecb789612df333174de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085371fe53fd7687ba820acc8039cd3f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Tags" minOccurs="0"/>
                <xsd:element ref="ns3:MediaLengthInSeconds" minOccurs="0"/>
                <xsd:element ref="ns3:MediaServiceDateTaken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9CADF6D6-6ABA-41D6-8D81-DD7E537D24E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50319B-0227-45C6-861C-FBFD08B352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1DAE8D0-6A80-4D7F-A74C-A30053F980D9}">
  <ds:schemaRefs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47a3e2db-67be-4841-b3a5-2f2fb1d7c7b3"/>
    <ds:schemaRef ds:uri="60ab93c2-c2e2-4a82-ab36-09e8ba3f753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331</TotalTime>
  <Words>1808</Words>
  <Application>Microsoft Office PowerPoint</Application>
  <PresentationFormat>Widescreen</PresentationFormat>
  <Paragraphs>96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</dc:title>
  <dc:creator>Essenox</dc:creator>
  <cp:lastModifiedBy>Rose Akpan (2309192)</cp:lastModifiedBy>
  <cp:revision>55</cp:revision>
  <dcterms:created xsi:type="dcterms:W3CDTF">2025-11-01T15:41:13Z</dcterms:created>
  <dcterms:modified xsi:type="dcterms:W3CDTF">2025-11-08T14:43:07Z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