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 id="2147483660" r:id="rId2"/>
    <p:sldMasterId id="2147483672" r:id="rId3"/>
  </p:sldMasterIdLst>
  <p:notesMasterIdLst>
    <p:notesMasterId r:id="rId19"/>
  </p:notesMasterIdLst>
  <p:sldIdLst>
    <p:sldId id="267" r:id="rId4"/>
    <p:sldId id="262" r:id="rId5"/>
    <p:sldId id="256" r:id="rId6"/>
    <p:sldId id="257" r:id="rId7"/>
    <p:sldId id="265" r:id="rId8"/>
    <p:sldId id="263" r:id="rId9"/>
    <p:sldId id="258" r:id="rId10"/>
    <p:sldId id="274" r:id="rId11"/>
    <p:sldId id="275" r:id="rId12"/>
    <p:sldId id="268" r:id="rId13"/>
    <p:sldId id="269" r:id="rId14"/>
    <p:sldId id="260" r:id="rId15"/>
    <p:sldId id="271" r:id="rId16"/>
    <p:sldId id="270" r:id="rId17"/>
    <p:sldId id="277"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918119-34D1-66FA-DF70-AE2CD90048FC}" v="195" dt="2023-07-27T23:44:03.461"/>
    <p1510:client id="{35EDDE1E-95E5-1E0A-A960-389C803C5828}" v="2" dt="2023-07-25T16:29:27.169"/>
    <p1510:client id="{38DA9ECF-10EA-42D0-7CFA-F342CBCB86D2}" v="568" dt="2023-07-27T22:14:17.176"/>
    <p1510:client id="{3F5D5066-26E8-32C2-DCCD-3BCAAFFB5697}" v="13" dt="2023-07-31T10:29:02.733"/>
    <p1510:client id="{472F2DFC-7FC0-0165-A46D-36F778123260}" v="26" dt="2023-07-28T12:14:27.008"/>
    <p1510:client id="{4E2F785E-F909-BB50-20E5-E54DACF20EA9}" v="3" dt="2023-07-24T10:35:51.394"/>
    <p1510:client id="{5C8B6B3E-60C2-831D-AC73-E3387BE5DCD5}" v="2" dt="2023-07-28T10:49:14.813"/>
    <p1510:client id="{73E29A60-3D12-A7DF-76FA-4562F571FB27}" v="278" dt="2023-07-24T13:56:41.345"/>
    <p1510:client id="{859E8025-8041-DE09-FAF4-A1247D21A5CD}" v="3" dt="2023-07-27T20:52:33.770"/>
    <p1510:client id="{88034A00-1B4F-04D9-25D3-8DAAF90CE4FD}" v="113" dt="2023-07-27T09:40:51.761"/>
    <p1510:client id="{92D46243-CD93-9B62-3CF0-4CC980CF6146}" v="9" dt="2023-07-31T10:23:46.273"/>
    <p1510:client id="{94AA0B8D-3198-364A-8D33-CABECB7D5877}" v="24" dt="2023-07-24T11:56:29.961"/>
    <p1510:client id="{9672C58E-0863-FBF2-822B-D4D92EA49789}" v="117" dt="2023-07-26T21:13:26.241"/>
    <p1510:client id="{9C780257-0D57-D50D-316B-71E57F0CF973}" v="94" dt="2023-07-28T10:14:26.997"/>
    <p1510:client id="{B2AE2D0F-70F8-064C-E2DE-6BFE0A21DA0B}" v="16" dt="2023-07-24T11:58:09.515"/>
    <p1510:client id="{C62C0447-BAF7-4F60-0EB9-022D13F10069}" v="509" dt="2023-07-24T13:41:59.865"/>
    <p1510:client id="{C91BB237-CC82-966F-22C5-3FF61B294553}" v="8" dt="2023-07-24T14:31:46.911"/>
    <p1510:client id="{D0ABCB68-19FF-5440-6DEA-A6FF2F1DE8C0}" v="4" dt="2023-07-27T22:29:17.6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AD195D-5682-482F-BB4A-E5CC0A733CF8}"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49F88FE3-234B-4EF7-980B-347CA268D041}">
      <dgm:prSet/>
      <dgm:spPr/>
      <dgm:t>
        <a:bodyPr/>
        <a:lstStyle/>
        <a:p>
          <a:r>
            <a:rPr lang="en-GB">
              <a:latin typeface="Times New Roman"/>
              <a:cs typeface="Times New Roman"/>
            </a:rPr>
            <a:t>Child-centred approach (Section 11 of the Children’s Act 2004, GOV. UK).</a:t>
          </a:r>
          <a:endParaRPr lang="en-US">
            <a:latin typeface="Times New Roman"/>
            <a:cs typeface="Times New Roman"/>
          </a:endParaRPr>
        </a:p>
      </dgm:t>
    </dgm:pt>
    <dgm:pt modelId="{D21129E5-070B-49B9-BBE0-587304E58F0C}" type="parTrans" cxnId="{2C0A5918-F04A-471C-848F-9AD4D4309EC5}">
      <dgm:prSet/>
      <dgm:spPr/>
      <dgm:t>
        <a:bodyPr/>
        <a:lstStyle/>
        <a:p>
          <a:endParaRPr lang="en-US"/>
        </a:p>
      </dgm:t>
    </dgm:pt>
    <dgm:pt modelId="{349A8219-01B3-4110-92F8-B36A8114D584}" type="sibTrans" cxnId="{2C0A5918-F04A-471C-848F-9AD4D4309EC5}">
      <dgm:prSet/>
      <dgm:spPr/>
      <dgm:t>
        <a:bodyPr/>
        <a:lstStyle/>
        <a:p>
          <a:endParaRPr lang="en-US"/>
        </a:p>
      </dgm:t>
    </dgm:pt>
    <dgm:pt modelId="{B89EC2DF-F659-4A22-B328-2112A01E08B5}">
      <dgm:prSet/>
      <dgm:spPr/>
      <dgm:t>
        <a:bodyPr/>
        <a:lstStyle/>
        <a:p>
          <a:r>
            <a:rPr lang="en-GB">
              <a:latin typeface="Times New Roman"/>
              <a:cs typeface="Times New Roman"/>
            </a:rPr>
            <a:t>Children’s and adults social care services must work together, co-operatively (The Care Act and Whole-Family Approaches, 2014, GOV. UK) </a:t>
          </a:r>
          <a:endParaRPr lang="en-US">
            <a:latin typeface="Times New Roman"/>
            <a:cs typeface="Times New Roman"/>
          </a:endParaRPr>
        </a:p>
      </dgm:t>
    </dgm:pt>
    <dgm:pt modelId="{642041FD-D54C-4B91-863B-D9A0D3238A30}" type="parTrans" cxnId="{EED6E9C9-C124-4085-AB63-456496199778}">
      <dgm:prSet/>
      <dgm:spPr/>
      <dgm:t>
        <a:bodyPr/>
        <a:lstStyle/>
        <a:p>
          <a:endParaRPr lang="en-US"/>
        </a:p>
      </dgm:t>
    </dgm:pt>
    <dgm:pt modelId="{5B295AC0-EBDB-4BBB-9E6D-A50092E6B50D}" type="sibTrans" cxnId="{EED6E9C9-C124-4085-AB63-456496199778}">
      <dgm:prSet/>
      <dgm:spPr/>
      <dgm:t>
        <a:bodyPr/>
        <a:lstStyle/>
        <a:p>
          <a:endParaRPr lang="en-US"/>
        </a:p>
      </dgm:t>
    </dgm:pt>
    <dgm:pt modelId="{3A8596E0-0287-4DC3-ABAE-77F55468316D}">
      <dgm:prSet/>
      <dgm:spPr/>
      <dgm:t>
        <a:bodyPr/>
        <a:lstStyle/>
        <a:p>
          <a:r>
            <a:rPr lang="en-GB">
              <a:latin typeface="Times New Roman"/>
              <a:cs typeface="Times New Roman"/>
            </a:rPr>
            <a:t>Support for the mother.</a:t>
          </a:r>
          <a:endParaRPr lang="en-US">
            <a:latin typeface="Times New Roman"/>
            <a:cs typeface="Times New Roman"/>
          </a:endParaRPr>
        </a:p>
      </dgm:t>
    </dgm:pt>
    <dgm:pt modelId="{600EEC01-8AA8-4D95-A4DF-B678AA96CC57}" type="parTrans" cxnId="{7266C3EE-3AB7-4F43-8C93-0A6308CE0CA0}">
      <dgm:prSet/>
      <dgm:spPr/>
      <dgm:t>
        <a:bodyPr/>
        <a:lstStyle/>
        <a:p>
          <a:endParaRPr lang="en-US"/>
        </a:p>
      </dgm:t>
    </dgm:pt>
    <dgm:pt modelId="{5BFF8409-D1D0-4DF1-8FB3-550096328F4C}" type="sibTrans" cxnId="{7266C3EE-3AB7-4F43-8C93-0A6308CE0CA0}">
      <dgm:prSet/>
      <dgm:spPr/>
      <dgm:t>
        <a:bodyPr/>
        <a:lstStyle/>
        <a:p>
          <a:endParaRPr lang="en-US"/>
        </a:p>
      </dgm:t>
    </dgm:pt>
    <dgm:pt modelId="{40807B4C-E711-4B92-BBA7-12AA9B5066BE}" type="pres">
      <dgm:prSet presAssocID="{0AAD195D-5682-482F-BB4A-E5CC0A733CF8}" presName="Name0" presStyleCnt="0">
        <dgm:presLayoutVars>
          <dgm:dir/>
          <dgm:animLvl val="lvl"/>
          <dgm:resizeHandles val="exact"/>
        </dgm:presLayoutVars>
      </dgm:prSet>
      <dgm:spPr/>
    </dgm:pt>
    <dgm:pt modelId="{29F9838D-74B5-4A7E-BAFD-0D456257F003}" type="pres">
      <dgm:prSet presAssocID="{3A8596E0-0287-4DC3-ABAE-77F55468316D}" presName="boxAndChildren" presStyleCnt="0"/>
      <dgm:spPr/>
    </dgm:pt>
    <dgm:pt modelId="{C79CCF58-91F2-4805-8365-EBA26D0B5796}" type="pres">
      <dgm:prSet presAssocID="{3A8596E0-0287-4DC3-ABAE-77F55468316D}" presName="parentTextBox" presStyleLbl="node1" presStyleIdx="0" presStyleCnt="3"/>
      <dgm:spPr/>
    </dgm:pt>
    <dgm:pt modelId="{265F0BDA-1337-4A4C-80FC-FA90312D32F4}" type="pres">
      <dgm:prSet presAssocID="{5B295AC0-EBDB-4BBB-9E6D-A50092E6B50D}" presName="sp" presStyleCnt="0"/>
      <dgm:spPr/>
    </dgm:pt>
    <dgm:pt modelId="{206A4FD4-A3AA-4186-92E1-331542BF307A}" type="pres">
      <dgm:prSet presAssocID="{B89EC2DF-F659-4A22-B328-2112A01E08B5}" presName="arrowAndChildren" presStyleCnt="0"/>
      <dgm:spPr/>
    </dgm:pt>
    <dgm:pt modelId="{7CF6A5E3-29B9-4F4A-8E6B-57265A2D06DF}" type="pres">
      <dgm:prSet presAssocID="{B89EC2DF-F659-4A22-B328-2112A01E08B5}" presName="parentTextArrow" presStyleLbl="node1" presStyleIdx="1" presStyleCnt="3"/>
      <dgm:spPr/>
    </dgm:pt>
    <dgm:pt modelId="{5ABE4861-F935-48CB-8CB4-89D0D65C5C45}" type="pres">
      <dgm:prSet presAssocID="{349A8219-01B3-4110-92F8-B36A8114D584}" presName="sp" presStyleCnt="0"/>
      <dgm:spPr/>
    </dgm:pt>
    <dgm:pt modelId="{A4ADFF16-F3A7-4E7D-8A98-E158C1AE157B}" type="pres">
      <dgm:prSet presAssocID="{49F88FE3-234B-4EF7-980B-347CA268D041}" presName="arrowAndChildren" presStyleCnt="0"/>
      <dgm:spPr/>
    </dgm:pt>
    <dgm:pt modelId="{2714FB2E-ECB6-473A-8222-351CD02A7ABA}" type="pres">
      <dgm:prSet presAssocID="{49F88FE3-234B-4EF7-980B-347CA268D041}" presName="parentTextArrow" presStyleLbl="node1" presStyleIdx="2" presStyleCnt="3"/>
      <dgm:spPr/>
    </dgm:pt>
  </dgm:ptLst>
  <dgm:cxnLst>
    <dgm:cxn modelId="{2C0A5918-F04A-471C-848F-9AD4D4309EC5}" srcId="{0AAD195D-5682-482F-BB4A-E5CC0A733CF8}" destId="{49F88FE3-234B-4EF7-980B-347CA268D041}" srcOrd="0" destOrd="0" parTransId="{D21129E5-070B-49B9-BBE0-587304E58F0C}" sibTransId="{349A8219-01B3-4110-92F8-B36A8114D584}"/>
    <dgm:cxn modelId="{4126752D-C1A6-44A0-BA2B-775E761F05F8}" type="presOf" srcId="{0AAD195D-5682-482F-BB4A-E5CC0A733CF8}" destId="{40807B4C-E711-4B92-BBA7-12AA9B5066BE}" srcOrd="0" destOrd="0" presId="urn:microsoft.com/office/officeart/2005/8/layout/process4"/>
    <dgm:cxn modelId="{4DD75BB6-00A9-4F3E-8245-E9A144D48F0A}" type="presOf" srcId="{49F88FE3-234B-4EF7-980B-347CA268D041}" destId="{2714FB2E-ECB6-473A-8222-351CD02A7ABA}" srcOrd="0" destOrd="0" presId="urn:microsoft.com/office/officeart/2005/8/layout/process4"/>
    <dgm:cxn modelId="{EED6E9C9-C124-4085-AB63-456496199778}" srcId="{0AAD195D-5682-482F-BB4A-E5CC0A733CF8}" destId="{B89EC2DF-F659-4A22-B328-2112A01E08B5}" srcOrd="1" destOrd="0" parTransId="{642041FD-D54C-4B91-863B-D9A0D3238A30}" sibTransId="{5B295AC0-EBDB-4BBB-9E6D-A50092E6B50D}"/>
    <dgm:cxn modelId="{0DC043DA-A39E-48DA-B59D-5730F4CBF1F7}" type="presOf" srcId="{3A8596E0-0287-4DC3-ABAE-77F55468316D}" destId="{C79CCF58-91F2-4805-8365-EBA26D0B5796}" srcOrd="0" destOrd="0" presId="urn:microsoft.com/office/officeart/2005/8/layout/process4"/>
    <dgm:cxn modelId="{7266C3EE-3AB7-4F43-8C93-0A6308CE0CA0}" srcId="{0AAD195D-5682-482F-BB4A-E5CC0A733CF8}" destId="{3A8596E0-0287-4DC3-ABAE-77F55468316D}" srcOrd="2" destOrd="0" parTransId="{600EEC01-8AA8-4D95-A4DF-B678AA96CC57}" sibTransId="{5BFF8409-D1D0-4DF1-8FB3-550096328F4C}"/>
    <dgm:cxn modelId="{DA51F0EF-E8C1-4937-BEF9-BC33C08A8D5D}" type="presOf" srcId="{B89EC2DF-F659-4A22-B328-2112A01E08B5}" destId="{7CF6A5E3-29B9-4F4A-8E6B-57265A2D06DF}" srcOrd="0" destOrd="0" presId="urn:microsoft.com/office/officeart/2005/8/layout/process4"/>
    <dgm:cxn modelId="{3A3F424D-8747-455B-85D5-E2D4232EC668}" type="presParOf" srcId="{40807B4C-E711-4B92-BBA7-12AA9B5066BE}" destId="{29F9838D-74B5-4A7E-BAFD-0D456257F003}" srcOrd="0" destOrd="0" presId="urn:microsoft.com/office/officeart/2005/8/layout/process4"/>
    <dgm:cxn modelId="{8DF87A5D-4E25-4878-9ECC-603A8BD0DC96}" type="presParOf" srcId="{29F9838D-74B5-4A7E-BAFD-0D456257F003}" destId="{C79CCF58-91F2-4805-8365-EBA26D0B5796}" srcOrd="0" destOrd="0" presId="urn:microsoft.com/office/officeart/2005/8/layout/process4"/>
    <dgm:cxn modelId="{4844D50A-0A78-4729-9227-4A10A1F64EB8}" type="presParOf" srcId="{40807B4C-E711-4B92-BBA7-12AA9B5066BE}" destId="{265F0BDA-1337-4A4C-80FC-FA90312D32F4}" srcOrd="1" destOrd="0" presId="urn:microsoft.com/office/officeart/2005/8/layout/process4"/>
    <dgm:cxn modelId="{E38F738C-94A3-4E43-83C9-4D7399E61E56}" type="presParOf" srcId="{40807B4C-E711-4B92-BBA7-12AA9B5066BE}" destId="{206A4FD4-A3AA-4186-92E1-331542BF307A}" srcOrd="2" destOrd="0" presId="urn:microsoft.com/office/officeart/2005/8/layout/process4"/>
    <dgm:cxn modelId="{F7BCD22E-00FC-4B60-849B-FDE64DB0FB33}" type="presParOf" srcId="{206A4FD4-A3AA-4186-92E1-331542BF307A}" destId="{7CF6A5E3-29B9-4F4A-8E6B-57265A2D06DF}" srcOrd="0" destOrd="0" presId="urn:microsoft.com/office/officeart/2005/8/layout/process4"/>
    <dgm:cxn modelId="{A10C79A6-3DA6-4A84-AF20-4BA782248CBA}" type="presParOf" srcId="{40807B4C-E711-4B92-BBA7-12AA9B5066BE}" destId="{5ABE4861-F935-48CB-8CB4-89D0D65C5C45}" srcOrd="3" destOrd="0" presId="urn:microsoft.com/office/officeart/2005/8/layout/process4"/>
    <dgm:cxn modelId="{E34273C7-3C4F-41DE-B277-3FC7F16C8FAB}" type="presParOf" srcId="{40807B4C-E711-4B92-BBA7-12AA9B5066BE}" destId="{A4ADFF16-F3A7-4E7D-8A98-E158C1AE157B}" srcOrd="4" destOrd="0" presId="urn:microsoft.com/office/officeart/2005/8/layout/process4"/>
    <dgm:cxn modelId="{78DFAC4A-A302-4857-94D0-FF7627E0243F}" type="presParOf" srcId="{A4ADFF16-F3A7-4E7D-8A98-E158C1AE157B}" destId="{2714FB2E-ECB6-473A-8222-351CD02A7AB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5F907A-FB01-4EA4-BE75-494ABCD3A739}"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164DDA5E-A9C6-4DD0-B6FA-AB550584CDFA}">
      <dgm:prSet/>
      <dgm:spPr/>
      <dgm:t>
        <a:bodyPr/>
        <a:lstStyle/>
        <a:p>
          <a:r>
            <a:rPr lang="en-GB">
              <a:latin typeface="Times New Roman"/>
              <a:cs typeface="Times New Roman"/>
            </a:rPr>
            <a:t>Meeting with the social worker.</a:t>
          </a:r>
          <a:endParaRPr lang="en-US">
            <a:latin typeface="Times New Roman"/>
            <a:cs typeface="Times New Roman"/>
          </a:endParaRPr>
        </a:p>
      </dgm:t>
    </dgm:pt>
    <dgm:pt modelId="{B2181A89-0D78-4D32-91D1-006880B19934}" type="parTrans" cxnId="{C7A79B1D-0714-4DD9-BBC4-EE2BDAD9FB5F}">
      <dgm:prSet/>
      <dgm:spPr/>
      <dgm:t>
        <a:bodyPr/>
        <a:lstStyle/>
        <a:p>
          <a:endParaRPr lang="en-US"/>
        </a:p>
      </dgm:t>
    </dgm:pt>
    <dgm:pt modelId="{6381431C-44C5-42EB-A8B6-36B401351EBD}" type="sibTrans" cxnId="{C7A79B1D-0714-4DD9-BBC4-EE2BDAD9FB5F}">
      <dgm:prSet/>
      <dgm:spPr/>
      <dgm:t>
        <a:bodyPr/>
        <a:lstStyle/>
        <a:p>
          <a:endParaRPr lang="en-US"/>
        </a:p>
      </dgm:t>
    </dgm:pt>
    <dgm:pt modelId="{FD968A61-3555-4BC3-8D26-06E47EF2F6AF}">
      <dgm:prSet/>
      <dgm:spPr/>
      <dgm:t>
        <a:bodyPr/>
        <a:lstStyle/>
        <a:p>
          <a:r>
            <a:rPr lang="en-GB">
              <a:latin typeface="Times New Roman"/>
              <a:cs typeface="Times New Roman"/>
            </a:rPr>
            <a:t>Inclusion in a detoxification program.</a:t>
          </a:r>
          <a:endParaRPr lang="en-US">
            <a:latin typeface="Times New Roman"/>
            <a:cs typeface="Times New Roman"/>
          </a:endParaRPr>
        </a:p>
      </dgm:t>
    </dgm:pt>
    <dgm:pt modelId="{34B0DD76-06C6-42F6-B214-213684B85E2F}" type="parTrans" cxnId="{46301BD6-7F33-40CF-885E-BB37ADAEAFF9}">
      <dgm:prSet/>
      <dgm:spPr/>
      <dgm:t>
        <a:bodyPr/>
        <a:lstStyle/>
        <a:p>
          <a:endParaRPr lang="en-US"/>
        </a:p>
      </dgm:t>
    </dgm:pt>
    <dgm:pt modelId="{345A960F-99F3-4C2A-A312-547BE323508B}" type="sibTrans" cxnId="{46301BD6-7F33-40CF-885E-BB37ADAEAFF9}">
      <dgm:prSet/>
      <dgm:spPr/>
      <dgm:t>
        <a:bodyPr/>
        <a:lstStyle/>
        <a:p>
          <a:endParaRPr lang="en-US"/>
        </a:p>
      </dgm:t>
    </dgm:pt>
    <dgm:pt modelId="{71C6542E-E637-41F5-8F3E-3ABCC8C28C85}">
      <dgm:prSet/>
      <dgm:spPr/>
      <dgm:t>
        <a:bodyPr/>
        <a:lstStyle/>
        <a:p>
          <a:r>
            <a:rPr lang="en-GB">
              <a:latin typeface="Times New Roman"/>
              <a:cs typeface="Times New Roman"/>
            </a:rPr>
            <a:t>Establish routines and boundaries for children.</a:t>
          </a:r>
          <a:endParaRPr lang="en-US">
            <a:latin typeface="Times New Roman"/>
            <a:cs typeface="Times New Roman"/>
          </a:endParaRPr>
        </a:p>
      </dgm:t>
    </dgm:pt>
    <dgm:pt modelId="{71A5AC1F-F552-4EB7-A3E9-C646BC6A05C5}" type="parTrans" cxnId="{0FF1053D-4B2C-4730-A93B-1FA6132208EC}">
      <dgm:prSet/>
      <dgm:spPr/>
      <dgm:t>
        <a:bodyPr/>
        <a:lstStyle/>
        <a:p>
          <a:endParaRPr lang="en-US"/>
        </a:p>
      </dgm:t>
    </dgm:pt>
    <dgm:pt modelId="{B392C149-AAF1-46BE-AF4F-A1EA9F84699B}" type="sibTrans" cxnId="{0FF1053D-4B2C-4730-A93B-1FA6132208EC}">
      <dgm:prSet/>
      <dgm:spPr/>
      <dgm:t>
        <a:bodyPr/>
        <a:lstStyle/>
        <a:p>
          <a:endParaRPr lang="en-US"/>
        </a:p>
      </dgm:t>
    </dgm:pt>
    <dgm:pt modelId="{5424F0EF-628A-40D6-9F37-BC715D5D5BFD}">
      <dgm:prSet phldr="0"/>
      <dgm:spPr/>
      <dgm:t>
        <a:bodyPr/>
        <a:lstStyle/>
        <a:p>
          <a:pPr rtl="0"/>
          <a:r>
            <a:rPr lang="en-GB">
              <a:latin typeface="Times New Roman"/>
              <a:cs typeface="Times New Roman"/>
            </a:rPr>
            <a:t>Looking for a job.</a:t>
          </a:r>
        </a:p>
      </dgm:t>
    </dgm:pt>
    <dgm:pt modelId="{842DD8B4-9993-4A18-87B9-E4BC7CAA01DE}" type="parTrans" cxnId="{33330759-28CC-4897-A694-E530F5DB3682}">
      <dgm:prSet/>
      <dgm:spPr/>
    </dgm:pt>
    <dgm:pt modelId="{BB435A20-A6D4-488F-B5E6-400977C30321}" type="sibTrans" cxnId="{33330759-28CC-4897-A694-E530F5DB3682}">
      <dgm:prSet/>
      <dgm:spPr/>
      <dgm:t>
        <a:bodyPr/>
        <a:lstStyle/>
        <a:p>
          <a:endParaRPr lang="en-GB"/>
        </a:p>
      </dgm:t>
    </dgm:pt>
    <dgm:pt modelId="{A08520E9-3203-46DD-A071-92402355950A}" type="pres">
      <dgm:prSet presAssocID="{205F907A-FB01-4EA4-BE75-494ABCD3A739}" presName="outerComposite" presStyleCnt="0">
        <dgm:presLayoutVars>
          <dgm:chMax val="5"/>
          <dgm:dir/>
          <dgm:resizeHandles val="exact"/>
        </dgm:presLayoutVars>
      </dgm:prSet>
      <dgm:spPr/>
    </dgm:pt>
    <dgm:pt modelId="{8B468B33-D8A6-4836-BB78-0DC787C63B18}" type="pres">
      <dgm:prSet presAssocID="{205F907A-FB01-4EA4-BE75-494ABCD3A739}" presName="dummyMaxCanvas" presStyleCnt="0">
        <dgm:presLayoutVars/>
      </dgm:prSet>
      <dgm:spPr/>
    </dgm:pt>
    <dgm:pt modelId="{E2FB480E-AC6D-427E-829A-DAF2A2B5FFA7}" type="pres">
      <dgm:prSet presAssocID="{205F907A-FB01-4EA4-BE75-494ABCD3A739}" presName="FourNodes_1" presStyleLbl="node1" presStyleIdx="0" presStyleCnt="4">
        <dgm:presLayoutVars>
          <dgm:bulletEnabled val="1"/>
        </dgm:presLayoutVars>
      </dgm:prSet>
      <dgm:spPr/>
    </dgm:pt>
    <dgm:pt modelId="{918D2901-011B-45F1-876B-C2ABB98221C3}" type="pres">
      <dgm:prSet presAssocID="{205F907A-FB01-4EA4-BE75-494ABCD3A739}" presName="FourNodes_2" presStyleLbl="node1" presStyleIdx="1" presStyleCnt="4">
        <dgm:presLayoutVars>
          <dgm:bulletEnabled val="1"/>
        </dgm:presLayoutVars>
      </dgm:prSet>
      <dgm:spPr/>
    </dgm:pt>
    <dgm:pt modelId="{23B24B80-5F9B-4565-9764-73F5D508A774}" type="pres">
      <dgm:prSet presAssocID="{205F907A-FB01-4EA4-BE75-494ABCD3A739}" presName="FourNodes_3" presStyleLbl="node1" presStyleIdx="2" presStyleCnt="4">
        <dgm:presLayoutVars>
          <dgm:bulletEnabled val="1"/>
        </dgm:presLayoutVars>
      </dgm:prSet>
      <dgm:spPr/>
    </dgm:pt>
    <dgm:pt modelId="{95800240-7916-456D-B7B3-DC230EFF29C8}" type="pres">
      <dgm:prSet presAssocID="{205F907A-FB01-4EA4-BE75-494ABCD3A739}" presName="FourNodes_4" presStyleLbl="node1" presStyleIdx="3" presStyleCnt="4">
        <dgm:presLayoutVars>
          <dgm:bulletEnabled val="1"/>
        </dgm:presLayoutVars>
      </dgm:prSet>
      <dgm:spPr/>
    </dgm:pt>
    <dgm:pt modelId="{51679E19-B75B-4F11-AFE4-85C716165E1C}" type="pres">
      <dgm:prSet presAssocID="{205F907A-FB01-4EA4-BE75-494ABCD3A739}" presName="FourConn_1-2" presStyleLbl="fgAccFollowNode1" presStyleIdx="0" presStyleCnt="3">
        <dgm:presLayoutVars>
          <dgm:bulletEnabled val="1"/>
        </dgm:presLayoutVars>
      </dgm:prSet>
      <dgm:spPr/>
    </dgm:pt>
    <dgm:pt modelId="{00E8D20E-95D9-4C1D-9472-C22C25E3C7C9}" type="pres">
      <dgm:prSet presAssocID="{205F907A-FB01-4EA4-BE75-494ABCD3A739}" presName="FourConn_2-3" presStyleLbl="fgAccFollowNode1" presStyleIdx="1" presStyleCnt="3">
        <dgm:presLayoutVars>
          <dgm:bulletEnabled val="1"/>
        </dgm:presLayoutVars>
      </dgm:prSet>
      <dgm:spPr/>
    </dgm:pt>
    <dgm:pt modelId="{97E7014C-EDCA-4BA7-A5B9-EBF533F25AD2}" type="pres">
      <dgm:prSet presAssocID="{205F907A-FB01-4EA4-BE75-494ABCD3A739}" presName="FourConn_3-4" presStyleLbl="fgAccFollowNode1" presStyleIdx="2" presStyleCnt="3">
        <dgm:presLayoutVars>
          <dgm:bulletEnabled val="1"/>
        </dgm:presLayoutVars>
      </dgm:prSet>
      <dgm:spPr/>
    </dgm:pt>
    <dgm:pt modelId="{79BAADE6-BC0E-4991-83F8-ADF1A62302AC}" type="pres">
      <dgm:prSet presAssocID="{205F907A-FB01-4EA4-BE75-494ABCD3A739}" presName="FourNodes_1_text" presStyleLbl="node1" presStyleIdx="3" presStyleCnt="4">
        <dgm:presLayoutVars>
          <dgm:bulletEnabled val="1"/>
        </dgm:presLayoutVars>
      </dgm:prSet>
      <dgm:spPr/>
    </dgm:pt>
    <dgm:pt modelId="{9A87D384-AC89-4246-9401-286640BBD535}" type="pres">
      <dgm:prSet presAssocID="{205F907A-FB01-4EA4-BE75-494ABCD3A739}" presName="FourNodes_2_text" presStyleLbl="node1" presStyleIdx="3" presStyleCnt="4">
        <dgm:presLayoutVars>
          <dgm:bulletEnabled val="1"/>
        </dgm:presLayoutVars>
      </dgm:prSet>
      <dgm:spPr/>
    </dgm:pt>
    <dgm:pt modelId="{C7D97A4F-D80E-4A0F-8A01-63997A5282CE}" type="pres">
      <dgm:prSet presAssocID="{205F907A-FB01-4EA4-BE75-494ABCD3A739}" presName="FourNodes_3_text" presStyleLbl="node1" presStyleIdx="3" presStyleCnt="4">
        <dgm:presLayoutVars>
          <dgm:bulletEnabled val="1"/>
        </dgm:presLayoutVars>
      </dgm:prSet>
      <dgm:spPr/>
    </dgm:pt>
    <dgm:pt modelId="{D213035D-0CFA-46F0-B111-C0B846630DD1}" type="pres">
      <dgm:prSet presAssocID="{205F907A-FB01-4EA4-BE75-494ABCD3A739}" presName="FourNodes_4_text" presStyleLbl="node1" presStyleIdx="3" presStyleCnt="4">
        <dgm:presLayoutVars>
          <dgm:bulletEnabled val="1"/>
        </dgm:presLayoutVars>
      </dgm:prSet>
      <dgm:spPr/>
    </dgm:pt>
  </dgm:ptLst>
  <dgm:cxnLst>
    <dgm:cxn modelId="{892C1706-987A-47F7-B1B7-1A3507EB66E9}" type="presOf" srcId="{6381431C-44C5-42EB-A8B6-36B401351EBD}" destId="{51679E19-B75B-4F11-AFE4-85C716165E1C}" srcOrd="0" destOrd="0" presId="urn:microsoft.com/office/officeart/2005/8/layout/vProcess5"/>
    <dgm:cxn modelId="{C0BAC30C-02C2-452B-8628-170719FCB3C7}" type="presOf" srcId="{5424F0EF-628A-40D6-9F37-BC715D5D5BFD}" destId="{95800240-7916-456D-B7B3-DC230EFF29C8}" srcOrd="0" destOrd="0" presId="urn:microsoft.com/office/officeart/2005/8/layout/vProcess5"/>
    <dgm:cxn modelId="{C7A79B1D-0714-4DD9-BBC4-EE2BDAD9FB5F}" srcId="{205F907A-FB01-4EA4-BE75-494ABCD3A739}" destId="{164DDA5E-A9C6-4DD0-B6FA-AB550584CDFA}" srcOrd="0" destOrd="0" parTransId="{B2181A89-0D78-4D32-91D1-006880B19934}" sibTransId="{6381431C-44C5-42EB-A8B6-36B401351EBD}"/>
    <dgm:cxn modelId="{0FF1053D-4B2C-4730-A93B-1FA6132208EC}" srcId="{205F907A-FB01-4EA4-BE75-494ABCD3A739}" destId="{71C6542E-E637-41F5-8F3E-3ABCC8C28C85}" srcOrd="2" destOrd="0" parTransId="{71A5AC1F-F552-4EB7-A3E9-C646BC6A05C5}" sibTransId="{B392C149-AAF1-46BE-AF4F-A1EA9F84699B}"/>
    <dgm:cxn modelId="{7D018A5B-8147-4C35-A33F-B1CC5BB305CB}" type="presOf" srcId="{71C6542E-E637-41F5-8F3E-3ABCC8C28C85}" destId="{C7D97A4F-D80E-4A0F-8A01-63997A5282CE}" srcOrd="1" destOrd="0" presId="urn:microsoft.com/office/officeart/2005/8/layout/vProcess5"/>
    <dgm:cxn modelId="{02FE0E67-BFF6-4ABE-89F1-F2A70042039E}" type="presOf" srcId="{71C6542E-E637-41F5-8F3E-3ABCC8C28C85}" destId="{23B24B80-5F9B-4565-9764-73F5D508A774}" srcOrd="0" destOrd="0" presId="urn:microsoft.com/office/officeart/2005/8/layout/vProcess5"/>
    <dgm:cxn modelId="{A1B13967-3B7E-4A18-92E8-5B9CE5B7CD16}" type="presOf" srcId="{B392C149-AAF1-46BE-AF4F-A1EA9F84699B}" destId="{97E7014C-EDCA-4BA7-A5B9-EBF533F25AD2}" srcOrd="0" destOrd="0" presId="urn:microsoft.com/office/officeart/2005/8/layout/vProcess5"/>
    <dgm:cxn modelId="{9DCB4972-ADA2-470B-8BDF-ECFB8B2B231C}" type="presOf" srcId="{164DDA5E-A9C6-4DD0-B6FA-AB550584CDFA}" destId="{79BAADE6-BC0E-4991-83F8-ADF1A62302AC}" srcOrd="1" destOrd="0" presId="urn:microsoft.com/office/officeart/2005/8/layout/vProcess5"/>
    <dgm:cxn modelId="{33330759-28CC-4897-A694-E530F5DB3682}" srcId="{205F907A-FB01-4EA4-BE75-494ABCD3A739}" destId="{5424F0EF-628A-40D6-9F37-BC715D5D5BFD}" srcOrd="3" destOrd="0" parTransId="{842DD8B4-9993-4A18-87B9-E4BC7CAA01DE}" sibTransId="{BB435A20-A6D4-488F-B5E6-400977C30321}"/>
    <dgm:cxn modelId="{97CB1C9B-B87E-46D1-8130-A0BC3E4A36F6}" type="presOf" srcId="{FD968A61-3555-4BC3-8D26-06E47EF2F6AF}" destId="{918D2901-011B-45F1-876B-C2ABB98221C3}" srcOrd="0" destOrd="0" presId="urn:microsoft.com/office/officeart/2005/8/layout/vProcess5"/>
    <dgm:cxn modelId="{85EA3CAD-6913-4458-AA70-8646C7B8047A}" type="presOf" srcId="{5424F0EF-628A-40D6-9F37-BC715D5D5BFD}" destId="{D213035D-0CFA-46F0-B111-C0B846630DD1}" srcOrd="1" destOrd="0" presId="urn:microsoft.com/office/officeart/2005/8/layout/vProcess5"/>
    <dgm:cxn modelId="{1BA274BF-CCD4-4AA2-A7EB-AF603001697F}" type="presOf" srcId="{FD968A61-3555-4BC3-8D26-06E47EF2F6AF}" destId="{9A87D384-AC89-4246-9401-286640BBD535}" srcOrd="1" destOrd="0" presId="urn:microsoft.com/office/officeart/2005/8/layout/vProcess5"/>
    <dgm:cxn modelId="{1A496AC7-F715-44EB-9DCB-9D18D039D376}" type="presOf" srcId="{205F907A-FB01-4EA4-BE75-494ABCD3A739}" destId="{A08520E9-3203-46DD-A071-92402355950A}" srcOrd="0" destOrd="0" presId="urn:microsoft.com/office/officeart/2005/8/layout/vProcess5"/>
    <dgm:cxn modelId="{3837AEC8-6BB1-41BD-8541-8638151E379F}" type="presOf" srcId="{345A960F-99F3-4C2A-A312-547BE323508B}" destId="{00E8D20E-95D9-4C1D-9472-C22C25E3C7C9}" srcOrd="0" destOrd="0" presId="urn:microsoft.com/office/officeart/2005/8/layout/vProcess5"/>
    <dgm:cxn modelId="{1B6608D0-AB33-4E0A-AC92-CCCD4DF77F50}" type="presOf" srcId="{164DDA5E-A9C6-4DD0-B6FA-AB550584CDFA}" destId="{E2FB480E-AC6D-427E-829A-DAF2A2B5FFA7}" srcOrd="0" destOrd="0" presId="urn:microsoft.com/office/officeart/2005/8/layout/vProcess5"/>
    <dgm:cxn modelId="{46301BD6-7F33-40CF-885E-BB37ADAEAFF9}" srcId="{205F907A-FB01-4EA4-BE75-494ABCD3A739}" destId="{FD968A61-3555-4BC3-8D26-06E47EF2F6AF}" srcOrd="1" destOrd="0" parTransId="{34B0DD76-06C6-42F6-B214-213684B85E2F}" sibTransId="{345A960F-99F3-4C2A-A312-547BE323508B}"/>
    <dgm:cxn modelId="{94C228CC-DA03-4FC9-8E5C-984F651A8C70}" type="presParOf" srcId="{A08520E9-3203-46DD-A071-92402355950A}" destId="{8B468B33-D8A6-4836-BB78-0DC787C63B18}" srcOrd="0" destOrd="0" presId="urn:microsoft.com/office/officeart/2005/8/layout/vProcess5"/>
    <dgm:cxn modelId="{FD349EA4-5670-4459-83D2-2C75B82C0CC1}" type="presParOf" srcId="{A08520E9-3203-46DD-A071-92402355950A}" destId="{E2FB480E-AC6D-427E-829A-DAF2A2B5FFA7}" srcOrd="1" destOrd="0" presId="urn:microsoft.com/office/officeart/2005/8/layout/vProcess5"/>
    <dgm:cxn modelId="{205F8916-07A3-49DD-9A1F-4FE1F33F49AC}" type="presParOf" srcId="{A08520E9-3203-46DD-A071-92402355950A}" destId="{918D2901-011B-45F1-876B-C2ABB98221C3}" srcOrd="2" destOrd="0" presId="urn:microsoft.com/office/officeart/2005/8/layout/vProcess5"/>
    <dgm:cxn modelId="{5599DC12-F4E5-491E-A7D4-3CE88E858432}" type="presParOf" srcId="{A08520E9-3203-46DD-A071-92402355950A}" destId="{23B24B80-5F9B-4565-9764-73F5D508A774}" srcOrd="3" destOrd="0" presId="urn:microsoft.com/office/officeart/2005/8/layout/vProcess5"/>
    <dgm:cxn modelId="{1F0025EA-EF48-4EEE-A5CD-DC682796192B}" type="presParOf" srcId="{A08520E9-3203-46DD-A071-92402355950A}" destId="{95800240-7916-456D-B7B3-DC230EFF29C8}" srcOrd="4" destOrd="0" presId="urn:microsoft.com/office/officeart/2005/8/layout/vProcess5"/>
    <dgm:cxn modelId="{656CBA17-D224-48C9-A2B7-F72C56B986DB}" type="presParOf" srcId="{A08520E9-3203-46DD-A071-92402355950A}" destId="{51679E19-B75B-4F11-AFE4-85C716165E1C}" srcOrd="5" destOrd="0" presId="urn:microsoft.com/office/officeart/2005/8/layout/vProcess5"/>
    <dgm:cxn modelId="{94889A57-7464-40EC-A3A0-79C51B8A4249}" type="presParOf" srcId="{A08520E9-3203-46DD-A071-92402355950A}" destId="{00E8D20E-95D9-4C1D-9472-C22C25E3C7C9}" srcOrd="6" destOrd="0" presId="urn:microsoft.com/office/officeart/2005/8/layout/vProcess5"/>
    <dgm:cxn modelId="{E342A2CC-9A8C-4F13-924B-0E6DAC93EE53}" type="presParOf" srcId="{A08520E9-3203-46DD-A071-92402355950A}" destId="{97E7014C-EDCA-4BA7-A5B9-EBF533F25AD2}" srcOrd="7" destOrd="0" presId="urn:microsoft.com/office/officeart/2005/8/layout/vProcess5"/>
    <dgm:cxn modelId="{A8955CDB-953C-4D65-A4DD-89081D895D3B}" type="presParOf" srcId="{A08520E9-3203-46DD-A071-92402355950A}" destId="{79BAADE6-BC0E-4991-83F8-ADF1A62302AC}" srcOrd="8" destOrd="0" presId="urn:microsoft.com/office/officeart/2005/8/layout/vProcess5"/>
    <dgm:cxn modelId="{753F0B1A-6C65-4DCD-91B4-410604B09E5C}" type="presParOf" srcId="{A08520E9-3203-46DD-A071-92402355950A}" destId="{9A87D384-AC89-4246-9401-286640BBD535}" srcOrd="9" destOrd="0" presId="urn:microsoft.com/office/officeart/2005/8/layout/vProcess5"/>
    <dgm:cxn modelId="{A63F9932-BBE0-47A5-9FF0-490E6B3CB9F6}" type="presParOf" srcId="{A08520E9-3203-46DD-A071-92402355950A}" destId="{C7D97A4F-D80E-4A0F-8A01-63997A5282CE}" srcOrd="10" destOrd="0" presId="urn:microsoft.com/office/officeart/2005/8/layout/vProcess5"/>
    <dgm:cxn modelId="{4548B801-7A48-4FB4-8684-C749B585462D}" type="presParOf" srcId="{A08520E9-3203-46DD-A071-92402355950A}" destId="{D213035D-0CFA-46F0-B111-C0B846630DD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9CCF58-91F2-4805-8365-EBA26D0B5796}">
      <dsp:nvSpPr>
        <dsp:cNvPr id="0" name=""/>
        <dsp:cNvSpPr/>
      </dsp:nvSpPr>
      <dsp:spPr>
        <a:xfrm>
          <a:off x="0" y="3466147"/>
          <a:ext cx="5983224" cy="113766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latin typeface="Times New Roman"/>
              <a:cs typeface="Times New Roman"/>
            </a:rPr>
            <a:t>Support for the mother.</a:t>
          </a:r>
          <a:endParaRPr lang="en-US" sz="2100" kern="1200">
            <a:latin typeface="Times New Roman"/>
            <a:cs typeface="Times New Roman"/>
          </a:endParaRPr>
        </a:p>
      </dsp:txBody>
      <dsp:txXfrm>
        <a:off x="0" y="3466147"/>
        <a:ext cx="5983224" cy="1137667"/>
      </dsp:txXfrm>
    </dsp:sp>
    <dsp:sp modelId="{7CF6A5E3-29B9-4F4A-8E6B-57265A2D06DF}">
      <dsp:nvSpPr>
        <dsp:cNvPr id="0" name=""/>
        <dsp:cNvSpPr/>
      </dsp:nvSpPr>
      <dsp:spPr>
        <a:xfrm rot="10800000">
          <a:off x="0" y="1733480"/>
          <a:ext cx="5983224" cy="174973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latin typeface="Times New Roman"/>
              <a:cs typeface="Times New Roman"/>
            </a:rPr>
            <a:t>Children’s and adults social care services must work together, co-operatively (The Care Act and Whole-Family Approaches, 2014, GOV. UK) </a:t>
          </a:r>
          <a:endParaRPr lang="en-US" sz="2100" kern="1200">
            <a:latin typeface="Times New Roman"/>
            <a:cs typeface="Times New Roman"/>
          </a:endParaRPr>
        </a:p>
      </dsp:txBody>
      <dsp:txXfrm rot="10800000">
        <a:off x="0" y="1733480"/>
        <a:ext cx="5983224" cy="1136923"/>
      </dsp:txXfrm>
    </dsp:sp>
    <dsp:sp modelId="{2714FB2E-ECB6-473A-8222-351CD02A7ABA}">
      <dsp:nvSpPr>
        <dsp:cNvPr id="0" name=""/>
        <dsp:cNvSpPr/>
      </dsp:nvSpPr>
      <dsp:spPr>
        <a:xfrm rot="10800000">
          <a:off x="0" y="813"/>
          <a:ext cx="5983224" cy="174973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latin typeface="Times New Roman"/>
              <a:cs typeface="Times New Roman"/>
            </a:rPr>
            <a:t>Child-centred approach (Section 11 of the Children’s Act 2004, GOV. UK).</a:t>
          </a:r>
          <a:endParaRPr lang="en-US" sz="2100" kern="1200">
            <a:latin typeface="Times New Roman"/>
            <a:cs typeface="Times New Roman"/>
          </a:endParaRPr>
        </a:p>
      </dsp:txBody>
      <dsp:txXfrm rot="10800000">
        <a:off x="0" y="813"/>
        <a:ext cx="5983224" cy="11369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FB480E-AC6D-427E-829A-DAF2A2B5FFA7}">
      <dsp:nvSpPr>
        <dsp:cNvPr id="0" name=""/>
        <dsp:cNvSpPr/>
      </dsp:nvSpPr>
      <dsp:spPr>
        <a:xfrm>
          <a:off x="0" y="0"/>
          <a:ext cx="4796167" cy="8338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latin typeface="Times New Roman"/>
              <a:cs typeface="Times New Roman"/>
            </a:rPr>
            <a:t>Meeting with the social worker.</a:t>
          </a:r>
          <a:endParaRPr lang="en-US" sz="2300" kern="1200">
            <a:latin typeface="Times New Roman"/>
            <a:cs typeface="Times New Roman"/>
          </a:endParaRPr>
        </a:p>
      </dsp:txBody>
      <dsp:txXfrm>
        <a:off x="24422" y="24422"/>
        <a:ext cx="3825928" cy="784997"/>
      </dsp:txXfrm>
    </dsp:sp>
    <dsp:sp modelId="{918D2901-011B-45F1-876B-C2ABB98221C3}">
      <dsp:nvSpPr>
        <dsp:cNvPr id="0" name=""/>
        <dsp:cNvSpPr/>
      </dsp:nvSpPr>
      <dsp:spPr>
        <a:xfrm>
          <a:off x="401679" y="985449"/>
          <a:ext cx="4796167" cy="83384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latin typeface="Times New Roman"/>
              <a:cs typeface="Times New Roman"/>
            </a:rPr>
            <a:t>Inclusion in a detoxification program.</a:t>
          </a:r>
          <a:endParaRPr lang="en-US" sz="2300" kern="1200">
            <a:latin typeface="Times New Roman"/>
            <a:cs typeface="Times New Roman"/>
          </a:endParaRPr>
        </a:p>
      </dsp:txBody>
      <dsp:txXfrm>
        <a:off x="426101" y="1009871"/>
        <a:ext cx="3803647" cy="784997"/>
      </dsp:txXfrm>
    </dsp:sp>
    <dsp:sp modelId="{23B24B80-5F9B-4565-9764-73F5D508A774}">
      <dsp:nvSpPr>
        <dsp:cNvPr id="0" name=""/>
        <dsp:cNvSpPr/>
      </dsp:nvSpPr>
      <dsp:spPr>
        <a:xfrm>
          <a:off x="797362" y="1970898"/>
          <a:ext cx="4796167" cy="83384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latin typeface="Times New Roman"/>
              <a:cs typeface="Times New Roman"/>
            </a:rPr>
            <a:t>Establish routines and boundaries for children.</a:t>
          </a:r>
          <a:endParaRPr lang="en-US" sz="2300" kern="1200">
            <a:latin typeface="Times New Roman"/>
            <a:cs typeface="Times New Roman"/>
          </a:endParaRPr>
        </a:p>
      </dsp:txBody>
      <dsp:txXfrm>
        <a:off x="821784" y="1995320"/>
        <a:ext cx="3809642" cy="784997"/>
      </dsp:txXfrm>
    </dsp:sp>
    <dsp:sp modelId="{95800240-7916-456D-B7B3-DC230EFF29C8}">
      <dsp:nvSpPr>
        <dsp:cNvPr id="0" name=""/>
        <dsp:cNvSpPr/>
      </dsp:nvSpPr>
      <dsp:spPr>
        <a:xfrm>
          <a:off x="1199041" y="2956348"/>
          <a:ext cx="4796167" cy="83384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GB" sz="2300" kern="1200">
              <a:latin typeface="Times New Roman"/>
              <a:cs typeface="Times New Roman"/>
            </a:rPr>
            <a:t>Looking for a job.</a:t>
          </a:r>
        </a:p>
      </dsp:txBody>
      <dsp:txXfrm>
        <a:off x="1223463" y="2980770"/>
        <a:ext cx="3803647" cy="784997"/>
      </dsp:txXfrm>
    </dsp:sp>
    <dsp:sp modelId="{51679E19-B75B-4F11-AFE4-85C716165E1C}">
      <dsp:nvSpPr>
        <dsp:cNvPr id="0" name=""/>
        <dsp:cNvSpPr/>
      </dsp:nvSpPr>
      <dsp:spPr>
        <a:xfrm>
          <a:off x="4254170" y="638647"/>
          <a:ext cx="541997" cy="54199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4376119" y="638647"/>
        <a:ext cx="298099" cy="407853"/>
      </dsp:txXfrm>
    </dsp:sp>
    <dsp:sp modelId="{00E8D20E-95D9-4C1D-9472-C22C25E3C7C9}">
      <dsp:nvSpPr>
        <dsp:cNvPr id="0" name=""/>
        <dsp:cNvSpPr/>
      </dsp:nvSpPr>
      <dsp:spPr>
        <a:xfrm>
          <a:off x="4655849" y="1624096"/>
          <a:ext cx="541997" cy="541997"/>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4777798" y="1624096"/>
        <a:ext cx="298099" cy="407853"/>
      </dsp:txXfrm>
    </dsp:sp>
    <dsp:sp modelId="{97E7014C-EDCA-4BA7-A5B9-EBF533F25AD2}">
      <dsp:nvSpPr>
        <dsp:cNvPr id="0" name=""/>
        <dsp:cNvSpPr/>
      </dsp:nvSpPr>
      <dsp:spPr>
        <a:xfrm>
          <a:off x="5051532" y="2609545"/>
          <a:ext cx="541997" cy="541997"/>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5173481" y="2609545"/>
        <a:ext cx="298099" cy="40785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8DC9D6-60BB-4CF1-9F6D-544EEA2DF100}" type="datetimeFigureOut">
              <a:t>7/31/2023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C8B7FB-661E-4EC8-9441-2E6ED521C866}" type="slidenum">
              <a:t>‹#›</a:t>
            </a:fld>
            <a:endParaRPr lang="en-GB"/>
          </a:p>
        </p:txBody>
      </p:sp>
    </p:spTree>
    <p:extLst>
      <p:ext uri="{BB962C8B-B14F-4D97-AF65-F5344CB8AC3E}">
        <p14:creationId xmlns:p14="http://schemas.microsoft.com/office/powerpoint/2010/main" val="3253711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 initial stages of the intervention begin with identifying the problem where the mother acknowledged the negative impact of her alcoholism and tumultuous home environment on herself and her children’s wellbeing. This acknowledgement is the crucial first step in seeking help and support.</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Then, the crucial role of the Troubled Families Job Centre Plus in addressing the issues faced by the family has been discussed. This health and social care agency is known for its tailored services for families dealing with complex problems.</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 agency’s decision to carry out an exhaustive assessment can be understood within the framework of Bronfenbrenner’s ecological theory, which posits that various interconnected systems influence an individual’s development. In this case, the mother’s alcohol addiction, childhood experiences, and the environment she provided for her children contribute to a complex network of influencing factors.</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 detoxification programme was arranged promptly for the mother, signalling the agency’s understanding of the situation’s urgency and potential impacts on the children. Research suggests that children of alcohol-dependent parents are at an increased risk of psychological and behavioural problems, thereby underlining the importance of prompt intervention.</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 family worker’s continuous support and persistent contact were vital. Healy underscores the importance of maintaining regular contact and building trust to create an effective working relationship, which was evidently the case here as the mother began opening up about her parenting challenges.</a:t>
            </a:r>
          </a:p>
        </p:txBody>
      </p:sp>
      <p:sp>
        <p:nvSpPr>
          <p:cNvPr id="4" name="Slide Number Placeholder 3"/>
          <p:cNvSpPr>
            <a:spLocks noGrp="1"/>
          </p:cNvSpPr>
          <p:nvPr>
            <p:ph type="sldNum" sz="quarter" idx="5"/>
          </p:nvPr>
        </p:nvSpPr>
        <p:spPr/>
        <p:txBody>
          <a:bodyPr/>
          <a:lstStyle/>
          <a:p>
            <a:fld id="{34D9E32A-B46A-4CE5-9C94-F6760BC8D685}" type="slidenum">
              <a:rPr lang="en-GB" smtClean="0"/>
              <a:t>8</a:t>
            </a:fld>
            <a:endParaRPr lang="en-GB"/>
          </a:p>
        </p:txBody>
      </p:sp>
    </p:spTree>
    <p:extLst>
      <p:ext uri="{BB962C8B-B14F-4D97-AF65-F5344CB8AC3E}">
        <p14:creationId xmlns:p14="http://schemas.microsoft.com/office/powerpoint/2010/main" val="3556062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The timeline begins with the detox programme addressing the mother’s alcohol addiction. The family worker kept in touch with the mother to discuss her parenting abilities during the trust-building period. It supports Healy’s claim that social work interventions require trust-building for effective communication and engagement. The school’s involvement is part of the agency’s overall family support. The organisation informed the school of the family situation because family circumstances can affect children’s academic performance.</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While establishing the routine phase, the mother was encouraged to create routines and boundaries for her children, significantly improving school attendance. Brooks-Gunn and Markman argue that the provision of structure is crucial for children’s development and academic performance, confirming the appropriateness of this intervention step.</a:t>
            </a:r>
          </a:p>
          <a:p>
            <a:pPr marL="0" marR="0" algn="just">
              <a:spcBef>
                <a:spcPts val="0"/>
              </a:spcBef>
              <a:spcAft>
                <a:spcPts val="6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Lastly, the agency facilitated counselling for the mother, allowing her to explore the underlying reasons for her addiction. Simultaneously, they introduced her to a Troubled Families Job Centre Plus specialist for direct employment support. This dual approach addressed both the psychological underpinnings of her addiction and her practical need for employment, reinforcing the effectiveness of a holistic intervention strategy.</a:t>
            </a:r>
          </a:p>
        </p:txBody>
      </p:sp>
      <p:sp>
        <p:nvSpPr>
          <p:cNvPr id="4" name="Slide Number Placeholder 3"/>
          <p:cNvSpPr>
            <a:spLocks noGrp="1"/>
          </p:cNvSpPr>
          <p:nvPr>
            <p:ph type="sldNum" sz="quarter" idx="5"/>
          </p:nvPr>
        </p:nvSpPr>
        <p:spPr/>
        <p:txBody>
          <a:bodyPr/>
          <a:lstStyle/>
          <a:p>
            <a:fld id="{34D9E32A-B46A-4CE5-9C94-F6760BC8D685}" type="slidenum">
              <a:rPr lang="en-GB" smtClean="0"/>
              <a:t>9</a:t>
            </a:fld>
            <a:endParaRPr lang="en-GB"/>
          </a:p>
        </p:txBody>
      </p:sp>
    </p:spTree>
    <p:extLst>
      <p:ext uri="{BB962C8B-B14F-4D97-AF65-F5344CB8AC3E}">
        <p14:creationId xmlns:p14="http://schemas.microsoft.com/office/powerpoint/2010/main" val="1830403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7/31/2023</a:t>
            </a:fld>
            <a:endParaRPr lang="en-US"/>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697130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7/31/2023</a:t>
            </a:fld>
            <a:endParaRPr lang="en-US"/>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830555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7/31/2023</a:t>
            </a:fld>
            <a:endParaRPr lang="en-US"/>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79746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7/31/2023</a:t>
            </a:fld>
            <a:endParaRPr lang="en-US"/>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933920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7/31/2023</a:t>
            </a:fld>
            <a:endParaRPr lang="en-US"/>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6476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7/31/2023</a:t>
            </a:fld>
            <a:endParaRPr lang="en-US"/>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874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7/31/2023</a:t>
            </a:fld>
            <a:endParaRPr lang="en-US"/>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759664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7/31/2023</a:t>
            </a:fld>
            <a:endParaRPr lang="en-US"/>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a:p>
        </p:txBody>
      </p:sp>
    </p:spTree>
    <p:extLst>
      <p:ext uri="{BB962C8B-B14F-4D97-AF65-F5344CB8AC3E}">
        <p14:creationId xmlns:p14="http://schemas.microsoft.com/office/powerpoint/2010/main" val="3941666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7/31/2023</a:t>
            </a:fld>
            <a:endParaRPr lang="en-US"/>
          </a:p>
        </p:txBody>
      </p:sp>
      <p:sp>
        <p:nvSpPr>
          <p:cNvPr id="6" name="Footer Placeholder 5"/>
          <p:cNvSpPr>
            <a:spLocks noGrp="1"/>
          </p:cNvSpPr>
          <p:nvPr>
            <p:ph type="ftr" sz="quarter" idx="11"/>
          </p:nvPr>
        </p:nvSpPr>
        <p:spPr>
          <a:xfrm>
            <a:off x="1097279" y="6446838"/>
            <a:ext cx="6818262" cy="365125"/>
          </a:xfrm>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977967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7/31/2023</a:t>
            </a:fld>
            <a:endParaRPr lang="en-US"/>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583933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7/31/2023</a:t>
            </a:fld>
            <a:endParaRPr lang="en-US"/>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1905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31/07/2023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31/07/2023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31/07/2023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1E921E1D-5B5D-4590-B708-D1DCB5FD1507}"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052D64-3A86-4C51-BEDC-907DD09432FE}" type="slidenum">
              <a:rPr lang="en-GB" smtClean="0"/>
              <a:t>‹#›</a:t>
            </a:fld>
            <a:endParaRPr lang="en-GB"/>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28585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21E1D-5B5D-4590-B708-D1DCB5FD1507}"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13148210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921E1D-5B5D-4590-B708-D1DCB5FD1507}"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052D64-3A86-4C51-BEDC-907DD09432FE}" type="slidenum">
              <a:rPr lang="en-GB" smtClean="0"/>
              <a:t>‹#›</a:t>
            </a:fld>
            <a:endParaRPr lang="en-GB"/>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606946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E921E1D-5B5D-4590-B708-D1DCB5FD1507}"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33221597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E921E1D-5B5D-4590-B708-D1DCB5FD1507}" type="datetimeFigureOut">
              <a:rPr lang="en-GB" smtClean="0"/>
              <a:t>31/07/2023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2952861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E921E1D-5B5D-4590-B708-D1DCB5FD1507}" type="datetimeFigureOut">
              <a:rPr lang="en-GB" smtClean="0"/>
              <a:t>31/07/2023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32326657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921E1D-5B5D-4590-B708-D1DCB5FD1507}" type="datetimeFigureOut">
              <a:rPr lang="en-GB" smtClean="0"/>
              <a:t>31/07/2023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37087613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921E1D-5B5D-4590-B708-D1DCB5FD1507}"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28820742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921E1D-5B5D-4590-B708-D1DCB5FD1507}" type="datetimeFigureOut">
              <a:rPr lang="en-GB" smtClean="0"/>
              <a:t>31/07/2023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052D64-3A86-4C51-BEDC-907DD09432FE}"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94469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21E1D-5B5D-4590-B708-D1DCB5FD1507}"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052D64-3A86-4C51-BEDC-907DD09432FE}" type="slidenum">
              <a:rPr lang="en-GB" smtClean="0"/>
              <a:t>‹#›</a:t>
            </a:fld>
            <a:endParaRPr lang="en-GB"/>
          </a:p>
        </p:txBody>
      </p:sp>
    </p:spTree>
    <p:extLst>
      <p:ext uri="{BB962C8B-B14F-4D97-AF65-F5344CB8AC3E}">
        <p14:creationId xmlns:p14="http://schemas.microsoft.com/office/powerpoint/2010/main" val="16503670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21E1D-5B5D-4590-B708-D1DCB5FD1507}"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052D64-3A86-4C51-BEDC-907DD09432FE}"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5605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7/31/2023</a:t>
            </a:fld>
            <a:endParaRPr lang="en-US"/>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7319859"/>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0" r:id="rId6"/>
    <p:sldLayoutId id="2147483745" r:id="rId7"/>
    <p:sldLayoutId id="2147483741" r:id="rId8"/>
    <p:sldLayoutId id="2147483742" r:id="rId9"/>
    <p:sldLayoutId id="2147483743" r:id="rId10"/>
    <p:sldLayoutId id="2147483744"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8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2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31/07/2023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E921E1D-5B5D-4590-B708-D1DCB5FD1507}" type="datetimeFigureOut">
              <a:rPr lang="en-GB" smtClean="0"/>
              <a:t>31/07/2023</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4052D64-3A86-4C51-BEDC-907DD09432FE}" type="slidenum">
              <a:rPr lang="en-GB" smtClean="0"/>
              <a:t>‹#›</a:t>
            </a:fld>
            <a:endParaRPr lang="en-GB"/>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74474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10">
            <a:extLst>
              <a:ext uri="{FF2B5EF4-FFF2-40B4-BE49-F238E27FC236}">
                <a16:creationId xmlns:a16="http://schemas.microsoft.com/office/drawing/2014/main" id="{BDF1A630-2A9B-41A0-92F9-FDA261070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12">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13">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4">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 name="Rectangle 16">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57025" y="922644"/>
            <a:ext cx="5040285" cy="793952"/>
          </a:xfrm>
        </p:spPr>
        <p:txBody>
          <a:bodyPr vert="horz" lIns="91440" tIns="45720" rIns="91440" bIns="45720" rtlCol="0" anchor="b">
            <a:normAutofit/>
          </a:bodyPr>
          <a:lstStyle/>
          <a:p>
            <a:r>
              <a:rPr lang="en-US" sz="2000">
                <a:latin typeface="Times New Roman"/>
                <a:cs typeface="Times New Roman"/>
              </a:rPr>
              <a:t>Case study</a:t>
            </a:r>
            <a:r>
              <a:rPr lang="en-US" sz="2000">
                <a:latin typeface="Times New Roman"/>
                <a:ea typeface="+mj-lt"/>
                <a:cs typeface="+mj-lt"/>
              </a:rPr>
              <a:t>: Stockport</a:t>
            </a:r>
            <a:endParaRPr lang="en-US" sz="2000">
              <a:latin typeface="Times New Roman"/>
              <a:cs typeface="Times New Roman"/>
            </a:endParaRPr>
          </a:p>
        </p:txBody>
      </p:sp>
      <p:sp>
        <p:nvSpPr>
          <p:cNvPr id="41" name="Rectangle 18">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sz="half" idx="1"/>
          </p:nvPr>
        </p:nvSpPr>
        <p:spPr>
          <a:xfrm>
            <a:off x="1055715" y="2508105"/>
            <a:ext cx="5040285" cy="3632493"/>
          </a:xfrm>
        </p:spPr>
        <p:txBody>
          <a:bodyPr vert="horz" lIns="91440" tIns="45720" rIns="91440" bIns="45720" rtlCol="0" anchor="ctr">
            <a:normAutofit fontScale="85000" lnSpcReduction="20000"/>
          </a:bodyPr>
          <a:lstStyle/>
          <a:p>
            <a:endParaRPr lang="en-US" sz="2000"/>
          </a:p>
          <a:p>
            <a:r>
              <a:rPr lang="en-US" sz="1800">
                <a:latin typeface="Times New Roman"/>
                <a:cs typeface="Times New Roman"/>
              </a:rPr>
              <a:t>Module name: Children, Young People and Families </a:t>
            </a:r>
          </a:p>
          <a:p>
            <a:r>
              <a:rPr lang="en-US" sz="1800">
                <a:latin typeface="Times New Roman"/>
                <a:cs typeface="Times New Roman"/>
              </a:rPr>
              <a:t>Module code: (BMHP5004_LON) </a:t>
            </a:r>
          </a:p>
          <a:p>
            <a:r>
              <a:rPr lang="en-US" sz="1800">
                <a:latin typeface="Times New Roman"/>
                <a:cs typeface="Times New Roman"/>
              </a:rPr>
              <a:t>Assessment: Assessment Component 1 - Group Presentation</a:t>
            </a:r>
          </a:p>
          <a:p>
            <a:r>
              <a:rPr lang="en-US" sz="1800">
                <a:latin typeface="Times New Roman"/>
                <a:cs typeface="Times New Roman"/>
              </a:rPr>
              <a:t>Lecturer name: Jolly Nwankwo </a:t>
            </a:r>
          </a:p>
          <a:p>
            <a:r>
              <a:rPr lang="en-US" sz="1800">
                <a:latin typeface="Times New Roman"/>
                <a:cs typeface="Times New Roman"/>
              </a:rPr>
              <a:t>Group name: </a:t>
            </a:r>
          </a:p>
          <a:p>
            <a:r>
              <a:rPr lang="en-US" sz="1800">
                <a:latin typeface="Times New Roman"/>
                <a:cs typeface="Times New Roman"/>
              </a:rPr>
              <a:t>Students’ names and IDs: </a:t>
            </a:r>
            <a:endParaRPr lang="en-US">
              <a:latin typeface="Calibri" panose="020F0502020204030204"/>
              <a:cs typeface="Calibri" panose="020F0502020204030204"/>
            </a:endParaRPr>
          </a:p>
          <a:p>
            <a:r>
              <a:rPr lang="en-US" sz="1800">
                <a:latin typeface="Times New Roman"/>
                <a:cs typeface="Times New Roman"/>
              </a:rPr>
              <a:t>Sophia Sarpong: 2030974</a:t>
            </a:r>
          </a:p>
          <a:p>
            <a:r>
              <a:rPr lang="en-US" sz="1800">
                <a:latin typeface="Times New Roman"/>
                <a:cs typeface="Times New Roman"/>
              </a:rPr>
              <a:t>Safa Ahmed: 2124319 </a:t>
            </a:r>
          </a:p>
          <a:p>
            <a:r>
              <a:rPr lang="en-US" sz="1800">
                <a:latin typeface="Times New Roman"/>
                <a:cs typeface="Times New Roman"/>
              </a:rPr>
              <a:t>Elizabeth Molineros 2020078</a:t>
            </a:r>
          </a:p>
          <a:p>
            <a:r>
              <a:rPr lang="en-US" sz="1800">
                <a:latin typeface="Times New Roman"/>
                <a:cs typeface="Times New Roman"/>
              </a:rPr>
              <a:t>Yoanna </a:t>
            </a:r>
            <a:r>
              <a:rPr lang="en-US" sz="1800" err="1">
                <a:latin typeface="Times New Roman"/>
                <a:cs typeface="Times New Roman"/>
              </a:rPr>
              <a:t>Uzunova</a:t>
            </a:r>
            <a:r>
              <a:rPr lang="en-US" sz="1800">
                <a:latin typeface="Times New Roman"/>
                <a:cs typeface="Times New Roman"/>
              </a:rPr>
              <a:t>: 2124312</a:t>
            </a:r>
          </a:p>
          <a:p>
            <a:r>
              <a:rPr lang="en-US" sz="1800">
                <a:latin typeface="Times New Roman"/>
                <a:cs typeface="Times New Roman"/>
              </a:rPr>
              <a:t>Awla </a:t>
            </a:r>
            <a:r>
              <a:rPr lang="en-US" sz="1800" err="1">
                <a:latin typeface="Times New Roman"/>
                <a:cs typeface="Times New Roman"/>
              </a:rPr>
              <a:t>Semakala</a:t>
            </a:r>
            <a:r>
              <a:rPr lang="en-US" sz="1800">
                <a:latin typeface="Times New Roman"/>
                <a:cs typeface="Times New Roman"/>
              </a:rPr>
              <a:t>: 1912740</a:t>
            </a:r>
          </a:p>
          <a:p>
            <a:pPr marL="0" indent="0">
              <a:buNone/>
            </a:pPr>
            <a:endParaRPr lang="en-US" sz="1800">
              <a:latin typeface="Times New Roman"/>
              <a:cs typeface="Times New Roman"/>
            </a:endParaRPr>
          </a:p>
          <a:p>
            <a:endParaRPr lang="en-US" sz="1800">
              <a:latin typeface="Times New Roman"/>
              <a:cs typeface="Times New Roman"/>
            </a:endParaRPr>
          </a:p>
        </p:txBody>
      </p:sp>
      <p:pic>
        <p:nvPicPr>
          <p:cNvPr id="5" name="Picture 6" descr="A family posing for a photo&#10;&#10;Description automatically generated">
            <a:extLst>
              <a:ext uri="{FF2B5EF4-FFF2-40B4-BE49-F238E27FC236}">
                <a16:creationId xmlns:a16="http://schemas.microsoft.com/office/drawing/2014/main" id="{B15846A5-3929-6B45-029C-BB11993F3EFD}"/>
              </a:ext>
            </a:extLst>
          </p:cNvPr>
          <p:cNvPicPr>
            <a:picLocks noChangeAspect="1"/>
          </p:cNvPicPr>
          <p:nvPr/>
        </p:nvPicPr>
        <p:blipFill>
          <a:blip r:embed="rId2"/>
          <a:stretch>
            <a:fillRect/>
          </a:stretch>
        </p:blipFill>
        <p:spPr>
          <a:xfrm>
            <a:off x="6372405" y="1020235"/>
            <a:ext cx="2112264" cy="1375251"/>
          </a:xfrm>
          <a:prstGeom prst="rect">
            <a:avLst/>
          </a:prstGeom>
        </p:spPr>
      </p:pic>
      <p:pic>
        <p:nvPicPr>
          <p:cNvPr id="6" name="Picture 6" descr="A group of children smiling&#10;&#10;Description automatically generated">
            <a:extLst>
              <a:ext uri="{FF2B5EF4-FFF2-40B4-BE49-F238E27FC236}">
                <a16:creationId xmlns:a16="http://schemas.microsoft.com/office/drawing/2014/main" id="{0799645F-53BA-8266-A51D-4F60A48594C4}"/>
              </a:ext>
            </a:extLst>
          </p:cNvPr>
          <p:cNvPicPr>
            <a:picLocks noGrp="1" noChangeAspect="1"/>
          </p:cNvPicPr>
          <p:nvPr>
            <p:ph sz="half" idx="2"/>
          </p:nvPr>
        </p:nvPicPr>
        <p:blipFill>
          <a:blip r:embed="rId3"/>
          <a:stretch>
            <a:fillRect/>
          </a:stretch>
        </p:blipFill>
        <p:spPr>
          <a:xfrm>
            <a:off x="6946667" y="3452195"/>
            <a:ext cx="4389120" cy="2194560"/>
          </a:xfrm>
          <a:prstGeom prst="rect">
            <a:avLst/>
          </a:prstGeom>
        </p:spPr>
      </p:pic>
      <p:pic>
        <p:nvPicPr>
          <p:cNvPr id="7" name="Picture 7" descr="A group of people smiling for a photo&#10;&#10;Description automatically generated">
            <a:extLst>
              <a:ext uri="{FF2B5EF4-FFF2-40B4-BE49-F238E27FC236}">
                <a16:creationId xmlns:a16="http://schemas.microsoft.com/office/drawing/2014/main" id="{84B8CEA6-834B-5387-ABC2-09CAD02A6719}"/>
              </a:ext>
            </a:extLst>
          </p:cNvPr>
          <p:cNvPicPr>
            <a:picLocks noChangeAspect="1"/>
          </p:cNvPicPr>
          <p:nvPr/>
        </p:nvPicPr>
        <p:blipFill>
          <a:blip r:embed="rId4"/>
          <a:stretch>
            <a:fillRect/>
          </a:stretch>
        </p:blipFill>
        <p:spPr>
          <a:xfrm>
            <a:off x="8744226" y="1080098"/>
            <a:ext cx="2467113" cy="1329543"/>
          </a:xfrm>
          <a:prstGeom prst="rect">
            <a:avLst/>
          </a:prstGeom>
        </p:spPr>
      </p:pic>
      <p:pic>
        <p:nvPicPr>
          <p:cNvPr id="4" name="Image 7" descr="Une image contenant texte, Police, logo, symbole&#10;&#10;Description générée automatiquement">
            <a:extLst>
              <a:ext uri="{FF2B5EF4-FFF2-40B4-BE49-F238E27FC236}">
                <a16:creationId xmlns:a16="http://schemas.microsoft.com/office/drawing/2014/main" id="{7BCF50C8-FBE1-E65E-9F1B-8750A9D62F97}"/>
              </a:ext>
            </a:extLst>
          </p:cNvPr>
          <p:cNvPicPr>
            <a:picLocks noChangeAspect="1"/>
          </p:cNvPicPr>
          <p:nvPr/>
        </p:nvPicPr>
        <p:blipFill>
          <a:blip r:embed="rId5"/>
          <a:stretch>
            <a:fillRect/>
          </a:stretch>
        </p:blipFill>
        <p:spPr>
          <a:xfrm>
            <a:off x="1286774" y="4085"/>
            <a:ext cx="2918603" cy="1182536"/>
          </a:xfrm>
          <a:prstGeom prst="rect">
            <a:avLst/>
          </a:prstGeom>
        </p:spPr>
      </p:pic>
    </p:spTree>
    <p:extLst>
      <p:ext uri="{BB962C8B-B14F-4D97-AF65-F5344CB8AC3E}">
        <p14:creationId xmlns:p14="http://schemas.microsoft.com/office/powerpoint/2010/main" val="3888506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E0A8391-2737-4F1C-B27A-C44629DB4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82A99712-39B4-049D-008B-FCBE18BAC394}"/>
              </a:ext>
            </a:extLst>
          </p:cNvPr>
          <p:cNvSpPr>
            <a:spLocks noGrp="1"/>
          </p:cNvSpPr>
          <p:nvPr>
            <p:ph type="title"/>
          </p:nvPr>
        </p:nvSpPr>
        <p:spPr>
          <a:xfrm>
            <a:off x="110294" y="642257"/>
            <a:ext cx="4093412" cy="5226837"/>
          </a:xfrm>
        </p:spPr>
        <p:txBody>
          <a:bodyPr vert="horz" lIns="91440" tIns="45720" rIns="91440" bIns="45720" rtlCol="0" anchor="t">
            <a:normAutofit fontScale="90000"/>
          </a:bodyPr>
          <a:lstStyle/>
          <a:p>
            <a:pPr algn="ctr"/>
            <a:r>
              <a:rPr lang="en-US" sz="2100">
                <a:latin typeface="Arial"/>
                <a:cs typeface="Arial"/>
              </a:rPr>
              <a:t>•</a:t>
            </a:r>
            <a:r>
              <a:rPr lang="en-US" sz="2100">
                <a:ea typeface="+mj-lt"/>
                <a:cs typeface="+mj-lt"/>
              </a:rPr>
              <a:t>Presentation of the case study</a:t>
            </a:r>
            <a:br>
              <a:rPr lang="en-US" sz="2100">
                <a:ea typeface="+mj-lt"/>
                <a:cs typeface="+mj-lt"/>
              </a:rPr>
            </a:br>
            <a:endParaRPr lang="fr-FR" sz="2100"/>
          </a:p>
          <a:p>
            <a:pPr algn="ctr"/>
            <a:r>
              <a:rPr lang="en-US" sz="2100">
                <a:latin typeface="Arial"/>
                <a:cs typeface="Arial"/>
              </a:rPr>
              <a:t>•</a:t>
            </a:r>
            <a:r>
              <a:rPr lang="en-US" sz="2100">
                <a:ea typeface="+mj-lt"/>
                <a:cs typeface="+mj-lt"/>
              </a:rPr>
              <a:t>Factors of vulnerability children, young people and families can face</a:t>
            </a:r>
            <a:br>
              <a:rPr lang="en-US" sz="2100">
                <a:ea typeface="+mj-lt"/>
                <a:cs typeface="+mj-lt"/>
              </a:rPr>
            </a:br>
            <a:endParaRPr lang="en-US" sz="2100"/>
          </a:p>
          <a:p>
            <a:pPr algn="ctr"/>
            <a:r>
              <a:rPr lang="en-US" sz="2100">
                <a:latin typeface="Arial"/>
                <a:cs typeface="Arial"/>
              </a:rPr>
              <a:t>•</a:t>
            </a:r>
            <a:r>
              <a:rPr lang="en-US" sz="2100">
                <a:ea typeface="+mj-lt"/>
                <a:cs typeface="+mj-lt"/>
              </a:rPr>
              <a:t>The impact of these factors on the children and young people </a:t>
            </a:r>
            <a:br>
              <a:rPr lang="en-US" sz="2100">
                <a:ea typeface="+mj-lt"/>
                <a:cs typeface="+mj-lt"/>
              </a:rPr>
            </a:br>
            <a:endParaRPr lang="en-US" sz="2100"/>
          </a:p>
          <a:p>
            <a:pPr algn="ctr"/>
            <a:r>
              <a:rPr lang="en-US" sz="2100">
                <a:latin typeface="Arial"/>
                <a:cs typeface="Arial"/>
              </a:rPr>
              <a:t>•</a:t>
            </a:r>
            <a:r>
              <a:rPr lang="en-US" sz="2100">
                <a:ea typeface="+mj-lt"/>
                <a:cs typeface="+mj-lt"/>
              </a:rPr>
              <a:t>The process of intervention by relevant health and social care agencies within the case study </a:t>
            </a:r>
            <a:br>
              <a:rPr lang="en-US" sz="2100">
                <a:ea typeface="+mj-lt"/>
                <a:cs typeface="+mj-lt"/>
              </a:rPr>
            </a:br>
            <a:endParaRPr lang="en-US" sz="2100"/>
          </a:p>
          <a:p>
            <a:pPr algn="ctr"/>
            <a:r>
              <a:rPr lang="en-US" sz="2100">
                <a:latin typeface="Arial"/>
                <a:cs typeface="Arial"/>
              </a:rPr>
              <a:t>•</a:t>
            </a:r>
            <a:r>
              <a:rPr lang="en-US" sz="2100">
                <a:ea typeface="+mj-lt"/>
                <a:cs typeface="+mj-lt"/>
              </a:rPr>
              <a:t>Actions of social services with the family </a:t>
            </a:r>
            <a:br>
              <a:rPr lang="en-US" sz="2100">
                <a:ea typeface="+mj-lt"/>
                <a:cs typeface="+mj-lt"/>
              </a:rPr>
            </a:br>
            <a:endParaRPr lang="en-US" sz="2100"/>
          </a:p>
          <a:p>
            <a:pPr algn="ctr"/>
            <a:r>
              <a:rPr lang="en-US" sz="2100">
                <a:latin typeface="Arial"/>
                <a:cs typeface="Arial"/>
              </a:rPr>
              <a:t>•</a:t>
            </a:r>
            <a:r>
              <a:rPr lang="en-US" sz="2100">
                <a:ea typeface="+mj-lt"/>
                <a:cs typeface="+mj-lt"/>
              </a:rPr>
              <a:t>Results and outcomes</a:t>
            </a:r>
            <a:br>
              <a:rPr lang="en-US" sz="2100">
                <a:ea typeface="+mj-lt"/>
                <a:cs typeface="+mj-lt"/>
              </a:rPr>
            </a:br>
            <a:r>
              <a:rPr lang="en-US" sz="2100">
                <a:ea typeface="+mj-lt"/>
                <a:cs typeface="+mj-lt"/>
              </a:rPr>
              <a:t> </a:t>
            </a:r>
            <a:endParaRPr lang="en-US" sz="2100"/>
          </a:p>
          <a:p>
            <a:pPr algn="ctr"/>
            <a:r>
              <a:rPr lang="en-US" sz="2100">
                <a:latin typeface="Arial"/>
                <a:cs typeface="Arial"/>
              </a:rPr>
              <a:t>•</a:t>
            </a:r>
            <a:r>
              <a:rPr lang="en-US" sz="2100">
                <a:ea typeface="+mj-lt"/>
                <a:cs typeface="+mj-lt"/>
              </a:rPr>
              <a:t>Recommendations </a:t>
            </a:r>
            <a:br>
              <a:rPr lang="en-US" sz="2100">
                <a:ea typeface="+mj-lt"/>
                <a:cs typeface="+mj-lt"/>
              </a:rPr>
            </a:br>
            <a:r>
              <a:rPr lang="en-US" sz="2100">
                <a:ea typeface="+mj-lt"/>
                <a:cs typeface="+mj-lt"/>
              </a:rPr>
              <a:t> </a:t>
            </a:r>
            <a:br>
              <a:rPr lang="en-US" sz="2100">
                <a:ea typeface="+mj-lt"/>
                <a:cs typeface="+mj-lt"/>
              </a:rPr>
            </a:br>
            <a:br>
              <a:rPr lang="en-US" sz="2100">
                <a:ea typeface="+mj-lt"/>
                <a:cs typeface="+mj-lt"/>
              </a:rPr>
            </a:br>
            <a:endParaRPr lang="en-US" sz="2100">
              <a:ea typeface="+mj-lt"/>
              <a:cs typeface="+mj-lt"/>
            </a:endParaRPr>
          </a:p>
          <a:p>
            <a:endParaRPr lang="en-US" sz="2100"/>
          </a:p>
        </p:txBody>
      </p:sp>
      <p:sp>
        <p:nvSpPr>
          <p:cNvPr id="21" name="Content Placeholder 20">
            <a:extLst>
              <a:ext uri="{FF2B5EF4-FFF2-40B4-BE49-F238E27FC236}">
                <a16:creationId xmlns:a16="http://schemas.microsoft.com/office/drawing/2014/main" id="{DD1851C7-DD8E-9905-6C58-B0CCA80A5028}"/>
              </a:ext>
            </a:extLst>
          </p:cNvPr>
          <p:cNvSpPr>
            <a:spLocks noGrp="1"/>
          </p:cNvSpPr>
          <p:nvPr>
            <p:ph idx="1"/>
          </p:nvPr>
        </p:nvSpPr>
        <p:spPr>
          <a:xfrm>
            <a:off x="4713512" y="642258"/>
            <a:ext cx="6847117" cy="2537672"/>
          </a:xfrm>
        </p:spPr>
        <p:txBody>
          <a:bodyPr>
            <a:normAutofit/>
          </a:bodyPr>
          <a:lstStyle/>
          <a:p>
            <a:endParaRPr lang="en-US"/>
          </a:p>
        </p:txBody>
      </p:sp>
      <p:pic>
        <p:nvPicPr>
          <p:cNvPr id="4" name="Image 4" descr="Une image contenant Police, Graphique, texte, graphisme&#10;&#10;Description générée automatiquement">
            <a:extLst>
              <a:ext uri="{FF2B5EF4-FFF2-40B4-BE49-F238E27FC236}">
                <a16:creationId xmlns:a16="http://schemas.microsoft.com/office/drawing/2014/main" id="{56C0854C-2A1D-FA78-5F61-F01D5C0A25DC}"/>
              </a:ext>
            </a:extLst>
          </p:cNvPr>
          <p:cNvPicPr>
            <a:picLocks noChangeAspect="1"/>
          </p:cNvPicPr>
          <p:nvPr/>
        </p:nvPicPr>
        <p:blipFill rotWithShape="1">
          <a:blip r:embed="rId2"/>
          <a:srcRect l="6536" r="5593"/>
          <a:stretch/>
        </p:blipFill>
        <p:spPr>
          <a:xfrm>
            <a:off x="4713512" y="3660490"/>
            <a:ext cx="6847117" cy="2259749"/>
          </a:xfrm>
          <a:prstGeom prst="rect">
            <a:avLst/>
          </a:prstGeom>
        </p:spPr>
      </p:pic>
      <p:sp>
        <p:nvSpPr>
          <p:cNvPr id="26" name="Rectangle 25">
            <a:extLst>
              <a:ext uri="{FF2B5EF4-FFF2-40B4-BE49-F238E27FC236}">
                <a16:creationId xmlns:a16="http://schemas.microsoft.com/office/drawing/2014/main" id="{ED5EC01C-B438-4398-919E-A345C83EDA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47968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5" name="Straight Connector 24">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re 1"/>
          <p:cNvSpPr>
            <a:spLocks noGrp="1"/>
          </p:cNvSpPr>
          <p:nvPr>
            <p:ph type="ctrTitle"/>
          </p:nvPr>
        </p:nvSpPr>
        <p:spPr>
          <a:xfrm>
            <a:off x="643467" y="516835"/>
            <a:ext cx="3448259" cy="1666501"/>
          </a:xfrm>
        </p:spPr>
        <p:txBody>
          <a:bodyPr vert="horz" lIns="91440" tIns="45720" rIns="91440" bIns="45720" rtlCol="0" anchor="b">
            <a:normAutofit/>
          </a:bodyPr>
          <a:lstStyle/>
          <a:p>
            <a:r>
              <a:rPr lang="en-US" sz="4000">
                <a:solidFill>
                  <a:srgbClr val="FFFFFF"/>
                </a:solidFill>
              </a:rPr>
              <a:t>Presentation of the case study</a:t>
            </a:r>
          </a:p>
        </p:txBody>
      </p:sp>
      <p:cxnSp>
        <p:nvCxnSpPr>
          <p:cNvPr id="29" name="Straight Connector 28">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ous-titre 2"/>
          <p:cNvSpPr>
            <a:spLocks noGrp="1"/>
          </p:cNvSpPr>
          <p:nvPr>
            <p:ph type="subTitle" idx="1"/>
          </p:nvPr>
        </p:nvSpPr>
        <p:spPr>
          <a:xfrm>
            <a:off x="643467" y="2546224"/>
            <a:ext cx="3448259" cy="4047019"/>
          </a:xfrm>
        </p:spPr>
        <p:txBody>
          <a:bodyPr vert="horz" lIns="0" tIns="45720" rIns="0" bIns="45720" rtlCol="0" anchor="t">
            <a:normAutofit/>
          </a:bodyPr>
          <a:lstStyle/>
          <a:p>
            <a:pPr marL="342900" indent="-342900">
              <a:lnSpc>
                <a:spcPct val="90000"/>
              </a:lnSpc>
              <a:buFont typeface="Calibri" panose="020F0502020204030204" pitchFamily="34" charset="0"/>
              <a:buChar char="-"/>
            </a:pPr>
            <a:r>
              <a:rPr lang="en-US" sz="1500">
                <a:solidFill>
                  <a:srgbClr val="FFFFFF"/>
                </a:solidFill>
              </a:rPr>
              <a:t>Alcoholic mother that came from an abusive childhood</a:t>
            </a:r>
          </a:p>
          <a:p>
            <a:pPr marL="342900" indent="-342900">
              <a:lnSpc>
                <a:spcPct val="90000"/>
              </a:lnSpc>
              <a:buFont typeface="Calibri" panose="020F0502020204030204" pitchFamily="34" charset="0"/>
              <a:buChar char="-"/>
            </a:pPr>
            <a:r>
              <a:rPr lang="en-US" sz="1500">
                <a:solidFill>
                  <a:srgbClr val="FFFFFF"/>
                </a:solidFill>
              </a:rPr>
              <a:t>The father of her children passed away because of drug overdose</a:t>
            </a:r>
          </a:p>
          <a:p>
            <a:pPr marL="342900" indent="-342900">
              <a:lnSpc>
                <a:spcPct val="90000"/>
              </a:lnSpc>
              <a:buFont typeface="Calibri" panose="020F0502020204030204" pitchFamily="34" charset="0"/>
              <a:buChar char="-"/>
            </a:pPr>
            <a:r>
              <a:rPr lang="en-US" sz="1500">
                <a:solidFill>
                  <a:srgbClr val="FFFFFF"/>
                </a:solidFill>
              </a:rPr>
              <a:t>Her home was a meeting place for drinkers</a:t>
            </a:r>
          </a:p>
          <a:p>
            <a:pPr marL="342900" indent="-342900">
              <a:lnSpc>
                <a:spcPct val="90000"/>
              </a:lnSpc>
              <a:buFont typeface="Calibri" panose="020F0502020204030204" pitchFamily="34" charset="0"/>
              <a:buChar char="-"/>
            </a:pPr>
            <a:r>
              <a:rPr lang="en-US" sz="1500">
                <a:solidFill>
                  <a:srgbClr val="FFFFFF"/>
                </a:solidFill>
              </a:rPr>
              <a:t>Children not attending to school</a:t>
            </a:r>
          </a:p>
          <a:p>
            <a:pPr marL="342900" indent="-342900">
              <a:lnSpc>
                <a:spcPct val="90000"/>
              </a:lnSpc>
              <a:buFont typeface="Calibri" panose="020F0502020204030204" pitchFamily="34" charset="0"/>
              <a:buChar char="-"/>
            </a:pPr>
            <a:r>
              <a:rPr lang="en-US" sz="1500">
                <a:solidFill>
                  <a:srgbClr val="FFFFFF"/>
                </a:solidFill>
              </a:rPr>
              <a:t>Not working</a:t>
            </a:r>
          </a:p>
          <a:p>
            <a:pPr marL="342900" indent="-342900">
              <a:lnSpc>
                <a:spcPct val="90000"/>
              </a:lnSpc>
              <a:buFont typeface="Calibri" panose="020F0502020204030204" pitchFamily="34" charset="0"/>
              <a:buChar char="-"/>
            </a:pPr>
            <a:endParaRPr lang="en-US" sz="1500">
              <a:solidFill>
                <a:srgbClr val="FFFFFF"/>
              </a:solidFill>
            </a:endParaRPr>
          </a:p>
        </p:txBody>
      </p:sp>
      <p:pic>
        <p:nvPicPr>
          <p:cNvPr id="5" name="Image 6">
            <a:extLst>
              <a:ext uri="{FF2B5EF4-FFF2-40B4-BE49-F238E27FC236}">
                <a16:creationId xmlns:a16="http://schemas.microsoft.com/office/drawing/2014/main" id="{2C1B0D6F-E643-1877-7FF2-85632318A90F}"/>
              </a:ext>
            </a:extLst>
          </p:cNvPr>
          <p:cNvPicPr>
            <a:picLocks noChangeAspect="1"/>
          </p:cNvPicPr>
          <p:nvPr/>
        </p:nvPicPr>
        <p:blipFill rotWithShape="1">
          <a:blip r:embed="rId2"/>
          <a:srcRect l="8246" r="18387" b="-1"/>
          <a:stretch/>
        </p:blipFill>
        <p:spPr>
          <a:xfrm>
            <a:off x="4654296" y="10"/>
            <a:ext cx="7537703" cy="6857990"/>
          </a:xfrm>
          <a:prstGeom prst="rect">
            <a:avLst/>
          </a:prstGeom>
        </p:spPr>
      </p:pic>
      <p:sp>
        <p:nvSpPr>
          <p:cNvPr id="4" name="ZoneTexte 3">
            <a:extLst>
              <a:ext uri="{FF2B5EF4-FFF2-40B4-BE49-F238E27FC236}">
                <a16:creationId xmlns:a16="http://schemas.microsoft.com/office/drawing/2014/main" id="{BF2650B9-46D3-BE4C-B789-74A303CDDFDD}"/>
              </a:ext>
            </a:extLst>
          </p:cNvPr>
          <p:cNvSpPr txBox="1"/>
          <p:nvPr/>
        </p:nvSpPr>
        <p:spPr>
          <a:xfrm>
            <a:off x="3301042" y="243840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fr-FR"/>
          </a:p>
        </p:txBody>
      </p:sp>
    </p:spTree>
    <p:extLst>
      <p:ext uri="{BB962C8B-B14F-4D97-AF65-F5344CB8AC3E}">
        <p14:creationId xmlns:p14="http://schemas.microsoft.com/office/powerpoint/2010/main" val="378408903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69426B45-4C4F-4D52-8537-76E9A5B89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9F0321CF-BC4E-FB83-1016-4F73AEE5A471}"/>
              </a:ext>
            </a:extLst>
          </p:cNvPr>
          <p:cNvSpPr>
            <a:spLocks noGrp="1"/>
          </p:cNvSpPr>
          <p:nvPr>
            <p:ph type="title"/>
          </p:nvPr>
        </p:nvSpPr>
        <p:spPr>
          <a:xfrm>
            <a:off x="1036320" y="286603"/>
            <a:ext cx="10058400" cy="1450757"/>
          </a:xfrm>
        </p:spPr>
        <p:txBody>
          <a:bodyPr vert="horz" lIns="91440" tIns="45720" rIns="91440" bIns="45720" rtlCol="0" anchor="b">
            <a:normAutofit/>
          </a:bodyPr>
          <a:lstStyle/>
          <a:p>
            <a:pPr algn="ctr"/>
            <a:r>
              <a:rPr lang="en-US" sz="3700"/>
              <a:t>Specific reasons why the children, young people and/or family were in a position of vulnerability</a:t>
            </a:r>
            <a:endParaRPr lang="fr-FR"/>
          </a:p>
        </p:txBody>
      </p:sp>
      <p:cxnSp>
        <p:nvCxnSpPr>
          <p:cNvPr id="40" name="Straight Connector 39">
            <a:extLst>
              <a:ext uri="{FF2B5EF4-FFF2-40B4-BE49-F238E27FC236}">
                <a16:creationId xmlns:a16="http://schemas.microsoft.com/office/drawing/2014/main" id="{CF117E1C-E964-4433-B1A8-BB2301D0FF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Image 4" descr="Une image contenant intérieur, personne, habits, bébé&#10;&#10;Description générée automatiquement">
            <a:extLst>
              <a:ext uri="{FF2B5EF4-FFF2-40B4-BE49-F238E27FC236}">
                <a16:creationId xmlns:a16="http://schemas.microsoft.com/office/drawing/2014/main" id="{79D5A639-FA9F-CC15-CC7C-21ACBC0FD837}"/>
              </a:ext>
            </a:extLst>
          </p:cNvPr>
          <p:cNvPicPr>
            <a:picLocks noGrp="1" noChangeAspect="1"/>
          </p:cNvPicPr>
          <p:nvPr>
            <p:ph idx="1"/>
          </p:nvPr>
        </p:nvPicPr>
        <p:blipFill rotWithShape="1">
          <a:blip r:embed="rId2"/>
          <a:srcRect l="31739" r="3651" b="-2"/>
          <a:stretch/>
        </p:blipFill>
        <p:spPr>
          <a:xfrm>
            <a:off x="1161535" y="2108200"/>
            <a:ext cx="3495807" cy="3600613"/>
          </a:xfrm>
          <a:prstGeom prst="rect">
            <a:avLst/>
          </a:prstGeom>
        </p:spPr>
      </p:pic>
      <p:sp>
        <p:nvSpPr>
          <p:cNvPr id="3" name="ZoneTexte 2">
            <a:extLst>
              <a:ext uri="{FF2B5EF4-FFF2-40B4-BE49-F238E27FC236}">
                <a16:creationId xmlns:a16="http://schemas.microsoft.com/office/drawing/2014/main" id="{941C96EA-E210-2554-BA90-1DB921F3D78C}"/>
              </a:ext>
            </a:extLst>
          </p:cNvPr>
          <p:cNvSpPr txBox="1"/>
          <p:nvPr/>
        </p:nvSpPr>
        <p:spPr>
          <a:xfrm>
            <a:off x="5248657" y="2108201"/>
            <a:ext cx="5846063" cy="3760891"/>
          </a:xfrm>
          <a:prstGeom prst="rect">
            <a:avLst/>
          </a:prstGeom>
        </p:spPr>
        <p:txBody>
          <a:bodyPr rot="0" spcFirstLastPara="0" vertOverflow="overflow" horzOverflow="overflow" vert="horz" lIns="0" tIns="45720" rIns="0" bIns="45720" numCol="1" spcCol="0" rtlCol="0" fromWordArt="0" anchor="t" anchorCtr="0" forceAA="0" compatLnSpc="1">
            <a:prstTxWarp prst="textNoShape">
              <a:avLst/>
            </a:prstTxWarp>
            <a:normAutofit/>
          </a:bodyPr>
          <a:lstStyle/>
          <a:p>
            <a:pPr marL="285750" indent="-285750">
              <a:spcAft>
                <a:spcPts val="600"/>
              </a:spcAft>
              <a:buFont typeface="Calibri" panose="020F0502020204030204" pitchFamily="34" charset="0"/>
              <a:buChar char="-"/>
            </a:pPr>
            <a:endParaRPr lang="en-US">
              <a:solidFill>
                <a:schemeClr val="tx1">
                  <a:lumMod val="75000"/>
                  <a:lumOff val="25000"/>
                </a:schemeClr>
              </a:solidFill>
            </a:endParaRPr>
          </a:p>
        </p:txBody>
      </p:sp>
      <p:sp>
        <p:nvSpPr>
          <p:cNvPr id="42" name="Rectangle 41">
            <a:extLst>
              <a:ext uri="{FF2B5EF4-FFF2-40B4-BE49-F238E27FC236}">
                <a16:creationId xmlns:a16="http://schemas.microsoft.com/office/drawing/2014/main" id="{67E6FB20-7663-466F-A928-9371C34F9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427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 coins arrondis 5">
            <a:extLst>
              <a:ext uri="{FF2B5EF4-FFF2-40B4-BE49-F238E27FC236}">
                <a16:creationId xmlns:a16="http://schemas.microsoft.com/office/drawing/2014/main" id="{C76E4C11-D641-F238-1421-DEE875AB4594}"/>
              </a:ext>
            </a:extLst>
          </p:cNvPr>
          <p:cNvSpPr/>
          <p:nvPr/>
        </p:nvSpPr>
        <p:spPr>
          <a:xfrm>
            <a:off x="5253182" y="4964546"/>
            <a:ext cx="1431635" cy="118918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err="1"/>
              <a:t>Alcoholic</a:t>
            </a:r>
            <a:r>
              <a:rPr lang="fr-FR"/>
              <a:t> </a:t>
            </a:r>
            <a:r>
              <a:rPr lang="fr-FR" err="1"/>
              <a:t>mother</a:t>
            </a:r>
          </a:p>
        </p:txBody>
      </p:sp>
      <p:sp>
        <p:nvSpPr>
          <p:cNvPr id="7" name="Rectangle : coins arrondis 6">
            <a:extLst>
              <a:ext uri="{FF2B5EF4-FFF2-40B4-BE49-F238E27FC236}">
                <a16:creationId xmlns:a16="http://schemas.microsoft.com/office/drawing/2014/main" id="{3658BDE0-1FCE-1330-72A2-ADA64B2F3D78}"/>
              </a:ext>
            </a:extLst>
          </p:cNvPr>
          <p:cNvSpPr/>
          <p:nvPr/>
        </p:nvSpPr>
        <p:spPr>
          <a:xfrm>
            <a:off x="10494819" y="3532909"/>
            <a:ext cx="1466271" cy="91209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err="1"/>
              <a:t>Loss</a:t>
            </a:r>
            <a:r>
              <a:rPr lang="fr-FR"/>
              <a:t> of the </a:t>
            </a:r>
            <a:r>
              <a:rPr lang="fr-FR" err="1"/>
              <a:t>children's</a:t>
            </a:r>
            <a:r>
              <a:rPr lang="fr-FR"/>
              <a:t> </a:t>
            </a:r>
            <a:r>
              <a:rPr lang="fr-FR" err="1"/>
              <a:t>father</a:t>
            </a:r>
          </a:p>
        </p:txBody>
      </p:sp>
      <p:sp>
        <p:nvSpPr>
          <p:cNvPr id="8" name="Rectangle : coins arrondis 7">
            <a:extLst>
              <a:ext uri="{FF2B5EF4-FFF2-40B4-BE49-F238E27FC236}">
                <a16:creationId xmlns:a16="http://schemas.microsoft.com/office/drawing/2014/main" id="{445C380C-4630-1A83-316B-B5FA9A4C4151}"/>
              </a:ext>
            </a:extLst>
          </p:cNvPr>
          <p:cNvSpPr/>
          <p:nvPr/>
        </p:nvSpPr>
        <p:spPr>
          <a:xfrm>
            <a:off x="5253182" y="2112819"/>
            <a:ext cx="1466272" cy="108527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err="1"/>
              <a:t>Traumatic</a:t>
            </a:r>
            <a:r>
              <a:rPr lang="fr-FR"/>
              <a:t> </a:t>
            </a:r>
            <a:r>
              <a:rPr lang="fr-FR" err="1"/>
              <a:t>childhood</a:t>
            </a:r>
            <a:r>
              <a:rPr lang="fr-FR"/>
              <a:t> for the </a:t>
            </a:r>
            <a:r>
              <a:rPr lang="fr-FR" err="1"/>
              <a:t>mom</a:t>
            </a:r>
          </a:p>
        </p:txBody>
      </p:sp>
      <p:pic>
        <p:nvPicPr>
          <p:cNvPr id="9" name="Image 9" descr="Une image contenant personne, habits, Visage humain, garçon&#10;&#10;Description générée automatiquement">
            <a:extLst>
              <a:ext uri="{FF2B5EF4-FFF2-40B4-BE49-F238E27FC236}">
                <a16:creationId xmlns:a16="http://schemas.microsoft.com/office/drawing/2014/main" id="{27B872F9-1FFE-C9E1-99DB-231521248407}"/>
              </a:ext>
            </a:extLst>
          </p:cNvPr>
          <p:cNvPicPr>
            <a:picLocks noChangeAspect="1"/>
          </p:cNvPicPr>
          <p:nvPr/>
        </p:nvPicPr>
        <p:blipFill>
          <a:blip r:embed="rId3"/>
          <a:stretch>
            <a:fillRect/>
          </a:stretch>
        </p:blipFill>
        <p:spPr>
          <a:xfrm>
            <a:off x="9277495" y="2003281"/>
            <a:ext cx="2619375" cy="1500621"/>
          </a:xfrm>
          <a:prstGeom prst="rect">
            <a:avLst/>
          </a:prstGeom>
        </p:spPr>
      </p:pic>
      <p:pic>
        <p:nvPicPr>
          <p:cNvPr id="10" name="Image 10" descr="Une image contenant personne, habits, bouteille, intérieur&#10;&#10;Description générée automatiquement">
            <a:extLst>
              <a:ext uri="{FF2B5EF4-FFF2-40B4-BE49-F238E27FC236}">
                <a16:creationId xmlns:a16="http://schemas.microsoft.com/office/drawing/2014/main" id="{9984D5E8-EEE5-17CF-034C-4AB8129FA8EA}"/>
              </a:ext>
            </a:extLst>
          </p:cNvPr>
          <p:cNvPicPr>
            <a:picLocks noChangeAspect="1"/>
          </p:cNvPicPr>
          <p:nvPr/>
        </p:nvPicPr>
        <p:blipFill>
          <a:blip r:embed="rId4"/>
          <a:stretch>
            <a:fillRect/>
          </a:stretch>
        </p:blipFill>
        <p:spPr>
          <a:xfrm>
            <a:off x="9134763" y="4913745"/>
            <a:ext cx="2743200" cy="1371600"/>
          </a:xfrm>
          <a:prstGeom prst="rect">
            <a:avLst/>
          </a:prstGeom>
        </p:spPr>
      </p:pic>
      <p:sp>
        <p:nvSpPr>
          <p:cNvPr id="11" name="ZoneTexte 10">
            <a:extLst>
              <a:ext uri="{FF2B5EF4-FFF2-40B4-BE49-F238E27FC236}">
                <a16:creationId xmlns:a16="http://schemas.microsoft.com/office/drawing/2014/main" id="{C137D1C3-930C-CBC7-7F76-F13CE94EC8BC}"/>
              </a:ext>
            </a:extLst>
          </p:cNvPr>
          <p:cNvSpPr txBox="1"/>
          <p:nvPr/>
        </p:nvSpPr>
        <p:spPr>
          <a:xfrm>
            <a:off x="2309" y="5440218"/>
            <a:ext cx="274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a:t>Sources: </a:t>
            </a:r>
          </a:p>
          <a:p>
            <a:r>
              <a:rPr lang="fr-FR" sz="1200"/>
              <a:t>Center of Child </a:t>
            </a:r>
            <a:r>
              <a:rPr lang="fr-FR" sz="1200" err="1"/>
              <a:t>counselling</a:t>
            </a:r>
            <a:endParaRPr lang="fr-FR" sz="1200"/>
          </a:p>
          <a:p>
            <a:r>
              <a:rPr lang="fr-FR" sz="1200"/>
              <a:t>Vocal Media </a:t>
            </a:r>
          </a:p>
          <a:p>
            <a:r>
              <a:rPr lang="fr-FR" sz="1200" err="1"/>
              <a:t>AmenClinics</a:t>
            </a:r>
            <a:endParaRPr lang="fr-FR" sz="1200"/>
          </a:p>
        </p:txBody>
      </p:sp>
      <p:pic>
        <p:nvPicPr>
          <p:cNvPr id="12" name="Image 12" descr="Une image contenant plein air, habits, personne, jeune enfant&#10;&#10;Description générée automatiquement">
            <a:extLst>
              <a:ext uri="{FF2B5EF4-FFF2-40B4-BE49-F238E27FC236}">
                <a16:creationId xmlns:a16="http://schemas.microsoft.com/office/drawing/2014/main" id="{A3072077-EC24-F9CB-5858-30C612331E4A}"/>
              </a:ext>
            </a:extLst>
          </p:cNvPr>
          <p:cNvPicPr>
            <a:picLocks noChangeAspect="1"/>
          </p:cNvPicPr>
          <p:nvPr/>
        </p:nvPicPr>
        <p:blipFill>
          <a:blip r:embed="rId5"/>
          <a:stretch>
            <a:fillRect/>
          </a:stretch>
        </p:blipFill>
        <p:spPr>
          <a:xfrm>
            <a:off x="4805218" y="3426348"/>
            <a:ext cx="2743200" cy="1460032"/>
          </a:xfrm>
          <a:prstGeom prst="rect">
            <a:avLst/>
          </a:prstGeom>
        </p:spPr>
      </p:pic>
    </p:spTree>
    <p:extLst>
      <p:ext uri="{BB962C8B-B14F-4D97-AF65-F5344CB8AC3E}">
        <p14:creationId xmlns:p14="http://schemas.microsoft.com/office/powerpoint/2010/main" val="2081048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31A7AB12-7319-214F-C4BC-914C43B53C1C}"/>
              </a:ext>
            </a:extLst>
          </p:cNvPr>
          <p:cNvSpPr>
            <a:spLocks noGrp="1"/>
          </p:cNvSpPr>
          <p:nvPr>
            <p:ph type="title"/>
          </p:nvPr>
        </p:nvSpPr>
        <p:spPr>
          <a:xfrm>
            <a:off x="5117309" y="131738"/>
            <a:ext cx="6432434" cy="1450757"/>
          </a:xfrm>
        </p:spPr>
        <p:txBody>
          <a:bodyPr>
            <a:normAutofit/>
          </a:bodyPr>
          <a:lstStyle/>
          <a:p>
            <a:pPr algn="ctr"/>
            <a:r>
              <a:rPr lang="fr-FR" err="1"/>
              <a:t>Factors</a:t>
            </a:r>
            <a:r>
              <a:rPr lang="fr-FR"/>
              <a:t> of </a:t>
            </a:r>
            <a:r>
              <a:rPr lang="fr-FR" err="1"/>
              <a:t>vulnerability</a:t>
            </a:r>
            <a:r>
              <a:rPr lang="fr-FR"/>
              <a:t> </a:t>
            </a:r>
            <a:r>
              <a:rPr lang="fr-FR" err="1"/>
              <a:t>faced</a:t>
            </a:r>
            <a:r>
              <a:rPr lang="fr-FR"/>
              <a:t> by the </a:t>
            </a:r>
            <a:r>
              <a:rPr lang="fr-FR" err="1"/>
              <a:t>family</a:t>
            </a:r>
          </a:p>
        </p:txBody>
      </p:sp>
      <p:pic>
        <p:nvPicPr>
          <p:cNvPr id="5" name="Image 5" descr="Une image contenant personne, Visage humain, intérieur, ongle&#10;&#10;Description générée automatiquement">
            <a:extLst>
              <a:ext uri="{FF2B5EF4-FFF2-40B4-BE49-F238E27FC236}">
                <a16:creationId xmlns:a16="http://schemas.microsoft.com/office/drawing/2014/main" id="{71A6145C-C83F-88ED-2FD4-E61C6E37EFD3}"/>
              </a:ext>
            </a:extLst>
          </p:cNvPr>
          <p:cNvPicPr>
            <a:picLocks noChangeAspect="1"/>
          </p:cNvPicPr>
          <p:nvPr/>
        </p:nvPicPr>
        <p:blipFill rotWithShape="1">
          <a:blip r:embed="rId2"/>
          <a:srcRect l="5135"/>
          <a:stretch/>
        </p:blipFill>
        <p:spPr>
          <a:xfrm>
            <a:off x="2" y="10"/>
            <a:ext cx="4635313" cy="3251555"/>
          </a:xfrm>
          <a:prstGeom prst="rect">
            <a:avLst/>
          </a:prstGeom>
        </p:spPr>
      </p:pic>
      <p:cxnSp>
        <p:nvCxnSpPr>
          <p:cNvPr id="14" name="Straight Connector 13">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0720" y="2267421"/>
            <a:ext cx="60350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Image 4" descr="Une image contenant bouteille, Bouteille en verre, boisson, nourriture&#10;&#10;Description générée automatiquement">
            <a:extLst>
              <a:ext uri="{FF2B5EF4-FFF2-40B4-BE49-F238E27FC236}">
                <a16:creationId xmlns:a16="http://schemas.microsoft.com/office/drawing/2014/main" id="{CC04CDA9-0239-5474-FF3C-C5A022A987F8}"/>
              </a:ext>
            </a:extLst>
          </p:cNvPr>
          <p:cNvPicPr>
            <a:picLocks noChangeAspect="1"/>
          </p:cNvPicPr>
          <p:nvPr/>
        </p:nvPicPr>
        <p:blipFill rotWithShape="1">
          <a:blip r:embed="rId3"/>
          <a:srcRect l="9198"/>
          <a:stretch/>
        </p:blipFill>
        <p:spPr>
          <a:xfrm>
            <a:off x="-1" y="3337868"/>
            <a:ext cx="4635314" cy="3062931"/>
          </a:xfrm>
          <a:prstGeom prst="rect">
            <a:avLst/>
          </a:prstGeom>
        </p:spPr>
      </p:pic>
      <p:sp>
        <p:nvSpPr>
          <p:cNvPr id="9" name="Content Placeholder 8">
            <a:extLst>
              <a:ext uri="{FF2B5EF4-FFF2-40B4-BE49-F238E27FC236}">
                <a16:creationId xmlns:a16="http://schemas.microsoft.com/office/drawing/2014/main" id="{4F436F3E-2EA3-F929-317B-1AD8A5559CB9}"/>
              </a:ext>
            </a:extLst>
          </p:cNvPr>
          <p:cNvSpPr>
            <a:spLocks noGrp="1"/>
          </p:cNvSpPr>
          <p:nvPr>
            <p:ph idx="1"/>
          </p:nvPr>
        </p:nvSpPr>
        <p:spPr>
          <a:xfrm>
            <a:off x="5117308" y="2407436"/>
            <a:ext cx="6432434" cy="2872187"/>
          </a:xfrm>
        </p:spPr>
        <p:txBody>
          <a:bodyPr vert="horz" lIns="0" tIns="45720" rIns="0" bIns="45720" rtlCol="0" anchor="t">
            <a:normAutofit/>
          </a:bodyPr>
          <a:lstStyle/>
          <a:p>
            <a:pPr>
              <a:buChar char="-"/>
            </a:pPr>
            <a:r>
              <a:rPr lang="en-US"/>
              <a:t>Abusive childhood</a:t>
            </a:r>
            <a:endParaRPr lang="fr-FR"/>
          </a:p>
          <a:p>
            <a:pPr>
              <a:buChar char="-"/>
            </a:pPr>
            <a:r>
              <a:rPr lang="en-US"/>
              <a:t>Her house is a meeting place for drinkers</a:t>
            </a:r>
          </a:p>
          <a:p>
            <a:pPr>
              <a:buChar char="-"/>
            </a:pPr>
            <a:r>
              <a:rPr lang="en-US"/>
              <a:t>She experienced domestic abuse</a:t>
            </a:r>
          </a:p>
          <a:p>
            <a:pPr>
              <a:buChar char="-"/>
            </a:pPr>
            <a:r>
              <a:rPr lang="en-US"/>
              <a:t>Disruptive </a:t>
            </a:r>
            <a:r>
              <a:rPr lang="en-US" err="1"/>
              <a:t>behaviour</a:t>
            </a:r>
            <a:r>
              <a:rPr lang="en-US"/>
              <a:t> of the children</a:t>
            </a:r>
          </a:p>
          <a:p>
            <a:endParaRPr lang="en-US"/>
          </a:p>
        </p:txBody>
      </p:sp>
      <p:sp>
        <p:nvSpPr>
          <p:cNvPr id="16" name="Rectangle 15">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ZoneTexte 5">
            <a:extLst>
              <a:ext uri="{FF2B5EF4-FFF2-40B4-BE49-F238E27FC236}">
                <a16:creationId xmlns:a16="http://schemas.microsoft.com/office/drawing/2014/main" id="{C1E0126E-E98E-98D4-3FC8-3FFC9BDE3251}"/>
              </a:ext>
            </a:extLst>
          </p:cNvPr>
          <p:cNvSpPr txBox="1"/>
          <p:nvPr/>
        </p:nvSpPr>
        <p:spPr>
          <a:xfrm>
            <a:off x="9415220" y="5488983"/>
            <a:ext cx="27431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a:t>Sources:</a:t>
            </a:r>
          </a:p>
          <a:p>
            <a:r>
              <a:rPr lang="fr-FR"/>
              <a:t>The Guardian</a:t>
            </a:r>
          </a:p>
          <a:p>
            <a:r>
              <a:rPr lang="fr-FR" err="1"/>
              <a:t>Clearview</a:t>
            </a:r>
            <a:r>
              <a:rPr lang="fr-FR"/>
              <a:t> </a:t>
            </a:r>
            <a:r>
              <a:rPr lang="fr-FR" err="1"/>
              <a:t>Treatments</a:t>
            </a:r>
          </a:p>
        </p:txBody>
      </p:sp>
    </p:spTree>
    <p:extLst>
      <p:ext uri="{BB962C8B-B14F-4D97-AF65-F5344CB8AC3E}">
        <p14:creationId xmlns:p14="http://schemas.microsoft.com/office/powerpoint/2010/main" val="772357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 name="Rectangle 91">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94" name="Straight Connector 9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96" name="Rectangle 9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4A2417E2-6F03-C9B8-5C29-A3F656A71E2D}"/>
              </a:ext>
            </a:extLst>
          </p:cNvPr>
          <p:cNvPicPr>
            <a:picLocks noChangeAspect="1"/>
          </p:cNvPicPr>
          <p:nvPr/>
        </p:nvPicPr>
        <p:blipFill rotWithShape="1">
          <a:blip r:embed="rId2"/>
          <a:srcRect t="1414" b="14317"/>
          <a:stretch/>
        </p:blipFill>
        <p:spPr>
          <a:xfrm>
            <a:off x="20" y="10"/>
            <a:ext cx="12191980" cy="6857990"/>
          </a:xfrm>
          <a:prstGeom prst="rect">
            <a:avLst/>
          </a:prstGeom>
        </p:spPr>
      </p:pic>
      <p:sp>
        <p:nvSpPr>
          <p:cNvPr id="98" name="Rectangle 97">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alpha val="30000"/>
                </a:schemeClr>
              </a:gs>
              <a:gs pos="33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84622BDB-8F55-5713-8210-0BBF0DA264B8}"/>
              </a:ext>
            </a:extLst>
          </p:cNvPr>
          <p:cNvSpPr>
            <a:spLocks noGrp="1"/>
          </p:cNvSpPr>
          <p:nvPr>
            <p:ph type="title"/>
          </p:nvPr>
        </p:nvSpPr>
        <p:spPr>
          <a:xfrm>
            <a:off x="103665" y="306888"/>
            <a:ext cx="4023360" cy="2802219"/>
          </a:xfrm>
        </p:spPr>
        <p:txBody>
          <a:bodyPr vert="horz" lIns="91440" tIns="45720" rIns="91440" bIns="45720" rtlCol="0" anchor="b">
            <a:normAutofit/>
          </a:bodyPr>
          <a:lstStyle/>
          <a:p>
            <a:r>
              <a:rPr lang="en-US" sz="3200">
                <a:solidFill>
                  <a:schemeClr val="tx1"/>
                </a:solidFill>
              </a:rPr>
              <a:t>Data of the level of the factor/s of vulnerability in UK</a:t>
            </a:r>
          </a:p>
        </p:txBody>
      </p:sp>
      <p:pic>
        <p:nvPicPr>
          <p:cNvPr id="7" name="Picture 7" descr="A graph of a graph with different colored bars&#10;&#10;Description automatically generated">
            <a:extLst>
              <a:ext uri="{FF2B5EF4-FFF2-40B4-BE49-F238E27FC236}">
                <a16:creationId xmlns:a16="http://schemas.microsoft.com/office/drawing/2014/main" id="{F4D16AEB-6946-CD7A-5FF7-A8257D20C38A}"/>
              </a:ext>
            </a:extLst>
          </p:cNvPr>
          <p:cNvPicPr>
            <a:picLocks noChangeAspect="1"/>
          </p:cNvPicPr>
          <p:nvPr/>
        </p:nvPicPr>
        <p:blipFill>
          <a:blip r:embed="rId3"/>
          <a:stretch>
            <a:fillRect/>
          </a:stretch>
        </p:blipFill>
        <p:spPr>
          <a:xfrm>
            <a:off x="3989137" y="150588"/>
            <a:ext cx="8304463" cy="6703877"/>
          </a:xfrm>
          <a:prstGeom prst="rect">
            <a:avLst/>
          </a:prstGeom>
        </p:spPr>
      </p:pic>
      <p:pic>
        <p:nvPicPr>
          <p:cNvPr id="8" name="Picture 8" descr="A close up of numbers&#10;&#10;Description automatically generated">
            <a:extLst>
              <a:ext uri="{FF2B5EF4-FFF2-40B4-BE49-F238E27FC236}">
                <a16:creationId xmlns:a16="http://schemas.microsoft.com/office/drawing/2014/main" id="{42F27879-12C6-3B2F-36AE-F6FD04A590FF}"/>
              </a:ext>
            </a:extLst>
          </p:cNvPr>
          <p:cNvPicPr>
            <a:picLocks noChangeAspect="1"/>
          </p:cNvPicPr>
          <p:nvPr/>
        </p:nvPicPr>
        <p:blipFill>
          <a:blip r:embed="rId4"/>
          <a:stretch>
            <a:fillRect/>
          </a:stretch>
        </p:blipFill>
        <p:spPr>
          <a:xfrm>
            <a:off x="86541" y="5996109"/>
            <a:ext cx="2250141" cy="861323"/>
          </a:xfrm>
          <a:prstGeom prst="rect">
            <a:avLst/>
          </a:prstGeom>
        </p:spPr>
      </p:pic>
    </p:spTree>
    <p:extLst>
      <p:ext uri="{BB962C8B-B14F-4D97-AF65-F5344CB8AC3E}">
        <p14:creationId xmlns:p14="http://schemas.microsoft.com/office/powerpoint/2010/main" val="149330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descr="A collage of images of people sitting at a table&#10;&#10;Description automatically generated">
            <a:extLst>
              <a:ext uri="{FF2B5EF4-FFF2-40B4-BE49-F238E27FC236}">
                <a16:creationId xmlns:a16="http://schemas.microsoft.com/office/drawing/2014/main" id="{E2A959A0-0BFE-E275-C6EC-0603EEE30E1B}"/>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828315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1A69C-C239-4BFD-9BEF-E2670210EC26}"/>
              </a:ext>
            </a:extLst>
          </p:cNvPr>
          <p:cNvSpPr>
            <a:spLocks noGrp="1"/>
          </p:cNvSpPr>
          <p:nvPr>
            <p:ph type="title"/>
          </p:nvPr>
        </p:nvSpPr>
        <p:spPr>
          <a:xfrm>
            <a:off x="1024127" y="802033"/>
            <a:ext cx="9720072" cy="715683"/>
          </a:xfrm>
        </p:spPr>
        <p:txBody>
          <a:bodyPr>
            <a:normAutofit/>
          </a:bodyPr>
          <a:lstStyle/>
          <a:p>
            <a:r>
              <a:rPr lang="en-US" sz="2800" cap="none"/>
              <a:t>Initiation of Assessment and Agency’s Decisions</a:t>
            </a:r>
            <a:endParaRPr lang="en-GB" sz="2800" cap="none"/>
          </a:p>
        </p:txBody>
      </p:sp>
      <p:sp>
        <p:nvSpPr>
          <p:cNvPr id="3" name="Content Placeholder 2">
            <a:extLst>
              <a:ext uri="{FF2B5EF4-FFF2-40B4-BE49-F238E27FC236}">
                <a16:creationId xmlns:a16="http://schemas.microsoft.com/office/drawing/2014/main" id="{EBF36213-16A9-4767-9701-29AFEACE958E}"/>
              </a:ext>
            </a:extLst>
          </p:cNvPr>
          <p:cNvSpPr>
            <a:spLocks noGrp="1"/>
          </p:cNvSpPr>
          <p:nvPr>
            <p:ph idx="1"/>
          </p:nvPr>
        </p:nvSpPr>
        <p:spPr>
          <a:xfrm>
            <a:off x="1024128" y="1517716"/>
            <a:ext cx="10342211" cy="4791644"/>
          </a:xfrm>
        </p:spPr>
        <p:txBody>
          <a:bodyPr>
            <a:normAutofit/>
          </a:bodyPr>
          <a:lstStyle/>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Identification of the Problem:</a:t>
            </a:r>
            <a:r>
              <a:rPr lang="en-US" sz="1800">
                <a:effectLst/>
                <a:ea typeface="Calibri" panose="020F0502020204030204" pitchFamily="34" charset="0"/>
                <a:cs typeface="Times New Roman" panose="02020603050405020304" pitchFamily="18" charset="0"/>
              </a:rPr>
              <a:t> The mother acknowledged the detrimental impact of her alcoholism and chaotic home environment on her life and her children’s wellbeing, prompting the need for intervention (MHCLG, 2014).</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Agency’s Involvement:</a:t>
            </a:r>
            <a:r>
              <a:rPr lang="en-US" sz="1800">
                <a:effectLst/>
                <a:ea typeface="Calibri" panose="020F0502020204030204" pitchFamily="34" charset="0"/>
                <a:cs typeface="Times New Roman" panose="02020603050405020304" pitchFamily="18" charset="0"/>
              </a:rPr>
              <a:t> The mother’s situation was assessed by a worker of “Troubled Families Job Centre Plus,” a health and social care agency providing targeted services for families in dire circumstances.</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Action Plan:</a:t>
            </a:r>
            <a:r>
              <a:rPr lang="en-US" sz="1800">
                <a:effectLst/>
                <a:ea typeface="Calibri" panose="020F0502020204030204" pitchFamily="34" charset="0"/>
                <a:cs typeface="Times New Roman" panose="02020603050405020304" pitchFamily="18" charset="0"/>
              </a:rPr>
              <a:t> The agency undertook a comprehensive assessment and promptly arranged a detoxification </a:t>
            </a:r>
            <a:r>
              <a:rPr lang="en-US" sz="1800" err="1">
                <a:effectLst/>
                <a:ea typeface="Calibri" panose="020F0502020204030204" pitchFamily="34" charset="0"/>
                <a:cs typeface="Times New Roman" panose="02020603050405020304" pitchFamily="18" charset="0"/>
              </a:rPr>
              <a:t>programme</a:t>
            </a:r>
            <a:r>
              <a:rPr lang="en-US" sz="1800">
                <a:effectLst/>
                <a:ea typeface="Calibri" panose="020F0502020204030204" pitchFamily="34" charset="0"/>
                <a:cs typeface="Times New Roman" panose="02020603050405020304" pitchFamily="18" charset="0"/>
              </a:rPr>
              <a:t> to address the mother’s alcohol addiction. The intervention was planned following an ecological approach, considering multiple interacting systems around the family (Bronfenbrenner, 1979).</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Continuous Support:</a:t>
            </a:r>
            <a:r>
              <a:rPr lang="en-US" sz="1800">
                <a:effectLst/>
                <a:ea typeface="Calibri" panose="020F0502020204030204" pitchFamily="34" charset="0"/>
                <a:cs typeface="Times New Roman" panose="02020603050405020304" pitchFamily="18" charset="0"/>
              </a:rPr>
              <a:t> The family worker maintained regular contact with the mother, supporting her through the recovery journey and gaining her trust to discuss her parenting issues, a critical element in establishing an effective working relationship (Healy, 2014).</a:t>
            </a:r>
          </a:p>
        </p:txBody>
      </p:sp>
    </p:spTree>
    <p:extLst>
      <p:ext uri="{BB962C8B-B14F-4D97-AF65-F5344CB8AC3E}">
        <p14:creationId xmlns:p14="http://schemas.microsoft.com/office/powerpoint/2010/main" val="1803776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1A69C-C239-4BFD-9BEF-E2670210EC26}"/>
              </a:ext>
            </a:extLst>
          </p:cNvPr>
          <p:cNvSpPr>
            <a:spLocks noGrp="1"/>
          </p:cNvSpPr>
          <p:nvPr>
            <p:ph type="title"/>
          </p:nvPr>
        </p:nvSpPr>
        <p:spPr>
          <a:xfrm>
            <a:off x="1024127" y="802033"/>
            <a:ext cx="9720072" cy="715683"/>
          </a:xfrm>
        </p:spPr>
        <p:txBody>
          <a:bodyPr>
            <a:normAutofit/>
          </a:bodyPr>
          <a:lstStyle/>
          <a:p>
            <a:r>
              <a:rPr lang="en-US" sz="2800" cap="none"/>
              <a:t>Timeline of Events and Actions</a:t>
            </a:r>
            <a:endParaRPr lang="en-GB" sz="2800" cap="none"/>
          </a:p>
        </p:txBody>
      </p:sp>
      <p:sp>
        <p:nvSpPr>
          <p:cNvPr id="3" name="Content Placeholder 2">
            <a:extLst>
              <a:ext uri="{FF2B5EF4-FFF2-40B4-BE49-F238E27FC236}">
                <a16:creationId xmlns:a16="http://schemas.microsoft.com/office/drawing/2014/main" id="{EBF36213-16A9-4767-9701-29AFEACE958E}"/>
              </a:ext>
            </a:extLst>
          </p:cNvPr>
          <p:cNvSpPr>
            <a:spLocks noGrp="1"/>
          </p:cNvSpPr>
          <p:nvPr>
            <p:ph idx="1"/>
          </p:nvPr>
        </p:nvSpPr>
        <p:spPr>
          <a:xfrm>
            <a:off x="1024128" y="1517715"/>
            <a:ext cx="10342211" cy="5184743"/>
          </a:xfrm>
        </p:spPr>
        <p:txBody>
          <a:bodyPr>
            <a:normAutofit/>
          </a:bodyPr>
          <a:lstStyle/>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Initial Phase:</a:t>
            </a:r>
            <a:r>
              <a:rPr lang="en-US" sz="1800">
                <a:effectLst/>
                <a:ea typeface="Calibri" panose="020F0502020204030204" pitchFamily="34" charset="0"/>
                <a:cs typeface="Times New Roman" panose="02020603050405020304" pitchFamily="18" charset="0"/>
              </a:rPr>
              <a:t> The assessment was carried out, identifying the mother’s alcohol dependency. The detox </a:t>
            </a:r>
            <a:r>
              <a:rPr lang="en-US" sz="1800" err="1">
                <a:effectLst/>
                <a:ea typeface="Calibri" panose="020F0502020204030204" pitchFamily="34" charset="0"/>
                <a:cs typeface="Times New Roman" panose="02020603050405020304" pitchFamily="18" charset="0"/>
              </a:rPr>
              <a:t>programme</a:t>
            </a:r>
            <a:r>
              <a:rPr lang="en-US" sz="1800">
                <a:effectLst/>
                <a:ea typeface="Calibri" panose="020F0502020204030204" pitchFamily="34" charset="0"/>
                <a:cs typeface="Times New Roman" panose="02020603050405020304" pitchFamily="18" charset="0"/>
              </a:rPr>
              <a:t> was promptly arranged to combat the immediate issue (MHCLG, 2014).</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Trust-Building Phase:</a:t>
            </a:r>
            <a:r>
              <a:rPr lang="en-US" sz="1800">
                <a:effectLst/>
                <a:ea typeface="Calibri" panose="020F0502020204030204" pitchFamily="34" charset="0"/>
                <a:cs typeface="Times New Roman" panose="02020603050405020304" pitchFamily="18" charset="0"/>
              </a:rPr>
              <a:t> The family worker maintained consistent contact with the mother, fostering trust and openness to discuss sensitive issues such as her parenting skills (Healy, 2014).</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School Involvement:</a:t>
            </a:r>
            <a:r>
              <a:rPr lang="en-US" sz="1800">
                <a:effectLst/>
                <a:ea typeface="Calibri" panose="020F0502020204030204" pitchFamily="34" charset="0"/>
                <a:cs typeface="Times New Roman" panose="02020603050405020304" pitchFamily="18" charset="0"/>
              </a:rPr>
              <a:t> The agency communicated with the school, providing necessary information about the family’s situation to promote a better understanding and support for the children’s needs.</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Establishment of Routine:</a:t>
            </a:r>
            <a:r>
              <a:rPr lang="en-US" sz="1800">
                <a:effectLst/>
                <a:ea typeface="Calibri" panose="020F0502020204030204" pitchFamily="34" charset="0"/>
                <a:cs typeface="Times New Roman" panose="02020603050405020304" pitchFamily="18" charset="0"/>
              </a:rPr>
              <a:t> The mother was guided to set routines and boundaries for the children, significantly improving the children’s school attendance – a prime example of structure being an essential element in children’s development.</a:t>
            </a:r>
          </a:p>
          <a:p>
            <a:pPr marL="365760" marR="0" lvl="0" indent="-365760" algn="just">
              <a:lnSpc>
                <a:spcPct val="100000"/>
              </a:lnSpc>
              <a:spcBef>
                <a:spcPts val="0"/>
              </a:spcBef>
              <a:spcAft>
                <a:spcPts val="600"/>
              </a:spcAft>
              <a:buFont typeface="Wingdings" panose="05000000000000000000" pitchFamily="2" charset="2"/>
              <a:buChar char="§"/>
              <a:tabLst>
                <a:tab pos="457200" algn="l"/>
              </a:tabLst>
            </a:pPr>
            <a:r>
              <a:rPr lang="en-US" sz="1800" b="1">
                <a:effectLst/>
                <a:ea typeface="Calibri" panose="020F0502020204030204" pitchFamily="34" charset="0"/>
                <a:cs typeface="Times New Roman" panose="02020603050405020304" pitchFamily="18" charset="0"/>
              </a:rPr>
              <a:t>Counselling and Job Support:</a:t>
            </a:r>
            <a:r>
              <a:rPr lang="en-US" sz="1800">
                <a:effectLst/>
                <a:ea typeface="Calibri" panose="020F0502020204030204" pitchFamily="34" charset="0"/>
                <a:cs typeface="Times New Roman" panose="02020603050405020304" pitchFamily="18" charset="0"/>
              </a:rPr>
              <a:t> The agency facilitated counselling for the mother to understand her addiction triggers and arranged for her to meet a Troubled Families Job Centre Plus specialist for direct employment support (MHCLG, 2014).</a:t>
            </a:r>
          </a:p>
        </p:txBody>
      </p:sp>
    </p:spTree>
    <p:extLst>
      <p:ext uri="{BB962C8B-B14F-4D97-AF65-F5344CB8AC3E}">
        <p14:creationId xmlns:p14="http://schemas.microsoft.com/office/powerpoint/2010/main" val="2913913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7846" y="2216981"/>
            <a:ext cx="3562846" cy="1995728"/>
          </a:xfrm>
        </p:spPr>
        <p:txBody>
          <a:bodyPr vert="horz" lIns="91440" tIns="45720" rIns="91440" bIns="45720" rtlCol="0" anchor="b">
            <a:normAutofit fontScale="90000"/>
          </a:bodyPr>
          <a:lstStyle/>
          <a:p>
            <a:br>
              <a:rPr lang="en-US" sz="4100" kern="1200"/>
            </a:br>
            <a:br>
              <a:rPr lang="en-US" sz="4100" kern="1200"/>
            </a:br>
            <a:r>
              <a:rPr lang="en-US" sz="2800" kern="1200">
                <a:latin typeface="Times New Roman"/>
                <a:cs typeface="Times New Roman"/>
              </a:rPr>
              <a:t>Actions of social services with the family</a:t>
            </a:r>
          </a:p>
          <a:p>
            <a:endParaRPr lang="en-US" sz="4100" kern="1200">
              <a:solidFill>
                <a:schemeClr val="tx1"/>
              </a:solidFill>
              <a:latin typeface="+mj-lt"/>
              <a:ea typeface="+mj-ea"/>
              <a:cs typeface="+mj-cs"/>
            </a:endParaRPr>
          </a:p>
        </p:txBody>
      </p:sp>
      <p:sp>
        <p:nvSpPr>
          <p:cNvPr id="4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Subtitle 2">
            <a:extLst>
              <a:ext uri="{FF2B5EF4-FFF2-40B4-BE49-F238E27FC236}">
                <a16:creationId xmlns:a16="http://schemas.microsoft.com/office/drawing/2014/main" id="{2DD3BAFD-5B56-F5C9-72E6-FA5FCCAF9391}"/>
              </a:ext>
            </a:extLst>
          </p:cNvPr>
          <p:cNvGraphicFramePr>
            <a:graphicFrameLocks noGrp="1"/>
          </p:cNvGraphicFramePr>
          <p:nvPr>
            <p:ph idx="1"/>
            <p:extLst>
              <p:ext uri="{D42A27DB-BD31-4B8C-83A1-F6EECF244321}">
                <p14:modId xmlns:p14="http://schemas.microsoft.com/office/powerpoint/2010/main" val="3971631726"/>
              </p:ext>
            </p:extLst>
          </p:nvPr>
        </p:nvGraphicFramePr>
        <p:xfrm>
          <a:off x="5338156" y="1178883"/>
          <a:ext cx="5983224" cy="4604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9580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37">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C45A37-BBEE-6C74-A09F-0E74C15DF996}"/>
              </a:ext>
            </a:extLst>
          </p:cNvPr>
          <p:cNvSpPr>
            <a:spLocks noGrp="1"/>
          </p:cNvSpPr>
          <p:nvPr>
            <p:ph type="title"/>
          </p:nvPr>
        </p:nvSpPr>
        <p:spPr>
          <a:xfrm>
            <a:off x="611987" y="2952087"/>
            <a:ext cx="3562846" cy="561375"/>
          </a:xfrm>
        </p:spPr>
        <p:txBody>
          <a:bodyPr vert="horz" lIns="91440" tIns="45720" rIns="91440" bIns="45720" rtlCol="0" anchor="b">
            <a:normAutofit/>
          </a:bodyPr>
          <a:lstStyle/>
          <a:p>
            <a:r>
              <a:rPr lang="en-US" sz="2000" kern="1200">
                <a:latin typeface="Times New Roman"/>
                <a:cs typeface="Times New Roman"/>
              </a:rPr>
              <a:t>Results and outcomes</a:t>
            </a:r>
          </a:p>
        </p:txBody>
      </p:sp>
      <p:sp>
        <p:nvSpPr>
          <p:cNvPr id="4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6" name="Content Placeholder 2">
            <a:extLst>
              <a:ext uri="{FF2B5EF4-FFF2-40B4-BE49-F238E27FC236}">
                <a16:creationId xmlns:a16="http://schemas.microsoft.com/office/drawing/2014/main" id="{1E89FFCD-5DB6-4661-60D2-F1EDF6705561}"/>
              </a:ext>
            </a:extLst>
          </p:cNvPr>
          <p:cNvGraphicFramePr>
            <a:graphicFrameLocks noGrp="1"/>
          </p:cNvGraphicFramePr>
          <p:nvPr>
            <p:ph idx="1"/>
            <p:extLst>
              <p:ext uri="{D42A27DB-BD31-4B8C-83A1-F6EECF244321}">
                <p14:modId xmlns:p14="http://schemas.microsoft.com/office/powerpoint/2010/main" val="560341976"/>
              </p:ext>
            </p:extLst>
          </p:nvPr>
        </p:nvGraphicFramePr>
        <p:xfrm>
          <a:off x="5093208" y="1624845"/>
          <a:ext cx="5995209" cy="3790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6622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descr="A white text with black text&#10;&#10;Description automatically generated">
            <a:extLst>
              <a:ext uri="{FF2B5EF4-FFF2-40B4-BE49-F238E27FC236}">
                <a16:creationId xmlns:a16="http://schemas.microsoft.com/office/drawing/2014/main" id="{9A92CC99-2062-D047-E3A7-7DEBD33996D0}"/>
              </a:ext>
            </a:extLst>
          </p:cNvPr>
          <p:cNvPicPr>
            <a:picLocks noChangeAspect="1"/>
          </p:cNvPicPr>
          <p:nvPr/>
        </p:nvPicPr>
        <p:blipFill rotWithShape="1">
          <a:blip r:embed="rId2"/>
          <a:srcRect/>
          <a:stretch/>
        </p:blipFill>
        <p:spPr>
          <a:xfrm>
            <a:off x="20" y="10"/>
            <a:ext cx="12191980" cy="6857990"/>
          </a:xfrm>
          <a:prstGeom prst="rect">
            <a:avLst/>
          </a:prstGeom>
        </p:spPr>
      </p:pic>
      <p:sp>
        <p:nvSpPr>
          <p:cNvPr id="13" name="Rectangle 15">
            <a:extLst>
              <a:ext uri="{FF2B5EF4-FFF2-40B4-BE49-F238E27FC236}">
                <a16:creationId xmlns:a16="http://schemas.microsoft.com/office/drawing/2014/main" id="{8DA9D5E3-3A22-4873-81C8-59749E2165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17614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white background with black text&#10;&#10;Description automatically generated">
            <a:extLst>
              <a:ext uri="{FF2B5EF4-FFF2-40B4-BE49-F238E27FC236}">
                <a16:creationId xmlns:a16="http://schemas.microsoft.com/office/drawing/2014/main" id="{D0C4FB40-AE22-FE88-F4D1-8855C843E3AE}"/>
              </a:ext>
            </a:extLst>
          </p:cNvPr>
          <p:cNvPicPr>
            <a:picLocks noChangeAspect="1"/>
          </p:cNvPicPr>
          <p:nvPr/>
        </p:nvPicPr>
        <p:blipFill rotWithShape="1">
          <a:blip r:embed="rId2"/>
          <a:srcRect/>
          <a:stretch/>
        </p:blipFill>
        <p:spPr>
          <a:xfrm>
            <a:off x="20" y="10"/>
            <a:ext cx="12191980" cy="6857990"/>
          </a:xfrm>
          <a:prstGeom prst="rect">
            <a:avLst/>
          </a:prstGeom>
        </p:spPr>
      </p:pic>
      <p:sp>
        <p:nvSpPr>
          <p:cNvPr id="4" name="Rectangle 6">
            <a:extLst>
              <a:ext uri="{FF2B5EF4-FFF2-40B4-BE49-F238E27FC236}">
                <a16:creationId xmlns:a16="http://schemas.microsoft.com/office/drawing/2014/main" id="{8DA9D5E3-3A22-4873-81C8-59749E2165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29308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B88524-FEA5-428B-2AD0-B73B439ED9D5}"/>
              </a:ext>
            </a:extLst>
          </p:cNvPr>
          <p:cNvSpPr>
            <a:spLocks noGrp="1"/>
          </p:cNvSpPr>
          <p:nvPr>
            <p:ph type="title"/>
          </p:nvPr>
        </p:nvSpPr>
        <p:spPr>
          <a:xfrm>
            <a:off x="838200" y="68074"/>
            <a:ext cx="10515600" cy="796038"/>
          </a:xfrm>
        </p:spPr>
        <p:txBody>
          <a:bodyPr>
            <a:normAutofit/>
          </a:bodyPr>
          <a:lstStyle/>
          <a:p>
            <a:r>
              <a:rPr lang="en-GB" sz="2800">
                <a:latin typeface="Times New Roman"/>
                <a:cs typeface="Times New Roman"/>
              </a:rPr>
              <a:t>References</a:t>
            </a:r>
            <a:endParaRPr lang="en-US" sz="2800">
              <a:latin typeface="Times New Roman"/>
              <a:cs typeface="Calibri Light"/>
            </a:endParaRPr>
          </a:p>
        </p:txBody>
      </p:sp>
      <p:sp>
        <p:nvSpPr>
          <p:cNvPr id="2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9B2C08-7D73-3B08-C702-F4959E828515}"/>
              </a:ext>
            </a:extLst>
          </p:cNvPr>
          <p:cNvSpPr>
            <a:spLocks noGrp="1"/>
          </p:cNvSpPr>
          <p:nvPr>
            <p:ph idx="1"/>
          </p:nvPr>
        </p:nvSpPr>
        <p:spPr>
          <a:xfrm>
            <a:off x="163787" y="1929385"/>
            <a:ext cx="11943254" cy="4821269"/>
          </a:xfrm>
        </p:spPr>
        <p:txBody>
          <a:bodyPr vert="horz" lIns="91440" tIns="45720" rIns="91440" bIns="45720" rtlCol="0" anchor="t">
            <a:noAutofit/>
          </a:bodyPr>
          <a:lstStyle/>
          <a:p>
            <a:pPr algn="just">
              <a:spcBef>
                <a:spcPts val="1200"/>
              </a:spcBef>
              <a:spcAft>
                <a:spcPts val="200"/>
              </a:spcAft>
              <a:buFont typeface="Wingdings,Sans-Serif" panose="020B0604020202020204" pitchFamily="34" charset="0"/>
              <a:buChar char="§"/>
            </a:pPr>
            <a:r>
              <a:rPr lang="fr-FR" sz="1200">
                <a:latin typeface="Times New Roman"/>
                <a:ea typeface="+mn-lt"/>
                <a:cs typeface="+mn-lt"/>
              </a:rPr>
              <a:t>GOV. UK (2014), </a:t>
            </a:r>
            <a:r>
              <a:rPr lang="fr-FR" sz="1200" i="1">
                <a:latin typeface="Times New Roman"/>
                <a:ea typeface="+mn-lt"/>
                <a:cs typeface="+mn-lt"/>
              </a:rPr>
              <a:t>The Care </a:t>
            </a:r>
            <a:r>
              <a:rPr lang="fr-FR" sz="1200" i="1" err="1">
                <a:latin typeface="Times New Roman"/>
                <a:ea typeface="+mn-lt"/>
                <a:cs typeface="+mn-lt"/>
              </a:rPr>
              <a:t>Act</a:t>
            </a:r>
            <a:r>
              <a:rPr lang="fr-FR" sz="1200" i="1">
                <a:latin typeface="Times New Roman"/>
                <a:ea typeface="+mn-lt"/>
                <a:cs typeface="+mn-lt"/>
              </a:rPr>
              <a:t> and </a:t>
            </a:r>
            <a:r>
              <a:rPr lang="fr-FR" sz="1200" i="1" err="1">
                <a:latin typeface="Times New Roman"/>
                <a:ea typeface="+mn-lt"/>
                <a:cs typeface="+mn-lt"/>
              </a:rPr>
              <a:t>Whole</a:t>
            </a:r>
            <a:r>
              <a:rPr lang="fr-FR" sz="1200" i="1">
                <a:latin typeface="Times New Roman"/>
                <a:ea typeface="+mn-lt"/>
                <a:cs typeface="+mn-lt"/>
              </a:rPr>
              <a:t>-Family </a:t>
            </a:r>
            <a:r>
              <a:rPr lang="fr-FR" sz="1200" i="1" err="1">
                <a:latin typeface="Times New Roman"/>
                <a:ea typeface="+mn-lt"/>
                <a:cs typeface="+mn-lt"/>
              </a:rPr>
              <a:t>Approaches</a:t>
            </a:r>
            <a:r>
              <a:rPr lang="fr-FR" sz="1200" i="1">
                <a:latin typeface="Times New Roman"/>
                <a:ea typeface="+mn-lt"/>
                <a:cs typeface="+mn-lt"/>
              </a:rPr>
              <a:t>. </a:t>
            </a:r>
            <a:r>
              <a:rPr lang="fr-FR" sz="1200" i="1" err="1">
                <a:latin typeface="Times New Roman"/>
                <a:ea typeface="+mn-lt"/>
                <a:cs typeface="+mn-lt"/>
              </a:rPr>
              <a:t>pdf</a:t>
            </a:r>
            <a:r>
              <a:rPr lang="fr-FR" sz="1200">
                <a:latin typeface="Times New Roman"/>
                <a:ea typeface="+mn-lt"/>
                <a:cs typeface="+mn-lt"/>
              </a:rPr>
              <a:t> [Online], </a:t>
            </a:r>
            <a:r>
              <a:rPr lang="fr-FR" sz="1200" err="1">
                <a:latin typeface="Times New Roman"/>
                <a:ea typeface="+mn-lt"/>
                <a:cs typeface="+mn-lt"/>
              </a:rPr>
              <a:t>Available</a:t>
            </a:r>
            <a:r>
              <a:rPr lang="fr-FR" sz="1200">
                <a:latin typeface="Times New Roman"/>
                <a:ea typeface="+mn-lt"/>
                <a:cs typeface="+mn-lt"/>
              </a:rPr>
              <a:t> at: https://www.local.gov.uk/sites/default/files/documents/care-act-and-whole-family-6e1.pdf, (</a:t>
            </a:r>
            <a:r>
              <a:rPr lang="fr-FR" sz="1200" err="1">
                <a:latin typeface="Times New Roman"/>
                <a:ea typeface="+mn-lt"/>
                <a:cs typeface="+mn-lt"/>
              </a:rPr>
              <a:t>Accessed</a:t>
            </a:r>
            <a:r>
              <a:rPr lang="fr-FR" sz="1200">
                <a:latin typeface="Times New Roman"/>
                <a:ea typeface="+mn-lt"/>
                <a:cs typeface="+mn-lt"/>
              </a:rPr>
              <a:t>: 22. July. 2023)</a:t>
            </a:r>
            <a:endParaRPr lang="en-US"/>
          </a:p>
          <a:p>
            <a:pPr algn="just">
              <a:spcBef>
                <a:spcPts val="1200"/>
              </a:spcBef>
              <a:spcAft>
                <a:spcPts val="200"/>
              </a:spcAft>
              <a:buFont typeface="Wingdings,Sans-Serif" panose="020B0604020202020204" pitchFamily="34" charset="0"/>
              <a:buChar char="§"/>
            </a:pPr>
            <a:r>
              <a:rPr lang="fr-FR" sz="1200">
                <a:latin typeface="Times New Roman"/>
                <a:ea typeface="+mn-lt"/>
                <a:cs typeface="+mn-lt"/>
              </a:rPr>
              <a:t>GOV. UK (2018), </a:t>
            </a:r>
            <a:r>
              <a:rPr lang="fr-FR" sz="1200" i="1" err="1">
                <a:latin typeface="Times New Roman"/>
                <a:ea typeface="+mn-lt"/>
                <a:cs typeface="+mn-lt"/>
              </a:rPr>
              <a:t>Safeguarding</a:t>
            </a:r>
            <a:r>
              <a:rPr lang="fr-FR" sz="1200" i="1">
                <a:latin typeface="Times New Roman"/>
                <a:ea typeface="+mn-lt"/>
                <a:cs typeface="+mn-lt"/>
              </a:rPr>
              <a:t> and </a:t>
            </a:r>
            <a:r>
              <a:rPr lang="fr-FR" sz="1200" i="1" err="1">
                <a:latin typeface="Times New Roman"/>
                <a:ea typeface="+mn-lt"/>
                <a:cs typeface="+mn-lt"/>
              </a:rPr>
              <a:t>promoting</a:t>
            </a:r>
            <a:r>
              <a:rPr lang="fr-FR" sz="1200" i="1">
                <a:latin typeface="Times New Roman"/>
                <a:ea typeface="+mn-lt"/>
                <a:cs typeface="+mn-lt"/>
              </a:rPr>
              <a:t> the </a:t>
            </a:r>
            <a:r>
              <a:rPr lang="fr-FR" sz="1200" i="1" err="1">
                <a:latin typeface="Times New Roman"/>
                <a:ea typeface="+mn-lt"/>
                <a:cs typeface="+mn-lt"/>
              </a:rPr>
              <a:t>welfare</a:t>
            </a:r>
            <a:r>
              <a:rPr lang="fr-FR" sz="1200" i="1">
                <a:latin typeface="Times New Roman"/>
                <a:ea typeface="+mn-lt"/>
                <a:cs typeface="+mn-lt"/>
              </a:rPr>
              <a:t> of </a:t>
            </a:r>
            <a:r>
              <a:rPr lang="fr-FR" sz="1200" i="1" err="1">
                <a:latin typeface="Times New Roman"/>
                <a:ea typeface="+mn-lt"/>
                <a:cs typeface="+mn-lt"/>
              </a:rPr>
              <a:t>children</a:t>
            </a:r>
            <a:r>
              <a:rPr lang="fr-FR" sz="1200" i="1">
                <a:latin typeface="Times New Roman"/>
                <a:ea typeface="+mn-lt"/>
                <a:cs typeface="+mn-lt"/>
              </a:rPr>
              <a:t> </a:t>
            </a:r>
            <a:r>
              <a:rPr lang="fr-FR" sz="1200" i="1" err="1">
                <a:latin typeface="Times New Roman"/>
                <a:ea typeface="+mn-lt"/>
                <a:cs typeface="+mn-lt"/>
              </a:rPr>
              <a:t>affected</a:t>
            </a:r>
            <a:r>
              <a:rPr lang="fr-FR" sz="1200" i="1">
                <a:latin typeface="Times New Roman"/>
                <a:ea typeface="+mn-lt"/>
                <a:cs typeface="+mn-lt"/>
              </a:rPr>
              <a:t> by parental </a:t>
            </a:r>
            <a:r>
              <a:rPr lang="fr-FR" sz="1200" i="1" err="1">
                <a:latin typeface="Times New Roman"/>
                <a:ea typeface="+mn-lt"/>
                <a:cs typeface="+mn-lt"/>
              </a:rPr>
              <a:t>alcohol</a:t>
            </a:r>
            <a:r>
              <a:rPr lang="fr-FR" sz="1200" i="1">
                <a:latin typeface="Times New Roman"/>
                <a:ea typeface="+mn-lt"/>
                <a:cs typeface="+mn-lt"/>
              </a:rPr>
              <a:t> and </a:t>
            </a:r>
            <a:r>
              <a:rPr lang="fr-FR" sz="1200" i="1" err="1">
                <a:latin typeface="Times New Roman"/>
                <a:ea typeface="+mn-lt"/>
                <a:cs typeface="+mn-lt"/>
              </a:rPr>
              <a:t>drug</a:t>
            </a:r>
            <a:r>
              <a:rPr lang="fr-FR" sz="1200" i="1">
                <a:latin typeface="Times New Roman"/>
                <a:ea typeface="+mn-lt"/>
                <a:cs typeface="+mn-lt"/>
              </a:rPr>
              <a:t> use: a guide for local </a:t>
            </a:r>
            <a:r>
              <a:rPr lang="fr-FR" sz="1200" i="1" err="1">
                <a:latin typeface="Times New Roman"/>
                <a:ea typeface="+mn-lt"/>
                <a:cs typeface="+mn-lt"/>
              </a:rPr>
              <a:t>authorities</a:t>
            </a:r>
            <a:r>
              <a:rPr lang="fr-FR" sz="1200">
                <a:latin typeface="Times New Roman"/>
                <a:ea typeface="+mn-lt"/>
                <a:cs typeface="+mn-lt"/>
              </a:rPr>
              <a:t> [Online], </a:t>
            </a:r>
            <a:r>
              <a:rPr lang="fr-FR" sz="1200" err="1">
                <a:latin typeface="Times New Roman"/>
                <a:ea typeface="+mn-lt"/>
                <a:cs typeface="+mn-lt"/>
              </a:rPr>
              <a:t>Available</a:t>
            </a:r>
            <a:r>
              <a:rPr lang="fr-FR" sz="1200">
                <a:latin typeface="Times New Roman"/>
                <a:ea typeface="+mn-lt"/>
                <a:cs typeface="+mn-lt"/>
              </a:rPr>
              <a:t> at: https://www.gov.uk/government/publications/safeguarding-children-affected-by-parental-alcohol-and-drug-use/safeguarding-and-promoting-the-welfare-of-children-affected-by-parental-alcohol-and-drug-use-a-guide-for-local-authorities, (</a:t>
            </a:r>
            <a:r>
              <a:rPr lang="fr-FR" sz="1200" err="1">
                <a:latin typeface="Times New Roman"/>
                <a:ea typeface="+mn-lt"/>
                <a:cs typeface="+mn-lt"/>
              </a:rPr>
              <a:t>Accessed</a:t>
            </a:r>
            <a:r>
              <a:rPr lang="fr-FR" sz="1200">
                <a:latin typeface="Times New Roman"/>
                <a:ea typeface="+mn-lt"/>
                <a:cs typeface="+mn-lt"/>
              </a:rPr>
              <a:t>: 22. July. 2023)</a:t>
            </a:r>
            <a:endParaRPr lang="fr-FR" sz="1200">
              <a:latin typeface="Times New Roman"/>
              <a:cs typeface="Calibri" panose="020F0502020204030204"/>
            </a:endParaRPr>
          </a:p>
          <a:p>
            <a:pPr algn="just">
              <a:spcBef>
                <a:spcPts val="1200"/>
              </a:spcBef>
              <a:spcAft>
                <a:spcPts val="200"/>
              </a:spcAft>
              <a:buFont typeface="Wingdings,Sans-Serif" panose="020B0604020202020204" pitchFamily="34" charset="0"/>
              <a:buChar char="§"/>
            </a:pPr>
            <a:r>
              <a:rPr lang="fr-FR" sz="1200">
                <a:latin typeface="Times New Roman"/>
                <a:ea typeface="+mn-lt"/>
                <a:cs typeface="+mn-lt"/>
              </a:rPr>
              <a:t>GOV. UK (2021), </a:t>
            </a:r>
            <a:r>
              <a:rPr lang="fr-FR" sz="1200" i="1">
                <a:latin typeface="Times New Roman"/>
                <a:ea typeface="+mn-lt"/>
                <a:cs typeface="+mn-lt"/>
              </a:rPr>
              <a:t>Parents </a:t>
            </a:r>
            <a:r>
              <a:rPr lang="fr-FR" sz="1200" i="1" err="1">
                <a:latin typeface="Times New Roman"/>
                <a:ea typeface="+mn-lt"/>
                <a:cs typeface="+mn-lt"/>
              </a:rPr>
              <a:t>with</a:t>
            </a:r>
            <a:r>
              <a:rPr lang="fr-FR" sz="1200" i="1">
                <a:latin typeface="Times New Roman"/>
                <a:ea typeface="+mn-lt"/>
                <a:cs typeface="+mn-lt"/>
              </a:rPr>
              <a:t> </a:t>
            </a:r>
            <a:r>
              <a:rPr lang="fr-FR" sz="1200" i="1" err="1">
                <a:latin typeface="Times New Roman"/>
                <a:ea typeface="+mn-lt"/>
                <a:cs typeface="+mn-lt"/>
              </a:rPr>
              <a:t>alcohol</a:t>
            </a:r>
            <a:r>
              <a:rPr lang="fr-FR" sz="1200" i="1">
                <a:latin typeface="Times New Roman"/>
                <a:ea typeface="+mn-lt"/>
                <a:cs typeface="+mn-lt"/>
              </a:rPr>
              <a:t> and </a:t>
            </a:r>
            <a:r>
              <a:rPr lang="fr-FR" sz="1200" i="1" err="1">
                <a:latin typeface="Times New Roman"/>
                <a:ea typeface="+mn-lt"/>
                <a:cs typeface="+mn-lt"/>
              </a:rPr>
              <a:t>drug</a:t>
            </a:r>
            <a:r>
              <a:rPr lang="fr-FR" sz="1200" i="1">
                <a:latin typeface="Times New Roman"/>
                <a:ea typeface="+mn-lt"/>
                <a:cs typeface="+mn-lt"/>
              </a:rPr>
              <a:t> </a:t>
            </a:r>
            <a:r>
              <a:rPr lang="fr-FR" sz="1200" i="1" err="1">
                <a:latin typeface="Times New Roman"/>
                <a:ea typeface="+mn-lt"/>
                <a:cs typeface="+mn-lt"/>
              </a:rPr>
              <a:t>problems</a:t>
            </a:r>
            <a:r>
              <a:rPr lang="fr-FR" sz="1200" i="1">
                <a:latin typeface="Times New Roman"/>
                <a:ea typeface="+mn-lt"/>
                <a:cs typeface="+mn-lt"/>
              </a:rPr>
              <a:t>: </a:t>
            </a:r>
            <a:r>
              <a:rPr lang="fr-FR" sz="1200" i="1" err="1">
                <a:latin typeface="Times New Roman"/>
                <a:ea typeface="+mn-lt"/>
                <a:cs typeface="+mn-lt"/>
              </a:rPr>
              <a:t>adult</a:t>
            </a:r>
            <a:r>
              <a:rPr lang="fr-FR" sz="1200" i="1">
                <a:latin typeface="Times New Roman"/>
                <a:ea typeface="+mn-lt"/>
                <a:cs typeface="+mn-lt"/>
              </a:rPr>
              <a:t> </a:t>
            </a:r>
            <a:r>
              <a:rPr lang="fr-FR" sz="1200" i="1" err="1">
                <a:latin typeface="Times New Roman"/>
                <a:ea typeface="+mn-lt"/>
                <a:cs typeface="+mn-lt"/>
              </a:rPr>
              <a:t>treatment</a:t>
            </a:r>
            <a:r>
              <a:rPr lang="fr-FR" sz="1200" i="1">
                <a:latin typeface="Times New Roman"/>
                <a:ea typeface="+mn-lt"/>
                <a:cs typeface="+mn-lt"/>
              </a:rPr>
              <a:t> and </a:t>
            </a:r>
            <a:r>
              <a:rPr lang="fr-FR" sz="1200" i="1" err="1">
                <a:latin typeface="Times New Roman"/>
                <a:ea typeface="+mn-lt"/>
                <a:cs typeface="+mn-lt"/>
              </a:rPr>
              <a:t>children</a:t>
            </a:r>
            <a:r>
              <a:rPr lang="fr-FR" sz="1200" i="1">
                <a:latin typeface="Times New Roman"/>
                <a:ea typeface="+mn-lt"/>
                <a:cs typeface="+mn-lt"/>
              </a:rPr>
              <a:t> and </a:t>
            </a:r>
            <a:r>
              <a:rPr lang="fr-FR" sz="1200" i="1" err="1">
                <a:latin typeface="Times New Roman"/>
                <a:ea typeface="+mn-lt"/>
                <a:cs typeface="+mn-lt"/>
              </a:rPr>
              <a:t>family</a:t>
            </a:r>
            <a:r>
              <a:rPr lang="fr-FR" sz="1200" i="1">
                <a:latin typeface="Times New Roman"/>
                <a:ea typeface="+mn-lt"/>
                <a:cs typeface="+mn-lt"/>
              </a:rPr>
              <a:t> services</a:t>
            </a:r>
            <a:r>
              <a:rPr lang="fr-FR" sz="1200">
                <a:latin typeface="Times New Roman"/>
                <a:ea typeface="+mn-lt"/>
                <a:cs typeface="+mn-lt"/>
              </a:rPr>
              <a:t> [Online], </a:t>
            </a:r>
            <a:r>
              <a:rPr lang="fr-FR" sz="1200" err="1">
                <a:latin typeface="Times New Roman"/>
                <a:ea typeface="+mn-lt"/>
                <a:cs typeface="+mn-lt"/>
              </a:rPr>
              <a:t>Available</a:t>
            </a:r>
            <a:r>
              <a:rPr lang="fr-FR" sz="1200">
                <a:latin typeface="Times New Roman"/>
                <a:ea typeface="+mn-lt"/>
                <a:cs typeface="+mn-lt"/>
              </a:rPr>
              <a:t> at: https://www.gov.uk/government/publications/parents-with-alcohol-and-drug-problems-support-resources/parents-with-alcohol-and-drug-problems-guidance-for-adult-treatment-and-children-and-family-services, (</a:t>
            </a:r>
            <a:r>
              <a:rPr lang="fr-FR" sz="1200" err="1">
                <a:latin typeface="Times New Roman"/>
                <a:ea typeface="+mn-lt"/>
                <a:cs typeface="+mn-lt"/>
              </a:rPr>
              <a:t>Accessed</a:t>
            </a:r>
            <a:r>
              <a:rPr lang="fr-FR" sz="1200">
                <a:latin typeface="Times New Roman"/>
                <a:ea typeface="+mn-lt"/>
                <a:cs typeface="+mn-lt"/>
              </a:rPr>
              <a:t>: 22. July. 2023)</a:t>
            </a:r>
            <a:endParaRPr lang="fr-FR" sz="1200">
              <a:latin typeface="Times New Roman"/>
              <a:cs typeface="Times New Roman"/>
            </a:endParaRPr>
          </a:p>
          <a:p>
            <a:pPr algn="just">
              <a:spcBef>
                <a:spcPts val="1200"/>
              </a:spcBef>
              <a:spcAft>
                <a:spcPts val="200"/>
              </a:spcAft>
              <a:buFont typeface="Wingdings,Sans-Serif" panose="020B0604020202020204" pitchFamily="34" charset="0"/>
              <a:buChar char="§"/>
            </a:pPr>
            <a:r>
              <a:rPr lang="fr-FR" sz="1200">
                <a:latin typeface="Times New Roman"/>
                <a:cs typeface="Times New Roman"/>
              </a:rPr>
              <a:t>NHS 75 (2022), </a:t>
            </a:r>
            <a:r>
              <a:rPr lang="fr-FR" sz="1200" i="1" err="1">
                <a:latin typeface="Times New Roman"/>
                <a:cs typeface="Times New Roman"/>
              </a:rPr>
              <a:t>Children</a:t>
            </a:r>
            <a:r>
              <a:rPr lang="fr-FR" sz="1200" i="1">
                <a:latin typeface="Times New Roman"/>
                <a:cs typeface="Times New Roman"/>
              </a:rPr>
              <a:t> and Young People Services</a:t>
            </a:r>
            <a:r>
              <a:rPr lang="fr-FR" sz="1200">
                <a:latin typeface="Times New Roman"/>
                <a:cs typeface="Times New Roman"/>
              </a:rPr>
              <a:t> [Online], </a:t>
            </a:r>
            <a:r>
              <a:rPr lang="fr-FR" sz="1200" err="1">
                <a:latin typeface="Times New Roman"/>
                <a:cs typeface="Times New Roman"/>
              </a:rPr>
              <a:t>Available</a:t>
            </a:r>
            <a:r>
              <a:rPr lang="fr-FR" sz="1200">
                <a:latin typeface="Times New Roman"/>
                <a:cs typeface="Times New Roman"/>
              </a:rPr>
              <a:t> at: </a:t>
            </a:r>
            <a:r>
              <a:rPr lang="fr-FR" sz="1200">
                <a:latin typeface="Times New Roman"/>
                <a:ea typeface="+mn-lt"/>
                <a:cs typeface="+mn-lt"/>
              </a:rPr>
              <a:t>https://www.whittington.nhs.uk/default.asp?c=3963</a:t>
            </a:r>
            <a:r>
              <a:rPr lang="fr-FR" sz="1200">
                <a:latin typeface="Times New Roman"/>
                <a:cs typeface="Times New Roman"/>
              </a:rPr>
              <a:t>, (</a:t>
            </a:r>
            <a:r>
              <a:rPr lang="fr-FR" sz="1200" err="1">
                <a:latin typeface="Times New Roman"/>
                <a:cs typeface="Times New Roman"/>
              </a:rPr>
              <a:t>Accessed</a:t>
            </a:r>
            <a:r>
              <a:rPr lang="fr-FR" sz="1200">
                <a:latin typeface="Times New Roman"/>
                <a:cs typeface="Times New Roman"/>
              </a:rPr>
              <a:t>: 22. July. 2023)</a:t>
            </a:r>
            <a:endParaRPr lang="en-US" sz="1200">
              <a:latin typeface="Times New Roman"/>
              <a:cs typeface="Times New Roman"/>
            </a:endParaRPr>
          </a:p>
          <a:p>
            <a:pPr algn="just">
              <a:spcBef>
                <a:spcPts val="1200"/>
              </a:spcBef>
              <a:spcAft>
                <a:spcPts val="200"/>
              </a:spcAft>
              <a:buFont typeface="Wingdings,Sans-Serif" panose="020B0604020202020204" pitchFamily="34" charset="0"/>
              <a:buChar char="§"/>
            </a:pPr>
            <a:r>
              <a:rPr lang="fr-FR" sz="1200">
                <a:latin typeface="Times New Roman"/>
                <a:cs typeface="Times New Roman"/>
              </a:rPr>
              <a:t>The </a:t>
            </a:r>
            <a:r>
              <a:rPr lang="fr-FR" sz="1200" err="1">
                <a:latin typeface="Times New Roman"/>
                <a:cs typeface="Times New Roman"/>
              </a:rPr>
              <a:t>Youth</a:t>
            </a:r>
            <a:r>
              <a:rPr lang="fr-FR" sz="1200">
                <a:latin typeface="Times New Roman"/>
                <a:cs typeface="Times New Roman"/>
              </a:rPr>
              <a:t> </a:t>
            </a:r>
            <a:r>
              <a:rPr lang="fr-FR" sz="1200" err="1">
                <a:latin typeface="Times New Roman"/>
                <a:cs typeface="Times New Roman"/>
              </a:rPr>
              <a:t>Endowment</a:t>
            </a:r>
            <a:r>
              <a:rPr lang="fr-FR" sz="1200">
                <a:latin typeface="Times New Roman"/>
                <a:cs typeface="Times New Roman"/>
              </a:rPr>
              <a:t> </a:t>
            </a:r>
            <a:r>
              <a:rPr lang="fr-FR" sz="1200" err="1">
                <a:latin typeface="Times New Roman"/>
                <a:cs typeface="Times New Roman"/>
              </a:rPr>
              <a:t>Fund</a:t>
            </a:r>
            <a:r>
              <a:rPr lang="fr-FR" sz="1200">
                <a:latin typeface="Times New Roman"/>
                <a:cs typeface="Times New Roman"/>
              </a:rPr>
              <a:t> (2022), </a:t>
            </a:r>
            <a:r>
              <a:rPr lang="fr-FR" sz="1200" i="1" err="1">
                <a:latin typeface="Times New Roman"/>
                <a:cs typeface="Times New Roman"/>
              </a:rPr>
              <a:t>Children</a:t>
            </a:r>
            <a:r>
              <a:rPr lang="fr-FR" sz="1200" i="1">
                <a:latin typeface="Times New Roman"/>
                <a:cs typeface="Times New Roman"/>
              </a:rPr>
              <a:t>, violence and </a:t>
            </a:r>
            <a:r>
              <a:rPr lang="fr-FR" sz="1200" i="1" err="1">
                <a:latin typeface="Times New Roman"/>
                <a:cs typeface="Times New Roman"/>
              </a:rPr>
              <a:t>vulnerability</a:t>
            </a:r>
            <a:r>
              <a:rPr lang="fr-FR" sz="1200" i="1">
                <a:latin typeface="Times New Roman"/>
                <a:cs typeface="Times New Roman"/>
              </a:rPr>
              <a:t> 2022.pdf </a:t>
            </a:r>
            <a:r>
              <a:rPr lang="fr-FR" sz="1200">
                <a:latin typeface="Times New Roman"/>
                <a:cs typeface="Times New Roman"/>
              </a:rPr>
              <a:t>[Online], </a:t>
            </a:r>
            <a:r>
              <a:rPr lang="fr-FR" sz="1200" err="1">
                <a:latin typeface="Times New Roman"/>
                <a:cs typeface="Times New Roman"/>
              </a:rPr>
              <a:t>Available</a:t>
            </a:r>
            <a:r>
              <a:rPr lang="fr-FR" sz="1200">
                <a:latin typeface="Times New Roman"/>
                <a:cs typeface="Times New Roman"/>
              </a:rPr>
              <a:t> at: </a:t>
            </a:r>
            <a:r>
              <a:rPr lang="fr-FR" sz="1200">
                <a:latin typeface="Times New Roman"/>
                <a:ea typeface="+mn-lt"/>
                <a:cs typeface="+mn-lt"/>
              </a:rPr>
              <a:t>https://youthendowmentfund.org.uk/wp-content/uploads/2022/10/YEF-Children-violence-and-vulnerability-2022.pdf</a:t>
            </a:r>
            <a:r>
              <a:rPr lang="fr-FR" sz="1200">
                <a:latin typeface="Times New Roman"/>
                <a:cs typeface="Times New Roman"/>
              </a:rPr>
              <a:t>, (</a:t>
            </a:r>
            <a:r>
              <a:rPr lang="fr-FR" sz="1200" err="1">
                <a:latin typeface="Times New Roman"/>
                <a:cs typeface="Times New Roman"/>
              </a:rPr>
              <a:t>Accessed</a:t>
            </a:r>
            <a:r>
              <a:rPr lang="fr-FR" sz="1200">
                <a:latin typeface="Times New Roman"/>
                <a:cs typeface="Times New Roman"/>
              </a:rPr>
              <a:t>: 24. July. 2023)</a:t>
            </a:r>
          </a:p>
          <a:p>
            <a:pPr algn="just">
              <a:spcBef>
                <a:spcPts val="1200"/>
              </a:spcBef>
              <a:spcAft>
                <a:spcPts val="200"/>
              </a:spcAft>
              <a:buFont typeface="Wingdings,Sans-Serif" panose="020B0604020202020204" pitchFamily="34" charset="0"/>
              <a:buChar char="§"/>
            </a:pPr>
            <a:r>
              <a:rPr lang="fr-FR" sz="1200">
                <a:latin typeface="Times New Roman"/>
                <a:cs typeface="Times New Roman"/>
              </a:rPr>
              <a:t>Urban Family (2018), </a:t>
            </a:r>
            <a:r>
              <a:rPr lang="fr-FR" sz="1200" i="1">
                <a:latin typeface="Times New Roman"/>
                <a:cs typeface="Times New Roman"/>
              </a:rPr>
              <a:t>How to </a:t>
            </a:r>
            <a:r>
              <a:rPr lang="fr-FR" sz="1200" i="1" err="1">
                <a:latin typeface="Times New Roman"/>
                <a:cs typeface="Times New Roman"/>
              </a:rPr>
              <a:t>Handle</a:t>
            </a:r>
            <a:r>
              <a:rPr lang="fr-FR" sz="1200" i="1">
                <a:latin typeface="Times New Roman"/>
                <a:cs typeface="Times New Roman"/>
              </a:rPr>
              <a:t> </a:t>
            </a:r>
            <a:r>
              <a:rPr lang="fr-FR" sz="1200" i="1" err="1">
                <a:latin typeface="Times New Roman"/>
                <a:cs typeface="Times New Roman"/>
              </a:rPr>
              <a:t>Parenting</a:t>
            </a:r>
            <a:r>
              <a:rPr lang="fr-FR" sz="1200" i="1">
                <a:latin typeface="Times New Roman"/>
                <a:cs typeface="Times New Roman"/>
              </a:rPr>
              <a:t> in a </a:t>
            </a:r>
            <a:r>
              <a:rPr lang="fr-FR" sz="1200" i="1" err="1">
                <a:latin typeface="Times New Roman"/>
                <a:cs typeface="Times New Roman"/>
              </a:rPr>
              <a:t>Culturally</a:t>
            </a:r>
            <a:r>
              <a:rPr lang="fr-FR" sz="1200" i="1">
                <a:latin typeface="Times New Roman"/>
                <a:cs typeface="Times New Roman"/>
              </a:rPr>
              <a:t> Diverse </a:t>
            </a:r>
            <a:r>
              <a:rPr lang="fr-FR" sz="1200" i="1" err="1">
                <a:latin typeface="Times New Roman"/>
                <a:cs typeface="Times New Roman"/>
              </a:rPr>
              <a:t>Context</a:t>
            </a:r>
            <a:r>
              <a:rPr lang="fr-FR" sz="1200">
                <a:latin typeface="Times New Roman"/>
                <a:cs typeface="Times New Roman"/>
              </a:rPr>
              <a:t> [Online], </a:t>
            </a:r>
            <a:r>
              <a:rPr lang="fr-FR" sz="1200" err="1">
                <a:latin typeface="Times New Roman"/>
                <a:cs typeface="Times New Roman"/>
              </a:rPr>
              <a:t>Available</a:t>
            </a:r>
            <a:r>
              <a:rPr lang="fr-FR" sz="1200">
                <a:latin typeface="Times New Roman"/>
                <a:cs typeface="Times New Roman"/>
              </a:rPr>
              <a:t> at: </a:t>
            </a:r>
            <a:r>
              <a:rPr lang="fr-FR" sz="1200">
                <a:latin typeface="Times New Roman"/>
                <a:ea typeface="+mn-lt"/>
                <a:cs typeface="+mn-lt"/>
              </a:rPr>
              <a:t>http://urbanfamily.thatsmags.com/shanghai/post/2273/how-to-handle-parenting-in-a-culturally-diverse-context.html</a:t>
            </a:r>
            <a:r>
              <a:rPr lang="fr-FR" sz="1200">
                <a:latin typeface="Times New Roman"/>
                <a:cs typeface="Times New Roman"/>
              </a:rPr>
              <a:t>, (</a:t>
            </a:r>
            <a:r>
              <a:rPr lang="fr-FR" sz="1200" err="1">
                <a:latin typeface="Times New Roman"/>
                <a:cs typeface="Times New Roman"/>
              </a:rPr>
              <a:t>Accessed</a:t>
            </a:r>
            <a:r>
              <a:rPr lang="fr-FR" sz="1200">
                <a:latin typeface="Times New Roman"/>
                <a:cs typeface="Times New Roman"/>
              </a:rPr>
              <a:t>: 22. July. 2023).</a:t>
            </a:r>
          </a:p>
          <a:p>
            <a:pPr algn="just">
              <a:spcBef>
                <a:spcPts val="1200"/>
              </a:spcBef>
              <a:spcAft>
                <a:spcPts val="200"/>
              </a:spcAft>
              <a:buFont typeface="Wingdings,Sans-Serif" panose="020B0604020202020204" pitchFamily="34" charset="0"/>
              <a:buChar char="§"/>
            </a:pPr>
            <a:r>
              <a:rPr lang="fr-FR" sz="1200">
                <a:latin typeface="Times New Roman"/>
                <a:cs typeface="Times New Roman"/>
              </a:rPr>
              <a:t>NSPCC (2022) </a:t>
            </a:r>
            <a:r>
              <a:rPr lang="fr-FR" sz="1200" i="1">
                <a:latin typeface="Times New Roman"/>
                <a:cs typeface="Times New Roman"/>
              </a:rPr>
              <a:t>Parental substance </a:t>
            </a:r>
            <a:r>
              <a:rPr lang="fr-FR" sz="1200" i="1" err="1">
                <a:latin typeface="Times New Roman"/>
                <a:cs typeface="Times New Roman"/>
              </a:rPr>
              <a:t>misuse</a:t>
            </a:r>
            <a:r>
              <a:rPr lang="fr-FR" sz="1200">
                <a:latin typeface="Times New Roman"/>
                <a:cs typeface="Times New Roman"/>
              </a:rPr>
              <a:t> </a:t>
            </a:r>
            <a:r>
              <a:rPr lang="fr-FR" sz="1200" err="1">
                <a:latin typeface="Times New Roman"/>
                <a:cs typeface="Times New Roman"/>
              </a:rPr>
              <a:t>Servise</a:t>
            </a:r>
            <a:r>
              <a:rPr lang="fr-FR" sz="1200">
                <a:latin typeface="Times New Roman"/>
                <a:cs typeface="Times New Roman"/>
              </a:rPr>
              <a:t>[Online] </a:t>
            </a:r>
            <a:r>
              <a:rPr lang="fr-FR" sz="1200" err="1">
                <a:latin typeface="Times New Roman"/>
                <a:cs typeface="Times New Roman"/>
              </a:rPr>
              <a:t>Available</a:t>
            </a:r>
            <a:r>
              <a:rPr lang="fr-FR" sz="1200">
                <a:latin typeface="Times New Roman"/>
                <a:cs typeface="Times New Roman"/>
              </a:rPr>
              <a:t> </a:t>
            </a:r>
            <a:r>
              <a:rPr lang="fr-FR" sz="1200" err="1">
                <a:latin typeface="Times New Roman"/>
                <a:cs typeface="Times New Roman"/>
              </a:rPr>
              <a:t>at:</a:t>
            </a:r>
            <a:r>
              <a:rPr lang="fr-FR" sz="1200" err="1">
                <a:latin typeface="Times New Roman"/>
                <a:ea typeface="+mn-lt"/>
                <a:cs typeface="+mn-lt"/>
              </a:rPr>
              <a:t>https</a:t>
            </a:r>
            <a:r>
              <a:rPr lang="fr-FR" sz="1200">
                <a:latin typeface="Times New Roman"/>
                <a:ea typeface="+mn-lt"/>
                <a:cs typeface="+mn-lt"/>
              </a:rPr>
              <a:t>://learning.nspcc.org.uk/</a:t>
            </a:r>
            <a:r>
              <a:rPr lang="fr-FR" sz="1200" err="1">
                <a:latin typeface="Times New Roman"/>
                <a:ea typeface="+mn-lt"/>
                <a:cs typeface="+mn-lt"/>
              </a:rPr>
              <a:t>children</a:t>
            </a:r>
            <a:r>
              <a:rPr lang="fr-FR" sz="1200">
                <a:latin typeface="Times New Roman"/>
                <a:ea typeface="+mn-lt"/>
                <a:cs typeface="+mn-lt"/>
              </a:rPr>
              <a:t>-and-</a:t>
            </a:r>
            <a:r>
              <a:rPr lang="fr-FR" sz="1200" err="1">
                <a:latin typeface="Times New Roman"/>
                <a:ea typeface="+mn-lt"/>
                <a:cs typeface="+mn-lt"/>
              </a:rPr>
              <a:t>families</a:t>
            </a:r>
            <a:r>
              <a:rPr lang="fr-FR" sz="1200">
                <a:latin typeface="Times New Roman"/>
                <a:ea typeface="+mn-lt"/>
                <a:cs typeface="+mn-lt"/>
              </a:rPr>
              <a:t>-at-</a:t>
            </a:r>
            <a:r>
              <a:rPr lang="fr-FR" sz="1200" err="1">
                <a:latin typeface="Times New Roman"/>
                <a:ea typeface="+mn-lt"/>
                <a:cs typeface="+mn-lt"/>
              </a:rPr>
              <a:t>risk</a:t>
            </a:r>
            <a:r>
              <a:rPr lang="fr-FR" sz="1200">
                <a:latin typeface="Times New Roman"/>
                <a:ea typeface="+mn-lt"/>
                <a:cs typeface="+mn-lt"/>
              </a:rPr>
              <a:t>/parental-substance-</a:t>
            </a:r>
            <a:r>
              <a:rPr lang="fr-FR" sz="1200" err="1">
                <a:latin typeface="Times New Roman"/>
                <a:ea typeface="+mn-lt"/>
                <a:cs typeface="+mn-lt"/>
              </a:rPr>
              <a:t>misuse</a:t>
            </a:r>
            <a:r>
              <a:rPr lang="fr-FR" sz="1200">
                <a:latin typeface="Times New Roman"/>
                <a:cs typeface="Calibri"/>
              </a:rPr>
              <a:t>,</a:t>
            </a:r>
            <a:r>
              <a:rPr lang="fr-FR" sz="1200">
                <a:latin typeface="Times New Roman"/>
                <a:cs typeface="Times New Roman"/>
              </a:rPr>
              <a:t> ( </a:t>
            </a:r>
            <a:r>
              <a:rPr lang="fr-FR" sz="1200" err="1">
                <a:latin typeface="Times New Roman"/>
                <a:cs typeface="Times New Roman"/>
              </a:rPr>
              <a:t>Accessed</a:t>
            </a:r>
            <a:r>
              <a:rPr lang="fr-FR" sz="1200">
                <a:latin typeface="Times New Roman"/>
                <a:cs typeface="Times New Roman"/>
              </a:rPr>
              <a:t>: 15. July 2023)</a:t>
            </a:r>
          </a:p>
          <a:p>
            <a:pPr algn="just">
              <a:spcBef>
                <a:spcPts val="1200"/>
              </a:spcBef>
              <a:spcAft>
                <a:spcPts val="200"/>
              </a:spcAft>
              <a:buFont typeface="Wingdings,Sans-Serif" panose="020B0604020202020204" pitchFamily="34" charset="0"/>
              <a:buChar char="§"/>
            </a:pPr>
            <a:r>
              <a:rPr lang="fr-FR" sz="1200">
                <a:latin typeface="Times New Roman"/>
                <a:cs typeface="Times New Roman"/>
              </a:rPr>
              <a:t>Office for National </a:t>
            </a:r>
            <a:r>
              <a:rPr lang="fr-FR" sz="1200" err="1">
                <a:latin typeface="Times New Roman"/>
                <a:cs typeface="Times New Roman"/>
              </a:rPr>
              <a:t>Statistcs</a:t>
            </a:r>
            <a:r>
              <a:rPr lang="fr-FR" sz="1200">
                <a:latin typeface="Times New Roman"/>
                <a:cs typeface="Times New Roman"/>
              </a:rPr>
              <a:t> (2021)</a:t>
            </a:r>
            <a:r>
              <a:rPr lang="fr-FR" sz="1200" i="1">
                <a:latin typeface="Times New Roman"/>
                <a:cs typeface="Times New Roman"/>
              </a:rPr>
              <a:t>Child abuse in </a:t>
            </a:r>
            <a:r>
              <a:rPr lang="fr-FR" sz="1200" i="1" err="1">
                <a:latin typeface="Times New Roman"/>
                <a:cs typeface="Times New Roman"/>
              </a:rPr>
              <a:t>England</a:t>
            </a:r>
            <a:r>
              <a:rPr lang="fr-FR" sz="1200" i="1">
                <a:latin typeface="Times New Roman"/>
                <a:cs typeface="Times New Roman"/>
              </a:rPr>
              <a:t> and Wales</a:t>
            </a:r>
            <a:r>
              <a:rPr lang="fr-FR" sz="1200">
                <a:latin typeface="Times New Roman"/>
                <a:cs typeface="Times New Roman"/>
              </a:rPr>
              <a:t> </a:t>
            </a:r>
            <a:r>
              <a:rPr lang="fr-FR" sz="1200" err="1">
                <a:latin typeface="Times New Roman"/>
                <a:cs typeface="Times New Roman"/>
              </a:rPr>
              <a:t>Servise</a:t>
            </a:r>
            <a:r>
              <a:rPr lang="fr-FR" sz="1200">
                <a:latin typeface="Times New Roman"/>
                <a:cs typeface="Times New Roman"/>
              </a:rPr>
              <a:t> [Online] </a:t>
            </a:r>
            <a:r>
              <a:rPr lang="fr-FR" sz="1200" err="1">
                <a:latin typeface="Times New Roman"/>
                <a:cs typeface="Times New Roman"/>
              </a:rPr>
              <a:t>Available</a:t>
            </a:r>
            <a:r>
              <a:rPr lang="fr-FR" sz="1200">
                <a:latin typeface="Times New Roman"/>
                <a:cs typeface="Times New Roman"/>
              </a:rPr>
              <a:t> at: </a:t>
            </a:r>
            <a:r>
              <a:rPr lang="fr-FR" sz="1200">
                <a:latin typeface="Times New Roman"/>
                <a:ea typeface="+mn-lt"/>
                <a:cs typeface="+mn-lt"/>
              </a:rPr>
              <a:t>https://www.ons.gov.uk/peoplepopulationandcommunity/crimeandjustice/bulletins/childabuseinenglandandwales/january2020</a:t>
            </a:r>
            <a:r>
              <a:rPr lang="fr-FR" sz="1200">
                <a:latin typeface="Times New Roman"/>
                <a:cs typeface="Calibri"/>
              </a:rPr>
              <a:t>,</a:t>
            </a:r>
            <a:r>
              <a:rPr lang="fr-FR" sz="1200">
                <a:latin typeface="Times New Roman"/>
                <a:cs typeface="Times New Roman"/>
              </a:rPr>
              <a:t> ( </a:t>
            </a:r>
            <a:r>
              <a:rPr lang="fr-FR" sz="1200" err="1">
                <a:latin typeface="Times New Roman"/>
                <a:cs typeface="Times New Roman"/>
              </a:rPr>
              <a:t>Accessed</a:t>
            </a:r>
            <a:r>
              <a:rPr lang="fr-FR" sz="1200">
                <a:latin typeface="Times New Roman"/>
                <a:cs typeface="Times New Roman"/>
              </a:rPr>
              <a:t>: 21. July.2023).</a:t>
            </a:r>
          </a:p>
          <a:p>
            <a:pPr algn="just">
              <a:spcBef>
                <a:spcPts val="1200"/>
              </a:spcBef>
              <a:spcAft>
                <a:spcPts val="200"/>
              </a:spcAft>
              <a:buFont typeface="Wingdings,Sans-Serif" panose="020B0604020202020204" pitchFamily="34" charset="0"/>
              <a:buChar char="§"/>
            </a:pPr>
            <a:r>
              <a:rPr lang="fr-FR" sz="1200">
                <a:latin typeface="Times New Roman"/>
                <a:cs typeface="Times New Roman"/>
              </a:rPr>
              <a:t>Khanna, S. and </a:t>
            </a:r>
            <a:r>
              <a:rPr lang="fr-FR" sz="1200" err="1">
                <a:latin typeface="Times New Roman"/>
                <a:cs typeface="Times New Roman"/>
              </a:rPr>
              <a:t>Greeson</a:t>
            </a:r>
            <a:r>
              <a:rPr lang="fr-FR" sz="1200">
                <a:latin typeface="Times New Roman"/>
                <a:cs typeface="Times New Roman"/>
              </a:rPr>
              <a:t>, J.M. (2013a). </a:t>
            </a:r>
            <a:r>
              <a:rPr lang="fr-FR" sz="1200" i="1">
                <a:latin typeface="Times New Roman"/>
                <a:cs typeface="Times New Roman"/>
              </a:rPr>
              <a:t>A narrative </a:t>
            </a:r>
            <a:r>
              <a:rPr lang="fr-FR" sz="1200" i="1" err="1">
                <a:latin typeface="Times New Roman"/>
                <a:cs typeface="Times New Roman"/>
              </a:rPr>
              <a:t>review</a:t>
            </a:r>
            <a:r>
              <a:rPr lang="fr-FR" sz="1200" i="1">
                <a:latin typeface="Times New Roman"/>
                <a:cs typeface="Times New Roman"/>
              </a:rPr>
              <a:t> of yoga and </a:t>
            </a:r>
            <a:r>
              <a:rPr lang="fr-FR" sz="1200" i="1" err="1">
                <a:latin typeface="Times New Roman"/>
                <a:cs typeface="Times New Roman"/>
              </a:rPr>
              <a:t>mindfulness</a:t>
            </a:r>
            <a:r>
              <a:rPr lang="fr-FR" sz="1200" i="1">
                <a:latin typeface="Times New Roman"/>
                <a:cs typeface="Times New Roman"/>
              </a:rPr>
              <a:t> as </a:t>
            </a:r>
            <a:r>
              <a:rPr lang="fr-FR" sz="1200" i="1" err="1">
                <a:latin typeface="Times New Roman"/>
                <a:cs typeface="Times New Roman"/>
              </a:rPr>
              <a:t>complementary</a:t>
            </a:r>
            <a:r>
              <a:rPr lang="fr-FR" sz="1200" i="1">
                <a:latin typeface="Times New Roman"/>
                <a:cs typeface="Times New Roman"/>
              </a:rPr>
              <a:t> </a:t>
            </a:r>
            <a:r>
              <a:rPr lang="fr-FR" sz="1200" i="1" err="1">
                <a:latin typeface="Times New Roman"/>
                <a:cs typeface="Times New Roman"/>
              </a:rPr>
              <a:t>therapies</a:t>
            </a:r>
            <a:r>
              <a:rPr lang="fr-FR" sz="1200" i="1">
                <a:latin typeface="Times New Roman"/>
                <a:cs typeface="Times New Roman"/>
              </a:rPr>
              <a:t> for addiction. </a:t>
            </a:r>
            <a:r>
              <a:rPr lang="fr-FR" sz="1200">
                <a:latin typeface="Times New Roman"/>
                <a:cs typeface="Times New Roman"/>
              </a:rPr>
              <a:t> </a:t>
            </a:r>
            <a:r>
              <a:rPr lang="fr-FR" sz="1200" err="1">
                <a:latin typeface="Times New Roman"/>
                <a:cs typeface="Times New Roman"/>
              </a:rPr>
              <a:t>Servise</a:t>
            </a:r>
            <a:r>
              <a:rPr lang="fr-FR" sz="1200">
                <a:latin typeface="Times New Roman"/>
                <a:cs typeface="Times New Roman"/>
              </a:rPr>
              <a:t> [Online] </a:t>
            </a:r>
            <a:r>
              <a:rPr lang="fr-FR" sz="1200" err="1">
                <a:latin typeface="Times New Roman"/>
                <a:cs typeface="Times New Roman"/>
              </a:rPr>
              <a:t>Available</a:t>
            </a:r>
            <a:r>
              <a:rPr lang="fr-FR" sz="1200">
                <a:latin typeface="Times New Roman"/>
                <a:cs typeface="Times New Roman"/>
              </a:rPr>
              <a:t> at: </a:t>
            </a:r>
            <a:r>
              <a:rPr lang="fr-FR" sz="1200">
                <a:latin typeface="Times New Roman"/>
                <a:ea typeface="+mn-lt"/>
                <a:cs typeface="+mn-lt"/>
              </a:rPr>
              <a:t>https://www.sciencedirect.com/science/article/pii/S0965229913000265#sec0055,</a:t>
            </a:r>
            <a:r>
              <a:rPr lang="fr-FR" sz="1200">
                <a:latin typeface="Times New Roman"/>
                <a:cs typeface="Times New Roman"/>
              </a:rPr>
              <a:t> ( </a:t>
            </a:r>
            <a:r>
              <a:rPr lang="fr-FR" sz="1200" err="1">
                <a:latin typeface="Times New Roman"/>
                <a:cs typeface="Times New Roman"/>
              </a:rPr>
              <a:t>Accessed</a:t>
            </a:r>
            <a:r>
              <a:rPr lang="fr-FR" sz="1200">
                <a:latin typeface="Times New Roman"/>
                <a:cs typeface="Times New Roman"/>
              </a:rPr>
              <a:t>: 10. July. 2023). </a:t>
            </a:r>
          </a:p>
          <a:p>
            <a:pPr algn="just">
              <a:spcBef>
                <a:spcPts val="1200"/>
              </a:spcBef>
              <a:spcAft>
                <a:spcPts val="200"/>
              </a:spcAft>
            </a:pPr>
            <a:r>
              <a:rPr lang="fr-FR" sz="1200">
                <a:latin typeface="Times New Roman"/>
                <a:ea typeface="+mn-lt"/>
                <a:cs typeface="+mn-lt"/>
              </a:rPr>
              <a:t>UWTSD (2023), </a:t>
            </a:r>
            <a:r>
              <a:rPr lang="fr-FR" sz="1200" i="1" err="1">
                <a:latin typeface="Times New Roman"/>
                <a:ea typeface="+mn-lt"/>
                <a:cs typeface="+mn-lt"/>
              </a:rPr>
              <a:t>Troubled</a:t>
            </a:r>
            <a:r>
              <a:rPr lang="fr-FR" sz="1200" i="1">
                <a:latin typeface="Times New Roman"/>
                <a:ea typeface="+mn-lt"/>
                <a:cs typeface="+mn-lt"/>
              </a:rPr>
              <a:t> </a:t>
            </a:r>
            <a:r>
              <a:rPr lang="fr-FR" sz="1200" i="1" err="1">
                <a:latin typeface="Times New Roman"/>
                <a:ea typeface="+mn-lt"/>
                <a:cs typeface="+mn-lt"/>
              </a:rPr>
              <a:t>families</a:t>
            </a:r>
            <a:r>
              <a:rPr lang="fr-FR" sz="1200" i="1">
                <a:latin typeface="Times New Roman"/>
                <a:ea typeface="+mn-lt"/>
                <a:cs typeface="+mn-lt"/>
              </a:rPr>
              <a:t>: Stockport</a:t>
            </a:r>
            <a:r>
              <a:rPr lang="fr-FR" sz="1200">
                <a:latin typeface="Times New Roman"/>
                <a:ea typeface="+mn-lt"/>
                <a:cs typeface="+mn-lt"/>
              </a:rPr>
              <a:t>, Case </a:t>
            </a:r>
            <a:r>
              <a:rPr lang="fr-FR" sz="1200" err="1">
                <a:latin typeface="Times New Roman"/>
                <a:ea typeface="+mn-lt"/>
                <a:cs typeface="+mn-lt"/>
              </a:rPr>
              <a:t>study</a:t>
            </a:r>
            <a:r>
              <a:rPr lang="fr-FR" sz="1200">
                <a:latin typeface="Times New Roman"/>
                <a:ea typeface="+mn-lt"/>
                <a:cs typeface="+mn-lt"/>
              </a:rPr>
              <a:t> [ Moodle], </a:t>
            </a:r>
            <a:r>
              <a:rPr lang="fr-FR" sz="1200" err="1">
                <a:latin typeface="Times New Roman"/>
                <a:ea typeface="+mn-lt"/>
                <a:cs typeface="+mn-lt"/>
              </a:rPr>
              <a:t>Available</a:t>
            </a:r>
            <a:r>
              <a:rPr lang="fr-FR" sz="1200">
                <a:latin typeface="Times New Roman"/>
                <a:ea typeface="+mn-lt"/>
                <a:cs typeface="+mn-lt"/>
              </a:rPr>
              <a:t> at: BMHP5004-Children, Young People and </a:t>
            </a:r>
            <a:r>
              <a:rPr lang="fr-FR" sz="1200" err="1">
                <a:latin typeface="Times New Roman"/>
                <a:ea typeface="+mn-lt"/>
                <a:cs typeface="+mn-lt"/>
              </a:rPr>
              <a:t>Families</a:t>
            </a:r>
            <a:r>
              <a:rPr lang="fr-FR" sz="1200">
                <a:latin typeface="Times New Roman"/>
                <a:ea typeface="+mn-lt"/>
                <a:cs typeface="+mn-lt"/>
              </a:rPr>
              <a:t> </a:t>
            </a:r>
            <a:endParaRPr lang="fr-FR" sz="1200">
              <a:solidFill>
                <a:srgbClr val="000000"/>
              </a:solidFill>
              <a:latin typeface="Times New Roman"/>
              <a:ea typeface="+mn-lt"/>
              <a:cs typeface="Calibri"/>
            </a:endParaRPr>
          </a:p>
          <a:p>
            <a:pPr>
              <a:spcBef>
                <a:spcPts val="1200"/>
              </a:spcBef>
              <a:spcAft>
                <a:spcPts val="200"/>
              </a:spcAft>
              <a:buFont typeface="Wingdings,Sans-Serif" panose="020B0604020202020204" pitchFamily="34" charset="0"/>
              <a:buChar char="§"/>
            </a:pPr>
            <a:endParaRPr lang="fr-FR" sz="1200">
              <a:latin typeface="Calibri"/>
              <a:cs typeface="Calibri"/>
            </a:endParaRPr>
          </a:p>
          <a:p>
            <a:pPr>
              <a:spcBef>
                <a:spcPts val="1200"/>
              </a:spcBef>
              <a:spcAft>
                <a:spcPts val="200"/>
              </a:spcAft>
              <a:buFont typeface="Wingdings,Sans-Serif" panose="020B0604020202020204" pitchFamily="34" charset="0"/>
              <a:buChar char="§"/>
            </a:pPr>
            <a:endParaRPr lang="fr-FR" sz="900">
              <a:latin typeface="Calibri"/>
              <a:cs typeface="Calibri"/>
            </a:endParaRPr>
          </a:p>
          <a:p>
            <a:pPr>
              <a:spcBef>
                <a:spcPts val="1200"/>
              </a:spcBef>
              <a:spcAft>
                <a:spcPts val="200"/>
              </a:spcAft>
              <a:buFont typeface="Wingdings,Sans-Serif" panose="020B0604020202020204" pitchFamily="34" charset="0"/>
              <a:buChar char="§"/>
            </a:pPr>
            <a:endParaRPr lang="fr-FR" sz="900">
              <a:latin typeface="Times New Roman"/>
              <a:cs typeface="Times New Roman"/>
            </a:endParaRPr>
          </a:p>
          <a:p>
            <a:pPr>
              <a:spcBef>
                <a:spcPts val="1200"/>
              </a:spcBef>
              <a:spcAft>
                <a:spcPts val="200"/>
              </a:spcAft>
              <a:buFont typeface="Wingdings,Sans-Serif" panose="020B0604020202020204" pitchFamily="34" charset="0"/>
              <a:buChar char="§"/>
            </a:pPr>
            <a:endParaRPr lang="fr-FR" sz="900">
              <a:latin typeface="Times New Roman"/>
              <a:cs typeface="Times New Roman"/>
            </a:endParaRPr>
          </a:p>
          <a:p>
            <a:endParaRPr lang="en-GB" sz="900">
              <a:cs typeface="Calibri"/>
            </a:endParaRPr>
          </a:p>
        </p:txBody>
      </p:sp>
    </p:spTree>
    <p:extLst>
      <p:ext uri="{BB962C8B-B14F-4D97-AF65-F5344CB8AC3E}">
        <p14:creationId xmlns:p14="http://schemas.microsoft.com/office/powerpoint/2010/main" val="68660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F36213-16A9-4767-9701-29AFEACE958E}"/>
              </a:ext>
            </a:extLst>
          </p:cNvPr>
          <p:cNvSpPr>
            <a:spLocks noGrp="1"/>
          </p:cNvSpPr>
          <p:nvPr>
            <p:ph idx="1"/>
          </p:nvPr>
        </p:nvSpPr>
        <p:spPr>
          <a:xfrm>
            <a:off x="1024128" y="1291472"/>
            <a:ext cx="10844218" cy="5495827"/>
          </a:xfrm>
        </p:spPr>
        <p:txBody>
          <a:bodyPr vert="horz" lIns="45720" tIns="45720" rIns="45720" bIns="45720" rtlCol="0" anchor="t">
            <a:normAutofit/>
          </a:bodyPr>
          <a:lstStyle/>
          <a:p>
            <a:pPr marL="457200" indent="-457200">
              <a:lnSpc>
                <a:spcPct val="100000"/>
              </a:lnSpc>
              <a:spcBef>
                <a:spcPts val="0"/>
              </a:spcBef>
              <a:spcAft>
                <a:spcPts val="1200"/>
              </a:spcAft>
              <a:buFont typeface="+mj-lt"/>
              <a:buAutoNum type="arabicPeriod"/>
            </a:pPr>
            <a:r>
              <a:rPr lang="en-US" sz="1800">
                <a:effectLst/>
                <a:latin typeface="Arial"/>
                <a:cs typeface="Arial"/>
              </a:rPr>
              <a:t>Bronfenbrenner, U. (1979). </a:t>
            </a:r>
            <a:r>
              <a:rPr lang="en-US" sz="1800" i="1">
                <a:effectLst/>
                <a:latin typeface="Arial"/>
                <a:cs typeface="Arial"/>
              </a:rPr>
              <a:t>Ecology of Human Development: Experiments by Nature and Design</a:t>
            </a:r>
            <a:r>
              <a:rPr lang="en-US" sz="1800">
                <a:effectLst/>
                <a:latin typeface="Arial"/>
                <a:cs typeface="Arial"/>
              </a:rPr>
              <a:t>. Boston, MA: Harvard University Press.</a:t>
            </a:r>
          </a:p>
          <a:p>
            <a:pPr marL="457200" indent="-457200">
              <a:lnSpc>
                <a:spcPct val="100000"/>
              </a:lnSpc>
              <a:spcBef>
                <a:spcPts val="0"/>
              </a:spcBef>
              <a:spcAft>
                <a:spcPts val="1200"/>
              </a:spcAft>
              <a:buFont typeface="+mj-lt"/>
              <a:buAutoNum type="arabicPeriod"/>
            </a:pPr>
            <a:r>
              <a:rPr lang="en-US" sz="1800">
                <a:effectLst/>
                <a:latin typeface="Arial"/>
                <a:cs typeface="Arial"/>
              </a:rPr>
              <a:t>Healy, K. (2014). </a:t>
            </a:r>
            <a:r>
              <a:rPr lang="en-US" sz="1800" i="1">
                <a:effectLst/>
                <a:latin typeface="Arial"/>
                <a:cs typeface="Arial"/>
              </a:rPr>
              <a:t>Social Work Theories in Context: Creating Frameworks for Practice</a:t>
            </a:r>
            <a:r>
              <a:rPr lang="en-US" sz="1800">
                <a:effectLst/>
                <a:latin typeface="Arial"/>
                <a:cs typeface="Arial"/>
              </a:rPr>
              <a:t>. 2nd ed. New York, NY: Palgrave Macmillan.</a:t>
            </a:r>
          </a:p>
          <a:p>
            <a:pPr marL="457200" indent="-457200">
              <a:lnSpc>
                <a:spcPct val="100000"/>
              </a:lnSpc>
              <a:spcBef>
                <a:spcPts val="0"/>
              </a:spcBef>
              <a:spcAft>
                <a:spcPts val="1200"/>
              </a:spcAft>
              <a:buFont typeface="+mj-lt"/>
              <a:buAutoNum type="arabicPeriod"/>
            </a:pPr>
            <a:r>
              <a:rPr lang="en-US" sz="1800">
                <a:effectLst/>
                <a:latin typeface="Arial"/>
                <a:cs typeface="Arial"/>
              </a:rPr>
              <a:t>MHCLG (2014). </a:t>
            </a:r>
            <a:r>
              <a:rPr lang="en-US" sz="1800" i="1">
                <a:effectLst/>
                <a:latin typeface="Arial"/>
                <a:cs typeface="Arial"/>
              </a:rPr>
              <a:t>Case Study – Troubled Families: Stockport</a:t>
            </a:r>
            <a:r>
              <a:rPr lang="en-US" sz="1800">
                <a:effectLst/>
                <a:latin typeface="Arial"/>
                <a:cs typeface="Arial"/>
              </a:rPr>
              <a:t>. [online] Ministry of Housing, Communities &amp; Local Government. Available at: https://www.gov.uk/government/case-studies/troubled-families-stockport [Accessed 28 Jul. 2023].</a:t>
            </a:r>
          </a:p>
        </p:txBody>
      </p:sp>
    </p:spTree>
    <p:extLst>
      <p:ext uri="{BB962C8B-B14F-4D97-AF65-F5344CB8AC3E}">
        <p14:creationId xmlns:p14="http://schemas.microsoft.com/office/powerpoint/2010/main" val="3906181718"/>
      </p:ext>
    </p:extLst>
  </p:cSld>
  <p:clrMapOvr>
    <a:masterClrMapping/>
  </p:clrMapOvr>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etrospectVTI">
  <a:themeElements>
    <a:clrScheme name="AnalogousFromLightSeedLeftStep">
      <a:dk1>
        <a:srgbClr val="000000"/>
      </a:dk1>
      <a:lt1>
        <a:srgbClr val="FFFFFF"/>
      </a:lt1>
      <a:dk2>
        <a:srgbClr val="39213B"/>
      </a:dk2>
      <a:lt2>
        <a:srgbClr val="E4E2E8"/>
      </a:lt2>
      <a:accent1>
        <a:srgbClr val="8AAC4A"/>
      </a:accent1>
      <a:accent2>
        <a:srgbClr val="ABA439"/>
      </a:accent2>
      <a:accent3>
        <a:srgbClr val="E68927"/>
      </a:accent3>
      <a:accent4>
        <a:srgbClr val="EA5E4E"/>
      </a:accent4>
      <a:accent5>
        <a:srgbClr val="EE6E97"/>
      </a:accent5>
      <a:accent6>
        <a:srgbClr val="EA4EC1"/>
      </a:accent6>
      <a:hlink>
        <a:srgbClr val="8169AE"/>
      </a:hlink>
      <a:folHlink>
        <a:srgbClr val="7F7F7F"/>
      </a:folHlink>
    </a:clrScheme>
    <a:fontScheme name="Retrospect">
      <a:majorFont>
        <a:latin typeface="Univers Condensed"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Univers"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Tw Cen">
      <a:majorFont>
        <a:latin typeface="Tw Cen MT Condensed"/>
        <a:ea typeface=""/>
        <a:cs typeface=""/>
      </a:majorFont>
      <a:minorFont>
        <a:latin typeface="Tw Cen MT"/>
        <a:ea typeface=""/>
        <a:cs typeface=""/>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1681</Words>
  <Application>Microsoft Office PowerPoint</Application>
  <PresentationFormat>Widescreen</PresentationFormat>
  <Paragraphs>90</Paragraphs>
  <Slides>15</Slides>
  <Notes>2</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15</vt:i4>
      </vt:variant>
    </vt:vector>
  </HeadingPairs>
  <TitlesOfParts>
    <vt:vector size="29" baseType="lpstr">
      <vt:lpstr>Arial</vt:lpstr>
      <vt:lpstr>Calibri</vt:lpstr>
      <vt:lpstr>Calibri Light</vt:lpstr>
      <vt:lpstr>Times New Roman</vt:lpstr>
      <vt:lpstr>Tw Cen MT</vt:lpstr>
      <vt:lpstr>Tw Cen MT Condensed</vt:lpstr>
      <vt:lpstr>Univers</vt:lpstr>
      <vt:lpstr>Univers Condensed</vt:lpstr>
      <vt:lpstr>Wingdings</vt:lpstr>
      <vt:lpstr>Wingdings 3</vt:lpstr>
      <vt:lpstr>Wingdings,Sans-Serif</vt:lpstr>
      <vt:lpstr>RetrospectVTI</vt:lpstr>
      <vt:lpstr>office theme</vt:lpstr>
      <vt:lpstr>Integral</vt:lpstr>
      <vt:lpstr>Case study: Stockport</vt:lpstr>
      <vt:lpstr>•Presentation of the case study  •Factors of vulnerability children, young people and families can face  •The impact of these factors on the children and young people   •The process of intervention by relevant health and social care agencies within the case study   •Actions of social services with the family   •Results and outcomes   •Recommendations      </vt:lpstr>
      <vt:lpstr>Presentation of the case study</vt:lpstr>
      <vt:lpstr>Specific reasons why the children, young people and/or family were in a position of vulnerability</vt:lpstr>
      <vt:lpstr>Factors of vulnerability faced by the family</vt:lpstr>
      <vt:lpstr>Data of the level of the factor/s of vulnerability in UK</vt:lpstr>
      <vt:lpstr>PowerPoint Presentation</vt:lpstr>
      <vt:lpstr>Initiation of Assessment and Agency’s Decisions</vt:lpstr>
      <vt:lpstr>Timeline of Events and Actions</vt:lpstr>
      <vt:lpstr>  Actions of social services with the family </vt:lpstr>
      <vt:lpstr>Results and outcomes</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Safa Hamdy</cp:lastModifiedBy>
  <cp:revision>4</cp:revision>
  <dcterms:created xsi:type="dcterms:W3CDTF">2023-07-10T14:38:28Z</dcterms:created>
  <dcterms:modified xsi:type="dcterms:W3CDTF">2023-07-31T10:40:35Z</dcterms:modified>
</cp:coreProperties>
</file>