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Среден стил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bg-BG"/>
              <a:t>Редакт. стил загл. образец</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9456503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3"/>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147531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bg-BG"/>
              <a:t>Редакт. стил загл. образец</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2244008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623FE98B-3730-499E-9936-B623D2B84410}" type="datetimeFigureOut">
              <a:rPr lang="en-GB" smtClean="0"/>
              <a:t>06/08/2019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561349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bg-BG"/>
              <a:t>Редакт. стил загл. образец</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623FE98B-3730-499E-9936-B623D2B84410}" type="datetimeFigureOut">
              <a:rPr lang="en-GB" smtClean="0"/>
              <a:t>06/08/2019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1341036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7" name="Date Placeholder 2"/>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2199575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2522457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bg-BG"/>
              <a:t>Редакт. стил загл. образец</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7" name="Date Placeholder 4"/>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2512873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623FE98B-3730-499E-9936-B623D2B84410}" type="datetimeFigureOut">
              <a:rPr lang="en-GB" smtClean="0"/>
              <a:t>06/08/2019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4185969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Панорамна 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623FE98B-3730-499E-9936-B623D2B84410}" type="datetimeFigureOut">
              <a:rPr lang="en-GB" smtClean="0"/>
              <a:t>06/08/2019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980582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Заглавие и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bg-BG"/>
              <a:t>Редакт. стил загл. образец</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36845978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Цитат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bg-BG"/>
              <a:t>Редакт. стил загл. образец</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bg-BG"/>
              <a:t>Щракнете, за да редактирате стиловете на текста в образеца</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9C03D-78F1-4EF9-96EA-FA971A8EB12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6989215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Картичка с име">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bg-BG"/>
              <a:t>Редакт. стил загл. образец</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4095137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колони">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bg-BG"/>
              <a:t>Редакт. стил загл. образец</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23FE98B-3730-499E-9936-B623D2B84410}" type="datetimeFigureOut">
              <a:rPr lang="en-GB" smtClean="0"/>
              <a:t>06/08/2019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8727932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колони с картини">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bg-BG"/>
              <a:t>Редакт. стил загл. образец</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23FE98B-3730-499E-9936-B623D2B84410}" type="datetimeFigureOut">
              <a:rPr lang="en-GB" smtClean="0"/>
              <a:t>06/08/2019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9989940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Vertical Text Placeholder 2"/>
          <p:cNvSpPr>
            <a:spLocks noGrp="1"/>
          </p:cNvSpPr>
          <p:nvPr>
            <p:ph type="body" orient="vert" idx="1"/>
          </p:nvPr>
        </p:nvSpPr>
        <p:spPr/>
        <p:txBody>
          <a:bodyPr vert="eaVert" anchor="t" anchorCtr="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16385022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623FE98B-3730-499E-9936-B623D2B84410}" type="datetimeFigureOut">
              <a:rPr lang="en-GB" smtClean="0"/>
              <a:t>06/08/2019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59C03D-78F1-4EF9-96EA-FA971A8EB122}" type="slidenum">
              <a:rPr lang="en-GB" smtClean="0"/>
              <a:t>‹#›</a:t>
            </a:fld>
            <a:endParaRPr lang="en-GB"/>
          </a:p>
        </p:txBody>
      </p:sp>
    </p:spTree>
    <p:extLst>
      <p:ext uri="{BB962C8B-B14F-4D97-AF65-F5344CB8AC3E}">
        <p14:creationId xmlns:p14="http://schemas.microsoft.com/office/powerpoint/2010/main" val="431368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bg-BG"/>
              <a:t>Редакт. стил загл. образец</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23FE98B-3730-499E-9936-B623D2B84410}" type="datetimeFigureOut">
              <a:rPr lang="en-GB" smtClean="0"/>
              <a:t>06/08/2019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F59C03D-78F1-4EF9-96EA-FA971A8EB122}" type="slidenum">
              <a:rPr lang="en-GB" smtClean="0"/>
              <a:t>‹#›</a:t>
            </a:fld>
            <a:endParaRPr lang="en-GB"/>
          </a:p>
        </p:txBody>
      </p:sp>
    </p:spTree>
    <p:extLst>
      <p:ext uri="{BB962C8B-B14F-4D97-AF65-F5344CB8AC3E}">
        <p14:creationId xmlns:p14="http://schemas.microsoft.com/office/powerpoint/2010/main" val="66876557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2.png"/><Relationship Id="rId7" Type="http://schemas.openxmlformats.org/officeDocument/2006/relationships/image" Target="../media/image7.jp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10.jpg"/><Relationship Id="rId4" Type="http://schemas.openxmlformats.org/officeDocument/2006/relationships/image" Target="../media/image3.png"/><Relationship Id="rId9" Type="http://schemas.openxmlformats.org/officeDocument/2006/relationships/image" Target="../media/image9.jpg"/></Relationships>
</file>

<file path=ppt/slides/_rels/slide5.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image" Target="../media/image2.png"/><Relationship Id="rId7" Type="http://schemas.openxmlformats.org/officeDocument/2006/relationships/image" Target="../media/image11.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14.jpg"/><Relationship Id="rId4" Type="http://schemas.openxmlformats.org/officeDocument/2006/relationships/image" Target="../media/image3.png"/><Relationship Id="rId9" Type="http://schemas.openxmlformats.org/officeDocument/2006/relationships/image" Target="../media/image13.jpg"/></Relationships>
</file>

<file path=ppt/slides/_rels/slide6.xml.rels><?xml version="1.0" encoding="UTF-8" standalone="yes"?>
<Relationships xmlns="http://schemas.openxmlformats.org/package/2006/relationships"><Relationship Id="rId8" Type="http://schemas.openxmlformats.org/officeDocument/2006/relationships/image" Target="../media/image16.jpg"/><Relationship Id="rId3" Type="http://schemas.openxmlformats.org/officeDocument/2006/relationships/image" Target="../media/image2.png"/><Relationship Id="rId7"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18.jpg"/><Relationship Id="rId4" Type="http://schemas.openxmlformats.org/officeDocument/2006/relationships/image" Target="../media/image3.png"/><Relationship Id="rId9" Type="http://schemas.openxmlformats.org/officeDocument/2006/relationships/image" Target="../media/image17.jpg"/></Relationships>
</file>

<file path=ppt/slides/_rels/slide7.xml.rels><?xml version="1.0" encoding="UTF-8" standalone="yes"?>
<Relationships xmlns="http://schemas.openxmlformats.org/package/2006/relationships"><Relationship Id="rId8" Type="http://schemas.openxmlformats.org/officeDocument/2006/relationships/image" Target="../media/image20.jpg"/><Relationship Id="rId3" Type="http://schemas.openxmlformats.org/officeDocument/2006/relationships/image" Target="../media/image2.png"/><Relationship Id="rId7" Type="http://schemas.openxmlformats.org/officeDocument/2006/relationships/image" Target="../media/image19.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22.jpg"/><Relationship Id="rId4" Type="http://schemas.openxmlformats.org/officeDocument/2006/relationships/image" Target="../media/image3.png"/><Relationship Id="rId9" Type="http://schemas.openxmlformats.org/officeDocument/2006/relationships/image" Target="../media/image21.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5.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8.xml"/><Relationship Id="rId6" Type="http://schemas.openxmlformats.org/officeDocument/2006/relationships/image" Target="../media/image24.png"/><Relationship Id="rId5" Type="http://schemas.openxmlformats.org/officeDocument/2006/relationships/image" Target="../media/image5.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7" name="Picture 33">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8" name="Picture 3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9" name="Oval 37">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0" name="Picture 39">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1" name="Picture 41">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2" name="Rectangle 43">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Заглавие 1">
            <a:extLst>
              <a:ext uri="{FF2B5EF4-FFF2-40B4-BE49-F238E27FC236}">
                <a16:creationId xmlns:a16="http://schemas.microsoft.com/office/drawing/2014/main" id="{B27821BA-273A-4F6E-8B78-FB8A35642987}"/>
              </a:ext>
            </a:extLst>
          </p:cNvPr>
          <p:cNvSpPr>
            <a:spLocks noGrp="1"/>
          </p:cNvSpPr>
          <p:nvPr>
            <p:ph type="ctrTitle"/>
          </p:nvPr>
        </p:nvSpPr>
        <p:spPr>
          <a:xfrm>
            <a:off x="0" y="0"/>
            <a:ext cx="4634680" cy="2271252"/>
          </a:xfrm>
        </p:spPr>
        <p:txBody>
          <a:bodyPr vert="horz" lIns="91440" tIns="45720" rIns="91440" bIns="45720" rtlCol="0" anchor="t">
            <a:normAutofit/>
          </a:bodyPr>
          <a:lstStyle/>
          <a:p>
            <a:pPr algn="ctr">
              <a:lnSpc>
                <a:spcPct val="90000"/>
              </a:lnSpc>
            </a:pPr>
            <a:r>
              <a:rPr lang="en-US" altLang="en-US" sz="3600" dirty="0">
                <a:latin typeface="Arial" panose="020B0604020202020204" pitchFamily="34" charset="0"/>
                <a:cs typeface="Arial" panose="020B0604020202020204" pitchFamily="34" charset="0"/>
              </a:rPr>
              <a:t>Marketing Environmental Audit</a:t>
            </a:r>
            <a:endParaRPr lang="en-US" sz="3600" dirty="0">
              <a:latin typeface="Arial" panose="020B0604020202020204" pitchFamily="34" charset="0"/>
              <a:cs typeface="Arial" panose="020B0604020202020204" pitchFamily="34" charset="0"/>
            </a:endParaRPr>
          </a:p>
        </p:txBody>
      </p:sp>
      <p:pic>
        <p:nvPicPr>
          <p:cNvPr id="5" name="Картина 4" descr="Картина, която съдържа закрито, маса&#10;&#10;Описанието е генерирано автоматично">
            <a:extLst>
              <a:ext uri="{FF2B5EF4-FFF2-40B4-BE49-F238E27FC236}">
                <a16:creationId xmlns:a16="http://schemas.microsoft.com/office/drawing/2014/main" id="{6F20EE62-895D-4091-A1C5-B65B7AD691AB}"/>
              </a:ext>
            </a:extLst>
          </p:cNvPr>
          <p:cNvPicPr>
            <a:picLocks noChangeAspect="1"/>
          </p:cNvPicPr>
          <p:nvPr/>
        </p:nvPicPr>
        <p:blipFill rotWithShape="1">
          <a:blip r:embed="rId7">
            <a:extLst>
              <a:ext uri="{28A0092B-C50C-407E-A947-70E740481C1C}">
                <a14:useLocalDpi xmlns:a14="http://schemas.microsoft.com/office/drawing/2010/main" val="0"/>
              </a:ext>
            </a:extLst>
          </a:blip>
          <a:srcRect l="10985" r="15430" b="-1"/>
          <a:stretch/>
        </p:blipFill>
        <p:spPr>
          <a:xfrm>
            <a:off x="4634680" y="10"/>
            <a:ext cx="7560130" cy="6857990"/>
          </a:xfrm>
          <a:prstGeom prst="rect">
            <a:avLst/>
          </a:prstGeom>
        </p:spPr>
      </p:pic>
      <p:sp>
        <p:nvSpPr>
          <p:cNvPr id="46" name="Rectangle 45">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Подзаглавие 2">
            <a:extLst>
              <a:ext uri="{FF2B5EF4-FFF2-40B4-BE49-F238E27FC236}">
                <a16:creationId xmlns:a16="http://schemas.microsoft.com/office/drawing/2014/main" id="{201E5517-92B0-416C-9EE8-AE9E4C59DB90}"/>
              </a:ext>
            </a:extLst>
          </p:cNvPr>
          <p:cNvSpPr>
            <a:spLocks noGrp="1"/>
          </p:cNvSpPr>
          <p:nvPr>
            <p:ph type="subTitle" idx="1"/>
          </p:nvPr>
        </p:nvSpPr>
        <p:spPr>
          <a:xfrm>
            <a:off x="189186" y="1141407"/>
            <a:ext cx="4319751" cy="5106993"/>
          </a:xfrm>
        </p:spPr>
        <p:txBody>
          <a:bodyPr vert="horz" lIns="91440" tIns="45720" rIns="91440" bIns="45720" rtlCol="0">
            <a:normAutofit fontScale="92500"/>
          </a:bodyPr>
          <a:lstStyle/>
          <a:p>
            <a:pPr algn="ctr">
              <a:lnSpc>
                <a:spcPct val="90000"/>
              </a:lnSpc>
            </a:pPr>
            <a:r>
              <a:rPr lang="en-US" altLang="en-US" sz="2400" dirty="0">
                <a:solidFill>
                  <a:schemeClr val="tx1"/>
                </a:solidFill>
                <a:latin typeface="Arial" panose="020B0604020202020204" pitchFamily="34" charset="0"/>
                <a:cs typeface="Arial" panose="020B0604020202020204" pitchFamily="34" charset="0"/>
              </a:rPr>
              <a:t>Title: </a:t>
            </a:r>
          </a:p>
          <a:p>
            <a:pPr algn="ctr">
              <a:lnSpc>
                <a:spcPct val="90000"/>
              </a:lnSpc>
            </a:pPr>
            <a:r>
              <a:rPr lang="en-US" altLang="en-US" sz="2400" dirty="0">
                <a:solidFill>
                  <a:schemeClr val="tx1"/>
                </a:solidFill>
                <a:latin typeface="Arial" panose="020B0604020202020204" pitchFamily="34" charset="0"/>
                <a:cs typeface="Arial" panose="020B0604020202020204" pitchFamily="34" charset="0"/>
              </a:rPr>
              <a:t>“Travel to London” </a:t>
            </a:r>
          </a:p>
          <a:p>
            <a:pPr>
              <a:lnSpc>
                <a:spcPct val="90000"/>
              </a:lnSpc>
            </a:pPr>
            <a:endParaRPr lang="en-US" altLang="en-US" sz="2400" dirty="0">
              <a:solidFill>
                <a:schemeClr val="tx1"/>
              </a:solidFill>
              <a:latin typeface="Arial" panose="020B0604020202020204" pitchFamily="34" charset="0"/>
              <a:cs typeface="Arial" panose="020B0604020202020204" pitchFamily="34" charset="0"/>
            </a:endParaRPr>
          </a:p>
          <a:p>
            <a:pPr>
              <a:lnSpc>
                <a:spcPct val="90000"/>
              </a:lnSpc>
            </a:pPr>
            <a:r>
              <a:rPr lang="en-US" altLang="en-US" sz="2400" dirty="0">
                <a:solidFill>
                  <a:schemeClr val="tx1"/>
                </a:solidFill>
                <a:latin typeface="Arial" panose="020B0604020202020204" pitchFamily="34" charset="0"/>
                <a:cs typeface="Arial" panose="020B0604020202020204" pitchFamily="34" charset="0"/>
              </a:rPr>
              <a:t>Anna </a:t>
            </a:r>
            <a:r>
              <a:rPr lang="en-US" altLang="en-US" sz="2400" dirty="0" err="1">
                <a:solidFill>
                  <a:schemeClr val="tx1"/>
                </a:solidFill>
                <a:latin typeface="Arial" panose="020B0604020202020204" pitchFamily="34" charset="0"/>
                <a:cs typeface="Arial" panose="020B0604020202020204" pitchFamily="34" charset="0"/>
              </a:rPr>
              <a:t>Petrova</a:t>
            </a:r>
            <a:r>
              <a:rPr lang="en-US" altLang="en-US" sz="2400" dirty="0">
                <a:solidFill>
                  <a:schemeClr val="tx1"/>
                </a:solidFill>
                <a:latin typeface="Arial" panose="020B0604020202020204" pitchFamily="34" charset="0"/>
                <a:cs typeface="Arial" panose="020B0604020202020204" pitchFamily="34" charset="0"/>
              </a:rPr>
              <a:t> - 1817455</a:t>
            </a:r>
          </a:p>
          <a:p>
            <a:pPr>
              <a:lnSpc>
                <a:spcPct val="90000"/>
              </a:lnSpc>
            </a:pPr>
            <a:r>
              <a:rPr lang="en-US" altLang="en-US" sz="2400" dirty="0">
                <a:solidFill>
                  <a:schemeClr val="tx1"/>
                </a:solidFill>
                <a:latin typeface="Arial" panose="020B0604020202020204" pitchFamily="34" charset="0"/>
                <a:cs typeface="Arial" panose="020B0604020202020204" pitchFamily="34" charset="0"/>
              </a:rPr>
              <a:t>Borislav </a:t>
            </a:r>
            <a:r>
              <a:rPr lang="en-US" altLang="en-US" sz="2400" dirty="0" err="1">
                <a:solidFill>
                  <a:schemeClr val="tx1"/>
                </a:solidFill>
                <a:latin typeface="Arial" panose="020B0604020202020204" pitchFamily="34" charset="0"/>
                <a:cs typeface="Arial" panose="020B0604020202020204" pitchFamily="34" charset="0"/>
              </a:rPr>
              <a:t>bilitkov</a:t>
            </a:r>
            <a:r>
              <a:rPr lang="en-US" altLang="en-US" sz="2400" dirty="0">
                <a:solidFill>
                  <a:schemeClr val="tx1"/>
                </a:solidFill>
                <a:latin typeface="Arial" panose="020B0604020202020204" pitchFamily="34" charset="0"/>
                <a:cs typeface="Arial" panose="020B0604020202020204" pitchFamily="34" charset="0"/>
              </a:rPr>
              <a:t> - 1816951</a:t>
            </a:r>
          </a:p>
          <a:p>
            <a:pPr>
              <a:lnSpc>
                <a:spcPct val="90000"/>
              </a:lnSpc>
            </a:pPr>
            <a:r>
              <a:rPr lang="en-US" altLang="en-US" sz="2400" dirty="0">
                <a:solidFill>
                  <a:schemeClr val="tx1"/>
                </a:solidFill>
                <a:latin typeface="Arial" panose="020B0604020202020204" pitchFamily="34" charset="0"/>
                <a:cs typeface="Arial" panose="020B0604020202020204" pitchFamily="34" charset="0"/>
              </a:rPr>
              <a:t>Diana </a:t>
            </a:r>
            <a:r>
              <a:rPr lang="en-US" altLang="en-US" sz="2400" dirty="0" err="1">
                <a:solidFill>
                  <a:schemeClr val="tx1"/>
                </a:solidFill>
                <a:latin typeface="Arial" panose="020B0604020202020204" pitchFamily="34" charset="0"/>
                <a:cs typeface="Arial" panose="020B0604020202020204" pitchFamily="34" charset="0"/>
              </a:rPr>
              <a:t>Mineva</a:t>
            </a:r>
            <a:r>
              <a:rPr lang="en-US" altLang="en-US" sz="2400" dirty="0">
                <a:solidFill>
                  <a:schemeClr val="tx1"/>
                </a:solidFill>
                <a:latin typeface="Arial" panose="020B0604020202020204" pitchFamily="34" charset="0"/>
                <a:cs typeface="Arial" panose="020B0604020202020204" pitchFamily="34" charset="0"/>
              </a:rPr>
              <a:t>  - 1818542</a:t>
            </a:r>
          </a:p>
          <a:p>
            <a:pPr>
              <a:lnSpc>
                <a:spcPct val="90000"/>
              </a:lnSpc>
            </a:pPr>
            <a:r>
              <a:rPr lang="en-US" altLang="en-US" sz="2400" dirty="0" err="1">
                <a:solidFill>
                  <a:schemeClr val="tx1"/>
                </a:solidFill>
                <a:latin typeface="Arial" panose="020B0604020202020204" pitchFamily="34" charset="0"/>
                <a:cs typeface="Arial" panose="020B0604020202020204" pitchFamily="34" charset="0"/>
              </a:rPr>
              <a:t>Mihail</a:t>
            </a:r>
            <a:r>
              <a:rPr lang="en-US" altLang="en-US" sz="2400" dirty="0">
                <a:solidFill>
                  <a:schemeClr val="tx1"/>
                </a:solidFill>
                <a:latin typeface="Arial" panose="020B0604020202020204" pitchFamily="34" charset="0"/>
                <a:cs typeface="Arial" panose="020B0604020202020204" pitchFamily="34" charset="0"/>
              </a:rPr>
              <a:t> Petrov - 1817454</a:t>
            </a:r>
          </a:p>
          <a:p>
            <a:pPr>
              <a:lnSpc>
                <a:spcPct val="90000"/>
              </a:lnSpc>
            </a:pPr>
            <a:r>
              <a:rPr lang="en-US" altLang="en-US" sz="2400" dirty="0" err="1">
                <a:solidFill>
                  <a:schemeClr val="tx1"/>
                </a:solidFill>
                <a:latin typeface="Arial" panose="020B0604020202020204" pitchFamily="34" charset="0"/>
                <a:cs typeface="Arial" panose="020B0604020202020204" pitchFamily="34" charset="0"/>
              </a:rPr>
              <a:t>Venelina</a:t>
            </a:r>
            <a:r>
              <a:rPr lang="en-US" altLang="en-US" sz="2400" dirty="0">
                <a:solidFill>
                  <a:schemeClr val="tx1"/>
                </a:solidFill>
                <a:latin typeface="Arial" panose="020B0604020202020204" pitchFamily="34" charset="0"/>
                <a:cs typeface="Arial" panose="020B0604020202020204" pitchFamily="34" charset="0"/>
              </a:rPr>
              <a:t> </a:t>
            </a:r>
            <a:r>
              <a:rPr lang="en-US" altLang="en-US" sz="2400" dirty="0" err="1">
                <a:solidFill>
                  <a:schemeClr val="tx1"/>
                </a:solidFill>
                <a:latin typeface="Arial" panose="020B0604020202020204" pitchFamily="34" charset="0"/>
                <a:cs typeface="Arial" panose="020B0604020202020204" pitchFamily="34" charset="0"/>
              </a:rPr>
              <a:t>Katsarska</a:t>
            </a:r>
            <a:r>
              <a:rPr lang="en-US" altLang="en-US" sz="2400" dirty="0">
                <a:solidFill>
                  <a:schemeClr val="tx1"/>
                </a:solidFill>
                <a:latin typeface="Arial" panose="020B0604020202020204" pitchFamily="34" charset="0"/>
                <a:cs typeface="Arial" panose="020B0604020202020204" pitchFamily="34" charset="0"/>
              </a:rPr>
              <a:t> – 1817238</a:t>
            </a:r>
          </a:p>
          <a:p>
            <a:pPr>
              <a:lnSpc>
                <a:spcPct val="90000"/>
              </a:lnSpc>
            </a:pPr>
            <a:endParaRPr lang="en-US" altLang="en-US" sz="2400" dirty="0">
              <a:solidFill>
                <a:schemeClr val="tx1"/>
              </a:solidFill>
              <a:latin typeface="Arial" panose="020B0604020202020204" pitchFamily="34" charset="0"/>
              <a:cs typeface="Arial" panose="020B0604020202020204" pitchFamily="34" charset="0"/>
            </a:endParaRPr>
          </a:p>
          <a:p>
            <a:pPr>
              <a:lnSpc>
                <a:spcPct val="90000"/>
              </a:lnSpc>
            </a:pPr>
            <a:r>
              <a:rPr lang="en-US" altLang="en-US" sz="2400" dirty="0">
                <a:solidFill>
                  <a:schemeClr val="tx1"/>
                </a:solidFill>
                <a:latin typeface="Arial" panose="020B0604020202020204" pitchFamily="34" charset="0"/>
                <a:cs typeface="Arial" panose="020B0604020202020204" pitchFamily="34" charset="0"/>
              </a:rPr>
              <a:t>Lecturer  Name:</a:t>
            </a:r>
          </a:p>
          <a:p>
            <a:pPr>
              <a:lnSpc>
                <a:spcPct val="90000"/>
              </a:lnSpc>
            </a:pPr>
            <a:r>
              <a:rPr lang="en-US" sz="2400" dirty="0">
                <a:solidFill>
                  <a:schemeClr val="tx1"/>
                </a:solidFill>
                <a:latin typeface="Arial" panose="020B0604020202020204" pitchFamily="34" charset="0"/>
                <a:cs typeface="Arial" panose="020B0604020202020204" pitchFamily="34" charset="0"/>
              </a:rPr>
              <a:t>Mr. Dale Clarke </a:t>
            </a:r>
          </a:p>
          <a:p>
            <a:pPr>
              <a:lnSpc>
                <a:spcPct val="90000"/>
              </a:lnSpc>
              <a:buFont typeface="Wingdings 3" charset="2"/>
              <a:buChar char=""/>
            </a:pPr>
            <a:endParaRPr lang="en-US" altLang="en-US" sz="1700" dirty="0">
              <a:solidFill>
                <a:schemeClr val="tx1"/>
              </a:solidFill>
            </a:endParaRPr>
          </a:p>
          <a:p>
            <a:pPr>
              <a:lnSpc>
                <a:spcPct val="90000"/>
              </a:lnSpc>
              <a:buFont typeface="Wingdings 3" charset="2"/>
              <a:buChar char=""/>
            </a:pPr>
            <a:endParaRPr lang="en-US" sz="1700" dirty="0">
              <a:solidFill>
                <a:schemeClr val="tx1"/>
              </a:solidFill>
            </a:endParaRPr>
          </a:p>
        </p:txBody>
      </p:sp>
    </p:spTree>
    <p:extLst>
      <p:ext uri="{BB962C8B-B14F-4D97-AF65-F5344CB8AC3E}">
        <p14:creationId xmlns:p14="http://schemas.microsoft.com/office/powerpoint/2010/main" val="2790697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15D6F09B-0649-4B9F-9846-647824C24FE7}"/>
              </a:ext>
            </a:extLst>
          </p:cNvPr>
          <p:cNvSpPr>
            <a:spLocks noGrp="1"/>
          </p:cNvSpPr>
          <p:nvPr>
            <p:ph type="title"/>
          </p:nvPr>
        </p:nvSpPr>
        <p:spPr>
          <a:xfrm>
            <a:off x="831850" y="0"/>
            <a:ext cx="10515600" cy="1479883"/>
          </a:xfrm>
        </p:spPr>
        <p:txBody>
          <a:bodyPr>
            <a:normAutofit/>
          </a:bodyPr>
          <a:lstStyle/>
          <a:p>
            <a:pPr algn="ctr"/>
            <a:r>
              <a:rPr lang="en-GB" altLang="en-US" sz="3600" b="1" i="1" dirty="0">
                <a:latin typeface="Arial" panose="020B0604020202020204" pitchFamily="34" charset="0"/>
                <a:cs typeface="Arial" panose="020B0604020202020204" pitchFamily="34" charset="0"/>
              </a:rPr>
              <a:t>Executive Summary</a:t>
            </a:r>
            <a:endParaRPr lang="en-GB" sz="3600" dirty="0">
              <a:latin typeface="Arial" panose="020B0604020202020204" pitchFamily="34" charset="0"/>
              <a:cs typeface="Arial" panose="020B0604020202020204" pitchFamily="34" charset="0"/>
            </a:endParaRPr>
          </a:p>
        </p:txBody>
      </p:sp>
      <p:sp>
        <p:nvSpPr>
          <p:cNvPr id="3" name="Текстов контейнер 2">
            <a:extLst>
              <a:ext uri="{FF2B5EF4-FFF2-40B4-BE49-F238E27FC236}">
                <a16:creationId xmlns:a16="http://schemas.microsoft.com/office/drawing/2014/main" id="{5B232B82-AF68-4551-9935-94CE47105A55}"/>
              </a:ext>
            </a:extLst>
          </p:cNvPr>
          <p:cNvSpPr>
            <a:spLocks noGrp="1"/>
          </p:cNvSpPr>
          <p:nvPr>
            <p:ph type="body" idx="1"/>
          </p:nvPr>
        </p:nvSpPr>
        <p:spPr>
          <a:xfrm>
            <a:off x="831850" y="1939159"/>
            <a:ext cx="10515600" cy="4150491"/>
          </a:xfrm>
        </p:spPr>
        <p:txBody>
          <a:bodyPr>
            <a:normAutofit lnSpcReduction="10000"/>
          </a:bodyPr>
          <a:lstStyle/>
          <a:p>
            <a:r>
              <a:rPr lang="en-GB" altLang="en-US" sz="2400" dirty="0">
                <a:solidFill>
                  <a:schemeClr val="tx1"/>
                </a:solidFill>
                <a:latin typeface="Arial" panose="020B0604020202020204" pitchFamily="34" charset="0"/>
                <a:cs typeface="Arial" panose="020B0604020202020204" pitchFamily="34" charset="0"/>
              </a:rPr>
              <a:t>The present presentation will include a marketing environmental audit relating to a new start up business in the travel and hospitality industry. The task will emphasize on the marketing essentials of setting up a small-scale travel agency “Travel to London”. </a:t>
            </a:r>
          </a:p>
          <a:p>
            <a:r>
              <a:rPr lang="en-GB" altLang="en-US" sz="2400" dirty="0">
                <a:solidFill>
                  <a:schemeClr val="tx1"/>
                </a:solidFill>
                <a:latin typeface="Arial" panose="020B0604020202020204" pitchFamily="34" charset="0"/>
                <a:cs typeface="Arial" panose="020B0604020202020204" pitchFamily="34" charset="0"/>
              </a:rPr>
              <a:t>“London is the world's leading destination and brings together world-renowned landmarks that attract many tourists” Simon </a:t>
            </a:r>
            <a:r>
              <a:rPr lang="en-GB" altLang="en-US" sz="2400" dirty="0" err="1">
                <a:solidFill>
                  <a:schemeClr val="tx1"/>
                </a:solidFill>
                <a:latin typeface="Arial" panose="020B0604020202020204" pitchFamily="34" charset="0"/>
                <a:cs typeface="Arial" panose="020B0604020202020204" pitchFamily="34" charset="0"/>
              </a:rPr>
              <a:t>Kyte</a:t>
            </a:r>
            <a:r>
              <a:rPr lang="en-GB" altLang="en-US" sz="2400" dirty="0">
                <a:solidFill>
                  <a:schemeClr val="tx1"/>
                </a:solidFill>
                <a:latin typeface="Arial" panose="020B0604020202020204" pitchFamily="34" charset="0"/>
                <a:cs typeface="Arial" panose="020B0604020202020204" pitchFamily="34" charset="0"/>
              </a:rPr>
              <a:t> (May 2012).</a:t>
            </a:r>
          </a:p>
          <a:p>
            <a:r>
              <a:rPr lang="en-GB" altLang="en-US" sz="2400" dirty="0">
                <a:solidFill>
                  <a:schemeClr val="tx1"/>
                </a:solidFill>
                <a:latin typeface="Arial" panose="020B0604020202020204" pitchFamily="34" charset="0"/>
                <a:cs typeface="Arial" panose="020B0604020202020204" pitchFamily="34" charset="0"/>
              </a:rPr>
              <a:t> By using this concept in proper way a business can easily create value for their customers along with the assurance of long terms survival in business scenario.</a:t>
            </a:r>
          </a:p>
          <a:p>
            <a:endParaRPr lang="en-GB" altLang="en-US"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7115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C5448E73-06A5-413B-8401-2A663AEF503E}"/>
              </a:ext>
            </a:extLst>
          </p:cNvPr>
          <p:cNvSpPr>
            <a:spLocks noGrp="1"/>
          </p:cNvSpPr>
          <p:nvPr>
            <p:ph type="title"/>
          </p:nvPr>
        </p:nvSpPr>
        <p:spPr>
          <a:xfrm>
            <a:off x="1154956" y="1"/>
            <a:ext cx="8825657" cy="1220218"/>
          </a:xfrm>
        </p:spPr>
        <p:txBody>
          <a:bodyPr/>
          <a:lstStyle/>
          <a:p>
            <a:pPr algn="ctr"/>
            <a:r>
              <a:rPr lang="en-GB" altLang="en-US" b="1" i="1" dirty="0"/>
              <a:t>Business / Company Overview</a:t>
            </a:r>
            <a:endParaRPr lang="en-GB" dirty="0"/>
          </a:p>
        </p:txBody>
      </p:sp>
      <p:sp>
        <p:nvSpPr>
          <p:cNvPr id="3" name="Текстов контейнер 2">
            <a:extLst>
              <a:ext uri="{FF2B5EF4-FFF2-40B4-BE49-F238E27FC236}">
                <a16:creationId xmlns:a16="http://schemas.microsoft.com/office/drawing/2014/main" id="{A67C4908-998F-4DFA-8350-3DC9816ABD04}"/>
              </a:ext>
            </a:extLst>
          </p:cNvPr>
          <p:cNvSpPr>
            <a:spLocks noGrp="1"/>
          </p:cNvSpPr>
          <p:nvPr>
            <p:ph type="body" idx="1"/>
          </p:nvPr>
        </p:nvSpPr>
        <p:spPr>
          <a:xfrm>
            <a:off x="1154955" y="2213811"/>
            <a:ext cx="8825658" cy="3423970"/>
          </a:xfrm>
        </p:spPr>
        <p:txBody>
          <a:bodyPr/>
          <a:lstStyle/>
          <a:p>
            <a:r>
              <a:rPr lang="en-GB" altLang="en-US" sz="2400" dirty="0">
                <a:solidFill>
                  <a:schemeClr val="tx1"/>
                </a:solidFill>
              </a:rPr>
              <a:t>The main function of the small-scale travel agency “Travel to London” would be to guide the local and foreign travellers and enable to visit every corner of the city of London.</a:t>
            </a:r>
          </a:p>
          <a:p>
            <a:endParaRPr lang="en-GB" dirty="0"/>
          </a:p>
        </p:txBody>
      </p:sp>
    </p:spTree>
    <p:extLst>
      <p:ext uri="{BB962C8B-B14F-4D97-AF65-F5344CB8AC3E}">
        <p14:creationId xmlns:p14="http://schemas.microsoft.com/office/powerpoint/2010/main" val="3144106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5" name="Picture 104">
            <a:extLst>
              <a:ext uri="{FF2B5EF4-FFF2-40B4-BE49-F238E27FC236}">
                <a16:creationId xmlns:a16="http://schemas.microsoft.com/office/drawing/2014/main" id="{1530DCFF-08F5-434A-A0D5-F3E89407A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7" name="Picture 106">
            <a:extLst>
              <a:ext uri="{FF2B5EF4-FFF2-40B4-BE49-F238E27FC236}">
                <a16:creationId xmlns:a16="http://schemas.microsoft.com/office/drawing/2014/main" id="{24011A3A-9884-40BF-94F6-0625A0ADD32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09" name="Oval 108">
            <a:extLst>
              <a:ext uri="{FF2B5EF4-FFF2-40B4-BE49-F238E27FC236}">
                <a16:creationId xmlns:a16="http://schemas.microsoft.com/office/drawing/2014/main" id="{D6573690-978D-48A4-8645-0E01F8211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11" name="Picture 110">
            <a:extLst>
              <a:ext uri="{FF2B5EF4-FFF2-40B4-BE49-F238E27FC236}">
                <a16:creationId xmlns:a16="http://schemas.microsoft.com/office/drawing/2014/main" id="{D4B84446-184D-45CE-9532-48179EAE58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13" name="Picture 112">
            <a:extLst>
              <a:ext uri="{FF2B5EF4-FFF2-40B4-BE49-F238E27FC236}">
                <a16:creationId xmlns:a16="http://schemas.microsoft.com/office/drawing/2014/main" id="{C9229660-8639-44E7-B486-7436516E6B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15" name="Rectangle 114">
            <a:extLst>
              <a:ext uri="{FF2B5EF4-FFF2-40B4-BE49-F238E27FC236}">
                <a16:creationId xmlns:a16="http://schemas.microsoft.com/office/drawing/2014/main" id="{858084FA-40DB-44FC-94DA-93AA71CD6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7" name="Rectangle 11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Заглавие 1">
            <a:extLst>
              <a:ext uri="{FF2B5EF4-FFF2-40B4-BE49-F238E27FC236}">
                <a16:creationId xmlns:a16="http://schemas.microsoft.com/office/drawing/2014/main" id="{6CD33107-C79E-4EEE-A132-F123541F4B17}"/>
              </a:ext>
            </a:extLst>
          </p:cNvPr>
          <p:cNvSpPr>
            <a:spLocks noGrp="1"/>
          </p:cNvSpPr>
          <p:nvPr>
            <p:ph type="title"/>
          </p:nvPr>
        </p:nvSpPr>
        <p:spPr>
          <a:xfrm>
            <a:off x="6702764" y="452717"/>
            <a:ext cx="3463460" cy="1690407"/>
          </a:xfrm>
        </p:spPr>
        <p:txBody>
          <a:bodyPr vert="horz" lIns="91440" tIns="45720" rIns="91440" bIns="45720" rtlCol="0" anchor="t">
            <a:normAutofit/>
          </a:bodyPr>
          <a:lstStyle/>
          <a:p>
            <a:r>
              <a:rPr lang="en-US" altLang="en-US" sz="4000" dirty="0"/>
              <a:t>Products and Services</a:t>
            </a:r>
            <a:endParaRPr lang="en-US" sz="4000" dirty="0"/>
          </a:p>
        </p:txBody>
      </p:sp>
      <p:pic>
        <p:nvPicPr>
          <p:cNvPr id="41" name="Картина 40" descr="Картина, която съдържа сграда, открито, небе, път&#10;&#10;Описанието е генерирано автоматично">
            <a:extLst>
              <a:ext uri="{FF2B5EF4-FFF2-40B4-BE49-F238E27FC236}">
                <a16:creationId xmlns:a16="http://schemas.microsoft.com/office/drawing/2014/main" id="{A9392501-C80A-4D14-95C3-37F3055335BC}"/>
              </a:ext>
            </a:extLst>
          </p:cNvPr>
          <p:cNvPicPr>
            <a:picLocks noChangeAspect="1"/>
          </p:cNvPicPr>
          <p:nvPr/>
        </p:nvPicPr>
        <p:blipFill rotWithShape="1">
          <a:blip r:embed="rId7">
            <a:extLst>
              <a:ext uri="{28A0092B-C50C-407E-A947-70E740481C1C}">
                <a14:useLocalDpi xmlns:a14="http://schemas.microsoft.com/office/drawing/2010/main" val="0"/>
              </a:ext>
            </a:extLst>
          </a:blip>
          <a:srcRect l="17894" r="18910" b="3"/>
          <a:stretch/>
        </p:blipFill>
        <p:spPr>
          <a:xfrm>
            <a:off x="20" y="-1573"/>
            <a:ext cx="3248000" cy="3430568"/>
          </a:xfrm>
          <a:prstGeom prst="rect">
            <a:avLst/>
          </a:prstGeom>
        </p:spPr>
      </p:pic>
      <p:sp>
        <p:nvSpPr>
          <p:cNvPr id="11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36586"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31" name="Картина 30" descr="Картина, която съдържа небе, открито, вода, лодка&#10;&#10;Описанието е генерирано автоматично">
            <a:extLst>
              <a:ext uri="{FF2B5EF4-FFF2-40B4-BE49-F238E27FC236}">
                <a16:creationId xmlns:a16="http://schemas.microsoft.com/office/drawing/2014/main" id="{0EADA435-D448-4CD8-B009-FA8E7053C5BD}"/>
              </a:ext>
            </a:extLst>
          </p:cNvPr>
          <p:cNvPicPr>
            <a:picLocks noChangeAspect="1"/>
          </p:cNvPicPr>
          <p:nvPr/>
        </p:nvPicPr>
        <p:blipFill rotWithShape="1">
          <a:blip r:embed="rId8">
            <a:extLst>
              <a:ext uri="{28A0092B-C50C-407E-A947-70E740481C1C}">
                <a14:useLocalDpi xmlns:a14="http://schemas.microsoft.com/office/drawing/2010/main" val="0"/>
              </a:ext>
            </a:extLst>
          </a:blip>
          <a:srcRect l="28086" r="10358" b="2"/>
          <a:stretch/>
        </p:blipFill>
        <p:spPr>
          <a:xfrm>
            <a:off x="3217642" y="-1"/>
            <a:ext cx="3162241" cy="3429000"/>
          </a:xfrm>
          <a:custGeom>
            <a:avLst/>
            <a:gdLst>
              <a:gd name="connsiteX0" fmla="*/ 0 w 3162241"/>
              <a:gd name="connsiteY0" fmla="*/ 0 h 3429000"/>
              <a:gd name="connsiteX1" fmla="*/ 3162241 w 3162241"/>
              <a:gd name="connsiteY1" fmla="*/ 0 h 3429000"/>
              <a:gd name="connsiteX2" fmla="*/ 3137449 w 3162241"/>
              <a:gd name="connsiteY2" fmla="*/ 154105 h 3429000"/>
              <a:gd name="connsiteX3" fmla="*/ 3113580 w 3162241"/>
              <a:gd name="connsiteY3" fmla="*/ 309096 h 3429000"/>
              <a:gd name="connsiteX4" fmla="*/ 3090216 w 3162241"/>
              <a:gd name="connsiteY4" fmla="*/ 464772 h 3429000"/>
              <a:gd name="connsiteX5" fmla="*/ 3070213 w 3162241"/>
              <a:gd name="connsiteY5" fmla="*/ 621135 h 3429000"/>
              <a:gd name="connsiteX6" fmla="*/ 3050042 w 3162241"/>
              <a:gd name="connsiteY6" fmla="*/ 776811 h 3429000"/>
              <a:gd name="connsiteX7" fmla="*/ 3031216 w 3162241"/>
              <a:gd name="connsiteY7" fmla="*/ 933174 h 3429000"/>
              <a:gd name="connsiteX8" fmla="*/ 3015080 w 3162241"/>
              <a:gd name="connsiteY8" fmla="*/ 1087479 h 3429000"/>
              <a:gd name="connsiteX9" fmla="*/ 2999784 w 3162241"/>
              <a:gd name="connsiteY9" fmla="*/ 1243841 h 3429000"/>
              <a:gd name="connsiteX10" fmla="*/ 2985832 w 3162241"/>
              <a:gd name="connsiteY10" fmla="*/ 1399518 h 3429000"/>
              <a:gd name="connsiteX11" fmla="*/ 2973730 w 3162241"/>
              <a:gd name="connsiteY11" fmla="*/ 1552451 h 3429000"/>
              <a:gd name="connsiteX12" fmla="*/ 2961627 w 3162241"/>
              <a:gd name="connsiteY12" fmla="*/ 1707442 h 3429000"/>
              <a:gd name="connsiteX13" fmla="*/ 2951542 w 3162241"/>
              <a:gd name="connsiteY13" fmla="*/ 1860375 h 3429000"/>
              <a:gd name="connsiteX14" fmla="*/ 2943642 w 3162241"/>
              <a:gd name="connsiteY14" fmla="*/ 2013309 h 3429000"/>
              <a:gd name="connsiteX15" fmla="*/ 2935405 w 3162241"/>
              <a:gd name="connsiteY15" fmla="*/ 2165556 h 3429000"/>
              <a:gd name="connsiteX16" fmla="*/ 2928514 w 3162241"/>
              <a:gd name="connsiteY16" fmla="*/ 2316432 h 3429000"/>
              <a:gd name="connsiteX17" fmla="*/ 2923639 w 3162241"/>
              <a:gd name="connsiteY17" fmla="*/ 2465937 h 3429000"/>
              <a:gd name="connsiteX18" fmla="*/ 2919437 w 3162241"/>
              <a:gd name="connsiteY18" fmla="*/ 2615441 h 3429000"/>
              <a:gd name="connsiteX19" fmla="*/ 2915403 w 3162241"/>
              <a:gd name="connsiteY19" fmla="*/ 2763574 h 3429000"/>
              <a:gd name="connsiteX20" fmla="*/ 2913554 w 3162241"/>
              <a:gd name="connsiteY20" fmla="*/ 2909649 h 3429000"/>
              <a:gd name="connsiteX21" fmla="*/ 2911537 w 3162241"/>
              <a:gd name="connsiteY21" fmla="*/ 3055725 h 3429000"/>
              <a:gd name="connsiteX22" fmla="*/ 2910528 w 3162241"/>
              <a:gd name="connsiteY22" fmla="*/ 3199743 h 3429000"/>
              <a:gd name="connsiteX23" fmla="*/ 2911537 w 3162241"/>
              <a:gd name="connsiteY23" fmla="*/ 3342389 h 3429000"/>
              <a:gd name="connsiteX24" fmla="*/ 2911537 w 3162241"/>
              <a:gd name="connsiteY24" fmla="*/ 3429000 h 3429000"/>
              <a:gd name="connsiteX25" fmla="*/ 0 w 3162241"/>
              <a:gd name="connsiteY25" fmla="*/ 342900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162241" h="3429000">
                <a:moveTo>
                  <a:pt x="0" y="0"/>
                </a:moveTo>
                <a:lnTo>
                  <a:pt x="3162241" y="0"/>
                </a:lnTo>
                <a:lnTo>
                  <a:pt x="3137449" y="154105"/>
                </a:lnTo>
                <a:lnTo>
                  <a:pt x="3113580" y="309096"/>
                </a:lnTo>
                <a:lnTo>
                  <a:pt x="3090216" y="464772"/>
                </a:lnTo>
                <a:lnTo>
                  <a:pt x="3070213" y="621135"/>
                </a:lnTo>
                <a:lnTo>
                  <a:pt x="3050042" y="776811"/>
                </a:lnTo>
                <a:lnTo>
                  <a:pt x="3031216" y="933174"/>
                </a:lnTo>
                <a:lnTo>
                  <a:pt x="3015080" y="1087479"/>
                </a:lnTo>
                <a:lnTo>
                  <a:pt x="2999784" y="1243841"/>
                </a:lnTo>
                <a:lnTo>
                  <a:pt x="2985832" y="1399518"/>
                </a:lnTo>
                <a:lnTo>
                  <a:pt x="2973730" y="1552451"/>
                </a:lnTo>
                <a:lnTo>
                  <a:pt x="2961627" y="1707442"/>
                </a:lnTo>
                <a:lnTo>
                  <a:pt x="2951542" y="1860375"/>
                </a:lnTo>
                <a:lnTo>
                  <a:pt x="2943642" y="2013309"/>
                </a:lnTo>
                <a:lnTo>
                  <a:pt x="2935405" y="2165556"/>
                </a:lnTo>
                <a:lnTo>
                  <a:pt x="2928514" y="2316432"/>
                </a:lnTo>
                <a:lnTo>
                  <a:pt x="2923639" y="2465937"/>
                </a:lnTo>
                <a:lnTo>
                  <a:pt x="2919437" y="2615441"/>
                </a:lnTo>
                <a:lnTo>
                  <a:pt x="2915403" y="2763574"/>
                </a:lnTo>
                <a:lnTo>
                  <a:pt x="2913554" y="2909649"/>
                </a:lnTo>
                <a:lnTo>
                  <a:pt x="2911537" y="3055725"/>
                </a:lnTo>
                <a:lnTo>
                  <a:pt x="2910528" y="3199743"/>
                </a:lnTo>
                <a:lnTo>
                  <a:pt x="2911537" y="3342389"/>
                </a:lnTo>
                <a:lnTo>
                  <a:pt x="2911537" y="3429000"/>
                </a:lnTo>
                <a:lnTo>
                  <a:pt x="0" y="3429000"/>
                </a:lnTo>
                <a:close/>
              </a:path>
            </a:pathLst>
          </a:custGeom>
        </p:spPr>
      </p:pic>
      <p:sp>
        <p:nvSpPr>
          <p:cNvPr id="121" name="Rectangle 120">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Текстов контейнер 3">
            <a:extLst>
              <a:ext uri="{FF2B5EF4-FFF2-40B4-BE49-F238E27FC236}">
                <a16:creationId xmlns:a16="http://schemas.microsoft.com/office/drawing/2014/main" id="{22CC6F17-06F1-47E2-972C-9A77480D2812}"/>
              </a:ext>
            </a:extLst>
          </p:cNvPr>
          <p:cNvSpPr>
            <a:spLocks noGrp="1"/>
          </p:cNvSpPr>
          <p:nvPr>
            <p:ph type="body" sz="half" idx="2"/>
          </p:nvPr>
        </p:nvSpPr>
        <p:spPr>
          <a:xfrm>
            <a:off x="6702763" y="4217073"/>
            <a:ext cx="5254775" cy="2031326"/>
          </a:xfrm>
        </p:spPr>
        <p:txBody>
          <a:bodyPr vert="horz" lIns="91440" tIns="45720" rIns="91440" bIns="45720" rtlCol="0">
            <a:normAutofit/>
          </a:bodyPr>
          <a:lstStyle/>
          <a:p>
            <a:r>
              <a:rPr lang="en-US" altLang="en-US" sz="2400" dirty="0"/>
              <a:t>Street art walking tour to enable visitors to discover the city of London in terms of art, history, and heritage.</a:t>
            </a:r>
          </a:p>
          <a:p>
            <a:pPr>
              <a:buFont typeface="Wingdings 3" charset="2"/>
              <a:buChar char=""/>
            </a:pPr>
            <a:endParaRPr lang="en-US" sz="1800" dirty="0"/>
          </a:p>
        </p:txBody>
      </p:sp>
      <p:pic>
        <p:nvPicPr>
          <p:cNvPr id="6" name="Контейнер за картина 5" descr="Картина, която съдържа вода, сграда, лодка, река&#10;&#10;Описанието е генерирано автоматично">
            <a:extLst>
              <a:ext uri="{FF2B5EF4-FFF2-40B4-BE49-F238E27FC236}">
                <a16:creationId xmlns:a16="http://schemas.microsoft.com/office/drawing/2014/main" id="{7A59F514-5601-4E29-9CBE-D7040A14C9E0}"/>
              </a:ext>
            </a:extLst>
          </p:cNvPr>
          <p:cNvPicPr>
            <a:picLocks noGrp="1" noChangeAspect="1"/>
          </p:cNvPicPr>
          <p:nvPr>
            <p:ph type="pic" idx="1"/>
          </p:nvPr>
        </p:nvPicPr>
        <p:blipFill rotWithShape="1">
          <a:blip r:embed="rId9">
            <a:extLst>
              <a:ext uri="{28A0092B-C50C-407E-A947-70E740481C1C}">
                <a14:useLocalDpi xmlns:a14="http://schemas.microsoft.com/office/drawing/2010/main" val="0"/>
              </a:ext>
            </a:extLst>
          </a:blip>
          <a:srcRect l="20294" r="16481" b="2"/>
          <a:stretch/>
        </p:blipFill>
        <p:spPr>
          <a:xfrm>
            <a:off x="20" y="3428999"/>
            <a:ext cx="3248000" cy="3429001"/>
          </a:xfrm>
          <a:prstGeom prst="rect">
            <a:avLst/>
          </a:prstGeom>
        </p:spPr>
      </p:pic>
      <p:pic>
        <p:nvPicPr>
          <p:cNvPr id="16" name="Картина 15" descr="Картина, която съдържа часовник, сграда, небе, открито&#10;&#10;Описанието е генерирано автоматично">
            <a:extLst>
              <a:ext uri="{FF2B5EF4-FFF2-40B4-BE49-F238E27FC236}">
                <a16:creationId xmlns:a16="http://schemas.microsoft.com/office/drawing/2014/main" id="{2DA61499-D9AB-423C-A857-6875C0F20F27}"/>
              </a:ext>
            </a:extLst>
          </p:cNvPr>
          <p:cNvPicPr>
            <a:picLocks noChangeAspect="1"/>
          </p:cNvPicPr>
          <p:nvPr/>
        </p:nvPicPr>
        <p:blipFill rotWithShape="1">
          <a:blip r:embed="rId10">
            <a:extLst>
              <a:ext uri="{28A0092B-C50C-407E-A947-70E740481C1C}">
                <a14:useLocalDpi xmlns:a14="http://schemas.microsoft.com/office/drawing/2010/main" val="0"/>
              </a:ext>
            </a:extLst>
          </a:blip>
          <a:srcRect l="14122" r="12670" b="2"/>
          <a:stretch/>
        </p:blipFill>
        <p:spPr>
          <a:xfrm>
            <a:off x="2634482" y="3428995"/>
            <a:ext cx="3746831" cy="3429006"/>
          </a:xfrm>
          <a:custGeom>
            <a:avLst/>
            <a:gdLst>
              <a:gd name="connsiteX0" fmla="*/ 0 w 3746831"/>
              <a:gd name="connsiteY0" fmla="*/ 0 h 3429006"/>
              <a:gd name="connsiteX1" fmla="*/ 3494697 w 3746831"/>
              <a:gd name="connsiteY1" fmla="*/ 0 h 3429006"/>
              <a:gd name="connsiteX2" fmla="*/ 3494697 w 3746831"/>
              <a:gd name="connsiteY2" fmla="*/ 56241 h 3429006"/>
              <a:gd name="connsiteX3" fmla="*/ 3496714 w 3746831"/>
              <a:gd name="connsiteY3" fmla="*/ 196144 h 3429006"/>
              <a:gd name="connsiteX4" fmla="*/ 3499739 w 3746831"/>
              <a:gd name="connsiteY4" fmla="*/ 333304 h 3429006"/>
              <a:gd name="connsiteX5" fmla="*/ 3502597 w 3746831"/>
              <a:gd name="connsiteY5" fmla="*/ 469092 h 3429006"/>
              <a:gd name="connsiteX6" fmla="*/ 3505791 w 3746831"/>
              <a:gd name="connsiteY6" fmla="*/ 602138 h 3429006"/>
              <a:gd name="connsiteX7" fmla="*/ 3510665 w 3746831"/>
              <a:gd name="connsiteY7" fmla="*/ 734497 h 3429006"/>
              <a:gd name="connsiteX8" fmla="*/ 3515876 w 3746831"/>
              <a:gd name="connsiteY8" fmla="*/ 864798 h 3429006"/>
              <a:gd name="connsiteX9" fmla="*/ 3520582 w 3746831"/>
              <a:gd name="connsiteY9" fmla="*/ 992357 h 3429006"/>
              <a:gd name="connsiteX10" fmla="*/ 3533862 w 3746831"/>
              <a:gd name="connsiteY10" fmla="*/ 1241303 h 3429006"/>
              <a:gd name="connsiteX11" fmla="*/ 3547981 w 3746831"/>
              <a:gd name="connsiteY11" fmla="*/ 1479961 h 3429006"/>
              <a:gd name="connsiteX12" fmla="*/ 3562773 w 3746831"/>
              <a:gd name="connsiteY12" fmla="*/ 1709018 h 3429006"/>
              <a:gd name="connsiteX13" fmla="*/ 3579078 w 3746831"/>
              <a:gd name="connsiteY13" fmla="*/ 1925731 h 3429006"/>
              <a:gd name="connsiteX14" fmla="*/ 3596055 w 3746831"/>
              <a:gd name="connsiteY14" fmla="*/ 2132843 h 3429006"/>
              <a:gd name="connsiteX15" fmla="*/ 3614376 w 3746831"/>
              <a:gd name="connsiteY15" fmla="*/ 2324867 h 3429006"/>
              <a:gd name="connsiteX16" fmla="*/ 3632362 w 3746831"/>
              <a:gd name="connsiteY16" fmla="*/ 2505232 h 3429006"/>
              <a:gd name="connsiteX17" fmla="*/ 3650347 w 3746831"/>
              <a:gd name="connsiteY17" fmla="*/ 2671196 h 3429006"/>
              <a:gd name="connsiteX18" fmla="*/ 3667324 w 3746831"/>
              <a:gd name="connsiteY18" fmla="*/ 2823443 h 3429006"/>
              <a:gd name="connsiteX19" fmla="*/ 3683461 w 3746831"/>
              <a:gd name="connsiteY19" fmla="*/ 2958546 h 3429006"/>
              <a:gd name="connsiteX20" fmla="*/ 3698757 w 3746831"/>
              <a:gd name="connsiteY20" fmla="*/ 3080618 h 3429006"/>
              <a:gd name="connsiteX21" fmla="*/ 3711532 w 3746831"/>
              <a:gd name="connsiteY21" fmla="*/ 3183488 h 3429006"/>
              <a:gd name="connsiteX22" fmla="*/ 3723634 w 3746831"/>
              <a:gd name="connsiteY22" fmla="*/ 3269899 h 3429006"/>
              <a:gd name="connsiteX23" fmla="*/ 3740948 w 3746831"/>
              <a:gd name="connsiteY23" fmla="*/ 3388543 h 3429006"/>
              <a:gd name="connsiteX24" fmla="*/ 3746831 w 3746831"/>
              <a:gd name="connsiteY24" fmla="*/ 3429005 h 3429006"/>
              <a:gd name="connsiteX25" fmla="*/ 2848942 w 3746831"/>
              <a:gd name="connsiteY25" fmla="*/ 3429005 h 3429006"/>
              <a:gd name="connsiteX26" fmla="*/ 2848942 w 3746831"/>
              <a:gd name="connsiteY26" fmla="*/ 3429006 h 3429006"/>
              <a:gd name="connsiteX27" fmla="*/ 0 w 3746831"/>
              <a:gd name="connsiteY27" fmla="*/ 3429006 h 3429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3746831" h="3429006">
                <a:moveTo>
                  <a:pt x="0" y="0"/>
                </a:moveTo>
                <a:lnTo>
                  <a:pt x="3494697" y="0"/>
                </a:lnTo>
                <a:lnTo>
                  <a:pt x="3494697" y="56241"/>
                </a:lnTo>
                <a:lnTo>
                  <a:pt x="3496714" y="196144"/>
                </a:lnTo>
                <a:lnTo>
                  <a:pt x="3499739" y="333304"/>
                </a:lnTo>
                <a:lnTo>
                  <a:pt x="3502597" y="469092"/>
                </a:lnTo>
                <a:lnTo>
                  <a:pt x="3505791" y="602138"/>
                </a:lnTo>
                <a:lnTo>
                  <a:pt x="3510665" y="734497"/>
                </a:lnTo>
                <a:lnTo>
                  <a:pt x="3515876" y="864798"/>
                </a:lnTo>
                <a:lnTo>
                  <a:pt x="3520582" y="992357"/>
                </a:lnTo>
                <a:lnTo>
                  <a:pt x="3533862" y="1241303"/>
                </a:lnTo>
                <a:lnTo>
                  <a:pt x="3547981" y="1479961"/>
                </a:lnTo>
                <a:lnTo>
                  <a:pt x="3562773" y="1709018"/>
                </a:lnTo>
                <a:lnTo>
                  <a:pt x="3579078" y="1925731"/>
                </a:lnTo>
                <a:lnTo>
                  <a:pt x="3596055" y="2132843"/>
                </a:lnTo>
                <a:lnTo>
                  <a:pt x="3614376" y="2324867"/>
                </a:lnTo>
                <a:lnTo>
                  <a:pt x="3632362" y="2505232"/>
                </a:lnTo>
                <a:lnTo>
                  <a:pt x="3650347" y="2671196"/>
                </a:lnTo>
                <a:lnTo>
                  <a:pt x="3667324" y="2823443"/>
                </a:lnTo>
                <a:lnTo>
                  <a:pt x="3683461" y="2958546"/>
                </a:lnTo>
                <a:lnTo>
                  <a:pt x="3698757" y="3080618"/>
                </a:lnTo>
                <a:lnTo>
                  <a:pt x="3711532" y="3183488"/>
                </a:lnTo>
                <a:lnTo>
                  <a:pt x="3723634" y="3269899"/>
                </a:lnTo>
                <a:lnTo>
                  <a:pt x="3740948" y="3388543"/>
                </a:lnTo>
                <a:lnTo>
                  <a:pt x="3746831" y="3429005"/>
                </a:lnTo>
                <a:lnTo>
                  <a:pt x="2848942" y="3429005"/>
                </a:lnTo>
                <a:lnTo>
                  <a:pt x="2848942" y="3429006"/>
                </a:lnTo>
                <a:lnTo>
                  <a:pt x="0" y="3429006"/>
                </a:lnTo>
                <a:close/>
              </a:path>
            </a:pathLst>
          </a:custGeom>
        </p:spPr>
      </p:pic>
      <p:sp>
        <p:nvSpPr>
          <p:cNvPr id="43" name="Правоъгълник 42">
            <a:extLst>
              <a:ext uri="{FF2B5EF4-FFF2-40B4-BE49-F238E27FC236}">
                <a16:creationId xmlns:a16="http://schemas.microsoft.com/office/drawing/2014/main" id="{6036927F-D750-4A30-90A2-98FD3F5580B0}"/>
              </a:ext>
            </a:extLst>
          </p:cNvPr>
          <p:cNvSpPr/>
          <p:nvPr/>
        </p:nvSpPr>
        <p:spPr>
          <a:xfrm>
            <a:off x="6379883" y="2302269"/>
            <a:ext cx="5812832" cy="1200329"/>
          </a:xfrm>
          <a:prstGeom prst="rect">
            <a:avLst/>
          </a:prstGeom>
        </p:spPr>
        <p:txBody>
          <a:bodyPr wrap="square">
            <a:spAutoFit/>
          </a:bodyPr>
          <a:lstStyle/>
          <a:p>
            <a:r>
              <a:rPr lang="en-GB">
                <a:latin typeface="Arial" panose="020B0604020202020204" pitchFamily="34" charset="0"/>
                <a:cs typeface="Arial" panose="020B0604020202020204" pitchFamily="34" charset="0"/>
              </a:rPr>
              <a:t>“Tourism </a:t>
            </a:r>
            <a:r>
              <a:rPr lang="en-GB" dirty="0">
                <a:latin typeface="Arial" panose="020B0604020202020204" pitchFamily="34" charset="0"/>
                <a:cs typeface="Arial" panose="020B0604020202020204" pitchFamily="34" charset="0"/>
              </a:rPr>
              <a:t>is well suited to the concept of supply chain because the product, service or experience that is consumed is assembled, and comprises a wide range </a:t>
            </a:r>
            <a:r>
              <a:rPr lang="en-GB">
                <a:latin typeface="Arial" panose="020B0604020202020204" pitchFamily="34" charset="0"/>
                <a:cs typeface="Arial" panose="020B0604020202020204" pitchFamily="34" charset="0"/>
              </a:rPr>
              <a:t>of suppliers.”  </a:t>
            </a:r>
            <a:r>
              <a:rPr lang="en-GB" dirty="0">
                <a:latin typeface="Arial" panose="020B0604020202020204" pitchFamily="34" charset="0"/>
                <a:cs typeface="Arial" panose="020B0604020202020204" pitchFamily="34" charset="0"/>
              </a:rPr>
              <a:t>Stephen </a:t>
            </a:r>
            <a:r>
              <a:rPr lang="en-GB" dirty="0" err="1">
                <a:latin typeface="Arial" panose="020B0604020202020204" pitchFamily="34" charset="0"/>
                <a:cs typeface="Arial" panose="020B0604020202020204" pitchFamily="34" charset="0"/>
              </a:rPr>
              <a:t>J.Page</a:t>
            </a:r>
            <a:r>
              <a:rPr lang="en-GB" dirty="0">
                <a:latin typeface="Arial" panose="020B0604020202020204" pitchFamily="34" charset="0"/>
                <a:cs typeface="Arial" panose="020B0604020202020204" pitchFamily="34" charset="0"/>
              </a:rPr>
              <a:t> (2015)</a:t>
            </a:r>
          </a:p>
        </p:txBody>
      </p:sp>
    </p:spTree>
    <p:extLst>
      <p:ext uri="{BB962C8B-B14F-4D97-AF65-F5344CB8AC3E}">
        <p14:creationId xmlns:p14="http://schemas.microsoft.com/office/powerpoint/2010/main" val="22552776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5" name="Picture 44">
            <a:extLst>
              <a:ext uri="{FF2B5EF4-FFF2-40B4-BE49-F238E27FC236}">
                <a16:creationId xmlns:a16="http://schemas.microsoft.com/office/drawing/2014/main" id="{BD310164-D3A3-415E-9D94-5D21D9FB2F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7" name="Picture 46">
            <a:extLst>
              <a:ext uri="{FF2B5EF4-FFF2-40B4-BE49-F238E27FC236}">
                <a16:creationId xmlns:a16="http://schemas.microsoft.com/office/drawing/2014/main" id="{BE586E08-18BF-4AB1-AB48-4005D56734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9" name="Oval 48">
            <a:extLst>
              <a:ext uri="{FF2B5EF4-FFF2-40B4-BE49-F238E27FC236}">
                <a16:creationId xmlns:a16="http://schemas.microsoft.com/office/drawing/2014/main" id="{4A497DBC-2692-42B4-A606-31024033F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1" name="Picture 50">
            <a:extLst>
              <a:ext uri="{FF2B5EF4-FFF2-40B4-BE49-F238E27FC236}">
                <a16:creationId xmlns:a16="http://schemas.microsoft.com/office/drawing/2014/main" id="{3517A192-66A9-4297-9284-65580829AB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3" name="Picture 52">
            <a:extLst>
              <a:ext uri="{FF2B5EF4-FFF2-40B4-BE49-F238E27FC236}">
                <a16:creationId xmlns:a16="http://schemas.microsoft.com/office/drawing/2014/main" id="{130825ED-0133-430D-BBBB-50B6F522844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0" name="Rectangle 54">
            <a:extLst>
              <a:ext uri="{FF2B5EF4-FFF2-40B4-BE49-F238E27FC236}">
                <a16:creationId xmlns:a16="http://schemas.microsoft.com/office/drawing/2014/main" id="{633F040E-FA1C-4EDC-B925-7EFCB95828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Заглавие 1">
            <a:extLst>
              <a:ext uri="{FF2B5EF4-FFF2-40B4-BE49-F238E27FC236}">
                <a16:creationId xmlns:a16="http://schemas.microsoft.com/office/drawing/2014/main" id="{52532047-F009-41EB-86CD-D86A23A3BD8F}"/>
              </a:ext>
            </a:extLst>
          </p:cNvPr>
          <p:cNvSpPr>
            <a:spLocks noGrp="1"/>
          </p:cNvSpPr>
          <p:nvPr>
            <p:ph type="title"/>
          </p:nvPr>
        </p:nvSpPr>
        <p:spPr>
          <a:xfrm>
            <a:off x="8210623" y="1447800"/>
            <a:ext cx="3333676" cy="3096987"/>
          </a:xfrm>
        </p:spPr>
        <p:txBody>
          <a:bodyPr vert="horz" lIns="91440" tIns="45720" rIns="91440" bIns="45720" rtlCol="0" anchor="b">
            <a:normAutofit/>
          </a:bodyPr>
          <a:lstStyle/>
          <a:p>
            <a:pPr>
              <a:lnSpc>
                <a:spcPct val="90000"/>
              </a:lnSpc>
            </a:pPr>
            <a:r>
              <a:rPr lang="en-US" altLang="en-US" sz="3800"/>
              <a:t>Tours to most attractive sites of the city.</a:t>
            </a:r>
            <a:br>
              <a:rPr lang="en-US" altLang="en-US" sz="3800"/>
            </a:br>
            <a:endParaRPr lang="en-US" sz="3800"/>
          </a:p>
        </p:txBody>
      </p:sp>
      <p:sp>
        <p:nvSpPr>
          <p:cNvPr id="61" name="Freeform: Shape 56">
            <a:extLst>
              <a:ext uri="{FF2B5EF4-FFF2-40B4-BE49-F238E27FC236}">
                <a16:creationId xmlns:a16="http://schemas.microsoft.com/office/drawing/2014/main" id="{185730E4-A3A6-43E2-8E84-A4D61748B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7" name="Картина 16" descr="Картина, която съдържа път, небе, открито, сграда&#10;&#10;Описанието е генерирано автоматично">
            <a:extLst>
              <a:ext uri="{FF2B5EF4-FFF2-40B4-BE49-F238E27FC236}">
                <a16:creationId xmlns:a16="http://schemas.microsoft.com/office/drawing/2014/main" id="{E69ED0A0-9DC1-4B04-BDD2-112FE35E8E0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3853" y="837652"/>
            <a:ext cx="3038347" cy="2278760"/>
          </a:xfrm>
          <a:prstGeom prst="rect">
            <a:avLst/>
          </a:prstGeom>
          <a:effectLst/>
        </p:spPr>
      </p:pic>
      <p:pic>
        <p:nvPicPr>
          <p:cNvPr id="21" name="Картина 20">
            <a:extLst>
              <a:ext uri="{FF2B5EF4-FFF2-40B4-BE49-F238E27FC236}">
                <a16:creationId xmlns:a16="http://schemas.microsoft.com/office/drawing/2014/main" id="{52CA2A46-0E98-4C1F-B334-EAEA467C270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876168" y="1050336"/>
            <a:ext cx="3038347" cy="1853391"/>
          </a:xfrm>
          <a:prstGeom prst="rect">
            <a:avLst/>
          </a:prstGeom>
          <a:effectLst/>
        </p:spPr>
      </p:pic>
      <p:sp>
        <p:nvSpPr>
          <p:cNvPr id="59" name="Freeform 31">
            <a:extLst>
              <a:ext uri="{FF2B5EF4-FFF2-40B4-BE49-F238E27FC236}">
                <a16:creationId xmlns:a16="http://schemas.microsoft.com/office/drawing/2014/main" id="{61835C02-009F-45B9-81BA-49BD79D44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2" name="Контейнер за съдържание 14" descr="Картина, която съдържа небе, сграда, открито, път&#10;&#10;Описанието е генерирано автоматично">
            <a:extLst>
              <a:ext uri="{FF2B5EF4-FFF2-40B4-BE49-F238E27FC236}">
                <a16:creationId xmlns:a16="http://schemas.microsoft.com/office/drawing/2014/main" id="{8DD55099-A64C-4C7B-BA86-4F378AC7C177}"/>
              </a:ext>
            </a:extLst>
          </p:cNvPr>
          <p:cNvPicPr>
            <a:picLocks noGrp="1" noChangeAspect="1"/>
          </p:cNvPicPr>
          <p:nvPr>
            <p:ph idx="1"/>
          </p:nvPr>
        </p:nvPicPr>
        <p:blipFill>
          <a:blip r:embed="rId9">
            <a:extLst>
              <a:ext uri="{28A0092B-C50C-407E-A947-70E740481C1C}">
                <a14:useLocalDpi xmlns:a14="http://schemas.microsoft.com/office/drawing/2010/main" val="0"/>
              </a:ext>
            </a:extLst>
          </a:blip>
          <a:stretch>
            <a:fillRect/>
          </a:stretch>
        </p:blipFill>
        <p:spPr>
          <a:xfrm>
            <a:off x="643852" y="3976158"/>
            <a:ext cx="3038348" cy="1709070"/>
          </a:xfrm>
          <a:prstGeom prst="rect">
            <a:avLst/>
          </a:prstGeom>
          <a:effectLst/>
        </p:spPr>
      </p:pic>
      <p:pic>
        <p:nvPicPr>
          <p:cNvPr id="19" name="Картина 18" descr="Картина, която съдържа сграда, открито, дърво, трева&#10;&#10;Описанието е генерирано автоматично">
            <a:extLst>
              <a:ext uri="{FF2B5EF4-FFF2-40B4-BE49-F238E27FC236}">
                <a16:creationId xmlns:a16="http://schemas.microsoft.com/office/drawing/2014/main" id="{37403D01-6F74-4B59-AADE-BF208921296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876168" y="4124277"/>
            <a:ext cx="3038348" cy="1412831"/>
          </a:xfrm>
          <a:prstGeom prst="rect">
            <a:avLst/>
          </a:prstGeom>
          <a:effectLst/>
        </p:spPr>
      </p:pic>
    </p:spTree>
    <p:extLst>
      <p:ext uri="{BB962C8B-B14F-4D97-AF65-F5344CB8AC3E}">
        <p14:creationId xmlns:p14="http://schemas.microsoft.com/office/powerpoint/2010/main" val="346954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6" name="Picture 30">
            <a:extLst>
              <a:ext uri="{FF2B5EF4-FFF2-40B4-BE49-F238E27FC236}">
                <a16:creationId xmlns:a16="http://schemas.microsoft.com/office/drawing/2014/main" id="{BD310164-D3A3-415E-9D94-5D21D9FB2F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3" name="Picture 32">
            <a:extLst>
              <a:ext uri="{FF2B5EF4-FFF2-40B4-BE49-F238E27FC236}">
                <a16:creationId xmlns:a16="http://schemas.microsoft.com/office/drawing/2014/main" id="{BE586E08-18BF-4AB1-AB48-4005D56734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5" name="Oval 34">
            <a:extLst>
              <a:ext uri="{FF2B5EF4-FFF2-40B4-BE49-F238E27FC236}">
                <a16:creationId xmlns:a16="http://schemas.microsoft.com/office/drawing/2014/main" id="{4A497DBC-2692-42B4-A606-31024033F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7" name="Picture 36">
            <a:extLst>
              <a:ext uri="{FF2B5EF4-FFF2-40B4-BE49-F238E27FC236}">
                <a16:creationId xmlns:a16="http://schemas.microsoft.com/office/drawing/2014/main" id="{3517A192-66A9-4297-9284-65580829AB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9" name="Picture 38">
            <a:extLst>
              <a:ext uri="{FF2B5EF4-FFF2-40B4-BE49-F238E27FC236}">
                <a16:creationId xmlns:a16="http://schemas.microsoft.com/office/drawing/2014/main" id="{130825ED-0133-430D-BBBB-50B6F522844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1" name="Rectangle 40">
            <a:extLst>
              <a:ext uri="{FF2B5EF4-FFF2-40B4-BE49-F238E27FC236}">
                <a16:creationId xmlns:a16="http://schemas.microsoft.com/office/drawing/2014/main" id="{633F040E-FA1C-4EDC-B925-7EFCB95828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Заглавие 1">
            <a:extLst>
              <a:ext uri="{FF2B5EF4-FFF2-40B4-BE49-F238E27FC236}">
                <a16:creationId xmlns:a16="http://schemas.microsoft.com/office/drawing/2014/main" id="{11A77526-B30B-4238-998F-F86FC23F2924}"/>
              </a:ext>
            </a:extLst>
          </p:cNvPr>
          <p:cNvSpPr>
            <a:spLocks noGrp="1"/>
          </p:cNvSpPr>
          <p:nvPr>
            <p:ph type="title"/>
          </p:nvPr>
        </p:nvSpPr>
        <p:spPr>
          <a:xfrm>
            <a:off x="8210623" y="1447800"/>
            <a:ext cx="3333676" cy="3096987"/>
          </a:xfrm>
        </p:spPr>
        <p:txBody>
          <a:bodyPr vert="horz" lIns="91440" tIns="45720" rIns="91440" bIns="45720" rtlCol="0" anchor="b">
            <a:normAutofit/>
          </a:bodyPr>
          <a:lstStyle/>
          <a:p>
            <a:pPr>
              <a:lnSpc>
                <a:spcPct val="90000"/>
              </a:lnSpc>
            </a:pPr>
            <a:r>
              <a:rPr lang="en-US" altLang="en-US" sz="3000"/>
              <a:t>Guiding the travellers to discover some amazing and innovative street art forms.</a:t>
            </a:r>
            <a:br>
              <a:rPr lang="en-US" altLang="en-US" sz="3000"/>
            </a:br>
            <a:endParaRPr lang="en-US" sz="3000"/>
          </a:p>
        </p:txBody>
      </p:sp>
      <p:sp>
        <p:nvSpPr>
          <p:cNvPr id="43" name="Freeform: Shape 42">
            <a:extLst>
              <a:ext uri="{FF2B5EF4-FFF2-40B4-BE49-F238E27FC236}">
                <a16:creationId xmlns:a16="http://schemas.microsoft.com/office/drawing/2014/main" id="{185730E4-A3A6-43E2-8E84-A4D61748B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Картина 8" descr="Картина, която съдържа земя, сграда, открито, лице&#10;&#10;Описанието е генерирано автоматично">
            <a:extLst>
              <a:ext uri="{FF2B5EF4-FFF2-40B4-BE49-F238E27FC236}">
                <a16:creationId xmlns:a16="http://schemas.microsoft.com/office/drawing/2014/main" id="{7B603D55-60F2-41C1-9B5F-9E3F40012877}"/>
              </a:ext>
            </a:extLst>
          </p:cNvPr>
          <p:cNvPicPr>
            <a:picLocks noChangeAspect="1"/>
          </p:cNvPicPr>
          <p:nvPr/>
        </p:nvPicPr>
        <p:blipFill rotWithShape="1">
          <a:blip r:embed="rId7">
            <a:extLst>
              <a:ext uri="{28A0092B-C50C-407E-A947-70E740481C1C}">
                <a14:useLocalDpi xmlns:a14="http://schemas.microsoft.com/office/drawing/2010/main" val="0"/>
              </a:ext>
            </a:extLst>
          </a:blip>
          <a:srcRect r="1" b="18579"/>
          <a:stretch/>
        </p:blipFill>
        <p:spPr>
          <a:xfrm>
            <a:off x="1073233" y="647699"/>
            <a:ext cx="2179586" cy="2658666"/>
          </a:xfrm>
          <a:prstGeom prst="rect">
            <a:avLst/>
          </a:prstGeom>
          <a:effectLst/>
        </p:spPr>
      </p:pic>
      <p:pic>
        <p:nvPicPr>
          <p:cNvPr id="11" name="Картина 10" descr="Картина, която съдържа открито, лице, земя, небе&#10;&#10;Описанието е генерирано автоматично">
            <a:extLst>
              <a:ext uri="{FF2B5EF4-FFF2-40B4-BE49-F238E27FC236}">
                <a16:creationId xmlns:a16="http://schemas.microsoft.com/office/drawing/2014/main" id="{2C69DD9D-D6C4-4F3B-A90D-7D2599A86252}"/>
              </a:ext>
            </a:extLst>
          </p:cNvPr>
          <p:cNvPicPr>
            <a:picLocks noChangeAspect="1"/>
          </p:cNvPicPr>
          <p:nvPr/>
        </p:nvPicPr>
        <p:blipFill rotWithShape="1">
          <a:blip r:embed="rId8">
            <a:extLst>
              <a:ext uri="{28A0092B-C50C-407E-A947-70E740481C1C}">
                <a14:useLocalDpi xmlns:a14="http://schemas.microsoft.com/office/drawing/2010/main" val="0"/>
              </a:ext>
            </a:extLst>
          </a:blip>
          <a:srcRect r="1" b="18579"/>
          <a:stretch/>
        </p:blipFill>
        <p:spPr>
          <a:xfrm>
            <a:off x="4305548" y="647699"/>
            <a:ext cx="2179586" cy="2658666"/>
          </a:xfrm>
          <a:prstGeom prst="rect">
            <a:avLst/>
          </a:prstGeom>
          <a:effectLst/>
        </p:spPr>
      </p:pic>
      <p:sp>
        <p:nvSpPr>
          <p:cNvPr id="45" name="Freeform 31">
            <a:extLst>
              <a:ext uri="{FF2B5EF4-FFF2-40B4-BE49-F238E27FC236}">
                <a16:creationId xmlns:a16="http://schemas.microsoft.com/office/drawing/2014/main" id="{61835C02-009F-45B9-81BA-49BD79D44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38" name="Контейнер за съдържание 6" descr="Картина, която съдържа небе, открито, ограда, лодка&#10;&#10;Описанието е генерирано автоматично">
            <a:extLst>
              <a:ext uri="{FF2B5EF4-FFF2-40B4-BE49-F238E27FC236}">
                <a16:creationId xmlns:a16="http://schemas.microsoft.com/office/drawing/2014/main" id="{056AB6D5-07C5-46EC-B167-7E705B38157F}"/>
              </a:ext>
            </a:extLst>
          </p:cNvPr>
          <p:cNvPicPr>
            <a:picLocks noGrp="1" noChangeAspect="1"/>
          </p:cNvPicPr>
          <p:nvPr>
            <p:ph idx="1"/>
          </p:nvPr>
        </p:nvPicPr>
        <p:blipFill rotWithShape="1">
          <a:blip r:embed="rId9">
            <a:extLst>
              <a:ext uri="{28A0092B-C50C-407E-A947-70E740481C1C}">
                <a14:useLocalDpi xmlns:a14="http://schemas.microsoft.com/office/drawing/2010/main" val="0"/>
              </a:ext>
            </a:extLst>
          </a:blip>
          <a:srcRect l="21406" r="23871" b="-3"/>
          <a:stretch/>
        </p:blipFill>
        <p:spPr>
          <a:xfrm>
            <a:off x="1073245" y="3501360"/>
            <a:ext cx="2179562" cy="2658666"/>
          </a:xfrm>
          <a:prstGeom prst="rect">
            <a:avLst/>
          </a:prstGeom>
          <a:effectLst/>
        </p:spPr>
      </p:pic>
      <p:pic>
        <p:nvPicPr>
          <p:cNvPr id="19" name="Картина 18" descr="Картина, която съдържа път, открито, лице, земя&#10;&#10;Описанието е генерирано автоматично">
            <a:extLst>
              <a:ext uri="{FF2B5EF4-FFF2-40B4-BE49-F238E27FC236}">
                <a16:creationId xmlns:a16="http://schemas.microsoft.com/office/drawing/2014/main" id="{0656523B-14B8-46A4-BD45-C6FE9A9D6DA5}"/>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876168" y="3816644"/>
            <a:ext cx="3038348" cy="2028097"/>
          </a:xfrm>
          <a:prstGeom prst="rect">
            <a:avLst/>
          </a:prstGeom>
          <a:effectLst/>
        </p:spPr>
      </p:pic>
    </p:spTree>
    <p:extLst>
      <p:ext uri="{BB962C8B-B14F-4D97-AF65-F5344CB8AC3E}">
        <p14:creationId xmlns:p14="http://schemas.microsoft.com/office/powerpoint/2010/main" val="2711810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7" name="Picture 36">
            <a:extLst>
              <a:ext uri="{FF2B5EF4-FFF2-40B4-BE49-F238E27FC236}">
                <a16:creationId xmlns:a16="http://schemas.microsoft.com/office/drawing/2014/main" id="{1530DCFF-08F5-434A-A0D5-F3E89407A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9" name="Picture 38">
            <a:extLst>
              <a:ext uri="{FF2B5EF4-FFF2-40B4-BE49-F238E27FC236}">
                <a16:creationId xmlns:a16="http://schemas.microsoft.com/office/drawing/2014/main" id="{24011A3A-9884-40BF-94F6-0625A0ADD32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1" name="Oval 40">
            <a:extLst>
              <a:ext uri="{FF2B5EF4-FFF2-40B4-BE49-F238E27FC236}">
                <a16:creationId xmlns:a16="http://schemas.microsoft.com/office/drawing/2014/main" id="{D6573690-978D-48A4-8645-0E01F8211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3" name="Picture 42">
            <a:extLst>
              <a:ext uri="{FF2B5EF4-FFF2-40B4-BE49-F238E27FC236}">
                <a16:creationId xmlns:a16="http://schemas.microsoft.com/office/drawing/2014/main" id="{D4B84446-184D-45CE-9532-48179EAE58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5" name="Picture 44">
            <a:extLst>
              <a:ext uri="{FF2B5EF4-FFF2-40B4-BE49-F238E27FC236}">
                <a16:creationId xmlns:a16="http://schemas.microsoft.com/office/drawing/2014/main" id="{C9229660-8639-44E7-B486-7436516E6B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7" name="Rectangle 46">
            <a:extLst>
              <a:ext uri="{FF2B5EF4-FFF2-40B4-BE49-F238E27FC236}">
                <a16:creationId xmlns:a16="http://schemas.microsoft.com/office/drawing/2014/main" id="{858084FA-40DB-44FC-94DA-93AA71CD6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Заглавие 1">
            <a:extLst>
              <a:ext uri="{FF2B5EF4-FFF2-40B4-BE49-F238E27FC236}">
                <a16:creationId xmlns:a16="http://schemas.microsoft.com/office/drawing/2014/main" id="{9C79974E-B1D6-418C-AF5C-9EB9A986DB83}"/>
              </a:ext>
            </a:extLst>
          </p:cNvPr>
          <p:cNvSpPr>
            <a:spLocks noGrp="1"/>
          </p:cNvSpPr>
          <p:nvPr>
            <p:ph type="title"/>
          </p:nvPr>
        </p:nvSpPr>
        <p:spPr>
          <a:xfrm>
            <a:off x="8842459" y="1447800"/>
            <a:ext cx="2701839" cy="3329581"/>
          </a:xfrm>
        </p:spPr>
        <p:txBody>
          <a:bodyPr vert="horz" lIns="91440" tIns="45720" rIns="91440" bIns="45720" rtlCol="0" anchor="b">
            <a:normAutofit/>
          </a:bodyPr>
          <a:lstStyle/>
          <a:p>
            <a:pPr>
              <a:lnSpc>
                <a:spcPct val="90000"/>
              </a:lnSpc>
            </a:pPr>
            <a:r>
              <a:rPr lang="en-US" altLang="en-US" sz="2300"/>
              <a:t>Emphasize on consumer satisfaction and enhnaced customer friendly services in an affordable budget.</a:t>
            </a:r>
            <a:br>
              <a:rPr lang="en-US" altLang="en-US" sz="2300"/>
            </a:br>
            <a:endParaRPr lang="en-US" sz="2300"/>
          </a:p>
        </p:txBody>
      </p:sp>
      <p:sp>
        <p:nvSpPr>
          <p:cNvPr id="49" name="Rectangle 48">
            <a:extLst>
              <a:ext uri="{FF2B5EF4-FFF2-40B4-BE49-F238E27FC236}">
                <a16:creationId xmlns:a16="http://schemas.microsoft.com/office/drawing/2014/main" id="{F7C4BD98-A9E2-44C6-85CA-C1E1032E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201839"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ounded Rectangle 14">
            <a:extLst>
              <a:ext uri="{FF2B5EF4-FFF2-40B4-BE49-F238E27FC236}">
                <a16:creationId xmlns:a16="http://schemas.microsoft.com/office/drawing/2014/main" id="{6568C321-A745-46E8-9823-6809ADAB1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7319" y="615877"/>
            <a:ext cx="6946819" cy="562624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Контейнер за съдържание 4" descr="Картина, която съдържа лице, сграда, открито&#10;&#10;Описанието е генерирано автоматично">
            <a:extLst>
              <a:ext uri="{FF2B5EF4-FFF2-40B4-BE49-F238E27FC236}">
                <a16:creationId xmlns:a16="http://schemas.microsoft.com/office/drawing/2014/main" id="{7823A546-D983-4737-92A3-2CC21D424FD6}"/>
              </a:ext>
            </a:extLst>
          </p:cNvPr>
          <p:cNvPicPr>
            <a:picLocks noGrp="1" noChangeAspect="1"/>
          </p:cNvPicPr>
          <p:nvPr>
            <p:ph idx="1"/>
          </p:nvPr>
        </p:nvPicPr>
        <p:blipFill rotWithShape="1">
          <a:blip r:embed="rId7">
            <a:extLst>
              <a:ext uri="{28A0092B-C50C-407E-A947-70E740481C1C}">
                <a14:useLocalDpi xmlns:a14="http://schemas.microsoft.com/office/drawing/2010/main" val="0"/>
              </a:ext>
            </a:extLst>
          </a:blip>
          <a:srcRect l="9481" r="4160" b="-3"/>
          <a:stretch/>
        </p:blipFill>
        <p:spPr>
          <a:xfrm>
            <a:off x="1086228" y="1100050"/>
            <a:ext cx="2919062" cy="2253510"/>
          </a:xfrm>
          <a:prstGeom prst="rect">
            <a:avLst/>
          </a:prstGeom>
          <a:effectLst/>
        </p:spPr>
      </p:pic>
      <p:pic>
        <p:nvPicPr>
          <p:cNvPr id="11" name="Картина 10" descr="Картина, която съдържа сграда, открито&#10;&#10;Описанието е генерирано автоматично">
            <a:extLst>
              <a:ext uri="{FF2B5EF4-FFF2-40B4-BE49-F238E27FC236}">
                <a16:creationId xmlns:a16="http://schemas.microsoft.com/office/drawing/2014/main" id="{199E4475-5314-4DF1-9F5A-6F3F29E4FD74}"/>
              </a:ext>
            </a:extLst>
          </p:cNvPr>
          <p:cNvPicPr>
            <a:picLocks noChangeAspect="1"/>
          </p:cNvPicPr>
          <p:nvPr/>
        </p:nvPicPr>
        <p:blipFill rotWithShape="1">
          <a:blip r:embed="rId8">
            <a:extLst>
              <a:ext uri="{28A0092B-C50C-407E-A947-70E740481C1C}">
                <a14:useLocalDpi xmlns:a14="http://schemas.microsoft.com/office/drawing/2010/main" val="0"/>
              </a:ext>
            </a:extLst>
          </a:blip>
          <a:srcRect l="10439" r="16701" b="4"/>
          <a:stretch/>
        </p:blipFill>
        <p:spPr>
          <a:xfrm>
            <a:off x="1086228" y="3504437"/>
            <a:ext cx="2919062" cy="2253510"/>
          </a:xfrm>
          <a:prstGeom prst="rect">
            <a:avLst/>
          </a:prstGeom>
          <a:effectLst/>
        </p:spPr>
      </p:pic>
      <p:pic>
        <p:nvPicPr>
          <p:cNvPr id="7" name="Картина 6" descr="Картина, която съдържа сграда, открито, бял, снимка&#10;&#10;Описанието е генерирано автоматично">
            <a:extLst>
              <a:ext uri="{FF2B5EF4-FFF2-40B4-BE49-F238E27FC236}">
                <a16:creationId xmlns:a16="http://schemas.microsoft.com/office/drawing/2014/main" id="{035D56F7-89FE-4F2B-AAE9-1F821FECE52E}"/>
              </a:ext>
            </a:extLst>
          </p:cNvPr>
          <p:cNvPicPr>
            <a:picLocks noChangeAspect="1"/>
          </p:cNvPicPr>
          <p:nvPr/>
        </p:nvPicPr>
        <p:blipFill rotWithShape="1">
          <a:blip r:embed="rId9">
            <a:extLst>
              <a:ext uri="{28A0092B-C50C-407E-A947-70E740481C1C}">
                <a14:useLocalDpi xmlns:a14="http://schemas.microsoft.com/office/drawing/2010/main" val="0"/>
              </a:ext>
            </a:extLst>
          </a:blip>
          <a:srcRect l="7728" r="19411" b="4"/>
          <a:stretch/>
        </p:blipFill>
        <p:spPr>
          <a:xfrm>
            <a:off x="4156166" y="3504437"/>
            <a:ext cx="2919064" cy="2253510"/>
          </a:xfrm>
          <a:prstGeom prst="rect">
            <a:avLst/>
          </a:prstGeom>
          <a:effectLst/>
        </p:spPr>
      </p:pic>
      <p:pic>
        <p:nvPicPr>
          <p:cNvPr id="29" name="Картина 28" descr="Картина, която съдържа сграда, път, открито&#10;&#10;Описанието е генерирано автоматично">
            <a:extLst>
              <a:ext uri="{FF2B5EF4-FFF2-40B4-BE49-F238E27FC236}">
                <a16:creationId xmlns:a16="http://schemas.microsoft.com/office/drawing/2014/main" id="{CE616A52-FD3C-44AB-B855-CF7A54BCF765}"/>
              </a:ext>
            </a:extLst>
          </p:cNvPr>
          <p:cNvPicPr>
            <a:picLocks noChangeAspect="1"/>
          </p:cNvPicPr>
          <p:nvPr/>
        </p:nvPicPr>
        <p:blipFill rotWithShape="1">
          <a:blip r:embed="rId10">
            <a:extLst>
              <a:ext uri="{28A0092B-C50C-407E-A947-70E740481C1C}">
                <a14:useLocalDpi xmlns:a14="http://schemas.microsoft.com/office/drawing/2010/main" val="0"/>
              </a:ext>
            </a:extLst>
          </a:blip>
          <a:srcRect t="44679" r="-4" b="12860"/>
          <a:stretch/>
        </p:blipFill>
        <p:spPr>
          <a:xfrm>
            <a:off x="4156166" y="1100053"/>
            <a:ext cx="2919064" cy="2253507"/>
          </a:xfrm>
          <a:prstGeom prst="rect">
            <a:avLst/>
          </a:prstGeom>
          <a:effectLst/>
        </p:spPr>
      </p:pic>
    </p:spTree>
    <p:extLst>
      <p:ext uri="{BB962C8B-B14F-4D97-AF65-F5344CB8AC3E}">
        <p14:creationId xmlns:p14="http://schemas.microsoft.com/office/powerpoint/2010/main" val="384507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18A20D6F-4093-4C8E-AD1F-ED57067E943D}"/>
              </a:ext>
            </a:extLst>
          </p:cNvPr>
          <p:cNvSpPr>
            <a:spLocks noGrp="1"/>
          </p:cNvSpPr>
          <p:nvPr>
            <p:ph type="ctrTitle"/>
          </p:nvPr>
        </p:nvSpPr>
        <p:spPr>
          <a:xfrm>
            <a:off x="1154955" y="157656"/>
            <a:ext cx="8825658" cy="1576551"/>
          </a:xfrm>
        </p:spPr>
        <p:txBody>
          <a:bodyPr/>
          <a:lstStyle/>
          <a:p>
            <a:pPr algn="ctr"/>
            <a:r>
              <a:rPr lang="en-GB" altLang="en-US" sz="3600" b="1" i="1" dirty="0">
                <a:latin typeface="Arial" panose="020B0604020202020204" pitchFamily="34" charset="0"/>
                <a:cs typeface="Arial" panose="020B0604020202020204" pitchFamily="34" charset="0"/>
              </a:rPr>
              <a:t>Target Market</a:t>
            </a:r>
            <a:endParaRPr lang="en-GB" sz="3600" dirty="0">
              <a:latin typeface="Arial" panose="020B0604020202020204" pitchFamily="34" charset="0"/>
              <a:cs typeface="Arial" panose="020B0604020202020204" pitchFamily="34" charset="0"/>
            </a:endParaRPr>
          </a:p>
        </p:txBody>
      </p:sp>
      <p:sp>
        <p:nvSpPr>
          <p:cNvPr id="3" name="Подзаглавие 2">
            <a:extLst>
              <a:ext uri="{FF2B5EF4-FFF2-40B4-BE49-F238E27FC236}">
                <a16:creationId xmlns:a16="http://schemas.microsoft.com/office/drawing/2014/main" id="{752C5D9F-D039-40A8-9383-D4E411AAC836}"/>
              </a:ext>
            </a:extLst>
          </p:cNvPr>
          <p:cNvSpPr>
            <a:spLocks noGrp="1"/>
          </p:cNvSpPr>
          <p:nvPr>
            <p:ph type="subTitle" idx="1"/>
          </p:nvPr>
        </p:nvSpPr>
        <p:spPr>
          <a:xfrm>
            <a:off x="1154955" y="2049517"/>
            <a:ext cx="8825658" cy="3589283"/>
          </a:xfrm>
        </p:spPr>
        <p:txBody>
          <a:bodyPr>
            <a:normAutofit/>
          </a:bodyPr>
          <a:lstStyle/>
          <a:p>
            <a:pPr marL="342900" indent="-342900">
              <a:buFont typeface="Wingdings" panose="05000000000000000000" pitchFamily="2" charset="2"/>
              <a:buChar char="§"/>
            </a:pPr>
            <a:r>
              <a:rPr lang="en-GB" altLang="en-US" sz="2400" dirty="0">
                <a:solidFill>
                  <a:schemeClr val="tx1"/>
                </a:solidFill>
                <a:latin typeface="Arial" panose="020B0604020202020204" pitchFamily="34" charset="0"/>
                <a:cs typeface="Arial" panose="020B0604020202020204" pitchFamily="34" charset="0"/>
              </a:rPr>
              <a:t>Travellers having no specific idea where to visit</a:t>
            </a:r>
          </a:p>
          <a:p>
            <a:pPr marL="342900" indent="-342900">
              <a:buFont typeface="Wingdings" panose="05000000000000000000" pitchFamily="2" charset="2"/>
              <a:buChar char="§"/>
            </a:pPr>
            <a:r>
              <a:rPr lang="en-GB" altLang="en-US" sz="2400" dirty="0">
                <a:solidFill>
                  <a:schemeClr val="tx1"/>
                </a:solidFill>
                <a:latin typeface="Arial" panose="020B0604020202020204" pitchFamily="34" charset="0"/>
                <a:cs typeface="Arial" panose="020B0604020202020204" pitchFamily="34" charset="0"/>
              </a:rPr>
              <a:t>Travellers and Visitors making first visit</a:t>
            </a:r>
          </a:p>
          <a:p>
            <a:pPr marL="342900" indent="-342900">
              <a:buFont typeface="Wingdings" panose="05000000000000000000" pitchFamily="2" charset="2"/>
              <a:buChar char="§"/>
            </a:pPr>
            <a:r>
              <a:rPr lang="en-GB" altLang="en-US" sz="2400" dirty="0">
                <a:solidFill>
                  <a:schemeClr val="tx1"/>
                </a:solidFill>
                <a:latin typeface="Arial" panose="020B0604020202020204" pitchFamily="34" charset="0"/>
                <a:cs typeface="Arial" panose="020B0604020202020204" pitchFamily="34" charset="0"/>
              </a:rPr>
              <a:t>College excursion groups</a:t>
            </a:r>
          </a:p>
          <a:p>
            <a:pPr marL="342900" indent="-342900">
              <a:buFont typeface="Wingdings" panose="05000000000000000000" pitchFamily="2" charset="2"/>
              <a:buChar char="§"/>
            </a:pPr>
            <a:r>
              <a:rPr lang="en-GB" altLang="en-US" sz="2400" dirty="0">
                <a:solidFill>
                  <a:schemeClr val="tx1"/>
                </a:solidFill>
                <a:latin typeface="Arial" panose="020B0604020202020204" pitchFamily="34" charset="0"/>
                <a:cs typeface="Arial" panose="020B0604020202020204" pitchFamily="34" charset="0"/>
              </a:rPr>
              <a:t>Individuals and groups looking for leisure holiday plan</a:t>
            </a:r>
          </a:p>
          <a:p>
            <a:endParaRPr lang="en-GB" dirty="0"/>
          </a:p>
        </p:txBody>
      </p:sp>
    </p:spTree>
    <p:extLst>
      <p:ext uri="{BB962C8B-B14F-4D97-AF65-F5344CB8AC3E}">
        <p14:creationId xmlns:p14="http://schemas.microsoft.com/office/powerpoint/2010/main" val="538400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4CE059D5-2544-43FF-80F4-8DA2BE173BA4}"/>
              </a:ext>
            </a:extLst>
          </p:cNvPr>
          <p:cNvSpPr>
            <a:spLocks noGrp="1"/>
          </p:cNvSpPr>
          <p:nvPr>
            <p:ph type="title"/>
          </p:nvPr>
        </p:nvSpPr>
        <p:spPr/>
        <p:txBody>
          <a:bodyPr/>
          <a:lstStyle/>
          <a:p>
            <a:pPr algn="ctr"/>
            <a:r>
              <a:rPr lang="en-GB" altLang="en-US" sz="3600" b="1" i="1" dirty="0">
                <a:latin typeface="Arial" panose="020B0604020202020204" pitchFamily="34" charset="0"/>
                <a:cs typeface="Arial" panose="020B0604020202020204" pitchFamily="34" charset="0"/>
              </a:rPr>
              <a:t>Market Segment </a:t>
            </a:r>
            <a:endParaRPr lang="en-GB" sz="3600" dirty="0">
              <a:latin typeface="Arial" panose="020B0604020202020204" pitchFamily="34" charset="0"/>
              <a:cs typeface="Arial" panose="020B0604020202020204" pitchFamily="34" charset="0"/>
            </a:endParaRPr>
          </a:p>
        </p:txBody>
      </p:sp>
      <p:graphicFrame>
        <p:nvGraphicFramePr>
          <p:cNvPr id="5" name="Контейнер за съдържание 4">
            <a:extLst>
              <a:ext uri="{FF2B5EF4-FFF2-40B4-BE49-F238E27FC236}">
                <a16:creationId xmlns:a16="http://schemas.microsoft.com/office/drawing/2014/main" id="{740A09FA-4FD0-451D-B798-B865901D5436}"/>
              </a:ext>
            </a:extLst>
          </p:cNvPr>
          <p:cNvGraphicFramePr>
            <a:graphicFrameLocks noGrp="1"/>
          </p:cNvGraphicFramePr>
          <p:nvPr>
            <p:ph idx="1"/>
            <p:extLst>
              <p:ext uri="{D42A27DB-BD31-4B8C-83A1-F6EECF244321}">
                <p14:modId xmlns:p14="http://schemas.microsoft.com/office/powerpoint/2010/main" val="819644026"/>
              </p:ext>
            </p:extLst>
          </p:nvPr>
        </p:nvGraphicFramePr>
        <p:xfrm>
          <a:off x="1103313" y="2052638"/>
          <a:ext cx="8947150" cy="3749040"/>
        </p:xfrm>
        <a:graphic>
          <a:graphicData uri="http://schemas.openxmlformats.org/drawingml/2006/table">
            <a:tbl>
              <a:tblPr firstRow="1" bandRow="1">
                <a:tableStyleId>{5C22544A-7EE6-4342-B048-85BDC9FD1C3A}</a:tableStyleId>
              </a:tblPr>
              <a:tblGrid>
                <a:gridCol w="4473575">
                  <a:extLst>
                    <a:ext uri="{9D8B030D-6E8A-4147-A177-3AD203B41FA5}">
                      <a16:colId xmlns:a16="http://schemas.microsoft.com/office/drawing/2014/main" val="1969221977"/>
                    </a:ext>
                  </a:extLst>
                </a:gridCol>
                <a:gridCol w="4473575">
                  <a:extLst>
                    <a:ext uri="{9D8B030D-6E8A-4147-A177-3AD203B41FA5}">
                      <a16:colId xmlns:a16="http://schemas.microsoft.com/office/drawing/2014/main" val="2268960266"/>
                    </a:ext>
                  </a:extLst>
                </a:gridCol>
              </a:tblGrid>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dirty="0">
                          <a:latin typeface="Times New Roman" panose="02020603050405020304" charset="0"/>
                          <a:cs typeface="Times New Roman" panose="02020603050405020304" charset="0"/>
                        </a:rPr>
                        <a:t>Base of the segmentation </a:t>
                      </a:r>
                      <a:endParaRPr lang="en-US" altLang="en-US" sz="1800" b="1" dirty="0">
                        <a:latin typeface="Times New Roman" panose="02020603050405020304" charset="0"/>
                        <a:ea typeface="Times New Roman" panose="02020603050405020304" charset="0"/>
                        <a:cs typeface="Times New Roman" panose="02020603050405020304" charset="0"/>
                      </a:endParaRP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0" dirty="0">
                          <a:latin typeface="Times New Roman" panose="02020603050405020304" charset="0"/>
                          <a:cs typeface="Times New Roman" panose="02020603050405020304" charset="0"/>
                        </a:rPr>
                        <a:t>Category </a:t>
                      </a:r>
                      <a:endParaRPr lang="en-US" altLang="en-US" sz="1800" b="0" dirty="0">
                        <a:latin typeface="Times New Roman" panose="02020603050405020304" charset="0"/>
                        <a:ea typeface="Times New Roman" panose="02020603050405020304" charset="0"/>
                        <a:cs typeface="Times New Roman" panose="02020603050405020304" charset="0"/>
                      </a:endParaRPr>
                    </a:p>
                    <a:p>
                      <a:endParaRPr lang="en-GB" dirty="0"/>
                    </a:p>
                  </a:txBody>
                  <a:tcPr/>
                </a:tc>
                <a:extLst>
                  <a:ext uri="{0D108BD9-81ED-4DB2-BD59-A6C34878D82A}">
                    <a16:rowId xmlns:a16="http://schemas.microsoft.com/office/drawing/2014/main" val="1587411500"/>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dirty="0">
                          <a:latin typeface="Times New Roman" panose="02020603050405020304" charset="0"/>
                          <a:cs typeface="Times New Roman" panose="02020603050405020304" charset="0"/>
                        </a:rPr>
                        <a:t>Psychographic </a:t>
                      </a:r>
                      <a:endParaRPr lang="en-US" altLang="en-US" sz="1800" b="1" dirty="0">
                        <a:latin typeface="Times New Roman" panose="02020603050405020304" charset="0"/>
                        <a:ea typeface="Times New Roman" panose="02020603050405020304" charset="0"/>
                        <a:cs typeface="Times New Roman" panose="02020603050405020304" charset="0"/>
                      </a:endParaRP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0" dirty="0">
                          <a:latin typeface="Times New Roman" panose="02020603050405020304" charset="0"/>
                          <a:cs typeface="Times New Roman" panose="02020603050405020304" charset="0"/>
                        </a:rPr>
                        <a:t>Lifestyle, knowledge </a:t>
                      </a:r>
                      <a:endParaRPr lang="en-US" altLang="en-US" sz="1800" b="0" dirty="0">
                        <a:latin typeface="Times New Roman" panose="02020603050405020304" charset="0"/>
                        <a:ea typeface="Times New Roman" panose="02020603050405020304" charset="0"/>
                        <a:cs typeface="Times New Roman" panose="02020603050405020304" charset="0"/>
                      </a:endParaRPr>
                    </a:p>
                    <a:p>
                      <a:endParaRPr lang="en-GB" dirty="0"/>
                    </a:p>
                  </a:txBody>
                  <a:tcPr/>
                </a:tc>
                <a:extLst>
                  <a:ext uri="{0D108BD9-81ED-4DB2-BD59-A6C34878D82A}">
                    <a16:rowId xmlns:a16="http://schemas.microsoft.com/office/drawing/2014/main" val="1946395683"/>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dirty="0">
                          <a:latin typeface="Times New Roman" panose="02020603050405020304" charset="0"/>
                          <a:cs typeface="Times New Roman" panose="02020603050405020304" charset="0"/>
                        </a:rPr>
                        <a:t>Socio-economy</a:t>
                      </a:r>
                      <a:endParaRPr lang="en-US" altLang="en-US" sz="1800" b="1" dirty="0">
                        <a:latin typeface="Times New Roman" panose="02020603050405020304" charset="0"/>
                        <a:ea typeface="Times New Roman" panose="02020603050405020304" charset="0"/>
                        <a:cs typeface="Times New Roman" panose="02020603050405020304" charset="0"/>
                      </a:endParaRP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0" dirty="0">
                          <a:latin typeface="Times New Roman" panose="02020603050405020304" charset="0"/>
                          <a:cs typeface="Times New Roman" panose="02020603050405020304" charset="0"/>
                        </a:rPr>
                        <a:t>Higher to middle income people, Urban community people, knowledge about art and culture </a:t>
                      </a:r>
                      <a:endParaRPr lang="en-US" altLang="en-US" sz="1800" b="0" dirty="0">
                        <a:latin typeface="Times New Roman" panose="02020603050405020304" charset="0"/>
                        <a:ea typeface="Times New Roman" panose="02020603050405020304" charset="0"/>
                        <a:cs typeface="Times New Roman" panose="02020603050405020304" charset="0"/>
                      </a:endParaRPr>
                    </a:p>
                    <a:p>
                      <a:endParaRPr lang="en-GB" dirty="0"/>
                    </a:p>
                  </a:txBody>
                  <a:tcPr/>
                </a:tc>
                <a:extLst>
                  <a:ext uri="{0D108BD9-81ED-4DB2-BD59-A6C34878D82A}">
                    <a16:rowId xmlns:a16="http://schemas.microsoft.com/office/drawing/2014/main" val="2178668582"/>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dirty="0">
                          <a:latin typeface="Times New Roman" panose="02020603050405020304" charset="0"/>
                          <a:cs typeface="Times New Roman" panose="02020603050405020304" charset="0"/>
                        </a:rPr>
                        <a:t>Purpose</a:t>
                      </a:r>
                      <a:endParaRPr lang="en-US" altLang="en-US" sz="1800" b="1" dirty="0">
                        <a:latin typeface="Times New Roman" panose="02020603050405020304" charset="0"/>
                        <a:ea typeface="Times New Roman" panose="02020603050405020304" charset="0"/>
                        <a:cs typeface="Times New Roman" panose="02020603050405020304" charset="0"/>
                      </a:endParaRP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0" dirty="0">
                          <a:latin typeface="Times New Roman" panose="02020603050405020304" charset="0"/>
                          <a:cs typeface="Times New Roman" panose="02020603050405020304" charset="0"/>
                        </a:rPr>
                        <a:t>Cultural and creative tourism, leisure, </a:t>
                      </a:r>
                      <a:endParaRPr lang="en-US" altLang="en-US" sz="1800" b="0" dirty="0">
                        <a:latin typeface="Times New Roman" panose="02020603050405020304" charset="0"/>
                        <a:ea typeface="Times New Roman" panose="02020603050405020304" charset="0"/>
                        <a:cs typeface="Times New Roman" panose="02020603050405020304" charset="0"/>
                      </a:endParaRPr>
                    </a:p>
                    <a:p>
                      <a:endParaRPr lang="en-GB" dirty="0"/>
                    </a:p>
                  </a:txBody>
                  <a:tcPr/>
                </a:tc>
                <a:extLst>
                  <a:ext uri="{0D108BD9-81ED-4DB2-BD59-A6C34878D82A}">
                    <a16:rowId xmlns:a16="http://schemas.microsoft.com/office/drawing/2014/main" val="927124100"/>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dirty="0">
                          <a:latin typeface="Times New Roman" panose="02020603050405020304" charset="0"/>
                          <a:cs typeface="Times New Roman" panose="02020603050405020304" charset="0"/>
                        </a:rPr>
                        <a:t>Age </a:t>
                      </a:r>
                      <a:endParaRPr lang="en-US" altLang="en-US" sz="1800" b="1" dirty="0">
                        <a:latin typeface="Times New Roman" panose="02020603050405020304" charset="0"/>
                        <a:ea typeface="Times New Roman" panose="02020603050405020304" charset="0"/>
                        <a:cs typeface="Times New Roman" panose="02020603050405020304" charset="0"/>
                      </a:endParaRP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0" dirty="0">
                          <a:latin typeface="Times New Roman" panose="02020603050405020304" charset="0"/>
                          <a:cs typeface="Times New Roman" panose="02020603050405020304" charset="0"/>
                        </a:rPr>
                        <a:t>Teens, youth generation</a:t>
                      </a:r>
                      <a:endParaRPr lang="en-US" altLang="en-US" sz="1800" b="0" dirty="0">
                        <a:latin typeface="Times New Roman" panose="02020603050405020304" charset="0"/>
                        <a:ea typeface="Times New Roman" panose="02020603050405020304" charset="0"/>
                        <a:cs typeface="Times New Roman" panose="02020603050405020304" charset="0"/>
                      </a:endParaRPr>
                    </a:p>
                    <a:p>
                      <a:endParaRPr lang="en-GB" dirty="0"/>
                    </a:p>
                  </a:txBody>
                  <a:tcPr/>
                </a:tc>
                <a:extLst>
                  <a:ext uri="{0D108BD9-81ED-4DB2-BD59-A6C34878D82A}">
                    <a16:rowId xmlns:a16="http://schemas.microsoft.com/office/drawing/2014/main" val="1653378853"/>
                  </a:ext>
                </a:extLst>
              </a:tr>
            </a:tbl>
          </a:graphicData>
        </a:graphic>
      </p:graphicFrame>
    </p:spTree>
    <p:extLst>
      <p:ext uri="{BB962C8B-B14F-4D97-AF65-F5344CB8AC3E}">
        <p14:creationId xmlns:p14="http://schemas.microsoft.com/office/powerpoint/2010/main" val="1842229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AEDD1C52-284E-4520-A982-14C3101EA932}"/>
              </a:ext>
            </a:extLst>
          </p:cNvPr>
          <p:cNvSpPr>
            <a:spLocks noGrp="1"/>
          </p:cNvSpPr>
          <p:nvPr>
            <p:ph type="ctrTitle"/>
          </p:nvPr>
        </p:nvSpPr>
        <p:spPr>
          <a:xfrm>
            <a:off x="1154955" y="1"/>
            <a:ext cx="8825658" cy="1130968"/>
          </a:xfrm>
        </p:spPr>
        <p:txBody>
          <a:bodyPr/>
          <a:lstStyle/>
          <a:p>
            <a:pPr algn="ctr"/>
            <a:r>
              <a:rPr lang="en-GB" altLang="en-US" sz="3600" b="1" i="1" dirty="0">
                <a:latin typeface="Arial" panose="020B0604020202020204" pitchFamily="34" charset="0"/>
                <a:cs typeface="Arial" panose="020B0604020202020204" pitchFamily="34" charset="0"/>
              </a:rPr>
              <a:t>Micro and Macro Environment</a:t>
            </a:r>
            <a:endParaRPr lang="en-GB" sz="3600" dirty="0">
              <a:latin typeface="Arial" panose="020B0604020202020204" pitchFamily="34" charset="0"/>
              <a:cs typeface="Arial" panose="020B0604020202020204" pitchFamily="34" charset="0"/>
            </a:endParaRPr>
          </a:p>
        </p:txBody>
      </p:sp>
      <p:sp>
        <p:nvSpPr>
          <p:cNvPr id="3" name="Подзаглавие 2">
            <a:extLst>
              <a:ext uri="{FF2B5EF4-FFF2-40B4-BE49-F238E27FC236}">
                <a16:creationId xmlns:a16="http://schemas.microsoft.com/office/drawing/2014/main" id="{FD86160B-2E7B-4F39-8B1B-480D3CC9FC6F}"/>
              </a:ext>
            </a:extLst>
          </p:cNvPr>
          <p:cNvSpPr>
            <a:spLocks noGrp="1"/>
          </p:cNvSpPr>
          <p:nvPr>
            <p:ph type="subTitle" idx="1"/>
          </p:nvPr>
        </p:nvSpPr>
        <p:spPr>
          <a:xfrm>
            <a:off x="1154955" y="1756611"/>
            <a:ext cx="8825658" cy="3882189"/>
          </a:xfrm>
        </p:spPr>
        <p:txBody>
          <a:bodyPr>
            <a:normAutofit/>
          </a:bodyPr>
          <a:lstStyle/>
          <a:p>
            <a:r>
              <a:rPr lang="en-GB" altLang="en-US" sz="2400" dirty="0">
                <a:solidFill>
                  <a:schemeClr val="tx1"/>
                </a:solidFill>
                <a:latin typeface="Arial" panose="020B0604020202020204" pitchFamily="34" charset="0"/>
                <a:cs typeface="Arial" panose="020B0604020202020204" pitchFamily="34" charset="0"/>
              </a:rPr>
              <a:t>The overall marketing environment for the business operations of “</a:t>
            </a:r>
            <a:r>
              <a:rPr lang="en-GB" altLang="en-US" sz="2400" dirty="0">
                <a:solidFill>
                  <a:schemeClr val="tx1"/>
                </a:solidFill>
                <a:latin typeface="Arial" panose="020B0604020202020204" pitchFamily="34" charset="0"/>
                <a:cs typeface="Arial" panose="020B0604020202020204" pitchFamily="34" charset="0"/>
                <a:sym typeface="+mn-ea"/>
              </a:rPr>
              <a:t>Travel to London” will comprise of both the macro as well as the micro environment. Thus it will be essential for the marketers to consider both the internal and external environment and analyse the market to ensure sustainable operations. </a:t>
            </a:r>
            <a:endParaRPr lang="en-GB" altLang="en-US" sz="2400" dirty="0">
              <a:solidFill>
                <a:schemeClr val="tx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75603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28A01766-BE52-43C2-A93A-A23C19B91AF0}"/>
              </a:ext>
            </a:extLst>
          </p:cNvPr>
          <p:cNvSpPr>
            <a:spLocks noGrp="1"/>
          </p:cNvSpPr>
          <p:nvPr>
            <p:ph type="title"/>
          </p:nvPr>
        </p:nvSpPr>
        <p:spPr>
          <a:xfrm>
            <a:off x="646111" y="452717"/>
            <a:ext cx="9404723" cy="1432353"/>
          </a:xfrm>
        </p:spPr>
        <p:txBody>
          <a:bodyPr/>
          <a:lstStyle/>
          <a:p>
            <a:pPr algn="ctr"/>
            <a:r>
              <a:rPr lang="en-GB" altLang="en-US" sz="3600" b="1" i="1" dirty="0">
                <a:latin typeface="Arial" panose="020B0604020202020204" pitchFamily="34" charset="0"/>
                <a:cs typeface="Arial" panose="020B0604020202020204" pitchFamily="34" charset="0"/>
              </a:rPr>
              <a:t>SWOT Analysis</a:t>
            </a:r>
            <a:endParaRPr lang="en-GB" sz="3600" dirty="0">
              <a:latin typeface="Arial" panose="020B0604020202020204" pitchFamily="34" charset="0"/>
              <a:cs typeface="Arial" panose="020B0604020202020204" pitchFamily="34" charset="0"/>
            </a:endParaRPr>
          </a:p>
        </p:txBody>
      </p:sp>
      <p:graphicFrame>
        <p:nvGraphicFramePr>
          <p:cNvPr id="5" name="Контейнер за съдържание 4">
            <a:extLst>
              <a:ext uri="{FF2B5EF4-FFF2-40B4-BE49-F238E27FC236}">
                <a16:creationId xmlns:a16="http://schemas.microsoft.com/office/drawing/2014/main" id="{B54F234A-A5B8-4048-80F5-90E79FC06B41}"/>
              </a:ext>
            </a:extLst>
          </p:cNvPr>
          <p:cNvGraphicFramePr>
            <a:graphicFrameLocks noGrp="1"/>
          </p:cNvGraphicFramePr>
          <p:nvPr>
            <p:ph idx="1"/>
            <p:extLst>
              <p:ext uri="{D42A27DB-BD31-4B8C-83A1-F6EECF244321}">
                <p14:modId xmlns:p14="http://schemas.microsoft.com/office/powerpoint/2010/main" val="2753731370"/>
              </p:ext>
            </p:extLst>
          </p:nvPr>
        </p:nvGraphicFramePr>
        <p:xfrm>
          <a:off x="1103313" y="2052638"/>
          <a:ext cx="8947150" cy="3951120"/>
        </p:xfrm>
        <a:graphic>
          <a:graphicData uri="http://schemas.openxmlformats.org/drawingml/2006/table">
            <a:tbl>
              <a:tblPr firstRow="1" bandRow="1">
                <a:tableStyleId>{5C22544A-7EE6-4342-B048-85BDC9FD1C3A}</a:tableStyleId>
              </a:tblPr>
              <a:tblGrid>
                <a:gridCol w="4473575">
                  <a:extLst>
                    <a:ext uri="{9D8B030D-6E8A-4147-A177-3AD203B41FA5}">
                      <a16:colId xmlns:a16="http://schemas.microsoft.com/office/drawing/2014/main" val="1046480796"/>
                    </a:ext>
                  </a:extLst>
                </a:gridCol>
                <a:gridCol w="4473575">
                  <a:extLst>
                    <a:ext uri="{9D8B030D-6E8A-4147-A177-3AD203B41FA5}">
                      <a16:colId xmlns:a16="http://schemas.microsoft.com/office/drawing/2014/main" val="2693488096"/>
                    </a:ext>
                  </a:extLst>
                </a:gridCol>
              </a:tblGrid>
              <a:tr h="1975560">
                <a:tc>
                  <a:txBody>
                    <a:bodyPr/>
                    <a:lstStyle/>
                    <a:p>
                      <a:r>
                        <a:rPr lang="en-US" sz="1200" dirty="0">
                          <a:latin typeface="Arial" panose="020B0604020202020204" pitchFamily="34" charset="0"/>
                          <a:cs typeface="Arial" panose="020B0604020202020204" pitchFamily="34" charset="0"/>
                        </a:rPr>
                        <a:t>Strengths</a:t>
                      </a:r>
                      <a:r>
                        <a:rPr lang="en-US" sz="1200" baseline="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1200" baseline="0" dirty="0">
                          <a:latin typeface="Arial" panose="020B0604020202020204" pitchFamily="34" charset="0"/>
                          <a:cs typeface="Arial" panose="020B0604020202020204" pitchFamily="34" charset="0"/>
                        </a:rPr>
                        <a:t>Unique business idea</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defRPr/>
                      </a:pPr>
                      <a:r>
                        <a:rPr lang="en-IN" sz="1200" b="1" kern="1200" dirty="0">
                          <a:solidFill>
                            <a:schemeClr val="lt1"/>
                          </a:solidFill>
                          <a:effectLst/>
                          <a:latin typeface="Arial" panose="020B0604020202020204" pitchFamily="34" charset="0"/>
                          <a:ea typeface="+mn-ea"/>
                          <a:cs typeface="Arial" panose="020B0604020202020204" pitchFamily="34" charset="0"/>
                        </a:rPr>
                        <a:t>Experienced business units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defRPr/>
                      </a:pPr>
                      <a:r>
                        <a:rPr lang="en-IN" sz="1200" b="1" kern="1200" dirty="0">
                          <a:solidFill>
                            <a:schemeClr val="lt1"/>
                          </a:solidFill>
                          <a:effectLst/>
                          <a:latin typeface="Arial" panose="020B0604020202020204" pitchFamily="34" charset="0"/>
                          <a:ea typeface="+mn-ea"/>
                          <a:cs typeface="Arial" panose="020B0604020202020204" pitchFamily="34" charset="0"/>
                        </a:rPr>
                        <a:t>Cost effectiveness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defRPr/>
                      </a:pPr>
                      <a:r>
                        <a:rPr lang="en-IN" sz="1200" b="1" kern="1200" dirty="0">
                          <a:solidFill>
                            <a:schemeClr val="lt1"/>
                          </a:solidFill>
                          <a:effectLst/>
                          <a:latin typeface="Arial" panose="020B0604020202020204" pitchFamily="34" charset="0"/>
                          <a:ea typeface="+mn-ea"/>
                          <a:cs typeface="Arial" panose="020B0604020202020204" pitchFamily="34" charset="0"/>
                        </a:rPr>
                        <a:t>Change in preferences of travellers make them willing to explore a place through a new dimension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defRPr/>
                      </a:pPr>
                      <a:r>
                        <a:rPr lang="en-IN" sz="1200" b="1" kern="1200" dirty="0">
                          <a:solidFill>
                            <a:schemeClr val="lt1"/>
                          </a:solidFill>
                          <a:effectLst/>
                          <a:latin typeface="Arial" panose="020B0604020202020204" pitchFamily="34" charset="0"/>
                          <a:ea typeface="+mn-ea"/>
                          <a:cs typeface="Arial" panose="020B0604020202020204" pitchFamily="34" charset="0"/>
                        </a:rPr>
                        <a:t>Unique promotional process</a:t>
                      </a:r>
                    </a:p>
                    <a:p>
                      <a:pPr marL="285750" indent="-285750">
                        <a:buFont typeface="Arial" panose="020B0604020202020204" pitchFamily="34" charset="0"/>
                        <a:buChar char="•"/>
                      </a:pPr>
                      <a:r>
                        <a:rPr lang="en-IN" sz="1200" b="1" kern="1200" dirty="0">
                          <a:solidFill>
                            <a:schemeClr val="lt1"/>
                          </a:solidFill>
                          <a:effectLst/>
                          <a:latin typeface="Arial" panose="020B0604020202020204" pitchFamily="34" charset="0"/>
                          <a:ea typeface="+mn-ea"/>
                          <a:cs typeface="Arial" panose="020B0604020202020204" pitchFamily="34" charset="0"/>
                        </a:rPr>
                        <a:t>Effective supply chain management system </a:t>
                      </a:r>
                      <a:endParaRPr lang="en-IN" sz="1200" dirty="0">
                        <a:latin typeface="Arial" panose="020B0604020202020204" pitchFamily="34" charset="0"/>
                        <a:cs typeface="Arial" panose="020B0604020202020204" pitchFamily="34" charset="0"/>
                      </a:endParaRPr>
                    </a:p>
                    <a:p>
                      <a:endParaRPr lang="en-GB" dirty="0"/>
                    </a:p>
                  </a:txBody>
                  <a:tcPr/>
                </a:tc>
                <a:tc>
                  <a:txBody>
                    <a:bodyPr/>
                    <a:lstStyle/>
                    <a:p>
                      <a:r>
                        <a:rPr lang="en-US" sz="1200" dirty="0">
                          <a:latin typeface="Arial" panose="020B0604020202020204" pitchFamily="34" charset="0"/>
                          <a:cs typeface="Arial" panose="020B0604020202020204" pitchFamily="34" charset="0"/>
                        </a:rPr>
                        <a:t>Weaknesses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defRPr/>
                      </a:pPr>
                      <a:r>
                        <a:rPr lang="en-IN" sz="1200" b="1" kern="1200" dirty="0">
                          <a:solidFill>
                            <a:schemeClr val="lt1"/>
                          </a:solidFill>
                          <a:effectLst/>
                          <a:latin typeface="Arial" panose="020B0604020202020204" pitchFamily="34" charset="0"/>
                          <a:ea typeface="+mn-ea"/>
                          <a:cs typeface="Arial" panose="020B0604020202020204" pitchFamily="34" charset="0"/>
                        </a:rPr>
                        <a:t>New start-up business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defRPr/>
                      </a:pPr>
                      <a:r>
                        <a:rPr lang="en-IN" sz="1200" b="1" kern="1200" dirty="0">
                          <a:solidFill>
                            <a:schemeClr val="lt1"/>
                          </a:solidFill>
                          <a:effectLst/>
                          <a:latin typeface="Arial" panose="020B0604020202020204" pitchFamily="34" charset="0"/>
                          <a:ea typeface="+mn-ea"/>
                          <a:cs typeface="Arial" panose="020B0604020202020204" pitchFamily="34" charset="0"/>
                        </a:rPr>
                        <a:t>Lack of financial resources and sponsorship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defRPr/>
                      </a:pPr>
                      <a:r>
                        <a:rPr lang="en-IN" sz="1200" b="1" kern="1200" dirty="0">
                          <a:solidFill>
                            <a:schemeClr val="lt1"/>
                          </a:solidFill>
                          <a:effectLst/>
                          <a:latin typeface="Arial" panose="020B0604020202020204" pitchFamily="34" charset="0"/>
                          <a:ea typeface="+mn-ea"/>
                          <a:cs typeface="Arial" panose="020B0604020202020204" pitchFamily="34" charset="0"/>
                        </a:rPr>
                        <a:t>Insufficient resources to cope with continuous changes in travel and tourism sector </a:t>
                      </a:r>
                    </a:p>
                    <a:p>
                      <a:endParaRPr lang="en-GB" dirty="0"/>
                    </a:p>
                  </a:txBody>
                  <a:tcPr/>
                </a:tc>
                <a:extLst>
                  <a:ext uri="{0D108BD9-81ED-4DB2-BD59-A6C34878D82A}">
                    <a16:rowId xmlns:a16="http://schemas.microsoft.com/office/drawing/2014/main" val="3641710389"/>
                  </a:ext>
                </a:extLst>
              </a:tr>
              <a:tr h="1975560">
                <a:tc>
                  <a:txBody>
                    <a:bodyPr/>
                    <a:lstStyle/>
                    <a:p>
                      <a:r>
                        <a:rPr lang="en-US" sz="1200" b="1" dirty="0">
                          <a:latin typeface="Arial" panose="020B0604020202020204" pitchFamily="34" charset="0"/>
                          <a:cs typeface="Arial" panose="020B0604020202020204" pitchFamily="34" charset="0"/>
                        </a:rPr>
                        <a:t>Opportunities</a:t>
                      </a:r>
                      <a:r>
                        <a:rPr lang="en-US" sz="1200" b="1" baseline="0" dirty="0">
                          <a:latin typeface="Arial" panose="020B0604020202020204" pitchFamily="34" charset="0"/>
                          <a:cs typeface="Arial" panose="020B0604020202020204" pitchFamily="34" charset="0"/>
                        </a:rPr>
                        <a:t> </a:t>
                      </a:r>
                    </a:p>
                    <a:p>
                      <a:pPr marL="285750" lvl="0" indent="-285750">
                        <a:buFont typeface="Arial" panose="020B0604020202020204" pitchFamily="34" charset="0"/>
                        <a:buChar char="•"/>
                      </a:pPr>
                      <a:r>
                        <a:rPr lang="en-IN" sz="1200" kern="1200" dirty="0">
                          <a:solidFill>
                            <a:schemeClr val="dk1"/>
                          </a:solidFill>
                          <a:effectLst/>
                          <a:latin typeface="Arial" panose="020B0604020202020204" pitchFamily="34" charset="0"/>
                          <a:ea typeface="+mn-ea"/>
                          <a:cs typeface="Arial" panose="020B0604020202020204" pitchFamily="34" charset="0"/>
                        </a:rPr>
                        <a:t>Increased demand for creative tourism in this specific sector </a:t>
                      </a:r>
                    </a:p>
                    <a:p>
                      <a:pPr marL="285750" lvl="0" indent="-285750">
                        <a:buFont typeface="Arial" panose="020B0604020202020204" pitchFamily="34" charset="0"/>
                        <a:buChar char="•"/>
                      </a:pPr>
                      <a:r>
                        <a:rPr lang="en-IN" sz="1200" kern="1200" dirty="0">
                          <a:solidFill>
                            <a:schemeClr val="dk1"/>
                          </a:solidFill>
                          <a:effectLst/>
                          <a:latin typeface="Arial" panose="020B0604020202020204" pitchFamily="34" charset="0"/>
                          <a:ea typeface="+mn-ea"/>
                          <a:cs typeface="Arial" panose="020B0604020202020204" pitchFamily="34" charset="0"/>
                        </a:rPr>
                        <a:t>Increased demand among the travellers for street art walking tour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defRPr/>
                      </a:pPr>
                      <a:r>
                        <a:rPr lang="en-IN" sz="1200" kern="1200" dirty="0">
                          <a:solidFill>
                            <a:schemeClr val="dk1"/>
                          </a:solidFill>
                          <a:effectLst/>
                          <a:latin typeface="Arial" panose="020B0604020202020204" pitchFamily="34" charset="0"/>
                          <a:ea typeface="+mn-ea"/>
                          <a:cs typeface="Arial" panose="020B0604020202020204" pitchFamily="34" charset="0"/>
                        </a:rPr>
                        <a:t>Change in customer preferences and increased in disposable income rate make the traveller to explore a country in new and unique way </a:t>
                      </a:r>
                    </a:p>
                    <a:p>
                      <a:endParaRPr lang="en-GB" sz="1200" dirty="0">
                        <a:latin typeface="Arial" panose="020B0604020202020204" pitchFamily="34" charset="0"/>
                        <a:cs typeface="Arial" panose="020B0604020202020204" pitchFamily="34" charset="0"/>
                      </a:endParaRPr>
                    </a:p>
                  </a:txBody>
                  <a:tcPr/>
                </a:tc>
                <a:tc>
                  <a:txBody>
                    <a:bodyPr/>
                    <a:lstStyle/>
                    <a:p>
                      <a:r>
                        <a:rPr lang="en-US" sz="1200" b="1" dirty="0">
                          <a:latin typeface="Arial" panose="020B0604020202020204" pitchFamily="34" charset="0"/>
                          <a:cs typeface="Arial" panose="020B0604020202020204" pitchFamily="34" charset="0"/>
                        </a:rPr>
                        <a:t>Threats </a:t>
                      </a:r>
                    </a:p>
                    <a:p>
                      <a:pPr marL="285750" lvl="0" indent="-285750">
                        <a:buFont typeface="Arial" panose="020B0604020202020204" pitchFamily="34" charset="0"/>
                        <a:buChar char="•"/>
                      </a:pPr>
                      <a:r>
                        <a:rPr lang="en-IN" sz="1200" kern="1200" dirty="0">
                          <a:solidFill>
                            <a:schemeClr val="dk1"/>
                          </a:solidFill>
                          <a:effectLst/>
                          <a:latin typeface="Arial" panose="020B0604020202020204" pitchFamily="34" charset="0"/>
                          <a:ea typeface="+mn-ea"/>
                          <a:cs typeface="Arial" panose="020B0604020202020204" pitchFamily="34" charset="0"/>
                        </a:rPr>
                        <a:t>Volatile economy in UK after Brexit restrict the growth of travel and tourism industry to a huge extent</a:t>
                      </a:r>
                    </a:p>
                    <a:p>
                      <a:pPr marL="285750" lvl="0" indent="-285750">
                        <a:buFont typeface="Arial" panose="020B0604020202020204" pitchFamily="34" charset="0"/>
                        <a:buChar char="•"/>
                      </a:pPr>
                      <a:r>
                        <a:rPr lang="en-IN" sz="1200" kern="1200" dirty="0">
                          <a:solidFill>
                            <a:schemeClr val="dk1"/>
                          </a:solidFill>
                          <a:effectLst/>
                          <a:latin typeface="Arial" panose="020B0604020202020204" pitchFamily="34" charset="0"/>
                          <a:ea typeface="+mn-ea"/>
                          <a:cs typeface="Arial" panose="020B0604020202020204" pitchFamily="34" charset="0"/>
                        </a:rPr>
                        <a:t>Huge competition in this specific industry </a:t>
                      </a:r>
                    </a:p>
                    <a:p>
                      <a:pPr marL="285750" lvl="0" indent="-285750">
                        <a:buFont typeface="Arial" panose="020B0604020202020204" pitchFamily="34" charset="0"/>
                        <a:buChar char="•"/>
                      </a:pPr>
                      <a:r>
                        <a:rPr lang="en-IN" sz="1200" kern="1200" dirty="0">
                          <a:solidFill>
                            <a:schemeClr val="dk1"/>
                          </a:solidFill>
                          <a:effectLst/>
                          <a:latin typeface="Arial" panose="020B0604020202020204" pitchFamily="34" charset="0"/>
                          <a:ea typeface="+mn-ea"/>
                          <a:cs typeface="Arial" panose="020B0604020202020204" pitchFamily="34" charset="0"/>
                        </a:rPr>
                        <a:t>New entrants in creative tourism segment </a:t>
                      </a:r>
                    </a:p>
                    <a:p>
                      <a:endParaRPr lang="en-GB" dirty="0"/>
                    </a:p>
                  </a:txBody>
                  <a:tcPr/>
                </a:tc>
                <a:extLst>
                  <a:ext uri="{0D108BD9-81ED-4DB2-BD59-A6C34878D82A}">
                    <a16:rowId xmlns:a16="http://schemas.microsoft.com/office/drawing/2014/main" val="3625814721"/>
                  </a:ext>
                </a:extLst>
              </a:tr>
            </a:tbl>
          </a:graphicData>
        </a:graphic>
      </p:graphicFrame>
      <p:sp>
        <p:nvSpPr>
          <p:cNvPr id="6" name="Правоъгълник 5">
            <a:extLst>
              <a:ext uri="{FF2B5EF4-FFF2-40B4-BE49-F238E27FC236}">
                <a16:creationId xmlns:a16="http://schemas.microsoft.com/office/drawing/2014/main" id="{D83A4C72-525B-4032-A098-2568BA6B23A0}"/>
              </a:ext>
            </a:extLst>
          </p:cNvPr>
          <p:cNvSpPr/>
          <p:nvPr/>
        </p:nvSpPr>
        <p:spPr>
          <a:xfrm>
            <a:off x="596925" y="961740"/>
            <a:ext cx="9959926" cy="923330"/>
          </a:xfrm>
          <a:prstGeom prst="rect">
            <a:avLst/>
          </a:prstGeom>
        </p:spPr>
        <p:txBody>
          <a:bodyPr wrap="square">
            <a:spAutoFit/>
          </a:bodyPr>
          <a:lstStyle/>
          <a:p>
            <a:r>
              <a:rPr lang="en-GB" dirty="0">
                <a:latin typeface="Arial" panose="020B0604020202020204" pitchFamily="34" charset="0"/>
                <a:cs typeface="Arial" panose="020B0604020202020204" pitchFamily="34" charset="0"/>
              </a:rPr>
              <a:t>“It is believed that by first implementing a SWOT analysis, to develop a set of strategies that make sense, will serve as a stepping stone toward the actual implementation of a balance scorecard” (</a:t>
            </a:r>
            <a:r>
              <a:rPr lang="en-GB" dirty="0" err="1">
                <a:latin typeface="Arial" panose="020B0604020202020204" pitchFamily="34" charset="0"/>
                <a:cs typeface="Arial" panose="020B0604020202020204" pitchFamily="34" charset="0"/>
              </a:rPr>
              <a:t>Lee,Leung</a:t>
            </a:r>
            <a:r>
              <a:rPr lang="en-GB" dirty="0">
                <a:latin typeface="Arial" panose="020B0604020202020204" pitchFamily="34" charset="0"/>
                <a:cs typeface="Arial" panose="020B0604020202020204" pitchFamily="34" charset="0"/>
              </a:rPr>
              <a:t>, Lo &amp; Ko, 2000, p. 411)</a:t>
            </a:r>
          </a:p>
        </p:txBody>
      </p:sp>
    </p:spTree>
    <p:extLst>
      <p:ext uri="{BB962C8B-B14F-4D97-AF65-F5344CB8AC3E}">
        <p14:creationId xmlns:p14="http://schemas.microsoft.com/office/powerpoint/2010/main" val="3599452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9"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0"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1"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2"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3"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4"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5" name="Rectangle 20">
            <a:extLst>
              <a:ext uri="{FF2B5EF4-FFF2-40B4-BE49-F238E27FC236}">
                <a16:creationId xmlns:a16="http://schemas.microsoft.com/office/drawing/2014/main" id="{D67CA421-FA2B-47ED-A101-F8BBEBB29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387AA387-614C-490A-BD04-D097277E0CE2}"/>
              </a:ext>
            </a:extLst>
          </p:cNvPr>
          <p:cNvSpPr>
            <a:spLocks noGrp="1"/>
          </p:cNvSpPr>
          <p:nvPr>
            <p:ph type="title"/>
          </p:nvPr>
        </p:nvSpPr>
        <p:spPr>
          <a:xfrm>
            <a:off x="7779592" y="309448"/>
            <a:ext cx="3344020" cy="3066507"/>
          </a:xfrm>
        </p:spPr>
        <p:txBody>
          <a:bodyPr vert="horz" lIns="91440" tIns="45720" rIns="91440" bIns="45720" rtlCol="0" anchor="b">
            <a:normAutofit/>
          </a:bodyPr>
          <a:lstStyle/>
          <a:p>
            <a:r>
              <a:rPr lang="en-US" altLang="en-US" sz="5400" b="0" i="0" kern="1200" dirty="0">
                <a:solidFill>
                  <a:srgbClr val="EBEBEB"/>
                </a:solidFill>
                <a:latin typeface="+mj-lt"/>
                <a:ea typeface="+mj-ea"/>
                <a:cs typeface="+mj-cs"/>
              </a:rPr>
              <a:t>PESTLE Analysis</a:t>
            </a:r>
            <a:br>
              <a:rPr lang="en-US" altLang="en-US" sz="5400" b="0" i="0" kern="1200" dirty="0">
                <a:solidFill>
                  <a:srgbClr val="EBEBEB"/>
                </a:solidFill>
                <a:latin typeface="+mj-lt"/>
                <a:ea typeface="+mj-ea"/>
                <a:cs typeface="+mj-cs"/>
              </a:rPr>
            </a:br>
            <a:endParaRPr lang="en-US" sz="5400" b="0" i="0" kern="1200" dirty="0">
              <a:solidFill>
                <a:srgbClr val="EBEBEB"/>
              </a:solidFill>
              <a:latin typeface="+mj-lt"/>
              <a:ea typeface="+mj-ea"/>
              <a:cs typeface="+mj-cs"/>
            </a:endParaRPr>
          </a:p>
        </p:txBody>
      </p:sp>
      <p:sp useBgFill="1">
        <p:nvSpPr>
          <p:cNvPr id="36" name="Rectangle 22">
            <a:extLst>
              <a:ext uri="{FF2B5EF4-FFF2-40B4-BE49-F238E27FC236}">
                <a16:creationId xmlns:a16="http://schemas.microsoft.com/office/drawing/2014/main" id="{12425D82-CD5E-45A4-9542-70951E59F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24">
            <a:extLst>
              <a:ext uri="{FF2B5EF4-FFF2-40B4-BE49-F238E27FC236}">
                <a16:creationId xmlns:a16="http://schemas.microsoft.com/office/drawing/2014/main" id="{221DB897-A621-4D5F-AC81-91199AC43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Content Placeholder 1">
            <a:extLst>
              <a:ext uri="{FF2B5EF4-FFF2-40B4-BE49-F238E27FC236}">
                <a16:creationId xmlns:a16="http://schemas.microsoft.com/office/drawing/2014/main" id="{FA825787-4B8B-4E89-8D20-71956DFB5565}"/>
              </a:ext>
            </a:extLst>
          </p:cNvPr>
          <p:cNvPicPr>
            <a:picLocks noGrp="1" noChangeAspect="1"/>
          </p:cNvPicPr>
          <p:nvPr>
            <p:ph idx="1"/>
          </p:nvPr>
        </p:nvPicPr>
        <p:blipFill>
          <a:blip r:embed="rId6"/>
          <a:stretch>
            <a:fillRect/>
          </a:stretch>
        </p:blipFill>
        <p:spPr>
          <a:xfrm>
            <a:off x="1066859" y="965141"/>
            <a:ext cx="6052649" cy="4932911"/>
          </a:xfrm>
          <a:prstGeom prst="rect">
            <a:avLst/>
          </a:prstGeom>
          <a:effectLst/>
        </p:spPr>
      </p:pic>
      <p:sp>
        <p:nvSpPr>
          <p:cNvPr id="5" name="Правоъгълник 4">
            <a:extLst>
              <a:ext uri="{FF2B5EF4-FFF2-40B4-BE49-F238E27FC236}">
                <a16:creationId xmlns:a16="http://schemas.microsoft.com/office/drawing/2014/main" id="{E5876641-56F5-45AD-A2F9-CF76CFD13BD5}"/>
              </a:ext>
            </a:extLst>
          </p:cNvPr>
          <p:cNvSpPr/>
          <p:nvPr/>
        </p:nvSpPr>
        <p:spPr>
          <a:xfrm>
            <a:off x="7779592" y="3032192"/>
            <a:ext cx="4215913" cy="1754326"/>
          </a:xfrm>
          <a:prstGeom prst="rect">
            <a:avLst/>
          </a:prstGeom>
        </p:spPr>
        <p:txBody>
          <a:bodyPr wrap="square">
            <a:spAutoFit/>
          </a:bodyPr>
          <a:lstStyle/>
          <a:p>
            <a:r>
              <a:rPr lang="en-GB" dirty="0">
                <a:solidFill>
                  <a:schemeClr val="bg1"/>
                </a:solidFill>
                <a:latin typeface="Arial" panose="020B0604020202020204" pitchFamily="34" charset="0"/>
                <a:cs typeface="Arial" panose="020B0604020202020204" pitchFamily="34" charset="0"/>
              </a:rPr>
              <a:t>“information about events and relationships in a company’s outside environment, the knowledge of which would assist top management in its task of charting the company’s future course of action” (Fahey &amp; King, 1977).</a:t>
            </a:r>
          </a:p>
        </p:txBody>
      </p:sp>
    </p:spTree>
    <p:extLst>
      <p:ext uri="{BB962C8B-B14F-4D97-AF65-F5344CB8AC3E}">
        <p14:creationId xmlns:p14="http://schemas.microsoft.com/office/powerpoint/2010/main" val="445205218"/>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6" name="Picture 35">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8" name="Oval 37">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0" name="Picture 39">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2" name="Picture 41">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4" name="Rectangle 43">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6" name="Rectangle 45">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F77EDC91-BC37-4FB2-89C0-320E50562222}"/>
              </a:ext>
            </a:extLst>
          </p:cNvPr>
          <p:cNvSpPr>
            <a:spLocks noGrp="1"/>
          </p:cNvSpPr>
          <p:nvPr>
            <p:ph type="title"/>
          </p:nvPr>
        </p:nvSpPr>
        <p:spPr>
          <a:xfrm>
            <a:off x="648930" y="629265"/>
            <a:ext cx="5616217" cy="2365453"/>
          </a:xfrm>
        </p:spPr>
        <p:txBody>
          <a:bodyPr vert="horz" lIns="91440" tIns="45720" rIns="91440" bIns="45720" rtlCol="0" anchor="t">
            <a:normAutofit fontScale="90000"/>
          </a:bodyPr>
          <a:lstStyle/>
          <a:p>
            <a:pPr>
              <a:lnSpc>
                <a:spcPct val="90000"/>
              </a:lnSpc>
            </a:pPr>
            <a:r>
              <a:rPr lang="en-US" altLang="en-US" sz="3600" b="0" i="0" kern="1200" dirty="0">
                <a:solidFill>
                  <a:srgbClr val="EBEBEB"/>
                </a:solidFill>
                <a:latin typeface="Arial" panose="020B0604020202020204" pitchFamily="34" charset="0"/>
                <a:cs typeface="Arial" panose="020B0604020202020204" pitchFamily="34" charset="0"/>
              </a:rPr>
              <a:t>Marketing Communication Mix</a:t>
            </a:r>
            <a:br>
              <a:rPr lang="en-US" altLang="en-US" sz="1700" b="0" i="0" kern="1200" dirty="0">
                <a:solidFill>
                  <a:srgbClr val="EBEBEB"/>
                </a:solidFill>
                <a:latin typeface="+mj-lt"/>
                <a:ea typeface="+mj-ea"/>
                <a:cs typeface="+mj-cs"/>
              </a:rPr>
            </a:br>
            <a:r>
              <a:rPr lang="en-US" altLang="en-US" sz="2000" b="0" i="0" kern="1200" dirty="0">
                <a:solidFill>
                  <a:srgbClr val="EBEBEB"/>
                </a:solidFill>
                <a:latin typeface="Arial" panose="020B0604020202020204" pitchFamily="34" charset="0"/>
                <a:cs typeface="Arial" panose="020B0604020202020204" pitchFamily="34" charset="0"/>
              </a:rPr>
              <a:t>“Marketing communications of an organization is a complex of measures, techniques and methods by which information about goods, services or brand of the company reaches its users</a:t>
            </a:r>
            <a:r>
              <a:rPr lang="en-US" altLang="en-US" sz="2000" dirty="0">
                <a:solidFill>
                  <a:srgbClr val="EBEBEB"/>
                </a:solidFill>
                <a:latin typeface="Arial" panose="020B0604020202020204" pitchFamily="34" charset="0"/>
                <a:cs typeface="Arial" panose="020B0604020202020204" pitchFamily="34" charset="0"/>
              </a:rPr>
              <a:t>.” Philip Kotler, Gary Armstrong (2011)</a:t>
            </a:r>
            <a:endParaRPr lang="en-US" sz="2000" b="0" i="0" kern="1200" dirty="0">
              <a:solidFill>
                <a:srgbClr val="EBEBEB"/>
              </a:solidFill>
              <a:latin typeface="Arial" panose="020B0604020202020204" pitchFamily="34" charset="0"/>
              <a:cs typeface="Arial" panose="020B0604020202020204" pitchFamily="34" charset="0"/>
            </a:endParaRPr>
          </a:p>
        </p:txBody>
      </p:sp>
      <p:sp>
        <p:nvSpPr>
          <p:cNvPr id="48"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50" name="Freeform: Shape 49">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 name="Content Placeholder 2">
            <a:extLst>
              <a:ext uri="{FF2B5EF4-FFF2-40B4-BE49-F238E27FC236}">
                <a16:creationId xmlns:a16="http://schemas.microsoft.com/office/drawing/2014/main" id="{954FE0EC-681B-4592-9EEB-E6907FCA863D}"/>
              </a:ext>
            </a:extLst>
          </p:cNvPr>
          <p:cNvPicPr>
            <a:picLocks noGrp="1" noChangeAspect="1"/>
          </p:cNvPicPr>
          <p:nvPr>
            <p:ph idx="1"/>
          </p:nvPr>
        </p:nvPicPr>
        <p:blipFill>
          <a:blip r:embed="rId6"/>
          <a:stretch>
            <a:fillRect/>
          </a:stretch>
        </p:blipFill>
        <p:spPr>
          <a:xfrm>
            <a:off x="7563742" y="1467258"/>
            <a:ext cx="3980139" cy="3923481"/>
          </a:xfrm>
          <a:prstGeom prst="rect">
            <a:avLst/>
          </a:prstGeom>
          <a:effectLst/>
        </p:spPr>
      </p:pic>
      <p:sp>
        <p:nvSpPr>
          <p:cNvPr id="52" name="Rectangle 51">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Текстов контейнер 3">
            <a:extLst>
              <a:ext uri="{FF2B5EF4-FFF2-40B4-BE49-F238E27FC236}">
                <a16:creationId xmlns:a16="http://schemas.microsoft.com/office/drawing/2014/main" id="{72BFB860-E76E-4ED5-8399-90DF9BE21DD1}"/>
              </a:ext>
            </a:extLst>
          </p:cNvPr>
          <p:cNvSpPr>
            <a:spLocks noGrp="1"/>
          </p:cNvSpPr>
          <p:nvPr>
            <p:ph type="body" sz="half" idx="2"/>
          </p:nvPr>
        </p:nvSpPr>
        <p:spPr>
          <a:xfrm>
            <a:off x="648931" y="3429000"/>
            <a:ext cx="5616216" cy="3161493"/>
          </a:xfrm>
        </p:spPr>
        <p:txBody>
          <a:bodyPr vert="horz" lIns="91440" tIns="45720" rIns="91440" bIns="45720" rtlCol="0">
            <a:normAutofit fontScale="85000" lnSpcReduction="20000"/>
          </a:bodyPr>
          <a:lstStyle/>
          <a:p>
            <a:pPr>
              <a:buFont typeface="Wingdings 3" charset="2"/>
              <a:buChar char=""/>
            </a:pPr>
            <a:r>
              <a:rPr lang="en-US" altLang="en-US" sz="2400" dirty="0">
                <a:solidFill>
                  <a:srgbClr val="FFFFFF"/>
                </a:solidFill>
                <a:latin typeface="Arial "/>
              </a:rPr>
              <a:t>Communication is essential in between the customers and business to enhance sales.</a:t>
            </a:r>
          </a:p>
          <a:p>
            <a:pPr>
              <a:buFont typeface="Wingdings 3" charset="2"/>
              <a:buChar char=""/>
            </a:pPr>
            <a:r>
              <a:rPr lang="en-US" altLang="en-US" sz="2400" dirty="0">
                <a:solidFill>
                  <a:srgbClr val="FFFFFF"/>
                </a:solidFill>
                <a:latin typeface="Arial "/>
              </a:rPr>
              <a:t>It is essential to choose requisite communication mix that will meet for the requirements of the business and will convey the message of the business in a transparent manner.</a:t>
            </a:r>
          </a:p>
          <a:p>
            <a:pPr>
              <a:buFont typeface="Wingdings 3" charset="2"/>
              <a:buChar char=""/>
            </a:pPr>
            <a:r>
              <a:rPr lang="en-US" altLang="en-US" sz="2400" dirty="0">
                <a:solidFill>
                  <a:srgbClr val="FFFFFF"/>
                </a:solidFill>
                <a:latin typeface="Arial "/>
              </a:rPr>
              <a:t>Five major components of the marketing mix for </a:t>
            </a:r>
            <a:r>
              <a:rPr lang="en-US" altLang="en-US" sz="2400" dirty="0">
                <a:solidFill>
                  <a:srgbClr val="FFFFFF"/>
                </a:solidFill>
                <a:latin typeface="Arial "/>
                <a:sym typeface="+mn-ea"/>
              </a:rPr>
              <a:t>“Travel to London” </a:t>
            </a:r>
            <a:r>
              <a:rPr lang="en-US" altLang="en-US" sz="2400" dirty="0">
                <a:solidFill>
                  <a:srgbClr val="FFFFFF"/>
                </a:solidFill>
                <a:latin typeface="Arial "/>
              </a:rPr>
              <a:t> will be advertising, personal selling, direct marketing, sales promotion, public relations.</a:t>
            </a:r>
          </a:p>
          <a:p>
            <a:pPr>
              <a:buFont typeface="Wingdings 3" charset="2"/>
              <a:buChar char=""/>
            </a:pPr>
            <a:endParaRPr lang="en-US" dirty="0">
              <a:solidFill>
                <a:srgbClr val="FFFFFF"/>
              </a:solidFill>
            </a:endParaRPr>
          </a:p>
        </p:txBody>
      </p:sp>
    </p:spTree>
    <p:extLst>
      <p:ext uri="{BB962C8B-B14F-4D97-AF65-F5344CB8AC3E}">
        <p14:creationId xmlns:p14="http://schemas.microsoft.com/office/powerpoint/2010/main" val="1572283813"/>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9"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0"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1"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2"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3"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4" name="Rectangle 1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Заглавие 1">
            <a:extLst>
              <a:ext uri="{FF2B5EF4-FFF2-40B4-BE49-F238E27FC236}">
                <a16:creationId xmlns:a16="http://schemas.microsoft.com/office/drawing/2014/main" id="{C84C6FA9-9620-4E6B-B82A-072C6C7DCC1C}"/>
              </a:ext>
            </a:extLst>
          </p:cNvPr>
          <p:cNvSpPr>
            <a:spLocks noGrp="1"/>
          </p:cNvSpPr>
          <p:nvPr>
            <p:ph type="title"/>
          </p:nvPr>
        </p:nvSpPr>
        <p:spPr>
          <a:xfrm>
            <a:off x="806195" y="804672"/>
            <a:ext cx="3521359" cy="5248656"/>
          </a:xfrm>
        </p:spPr>
        <p:txBody>
          <a:bodyPr vert="horz" lIns="91440" tIns="45720" rIns="91440" bIns="45720" rtlCol="0" anchor="ctr">
            <a:normAutofit/>
          </a:bodyPr>
          <a:lstStyle/>
          <a:p>
            <a:pPr algn="ctr"/>
            <a:r>
              <a:rPr lang="en-US" altLang="en-US" sz="3600" b="0" i="0" kern="1200" dirty="0">
                <a:solidFill>
                  <a:schemeClr val="tx2"/>
                </a:solidFill>
                <a:latin typeface="Arial" panose="020B0604020202020204" pitchFamily="34" charset="0"/>
                <a:cs typeface="Arial" panose="020B0604020202020204" pitchFamily="34" charset="0"/>
              </a:rPr>
              <a:t>Business Strategy to Achieve Marketing Communication Mix</a:t>
            </a:r>
            <a:endParaRPr lang="en-US" sz="3600" b="0" i="0" kern="1200" dirty="0">
              <a:solidFill>
                <a:schemeClr val="tx2"/>
              </a:solidFill>
              <a:latin typeface="Arial" panose="020B0604020202020204" pitchFamily="34" charset="0"/>
              <a:cs typeface="Arial" panose="020B0604020202020204" pitchFamily="34" charset="0"/>
            </a:endParaRPr>
          </a:p>
        </p:txBody>
      </p:sp>
      <p:sp>
        <p:nvSpPr>
          <p:cNvPr id="45" name="Текстов контейнер 2">
            <a:extLst>
              <a:ext uri="{FF2B5EF4-FFF2-40B4-BE49-F238E27FC236}">
                <a16:creationId xmlns:a16="http://schemas.microsoft.com/office/drawing/2014/main" id="{423ABB17-8213-4A26-A703-DE782D03AD19}"/>
              </a:ext>
            </a:extLst>
          </p:cNvPr>
          <p:cNvSpPr>
            <a:spLocks noGrp="1"/>
          </p:cNvSpPr>
          <p:nvPr>
            <p:ph type="body" sz="half" idx="2"/>
          </p:nvPr>
        </p:nvSpPr>
        <p:spPr>
          <a:xfrm>
            <a:off x="4975861" y="804671"/>
            <a:ext cx="6399930" cy="5248657"/>
          </a:xfrm>
        </p:spPr>
        <p:txBody>
          <a:bodyPr vert="horz" lIns="91440" tIns="45720" rIns="91440" bIns="45720" rtlCol="0" anchor="ctr">
            <a:normAutofit fontScale="92500" lnSpcReduction="10000"/>
          </a:bodyPr>
          <a:lstStyle/>
          <a:p>
            <a:pPr marL="342900" indent="-342900">
              <a:buFont typeface="Wingdings 3" charset="2"/>
              <a:buChar char=""/>
            </a:pPr>
            <a:r>
              <a:rPr lang="en-US" altLang="en-US" sz="2400" dirty="0">
                <a:latin typeface="Arial" panose="020B0604020202020204" pitchFamily="34" charset="0"/>
                <a:cs typeface="Arial" panose="020B0604020202020204" pitchFamily="34" charset="0"/>
              </a:rPr>
              <a:t>Advertising on Television, newspaper, magazine , social media, etc.</a:t>
            </a:r>
          </a:p>
          <a:p>
            <a:pPr marL="342900" indent="-342900">
              <a:buFont typeface="Wingdings 3" charset="2"/>
              <a:buChar char=""/>
            </a:pPr>
            <a:r>
              <a:rPr lang="en-US" altLang="en-US" sz="2400" dirty="0">
                <a:latin typeface="Arial" panose="020B0604020202020204" pitchFamily="34" charset="0"/>
                <a:cs typeface="Arial" panose="020B0604020202020204" pitchFamily="34" charset="0"/>
              </a:rPr>
              <a:t>Personally meeting the new potential customers and remain connected to then existing customer base.</a:t>
            </a:r>
          </a:p>
          <a:p>
            <a:pPr marL="342900" indent="-342900">
              <a:buFont typeface="Wingdings 3" charset="2"/>
              <a:buChar char=""/>
            </a:pPr>
            <a:r>
              <a:rPr lang="en-US" altLang="en-US" sz="2400" dirty="0">
                <a:latin typeface="Arial" panose="020B0604020202020204" pitchFamily="34" charset="0"/>
                <a:cs typeface="Arial" panose="020B0604020202020204" pitchFamily="34" charset="0"/>
              </a:rPr>
              <a:t>Offer occasional discounts to the existing customers (like anniversary discount, birthday celebration, etc.) to keep them re </a:t>
            </a:r>
            <a:r>
              <a:rPr lang="en-US" altLang="en-US" sz="2400" dirty="0" err="1">
                <a:latin typeface="Arial" panose="020B0604020202020204" pitchFamily="34" charset="0"/>
                <a:cs typeface="Arial" panose="020B0604020202020204" pitchFamily="34" charset="0"/>
              </a:rPr>
              <a:t>taine</a:t>
            </a:r>
            <a:r>
              <a:rPr lang="en-US" altLang="en-US" sz="2400" dirty="0">
                <a:latin typeface="Arial" panose="020B0604020202020204" pitchFamily="34" charset="0"/>
                <a:cs typeface="Arial" panose="020B0604020202020204" pitchFamily="34" charset="0"/>
              </a:rPr>
              <a:t> to the business.</a:t>
            </a:r>
          </a:p>
          <a:p>
            <a:pPr marL="342900" indent="-342900">
              <a:buFont typeface="Wingdings 3" charset="2"/>
              <a:buChar char=""/>
            </a:pPr>
            <a:r>
              <a:rPr lang="en-US" altLang="en-US" sz="2400" dirty="0">
                <a:latin typeface="Arial" panose="020B0604020202020204" pitchFamily="34" charset="0"/>
                <a:cs typeface="Arial" panose="020B0604020202020204" pitchFamily="34" charset="0"/>
              </a:rPr>
              <a:t>Offering customers free tour rides to promote the service</a:t>
            </a:r>
          </a:p>
          <a:p>
            <a:pPr marL="342900" indent="-342900">
              <a:buFont typeface="Wingdings 3" charset="2"/>
              <a:buChar char=""/>
            </a:pPr>
            <a:r>
              <a:rPr lang="en-US" altLang="en-US" sz="2400" dirty="0">
                <a:latin typeface="Arial" panose="020B0604020202020204" pitchFamily="34" charset="0"/>
                <a:cs typeface="Arial" panose="020B0604020202020204" pitchFamily="34" charset="0"/>
              </a:rPr>
              <a:t>Arranging annual dinner party for customers</a:t>
            </a:r>
          </a:p>
          <a:p>
            <a:pPr marL="342900" indent="-342900">
              <a:buFont typeface="Wingdings 3" charset="2"/>
              <a:buChar char=""/>
            </a:pPr>
            <a:r>
              <a:rPr lang="en-US" altLang="en-US" sz="2400" dirty="0">
                <a:latin typeface="Arial" panose="020B0604020202020204" pitchFamily="34" charset="0"/>
                <a:cs typeface="Arial" panose="020B0604020202020204" pitchFamily="34" charset="0"/>
              </a:rPr>
              <a:t>Using mails and catalog marketing to draw attention of customers.</a:t>
            </a:r>
          </a:p>
          <a:p>
            <a:pPr>
              <a:buFont typeface="Wingdings 3" charset="2"/>
              <a:buChar char=""/>
            </a:pPr>
            <a:endParaRPr lang="en-US" dirty="0"/>
          </a:p>
        </p:txBody>
      </p:sp>
    </p:spTree>
    <p:extLst>
      <p:ext uri="{BB962C8B-B14F-4D97-AF65-F5344CB8AC3E}">
        <p14:creationId xmlns:p14="http://schemas.microsoft.com/office/powerpoint/2010/main" val="39318502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3798E6AC-BB13-4D99-9DE6-98989CA9CAD0}"/>
              </a:ext>
            </a:extLst>
          </p:cNvPr>
          <p:cNvSpPr>
            <a:spLocks noGrp="1"/>
          </p:cNvSpPr>
          <p:nvPr>
            <p:ph type="title"/>
          </p:nvPr>
        </p:nvSpPr>
        <p:spPr>
          <a:xfrm>
            <a:off x="1154954" y="0"/>
            <a:ext cx="8825659" cy="1150883"/>
          </a:xfrm>
        </p:spPr>
        <p:txBody>
          <a:bodyPr/>
          <a:lstStyle/>
          <a:p>
            <a:pPr algn="ctr"/>
            <a:r>
              <a:rPr lang="en-GB" altLang="en-US" sz="3600" b="1" i="1" dirty="0">
                <a:latin typeface="Arial" panose="020B0604020202020204" pitchFamily="34" charset="0"/>
                <a:cs typeface="Arial" panose="020B0604020202020204" pitchFamily="34" charset="0"/>
              </a:rPr>
              <a:t>Conclusion</a:t>
            </a:r>
            <a:endParaRPr lang="en-GB" sz="3600" dirty="0">
              <a:latin typeface="Arial" panose="020B0604020202020204" pitchFamily="34" charset="0"/>
              <a:cs typeface="Arial" panose="020B0604020202020204" pitchFamily="34" charset="0"/>
            </a:endParaRPr>
          </a:p>
        </p:txBody>
      </p:sp>
      <p:sp>
        <p:nvSpPr>
          <p:cNvPr id="3" name="Текстов контейнер 2">
            <a:extLst>
              <a:ext uri="{FF2B5EF4-FFF2-40B4-BE49-F238E27FC236}">
                <a16:creationId xmlns:a16="http://schemas.microsoft.com/office/drawing/2014/main" id="{37CA9AC1-973E-4AF0-B6FE-F120074060C7}"/>
              </a:ext>
            </a:extLst>
          </p:cNvPr>
          <p:cNvSpPr>
            <a:spLocks noGrp="1"/>
          </p:cNvSpPr>
          <p:nvPr>
            <p:ph type="body" sz="half" idx="2"/>
          </p:nvPr>
        </p:nvSpPr>
        <p:spPr>
          <a:xfrm>
            <a:off x="1154954" y="1450428"/>
            <a:ext cx="8825659" cy="4569372"/>
          </a:xfrm>
        </p:spPr>
        <p:txBody>
          <a:bodyPr>
            <a:normAutofit fontScale="92500" lnSpcReduction="20000"/>
          </a:bodyPr>
          <a:lstStyle/>
          <a:p>
            <a:r>
              <a:rPr lang="en-GB" sz="2400" dirty="0">
                <a:latin typeface="Arial" panose="020B0604020202020204" pitchFamily="34" charset="0"/>
                <a:cs typeface="Arial" panose="020B0604020202020204" pitchFamily="34" charset="0"/>
                <a:sym typeface="+mn-ea"/>
              </a:rPr>
              <a:t>Thus to conclude we can state that:</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sym typeface="+mn-ea"/>
              </a:rPr>
              <a:t>Street Walking is a unique option of exploring London. </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sym typeface="+mn-ea"/>
              </a:rPr>
              <a:t>Social media marketing can prove to be an effective tool of advertisement</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sym typeface="+mn-ea"/>
              </a:rPr>
              <a:t>Marketing audit along with the SWOT analysis should give an insight into the risk that is associated</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sym typeface="+mn-ea"/>
              </a:rPr>
              <a:t>Based on the target audience, the promotional strategies have been undertaken effectively.</a:t>
            </a:r>
          </a:p>
          <a:p>
            <a:pPr marL="285750" indent="-28575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All the five communications mix together will enable </a:t>
            </a:r>
            <a:r>
              <a:rPr lang="en-GB" altLang="en-US" sz="2400" dirty="0">
                <a:latin typeface="Arial" panose="020B0604020202020204" pitchFamily="34" charset="0"/>
                <a:cs typeface="Arial" panose="020B0604020202020204" pitchFamily="34" charset="0"/>
                <a:sym typeface="+mn-ea"/>
              </a:rPr>
              <a:t>“Travel to London” to be a successful business.</a:t>
            </a:r>
          </a:p>
          <a:p>
            <a:pPr marL="285750" indent="-28575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Based on the product life cycle the message for the customer group needs to be designed so that it reaches the target audience in the most effective manner.</a:t>
            </a:r>
          </a:p>
          <a:p>
            <a:endParaRPr lang="en-GB" dirty="0"/>
          </a:p>
        </p:txBody>
      </p:sp>
    </p:spTree>
    <p:extLst>
      <p:ext uri="{BB962C8B-B14F-4D97-AF65-F5344CB8AC3E}">
        <p14:creationId xmlns:p14="http://schemas.microsoft.com/office/powerpoint/2010/main" val="30603052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2" name="Picture 41">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4" name="Picture 43">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6" name="Oval 45">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8" name="Picture 47">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0" name="Picture 49">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2" name="Rectangle 51">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Заглавие 1">
            <a:extLst>
              <a:ext uri="{FF2B5EF4-FFF2-40B4-BE49-F238E27FC236}">
                <a16:creationId xmlns:a16="http://schemas.microsoft.com/office/drawing/2014/main" id="{0CC58F26-A052-43F7-B6D5-4EADB356B507}"/>
              </a:ext>
            </a:extLst>
          </p:cNvPr>
          <p:cNvSpPr>
            <a:spLocks noGrp="1"/>
          </p:cNvSpPr>
          <p:nvPr>
            <p:ph type="title"/>
          </p:nvPr>
        </p:nvSpPr>
        <p:spPr>
          <a:xfrm>
            <a:off x="646111" y="452718"/>
            <a:ext cx="9404723" cy="688689"/>
          </a:xfrm>
        </p:spPr>
        <p:txBody>
          <a:bodyPr vert="horz" lIns="91440" tIns="45720" rIns="91440" bIns="45720" rtlCol="0" anchor="t">
            <a:normAutofit fontScale="90000"/>
          </a:bodyPr>
          <a:lstStyle/>
          <a:p>
            <a:pPr algn="ctr"/>
            <a:r>
              <a:rPr lang="en-US" altLang="en-US" sz="4200" dirty="0">
                <a:latin typeface="Arial" panose="020B0604020202020204" pitchFamily="34" charset="0"/>
                <a:cs typeface="Arial" panose="020B0604020202020204" pitchFamily="34" charset="0"/>
              </a:rPr>
              <a:t>References</a:t>
            </a:r>
            <a:endParaRPr lang="en-US" sz="4200" dirty="0">
              <a:latin typeface="Arial" panose="020B0604020202020204" pitchFamily="34" charset="0"/>
              <a:cs typeface="Arial" panose="020B0604020202020204" pitchFamily="34" charset="0"/>
            </a:endParaRPr>
          </a:p>
        </p:txBody>
      </p:sp>
      <p:sp>
        <p:nvSpPr>
          <p:cNvPr id="3" name="Правоъгълник 2">
            <a:extLst>
              <a:ext uri="{FF2B5EF4-FFF2-40B4-BE49-F238E27FC236}">
                <a16:creationId xmlns:a16="http://schemas.microsoft.com/office/drawing/2014/main" id="{E3660C89-B933-460C-80B1-B0AAB9AADB2B}"/>
              </a:ext>
            </a:extLst>
          </p:cNvPr>
          <p:cNvSpPr/>
          <p:nvPr/>
        </p:nvSpPr>
        <p:spPr>
          <a:xfrm>
            <a:off x="1144173" y="2340844"/>
            <a:ext cx="9979440" cy="646331"/>
          </a:xfrm>
          <a:prstGeom prst="rect">
            <a:avLst/>
          </a:prstGeom>
        </p:spPr>
        <p:txBody>
          <a:bodyPr wrap="square">
            <a:spAutoFit/>
          </a:bodyPr>
          <a:lstStyle/>
          <a:p>
            <a:r>
              <a:rPr lang="en-GB" dirty="0"/>
              <a:t>Hayes, C., 2016. Marketing Strategies of Small Traditional Travel Agencies in a Technology-Driven World.</a:t>
            </a:r>
          </a:p>
        </p:txBody>
      </p:sp>
      <p:sp>
        <p:nvSpPr>
          <p:cNvPr id="4" name="Правоъгълник 3">
            <a:extLst>
              <a:ext uri="{FF2B5EF4-FFF2-40B4-BE49-F238E27FC236}">
                <a16:creationId xmlns:a16="http://schemas.microsoft.com/office/drawing/2014/main" id="{D3ECF3D2-0EFD-4510-8036-C8C10BD0FC22}"/>
              </a:ext>
            </a:extLst>
          </p:cNvPr>
          <p:cNvSpPr/>
          <p:nvPr/>
        </p:nvSpPr>
        <p:spPr>
          <a:xfrm>
            <a:off x="1144172" y="1700375"/>
            <a:ext cx="10055226" cy="646331"/>
          </a:xfrm>
          <a:prstGeom prst="rect">
            <a:avLst/>
          </a:prstGeom>
        </p:spPr>
        <p:txBody>
          <a:bodyPr wrap="square">
            <a:spAutoFit/>
          </a:bodyPr>
          <a:lstStyle/>
          <a:p>
            <a:r>
              <a:rPr lang="en-GB" dirty="0"/>
              <a:t>Fahey, Liam &amp; King, William R., 1977. "Environmental scanning for corporate planning," Business Horizons, Elsevier, vol. 20(4), pages 61-71</a:t>
            </a:r>
          </a:p>
        </p:txBody>
      </p:sp>
      <p:sp>
        <p:nvSpPr>
          <p:cNvPr id="6" name="Правоъгълник 5">
            <a:extLst>
              <a:ext uri="{FF2B5EF4-FFF2-40B4-BE49-F238E27FC236}">
                <a16:creationId xmlns:a16="http://schemas.microsoft.com/office/drawing/2014/main" id="{CE13D61C-B6C1-4A44-A35B-B1226A8B9EDD}"/>
              </a:ext>
            </a:extLst>
          </p:cNvPr>
          <p:cNvSpPr/>
          <p:nvPr/>
        </p:nvSpPr>
        <p:spPr>
          <a:xfrm>
            <a:off x="1144172" y="3081789"/>
            <a:ext cx="10055226" cy="1200329"/>
          </a:xfrm>
          <a:prstGeom prst="rect">
            <a:avLst/>
          </a:prstGeom>
        </p:spPr>
        <p:txBody>
          <a:bodyPr wrap="square">
            <a:spAutoFit/>
          </a:bodyPr>
          <a:lstStyle/>
          <a:p>
            <a:r>
              <a:rPr lang="en-GB" dirty="0"/>
              <a:t>Lee, S., Lo, K., Leung, R. and Sai On Ko, A. (2000), "Strategy formulation framework for vocational education: integrating SWOT analysis, balanced scorecard, QFD methodology and MBNQA education criteria"</a:t>
            </a:r>
          </a:p>
          <a:p>
            <a:endParaRPr lang="en-GB" dirty="0"/>
          </a:p>
        </p:txBody>
      </p:sp>
      <p:sp>
        <p:nvSpPr>
          <p:cNvPr id="7" name="Правоъгълник 6">
            <a:extLst>
              <a:ext uri="{FF2B5EF4-FFF2-40B4-BE49-F238E27FC236}">
                <a16:creationId xmlns:a16="http://schemas.microsoft.com/office/drawing/2014/main" id="{3FCB3117-44D0-44AF-A9BE-3D887BF5F292}"/>
              </a:ext>
            </a:extLst>
          </p:cNvPr>
          <p:cNvSpPr/>
          <p:nvPr/>
        </p:nvSpPr>
        <p:spPr>
          <a:xfrm>
            <a:off x="1103518" y="4123627"/>
            <a:ext cx="10095879" cy="369332"/>
          </a:xfrm>
          <a:prstGeom prst="rect">
            <a:avLst/>
          </a:prstGeom>
        </p:spPr>
        <p:txBody>
          <a:bodyPr wrap="square">
            <a:spAutoFit/>
          </a:bodyPr>
          <a:lstStyle/>
          <a:p>
            <a:r>
              <a:rPr lang="en-GB" dirty="0"/>
              <a:t>Philip Kotler, Gary Armstrong, Principles of Marketing 14th Edition, 2011</a:t>
            </a:r>
          </a:p>
        </p:txBody>
      </p:sp>
      <p:sp>
        <p:nvSpPr>
          <p:cNvPr id="8" name="Правоъгълник 7">
            <a:extLst>
              <a:ext uri="{FF2B5EF4-FFF2-40B4-BE49-F238E27FC236}">
                <a16:creationId xmlns:a16="http://schemas.microsoft.com/office/drawing/2014/main" id="{05A2E149-9359-457B-9775-B28D59E0DB92}"/>
              </a:ext>
            </a:extLst>
          </p:cNvPr>
          <p:cNvSpPr/>
          <p:nvPr/>
        </p:nvSpPr>
        <p:spPr>
          <a:xfrm>
            <a:off x="1103517" y="4640865"/>
            <a:ext cx="10095879" cy="646331"/>
          </a:xfrm>
          <a:prstGeom prst="rect">
            <a:avLst/>
          </a:prstGeom>
        </p:spPr>
        <p:txBody>
          <a:bodyPr wrap="square">
            <a:spAutoFit/>
          </a:bodyPr>
          <a:lstStyle/>
          <a:p>
            <a:r>
              <a:rPr lang="en-GB" dirty="0"/>
              <a:t>Simon </a:t>
            </a:r>
            <a:r>
              <a:rPr lang="en-GB" dirty="0" err="1"/>
              <a:t>Kyte</a:t>
            </a:r>
            <a:r>
              <a:rPr lang="en-GB" dirty="0"/>
              <a:t>  (May 2012). Tourism in London (PDF). Greater London Authority. p. 11. ISBN 978-1-84781-496-8. Retrieved 04 Aug 2019</a:t>
            </a:r>
          </a:p>
        </p:txBody>
      </p:sp>
      <p:sp>
        <p:nvSpPr>
          <p:cNvPr id="9" name="Правоъгълник 8">
            <a:extLst>
              <a:ext uri="{FF2B5EF4-FFF2-40B4-BE49-F238E27FC236}">
                <a16:creationId xmlns:a16="http://schemas.microsoft.com/office/drawing/2014/main" id="{41B15B3D-9F28-4DD2-B602-AAD82ECA9A61}"/>
              </a:ext>
            </a:extLst>
          </p:cNvPr>
          <p:cNvSpPr/>
          <p:nvPr/>
        </p:nvSpPr>
        <p:spPr>
          <a:xfrm>
            <a:off x="1103517" y="5287196"/>
            <a:ext cx="10095878" cy="646331"/>
          </a:xfrm>
          <a:prstGeom prst="rect">
            <a:avLst/>
          </a:prstGeom>
        </p:spPr>
        <p:txBody>
          <a:bodyPr wrap="square">
            <a:spAutoFit/>
          </a:bodyPr>
          <a:lstStyle/>
          <a:p>
            <a:r>
              <a:rPr lang="en-GB" dirty="0"/>
              <a:t>Stephen </a:t>
            </a:r>
            <a:r>
              <a:rPr lang="en-GB" dirty="0" err="1"/>
              <a:t>J.Page</a:t>
            </a:r>
            <a:r>
              <a:rPr lang="en-GB" dirty="0"/>
              <a:t>(2015,5th edition)Tourism Management by Florence Production </a:t>
            </a:r>
            <a:r>
              <a:rPr lang="en-GB" dirty="0" err="1"/>
              <a:t>LtdStoodleigh</a:t>
            </a:r>
            <a:r>
              <a:rPr lang="en-GB" dirty="0"/>
              <a:t>, </a:t>
            </a:r>
            <a:r>
              <a:rPr lang="en-GB" dirty="0" err="1"/>
              <a:t>Devon,UK</a:t>
            </a:r>
            <a:endParaRPr lang="en-GB" dirty="0"/>
          </a:p>
        </p:txBody>
      </p:sp>
    </p:spTree>
    <p:extLst>
      <p:ext uri="{BB962C8B-B14F-4D97-AF65-F5344CB8AC3E}">
        <p14:creationId xmlns:p14="http://schemas.microsoft.com/office/powerpoint/2010/main" val="8786008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 name="Content Placeholder 7">
            <a:extLst>
              <a:ext uri="{FF2B5EF4-FFF2-40B4-BE49-F238E27FC236}">
                <a16:creationId xmlns:a16="http://schemas.microsoft.com/office/drawing/2014/main" id="{7E76513C-043B-44D2-B7C8-7D10343FEEE2}"/>
              </a:ext>
            </a:extLst>
          </p:cNvPr>
          <p:cNvPicPr>
            <a:picLocks noChangeAspect="1"/>
          </p:cNvPicPr>
          <p:nvPr/>
        </p:nvPicPr>
        <p:blipFill rotWithShape="1">
          <a:blip r:embed="rId3"/>
          <a:srcRect l="7068" r="6708" b="-1"/>
          <a:stretch/>
        </p:blipFill>
        <p:spPr>
          <a:xfrm>
            <a:off x="20" y="10"/>
            <a:ext cx="12191980" cy="6857990"/>
          </a:xfrm>
          <a:prstGeom prst="rect">
            <a:avLst/>
          </a:prstGeom>
        </p:spPr>
      </p:pic>
      <p:sp>
        <p:nvSpPr>
          <p:cNvPr id="7" name="Rectangle 6">
            <a:extLst>
              <a:ext uri="{FF2B5EF4-FFF2-40B4-BE49-F238E27FC236}">
                <a16:creationId xmlns:a16="http://schemas.microsoft.com/office/drawing/2014/main" id="{52B1435E-BAB8-43AB-AF6A-C15D437DC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083395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Йон">
  <a:themeElements>
    <a:clrScheme name="Йон">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Йон">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Йон">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635</TotalTime>
  <Words>1001</Words>
  <Application>Microsoft Office PowerPoint</Application>
  <PresentationFormat>Широк екран</PresentationFormat>
  <Paragraphs>91</Paragraphs>
  <Slides>17</Slides>
  <Notes>0</Notes>
  <HiddenSlides>0</HiddenSlides>
  <MMClips>0</MMClips>
  <ScaleCrop>false</ScaleCrop>
  <HeadingPairs>
    <vt:vector size="6" baseType="variant">
      <vt:variant>
        <vt:lpstr>Използвани шрифтове</vt:lpstr>
      </vt:variant>
      <vt:variant>
        <vt:i4>6</vt:i4>
      </vt:variant>
      <vt:variant>
        <vt:lpstr>Тема</vt:lpstr>
      </vt:variant>
      <vt:variant>
        <vt:i4>1</vt:i4>
      </vt:variant>
      <vt:variant>
        <vt:lpstr>Заглавия на слайдовете</vt:lpstr>
      </vt:variant>
      <vt:variant>
        <vt:i4>17</vt:i4>
      </vt:variant>
    </vt:vector>
  </HeadingPairs>
  <TitlesOfParts>
    <vt:vector size="24" baseType="lpstr">
      <vt:lpstr>Arial</vt:lpstr>
      <vt:lpstr>Arial </vt:lpstr>
      <vt:lpstr>Century Gothic</vt:lpstr>
      <vt:lpstr>Times New Roman</vt:lpstr>
      <vt:lpstr>Wingdings</vt:lpstr>
      <vt:lpstr>Wingdings 3</vt:lpstr>
      <vt:lpstr>Йон</vt:lpstr>
      <vt:lpstr>Marketing Environmental Audit</vt:lpstr>
      <vt:lpstr>Executive Summary</vt:lpstr>
      <vt:lpstr>Business / Company Overview</vt:lpstr>
      <vt:lpstr>Products and Services</vt:lpstr>
      <vt:lpstr>Tours to most attractive sites of the city. </vt:lpstr>
      <vt:lpstr>Guiding the travellers to discover some amazing and innovative street art forms. </vt:lpstr>
      <vt:lpstr>Emphasize on consumer satisfaction and enhnaced customer friendly services in an affordable budget. </vt:lpstr>
      <vt:lpstr>Target Market</vt:lpstr>
      <vt:lpstr>Market Segment </vt:lpstr>
      <vt:lpstr>Micro and Macro Environment</vt:lpstr>
      <vt:lpstr>SWOT Analysis</vt:lpstr>
      <vt:lpstr>PESTLE Analysis </vt:lpstr>
      <vt:lpstr>Marketing Communication Mix “Marketing communications of an organization is a complex of measures, techniques and methods by which information about goods, services or brand of the company reaches its users.” Philip Kotler, Gary Armstrong (2011)</vt:lpstr>
      <vt:lpstr>Business Strategy to Achieve Marketing Communication Mix</vt:lpstr>
      <vt:lpstr>Conclusion</vt:lpstr>
      <vt:lpstr>References</vt:lpstr>
      <vt:lpstr>Презентация на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dc:title>
  <dc:creator>Borislav Bilitkov (1816951)</dc:creator>
  <cp:lastModifiedBy>Borislav Bilitkov (1816951)</cp:lastModifiedBy>
  <cp:revision>5</cp:revision>
  <dcterms:created xsi:type="dcterms:W3CDTF">2019-08-06T06:26:14Z</dcterms:created>
  <dcterms:modified xsi:type="dcterms:W3CDTF">2019-08-06T17:15:25Z</dcterms:modified>
</cp:coreProperties>
</file>