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2"/>
  </p:notesMasterIdLst>
  <p:sldIdLst>
    <p:sldId id="256" r:id="rId2"/>
    <p:sldId id="267" r:id="rId3"/>
    <p:sldId id="268" r:id="rId4"/>
    <p:sldId id="269" r:id="rId5"/>
    <p:sldId id="270" r:id="rId6"/>
    <p:sldId id="271" r:id="rId7"/>
    <p:sldId id="272" r:id="rId8"/>
    <p:sldId id="273" r:id="rId9"/>
    <p:sldId id="274" r:id="rId10"/>
    <p:sldId id="275" r:id="rId11"/>
    <p:sldId id="276" r:id="rId12"/>
    <p:sldId id="277" r:id="rId13"/>
    <p:sldId id="279" r:id="rId14"/>
    <p:sldId id="278" r:id="rId15"/>
    <p:sldId id="280" r:id="rId16"/>
    <p:sldId id="281" r:id="rId17"/>
    <p:sldId id="282" r:id="rId18"/>
    <p:sldId id="283" r:id="rId19"/>
    <p:sldId id="284" r:id="rId20"/>
    <p:sldId id="285" r:id="rId21"/>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55F1DEA-710F-474B-9B2C-F73C40291DBD}">
          <p14:sldIdLst>
            <p14:sldId id="256"/>
          </p14:sldIdLst>
        </p14:section>
        <p14:section name="Untitled Section" id="{9CD7279A-C1B7-40DE-B4FB-6852965709DB}">
          <p14:sldIdLst>
            <p14:sldId id="267"/>
            <p14:sldId id="268"/>
            <p14:sldId id="269"/>
            <p14:sldId id="270"/>
            <p14:sldId id="271"/>
            <p14:sldId id="272"/>
            <p14:sldId id="273"/>
            <p14:sldId id="274"/>
            <p14:sldId id="275"/>
            <p14:sldId id="276"/>
            <p14:sldId id="277"/>
            <p14:sldId id="279"/>
            <p14:sldId id="278"/>
            <p14:sldId id="280"/>
            <p14:sldId id="281"/>
            <p14:sldId id="282"/>
            <p14:sldId id="283"/>
            <p14:sldId id="284"/>
            <p14:sldId id="28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8" autoAdjust="0"/>
    <p:restoredTop sz="50067"/>
  </p:normalViewPr>
  <p:slideViewPr>
    <p:cSldViewPr snapToGrid="0" snapToObjects="1">
      <p:cViewPr varScale="1">
        <p:scale>
          <a:sx n="29" d="100"/>
          <a:sy n="29" d="100"/>
        </p:scale>
        <p:origin x="1731" y="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0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09079" y="0"/>
            <a:ext cx="2914015" cy="490409"/>
          </a:xfrm>
          <a:prstGeom prst="rect">
            <a:avLst/>
          </a:prstGeom>
        </p:spPr>
        <p:txBody>
          <a:bodyPr vert="horz" lIns="91440" tIns="45720" rIns="91440" bIns="45720" rtlCol="0"/>
          <a:lstStyle>
            <a:lvl1pPr algn="r">
              <a:defRPr sz="1200"/>
            </a:lvl1pPr>
          </a:lstStyle>
          <a:p>
            <a:fld id="{256E285A-1626-4BB0-A458-3E5589E2C09B}" type="datetimeFigureOut">
              <a:rPr lang="en-US" smtClean="0"/>
              <a:t>9/20/2019</a:t>
            </a:fld>
            <a:endParaRPr lang="en-US"/>
          </a:p>
        </p:txBody>
      </p:sp>
      <p:sp>
        <p:nvSpPr>
          <p:cNvPr id="4" name="Slide Image Placeholder 3"/>
          <p:cNvSpPr>
            <a:spLocks noGrp="1" noRot="1" noChangeAspect="1"/>
          </p:cNvSpPr>
          <p:nvPr>
            <p:ph type="sldImg" idx="2"/>
          </p:nvPr>
        </p:nvSpPr>
        <p:spPr>
          <a:xfrm>
            <a:off x="1163638" y="1222375"/>
            <a:ext cx="4397375" cy="32988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283830"/>
            <a:ext cx="2914015" cy="49040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09079" y="9283830"/>
            <a:ext cx="2914015" cy="490408"/>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6E860932-3A13-4C32-ADD6-97730C5C750A}" type="slidenum">
              <a:rPr lang="cy-GB" altLang="en-US">
                <a:latin typeface="Arial" panose="020B0604020202020204" pitchFamily="34" charset="0"/>
              </a:rPr>
              <a:pPr>
                <a:spcBef>
                  <a:spcPct val="0"/>
                </a:spcBef>
                <a:buClrTx/>
                <a:buFontTx/>
                <a:buNone/>
              </a:pPr>
              <a:t>2</a:t>
            </a:fld>
            <a:endParaRPr lang="cy-GB" altLang="en-US">
              <a:latin typeface="Arial" panose="020B0604020202020204" pitchFamily="34" charset="0"/>
            </a:endParaRPr>
          </a:p>
        </p:txBody>
      </p:sp>
      <p:sp>
        <p:nvSpPr>
          <p:cNvPr id="81923" name="Rectangle 1"/>
          <p:cNvSpPr>
            <a:spLocks noGrp="1" noRot="1" noChangeAspect="1" noChangeArrowheads="1" noTextEdit="1"/>
          </p:cNvSpPr>
          <p:nvPr>
            <p:ph type="sldImg"/>
          </p:nvPr>
        </p:nvSpPr>
        <p:spPr>
          <a:xfrm>
            <a:off x="681038" y="795338"/>
            <a:ext cx="5305425" cy="3979862"/>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1924" name="Rectangle 2"/>
          <p:cNvSpPr>
            <a:spLocks noGrp="1" noChangeArrowheads="1"/>
          </p:cNvSpPr>
          <p:nvPr>
            <p:ph type="body" idx="1"/>
          </p:nvPr>
        </p:nvSpPr>
        <p:spPr>
          <a:xfrm>
            <a:off x="666239" y="5039842"/>
            <a:ext cx="5334578" cy="477682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latin typeface="Times New Roman" panose="02020603050405020304" pitchFamily="18" charset="0"/>
            </a:endParaRPr>
          </a:p>
        </p:txBody>
      </p:sp>
    </p:spTree>
    <p:extLst>
      <p:ext uri="{BB962C8B-B14F-4D97-AF65-F5344CB8AC3E}">
        <p14:creationId xmlns:p14="http://schemas.microsoft.com/office/powerpoint/2010/main" val="188631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You are required to present a portfolio of evidence to showcase a range of competencies and skills linked to employability and an enterprising mind-set.  The purpose of this portfolio is for you to demonstrate that you have developed several employability and enterprise competencies throughout this module.  You need to include three components in your portfolio and these should be split into competencies; you may include more than one piece of evidence for each competency.  For example, you may choose to include an old CV and an updated CV to demonstrate that skills have been developed during the module; you may also want to annotate the updated document to highlight exactly how skills have been developed.  .  During the module you will have engaged in several activities relating to employability and enterprise competencies and these can be used as evidence in your portfolio. If you have worked as part of a team to complete an activity/task during the module we would not expect you to claim overall ownership for this piece of work.  Instead, you would need to annotate the document to highlight your role in the task and the skills developed during this task.  You may choose to include documents such as CVs, a PDP, personal statement and other document that you feel relates to the development of employability and enterprise skills.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When considering what to include in your portfolio it would be wise to ask yourself “If I was using this portfolio to apply for a job, how can I best demonstrate that I have developed key employability and enterprise skills”.  Your reflective piece (1000 words) is your opportunity to critically reflect and discuss how well you have developed these skills during the module and your personal development needs, for example how developing these skills may assist you in future employment.  You will need to support your reflection with relevant literature.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Use Gibb’s reflective cycle to assist with the structure of your reflection (see PowerPoint slides for further guidance).  Your reflective piece should include the following:</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Brief introduction to the module, your expectations and initial thoughts.</a:t>
            </a:r>
          </a:p>
          <a:p>
            <a:pPr lvl="0"/>
            <a:r>
              <a:rPr lang="en-GB" sz="1200" kern="1200" dirty="0" smtClean="0">
                <a:solidFill>
                  <a:schemeClr val="tx1"/>
                </a:solidFill>
                <a:effectLst/>
                <a:latin typeface="+mn-lt"/>
                <a:ea typeface="+mn-ea"/>
                <a:cs typeface="+mn-cs"/>
              </a:rPr>
              <a:t>How you felt about developing your existing employability and enterprise skills further, </a:t>
            </a:r>
          </a:p>
          <a:p>
            <a:pPr lvl="0"/>
            <a:r>
              <a:rPr lang="en-GB" sz="1200" kern="1200" dirty="0" smtClean="0">
                <a:solidFill>
                  <a:schemeClr val="tx1"/>
                </a:solidFill>
                <a:effectLst/>
                <a:latin typeface="+mn-lt"/>
                <a:ea typeface="+mn-ea"/>
                <a:cs typeface="+mn-cs"/>
              </a:rPr>
              <a:t>Your engagement and involvement in sessions/activities/career appointments etc.  We would expect to see you refer to appropriate pieces of evidence from your portfolio here.  </a:t>
            </a:r>
          </a:p>
          <a:p>
            <a:pPr lvl="0"/>
            <a:r>
              <a:rPr lang="en-GB" sz="1200" kern="1200" dirty="0" smtClean="0">
                <a:solidFill>
                  <a:schemeClr val="tx1"/>
                </a:solidFill>
                <a:effectLst/>
                <a:latin typeface="+mn-lt"/>
                <a:ea typeface="+mn-ea"/>
                <a:cs typeface="+mn-cs"/>
              </a:rPr>
              <a:t>Any challenges? Why? Areas that you feel that you have succeeded with the most. Is there anything you feel you struggled with?</a:t>
            </a:r>
          </a:p>
          <a:p>
            <a:pPr lvl="0"/>
            <a:r>
              <a:rPr lang="en-GB" sz="1200" kern="1200" dirty="0" smtClean="0">
                <a:solidFill>
                  <a:schemeClr val="tx1"/>
                </a:solidFill>
                <a:effectLst/>
                <a:latin typeface="+mn-lt"/>
                <a:ea typeface="+mn-ea"/>
                <a:cs typeface="+mn-cs"/>
              </a:rPr>
              <a:t>Is there anything you could have done differently/would do differently if you were to participate in the process again?</a:t>
            </a:r>
          </a:p>
          <a:p>
            <a:pPr lvl="0"/>
            <a:r>
              <a:rPr lang="en-GB" sz="1200" kern="1200" dirty="0" smtClean="0">
                <a:solidFill>
                  <a:schemeClr val="tx1"/>
                </a:solidFill>
                <a:effectLst/>
                <a:latin typeface="+mn-lt"/>
                <a:ea typeface="+mn-ea"/>
                <a:cs typeface="+mn-cs"/>
              </a:rPr>
              <a:t>How this module has helped you move forward towards future employment.  Any further skills you need to develop after this module that will help you to gain employment in a career of your choice.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26399254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 Prepare and present an individual presentation (10 minutes) on how the skills and understanding developed through the module could be applied to a career opportunity your choice.   In other words, how would you apply what you have learned in this module to future employment?  The best way to approach this is to find a job description from a job opportunity or enterprise opportunity that you may potentially be interested in and consider how you would apply your skills to this role.   A good way to think about this is to imagine you are applying for this job opportunity and have been asked to give a 10 minute presentation on how your skills and understanding make you the ideal candidate for the positon.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You will also take part in a professional interview as part of the process; this will happen straight after your presentation and will last for five minutes.  These questions will be open ended questions and are provided for you on Moodle so that you can prepare your answer before the presentations, these are similar to the questions you may be asked in a real job interview.</a:t>
            </a:r>
          </a:p>
          <a:p>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335652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18</a:t>
            </a:fld>
            <a:endParaRPr lang="en-US"/>
          </a:p>
        </p:txBody>
      </p:sp>
    </p:spTree>
    <p:extLst>
      <p:ext uri="{BB962C8B-B14F-4D97-AF65-F5344CB8AC3E}">
        <p14:creationId xmlns:p14="http://schemas.microsoft.com/office/powerpoint/2010/main" val="26284146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9/20/2019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9/20/2019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9/20/2019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9/20/2019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9/20/2019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9/20/2019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9/20/2019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9/20/2019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9/20/2019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45117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6425" cy="1139825"/>
          </a:xfrm>
        </p:spPr>
        <p:txBody>
          <a:bodyPr/>
          <a:lstStyle/>
          <a:p>
            <a:r>
              <a:rPr lang="en-US"/>
              <a:t>Click to edit Master title style</a:t>
            </a:r>
            <a:endParaRPr lang="en-GB"/>
          </a:p>
        </p:txBody>
      </p:sp>
      <p:sp>
        <p:nvSpPr>
          <p:cNvPr id="3" name="Rectangle 5"/>
          <p:cNvSpPr>
            <a:spLocks noGrp="1" noChangeArrowheads="1"/>
          </p:cNvSpPr>
          <p:nvPr>
            <p:ph type="sldNum" idx="10"/>
          </p:nvPr>
        </p:nvSpPr>
        <p:spPr>
          <a:ln/>
        </p:spPr>
        <p:txBody>
          <a:bodyPr/>
          <a:lstStyle>
            <a:lvl1pPr>
              <a:defRPr/>
            </a:lvl1pPr>
          </a:lstStyle>
          <a:p>
            <a:pPr>
              <a:defRPr/>
            </a:pPr>
            <a:fld id="{AAEE1969-B299-4B54-A9D9-68690064E41D}" type="slidenum">
              <a:rPr lang="cy-GB" altLang="en-US"/>
              <a:pPr>
                <a:defRPr/>
              </a:pPr>
              <a:t>‹#›</a:t>
            </a:fld>
            <a:endParaRPr lang="cy-GB" altLang="en-US"/>
          </a:p>
        </p:txBody>
      </p:sp>
    </p:spTree>
    <p:extLst>
      <p:ext uri="{BB962C8B-B14F-4D97-AF65-F5344CB8AC3E}">
        <p14:creationId xmlns:p14="http://schemas.microsoft.com/office/powerpoint/2010/main" val="4166504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9/20/2019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7599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3019A85-3199-4BE1-A5F4-1B4BC3F64A81}"/>
              </a:ext>
            </a:extLst>
          </p:cNvPr>
          <p:cNvSpPr>
            <a:spLocks noGrp="1"/>
          </p:cNvSpPr>
          <p:nvPr>
            <p:ph type="title"/>
          </p:nvPr>
        </p:nvSpPr>
        <p:spPr>
          <a:xfrm>
            <a:off x="628650" y="365126"/>
            <a:ext cx="7886700" cy="4445413"/>
          </a:xfrm>
        </p:spPr>
        <p:txBody>
          <a:bodyPr>
            <a:normAutofit fontScale="90000"/>
          </a:bodyPr>
          <a:lstStyle/>
          <a:p>
            <a:r>
              <a:rPr lang="en-GB" sz="4000" b="1" dirty="0" smtClean="0">
                <a:latin typeface="+mn-lt"/>
              </a:rPr>
              <a:t/>
            </a:r>
            <a:br>
              <a:rPr lang="en-GB" sz="4000" b="1" dirty="0" smtClean="0">
                <a:latin typeface="+mn-lt"/>
              </a:rPr>
            </a:br>
            <a:r>
              <a:rPr lang="en-GB" sz="4000" b="1" dirty="0" smtClean="0">
                <a:latin typeface="+mn-lt"/>
              </a:rPr>
              <a:t/>
            </a:r>
            <a:br>
              <a:rPr lang="en-GB" sz="4000" b="1" dirty="0" smtClean="0">
                <a:latin typeface="+mn-lt"/>
              </a:rPr>
            </a:br>
            <a:r>
              <a:rPr lang="en-GB" sz="4000" b="1" dirty="0">
                <a:latin typeface="+mn-lt"/>
              </a:rPr>
              <a:t/>
            </a:r>
            <a:br>
              <a:rPr lang="en-GB" sz="4000" b="1" dirty="0">
                <a:latin typeface="+mn-lt"/>
              </a:rPr>
            </a:br>
            <a:r>
              <a:rPr lang="en-GB" sz="4000" b="1" dirty="0" smtClean="0">
                <a:latin typeface="+mn-lt"/>
              </a:rPr>
              <a:t>ECGE6001PC/</a:t>
            </a:r>
            <a:br>
              <a:rPr lang="en-GB" sz="4000" b="1" dirty="0" smtClean="0">
                <a:latin typeface="+mn-lt"/>
              </a:rPr>
            </a:br>
            <a:r>
              <a:rPr lang="en-GB" sz="4000" b="1" dirty="0" smtClean="0">
                <a:latin typeface="+mn-lt"/>
              </a:rPr>
              <a:t> </a:t>
            </a:r>
            <a:r>
              <a:rPr lang="en-GB" sz="4000" b="1" dirty="0">
                <a:latin typeface="+mn-lt"/>
              </a:rPr>
              <a:t>– </a:t>
            </a:r>
            <a:r>
              <a:rPr lang="en-GB" sz="4000" b="1" dirty="0" err="1">
                <a:latin typeface="+mn-lt"/>
              </a:rPr>
              <a:t>Sgiliau</a:t>
            </a:r>
            <a:r>
              <a:rPr lang="en-GB" sz="4000" b="1" dirty="0">
                <a:latin typeface="+mn-lt"/>
              </a:rPr>
              <a:t> </a:t>
            </a:r>
            <a:r>
              <a:rPr lang="en-GB" sz="4000" b="1" dirty="0" err="1">
                <a:latin typeface="+mn-lt"/>
              </a:rPr>
              <a:t>Bywyd</a:t>
            </a:r>
            <a:r>
              <a:rPr lang="en-GB" sz="4000" b="1" dirty="0">
                <a:latin typeface="+mn-lt"/>
              </a:rPr>
              <a:t>: </a:t>
            </a:r>
            <a:r>
              <a:rPr lang="en-GB" sz="4000" b="1" dirty="0" err="1">
                <a:latin typeface="+mn-lt"/>
              </a:rPr>
              <a:t>Cyflogadwyedd</a:t>
            </a:r>
            <a:r>
              <a:rPr lang="en-GB" sz="4000" b="1" dirty="0">
                <a:latin typeface="+mn-lt"/>
              </a:rPr>
              <a:t> a </a:t>
            </a:r>
            <a:r>
              <a:rPr lang="en-GB" sz="4000" b="1" dirty="0" err="1">
                <a:latin typeface="+mn-lt"/>
              </a:rPr>
              <a:t>Llwybrau</a:t>
            </a:r>
            <a:r>
              <a:rPr lang="en-GB" sz="4000" b="1" dirty="0">
                <a:latin typeface="+mn-lt"/>
              </a:rPr>
              <a:t> </a:t>
            </a:r>
            <a:r>
              <a:rPr lang="en-GB" sz="4000" b="1" dirty="0" err="1">
                <a:latin typeface="+mn-lt"/>
              </a:rPr>
              <a:t>i’r</a:t>
            </a:r>
            <a:r>
              <a:rPr lang="en-GB" sz="4000" b="1" dirty="0">
                <a:latin typeface="+mn-lt"/>
              </a:rPr>
              <a:t> </a:t>
            </a:r>
            <a:r>
              <a:rPr lang="en-GB" sz="4000" b="1" dirty="0" err="1" smtClean="0">
                <a:latin typeface="+mn-lt"/>
              </a:rPr>
              <a:t>Dyfodol</a:t>
            </a:r>
            <a:r>
              <a:rPr lang="en-GB" sz="4000" dirty="0"/>
              <a:t/>
            </a:r>
            <a:br>
              <a:rPr lang="en-GB" sz="4000" dirty="0"/>
            </a:br>
            <a:r>
              <a:rPr lang="en-GB" sz="3600" dirty="0"/>
              <a:t/>
            </a:r>
            <a:br>
              <a:rPr lang="en-GB" sz="3600" dirty="0"/>
            </a:br>
            <a:r>
              <a:rPr lang="en-GB" sz="4000" b="1" dirty="0" smtClean="0">
                <a:latin typeface="+mn-lt"/>
              </a:rPr>
              <a:t>ECGE6001P/EACE6001R</a:t>
            </a:r>
            <a:br>
              <a:rPr lang="en-GB" sz="4000" b="1" dirty="0" smtClean="0">
                <a:latin typeface="+mn-lt"/>
              </a:rPr>
            </a:br>
            <a:r>
              <a:rPr lang="en-GB" sz="4000" b="1" dirty="0" smtClean="0">
                <a:latin typeface="+mn-lt"/>
              </a:rPr>
              <a:t> </a:t>
            </a:r>
            <a:r>
              <a:rPr lang="en-GB" sz="4000" b="1" dirty="0">
                <a:latin typeface="+mn-lt"/>
              </a:rPr>
              <a:t>– Skills for Life: Employability and Future </a:t>
            </a:r>
            <a:r>
              <a:rPr lang="en-GB" sz="4000" b="1" dirty="0" smtClean="0">
                <a:latin typeface="+mn-lt"/>
              </a:rPr>
              <a:t>Pathways</a:t>
            </a:r>
            <a:r>
              <a:rPr lang="en-GB" sz="4000" b="1" dirty="0">
                <a:latin typeface="+mn-lt"/>
              </a:rPr>
              <a:t/>
            </a:r>
            <a:br>
              <a:rPr lang="en-GB" sz="4000" b="1" dirty="0">
                <a:latin typeface="+mn-lt"/>
              </a:rPr>
            </a:br>
            <a:r>
              <a:rPr lang="en-GB" sz="4000" b="1" dirty="0">
                <a:latin typeface="+mn-lt"/>
              </a:rPr>
              <a:t/>
            </a:r>
            <a:br>
              <a:rPr lang="en-GB" sz="4000" b="1" dirty="0">
                <a:latin typeface="+mn-lt"/>
              </a:rPr>
            </a:br>
            <a:r>
              <a:rPr lang="es-ES" sz="3600" dirty="0" err="1" smtClean="0">
                <a:latin typeface="+mn-lt"/>
              </a:rPr>
              <a:t>Sesiwn</a:t>
            </a:r>
            <a:r>
              <a:rPr lang="es-ES" sz="3600" dirty="0" smtClean="0">
                <a:latin typeface="+mn-lt"/>
              </a:rPr>
              <a:t> </a:t>
            </a:r>
            <a:r>
              <a:rPr lang="es-ES" sz="3600" dirty="0">
                <a:latin typeface="+mn-lt"/>
              </a:rPr>
              <a:t>1 -    </a:t>
            </a:r>
            <a:r>
              <a:rPr lang="es-ES" sz="3600" dirty="0" err="1">
                <a:latin typeface="+mn-lt"/>
              </a:rPr>
              <a:t>Cyflwyniad</a:t>
            </a:r>
            <a:r>
              <a:rPr lang="es-ES" sz="3600" dirty="0">
                <a:latin typeface="+mn-lt"/>
              </a:rPr>
              <a:t> y </a:t>
            </a:r>
            <a:r>
              <a:rPr lang="es-ES" sz="3600" dirty="0" err="1" smtClean="0">
                <a:latin typeface="+mn-lt"/>
              </a:rPr>
              <a:t>modiwl</a:t>
            </a:r>
            <a:r>
              <a:rPr lang="es-ES" sz="3600" dirty="0" smtClean="0">
                <a:latin typeface="+mn-lt"/>
              </a:rPr>
              <a:t/>
            </a:r>
            <a:br>
              <a:rPr lang="es-ES" sz="3600" dirty="0" smtClean="0">
                <a:latin typeface="+mn-lt"/>
              </a:rPr>
            </a:br>
            <a:r>
              <a:rPr lang="en-GB" sz="3600" dirty="0"/>
              <a:t>Session 1 -   Introduction to the </a:t>
            </a:r>
            <a:r>
              <a:rPr lang="en-GB" sz="3600" dirty="0" smtClean="0"/>
              <a:t>module</a:t>
            </a:r>
            <a:r>
              <a:rPr lang="en-GB" sz="3600" dirty="0"/>
              <a:t>.</a:t>
            </a:r>
            <a:r>
              <a:rPr lang="en-GB" sz="3600" dirty="0">
                <a:latin typeface="+mn-lt"/>
              </a:rPr>
              <a:t/>
            </a:r>
            <a:br>
              <a:rPr lang="en-GB" sz="3600" dirty="0">
                <a:latin typeface="+mn-lt"/>
              </a:rPr>
            </a:br>
            <a:endParaRPr lang="en-GB" sz="3600" dirty="0">
              <a:latin typeface="+mn-lt"/>
            </a:endParaRPr>
          </a:p>
        </p:txBody>
      </p:sp>
    </p:spTree>
    <p:extLst>
      <p:ext uri="{BB962C8B-B14F-4D97-AF65-F5344CB8AC3E}">
        <p14:creationId xmlns:p14="http://schemas.microsoft.com/office/powerpoint/2010/main" val="244824107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9DA4657-8F10-4BC9-B9BE-85985B8F06AD}"/>
              </a:ext>
            </a:extLst>
          </p:cNvPr>
          <p:cNvSpPr>
            <a:spLocks noGrp="1"/>
          </p:cNvSpPr>
          <p:nvPr>
            <p:ph type="title"/>
          </p:nvPr>
        </p:nvSpPr>
        <p:spPr>
          <a:xfrm>
            <a:off x="628650" y="357809"/>
            <a:ext cx="7886700" cy="106017"/>
          </a:xfrm>
        </p:spPr>
        <p:txBody>
          <a:bodyPr>
            <a:noAutofit/>
          </a:bodyPr>
          <a:lstStyle/>
          <a:p>
            <a:endParaRPr lang="en-GB" sz="2800" b="1" dirty="0">
              <a:latin typeface="+mn-lt"/>
            </a:endParaRPr>
          </a:p>
        </p:txBody>
      </p:sp>
      <p:sp>
        <p:nvSpPr>
          <p:cNvPr id="4" name="Content Placeholder 3">
            <a:extLst>
              <a:ext uri="{FF2B5EF4-FFF2-40B4-BE49-F238E27FC236}">
                <a16:creationId xmlns:a16="http://schemas.microsoft.com/office/drawing/2014/main" id="{6A80837D-C4B5-4BE6-8DE9-548B42E16E62}"/>
              </a:ext>
            </a:extLst>
          </p:cNvPr>
          <p:cNvSpPr>
            <a:spLocks noGrp="1"/>
          </p:cNvSpPr>
          <p:nvPr>
            <p:ph sz="half" idx="1"/>
          </p:nvPr>
        </p:nvSpPr>
        <p:spPr>
          <a:xfrm>
            <a:off x="612085" y="463827"/>
            <a:ext cx="3886200" cy="5713136"/>
          </a:xfrm>
        </p:spPr>
        <p:txBody>
          <a:bodyPr>
            <a:normAutofit fontScale="92500" lnSpcReduction="10000"/>
          </a:bodyPr>
          <a:lstStyle/>
          <a:p>
            <a:pPr marL="0" indent="0">
              <a:buNone/>
            </a:pPr>
            <a:r>
              <a:rPr lang="en-GB" sz="3300" b="1" dirty="0" err="1" smtClean="0"/>
              <a:t>Amcan</a:t>
            </a:r>
            <a:endParaRPr lang="en-GB" sz="3300" b="1" dirty="0" smtClean="0"/>
          </a:p>
          <a:p>
            <a:pPr marL="0" indent="0">
              <a:buNone/>
            </a:pPr>
            <a:r>
              <a:rPr lang="en-GB" sz="3300" dirty="0" err="1" smtClean="0"/>
              <a:t>Meithirn</a:t>
            </a:r>
            <a:r>
              <a:rPr lang="en-GB" sz="3300" dirty="0" smtClean="0"/>
              <a:t> </a:t>
            </a:r>
            <a:r>
              <a:rPr lang="en-GB" sz="3300" dirty="0" err="1" smtClean="0"/>
              <a:t>amrywiaeth</a:t>
            </a:r>
            <a:r>
              <a:rPr lang="en-GB" sz="3300" dirty="0" smtClean="0"/>
              <a:t> o </a:t>
            </a:r>
            <a:r>
              <a:rPr lang="en-GB" sz="3300" dirty="0" err="1" smtClean="0"/>
              <a:t>ymddygiadau</a:t>
            </a:r>
            <a:r>
              <a:rPr lang="en-GB" sz="3300" dirty="0" smtClean="0"/>
              <a:t> a </a:t>
            </a:r>
            <a:r>
              <a:rPr lang="en-GB" sz="3300" dirty="0" err="1" smtClean="0"/>
              <a:t>chymwyseddau</a:t>
            </a:r>
            <a:r>
              <a:rPr lang="en-GB" sz="3300" dirty="0" smtClean="0"/>
              <a:t> </a:t>
            </a:r>
            <a:r>
              <a:rPr lang="en-GB" sz="3300" dirty="0" err="1" smtClean="0"/>
              <a:t>sy’n</a:t>
            </a:r>
            <a:r>
              <a:rPr lang="en-GB" sz="3300" dirty="0" smtClean="0"/>
              <a:t> </a:t>
            </a:r>
            <a:r>
              <a:rPr lang="en-GB" sz="3300" dirty="0" err="1" smtClean="0"/>
              <a:t>datblygu</a:t>
            </a:r>
            <a:r>
              <a:rPr lang="en-GB" sz="3300" dirty="0" smtClean="0"/>
              <a:t> </a:t>
            </a:r>
            <a:r>
              <a:rPr lang="en-GB" sz="3300" dirty="0" err="1" smtClean="0"/>
              <a:t>meddwl</a:t>
            </a:r>
            <a:r>
              <a:rPr lang="en-GB" sz="3300" dirty="0" smtClean="0"/>
              <a:t> </a:t>
            </a:r>
            <a:r>
              <a:rPr lang="en-GB" sz="3300" dirty="0" err="1" smtClean="0"/>
              <a:t>anturiaethus</a:t>
            </a:r>
            <a:r>
              <a:rPr lang="en-GB" sz="3300" dirty="0" smtClean="0"/>
              <a:t> a </a:t>
            </a:r>
            <a:r>
              <a:rPr lang="en-GB" sz="3300" dirty="0" err="1" smtClean="0"/>
              <a:t>myddylfryd</a:t>
            </a:r>
            <a:r>
              <a:rPr lang="en-GB" sz="3300" dirty="0" smtClean="0"/>
              <a:t> </a:t>
            </a:r>
            <a:r>
              <a:rPr lang="en-GB" sz="3300" dirty="0" err="1" smtClean="0"/>
              <a:t>cyflogadwyedd</a:t>
            </a:r>
            <a:r>
              <a:rPr lang="en-GB" sz="3300" dirty="0" smtClean="0"/>
              <a:t> a </a:t>
            </a:r>
            <a:r>
              <a:rPr lang="en-GB" sz="3300" dirty="0" err="1" smtClean="0"/>
              <a:t>sydd</a:t>
            </a:r>
            <a:r>
              <a:rPr lang="en-GB" sz="3300" dirty="0" smtClean="0"/>
              <a:t> </a:t>
            </a:r>
            <a:r>
              <a:rPr lang="en-GB" sz="3300" dirty="0" err="1" smtClean="0"/>
              <a:t>yn</a:t>
            </a:r>
            <a:r>
              <a:rPr lang="en-GB" sz="3300" dirty="0" smtClean="0"/>
              <a:t> </a:t>
            </a:r>
            <a:r>
              <a:rPr lang="en-GB" sz="3300" dirty="0" err="1" smtClean="0"/>
              <a:t>gwella</a:t>
            </a:r>
            <a:r>
              <a:rPr lang="en-GB" sz="3300" dirty="0" smtClean="0"/>
              <a:t> </a:t>
            </a:r>
            <a:r>
              <a:rPr lang="en-GB" sz="3300" dirty="0" err="1" smtClean="0"/>
              <a:t>gally</a:t>
            </a:r>
            <a:r>
              <a:rPr lang="en-GB" sz="3300" dirty="0" smtClean="0"/>
              <a:t> </a:t>
            </a:r>
            <a:r>
              <a:rPr lang="en-GB" sz="3300" dirty="0" err="1" smtClean="0"/>
              <a:t>myfyrwyr</a:t>
            </a:r>
            <a:r>
              <a:rPr lang="en-GB" sz="3300" dirty="0" smtClean="0"/>
              <a:t> </a:t>
            </a:r>
            <a:r>
              <a:rPr lang="en-GB" sz="3300" dirty="0" err="1" smtClean="0"/>
              <a:t>i</a:t>
            </a:r>
            <a:r>
              <a:rPr lang="en-GB" sz="3300" dirty="0" smtClean="0"/>
              <a:t> </a:t>
            </a:r>
            <a:r>
              <a:rPr lang="en-GB" sz="3300" dirty="0" err="1" smtClean="0"/>
              <a:t>adfyfyrio</a:t>
            </a:r>
            <a:r>
              <a:rPr lang="en-GB" sz="3300" dirty="0" smtClean="0"/>
              <a:t> </a:t>
            </a:r>
            <a:r>
              <a:rPr lang="en-GB" sz="3300" dirty="0" err="1" smtClean="0"/>
              <a:t>yn</a:t>
            </a:r>
            <a:r>
              <a:rPr lang="en-GB" sz="3300" dirty="0" smtClean="0"/>
              <a:t> </a:t>
            </a:r>
            <a:r>
              <a:rPr lang="en-GB" sz="3300" dirty="0" err="1" smtClean="0"/>
              <a:t>feirniadol</a:t>
            </a:r>
            <a:r>
              <a:rPr lang="en-GB" sz="3300" dirty="0" smtClean="0"/>
              <a:t> </a:t>
            </a:r>
            <a:r>
              <a:rPr lang="en-GB" sz="3300" dirty="0" err="1" smtClean="0"/>
              <a:t>ar</a:t>
            </a:r>
            <a:r>
              <a:rPr lang="en-GB" sz="3300" dirty="0" smtClean="0"/>
              <a:t> </a:t>
            </a:r>
            <a:r>
              <a:rPr lang="en-GB" sz="3300" dirty="0" err="1" smtClean="0"/>
              <a:t>eu</a:t>
            </a:r>
            <a:r>
              <a:rPr lang="en-GB" sz="3300" dirty="0" smtClean="0"/>
              <a:t> </a:t>
            </a:r>
            <a:r>
              <a:rPr lang="en-GB" sz="3300" dirty="0" err="1" smtClean="0"/>
              <a:t>anghenion</a:t>
            </a:r>
            <a:r>
              <a:rPr lang="en-GB" sz="3300" dirty="0" smtClean="0"/>
              <a:t> </a:t>
            </a:r>
            <a:r>
              <a:rPr lang="en-GB" sz="3300" dirty="0" err="1" smtClean="0"/>
              <a:t>datblygu</a:t>
            </a:r>
            <a:r>
              <a:rPr lang="en-GB" sz="3300" dirty="0" smtClean="0"/>
              <a:t> </a:t>
            </a:r>
            <a:r>
              <a:rPr lang="en-GB" sz="3300" dirty="0" err="1" smtClean="0"/>
              <a:t>eu</a:t>
            </a:r>
            <a:r>
              <a:rPr lang="en-GB" sz="3300" dirty="0" smtClean="0"/>
              <a:t> </a:t>
            </a:r>
            <a:r>
              <a:rPr lang="en-GB" sz="3300" dirty="0" err="1" smtClean="0"/>
              <a:t>hunain</a:t>
            </a:r>
            <a:r>
              <a:rPr lang="en-GB" sz="3300" dirty="0" smtClean="0"/>
              <a:t>.</a:t>
            </a:r>
          </a:p>
          <a:p>
            <a:pPr marL="0" indent="0">
              <a:buNone/>
            </a:pPr>
            <a:endParaRPr lang="en-GB" u="sng" dirty="0"/>
          </a:p>
        </p:txBody>
      </p:sp>
      <p:sp>
        <p:nvSpPr>
          <p:cNvPr id="5" name="Content Placeholder 4">
            <a:extLst>
              <a:ext uri="{FF2B5EF4-FFF2-40B4-BE49-F238E27FC236}">
                <a16:creationId xmlns:a16="http://schemas.microsoft.com/office/drawing/2014/main" id="{1135FAB2-65D6-4E81-AF56-3131E49CC976}"/>
              </a:ext>
            </a:extLst>
          </p:cNvPr>
          <p:cNvSpPr>
            <a:spLocks noGrp="1"/>
          </p:cNvSpPr>
          <p:nvPr>
            <p:ph sz="half" idx="2"/>
          </p:nvPr>
        </p:nvSpPr>
        <p:spPr>
          <a:xfrm>
            <a:off x="4629150" y="463828"/>
            <a:ext cx="3886200" cy="5713138"/>
          </a:xfrm>
        </p:spPr>
        <p:txBody>
          <a:bodyPr>
            <a:normAutofit fontScale="92500" lnSpcReduction="10000"/>
          </a:bodyPr>
          <a:lstStyle/>
          <a:p>
            <a:pPr marL="0" indent="0">
              <a:buNone/>
            </a:pPr>
            <a:r>
              <a:rPr lang="en-GB" sz="3500" b="1" dirty="0" smtClean="0"/>
              <a:t>Aim</a:t>
            </a:r>
          </a:p>
          <a:p>
            <a:pPr marL="0" indent="0">
              <a:buNone/>
            </a:pPr>
            <a:r>
              <a:rPr lang="en-GB" sz="3500" dirty="0" smtClean="0"/>
              <a:t>To </a:t>
            </a:r>
            <a:r>
              <a:rPr lang="en-GB" sz="3500" dirty="0"/>
              <a:t>foster a range of behaviours, attitudes and competencies which develop enterprising thinking and an employability </a:t>
            </a:r>
            <a:r>
              <a:rPr lang="en-GB" sz="3500" dirty="0" err="1"/>
              <a:t>mindset</a:t>
            </a:r>
            <a:r>
              <a:rPr lang="en-GB" sz="3500" dirty="0"/>
              <a:t> and enhance students’ ability to critically reflect on their own development needs.   </a:t>
            </a:r>
          </a:p>
          <a:p>
            <a:pPr marL="0" indent="0">
              <a:buNone/>
            </a:pPr>
            <a:endParaRPr lang="en-GB" dirty="0"/>
          </a:p>
          <a:p>
            <a:pPr marL="0" indent="0">
              <a:buNone/>
            </a:pPr>
            <a:endParaRPr lang="en-GB" b="1" dirty="0"/>
          </a:p>
        </p:txBody>
      </p:sp>
    </p:spTree>
    <p:extLst>
      <p:ext uri="{BB962C8B-B14F-4D97-AF65-F5344CB8AC3E}">
        <p14:creationId xmlns:p14="http://schemas.microsoft.com/office/powerpoint/2010/main" val="37994902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84AA84-B97D-4B0A-931E-29CA57C67876}"/>
              </a:ext>
            </a:extLst>
          </p:cNvPr>
          <p:cNvSpPr>
            <a:spLocks noGrp="1"/>
          </p:cNvSpPr>
          <p:nvPr>
            <p:ph sz="half" idx="1"/>
          </p:nvPr>
        </p:nvSpPr>
        <p:spPr>
          <a:xfrm>
            <a:off x="628650" y="365126"/>
            <a:ext cx="3886200" cy="5230096"/>
          </a:xfrm>
        </p:spPr>
        <p:txBody>
          <a:bodyPr>
            <a:normAutofit fontScale="92500" lnSpcReduction="20000"/>
          </a:bodyPr>
          <a:lstStyle/>
          <a:p>
            <a:pPr marL="0" indent="0">
              <a:buNone/>
            </a:pPr>
            <a:r>
              <a:rPr lang="en-GB" b="1" dirty="0" err="1" smtClean="0"/>
              <a:t>Deilliannau</a:t>
            </a:r>
            <a:r>
              <a:rPr lang="en-GB" b="1" dirty="0" smtClean="0"/>
              <a:t> </a:t>
            </a:r>
            <a:r>
              <a:rPr lang="en-GB" b="1" dirty="0" err="1" smtClean="0"/>
              <a:t>Dysgu</a:t>
            </a:r>
            <a:r>
              <a:rPr lang="en-GB" b="1" dirty="0" smtClean="0"/>
              <a:t>:</a:t>
            </a:r>
          </a:p>
          <a:p>
            <a:endParaRPr lang="en-GB" dirty="0"/>
          </a:p>
          <a:p>
            <a:r>
              <a:rPr lang="cy-GB" dirty="0"/>
              <a:t>dadansoddi’n feirniadol egwyddorion cyflogadwyedd a sgiliau anturiaethus mewn perthynas â llwybrau gyrfa perthnasol; </a:t>
            </a:r>
            <a:endParaRPr lang="en-GB" dirty="0"/>
          </a:p>
          <a:p>
            <a:pPr marL="0" indent="0">
              <a:buNone/>
            </a:pPr>
            <a:endParaRPr lang="en-GB" b="1" u="sng" dirty="0" smtClean="0"/>
          </a:p>
          <a:p>
            <a:r>
              <a:rPr lang="cy-GB" dirty="0"/>
              <a:t>adfyfyrio’n feirniadol ar bwysigrwydd dysgu parhaus a meddwl am y dyfodol ar gyfer eu datblygiad personol a chyflogadwyedd;</a:t>
            </a:r>
            <a:endParaRPr lang="en-GB" dirty="0"/>
          </a:p>
          <a:p>
            <a:pPr marL="0" indent="0">
              <a:buNone/>
            </a:pPr>
            <a:endParaRPr lang="en-GB" b="1" u="sng" dirty="0"/>
          </a:p>
        </p:txBody>
      </p:sp>
      <p:sp>
        <p:nvSpPr>
          <p:cNvPr id="4" name="Content Placeholder 3">
            <a:extLst>
              <a:ext uri="{FF2B5EF4-FFF2-40B4-BE49-F238E27FC236}">
                <a16:creationId xmlns:a16="http://schemas.microsoft.com/office/drawing/2014/main" id="{552897AB-491A-4CAE-A768-001530F23CFA}"/>
              </a:ext>
            </a:extLst>
          </p:cNvPr>
          <p:cNvSpPr>
            <a:spLocks noGrp="1"/>
          </p:cNvSpPr>
          <p:nvPr>
            <p:ph sz="half" idx="2"/>
          </p:nvPr>
        </p:nvSpPr>
        <p:spPr>
          <a:xfrm>
            <a:off x="4629150" y="365126"/>
            <a:ext cx="3886200" cy="5811837"/>
          </a:xfrm>
        </p:spPr>
        <p:txBody>
          <a:bodyPr>
            <a:normAutofit fontScale="92500" lnSpcReduction="20000"/>
          </a:bodyPr>
          <a:lstStyle/>
          <a:p>
            <a:pPr marL="0" indent="0">
              <a:buNone/>
            </a:pPr>
            <a:r>
              <a:rPr lang="en-GB" b="1" dirty="0" smtClean="0"/>
              <a:t>Learning </a:t>
            </a:r>
            <a:r>
              <a:rPr lang="en-GB" b="1" dirty="0"/>
              <a:t>Outcomes</a:t>
            </a:r>
            <a:r>
              <a:rPr lang="en-GB" dirty="0"/>
              <a:t>:</a:t>
            </a:r>
          </a:p>
          <a:p>
            <a:endParaRPr lang="en-GB" dirty="0" smtClean="0"/>
          </a:p>
          <a:p>
            <a:r>
              <a:rPr lang="en-GB" dirty="0" smtClean="0"/>
              <a:t>Critically </a:t>
            </a:r>
            <a:r>
              <a:rPr lang="en-GB" dirty="0"/>
              <a:t>analyse the principles of employability and enterprising skills in relation to relevant career pathways;</a:t>
            </a:r>
          </a:p>
          <a:p>
            <a:r>
              <a:rPr lang="en-GB" dirty="0"/>
              <a:t>Critically reflect on the importance of continual learning and future thinking for  own personal development and employability; </a:t>
            </a:r>
          </a:p>
          <a:p>
            <a:endParaRPr lang="en-GB" dirty="0"/>
          </a:p>
          <a:p>
            <a:endParaRPr lang="en-GB" dirty="0"/>
          </a:p>
          <a:p>
            <a:pPr marL="0" indent="0">
              <a:buNone/>
            </a:pPr>
            <a:endParaRPr lang="en-GB" b="1" u="sng" dirty="0"/>
          </a:p>
        </p:txBody>
      </p:sp>
    </p:spTree>
    <p:extLst>
      <p:ext uri="{BB962C8B-B14F-4D97-AF65-F5344CB8AC3E}">
        <p14:creationId xmlns:p14="http://schemas.microsoft.com/office/powerpoint/2010/main" val="32512230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4F607-B037-41BC-BACC-F7640D601378}"/>
              </a:ext>
            </a:extLst>
          </p:cNvPr>
          <p:cNvSpPr>
            <a:spLocks noGrp="1"/>
          </p:cNvSpPr>
          <p:nvPr>
            <p:ph type="title"/>
          </p:nvPr>
        </p:nvSpPr>
        <p:spPr>
          <a:xfrm>
            <a:off x="628650" y="365126"/>
            <a:ext cx="7886700" cy="45719"/>
          </a:xfrm>
        </p:spPr>
        <p:txBody>
          <a:bodyPr>
            <a:normAutofit fontScale="90000"/>
          </a:bodyPr>
          <a:lstStyle/>
          <a:p>
            <a:endParaRPr lang="en-GB" dirty="0"/>
          </a:p>
        </p:txBody>
      </p:sp>
      <p:sp>
        <p:nvSpPr>
          <p:cNvPr id="3" name="Content Placeholder 2">
            <a:extLst>
              <a:ext uri="{FF2B5EF4-FFF2-40B4-BE49-F238E27FC236}">
                <a16:creationId xmlns:a16="http://schemas.microsoft.com/office/drawing/2014/main" id="{17B8EC52-AC14-4052-8EE7-D9D014AEBD44}"/>
              </a:ext>
            </a:extLst>
          </p:cNvPr>
          <p:cNvSpPr>
            <a:spLocks noGrp="1"/>
          </p:cNvSpPr>
          <p:nvPr>
            <p:ph sz="half" idx="1"/>
          </p:nvPr>
        </p:nvSpPr>
        <p:spPr>
          <a:xfrm>
            <a:off x="628650" y="589058"/>
            <a:ext cx="3886200" cy="5587905"/>
          </a:xfrm>
        </p:spPr>
        <p:txBody>
          <a:bodyPr>
            <a:normAutofit lnSpcReduction="10000"/>
          </a:bodyPr>
          <a:lstStyle/>
          <a:p>
            <a:pPr marL="0" indent="0">
              <a:buNone/>
            </a:pPr>
            <a:r>
              <a:rPr lang="cy-GB" b="1" dirty="0" smtClean="0"/>
              <a:t>Deilliannau Dysgu:</a:t>
            </a:r>
          </a:p>
          <a:p>
            <a:r>
              <a:rPr lang="cy-GB" dirty="0" smtClean="0"/>
              <a:t>dangos </a:t>
            </a:r>
            <a:r>
              <a:rPr lang="cy-GB" dirty="0"/>
              <a:t>sgiliau ysgrifenedig a chyflwyno sy’n tystiolaethu cymwyseddau a nodweddion datblygedig sy’n adlewyrchu amrywiaeth o sgiliau trosglwyddadwy e.e. gwaith tîm, datrys problemau a chyfathrebu;</a:t>
            </a:r>
            <a:endParaRPr lang="en-GB" dirty="0"/>
          </a:p>
          <a:p>
            <a:pPr marL="0" indent="0">
              <a:buNone/>
            </a:pPr>
            <a:endParaRPr lang="en-GB" dirty="0"/>
          </a:p>
        </p:txBody>
      </p:sp>
      <p:sp>
        <p:nvSpPr>
          <p:cNvPr id="4" name="Content Placeholder 3">
            <a:extLst>
              <a:ext uri="{FF2B5EF4-FFF2-40B4-BE49-F238E27FC236}">
                <a16:creationId xmlns:a16="http://schemas.microsoft.com/office/drawing/2014/main" id="{ABFD902F-55BB-4D5A-A261-3146AB568DA0}"/>
              </a:ext>
            </a:extLst>
          </p:cNvPr>
          <p:cNvSpPr>
            <a:spLocks noGrp="1"/>
          </p:cNvSpPr>
          <p:nvPr>
            <p:ph sz="half" idx="2"/>
          </p:nvPr>
        </p:nvSpPr>
        <p:spPr>
          <a:xfrm>
            <a:off x="4572000" y="548006"/>
            <a:ext cx="3886200" cy="5628958"/>
          </a:xfrm>
        </p:spPr>
        <p:txBody>
          <a:bodyPr>
            <a:normAutofit lnSpcReduction="10000"/>
          </a:bodyPr>
          <a:lstStyle/>
          <a:p>
            <a:pPr marL="0" indent="0">
              <a:buNone/>
            </a:pPr>
            <a:r>
              <a:rPr lang="en-GB" b="1" dirty="0" smtClean="0"/>
              <a:t>Learning </a:t>
            </a:r>
            <a:r>
              <a:rPr lang="en-GB" b="1" dirty="0"/>
              <a:t>Outcomes</a:t>
            </a:r>
            <a:r>
              <a:rPr lang="en-GB" dirty="0"/>
              <a:t>:</a:t>
            </a:r>
          </a:p>
          <a:p>
            <a:r>
              <a:rPr lang="en-GB" dirty="0"/>
              <a:t>Exhibit written and presentation skills that evidence advanced competencies and characteristics that reflect a range of transferable skills e.g. teamwork, problem solving and communication</a:t>
            </a:r>
            <a:r>
              <a:rPr lang="en-GB" dirty="0" smtClean="0"/>
              <a:t>;</a:t>
            </a:r>
            <a:endParaRPr lang="en-GB" dirty="0"/>
          </a:p>
        </p:txBody>
      </p:sp>
    </p:spTree>
    <p:extLst>
      <p:ext uri="{BB962C8B-B14F-4D97-AF65-F5344CB8AC3E}">
        <p14:creationId xmlns:p14="http://schemas.microsoft.com/office/powerpoint/2010/main" val="3340396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CE369-2E2C-44F1-888D-FA448C16B007}"/>
              </a:ext>
            </a:extLst>
          </p:cNvPr>
          <p:cNvSpPr>
            <a:spLocks noGrp="1"/>
          </p:cNvSpPr>
          <p:nvPr>
            <p:ph type="title"/>
          </p:nvPr>
        </p:nvSpPr>
        <p:spPr>
          <a:xfrm>
            <a:off x="628650" y="365126"/>
            <a:ext cx="7886700" cy="45719"/>
          </a:xfrm>
        </p:spPr>
        <p:txBody>
          <a:bodyPr>
            <a:normAutofit fontScale="90000"/>
          </a:bodyPr>
          <a:lstStyle/>
          <a:p>
            <a:endParaRPr lang="en-GB" dirty="0"/>
          </a:p>
        </p:txBody>
      </p:sp>
      <p:sp>
        <p:nvSpPr>
          <p:cNvPr id="3" name="Content Placeholder 2">
            <a:extLst>
              <a:ext uri="{FF2B5EF4-FFF2-40B4-BE49-F238E27FC236}">
                <a16:creationId xmlns:a16="http://schemas.microsoft.com/office/drawing/2014/main" id="{82D6107D-40C2-4010-B69A-B3B44B73FA0C}"/>
              </a:ext>
            </a:extLst>
          </p:cNvPr>
          <p:cNvSpPr>
            <a:spLocks noGrp="1"/>
          </p:cNvSpPr>
          <p:nvPr>
            <p:ph sz="half" idx="1"/>
          </p:nvPr>
        </p:nvSpPr>
        <p:spPr>
          <a:xfrm>
            <a:off x="628650" y="602310"/>
            <a:ext cx="3886200" cy="5574653"/>
          </a:xfrm>
        </p:spPr>
        <p:txBody>
          <a:bodyPr>
            <a:normAutofit/>
          </a:bodyPr>
          <a:lstStyle/>
          <a:p>
            <a:pPr marL="0" indent="0">
              <a:buNone/>
            </a:pPr>
            <a:r>
              <a:rPr lang="en-GB" b="1" dirty="0" err="1" smtClean="0"/>
              <a:t>Deilliannau</a:t>
            </a:r>
            <a:r>
              <a:rPr lang="en-GB" b="1" dirty="0" smtClean="0"/>
              <a:t> </a:t>
            </a:r>
            <a:r>
              <a:rPr lang="en-GB" b="1" dirty="0" err="1" smtClean="0"/>
              <a:t>Dysgu</a:t>
            </a:r>
            <a:r>
              <a:rPr lang="en-GB" b="1" dirty="0" smtClean="0"/>
              <a:t>:</a:t>
            </a:r>
          </a:p>
          <a:p>
            <a:pPr marL="0" indent="0">
              <a:buNone/>
            </a:pPr>
            <a:endParaRPr lang="en-GB" dirty="0"/>
          </a:p>
          <a:p>
            <a:r>
              <a:rPr lang="cy-GB" dirty="0"/>
              <a:t>trefnu gwybodaeth a dysgu drwy ddefnydd datblygedig o amrywiaeth o ffynonellau gwybodaeth, gan gynnwys </a:t>
            </a:r>
            <a:r>
              <a:rPr lang="cy-GB" dirty="0" err="1"/>
              <a:t>TGCh</a:t>
            </a:r>
            <a:r>
              <a:rPr lang="cy-GB" dirty="0"/>
              <a:t>, a chyflwyno’u gwaith ar y lefel briodol.</a:t>
            </a:r>
            <a:endParaRPr lang="en-GB" dirty="0"/>
          </a:p>
          <a:p>
            <a:pPr marL="0" indent="0">
              <a:buNone/>
            </a:pPr>
            <a:endParaRPr lang="en-GB" dirty="0"/>
          </a:p>
        </p:txBody>
      </p:sp>
      <p:sp>
        <p:nvSpPr>
          <p:cNvPr id="4" name="Content Placeholder 3">
            <a:extLst>
              <a:ext uri="{FF2B5EF4-FFF2-40B4-BE49-F238E27FC236}">
                <a16:creationId xmlns:a16="http://schemas.microsoft.com/office/drawing/2014/main" id="{0AF98B00-351B-4A14-93D2-D140DFC1B32A}"/>
              </a:ext>
            </a:extLst>
          </p:cNvPr>
          <p:cNvSpPr>
            <a:spLocks noGrp="1"/>
          </p:cNvSpPr>
          <p:nvPr>
            <p:ph sz="half" idx="2"/>
          </p:nvPr>
        </p:nvSpPr>
        <p:spPr>
          <a:xfrm>
            <a:off x="4629150" y="502286"/>
            <a:ext cx="3886200" cy="5674678"/>
          </a:xfrm>
        </p:spPr>
        <p:txBody>
          <a:bodyPr>
            <a:normAutofit/>
          </a:bodyPr>
          <a:lstStyle/>
          <a:p>
            <a:pPr marL="0" indent="0">
              <a:buNone/>
            </a:pPr>
            <a:r>
              <a:rPr lang="en-GB" b="1" dirty="0" smtClean="0"/>
              <a:t>Learning </a:t>
            </a:r>
            <a:r>
              <a:rPr lang="en-GB" b="1" dirty="0"/>
              <a:t>Outcomes</a:t>
            </a:r>
            <a:r>
              <a:rPr lang="en-GB" dirty="0"/>
              <a:t>:</a:t>
            </a:r>
          </a:p>
          <a:p>
            <a:pPr lvl="0"/>
            <a:endParaRPr lang="en-US" dirty="0"/>
          </a:p>
          <a:p>
            <a:pPr lvl="0"/>
            <a:r>
              <a:rPr lang="en-US" dirty="0" err="1"/>
              <a:t>Organise</a:t>
            </a:r>
            <a:r>
              <a:rPr lang="en-US" dirty="0"/>
              <a:t> knowledge and learning through an advanced use of a range of information sources, including ICT, and present their work at the appropriate level.</a:t>
            </a:r>
            <a:endParaRPr lang="en-GB" dirty="0"/>
          </a:p>
          <a:p>
            <a:endParaRPr lang="en-GB" dirty="0"/>
          </a:p>
          <a:p>
            <a:endParaRPr lang="en-GB" dirty="0"/>
          </a:p>
        </p:txBody>
      </p:sp>
    </p:spTree>
    <p:extLst>
      <p:ext uri="{BB962C8B-B14F-4D97-AF65-F5344CB8AC3E}">
        <p14:creationId xmlns:p14="http://schemas.microsoft.com/office/powerpoint/2010/main" val="5413535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BEB9F5E-28D7-4BF4-B305-AA12C7C332A5}"/>
              </a:ext>
            </a:extLst>
          </p:cNvPr>
          <p:cNvSpPr>
            <a:spLocks noGrp="1"/>
          </p:cNvSpPr>
          <p:nvPr>
            <p:ph type="title"/>
          </p:nvPr>
        </p:nvSpPr>
        <p:spPr>
          <a:xfrm>
            <a:off x="628650" y="172278"/>
            <a:ext cx="7886700" cy="1518411"/>
          </a:xfrm>
        </p:spPr>
        <p:txBody>
          <a:bodyPr>
            <a:normAutofit fontScale="90000"/>
          </a:bodyPr>
          <a:lstStyle/>
          <a:p>
            <a:pPr algn="ctr"/>
            <a:r>
              <a:rPr lang="en-GB" sz="4900" b="1" dirty="0" smtClean="0"/>
              <a:t/>
            </a:r>
            <a:br>
              <a:rPr lang="en-GB" sz="4900" b="1" dirty="0" smtClean="0"/>
            </a:br>
            <a:r>
              <a:rPr lang="en-GB" sz="4900" b="1" dirty="0" smtClean="0"/>
              <a:t/>
            </a:r>
            <a:br>
              <a:rPr lang="en-GB" sz="4900" b="1" dirty="0" smtClean="0"/>
            </a:br>
            <a:r>
              <a:rPr lang="en-GB" sz="5300" b="1" dirty="0" err="1" smtClean="0">
                <a:latin typeface="+mn-lt"/>
              </a:rPr>
              <a:t>Asesiadau</a:t>
            </a:r>
            <a:r>
              <a:rPr lang="en-GB" sz="5300" b="1" dirty="0" smtClean="0">
                <a:latin typeface="+mn-lt"/>
              </a:rPr>
              <a:t/>
            </a:r>
            <a:br>
              <a:rPr lang="en-GB" sz="5300" b="1" dirty="0" smtClean="0">
                <a:latin typeface="+mn-lt"/>
              </a:rPr>
            </a:br>
            <a:r>
              <a:rPr lang="en-GB" sz="5300" b="1" dirty="0" smtClean="0">
                <a:latin typeface="+mn-lt"/>
              </a:rPr>
              <a:t>Assessments</a:t>
            </a:r>
            <a:r>
              <a:rPr lang="en-GB" sz="5300" b="1" dirty="0">
                <a:latin typeface="+mn-lt"/>
              </a:rPr>
              <a:t/>
            </a:r>
            <a:br>
              <a:rPr lang="en-GB" sz="5300" b="1" dirty="0">
                <a:latin typeface="+mn-lt"/>
              </a:rPr>
            </a:br>
            <a:r>
              <a:rPr lang="en-GB" sz="5300" b="1" u="sng" dirty="0">
                <a:latin typeface="+mn-lt"/>
              </a:rPr>
              <a:t/>
            </a:r>
            <a:br>
              <a:rPr lang="en-GB" sz="5300" b="1" u="sng" dirty="0">
                <a:latin typeface="+mn-lt"/>
              </a:rPr>
            </a:br>
            <a:endParaRPr lang="en-GB" sz="5300" b="1" u="sng" dirty="0">
              <a:latin typeface="+mn-lt"/>
            </a:endParaRPr>
          </a:p>
        </p:txBody>
      </p:sp>
      <p:sp>
        <p:nvSpPr>
          <p:cNvPr id="6" name="Content Placeholder 5">
            <a:extLst>
              <a:ext uri="{FF2B5EF4-FFF2-40B4-BE49-F238E27FC236}">
                <a16:creationId xmlns:a16="http://schemas.microsoft.com/office/drawing/2014/main" id="{53BB543C-F983-479C-8A16-3CD72BB799B9}"/>
              </a:ext>
            </a:extLst>
          </p:cNvPr>
          <p:cNvSpPr>
            <a:spLocks noGrp="1"/>
          </p:cNvSpPr>
          <p:nvPr>
            <p:ph sz="half" idx="1"/>
          </p:nvPr>
        </p:nvSpPr>
        <p:spPr>
          <a:xfrm>
            <a:off x="628650" y="1594884"/>
            <a:ext cx="3886200" cy="4582079"/>
          </a:xfrm>
        </p:spPr>
        <p:txBody>
          <a:bodyPr>
            <a:normAutofit/>
          </a:bodyPr>
          <a:lstStyle/>
          <a:p>
            <a:pPr marL="0" indent="0">
              <a:buNone/>
            </a:pPr>
            <a:r>
              <a:rPr lang="en-GB" sz="3200" b="1" dirty="0" err="1" smtClean="0"/>
              <a:t>Asesiad</a:t>
            </a:r>
            <a:r>
              <a:rPr lang="en-GB" sz="3200" b="1" dirty="0" smtClean="0"/>
              <a:t> 1</a:t>
            </a:r>
          </a:p>
          <a:p>
            <a:endParaRPr lang="en-GB" sz="3200" dirty="0" smtClean="0"/>
          </a:p>
          <a:p>
            <a:r>
              <a:rPr lang="en-GB" sz="3200" dirty="0" err="1" smtClean="0"/>
              <a:t>Portffolio</a:t>
            </a:r>
            <a:r>
              <a:rPr lang="en-GB" sz="3200" dirty="0" smtClean="0"/>
              <a:t> a darn </a:t>
            </a:r>
            <a:r>
              <a:rPr lang="en-GB" sz="3200" dirty="0" err="1" smtClean="0"/>
              <a:t>adfyfyriol</a:t>
            </a:r>
            <a:r>
              <a:rPr lang="en-GB" sz="3200" dirty="0" smtClean="0"/>
              <a:t> (50%)</a:t>
            </a:r>
          </a:p>
          <a:p>
            <a:endParaRPr lang="en-GB" sz="3200" dirty="0" smtClean="0"/>
          </a:p>
          <a:p>
            <a:r>
              <a:rPr lang="en-GB" sz="3200" dirty="0" err="1" smtClean="0"/>
              <a:t>Tair</a:t>
            </a:r>
            <a:r>
              <a:rPr lang="en-GB" sz="3200" dirty="0" smtClean="0"/>
              <a:t> </a:t>
            </a:r>
            <a:r>
              <a:rPr lang="en-GB" sz="3200" dirty="0" err="1" smtClean="0"/>
              <a:t>elfen</a:t>
            </a:r>
            <a:r>
              <a:rPr lang="en-GB" sz="3200" dirty="0" smtClean="0"/>
              <a:t> a 1000 o </a:t>
            </a:r>
            <a:r>
              <a:rPr lang="en-GB" sz="3200" dirty="0" err="1" smtClean="0"/>
              <a:t>eiriau</a:t>
            </a:r>
            <a:endParaRPr lang="en-GB" sz="3200" dirty="0"/>
          </a:p>
        </p:txBody>
      </p:sp>
      <p:sp>
        <p:nvSpPr>
          <p:cNvPr id="7" name="Content Placeholder 6">
            <a:extLst>
              <a:ext uri="{FF2B5EF4-FFF2-40B4-BE49-F238E27FC236}">
                <a16:creationId xmlns:a16="http://schemas.microsoft.com/office/drawing/2014/main" id="{6BECCA3C-0E30-4BC4-A2AA-8C962FC58F5F}"/>
              </a:ext>
            </a:extLst>
          </p:cNvPr>
          <p:cNvSpPr>
            <a:spLocks noGrp="1"/>
          </p:cNvSpPr>
          <p:nvPr>
            <p:ph sz="half" idx="2"/>
          </p:nvPr>
        </p:nvSpPr>
        <p:spPr>
          <a:xfrm>
            <a:off x="4629150" y="1594884"/>
            <a:ext cx="3886200" cy="4582079"/>
          </a:xfrm>
        </p:spPr>
        <p:txBody>
          <a:bodyPr>
            <a:normAutofit/>
          </a:bodyPr>
          <a:lstStyle/>
          <a:p>
            <a:pPr marL="0" indent="0">
              <a:buNone/>
            </a:pPr>
            <a:r>
              <a:rPr lang="en-GB" sz="3200" b="1" dirty="0" smtClean="0"/>
              <a:t>Assessment </a:t>
            </a:r>
            <a:r>
              <a:rPr lang="en-GB" sz="3200" b="1" dirty="0"/>
              <a:t>1</a:t>
            </a:r>
          </a:p>
          <a:p>
            <a:pPr marL="0" indent="0">
              <a:buNone/>
            </a:pPr>
            <a:endParaRPr lang="en-GB" sz="3200" dirty="0"/>
          </a:p>
          <a:p>
            <a:r>
              <a:rPr lang="en-GB" sz="3200" dirty="0"/>
              <a:t>Portfolio and Reflective Piece (50%).</a:t>
            </a:r>
          </a:p>
          <a:p>
            <a:endParaRPr lang="en-GB" sz="3200" dirty="0"/>
          </a:p>
          <a:p>
            <a:r>
              <a:rPr lang="en-GB" sz="3200" dirty="0"/>
              <a:t>Three elements plus 1000 words.</a:t>
            </a:r>
          </a:p>
          <a:p>
            <a:pPr marL="0" indent="0">
              <a:buNone/>
            </a:pPr>
            <a:endParaRPr lang="en-GB" sz="3200" b="1" dirty="0"/>
          </a:p>
        </p:txBody>
      </p:sp>
    </p:spTree>
    <p:extLst>
      <p:ext uri="{BB962C8B-B14F-4D97-AF65-F5344CB8AC3E}">
        <p14:creationId xmlns:p14="http://schemas.microsoft.com/office/powerpoint/2010/main" val="146603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5C4C5-27E0-4BF5-BB1C-7ED4F7E074A7}"/>
              </a:ext>
            </a:extLst>
          </p:cNvPr>
          <p:cNvSpPr>
            <a:spLocks noGrp="1"/>
          </p:cNvSpPr>
          <p:nvPr>
            <p:ph type="title"/>
          </p:nvPr>
        </p:nvSpPr>
        <p:spPr/>
        <p:txBody>
          <a:bodyPr>
            <a:normAutofit fontScale="90000"/>
          </a:bodyPr>
          <a:lstStyle/>
          <a:p>
            <a:pPr algn="ctr"/>
            <a:r>
              <a:rPr lang="en-GB" b="1" dirty="0" smtClean="0"/>
              <a:t/>
            </a:r>
            <a:br>
              <a:rPr lang="en-GB" b="1" dirty="0" smtClean="0"/>
            </a:br>
            <a:r>
              <a:rPr lang="en-GB" sz="4900" b="1" dirty="0" err="1" smtClean="0">
                <a:latin typeface="+mn-lt"/>
              </a:rPr>
              <a:t>Asesiad</a:t>
            </a:r>
            <a:r>
              <a:rPr lang="en-GB" sz="4900" b="1" dirty="0" smtClean="0">
                <a:latin typeface="+mn-lt"/>
              </a:rPr>
              <a:t> </a:t>
            </a:r>
            <a:br>
              <a:rPr lang="en-GB" sz="4900" b="1" dirty="0" smtClean="0">
                <a:latin typeface="+mn-lt"/>
              </a:rPr>
            </a:br>
            <a:r>
              <a:rPr lang="en-GB" sz="4900" b="1" dirty="0" smtClean="0">
                <a:latin typeface="+mn-lt"/>
              </a:rPr>
              <a:t>Assessment</a:t>
            </a:r>
            <a:r>
              <a:rPr lang="en-GB" sz="4900" b="1" dirty="0">
                <a:latin typeface="+mn-lt"/>
              </a:rPr>
              <a:t/>
            </a:r>
            <a:br>
              <a:rPr lang="en-GB" sz="4900" b="1" dirty="0">
                <a:latin typeface="+mn-lt"/>
              </a:rPr>
            </a:br>
            <a:endParaRPr lang="en-GB" sz="4900" b="1" dirty="0">
              <a:latin typeface="+mn-lt"/>
            </a:endParaRPr>
          </a:p>
        </p:txBody>
      </p:sp>
      <p:sp>
        <p:nvSpPr>
          <p:cNvPr id="3" name="Content Placeholder 2">
            <a:extLst>
              <a:ext uri="{FF2B5EF4-FFF2-40B4-BE49-F238E27FC236}">
                <a16:creationId xmlns:a16="http://schemas.microsoft.com/office/drawing/2014/main" id="{A157D4AE-B64B-4695-8159-C1ED193850A8}"/>
              </a:ext>
            </a:extLst>
          </p:cNvPr>
          <p:cNvSpPr>
            <a:spLocks noGrp="1"/>
          </p:cNvSpPr>
          <p:nvPr>
            <p:ph sz="half" idx="1"/>
          </p:nvPr>
        </p:nvSpPr>
        <p:spPr/>
        <p:txBody>
          <a:bodyPr>
            <a:normAutofit/>
          </a:bodyPr>
          <a:lstStyle/>
          <a:p>
            <a:pPr marL="0" indent="0">
              <a:buNone/>
            </a:pPr>
            <a:r>
              <a:rPr lang="en-GB" b="1" dirty="0" err="1" smtClean="0"/>
              <a:t>Asesiad</a:t>
            </a:r>
            <a:r>
              <a:rPr lang="en-GB" b="1" dirty="0" smtClean="0"/>
              <a:t> 2</a:t>
            </a:r>
          </a:p>
          <a:p>
            <a:endParaRPr lang="en-GB" dirty="0"/>
          </a:p>
          <a:p>
            <a:r>
              <a:rPr lang="en-GB" dirty="0" err="1" smtClean="0"/>
              <a:t>Cyfweliad</a:t>
            </a:r>
            <a:r>
              <a:rPr lang="en-GB" dirty="0" smtClean="0"/>
              <a:t> </a:t>
            </a:r>
            <a:r>
              <a:rPr lang="en-GB" dirty="0" err="1" smtClean="0"/>
              <a:t>Proffesiynol</a:t>
            </a:r>
            <a:r>
              <a:rPr lang="en-GB" dirty="0" smtClean="0"/>
              <a:t> (50%).</a:t>
            </a:r>
          </a:p>
          <a:p>
            <a:r>
              <a:rPr lang="en-GB" dirty="0" smtClean="0"/>
              <a:t>15 </a:t>
            </a:r>
            <a:r>
              <a:rPr lang="en-GB" dirty="0" err="1" smtClean="0"/>
              <a:t>munud</a:t>
            </a:r>
            <a:r>
              <a:rPr lang="en-GB" dirty="0" smtClean="0"/>
              <a:t> </a:t>
            </a:r>
            <a:r>
              <a:rPr lang="en-GB" dirty="0" err="1" smtClean="0"/>
              <a:t>gan</a:t>
            </a:r>
            <a:r>
              <a:rPr lang="en-GB" dirty="0" smtClean="0"/>
              <a:t> </a:t>
            </a:r>
            <a:r>
              <a:rPr lang="en-GB" dirty="0" err="1" smtClean="0"/>
              <a:t>gynnwys</a:t>
            </a:r>
            <a:r>
              <a:rPr lang="en-GB" dirty="0" smtClean="0"/>
              <a:t> </a:t>
            </a:r>
            <a:r>
              <a:rPr lang="en-GB" dirty="0" err="1" smtClean="0"/>
              <a:t>cyflwyniad</a:t>
            </a:r>
            <a:r>
              <a:rPr lang="en-GB" dirty="0" smtClean="0"/>
              <a:t> (10 </a:t>
            </a:r>
            <a:r>
              <a:rPr lang="en-GB" dirty="0" err="1" smtClean="0"/>
              <a:t>munud</a:t>
            </a:r>
            <a:r>
              <a:rPr lang="en-GB" dirty="0" smtClean="0"/>
              <a:t>) a </a:t>
            </a:r>
            <a:r>
              <a:rPr lang="en-GB" dirty="0" err="1" smtClean="0"/>
              <a:t>chyfweliad</a:t>
            </a:r>
            <a:r>
              <a:rPr lang="en-GB" dirty="0" smtClean="0"/>
              <a:t> (5 </a:t>
            </a:r>
            <a:r>
              <a:rPr lang="en-GB" dirty="0" err="1" smtClean="0"/>
              <a:t>munud</a:t>
            </a:r>
            <a:r>
              <a:rPr lang="en-GB" dirty="0" smtClean="0"/>
              <a:t>).</a:t>
            </a:r>
            <a:endParaRPr lang="en-GB" dirty="0"/>
          </a:p>
          <a:p>
            <a:endParaRPr lang="en-GB" dirty="0"/>
          </a:p>
          <a:p>
            <a:pPr marL="0" indent="0">
              <a:buNone/>
            </a:pPr>
            <a:endParaRPr lang="en-GB" dirty="0"/>
          </a:p>
          <a:p>
            <a:endParaRPr lang="en-GB" dirty="0"/>
          </a:p>
        </p:txBody>
      </p:sp>
      <p:sp>
        <p:nvSpPr>
          <p:cNvPr id="4" name="Content Placeholder 3">
            <a:extLst>
              <a:ext uri="{FF2B5EF4-FFF2-40B4-BE49-F238E27FC236}">
                <a16:creationId xmlns:a16="http://schemas.microsoft.com/office/drawing/2014/main" id="{4ABD285E-855F-4ADB-AA7C-14D6EB0442B5}"/>
              </a:ext>
            </a:extLst>
          </p:cNvPr>
          <p:cNvSpPr>
            <a:spLocks noGrp="1"/>
          </p:cNvSpPr>
          <p:nvPr>
            <p:ph sz="half" idx="2"/>
          </p:nvPr>
        </p:nvSpPr>
        <p:spPr/>
        <p:txBody>
          <a:bodyPr>
            <a:normAutofit/>
          </a:bodyPr>
          <a:lstStyle/>
          <a:p>
            <a:pPr marL="0" indent="0">
              <a:buNone/>
            </a:pPr>
            <a:r>
              <a:rPr lang="en-GB" b="1" dirty="0" smtClean="0"/>
              <a:t>Assessment </a:t>
            </a:r>
            <a:r>
              <a:rPr lang="en-GB" b="1" dirty="0"/>
              <a:t>2</a:t>
            </a:r>
            <a:endParaRPr lang="en-GB" dirty="0"/>
          </a:p>
          <a:p>
            <a:pPr marL="0" indent="0">
              <a:buNone/>
            </a:pPr>
            <a:endParaRPr lang="en-GB" dirty="0"/>
          </a:p>
          <a:p>
            <a:r>
              <a:rPr lang="en-GB" dirty="0"/>
              <a:t>Professional Interview (50%).</a:t>
            </a:r>
          </a:p>
          <a:p>
            <a:r>
              <a:rPr lang="en-GB" dirty="0"/>
              <a:t>15 minutes to include presentation (10 minutes)and interview (5 minutes).</a:t>
            </a:r>
          </a:p>
          <a:p>
            <a:endParaRPr lang="en-GB" dirty="0"/>
          </a:p>
        </p:txBody>
      </p:sp>
    </p:spTree>
    <p:extLst>
      <p:ext uri="{BB962C8B-B14F-4D97-AF65-F5344CB8AC3E}">
        <p14:creationId xmlns:p14="http://schemas.microsoft.com/office/powerpoint/2010/main" val="34421392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052DD-02CA-4860-8035-4CB0436E3714}"/>
              </a:ext>
            </a:extLst>
          </p:cNvPr>
          <p:cNvSpPr>
            <a:spLocks noGrp="1"/>
          </p:cNvSpPr>
          <p:nvPr>
            <p:ph type="title"/>
          </p:nvPr>
        </p:nvSpPr>
        <p:spPr>
          <a:xfrm>
            <a:off x="628650" y="106018"/>
            <a:ext cx="7886700" cy="1245704"/>
          </a:xfrm>
        </p:spPr>
        <p:txBody>
          <a:bodyPr>
            <a:normAutofit fontScale="90000"/>
          </a:bodyPr>
          <a:lstStyle/>
          <a:p>
            <a:pPr algn="ctr"/>
            <a:r>
              <a:rPr lang="en-GB" sz="3600" b="1" dirty="0" smtClean="0">
                <a:latin typeface="+mn-lt"/>
              </a:rPr>
              <a:t/>
            </a:r>
            <a:br>
              <a:rPr lang="en-GB" sz="3600" b="1" dirty="0" smtClean="0">
                <a:latin typeface="+mn-lt"/>
              </a:rPr>
            </a:br>
            <a:r>
              <a:rPr lang="en-GB" b="1" dirty="0" err="1" smtClean="0">
                <a:latin typeface="+mn-lt"/>
              </a:rPr>
              <a:t>Sesiwn</a:t>
            </a:r>
            <a:r>
              <a:rPr lang="en-GB" b="1" dirty="0" smtClean="0">
                <a:latin typeface="+mn-lt"/>
              </a:rPr>
              <a:t> 2</a:t>
            </a:r>
            <a:br>
              <a:rPr lang="en-GB" b="1" dirty="0" smtClean="0">
                <a:latin typeface="+mn-lt"/>
              </a:rPr>
            </a:br>
            <a:r>
              <a:rPr lang="en-GB" b="1" dirty="0" smtClean="0">
                <a:latin typeface="+mn-lt"/>
              </a:rPr>
              <a:t>Session </a:t>
            </a:r>
            <a:r>
              <a:rPr lang="en-GB" b="1" dirty="0">
                <a:latin typeface="+mn-lt"/>
              </a:rPr>
              <a:t>2</a:t>
            </a:r>
            <a:br>
              <a:rPr lang="en-GB" b="1" dirty="0">
                <a:latin typeface="+mn-lt"/>
              </a:rPr>
            </a:br>
            <a:endParaRPr lang="en-GB" b="1" dirty="0">
              <a:latin typeface="+mn-lt"/>
            </a:endParaRPr>
          </a:p>
        </p:txBody>
      </p:sp>
      <p:sp>
        <p:nvSpPr>
          <p:cNvPr id="3" name="Content Placeholder 2">
            <a:extLst>
              <a:ext uri="{FF2B5EF4-FFF2-40B4-BE49-F238E27FC236}">
                <a16:creationId xmlns:a16="http://schemas.microsoft.com/office/drawing/2014/main" id="{AEC4B2C3-4772-4FE3-82AE-348875252ED9}"/>
              </a:ext>
            </a:extLst>
          </p:cNvPr>
          <p:cNvSpPr>
            <a:spLocks noGrp="1"/>
          </p:cNvSpPr>
          <p:nvPr>
            <p:ph sz="half" idx="1"/>
          </p:nvPr>
        </p:nvSpPr>
        <p:spPr>
          <a:xfrm>
            <a:off x="628650" y="1351722"/>
            <a:ext cx="3886200" cy="4825241"/>
          </a:xfrm>
        </p:spPr>
        <p:txBody>
          <a:bodyPr>
            <a:normAutofit fontScale="92500" lnSpcReduction="20000"/>
          </a:bodyPr>
          <a:lstStyle/>
          <a:p>
            <a:pPr marL="0" indent="0">
              <a:buNone/>
            </a:pPr>
            <a:r>
              <a:rPr lang="cy-GB" sz="3000" b="1" dirty="0"/>
              <a:t>Datblygiad personol, adnabod eich anghenion eich hunain </a:t>
            </a:r>
            <a:endParaRPr lang="en-GB" sz="3000" dirty="0"/>
          </a:p>
          <a:p>
            <a:r>
              <a:rPr lang="cy-GB" sz="3000" b="1" dirty="0"/>
              <a:t> </a:t>
            </a:r>
            <a:r>
              <a:rPr lang="cy-GB" sz="3000" dirty="0" smtClean="0"/>
              <a:t>Adfyfyrio </a:t>
            </a:r>
            <a:r>
              <a:rPr lang="cy-GB" sz="3000" dirty="0"/>
              <a:t>beirniadol – model adfyfyrio </a:t>
            </a:r>
            <a:r>
              <a:rPr lang="cy-GB" sz="3000" dirty="0" smtClean="0"/>
              <a:t>Gibbs;</a:t>
            </a:r>
            <a:endParaRPr lang="en-GB" sz="3000" dirty="0"/>
          </a:p>
          <a:p>
            <a:r>
              <a:rPr lang="cy-GB" sz="3000" dirty="0" smtClean="0"/>
              <a:t>Esiamplau </a:t>
            </a:r>
            <a:r>
              <a:rPr lang="cy-GB" sz="3000" dirty="0"/>
              <a:t>sgiliau  cyflogadwyedd a </a:t>
            </a:r>
            <a:r>
              <a:rPr lang="cy-GB" sz="3000" dirty="0" smtClean="0"/>
              <a:t>menter;</a:t>
            </a:r>
            <a:endParaRPr lang="en-GB" sz="3000" dirty="0"/>
          </a:p>
          <a:p>
            <a:r>
              <a:rPr lang="cy-GB" sz="3000" b="1" i="1" dirty="0"/>
              <a:t> </a:t>
            </a:r>
            <a:r>
              <a:rPr lang="cy-GB" sz="3000" dirty="0" smtClean="0"/>
              <a:t>Pwysigrwydd </a:t>
            </a:r>
            <a:r>
              <a:rPr lang="cy-GB" sz="3000" dirty="0"/>
              <a:t>creadigedd yn y gweithle a </a:t>
            </a:r>
            <a:r>
              <a:rPr lang="cy-GB" sz="3000" dirty="0" smtClean="0"/>
              <a:t>chyflogadwyedd.</a:t>
            </a:r>
            <a:endParaRPr lang="en-GB" sz="3000" dirty="0"/>
          </a:p>
          <a:p>
            <a:pPr marL="0" indent="0">
              <a:buNone/>
            </a:pPr>
            <a:endParaRPr lang="en-GB" b="1" u="sng" dirty="0"/>
          </a:p>
        </p:txBody>
      </p:sp>
      <p:sp>
        <p:nvSpPr>
          <p:cNvPr id="4" name="Content Placeholder 3">
            <a:extLst>
              <a:ext uri="{FF2B5EF4-FFF2-40B4-BE49-F238E27FC236}">
                <a16:creationId xmlns:a16="http://schemas.microsoft.com/office/drawing/2014/main" id="{CDB53C96-0132-45DC-947B-CC7EAB7A9E64}"/>
              </a:ext>
            </a:extLst>
          </p:cNvPr>
          <p:cNvSpPr>
            <a:spLocks noGrp="1"/>
          </p:cNvSpPr>
          <p:nvPr>
            <p:ph sz="half" idx="2"/>
          </p:nvPr>
        </p:nvSpPr>
        <p:spPr>
          <a:xfrm>
            <a:off x="4629150" y="1351722"/>
            <a:ext cx="3886200" cy="4145311"/>
          </a:xfrm>
        </p:spPr>
        <p:txBody>
          <a:bodyPr>
            <a:normAutofit fontScale="92500" lnSpcReduction="20000"/>
          </a:bodyPr>
          <a:lstStyle/>
          <a:p>
            <a:pPr marL="0" indent="0">
              <a:buNone/>
            </a:pPr>
            <a:r>
              <a:rPr lang="en-GB" b="1" dirty="0"/>
              <a:t>Personal development, identifying own individual needs.</a:t>
            </a:r>
          </a:p>
          <a:p>
            <a:r>
              <a:rPr lang="en-GB" dirty="0"/>
              <a:t>Critical reflection – Gibbs Reflective </a:t>
            </a:r>
            <a:r>
              <a:rPr lang="en-GB" dirty="0" smtClean="0"/>
              <a:t>Model;</a:t>
            </a:r>
            <a:endParaRPr lang="en-GB" dirty="0"/>
          </a:p>
          <a:p>
            <a:r>
              <a:rPr lang="en-GB" dirty="0"/>
              <a:t>Employability and enterprise skills </a:t>
            </a:r>
            <a:r>
              <a:rPr lang="en-GB" dirty="0" smtClean="0"/>
              <a:t>examples;</a:t>
            </a:r>
            <a:endParaRPr lang="en-GB" dirty="0"/>
          </a:p>
          <a:p>
            <a:r>
              <a:rPr lang="en-GB" dirty="0"/>
              <a:t>The importance of creativity in the workplace and employment.</a:t>
            </a:r>
          </a:p>
          <a:p>
            <a:endParaRPr lang="en-GB" dirty="0"/>
          </a:p>
        </p:txBody>
      </p:sp>
    </p:spTree>
    <p:extLst>
      <p:ext uri="{BB962C8B-B14F-4D97-AF65-F5344CB8AC3E}">
        <p14:creationId xmlns:p14="http://schemas.microsoft.com/office/powerpoint/2010/main" val="39760654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26E24-653F-4540-AB0B-CC325F1984A2}"/>
              </a:ext>
            </a:extLst>
          </p:cNvPr>
          <p:cNvSpPr>
            <a:spLocks noGrp="1"/>
          </p:cNvSpPr>
          <p:nvPr>
            <p:ph type="title"/>
          </p:nvPr>
        </p:nvSpPr>
        <p:spPr>
          <a:xfrm>
            <a:off x="628650" y="159026"/>
            <a:ext cx="7886700" cy="1258957"/>
          </a:xfrm>
        </p:spPr>
        <p:txBody>
          <a:bodyPr>
            <a:normAutofit/>
          </a:bodyPr>
          <a:lstStyle/>
          <a:p>
            <a:pPr algn="ctr"/>
            <a:r>
              <a:rPr lang="en-GB" sz="3600" b="1" dirty="0" err="1" smtClean="0">
                <a:latin typeface="+mn-lt"/>
              </a:rPr>
              <a:t>Sesiwn</a:t>
            </a:r>
            <a:r>
              <a:rPr lang="en-GB" sz="3600" b="1" dirty="0" smtClean="0">
                <a:latin typeface="+mn-lt"/>
              </a:rPr>
              <a:t> </a:t>
            </a:r>
            <a:r>
              <a:rPr lang="en-GB" sz="3600" b="1" dirty="0">
                <a:latin typeface="+mn-lt"/>
              </a:rPr>
              <a:t>3 and 4</a:t>
            </a:r>
            <a:br>
              <a:rPr lang="en-GB" sz="3600" b="1" dirty="0">
                <a:latin typeface="+mn-lt"/>
              </a:rPr>
            </a:br>
            <a:r>
              <a:rPr lang="en-GB" sz="3600" b="1" dirty="0" smtClean="0">
                <a:latin typeface="+mn-lt"/>
              </a:rPr>
              <a:t>Session </a:t>
            </a:r>
            <a:r>
              <a:rPr lang="en-GB" sz="3600" b="1" dirty="0">
                <a:latin typeface="+mn-lt"/>
              </a:rPr>
              <a:t>3 a 4</a:t>
            </a:r>
          </a:p>
        </p:txBody>
      </p:sp>
      <p:sp>
        <p:nvSpPr>
          <p:cNvPr id="3" name="Content Placeholder 2">
            <a:extLst>
              <a:ext uri="{FF2B5EF4-FFF2-40B4-BE49-F238E27FC236}">
                <a16:creationId xmlns:a16="http://schemas.microsoft.com/office/drawing/2014/main" id="{856FFA29-2EB4-47A9-AA29-E64B72E5571B}"/>
              </a:ext>
            </a:extLst>
          </p:cNvPr>
          <p:cNvSpPr>
            <a:spLocks noGrp="1"/>
          </p:cNvSpPr>
          <p:nvPr>
            <p:ph sz="half" idx="1"/>
          </p:nvPr>
        </p:nvSpPr>
        <p:spPr>
          <a:xfrm>
            <a:off x="628650" y="1254642"/>
            <a:ext cx="3886200" cy="4922321"/>
          </a:xfrm>
        </p:spPr>
        <p:txBody>
          <a:bodyPr>
            <a:normAutofit lnSpcReduction="10000"/>
          </a:bodyPr>
          <a:lstStyle/>
          <a:p>
            <a:pPr marL="0" indent="0">
              <a:buNone/>
            </a:pPr>
            <a:r>
              <a:rPr lang="en-GB" sz="3200" b="1" dirty="0" err="1" smtClean="0"/>
              <a:t>Diwrnod</a:t>
            </a:r>
            <a:r>
              <a:rPr lang="en-GB" sz="3200" b="1" dirty="0" smtClean="0"/>
              <a:t> </a:t>
            </a:r>
            <a:r>
              <a:rPr lang="en-GB" sz="3200" b="1" dirty="0" err="1" smtClean="0"/>
              <a:t>Cyflogadwyedd</a:t>
            </a:r>
            <a:endParaRPr lang="en-GB" sz="3200" b="1" dirty="0" smtClean="0"/>
          </a:p>
          <a:p>
            <a:r>
              <a:rPr lang="cy-GB" sz="3000" dirty="0" smtClean="0"/>
              <a:t>Bydd </a:t>
            </a:r>
            <a:r>
              <a:rPr lang="cy-GB" sz="3000" dirty="0"/>
              <a:t>y diwrnod yn dechrau yn Abertawe am 10yb ac yn gorffen am </a:t>
            </a:r>
            <a:r>
              <a:rPr lang="cy-GB" sz="3000" dirty="0" smtClean="0"/>
              <a:t>3yp;</a:t>
            </a:r>
            <a:endParaRPr lang="en-GB" sz="3000" dirty="0"/>
          </a:p>
          <a:p>
            <a:r>
              <a:rPr lang="cy-GB" sz="3000" dirty="0"/>
              <a:t> </a:t>
            </a:r>
            <a:r>
              <a:rPr lang="cy-GB" sz="3000" dirty="0" smtClean="0"/>
              <a:t>Bydd </a:t>
            </a:r>
            <a:r>
              <a:rPr lang="cy-GB" sz="3000" dirty="0"/>
              <a:t>siaradwyr gwadd a sesiynau troelli a fydd yn cysylltu gyda menter a </a:t>
            </a:r>
            <a:r>
              <a:rPr lang="cy-GB" sz="3000" dirty="0" smtClean="0"/>
              <a:t>chyflogadwyedd.</a:t>
            </a:r>
            <a:endParaRPr lang="en-GB" sz="3000" dirty="0"/>
          </a:p>
          <a:p>
            <a:pPr marL="0" indent="0">
              <a:buNone/>
            </a:pPr>
            <a:endParaRPr lang="en-GB" sz="3200" b="1" dirty="0"/>
          </a:p>
        </p:txBody>
      </p:sp>
      <p:sp>
        <p:nvSpPr>
          <p:cNvPr id="4" name="Content Placeholder 3">
            <a:extLst>
              <a:ext uri="{FF2B5EF4-FFF2-40B4-BE49-F238E27FC236}">
                <a16:creationId xmlns:a16="http://schemas.microsoft.com/office/drawing/2014/main" id="{25C5A25D-0D8A-4A59-B680-A3D5CF1F2D06}"/>
              </a:ext>
            </a:extLst>
          </p:cNvPr>
          <p:cNvSpPr>
            <a:spLocks noGrp="1"/>
          </p:cNvSpPr>
          <p:nvPr>
            <p:ph sz="half" idx="2"/>
          </p:nvPr>
        </p:nvSpPr>
        <p:spPr>
          <a:xfrm>
            <a:off x="4629150" y="1254642"/>
            <a:ext cx="3886200" cy="4922321"/>
          </a:xfrm>
        </p:spPr>
        <p:txBody>
          <a:bodyPr>
            <a:normAutofit lnSpcReduction="10000"/>
          </a:bodyPr>
          <a:lstStyle/>
          <a:p>
            <a:pPr marL="0" indent="0">
              <a:buNone/>
            </a:pPr>
            <a:r>
              <a:rPr lang="en-GB" sz="3200" b="1" dirty="0"/>
              <a:t>Employability </a:t>
            </a:r>
            <a:r>
              <a:rPr lang="en-GB" sz="3200" b="1" dirty="0" smtClean="0"/>
              <a:t>Day</a:t>
            </a:r>
            <a:endParaRPr lang="en-GB" sz="3200" b="1" dirty="0"/>
          </a:p>
          <a:p>
            <a:endParaRPr lang="en-GB" b="1" dirty="0"/>
          </a:p>
          <a:p>
            <a:r>
              <a:rPr lang="en-GB" sz="3000" dirty="0"/>
              <a:t>The day will start in Swansea at 10.00am. and finish at </a:t>
            </a:r>
            <a:r>
              <a:rPr lang="en-GB" sz="3000" dirty="0" smtClean="0"/>
              <a:t>3.00pm;</a:t>
            </a:r>
            <a:endParaRPr lang="en-GB" sz="3000" dirty="0"/>
          </a:p>
          <a:p>
            <a:r>
              <a:rPr lang="en-GB" sz="3000" dirty="0"/>
              <a:t>Guest speakers and carousel sessions that link with enterprise and employability.</a:t>
            </a:r>
          </a:p>
          <a:p>
            <a:endParaRPr lang="en-GB" dirty="0"/>
          </a:p>
        </p:txBody>
      </p:sp>
    </p:spTree>
    <p:extLst>
      <p:ext uri="{BB962C8B-B14F-4D97-AF65-F5344CB8AC3E}">
        <p14:creationId xmlns:p14="http://schemas.microsoft.com/office/powerpoint/2010/main" val="713231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7992C-C80B-40D5-95AD-AB1028A04204}"/>
              </a:ext>
            </a:extLst>
          </p:cNvPr>
          <p:cNvSpPr>
            <a:spLocks noGrp="1"/>
          </p:cNvSpPr>
          <p:nvPr>
            <p:ph type="title"/>
          </p:nvPr>
        </p:nvSpPr>
        <p:spPr/>
        <p:txBody>
          <a:bodyPr>
            <a:normAutofit/>
          </a:bodyPr>
          <a:lstStyle/>
          <a:p>
            <a:pPr algn="ctr"/>
            <a:r>
              <a:rPr lang="en-GB" sz="3600" b="1" dirty="0" err="1" smtClean="0">
                <a:latin typeface="+mn-lt"/>
              </a:rPr>
              <a:t>Sesiwn</a:t>
            </a:r>
            <a:r>
              <a:rPr lang="en-GB" sz="3600" b="1" dirty="0" smtClean="0">
                <a:latin typeface="+mn-lt"/>
              </a:rPr>
              <a:t> </a:t>
            </a:r>
            <a:r>
              <a:rPr lang="en-GB" sz="3600" b="1" dirty="0">
                <a:latin typeface="+mn-lt"/>
              </a:rPr>
              <a:t>5 and 6</a:t>
            </a:r>
            <a:br>
              <a:rPr lang="en-GB" sz="3600" b="1" dirty="0">
                <a:latin typeface="+mn-lt"/>
              </a:rPr>
            </a:br>
            <a:r>
              <a:rPr lang="en-GB" sz="3600" b="1" dirty="0" smtClean="0">
                <a:latin typeface="+mn-lt"/>
              </a:rPr>
              <a:t>Session </a:t>
            </a:r>
            <a:r>
              <a:rPr lang="en-GB" sz="3600" b="1" dirty="0">
                <a:latin typeface="+mn-lt"/>
              </a:rPr>
              <a:t>5 a 6</a:t>
            </a:r>
          </a:p>
        </p:txBody>
      </p:sp>
      <p:sp>
        <p:nvSpPr>
          <p:cNvPr id="3" name="Content Placeholder 2">
            <a:extLst>
              <a:ext uri="{FF2B5EF4-FFF2-40B4-BE49-F238E27FC236}">
                <a16:creationId xmlns:a16="http://schemas.microsoft.com/office/drawing/2014/main" id="{B106D029-6F34-4B0B-8DAE-D688B298EB9B}"/>
              </a:ext>
            </a:extLst>
          </p:cNvPr>
          <p:cNvSpPr>
            <a:spLocks noGrp="1"/>
          </p:cNvSpPr>
          <p:nvPr>
            <p:ph sz="half" idx="1"/>
          </p:nvPr>
        </p:nvSpPr>
        <p:spPr>
          <a:xfrm>
            <a:off x="628650" y="1509823"/>
            <a:ext cx="3886200" cy="4667140"/>
          </a:xfrm>
        </p:spPr>
        <p:txBody>
          <a:bodyPr>
            <a:normAutofit/>
          </a:bodyPr>
          <a:lstStyle/>
          <a:p>
            <a:pPr marL="0" indent="0">
              <a:buNone/>
            </a:pPr>
            <a:r>
              <a:rPr lang="cy-GB" b="1" dirty="0"/>
              <a:t>Ymddygiadau, fenter, hunan ddisgyblaeth ac hyblygrwydd</a:t>
            </a:r>
            <a:endParaRPr lang="en-GB" dirty="0"/>
          </a:p>
          <a:p>
            <a:r>
              <a:rPr lang="cy-GB" sz="2400" dirty="0"/>
              <a:t>Rhan 1 (sesiwn 5</a:t>
            </a:r>
            <a:r>
              <a:rPr lang="cy-GB" sz="2400" dirty="0" smtClean="0"/>
              <a:t>) - Nodweddion </a:t>
            </a:r>
            <a:r>
              <a:rPr lang="cy-GB" sz="2400" dirty="0"/>
              <a:t>o weithle </a:t>
            </a:r>
            <a:r>
              <a:rPr lang="cy-GB" sz="2400" dirty="0" smtClean="0"/>
              <a:t>effeithiol;</a:t>
            </a:r>
            <a:endParaRPr lang="en-GB" sz="2400" dirty="0"/>
          </a:p>
          <a:p>
            <a:r>
              <a:rPr lang="cy-GB" sz="2400" dirty="0"/>
              <a:t> </a:t>
            </a:r>
            <a:r>
              <a:rPr lang="cy-GB" sz="2400" dirty="0" smtClean="0"/>
              <a:t>Ymddygiadau proffesiynol - bod </a:t>
            </a:r>
            <a:r>
              <a:rPr lang="cy-GB" sz="2400" dirty="0"/>
              <a:t>yn broffesiynol yn y gweithle a thu </a:t>
            </a:r>
            <a:r>
              <a:rPr lang="cy-GB" sz="2400" dirty="0" smtClean="0"/>
              <a:t>hwnt.</a:t>
            </a:r>
            <a:endParaRPr lang="en-GB" sz="2400" dirty="0"/>
          </a:p>
          <a:p>
            <a:pPr marL="0" indent="0">
              <a:buNone/>
            </a:pPr>
            <a:endParaRPr lang="en-GB" dirty="0"/>
          </a:p>
        </p:txBody>
      </p:sp>
      <p:sp>
        <p:nvSpPr>
          <p:cNvPr id="4" name="Content Placeholder 3">
            <a:extLst>
              <a:ext uri="{FF2B5EF4-FFF2-40B4-BE49-F238E27FC236}">
                <a16:creationId xmlns:a16="http://schemas.microsoft.com/office/drawing/2014/main" id="{E59AD84F-BA01-4185-8C53-6A641BA49274}"/>
              </a:ext>
            </a:extLst>
          </p:cNvPr>
          <p:cNvSpPr>
            <a:spLocks noGrp="1"/>
          </p:cNvSpPr>
          <p:nvPr>
            <p:ph sz="half" idx="2"/>
          </p:nvPr>
        </p:nvSpPr>
        <p:spPr>
          <a:xfrm>
            <a:off x="4629150" y="1509823"/>
            <a:ext cx="3886200" cy="4667140"/>
          </a:xfrm>
        </p:spPr>
        <p:txBody>
          <a:bodyPr>
            <a:normAutofit/>
          </a:bodyPr>
          <a:lstStyle/>
          <a:p>
            <a:pPr marL="0" indent="0">
              <a:buNone/>
            </a:pPr>
            <a:r>
              <a:rPr lang="en-GB" b="1" dirty="0"/>
              <a:t>Behaviours, initiatives, self discipline and flexibility.</a:t>
            </a:r>
          </a:p>
          <a:p>
            <a:r>
              <a:rPr lang="en-GB" dirty="0"/>
              <a:t>Part 1 (session 5) – Characteristics of an effective </a:t>
            </a:r>
            <a:r>
              <a:rPr lang="en-GB" dirty="0" smtClean="0"/>
              <a:t>workplace;</a:t>
            </a:r>
            <a:endParaRPr lang="en-GB" dirty="0"/>
          </a:p>
          <a:p>
            <a:r>
              <a:rPr lang="en-GB" dirty="0"/>
              <a:t>Professional </a:t>
            </a:r>
            <a:r>
              <a:rPr lang="en-GB" dirty="0" smtClean="0"/>
              <a:t>behaviours – being professional in the workplace and beyond.</a:t>
            </a:r>
            <a:endParaRPr lang="en-GB" dirty="0"/>
          </a:p>
          <a:p>
            <a:endParaRPr lang="en-GB" dirty="0"/>
          </a:p>
        </p:txBody>
      </p:sp>
    </p:spTree>
    <p:extLst>
      <p:ext uri="{BB962C8B-B14F-4D97-AF65-F5344CB8AC3E}">
        <p14:creationId xmlns:p14="http://schemas.microsoft.com/office/powerpoint/2010/main" val="33270158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E7DE1-AE32-48CB-AE61-907DC0B2533D}"/>
              </a:ext>
            </a:extLst>
          </p:cNvPr>
          <p:cNvSpPr>
            <a:spLocks noGrp="1"/>
          </p:cNvSpPr>
          <p:nvPr>
            <p:ph type="title"/>
          </p:nvPr>
        </p:nvSpPr>
        <p:spPr>
          <a:xfrm>
            <a:off x="628650" y="106018"/>
            <a:ext cx="7886700" cy="1152939"/>
          </a:xfrm>
        </p:spPr>
        <p:txBody>
          <a:bodyPr>
            <a:normAutofit/>
          </a:bodyPr>
          <a:lstStyle/>
          <a:p>
            <a:pPr algn="ctr"/>
            <a:r>
              <a:rPr lang="en-GB" sz="3600" b="1" dirty="0" err="1" smtClean="0">
                <a:latin typeface="+mn-lt"/>
              </a:rPr>
              <a:t>Sesiwn</a:t>
            </a:r>
            <a:r>
              <a:rPr lang="en-GB" sz="3600" b="1" dirty="0" smtClean="0">
                <a:latin typeface="+mn-lt"/>
              </a:rPr>
              <a:t> </a:t>
            </a:r>
            <a:r>
              <a:rPr lang="en-GB" sz="3600" b="1" dirty="0">
                <a:latin typeface="+mn-lt"/>
              </a:rPr>
              <a:t>5 and 6</a:t>
            </a:r>
            <a:br>
              <a:rPr lang="en-GB" sz="3600" b="1" dirty="0">
                <a:latin typeface="+mn-lt"/>
              </a:rPr>
            </a:br>
            <a:r>
              <a:rPr lang="en-GB" sz="3600" b="1" dirty="0" smtClean="0">
                <a:latin typeface="+mn-lt"/>
              </a:rPr>
              <a:t>Session </a:t>
            </a:r>
            <a:r>
              <a:rPr lang="en-GB" sz="3600" b="1" dirty="0">
                <a:latin typeface="+mn-lt"/>
              </a:rPr>
              <a:t>5 a 6</a:t>
            </a:r>
          </a:p>
        </p:txBody>
      </p:sp>
      <p:sp>
        <p:nvSpPr>
          <p:cNvPr id="3" name="Content Placeholder 2">
            <a:extLst>
              <a:ext uri="{FF2B5EF4-FFF2-40B4-BE49-F238E27FC236}">
                <a16:creationId xmlns:a16="http://schemas.microsoft.com/office/drawing/2014/main" id="{F2784223-E09B-4397-96A0-AA462A0353F5}"/>
              </a:ext>
            </a:extLst>
          </p:cNvPr>
          <p:cNvSpPr>
            <a:spLocks noGrp="1"/>
          </p:cNvSpPr>
          <p:nvPr>
            <p:ph sz="half" idx="1"/>
          </p:nvPr>
        </p:nvSpPr>
        <p:spPr>
          <a:xfrm>
            <a:off x="628650" y="1258957"/>
            <a:ext cx="3886200" cy="4918006"/>
          </a:xfrm>
        </p:spPr>
        <p:txBody>
          <a:bodyPr/>
          <a:lstStyle/>
          <a:p>
            <a:pPr marL="0" indent="0">
              <a:buNone/>
            </a:pPr>
            <a:r>
              <a:rPr lang="cy-GB" b="1" dirty="0"/>
              <a:t>Ymddygiadau, fenter, hunan ddisgyblaeth ac hyblygrwydd</a:t>
            </a:r>
            <a:endParaRPr lang="en-GB" dirty="0"/>
          </a:p>
          <a:p>
            <a:r>
              <a:rPr lang="cy-GB" dirty="0"/>
              <a:t>Rhan 2 (sesiwn 6</a:t>
            </a:r>
            <a:r>
              <a:rPr lang="cy-GB" dirty="0" smtClean="0"/>
              <a:t>) - Gweithgareddau </a:t>
            </a:r>
            <a:r>
              <a:rPr lang="cy-GB" dirty="0"/>
              <a:t>datrys problemau/ meddwl yn </a:t>
            </a:r>
            <a:r>
              <a:rPr lang="cy-GB" dirty="0" smtClean="0"/>
              <a:t>greadigol;</a:t>
            </a:r>
            <a:endParaRPr lang="en-GB" dirty="0"/>
          </a:p>
          <a:p>
            <a:r>
              <a:rPr lang="cy-GB" dirty="0"/>
              <a:t> </a:t>
            </a:r>
            <a:r>
              <a:rPr lang="cy-GB" dirty="0" smtClean="0"/>
              <a:t>Codau </a:t>
            </a:r>
            <a:r>
              <a:rPr lang="cy-GB" dirty="0"/>
              <a:t>ymddygiad  - materion a chwestiynau </a:t>
            </a:r>
            <a:r>
              <a:rPr lang="cy-GB" dirty="0" smtClean="0"/>
              <a:t>moesegol. </a:t>
            </a:r>
            <a:endParaRPr lang="en-GB" dirty="0"/>
          </a:p>
          <a:p>
            <a:pPr marL="0" indent="0">
              <a:buNone/>
            </a:pPr>
            <a:endParaRPr lang="en-GB" dirty="0"/>
          </a:p>
        </p:txBody>
      </p:sp>
      <p:sp>
        <p:nvSpPr>
          <p:cNvPr id="4" name="Content Placeholder 3">
            <a:extLst>
              <a:ext uri="{FF2B5EF4-FFF2-40B4-BE49-F238E27FC236}">
                <a16:creationId xmlns:a16="http://schemas.microsoft.com/office/drawing/2014/main" id="{B8C8AF8B-FA3C-4201-A208-580728DC365F}"/>
              </a:ext>
            </a:extLst>
          </p:cNvPr>
          <p:cNvSpPr>
            <a:spLocks noGrp="1"/>
          </p:cNvSpPr>
          <p:nvPr>
            <p:ph sz="half" idx="2"/>
          </p:nvPr>
        </p:nvSpPr>
        <p:spPr>
          <a:xfrm>
            <a:off x="4629150" y="1258957"/>
            <a:ext cx="3886200" cy="4918005"/>
          </a:xfrm>
        </p:spPr>
        <p:txBody>
          <a:bodyPr/>
          <a:lstStyle/>
          <a:p>
            <a:pPr marL="0" indent="0">
              <a:buNone/>
            </a:pPr>
            <a:r>
              <a:rPr lang="en-GB" b="1" dirty="0"/>
              <a:t>Behaviours, initiatives, self discipline and flexibility.</a:t>
            </a:r>
          </a:p>
          <a:p>
            <a:r>
              <a:rPr lang="en-GB" dirty="0"/>
              <a:t>Part 2 (session 6) – Problem solving activities/creative </a:t>
            </a:r>
            <a:r>
              <a:rPr lang="en-GB" dirty="0" smtClean="0"/>
              <a:t>thinking;</a:t>
            </a:r>
            <a:endParaRPr lang="en-GB" dirty="0"/>
          </a:p>
          <a:p>
            <a:r>
              <a:rPr lang="en-GB" dirty="0"/>
              <a:t>Professional code of conduct – ethical and moral dilemmas.</a:t>
            </a:r>
          </a:p>
          <a:p>
            <a:endParaRPr lang="en-GB" dirty="0"/>
          </a:p>
        </p:txBody>
      </p:sp>
    </p:spTree>
    <p:extLst>
      <p:ext uri="{BB962C8B-B14F-4D97-AF65-F5344CB8AC3E}">
        <p14:creationId xmlns:p14="http://schemas.microsoft.com/office/powerpoint/2010/main" val="1670490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5D29D-B718-4AFB-B503-3110D60EA75B}"/>
              </a:ext>
            </a:extLst>
          </p:cNvPr>
          <p:cNvSpPr>
            <a:spLocks noGrp="1"/>
          </p:cNvSpPr>
          <p:nvPr>
            <p:ph type="title"/>
          </p:nvPr>
        </p:nvSpPr>
        <p:spPr>
          <a:xfrm>
            <a:off x="628650" y="251792"/>
            <a:ext cx="7886700" cy="1046921"/>
          </a:xfrm>
        </p:spPr>
        <p:txBody>
          <a:bodyPr>
            <a:noAutofit/>
          </a:bodyPr>
          <a:lstStyle/>
          <a:p>
            <a:pPr algn="ctr"/>
            <a:r>
              <a:rPr lang="en-GB" sz="3600" b="1" dirty="0" err="1" smtClean="0">
                <a:latin typeface="+mn-lt"/>
              </a:rPr>
              <a:t>Sesiwn</a:t>
            </a:r>
            <a:r>
              <a:rPr lang="en-GB" sz="3600" b="1" dirty="0" smtClean="0">
                <a:latin typeface="+mn-lt"/>
              </a:rPr>
              <a:t> </a:t>
            </a:r>
            <a:r>
              <a:rPr lang="en-GB" sz="3600" b="1" dirty="0">
                <a:latin typeface="+mn-lt"/>
              </a:rPr>
              <a:t>7 and 8</a:t>
            </a:r>
            <a:br>
              <a:rPr lang="en-GB" sz="3600" b="1" dirty="0">
                <a:latin typeface="+mn-lt"/>
              </a:rPr>
            </a:br>
            <a:r>
              <a:rPr lang="en-GB" sz="3600" b="1" dirty="0" smtClean="0">
                <a:latin typeface="+mn-lt"/>
              </a:rPr>
              <a:t>Session </a:t>
            </a:r>
            <a:r>
              <a:rPr lang="en-GB" sz="3600" b="1" dirty="0">
                <a:latin typeface="+mn-lt"/>
              </a:rPr>
              <a:t>7 a 8</a:t>
            </a:r>
          </a:p>
        </p:txBody>
      </p:sp>
      <p:sp>
        <p:nvSpPr>
          <p:cNvPr id="3" name="Content Placeholder 2">
            <a:extLst>
              <a:ext uri="{FF2B5EF4-FFF2-40B4-BE49-F238E27FC236}">
                <a16:creationId xmlns:a16="http://schemas.microsoft.com/office/drawing/2014/main" id="{4813547A-2B7D-4DC0-9C8D-A28CE8B211CE}"/>
              </a:ext>
            </a:extLst>
          </p:cNvPr>
          <p:cNvSpPr>
            <a:spLocks noGrp="1"/>
          </p:cNvSpPr>
          <p:nvPr>
            <p:ph sz="half" idx="1"/>
          </p:nvPr>
        </p:nvSpPr>
        <p:spPr>
          <a:xfrm>
            <a:off x="628650" y="1169581"/>
            <a:ext cx="3886200" cy="5007383"/>
          </a:xfrm>
        </p:spPr>
        <p:txBody>
          <a:bodyPr>
            <a:normAutofit/>
          </a:bodyPr>
          <a:lstStyle/>
          <a:p>
            <a:pPr marL="0" indent="0">
              <a:buNone/>
            </a:pPr>
            <a:r>
              <a:rPr lang="en-GB" sz="2400" i="1" dirty="0"/>
              <a:t> </a:t>
            </a:r>
            <a:r>
              <a:rPr lang="cy-GB" sz="2400" b="1" dirty="0"/>
              <a:t>Arweinyddiaeth a gwaith tîm </a:t>
            </a:r>
            <a:r>
              <a:rPr lang="cy-GB" sz="2400" b="1" dirty="0" smtClean="0"/>
              <a:t>(sgiliau </a:t>
            </a:r>
            <a:r>
              <a:rPr lang="cy-GB" sz="2400" b="1" dirty="0"/>
              <a:t>rhyngbersonol</a:t>
            </a:r>
            <a:r>
              <a:rPr lang="cy-GB" sz="2400" b="1" dirty="0" smtClean="0"/>
              <a:t>)</a:t>
            </a:r>
          </a:p>
          <a:p>
            <a:r>
              <a:rPr lang="cy-GB" sz="2400" dirty="0" smtClean="0"/>
              <a:t>Gwneud </a:t>
            </a:r>
            <a:r>
              <a:rPr lang="cy-GB" sz="2400" dirty="0"/>
              <a:t>penderfyniadau drwy prosesau cymdeithasol (gweler dogfen Menter ac Addysg QAA</a:t>
            </a:r>
            <a:r>
              <a:rPr lang="cy-GB" sz="2400" dirty="0" smtClean="0"/>
              <a:t>);</a:t>
            </a:r>
            <a:endParaRPr lang="en-GB" sz="2400" dirty="0"/>
          </a:p>
          <a:p>
            <a:r>
              <a:rPr lang="cy-GB" sz="2400" dirty="0"/>
              <a:t> </a:t>
            </a:r>
            <a:r>
              <a:rPr lang="cy-GB" sz="2400" dirty="0" smtClean="0"/>
              <a:t>Mathau </a:t>
            </a:r>
            <a:r>
              <a:rPr lang="cy-GB" sz="2400" dirty="0"/>
              <a:t>o </a:t>
            </a:r>
            <a:r>
              <a:rPr lang="cy-GB" sz="2400" dirty="0" smtClean="0"/>
              <a:t>arweinyddiaeth - Arweinyddiaeth </a:t>
            </a:r>
            <a:r>
              <a:rPr lang="cy-GB" sz="2400" dirty="0"/>
              <a:t>yn erbyn rhyngweithio i’r </a:t>
            </a:r>
            <a:r>
              <a:rPr lang="cy-GB" sz="2400" dirty="0" smtClean="0"/>
              <a:t>sefyllfa;</a:t>
            </a:r>
            <a:endParaRPr lang="en-GB" sz="2400" dirty="0"/>
          </a:p>
          <a:p>
            <a:r>
              <a:rPr lang="cy-GB" sz="2400" dirty="0"/>
              <a:t>Gwaith tîm mewn </a:t>
            </a:r>
            <a:r>
              <a:rPr lang="cy-GB" sz="2400" dirty="0" smtClean="0"/>
              <a:t>cyflogadwyedd. </a:t>
            </a:r>
            <a:endParaRPr lang="en-GB" sz="2400" dirty="0"/>
          </a:p>
          <a:p>
            <a:pPr marL="0" indent="0">
              <a:buNone/>
            </a:pPr>
            <a:endParaRPr lang="en-GB" dirty="0"/>
          </a:p>
          <a:p>
            <a:pPr marL="0" indent="0">
              <a:buNone/>
            </a:pPr>
            <a:endParaRPr lang="en-GB" dirty="0"/>
          </a:p>
          <a:p>
            <a:endParaRPr lang="en-GB" sz="2400" dirty="0"/>
          </a:p>
          <a:p>
            <a:endParaRPr lang="en-GB" dirty="0"/>
          </a:p>
        </p:txBody>
      </p:sp>
      <p:sp>
        <p:nvSpPr>
          <p:cNvPr id="4" name="Content Placeholder 3">
            <a:extLst>
              <a:ext uri="{FF2B5EF4-FFF2-40B4-BE49-F238E27FC236}">
                <a16:creationId xmlns:a16="http://schemas.microsoft.com/office/drawing/2014/main" id="{8CB48C32-277C-4268-A2D3-CF6639D7934D}"/>
              </a:ext>
            </a:extLst>
          </p:cNvPr>
          <p:cNvSpPr>
            <a:spLocks noGrp="1"/>
          </p:cNvSpPr>
          <p:nvPr>
            <p:ph sz="half" idx="2"/>
          </p:nvPr>
        </p:nvSpPr>
        <p:spPr>
          <a:xfrm>
            <a:off x="4629150" y="1298713"/>
            <a:ext cx="3886200" cy="4878251"/>
          </a:xfrm>
        </p:spPr>
        <p:txBody>
          <a:bodyPr>
            <a:normAutofit/>
          </a:bodyPr>
          <a:lstStyle/>
          <a:p>
            <a:pPr marL="0" indent="0">
              <a:buNone/>
            </a:pPr>
            <a:r>
              <a:rPr lang="en-GB" sz="2400" b="1" dirty="0"/>
              <a:t>Leadership and teamwork (interpersonal skills).</a:t>
            </a:r>
          </a:p>
          <a:p>
            <a:r>
              <a:rPr lang="en-GB" sz="2400" dirty="0"/>
              <a:t>Decision making through social processes (see QAA Enterprise and Education document</a:t>
            </a:r>
            <a:r>
              <a:rPr lang="en-GB" sz="2400" dirty="0" smtClean="0"/>
              <a:t>);</a:t>
            </a:r>
            <a:endParaRPr lang="en-GB" sz="2400" dirty="0"/>
          </a:p>
          <a:p>
            <a:r>
              <a:rPr lang="en-GB" sz="2400" dirty="0"/>
              <a:t>Types of leadership, Leadership vs situation </a:t>
            </a:r>
            <a:r>
              <a:rPr lang="en-GB" sz="2400" dirty="0" smtClean="0"/>
              <a:t>interaction;</a:t>
            </a:r>
            <a:endParaRPr lang="en-GB" sz="2400" dirty="0"/>
          </a:p>
          <a:p>
            <a:r>
              <a:rPr lang="en-GB" sz="2400" dirty="0"/>
              <a:t> Teamwork in </a:t>
            </a:r>
            <a:r>
              <a:rPr lang="en-GB" sz="2400" dirty="0" smtClean="0"/>
              <a:t>employment. </a:t>
            </a:r>
            <a:endParaRPr lang="en-GB" sz="2400" dirty="0"/>
          </a:p>
          <a:p>
            <a:endParaRPr lang="en-GB" dirty="0"/>
          </a:p>
        </p:txBody>
      </p:sp>
    </p:spTree>
    <p:extLst>
      <p:ext uri="{BB962C8B-B14F-4D97-AF65-F5344CB8AC3E}">
        <p14:creationId xmlns:p14="http://schemas.microsoft.com/office/powerpoint/2010/main" val="39035360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4014D-9970-47EC-B5A7-B07ED06C07B8}"/>
              </a:ext>
            </a:extLst>
          </p:cNvPr>
          <p:cNvSpPr>
            <a:spLocks noGrp="1"/>
          </p:cNvSpPr>
          <p:nvPr>
            <p:ph type="title"/>
          </p:nvPr>
        </p:nvSpPr>
        <p:spPr>
          <a:xfrm>
            <a:off x="628650" y="92766"/>
            <a:ext cx="7886700" cy="1126434"/>
          </a:xfrm>
        </p:spPr>
        <p:txBody>
          <a:bodyPr>
            <a:normAutofit/>
          </a:bodyPr>
          <a:lstStyle/>
          <a:p>
            <a:pPr algn="ctr"/>
            <a:r>
              <a:rPr lang="en-GB" sz="3600" b="1" dirty="0" err="1" smtClean="0">
                <a:latin typeface="+mn-lt"/>
              </a:rPr>
              <a:t>Sesiwn</a:t>
            </a:r>
            <a:r>
              <a:rPr lang="en-GB" sz="3600" b="1" dirty="0" smtClean="0">
                <a:latin typeface="+mn-lt"/>
              </a:rPr>
              <a:t> </a:t>
            </a:r>
            <a:r>
              <a:rPr lang="en-GB" sz="3600" b="1" dirty="0">
                <a:latin typeface="+mn-lt"/>
              </a:rPr>
              <a:t>7 and 8</a:t>
            </a:r>
            <a:br>
              <a:rPr lang="en-GB" sz="3600" b="1" dirty="0">
                <a:latin typeface="+mn-lt"/>
              </a:rPr>
            </a:br>
            <a:r>
              <a:rPr lang="en-GB" sz="3600" b="1" dirty="0" smtClean="0">
                <a:latin typeface="+mn-lt"/>
              </a:rPr>
              <a:t>Session </a:t>
            </a:r>
            <a:r>
              <a:rPr lang="en-GB" sz="3600" b="1" dirty="0">
                <a:latin typeface="+mn-lt"/>
              </a:rPr>
              <a:t>7 a 8</a:t>
            </a:r>
          </a:p>
        </p:txBody>
      </p:sp>
      <p:sp>
        <p:nvSpPr>
          <p:cNvPr id="3" name="Content Placeholder 2">
            <a:extLst>
              <a:ext uri="{FF2B5EF4-FFF2-40B4-BE49-F238E27FC236}">
                <a16:creationId xmlns:a16="http://schemas.microsoft.com/office/drawing/2014/main" id="{C8596743-B9F4-4832-A909-5516787E38D1}"/>
              </a:ext>
            </a:extLst>
          </p:cNvPr>
          <p:cNvSpPr>
            <a:spLocks noGrp="1"/>
          </p:cNvSpPr>
          <p:nvPr>
            <p:ph sz="half" idx="1"/>
          </p:nvPr>
        </p:nvSpPr>
        <p:spPr>
          <a:xfrm>
            <a:off x="628650" y="1338470"/>
            <a:ext cx="3886200" cy="4838493"/>
          </a:xfrm>
        </p:spPr>
        <p:txBody>
          <a:bodyPr>
            <a:normAutofit/>
          </a:bodyPr>
          <a:lstStyle/>
          <a:p>
            <a:pPr marL="0" indent="0">
              <a:buNone/>
            </a:pPr>
            <a:r>
              <a:rPr lang="cy-GB" b="1" dirty="0" smtClean="0"/>
              <a:t>Arweinyddiaeth </a:t>
            </a:r>
            <a:r>
              <a:rPr lang="cy-GB" b="1" dirty="0"/>
              <a:t>a gwaith </a:t>
            </a:r>
            <a:r>
              <a:rPr lang="cy-GB" b="1" dirty="0" smtClean="0"/>
              <a:t>tîm              </a:t>
            </a:r>
            <a:r>
              <a:rPr lang="cy-GB" b="1" dirty="0"/>
              <a:t>(sgiliau rhyngbersonol) </a:t>
            </a:r>
            <a:endParaRPr lang="en-GB" dirty="0"/>
          </a:p>
          <a:p>
            <a:r>
              <a:rPr lang="cy-GB" dirty="0" smtClean="0"/>
              <a:t>Gwahaniaethau </a:t>
            </a:r>
            <a:r>
              <a:rPr lang="cy-GB" dirty="0"/>
              <a:t>unigol yn y gweithlu: personoliaeth ac </a:t>
            </a:r>
            <a:r>
              <a:rPr lang="cy-GB" dirty="0" smtClean="0"/>
              <a:t>arweinyddiaeth;</a:t>
            </a:r>
            <a:endParaRPr lang="en-GB" dirty="0"/>
          </a:p>
          <a:p>
            <a:r>
              <a:rPr lang="cy-GB" dirty="0"/>
              <a:t> </a:t>
            </a:r>
            <a:r>
              <a:rPr lang="cy-GB" dirty="0" smtClean="0"/>
              <a:t>Personoliaeth </a:t>
            </a:r>
            <a:r>
              <a:rPr lang="cy-GB" dirty="0"/>
              <a:t>yn y </a:t>
            </a:r>
            <a:r>
              <a:rPr lang="cy-GB" dirty="0" smtClean="0"/>
              <a:t>gweithle.</a:t>
            </a:r>
            <a:endParaRPr lang="en-GB" dirty="0"/>
          </a:p>
          <a:p>
            <a:endParaRPr lang="en-GB" dirty="0"/>
          </a:p>
          <a:p>
            <a:endParaRPr lang="en-GB" b="1" dirty="0"/>
          </a:p>
          <a:p>
            <a:pPr marL="0" indent="0">
              <a:buNone/>
            </a:pPr>
            <a:endParaRPr lang="en-GB" dirty="0"/>
          </a:p>
        </p:txBody>
      </p:sp>
      <p:sp>
        <p:nvSpPr>
          <p:cNvPr id="4" name="Content Placeholder 3">
            <a:extLst>
              <a:ext uri="{FF2B5EF4-FFF2-40B4-BE49-F238E27FC236}">
                <a16:creationId xmlns:a16="http://schemas.microsoft.com/office/drawing/2014/main" id="{83033C9B-80D3-42A0-9985-CF3CBBDEBB0F}"/>
              </a:ext>
            </a:extLst>
          </p:cNvPr>
          <p:cNvSpPr>
            <a:spLocks noGrp="1"/>
          </p:cNvSpPr>
          <p:nvPr>
            <p:ph sz="half" idx="2"/>
          </p:nvPr>
        </p:nvSpPr>
        <p:spPr>
          <a:xfrm>
            <a:off x="4629150" y="1338470"/>
            <a:ext cx="3886200" cy="4838493"/>
          </a:xfrm>
        </p:spPr>
        <p:txBody>
          <a:bodyPr>
            <a:normAutofit/>
          </a:bodyPr>
          <a:lstStyle/>
          <a:p>
            <a:pPr marL="0" indent="0">
              <a:buNone/>
            </a:pPr>
            <a:r>
              <a:rPr lang="en-GB" b="1" dirty="0"/>
              <a:t>Leadership and teamwork (interpersonal skills).</a:t>
            </a:r>
          </a:p>
          <a:p>
            <a:r>
              <a:rPr lang="en-GB" dirty="0"/>
              <a:t>Individual differences in the workplace: personality and </a:t>
            </a:r>
            <a:r>
              <a:rPr lang="en-GB" dirty="0" smtClean="0"/>
              <a:t>leadership;</a:t>
            </a:r>
            <a:endParaRPr lang="en-GB" dirty="0"/>
          </a:p>
          <a:p>
            <a:r>
              <a:rPr lang="en-GB" dirty="0"/>
              <a:t>Personality in the workplace.</a:t>
            </a:r>
          </a:p>
          <a:p>
            <a:endParaRPr lang="en-GB" dirty="0"/>
          </a:p>
        </p:txBody>
      </p:sp>
    </p:spTree>
    <p:extLst>
      <p:ext uri="{BB962C8B-B14F-4D97-AF65-F5344CB8AC3E}">
        <p14:creationId xmlns:p14="http://schemas.microsoft.com/office/powerpoint/2010/main" val="31975175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DF961-A6B6-43C5-8B82-5968C1726E50}"/>
              </a:ext>
            </a:extLst>
          </p:cNvPr>
          <p:cNvSpPr>
            <a:spLocks noGrp="1"/>
          </p:cNvSpPr>
          <p:nvPr>
            <p:ph type="title"/>
          </p:nvPr>
        </p:nvSpPr>
        <p:spPr>
          <a:xfrm>
            <a:off x="628650" y="172278"/>
            <a:ext cx="7886700" cy="980661"/>
          </a:xfrm>
        </p:spPr>
        <p:txBody>
          <a:bodyPr>
            <a:noAutofit/>
          </a:bodyPr>
          <a:lstStyle/>
          <a:p>
            <a:pPr algn="ctr"/>
            <a:r>
              <a:rPr lang="en-GB" sz="3600" b="1" dirty="0" err="1" smtClean="0">
                <a:latin typeface="+mn-lt"/>
              </a:rPr>
              <a:t>Sesiwn</a:t>
            </a:r>
            <a:r>
              <a:rPr lang="en-GB" sz="3600" b="1" dirty="0" smtClean="0">
                <a:latin typeface="+mn-lt"/>
              </a:rPr>
              <a:t> </a:t>
            </a:r>
            <a:r>
              <a:rPr lang="en-GB" sz="3600" b="1" dirty="0">
                <a:latin typeface="+mn-lt"/>
              </a:rPr>
              <a:t>9</a:t>
            </a:r>
            <a:br>
              <a:rPr lang="en-GB" sz="3600" b="1" dirty="0">
                <a:latin typeface="+mn-lt"/>
              </a:rPr>
            </a:br>
            <a:r>
              <a:rPr lang="en-GB" sz="3600" b="1" dirty="0" smtClean="0">
                <a:latin typeface="+mn-lt"/>
              </a:rPr>
              <a:t>Session </a:t>
            </a:r>
            <a:r>
              <a:rPr lang="en-GB" sz="3600" b="1" dirty="0">
                <a:latin typeface="+mn-lt"/>
              </a:rPr>
              <a:t>9</a:t>
            </a:r>
          </a:p>
        </p:txBody>
      </p:sp>
      <p:sp>
        <p:nvSpPr>
          <p:cNvPr id="3" name="Content Placeholder 2">
            <a:extLst>
              <a:ext uri="{FF2B5EF4-FFF2-40B4-BE49-F238E27FC236}">
                <a16:creationId xmlns:a16="http://schemas.microsoft.com/office/drawing/2014/main" id="{CAA7FA54-E7EB-4A2F-913A-1AAF4F36A83B}"/>
              </a:ext>
            </a:extLst>
          </p:cNvPr>
          <p:cNvSpPr>
            <a:spLocks noGrp="1"/>
          </p:cNvSpPr>
          <p:nvPr>
            <p:ph sz="half" idx="1"/>
          </p:nvPr>
        </p:nvSpPr>
        <p:spPr>
          <a:xfrm>
            <a:off x="628650" y="1364974"/>
            <a:ext cx="3886200" cy="4811989"/>
          </a:xfrm>
        </p:spPr>
        <p:txBody>
          <a:bodyPr>
            <a:normAutofit/>
          </a:bodyPr>
          <a:lstStyle/>
          <a:p>
            <a:pPr marL="0" indent="0">
              <a:buNone/>
            </a:pPr>
            <a:r>
              <a:rPr lang="cy-GB" b="1" dirty="0"/>
              <a:t>Trafod a datrys gwrthdaro</a:t>
            </a:r>
            <a:endParaRPr lang="en-GB" dirty="0"/>
          </a:p>
          <a:p>
            <a:r>
              <a:rPr lang="cy-GB" b="1" i="1" dirty="0"/>
              <a:t> </a:t>
            </a:r>
            <a:r>
              <a:rPr lang="cy-GB" dirty="0" smtClean="0"/>
              <a:t>Rhesymau </a:t>
            </a:r>
            <a:r>
              <a:rPr lang="cy-GB" dirty="0"/>
              <a:t>am wrthdaro yn y </a:t>
            </a:r>
            <a:r>
              <a:rPr lang="cy-GB" dirty="0" smtClean="0"/>
              <a:t>gweithle;</a:t>
            </a:r>
            <a:endParaRPr lang="en-GB" dirty="0"/>
          </a:p>
          <a:p>
            <a:r>
              <a:rPr lang="cy-GB" dirty="0"/>
              <a:t> </a:t>
            </a:r>
            <a:r>
              <a:rPr lang="cy-GB" dirty="0" smtClean="0"/>
              <a:t>Strategaethau </a:t>
            </a:r>
            <a:r>
              <a:rPr lang="cy-GB" dirty="0"/>
              <a:t>rheoli </a:t>
            </a:r>
            <a:r>
              <a:rPr lang="cy-GB" dirty="0" smtClean="0"/>
              <a:t>gwrthdaro;</a:t>
            </a:r>
            <a:endParaRPr lang="en-GB" dirty="0"/>
          </a:p>
          <a:p>
            <a:r>
              <a:rPr lang="cy-GB" dirty="0"/>
              <a:t> </a:t>
            </a:r>
            <a:r>
              <a:rPr lang="cy-GB" dirty="0" smtClean="0"/>
              <a:t>Technegau </a:t>
            </a:r>
            <a:r>
              <a:rPr lang="cy-GB" dirty="0"/>
              <a:t>datrys </a:t>
            </a:r>
            <a:r>
              <a:rPr lang="cy-GB" dirty="0" smtClean="0"/>
              <a:t>gwrthdaro.</a:t>
            </a:r>
            <a:endParaRPr lang="en-GB" dirty="0"/>
          </a:p>
        </p:txBody>
      </p:sp>
      <p:sp>
        <p:nvSpPr>
          <p:cNvPr id="4" name="Content Placeholder 3">
            <a:extLst>
              <a:ext uri="{FF2B5EF4-FFF2-40B4-BE49-F238E27FC236}">
                <a16:creationId xmlns:a16="http://schemas.microsoft.com/office/drawing/2014/main" id="{075849FE-44BE-4382-9EED-B89378E370AF}"/>
              </a:ext>
            </a:extLst>
          </p:cNvPr>
          <p:cNvSpPr>
            <a:spLocks noGrp="1"/>
          </p:cNvSpPr>
          <p:nvPr>
            <p:ph sz="half" idx="2"/>
          </p:nvPr>
        </p:nvSpPr>
        <p:spPr>
          <a:xfrm>
            <a:off x="4629150" y="1364974"/>
            <a:ext cx="3886200" cy="4811989"/>
          </a:xfrm>
        </p:spPr>
        <p:txBody>
          <a:bodyPr/>
          <a:lstStyle/>
          <a:p>
            <a:pPr marL="0" indent="0">
              <a:buNone/>
            </a:pPr>
            <a:r>
              <a:rPr lang="en-GB" b="1" dirty="0"/>
              <a:t>Negotiation and conflict resolution.</a:t>
            </a:r>
          </a:p>
          <a:p>
            <a:r>
              <a:rPr lang="en-GB" dirty="0"/>
              <a:t>Causes of conflict in the </a:t>
            </a:r>
            <a:r>
              <a:rPr lang="en-GB" dirty="0" smtClean="0"/>
              <a:t>workplace;</a:t>
            </a:r>
            <a:endParaRPr lang="en-GB" dirty="0"/>
          </a:p>
          <a:p>
            <a:r>
              <a:rPr lang="en-GB" dirty="0"/>
              <a:t>Conflict management </a:t>
            </a:r>
            <a:r>
              <a:rPr lang="en-GB" dirty="0" smtClean="0"/>
              <a:t>strategies;</a:t>
            </a:r>
            <a:endParaRPr lang="en-GB" dirty="0"/>
          </a:p>
          <a:p>
            <a:r>
              <a:rPr lang="en-GB" dirty="0"/>
              <a:t>Conflict resolution techniques.</a:t>
            </a:r>
          </a:p>
          <a:p>
            <a:endParaRPr lang="en-GB" dirty="0"/>
          </a:p>
        </p:txBody>
      </p:sp>
    </p:spTree>
    <p:extLst>
      <p:ext uri="{BB962C8B-B14F-4D97-AF65-F5344CB8AC3E}">
        <p14:creationId xmlns:p14="http://schemas.microsoft.com/office/powerpoint/2010/main" val="6330421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75A11-2A04-4585-99C2-4A3689DF8B77}"/>
              </a:ext>
            </a:extLst>
          </p:cNvPr>
          <p:cNvSpPr>
            <a:spLocks noGrp="1"/>
          </p:cNvSpPr>
          <p:nvPr>
            <p:ph type="title"/>
          </p:nvPr>
        </p:nvSpPr>
        <p:spPr/>
        <p:txBody>
          <a:bodyPr>
            <a:normAutofit/>
          </a:bodyPr>
          <a:lstStyle/>
          <a:p>
            <a:pPr algn="ctr"/>
            <a:r>
              <a:rPr lang="en-GB" sz="3600" b="1" dirty="0" err="1" smtClean="0">
                <a:latin typeface="+mn-lt"/>
              </a:rPr>
              <a:t>Sesiwn</a:t>
            </a:r>
            <a:r>
              <a:rPr lang="en-GB" sz="3600" b="1" dirty="0" smtClean="0">
                <a:latin typeface="+mn-lt"/>
              </a:rPr>
              <a:t> </a:t>
            </a:r>
            <a:r>
              <a:rPr lang="en-GB" sz="3600" b="1" dirty="0">
                <a:latin typeface="+mn-lt"/>
              </a:rPr>
              <a:t>9</a:t>
            </a:r>
            <a:br>
              <a:rPr lang="en-GB" sz="3600" b="1" dirty="0">
                <a:latin typeface="+mn-lt"/>
              </a:rPr>
            </a:br>
            <a:r>
              <a:rPr lang="en-GB" sz="3600" b="1" dirty="0" smtClean="0">
                <a:latin typeface="+mn-lt"/>
              </a:rPr>
              <a:t>Session </a:t>
            </a:r>
            <a:r>
              <a:rPr lang="en-GB" sz="3600" b="1" dirty="0">
                <a:latin typeface="+mn-lt"/>
              </a:rPr>
              <a:t>9</a:t>
            </a:r>
          </a:p>
        </p:txBody>
      </p:sp>
      <p:sp>
        <p:nvSpPr>
          <p:cNvPr id="3" name="Content Placeholder 2">
            <a:extLst>
              <a:ext uri="{FF2B5EF4-FFF2-40B4-BE49-F238E27FC236}">
                <a16:creationId xmlns:a16="http://schemas.microsoft.com/office/drawing/2014/main" id="{E6627DCF-6648-4AB6-88EA-A4E7A192F063}"/>
              </a:ext>
            </a:extLst>
          </p:cNvPr>
          <p:cNvSpPr>
            <a:spLocks noGrp="1"/>
          </p:cNvSpPr>
          <p:nvPr>
            <p:ph sz="half" idx="1"/>
          </p:nvPr>
        </p:nvSpPr>
        <p:spPr/>
        <p:txBody>
          <a:bodyPr/>
          <a:lstStyle/>
          <a:p>
            <a:pPr marL="0" indent="0">
              <a:buNone/>
            </a:pPr>
            <a:r>
              <a:rPr lang="cy-GB" b="1" dirty="0" smtClean="0"/>
              <a:t>Trafod </a:t>
            </a:r>
            <a:r>
              <a:rPr lang="cy-GB" b="1" dirty="0"/>
              <a:t>a datrys </a:t>
            </a:r>
            <a:r>
              <a:rPr lang="cy-GB" b="1" dirty="0" smtClean="0"/>
              <a:t>gwrthdaro</a:t>
            </a:r>
          </a:p>
          <a:p>
            <a:r>
              <a:rPr lang="cy-GB" dirty="0"/>
              <a:t>Y broses o drafod a </a:t>
            </a:r>
            <a:r>
              <a:rPr lang="cy-GB" dirty="0" smtClean="0"/>
              <a:t>bargeinio;</a:t>
            </a:r>
            <a:endParaRPr lang="en-GB" dirty="0"/>
          </a:p>
          <a:p>
            <a:r>
              <a:rPr lang="cy-GB" dirty="0"/>
              <a:t> </a:t>
            </a:r>
            <a:r>
              <a:rPr lang="cy-GB" dirty="0" smtClean="0"/>
              <a:t>Materion </a:t>
            </a:r>
            <a:r>
              <a:rPr lang="cy-GB" dirty="0"/>
              <a:t>trafod: hwyliau a </a:t>
            </a:r>
            <a:r>
              <a:rPr lang="cy-GB" dirty="0" smtClean="0"/>
              <a:t>phersonoliaeth.</a:t>
            </a:r>
            <a:endParaRPr lang="en-GB" dirty="0"/>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8C50330E-576E-4763-B6E8-30504B82FA4C}"/>
              </a:ext>
            </a:extLst>
          </p:cNvPr>
          <p:cNvSpPr>
            <a:spLocks noGrp="1"/>
          </p:cNvSpPr>
          <p:nvPr>
            <p:ph sz="half" idx="2"/>
          </p:nvPr>
        </p:nvSpPr>
        <p:spPr/>
        <p:txBody>
          <a:bodyPr/>
          <a:lstStyle/>
          <a:p>
            <a:pPr marL="0" indent="0">
              <a:buNone/>
            </a:pPr>
            <a:r>
              <a:rPr lang="en-GB" b="1" dirty="0"/>
              <a:t>Negotiation and conflict </a:t>
            </a:r>
            <a:r>
              <a:rPr lang="en-GB" b="1" dirty="0" smtClean="0"/>
              <a:t>resolution</a:t>
            </a:r>
            <a:endParaRPr lang="en-GB" b="1" dirty="0"/>
          </a:p>
          <a:p>
            <a:r>
              <a:rPr lang="en-GB" dirty="0"/>
              <a:t>Process of negotiation and </a:t>
            </a:r>
            <a:r>
              <a:rPr lang="en-GB" dirty="0" smtClean="0"/>
              <a:t>bargaining; </a:t>
            </a:r>
            <a:endParaRPr lang="en-GB" dirty="0"/>
          </a:p>
          <a:p>
            <a:r>
              <a:rPr lang="en-GB" dirty="0"/>
              <a:t>Negotiation issues: Mood, personality. </a:t>
            </a:r>
          </a:p>
        </p:txBody>
      </p:sp>
    </p:spTree>
    <p:extLst>
      <p:ext uri="{BB962C8B-B14F-4D97-AF65-F5344CB8AC3E}">
        <p14:creationId xmlns:p14="http://schemas.microsoft.com/office/powerpoint/2010/main" val="26238655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F503C-18AA-4DA8-8A72-F78D1777C4B0}"/>
              </a:ext>
            </a:extLst>
          </p:cNvPr>
          <p:cNvSpPr>
            <a:spLocks noGrp="1"/>
          </p:cNvSpPr>
          <p:nvPr>
            <p:ph type="title"/>
          </p:nvPr>
        </p:nvSpPr>
        <p:spPr>
          <a:xfrm>
            <a:off x="628650" y="0"/>
            <a:ext cx="7886700" cy="1007165"/>
          </a:xfrm>
        </p:spPr>
        <p:txBody>
          <a:bodyPr>
            <a:normAutofit fontScale="90000"/>
          </a:bodyPr>
          <a:lstStyle/>
          <a:p>
            <a:pPr algn="ctr"/>
            <a:r>
              <a:rPr lang="en-GB" sz="3600" b="1" dirty="0" err="1" smtClean="0">
                <a:latin typeface="+mn-lt"/>
              </a:rPr>
              <a:t>Sesiwn</a:t>
            </a:r>
            <a:r>
              <a:rPr lang="en-GB" sz="3600" b="1" dirty="0" smtClean="0">
                <a:latin typeface="+mn-lt"/>
              </a:rPr>
              <a:t> </a:t>
            </a:r>
            <a:r>
              <a:rPr lang="en-GB" sz="3600" b="1" dirty="0">
                <a:latin typeface="+mn-lt"/>
              </a:rPr>
              <a:t>10</a:t>
            </a:r>
            <a:br>
              <a:rPr lang="en-GB" sz="3600" b="1" dirty="0">
                <a:latin typeface="+mn-lt"/>
              </a:rPr>
            </a:br>
            <a:r>
              <a:rPr lang="en-GB" sz="3600" b="1" dirty="0" smtClean="0">
                <a:latin typeface="+mn-lt"/>
              </a:rPr>
              <a:t>Session </a:t>
            </a:r>
            <a:r>
              <a:rPr lang="en-GB" sz="3600" b="1" dirty="0">
                <a:latin typeface="+mn-lt"/>
              </a:rPr>
              <a:t>10</a:t>
            </a:r>
          </a:p>
        </p:txBody>
      </p:sp>
      <p:sp>
        <p:nvSpPr>
          <p:cNvPr id="3" name="Content Placeholder 2">
            <a:extLst>
              <a:ext uri="{FF2B5EF4-FFF2-40B4-BE49-F238E27FC236}">
                <a16:creationId xmlns:a16="http://schemas.microsoft.com/office/drawing/2014/main" id="{D48FE572-E565-4953-8295-2A98CE965FE8}"/>
              </a:ext>
            </a:extLst>
          </p:cNvPr>
          <p:cNvSpPr>
            <a:spLocks noGrp="1"/>
          </p:cNvSpPr>
          <p:nvPr>
            <p:ph sz="half" idx="1"/>
          </p:nvPr>
        </p:nvSpPr>
        <p:spPr>
          <a:xfrm>
            <a:off x="628650" y="1007165"/>
            <a:ext cx="3886200" cy="5169798"/>
          </a:xfrm>
        </p:spPr>
        <p:txBody>
          <a:bodyPr>
            <a:normAutofit/>
          </a:bodyPr>
          <a:lstStyle/>
          <a:p>
            <a:pPr marL="0" indent="0">
              <a:buNone/>
            </a:pPr>
            <a:r>
              <a:rPr lang="cy-GB" b="1" dirty="0"/>
              <a:t>Dinasyddiaeth Byd-eang</a:t>
            </a:r>
            <a:endParaRPr lang="en-GB" dirty="0"/>
          </a:p>
          <a:p>
            <a:r>
              <a:rPr lang="cy-GB" sz="2400" dirty="0" smtClean="0"/>
              <a:t>Cyfrifoldeb byd-eang;</a:t>
            </a:r>
            <a:endParaRPr lang="en-GB" sz="2400" dirty="0"/>
          </a:p>
          <a:p>
            <a:r>
              <a:rPr lang="cy-GB" sz="2400" dirty="0" smtClean="0"/>
              <a:t>Cysyniad </a:t>
            </a:r>
            <a:r>
              <a:rPr lang="cy-GB" sz="2400" dirty="0"/>
              <a:t>dinasyddiaeth byd-eang o fewn bywydau proffesiynol a </a:t>
            </a:r>
            <a:r>
              <a:rPr lang="cy-GB" sz="2400" dirty="0" smtClean="0"/>
              <a:t>phersonol;</a:t>
            </a:r>
          </a:p>
          <a:p>
            <a:r>
              <a:rPr lang="cy-GB" sz="2400" dirty="0"/>
              <a:t>Stiwardiaeth amgylcheddol yn y gweithle a bywydau proffesiynol ar gyfer y </a:t>
            </a:r>
            <a:r>
              <a:rPr lang="cy-GB" sz="2400" dirty="0" smtClean="0"/>
              <a:t>dyfodol;</a:t>
            </a:r>
            <a:endParaRPr lang="en-GB" sz="2400" dirty="0"/>
          </a:p>
          <a:p>
            <a:r>
              <a:rPr lang="cy-GB" sz="2400" dirty="0" smtClean="0"/>
              <a:t>Dyfodol </a:t>
            </a:r>
            <a:r>
              <a:rPr lang="cy-GB" sz="2400" dirty="0"/>
              <a:t>a chymdeithas </a:t>
            </a:r>
            <a:r>
              <a:rPr lang="cy-GB" sz="2400" dirty="0" smtClean="0"/>
              <a:t>cynaliadwyedd.</a:t>
            </a:r>
            <a:endParaRPr lang="en-GB" sz="2400" dirty="0"/>
          </a:p>
          <a:p>
            <a:endParaRPr lang="en-GB" dirty="0"/>
          </a:p>
          <a:p>
            <a:endParaRPr lang="en-GB" dirty="0"/>
          </a:p>
          <a:p>
            <a:endParaRPr lang="en-GB" sz="2400" dirty="0"/>
          </a:p>
          <a:p>
            <a:endParaRPr lang="en-GB" sz="2400" dirty="0"/>
          </a:p>
          <a:p>
            <a:endParaRPr lang="en-GB" sz="2400" dirty="0"/>
          </a:p>
          <a:p>
            <a:endParaRPr lang="en-GB" dirty="0"/>
          </a:p>
          <a:p>
            <a:pPr marL="0" indent="0">
              <a:buNone/>
            </a:pPr>
            <a:endParaRPr lang="en-GB" dirty="0"/>
          </a:p>
        </p:txBody>
      </p:sp>
      <p:sp>
        <p:nvSpPr>
          <p:cNvPr id="4" name="Content Placeholder 3">
            <a:extLst>
              <a:ext uri="{FF2B5EF4-FFF2-40B4-BE49-F238E27FC236}">
                <a16:creationId xmlns:a16="http://schemas.microsoft.com/office/drawing/2014/main" id="{63758D1B-F3EA-4017-A34B-581C4DA576D7}"/>
              </a:ext>
            </a:extLst>
          </p:cNvPr>
          <p:cNvSpPr>
            <a:spLocks noGrp="1"/>
          </p:cNvSpPr>
          <p:nvPr>
            <p:ph sz="half" idx="2"/>
          </p:nvPr>
        </p:nvSpPr>
        <p:spPr>
          <a:xfrm>
            <a:off x="4629150" y="1007165"/>
            <a:ext cx="3886200" cy="5169798"/>
          </a:xfrm>
        </p:spPr>
        <p:txBody>
          <a:bodyPr>
            <a:normAutofit/>
          </a:bodyPr>
          <a:lstStyle/>
          <a:p>
            <a:pPr marL="0" indent="0">
              <a:buNone/>
            </a:pPr>
            <a:r>
              <a:rPr lang="en-GB" b="1" dirty="0"/>
              <a:t>Global Citizenship.</a:t>
            </a:r>
          </a:p>
          <a:p>
            <a:r>
              <a:rPr lang="en-GB" sz="2400" dirty="0"/>
              <a:t>Global </a:t>
            </a:r>
            <a:r>
              <a:rPr lang="en-GB" sz="2400" dirty="0" smtClean="0"/>
              <a:t>responsibility;</a:t>
            </a:r>
            <a:endParaRPr lang="en-GB" sz="2400" dirty="0"/>
          </a:p>
          <a:p>
            <a:r>
              <a:rPr lang="en-GB" sz="2400" dirty="0"/>
              <a:t>The concept of global citizenship in </a:t>
            </a:r>
            <a:r>
              <a:rPr lang="en-GB" sz="2400" dirty="0" smtClean="0"/>
              <a:t>and </a:t>
            </a:r>
            <a:r>
              <a:rPr lang="en-GB" sz="2400" dirty="0"/>
              <a:t>personal </a:t>
            </a:r>
            <a:r>
              <a:rPr lang="en-GB" sz="2400" dirty="0" smtClean="0"/>
              <a:t>lives;</a:t>
            </a:r>
            <a:endParaRPr lang="en-GB" sz="2400" dirty="0"/>
          </a:p>
          <a:p>
            <a:r>
              <a:rPr lang="en-GB" sz="2400" dirty="0"/>
              <a:t>Environmental stewardship in the workplace and future professional </a:t>
            </a:r>
            <a:r>
              <a:rPr lang="en-GB" sz="2400" dirty="0" smtClean="0"/>
              <a:t>lives;</a:t>
            </a:r>
            <a:endParaRPr lang="en-GB" sz="2400" dirty="0"/>
          </a:p>
          <a:p>
            <a:r>
              <a:rPr lang="en-GB" sz="2400" dirty="0"/>
              <a:t>Sustainable futures and society.</a:t>
            </a:r>
          </a:p>
          <a:p>
            <a:endParaRPr lang="en-GB" dirty="0"/>
          </a:p>
        </p:txBody>
      </p:sp>
    </p:spTree>
    <p:extLst>
      <p:ext uri="{BB962C8B-B14F-4D97-AF65-F5344CB8AC3E}">
        <p14:creationId xmlns:p14="http://schemas.microsoft.com/office/powerpoint/2010/main" val="19902453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109EE-6B3D-47C8-817B-D99771B8702F}"/>
              </a:ext>
            </a:extLst>
          </p:cNvPr>
          <p:cNvSpPr>
            <a:spLocks noGrp="1"/>
          </p:cNvSpPr>
          <p:nvPr>
            <p:ph type="title"/>
          </p:nvPr>
        </p:nvSpPr>
        <p:spPr/>
        <p:txBody>
          <a:bodyPr>
            <a:noAutofit/>
          </a:bodyPr>
          <a:lstStyle/>
          <a:p>
            <a:pPr algn="ctr"/>
            <a:r>
              <a:rPr lang="en-GB" sz="4000" b="1" dirty="0" err="1" smtClean="0">
                <a:latin typeface="+mn-lt"/>
              </a:rPr>
              <a:t>Sesiwn</a:t>
            </a:r>
            <a:r>
              <a:rPr lang="en-GB" sz="4000" b="1" dirty="0" smtClean="0">
                <a:latin typeface="+mn-lt"/>
              </a:rPr>
              <a:t> 11 a 12</a:t>
            </a:r>
            <a:br>
              <a:rPr lang="en-GB" sz="4000" b="1" dirty="0" smtClean="0">
                <a:latin typeface="+mn-lt"/>
              </a:rPr>
            </a:br>
            <a:r>
              <a:rPr lang="en-GB" sz="4000" b="1" dirty="0" smtClean="0">
                <a:latin typeface="+mn-lt"/>
              </a:rPr>
              <a:t>Session </a:t>
            </a:r>
            <a:r>
              <a:rPr lang="en-GB" sz="4000" b="1" dirty="0">
                <a:latin typeface="+mn-lt"/>
              </a:rPr>
              <a:t>11 and 12</a:t>
            </a:r>
            <a:br>
              <a:rPr lang="en-GB" sz="4000" b="1" dirty="0">
                <a:latin typeface="+mn-lt"/>
              </a:rPr>
            </a:br>
            <a:endParaRPr lang="en-GB" sz="4000" b="1" dirty="0">
              <a:latin typeface="+mn-lt"/>
            </a:endParaRPr>
          </a:p>
        </p:txBody>
      </p:sp>
      <p:sp>
        <p:nvSpPr>
          <p:cNvPr id="3" name="Content Placeholder 2">
            <a:extLst>
              <a:ext uri="{FF2B5EF4-FFF2-40B4-BE49-F238E27FC236}">
                <a16:creationId xmlns:a16="http://schemas.microsoft.com/office/drawing/2014/main" id="{8ADBC749-A5C4-42DD-B11A-545A4E0AF152}"/>
              </a:ext>
            </a:extLst>
          </p:cNvPr>
          <p:cNvSpPr>
            <a:spLocks noGrp="1"/>
          </p:cNvSpPr>
          <p:nvPr>
            <p:ph sz="half" idx="1"/>
          </p:nvPr>
        </p:nvSpPr>
        <p:spPr>
          <a:xfrm>
            <a:off x="628651" y="1584251"/>
            <a:ext cx="3886200" cy="4592712"/>
          </a:xfrm>
        </p:spPr>
        <p:txBody>
          <a:bodyPr>
            <a:normAutofit fontScale="25000" lnSpcReduction="20000"/>
          </a:bodyPr>
          <a:lstStyle/>
          <a:p>
            <a:pPr marL="0" indent="0">
              <a:buNone/>
            </a:pPr>
            <a:r>
              <a:rPr lang="en-GB" sz="11200" b="1" dirty="0"/>
              <a:t> </a:t>
            </a:r>
            <a:r>
              <a:rPr lang="cy-GB" sz="11200" b="1" dirty="0"/>
              <a:t>Sgiliau hydwythedd personol a rheolaeth straen</a:t>
            </a:r>
            <a:endParaRPr lang="en-GB" sz="11200" b="1" dirty="0"/>
          </a:p>
          <a:p>
            <a:pPr marL="0" indent="0">
              <a:buNone/>
            </a:pPr>
            <a:r>
              <a:rPr lang="cy-GB" sz="11200" dirty="0"/>
              <a:t> </a:t>
            </a:r>
            <a:r>
              <a:rPr lang="cy-GB" sz="11200" dirty="0" smtClean="0"/>
              <a:t>Rhan 1 (sesiwn 11):</a:t>
            </a:r>
            <a:endParaRPr lang="en-GB" sz="11200" dirty="0"/>
          </a:p>
          <a:p>
            <a:r>
              <a:rPr lang="cy-GB" sz="11200" b="1" dirty="0"/>
              <a:t> </a:t>
            </a:r>
            <a:r>
              <a:rPr lang="cy-GB" sz="11200" dirty="0" smtClean="0"/>
              <a:t>Mathau </a:t>
            </a:r>
            <a:r>
              <a:rPr lang="cy-GB" sz="11200" dirty="0"/>
              <a:t>o </a:t>
            </a:r>
            <a:r>
              <a:rPr lang="cy-GB" sz="11200" dirty="0" smtClean="0"/>
              <a:t>straen;</a:t>
            </a:r>
            <a:endParaRPr lang="en-GB" sz="11200" dirty="0"/>
          </a:p>
          <a:p>
            <a:r>
              <a:rPr lang="cy-GB" sz="11200" b="1" dirty="0"/>
              <a:t> </a:t>
            </a:r>
            <a:r>
              <a:rPr lang="cy-GB" sz="11200" dirty="0" smtClean="0"/>
              <a:t>Straeniau </a:t>
            </a:r>
            <a:r>
              <a:rPr lang="cy-GB" sz="11200" dirty="0"/>
              <a:t>mewn ac </a:t>
            </a:r>
            <a:r>
              <a:rPr lang="cy-GB" sz="11200" dirty="0" smtClean="0"/>
              <a:t>allanol;</a:t>
            </a:r>
            <a:endParaRPr lang="en-GB" sz="11200" dirty="0"/>
          </a:p>
          <a:p>
            <a:r>
              <a:rPr lang="cy-GB" sz="11200" b="1" dirty="0"/>
              <a:t> </a:t>
            </a:r>
            <a:r>
              <a:rPr lang="cy-GB" sz="11200" dirty="0" smtClean="0"/>
              <a:t>Effaith </a:t>
            </a:r>
            <a:r>
              <a:rPr lang="cy-GB" sz="11200" dirty="0"/>
              <a:t>straen ar iechyd a </a:t>
            </a:r>
            <a:r>
              <a:rPr lang="cy-GB" sz="11200" dirty="0" smtClean="0"/>
              <a:t>lles;</a:t>
            </a:r>
            <a:endParaRPr lang="en-GB" sz="11200" dirty="0"/>
          </a:p>
          <a:p>
            <a:r>
              <a:rPr lang="cy-GB" sz="11200" b="1" dirty="0"/>
              <a:t> </a:t>
            </a:r>
            <a:r>
              <a:rPr lang="cy-GB" sz="11200" dirty="0" smtClean="0"/>
              <a:t>Technegau </a:t>
            </a:r>
            <a:r>
              <a:rPr lang="cy-GB" sz="11200" dirty="0"/>
              <a:t>rheoli straen</a:t>
            </a:r>
            <a:endParaRPr lang="en-GB" sz="11200" dirty="0"/>
          </a:p>
          <a:p>
            <a:pPr marL="0" indent="0">
              <a:buNone/>
            </a:pPr>
            <a:endParaRPr lang="en-GB" sz="9600" dirty="0"/>
          </a:p>
          <a:p>
            <a:endParaRPr lang="en-GB" sz="2400" dirty="0"/>
          </a:p>
          <a:p>
            <a:endParaRPr lang="en-GB" dirty="0"/>
          </a:p>
          <a:p>
            <a:pPr marL="0" indent="0">
              <a:buNone/>
            </a:pPr>
            <a:r>
              <a:rPr lang="en-GB" b="1" dirty="0"/>
              <a:t> </a:t>
            </a:r>
            <a:endParaRPr lang="en-GB" dirty="0"/>
          </a:p>
          <a:p>
            <a:pPr marL="0" indent="0">
              <a:buNone/>
            </a:pPr>
            <a:endParaRPr lang="en-GB" dirty="0"/>
          </a:p>
        </p:txBody>
      </p:sp>
      <p:sp>
        <p:nvSpPr>
          <p:cNvPr id="4" name="Content Placeholder 3">
            <a:extLst>
              <a:ext uri="{FF2B5EF4-FFF2-40B4-BE49-F238E27FC236}">
                <a16:creationId xmlns:a16="http://schemas.microsoft.com/office/drawing/2014/main" id="{A484A3D7-4221-4830-B39F-5D97D90EB4EB}"/>
              </a:ext>
            </a:extLst>
          </p:cNvPr>
          <p:cNvSpPr>
            <a:spLocks noGrp="1"/>
          </p:cNvSpPr>
          <p:nvPr>
            <p:ph sz="half" idx="2"/>
          </p:nvPr>
        </p:nvSpPr>
        <p:spPr>
          <a:xfrm>
            <a:off x="4629150" y="1509823"/>
            <a:ext cx="3886200" cy="4667140"/>
          </a:xfrm>
        </p:spPr>
        <p:txBody>
          <a:bodyPr>
            <a:noAutofit/>
          </a:bodyPr>
          <a:lstStyle/>
          <a:p>
            <a:pPr marL="0" indent="0">
              <a:buNone/>
            </a:pPr>
            <a:r>
              <a:rPr lang="en-GB" b="1" dirty="0"/>
              <a:t>Personal resiliency skills and stress management.</a:t>
            </a:r>
          </a:p>
          <a:p>
            <a:pPr marL="0" indent="0">
              <a:buNone/>
            </a:pPr>
            <a:r>
              <a:rPr lang="en-GB" sz="2400" dirty="0"/>
              <a:t>Part 1 (session 11):</a:t>
            </a:r>
          </a:p>
          <a:p>
            <a:r>
              <a:rPr lang="en-GB" sz="2400" dirty="0"/>
              <a:t>Types of stress.</a:t>
            </a:r>
          </a:p>
          <a:p>
            <a:r>
              <a:rPr lang="en-GB" sz="2400" dirty="0"/>
              <a:t>Internal and external stressors.</a:t>
            </a:r>
          </a:p>
          <a:p>
            <a:r>
              <a:rPr lang="en-GB" sz="2400" dirty="0"/>
              <a:t>The effect of stress on health and wellbeing.</a:t>
            </a:r>
          </a:p>
          <a:p>
            <a:r>
              <a:rPr lang="en-GB" sz="2400" dirty="0"/>
              <a:t>Stress management techniques.</a:t>
            </a:r>
          </a:p>
        </p:txBody>
      </p:sp>
    </p:spTree>
    <p:extLst>
      <p:ext uri="{BB962C8B-B14F-4D97-AF65-F5344CB8AC3E}">
        <p14:creationId xmlns:p14="http://schemas.microsoft.com/office/powerpoint/2010/main" val="12194805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CF967-E1DC-4B35-BFBE-6E950B90FCB6}"/>
              </a:ext>
            </a:extLst>
          </p:cNvPr>
          <p:cNvSpPr>
            <a:spLocks noGrp="1"/>
          </p:cNvSpPr>
          <p:nvPr>
            <p:ph type="title"/>
          </p:nvPr>
        </p:nvSpPr>
        <p:spPr>
          <a:xfrm>
            <a:off x="628650" y="92766"/>
            <a:ext cx="7886700" cy="1126434"/>
          </a:xfrm>
        </p:spPr>
        <p:txBody>
          <a:bodyPr>
            <a:normAutofit fontScale="90000"/>
          </a:bodyPr>
          <a:lstStyle/>
          <a:p>
            <a:pPr algn="ctr"/>
            <a:r>
              <a:rPr lang="en-GB" sz="3600" b="1" dirty="0" smtClean="0">
                <a:latin typeface="+mn-lt"/>
              </a:rPr>
              <a:t/>
            </a:r>
            <a:br>
              <a:rPr lang="en-GB" sz="3600" b="1" dirty="0" smtClean="0">
                <a:latin typeface="+mn-lt"/>
              </a:rPr>
            </a:br>
            <a:r>
              <a:rPr lang="en-GB" sz="4000" b="1" dirty="0" err="1" smtClean="0">
                <a:latin typeface="+mn-lt"/>
              </a:rPr>
              <a:t>Sesiwn</a:t>
            </a:r>
            <a:r>
              <a:rPr lang="en-GB" sz="4000" b="1" dirty="0" smtClean="0">
                <a:latin typeface="+mn-lt"/>
              </a:rPr>
              <a:t> 11 a 12</a:t>
            </a:r>
            <a:br>
              <a:rPr lang="en-GB" sz="4000" b="1" dirty="0" smtClean="0">
                <a:latin typeface="+mn-lt"/>
              </a:rPr>
            </a:br>
            <a:r>
              <a:rPr lang="en-GB" sz="4000" b="1" dirty="0" smtClean="0">
                <a:latin typeface="+mn-lt"/>
              </a:rPr>
              <a:t>Session </a:t>
            </a:r>
            <a:r>
              <a:rPr lang="en-GB" sz="4000" b="1" dirty="0">
                <a:latin typeface="+mn-lt"/>
              </a:rPr>
              <a:t>11 and 12</a:t>
            </a:r>
            <a:br>
              <a:rPr lang="en-GB" sz="4000" b="1" dirty="0">
                <a:latin typeface="+mn-lt"/>
              </a:rPr>
            </a:br>
            <a:endParaRPr lang="en-GB" sz="4000" b="1" dirty="0">
              <a:latin typeface="+mn-lt"/>
            </a:endParaRPr>
          </a:p>
        </p:txBody>
      </p:sp>
      <p:sp>
        <p:nvSpPr>
          <p:cNvPr id="3" name="Content Placeholder 2">
            <a:extLst>
              <a:ext uri="{FF2B5EF4-FFF2-40B4-BE49-F238E27FC236}">
                <a16:creationId xmlns:a16="http://schemas.microsoft.com/office/drawing/2014/main" id="{B59C180B-637D-423E-A0EB-B1442445DE6D}"/>
              </a:ext>
            </a:extLst>
          </p:cNvPr>
          <p:cNvSpPr>
            <a:spLocks noGrp="1"/>
          </p:cNvSpPr>
          <p:nvPr>
            <p:ph sz="half" idx="1"/>
          </p:nvPr>
        </p:nvSpPr>
        <p:spPr>
          <a:xfrm>
            <a:off x="628650" y="1219200"/>
            <a:ext cx="3886200" cy="4957763"/>
          </a:xfrm>
        </p:spPr>
        <p:txBody>
          <a:bodyPr>
            <a:normAutofit/>
          </a:bodyPr>
          <a:lstStyle/>
          <a:p>
            <a:pPr marL="0" indent="0">
              <a:buNone/>
            </a:pPr>
            <a:r>
              <a:rPr lang="cy-GB" sz="2400" b="1" dirty="0"/>
              <a:t>Sgiliau hydwythedd personol a rheolaeth straen</a:t>
            </a:r>
            <a:endParaRPr lang="en-GB" sz="2400" b="1" dirty="0"/>
          </a:p>
          <a:p>
            <a:pPr marL="0" indent="0">
              <a:buNone/>
            </a:pPr>
            <a:r>
              <a:rPr lang="cy-GB" dirty="0" smtClean="0"/>
              <a:t>Rhan 1 (sesiwn 12):</a:t>
            </a:r>
            <a:endParaRPr lang="en-GB" dirty="0"/>
          </a:p>
          <a:p>
            <a:r>
              <a:rPr lang="cy-GB" sz="2400" dirty="0" smtClean="0"/>
              <a:t>Hydwythedd </a:t>
            </a:r>
            <a:r>
              <a:rPr lang="cy-GB" sz="2400" dirty="0"/>
              <a:t>a hunan </a:t>
            </a:r>
            <a:r>
              <a:rPr lang="cy-GB" sz="2400" dirty="0" smtClean="0"/>
              <a:t>effeithlonrwydd;</a:t>
            </a:r>
            <a:endParaRPr lang="en-GB" sz="2400" dirty="0"/>
          </a:p>
          <a:p>
            <a:r>
              <a:rPr lang="cy-GB" sz="2400" dirty="0" smtClean="0"/>
              <a:t>Nodweddion </a:t>
            </a:r>
            <a:r>
              <a:rPr lang="cy-GB" sz="2400" dirty="0"/>
              <a:t>gwydn </a:t>
            </a:r>
            <a:r>
              <a:rPr lang="cy-GB" sz="2400" dirty="0" smtClean="0"/>
              <a:t>unigol;</a:t>
            </a:r>
            <a:endParaRPr lang="en-GB" sz="2400" dirty="0"/>
          </a:p>
          <a:p>
            <a:r>
              <a:rPr lang="cy-GB" sz="2400" dirty="0" smtClean="0"/>
              <a:t>Meddwl </a:t>
            </a:r>
            <a:r>
              <a:rPr lang="cy-GB" sz="2400" dirty="0"/>
              <a:t>am y dyfodol a hydwythedd: beth sydd yn dylanwadu ar hyn; sut mae methiant yn gallu gwella </a:t>
            </a:r>
            <a:r>
              <a:rPr lang="cy-GB" sz="2400" dirty="0" smtClean="0"/>
              <a:t>hydwythedd;</a:t>
            </a:r>
            <a:endParaRPr lang="en-GB" sz="2400" dirty="0"/>
          </a:p>
        </p:txBody>
      </p:sp>
      <p:sp>
        <p:nvSpPr>
          <p:cNvPr id="4" name="Content Placeholder 3">
            <a:extLst>
              <a:ext uri="{FF2B5EF4-FFF2-40B4-BE49-F238E27FC236}">
                <a16:creationId xmlns:a16="http://schemas.microsoft.com/office/drawing/2014/main" id="{A94F418C-C147-4D8E-BB02-9E07EDD16F97}"/>
              </a:ext>
            </a:extLst>
          </p:cNvPr>
          <p:cNvSpPr>
            <a:spLocks noGrp="1"/>
          </p:cNvSpPr>
          <p:nvPr>
            <p:ph sz="half" idx="2"/>
          </p:nvPr>
        </p:nvSpPr>
        <p:spPr>
          <a:xfrm>
            <a:off x="4629150" y="1219200"/>
            <a:ext cx="3886200" cy="4957763"/>
          </a:xfrm>
        </p:spPr>
        <p:txBody>
          <a:bodyPr>
            <a:normAutofit/>
          </a:bodyPr>
          <a:lstStyle/>
          <a:p>
            <a:pPr marL="0" indent="0">
              <a:buNone/>
            </a:pPr>
            <a:r>
              <a:rPr lang="en-GB" b="1" dirty="0"/>
              <a:t>Personal resiliency skills and stress management.</a:t>
            </a:r>
          </a:p>
          <a:p>
            <a:pPr marL="0" indent="0">
              <a:buNone/>
            </a:pPr>
            <a:r>
              <a:rPr lang="en-GB" dirty="0"/>
              <a:t>Part </a:t>
            </a:r>
            <a:r>
              <a:rPr lang="en-GB" dirty="0" smtClean="0"/>
              <a:t>1 </a:t>
            </a:r>
            <a:r>
              <a:rPr lang="en-GB" dirty="0"/>
              <a:t>(session 12</a:t>
            </a:r>
            <a:r>
              <a:rPr lang="en-GB" dirty="0" smtClean="0"/>
              <a:t>):</a:t>
            </a:r>
            <a:endParaRPr lang="en-GB" dirty="0"/>
          </a:p>
          <a:p>
            <a:r>
              <a:rPr lang="en-GB" sz="2400" dirty="0"/>
              <a:t>Resiliency and </a:t>
            </a:r>
            <a:r>
              <a:rPr lang="en-GB" sz="2400" dirty="0" smtClean="0"/>
              <a:t>self-efficiency;</a:t>
            </a:r>
            <a:endParaRPr lang="en-GB" sz="2400" dirty="0"/>
          </a:p>
          <a:p>
            <a:r>
              <a:rPr lang="en-GB" sz="2400" dirty="0"/>
              <a:t>Characteristics of resilient </a:t>
            </a:r>
            <a:r>
              <a:rPr lang="en-GB" sz="2400" dirty="0" smtClean="0"/>
              <a:t>individuals; </a:t>
            </a:r>
            <a:endParaRPr lang="en-GB" sz="2400" dirty="0"/>
          </a:p>
          <a:p>
            <a:r>
              <a:rPr lang="en-GB" sz="2400" dirty="0"/>
              <a:t>Future thinking and resiliency: what influences resiliency, how failure can improve </a:t>
            </a:r>
            <a:r>
              <a:rPr lang="en-GB" sz="2400" dirty="0" smtClean="0"/>
              <a:t>resiliency.</a:t>
            </a:r>
            <a:endParaRPr lang="en-GB" sz="2400" dirty="0"/>
          </a:p>
          <a:p>
            <a:endParaRPr lang="en-GB" dirty="0"/>
          </a:p>
        </p:txBody>
      </p:sp>
    </p:spTree>
    <p:extLst>
      <p:ext uri="{BB962C8B-B14F-4D97-AF65-F5344CB8AC3E}">
        <p14:creationId xmlns:p14="http://schemas.microsoft.com/office/powerpoint/2010/main" val="8943587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83A7E-FC2F-4E4E-8766-2D14AB975F91}"/>
              </a:ext>
            </a:extLst>
          </p:cNvPr>
          <p:cNvSpPr>
            <a:spLocks noGrp="1"/>
          </p:cNvSpPr>
          <p:nvPr>
            <p:ph type="title"/>
          </p:nvPr>
        </p:nvSpPr>
        <p:spPr>
          <a:xfrm>
            <a:off x="628650" y="1"/>
            <a:ext cx="7886700" cy="1219200"/>
          </a:xfrm>
        </p:spPr>
        <p:txBody>
          <a:bodyPr>
            <a:normAutofit fontScale="90000"/>
          </a:bodyPr>
          <a:lstStyle/>
          <a:p>
            <a:pPr algn="ctr"/>
            <a:r>
              <a:rPr lang="en-GB" sz="3600" b="1" dirty="0" smtClean="0">
                <a:latin typeface="+mn-lt"/>
              </a:rPr>
              <a:t/>
            </a:r>
            <a:br>
              <a:rPr lang="en-GB" sz="3600" b="1" dirty="0" smtClean="0">
                <a:latin typeface="+mn-lt"/>
              </a:rPr>
            </a:br>
            <a:r>
              <a:rPr lang="en-GB" b="1" dirty="0" err="1" smtClean="0">
                <a:latin typeface="+mn-lt"/>
              </a:rPr>
              <a:t>Sesiwn</a:t>
            </a:r>
            <a:r>
              <a:rPr lang="en-GB" b="1" dirty="0" smtClean="0">
                <a:latin typeface="+mn-lt"/>
              </a:rPr>
              <a:t> 11 a 12</a:t>
            </a:r>
            <a:r>
              <a:rPr lang="en-GB" b="1" dirty="0">
                <a:latin typeface="+mn-lt"/>
              </a:rPr>
              <a:t/>
            </a:r>
            <a:br>
              <a:rPr lang="en-GB" b="1" dirty="0">
                <a:latin typeface="+mn-lt"/>
              </a:rPr>
            </a:br>
            <a:r>
              <a:rPr lang="en-GB" b="1" dirty="0" smtClean="0">
                <a:latin typeface="+mn-lt"/>
              </a:rPr>
              <a:t>Session </a:t>
            </a:r>
            <a:r>
              <a:rPr lang="en-GB" b="1" dirty="0">
                <a:latin typeface="+mn-lt"/>
              </a:rPr>
              <a:t>11 and 12</a:t>
            </a:r>
            <a:br>
              <a:rPr lang="en-GB" b="1" dirty="0">
                <a:latin typeface="+mn-lt"/>
              </a:rPr>
            </a:br>
            <a:endParaRPr lang="en-GB" b="1" dirty="0">
              <a:latin typeface="+mn-lt"/>
            </a:endParaRPr>
          </a:p>
        </p:txBody>
      </p:sp>
      <p:sp>
        <p:nvSpPr>
          <p:cNvPr id="3" name="Content Placeholder 2">
            <a:extLst>
              <a:ext uri="{FF2B5EF4-FFF2-40B4-BE49-F238E27FC236}">
                <a16:creationId xmlns:a16="http://schemas.microsoft.com/office/drawing/2014/main" id="{0B62FDB0-D602-4CFE-928E-7619476A8EF9}"/>
              </a:ext>
            </a:extLst>
          </p:cNvPr>
          <p:cNvSpPr>
            <a:spLocks noGrp="1"/>
          </p:cNvSpPr>
          <p:nvPr>
            <p:ph sz="half" idx="1"/>
          </p:nvPr>
        </p:nvSpPr>
        <p:spPr>
          <a:xfrm>
            <a:off x="628650" y="1137684"/>
            <a:ext cx="3886200" cy="5039279"/>
          </a:xfrm>
        </p:spPr>
        <p:txBody>
          <a:bodyPr>
            <a:normAutofit/>
          </a:bodyPr>
          <a:lstStyle/>
          <a:p>
            <a:pPr marL="0" indent="0">
              <a:buNone/>
            </a:pPr>
            <a:r>
              <a:rPr lang="cy-GB" b="1" dirty="0"/>
              <a:t>Sgiliau hydwythedd personol a rheolaeth straen</a:t>
            </a:r>
            <a:endParaRPr lang="en-GB" b="1" dirty="0"/>
          </a:p>
          <a:p>
            <a:pPr marL="0" indent="0">
              <a:buNone/>
            </a:pPr>
            <a:r>
              <a:rPr lang="cy-GB" dirty="0"/>
              <a:t>Rhan </a:t>
            </a:r>
            <a:r>
              <a:rPr lang="cy-GB" dirty="0" smtClean="0"/>
              <a:t>2 </a:t>
            </a:r>
            <a:r>
              <a:rPr lang="cy-GB" dirty="0"/>
              <a:t>(sesiwn 12</a:t>
            </a:r>
            <a:r>
              <a:rPr lang="cy-GB" dirty="0" smtClean="0"/>
              <a:t>):</a:t>
            </a:r>
          </a:p>
          <a:p>
            <a:r>
              <a:rPr lang="cy-GB" sz="2400" dirty="0"/>
              <a:t>Trafodaeth beirniadol ar sut mae hydwythedd a hyblygrwydd yn galluogi person i ymdopi  gyda newid ac </a:t>
            </a:r>
            <a:r>
              <a:rPr lang="cy-GB" sz="2400" dirty="0" smtClean="0"/>
              <a:t>ansicrwydd;</a:t>
            </a:r>
            <a:endParaRPr lang="en-GB" sz="2400" dirty="0"/>
          </a:p>
          <a:p>
            <a:r>
              <a:rPr lang="cy-GB" sz="2400" dirty="0"/>
              <a:t> Nodau SMART </a:t>
            </a:r>
            <a:r>
              <a:rPr lang="cy-GB" sz="2400" dirty="0" smtClean="0"/>
              <a:t>unigol.</a:t>
            </a:r>
            <a:endParaRPr lang="en-GB" sz="2400" dirty="0"/>
          </a:p>
          <a:p>
            <a:endParaRPr lang="en-GB" dirty="0"/>
          </a:p>
          <a:p>
            <a:pPr marL="0" indent="0">
              <a:buNone/>
            </a:pPr>
            <a:endParaRPr lang="en-GB" dirty="0"/>
          </a:p>
          <a:p>
            <a:endParaRPr lang="en-GB" dirty="0"/>
          </a:p>
        </p:txBody>
      </p:sp>
      <p:sp>
        <p:nvSpPr>
          <p:cNvPr id="4" name="Content Placeholder 3">
            <a:extLst>
              <a:ext uri="{FF2B5EF4-FFF2-40B4-BE49-F238E27FC236}">
                <a16:creationId xmlns:a16="http://schemas.microsoft.com/office/drawing/2014/main" id="{CDF47541-6391-4BA9-B27B-E465AC5AE4F1}"/>
              </a:ext>
            </a:extLst>
          </p:cNvPr>
          <p:cNvSpPr>
            <a:spLocks noGrp="1"/>
          </p:cNvSpPr>
          <p:nvPr>
            <p:ph sz="half" idx="2"/>
          </p:nvPr>
        </p:nvSpPr>
        <p:spPr>
          <a:xfrm>
            <a:off x="4629150" y="1219201"/>
            <a:ext cx="3886200" cy="4957761"/>
          </a:xfrm>
        </p:spPr>
        <p:txBody>
          <a:bodyPr>
            <a:normAutofit/>
          </a:bodyPr>
          <a:lstStyle/>
          <a:p>
            <a:pPr marL="0" indent="0">
              <a:buNone/>
            </a:pPr>
            <a:r>
              <a:rPr lang="en-GB" b="1" dirty="0"/>
              <a:t>Personal resiliency skills and stress management.</a:t>
            </a:r>
          </a:p>
          <a:p>
            <a:pPr marL="0" indent="0">
              <a:buNone/>
            </a:pPr>
            <a:r>
              <a:rPr lang="en-GB" dirty="0" smtClean="0"/>
              <a:t>Part </a:t>
            </a:r>
            <a:r>
              <a:rPr lang="en-GB" dirty="0"/>
              <a:t>2 (session 12)</a:t>
            </a:r>
          </a:p>
          <a:p>
            <a:endParaRPr lang="en-GB" sz="2400" dirty="0" smtClean="0"/>
          </a:p>
          <a:p>
            <a:r>
              <a:rPr lang="en-GB" sz="2400" dirty="0" smtClean="0"/>
              <a:t>Critical </a:t>
            </a:r>
            <a:r>
              <a:rPr lang="en-GB" sz="2400" dirty="0"/>
              <a:t>discussion on how resiliency and flexibility can enable a person to cope with change and </a:t>
            </a:r>
            <a:r>
              <a:rPr lang="en-GB" sz="2400" dirty="0" smtClean="0"/>
              <a:t>uncertainty; </a:t>
            </a:r>
            <a:endParaRPr lang="en-GB" sz="2400" dirty="0"/>
          </a:p>
          <a:p>
            <a:r>
              <a:rPr lang="en-GB" sz="2400" dirty="0" smtClean="0"/>
              <a:t>SMART </a:t>
            </a:r>
            <a:r>
              <a:rPr lang="en-GB" sz="2400" dirty="0"/>
              <a:t>personal goals.</a:t>
            </a:r>
          </a:p>
          <a:p>
            <a:endParaRPr lang="en-GB" sz="2400" dirty="0"/>
          </a:p>
        </p:txBody>
      </p:sp>
    </p:spTree>
    <p:extLst>
      <p:ext uri="{BB962C8B-B14F-4D97-AF65-F5344CB8AC3E}">
        <p14:creationId xmlns:p14="http://schemas.microsoft.com/office/powerpoint/2010/main" val="1743077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1216</TotalTime>
  <Words>1289</Words>
  <Application>Microsoft Office PowerPoint</Application>
  <PresentationFormat>On-screen Show (4:3)</PresentationFormat>
  <Paragraphs>193</Paragraphs>
  <Slides>20</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Times New Roman</vt:lpstr>
      <vt:lpstr>Office Theme</vt:lpstr>
      <vt:lpstr>PowerPoint Presentation</vt:lpstr>
      <vt:lpstr>   ECGE6001PC/  – Sgiliau Bywyd: Cyflogadwyedd a Llwybrau i’r Dyfodol  ECGE6001P/EACE6001R  – Skills for Life: Employability and Future Pathways  Sesiwn 1 -    Cyflwyniad y modiwl Session 1 -   Introduction to the module. </vt:lpstr>
      <vt:lpstr>PowerPoint Presentation</vt:lpstr>
      <vt:lpstr>PowerPoint Presentation</vt:lpstr>
      <vt:lpstr>PowerPoint Presentation</vt:lpstr>
      <vt:lpstr>PowerPoint Presentation</vt:lpstr>
      <vt:lpstr>  Asesiadau Assessments  </vt:lpstr>
      <vt:lpstr> Asesiad  Assessment </vt:lpstr>
      <vt:lpstr> Sesiwn 2 Session 2 </vt:lpstr>
      <vt:lpstr>Sesiwn 3 and 4 Session 3 a 4</vt:lpstr>
      <vt:lpstr>Sesiwn 5 and 6 Session 5 a 6</vt:lpstr>
      <vt:lpstr>Sesiwn 5 and 6 Session 5 a 6</vt:lpstr>
      <vt:lpstr>Sesiwn 7 and 8 Session 7 a 8</vt:lpstr>
      <vt:lpstr>Sesiwn 7 and 8 Session 7 a 8</vt:lpstr>
      <vt:lpstr>Sesiwn 9 Session 9</vt:lpstr>
      <vt:lpstr>Sesiwn 9 Session 9</vt:lpstr>
      <vt:lpstr>Sesiwn 10 Session 10</vt:lpstr>
      <vt:lpstr>Sesiwn 11 a 12 Session 11 and 12 </vt:lpstr>
      <vt:lpstr> Sesiwn 11 a 12 Session 11 and 12 </vt:lpstr>
      <vt:lpstr> Sesiwn 11 a 12 Session 11 and 12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Ken Dicks</cp:lastModifiedBy>
  <cp:revision>35</cp:revision>
  <cp:lastPrinted>2019-07-01T13:46:34Z</cp:lastPrinted>
  <dcterms:created xsi:type="dcterms:W3CDTF">2017-02-08T11:33:06Z</dcterms:created>
  <dcterms:modified xsi:type="dcterms:W3CDTF">2019-09-20T10:34:35Z</dcterms:modified>
</cp:coreProperties>
</file>