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7" r:id="rId3"/>
    <p:sldId id="258" r:id="rId4"/>
    <p:sldId id="262" r:id="rId5"/>
    <p:sldId id="266" r:id="rId6"/>
    <p:sldId id="273" r:id="rId7"/>
    <p:sldId id="274" r:id="rId8"/>
    <p:sldId id="276" r:id="rId9"/>
    <p:sldId id="272" r:id="rId10"/>
    <p:sldId id="261" r:id="rId11"/>
    <p:sldId id="277" r:id="rId12"/>
    <p:sldId id="260" r:id="rId13"/>
    <p:sldId id="267" r:id="rId14"/>
    <p:sldId id="263" r:id="rId15"/>
    <p:sldId id="265" r:id="rId16"/>
    <p:sldId id="275" r:id="rId17"/>
    <p:sldId id="269" r:id="rId18"/>
    <p:sldId id="268" r:id="rId19"/>
    <p:sldId id="270" r:id="rId20"/>
    <p:sldId id="271" r:id="rId21"/>
    <p:sldId id="25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9" d="100"/>
          <a:sy n="119" d="100"/>
        </p:scale>
        <p:origin x="84"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FEA7FAB-11A7-4460-ADA3-4BCDC38FE25D}"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564870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EA7FAB-11A7-4460-ADA3-4BCDC38FE25D}"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300937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EA7FAB-11A7-4460-ADA3-4BCDC38FE25D}"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1235111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FEA7FAB-11A7-4460-ADA3-4BCDC38FE25D}"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2096569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FEA7FAB-11A7-4460-ADA3-4BCDC38FE25D}" type="datetimeFigureOut">
              <a:rPr lang="en-GB" smtClean="0"/>
              <a:t>07/11/2017</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2531727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FEA7FAB-11A7-4460-ADA3-4BCDC38FE25D}" type="datetimeFigureOut">
              <a:rPr lang="en-GB" smtClean="0"/>
              <a:t>07/11/2017</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290446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EA7FAB-11A7-4460-ADA3-4BCDC38FE25D}" type="datetimeFigureOut">
              <a:rPr lang="en-GB" smtClean="0"/>
              <a:t>07/11/2017</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689021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EA7FAB-11A7-4460-ADA3-4BCDC38FE25D}"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3464026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EA7FAB-11A7-4460-ADA3-4BCDC38FE25D}"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477718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EA7FAB-11A7-4460-ADA3-4BCDC38FE25D}"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1428602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EA7FAB-11A7-4460-ADA3-4BCDC38FE25D}"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69519D-B82B-44F4-A44A-79575AE8837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51204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FEA7FAB-11A7-4460-ADA3-4BCDC38FE25D}"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1075090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FEA7FAB-11A7-4460-ADA3-4BCDC38FE25D}"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69519D-B82B-44F4-A44A-79575AE8837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83882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FEA7FAB-11A7-4460-ADA3-4BCDC38FE25D}"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4076006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EA7FAB-11A7-4460-ADA3-4BCDC38FE25D}"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142857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EA7FAB-11A7-4460-ADA3-4BCDC38FE25D}"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69519D-B82B-44F4-A44A-79575AE8837D}" type="slidenum">
              <a:rPr lang="en-GB" smtClean="0"/>
              <a:t>‹#›</a:t>
            </a:fld>
            <a:endParaRPr lang="en-GB"/>
          </a:p>
        </p:txBody>
      </p:sp>
    </p:spTree>
    <p:extLst>
      <p:ext uri="{BB962C8B-B14F-4D97-AF65-F5344CB8AC3E}">
        <p14:creationId xmlns:p14="http://schemas.microsoft.com/office/powerpoint/2010/main" val="2052010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FEA7FAB-11A7-4460-ADA3-4BCDC38FE25D}" type="datetimeFigureOut">
              <a:rPr lang="en-GB" smtClean="0"/>
              <a:t>07/11/2017</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A69519D-B82B-44F4-A44A-79575AE8837D}" type="slidenum">
              <a:rPr lang="en-GB" smtClean="0"/>
              <a:t>‹#›</a:t>
            </a:fld>
            <a:endParaRPr lang="en-GB"/>
          </a:p>
        </p:txBody>
      </p:sp>
    </p:spTree>
    <p:extLst>
      <p:ext uri="{BB962C8B-B14F-4D97-AF65-F5344CB8AC3E}">
        <p14:creationId xmlns:p14="http://schemas.microsoft.com/office/powerpoint/2010/main" val="975951698"/>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0180" y="2151510"/>
            <a:ext cx="12095746" cy="2262781"/>
          </a:xfrm>
        </p:spPr>
        <p:txBody>
          <a:bodyPr/>
          <a:lstStyle/>
          <a:p>
            <a:r>
              <a:rPr lang="en-GB" dirty="0" smtClean="0"/>
              <a:t>Political Events &amp;Welsh Devolution</a:t>
            </a:r>
            <a:endParaRPr lang="en-GB" dirty="0"/>
          </a:p>
        </p:txBody>
      </p:sp>
      <p:sp>
        <p:nvSpPr>
          <p:cNvPr id="3" name="Subtitle 2"/>
          <p:cNvSpPr>
            <a:spLocks noGrp="1"/>
          </p:cNvSpPr>
          <p:nvPr>
            <p:ph type="subTitle" idx="1"/>
          </p:nvPr>
        </p:nvSpPr>
        <p:spPr/>
        <p:txBody>
          <a:bodyPr>
            <a:normAutofit/>
          </a:bodyPr>
          <a:lstStyle/>
          <a:p>
            <a:pPr hangingPunct="0"/>
            <a:r>
              <a:rPr lang="en-GB" b="1" dirty="0" smtClean="0"/>
              <a:t>ECSS6002: Current </a:t>
            </a:r>
            <a:r>
              <a:rPr lang="en-GB" b="1" dirty="0"/>
              <a:t>Political and Ethical </a:t>
            </a:r>
            <a:r>
              <a:rPr lang="en-GB" b="1" dirty="0" smtClean="0"/>
              <a:t>Landscape</a:t>
            </a:r>
          </a:p>
          <a:p>
            <a:pPr hangingPunct="0"/>
            <a:r>
              <a:rPr lang="en-GB" b="1" dirty="0" smtClean="0"/>
              <a:t>Matthew Philpott</a:t>
            </a:r>
            <a:endParaRPr lang="en-GB" b="1" dirty="0"/>
          </a:p>
          <a:p>
            <a:endParaRPr lang="en-GB" dirty="0"/>
          </a:p>
        </p:txBody>
      </p:sp>
      <p:pic>
        <p:nvPicPr>
          <p:cNvPr id="4" name="Picture 3"/>
          <p:cNvPicPr>
            <a:picLocks noChangeAspect="1"/>
          </p:cNvPicPr>
          <p:nvPr/>
        </p:nvPicPr>
        <p:blipFill>
          <a:blip r:embed="rId2"/>
          <a:stretch>
            <a:fillRect/>
          </a:stretch>
        </p:blipFill>
        <p:spPr>
          <a:xfrm>
            <a:off x="7496433" y="420130"/>
            <a:ext cx="4304656" cy="2862771"/>
          </a:xfrm>
          <a:prstGeom prst="rect">
            <a:avLst/>
          </a:prstGeom>
        </p:spPr>
      </p:pic>
      <p:pic>
        <p:nvPicPr>
          <p:cNvPr id="5" name="Picture 4"/>
          <p:cNvPicPr>
            <a:picLocks noChangeAspect="1"/>
          </p:cNvPicPr>
          <p:nvPr/>
        </p:nvPicPr>
        <p:blipFill>
          <a:blip r:embed="rId3"/>
          <a:stretch>
            <a:fillRect/>
          </a:stretch>
        </p:blipFill>
        <p:spPr>
          <a:xfrm>
            <a:off x="4744308" y="5194280"/>
            <a:ext cx="4605208" cy="1663720"/>
          </a:xfrm>
          <a:prstGeom prst="rect">
            <a:avLst/>
          </a:prstGeom>
        </p:spPr>
      </p:pic>
    </p:spTree>
    <p:extLst>
      <p:ext uri="{BB962C8B-B14F-4D97-AF65-F5344CB8AC3E}">
        <p14:creationId xmlns:p14="http://schemas.microsoft.com/office/powerpoint/2010/main" val="35839919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a:xfrm>
            <a:off x="2390229" y="1383838"/>
            <a:ext cx="8915400" cy="3777622"/>
          </a:xfrm>
        </p:spPr>
        <p:txBody>
          <a:bodyPr/>
          <a:lstStyle/>
          <a:p>
            <a:r>
              <a:rPr lang="en-GB" sz="2400" dirty="0"/>
              <a:t>Critically engage with current political </a:t>
            </a:r>
            <a:r>
              <a:rPr lang="en-GB" sz="2400" dirty="0" smtClean="0"/>
              <a:t>events</a:t>
            </a:r>
            <a:endParaRPr lang="en-GB" sz="2400" dirty="0"/>
          </a:p>
          <a:p>
            <a:r>
              <a:rPr lang="en-GB" sz="2400" dirty="0" smtClean="0"/>
              <a:t>Examine the political spectrum in the UK</a:t>
            </a:r>
          </a:p>
          <a:p>
            <a:r>
              <a:rPr lang="en-GB" sz="2400" dirty="0" smtClean="0"/>
              <a:t>Assess the role of devolution in UK politics</a:t>
            </a:r>
            <a:endParaRPr lang="en-GB" sz="2400" dirty="0"/>
          </a:p>
          <a:p>
            <a:endParaRPr lang="en-GB" dirty="0"/>
          </a:p>
        </p:txBody>
      </p:sp>
      <p:pic>
        <p:nvPicPr>
          <p:cNvPr id="4" name="Picture 3"/>
          <p:cNvPicPr>
            <a:picLocks noChangeAspect="1"/>
          </p:cNvPicPr>
          <p:nvPr/>
        </p:nvPicPr>
        <p:blipFill>
          <a:blip r:embed="rId2"/>
          <a:stretch>
            <a:fillRect/>
          </a:stretch>
        </p:blipFill>
        <p:spPr>
          <a:xfrm>
            <a:off x="2589212" y="2924432"/>
            <a:ext cx="2775337" cy="3933568"/>
          </a:xfrm>
          <a:prstGeom prst="rect">
            <a:avLst/>
          </a:prstGeom>
        </p:spPr>
      </p:pic>
      <p:pic>
        <p:nvPicPr>
          <p:cNvPr id="5" name="Picture 4"/>
          <p:cNvPicPr>
            <a:picLocks noChangeAspect="1"/>
          </p:cNvPicPr>
          <p:nvPr/>
        </p:nvPicPr>
        <p:blipFill>
          <a:blip r:embed="rId3"/>
          <a:stretch>
            <a:fillRect/>
          </a:stretch>
        </p:blipFill>
        <p:spPr>
          <a:xfrm>
            <a:off x="6526084" y="2924432"/>
            <a:ext cx="2784274" cy="3933568"/>
          </a:xfrm>
          <a:prstGeom prst="rect">
            <a:avLst/>
          </a:prstGeom>
        </p:spPr>
      </p:pic>
    </p:spTree>
    <p:extLst>
      <p:ext uri="{BB962C8B-B14F-4D97-AF65-F5344CB8AC3E}">
        <p14:creationId xmlns:p14="http://schemas.microsoft.com/office/powerpoint/2010/main" val="14270176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current political events..</a:t>
            </a:r>
            <a:endParaRPr lang="en-GB" dirty="0"/>
          </a:p>
        </p:txBody>
      </p:sp>
      <p:sp>
        <p:nvSpPr>
          <p:cNvPr id="3" name="Content Placeholder 2"/>
          <p:cNvSpPr>
            <a:spLocks noGrp="1"/>
          </p:cNvSpPr>
          <p:nvPr>
            <p:ph idx="1"/>
          </p:nvPr>
        </p:nvSpPr>
        <p:spPr>
          <a:xfrm>
            <a:off x="2520778" y="1565189"/>
            <a:ext cx="8915400" cy="3777622"/>
          </a:xfrm>
        </p:spPr>
        <p:txBody>
          <a:bodyPr>
            <a:noAutofit/>
          </a:bodyPr>
          <a:lstStyle/>
          <a:p>
            <a:pPr marL="0" indent="0">
              <a:buNone/>
            </a:pPr>
            <a:r>
              <a:rPr lang="en-GB" sz="2400" dirty="0" smtClean="0"/>
              <a:t>What are some of the major current political events happening in the UK and across the world? </a:t>
            </a:r>
          </a:p>
          <a:p>
            <a:r>
              <a:rPr lang="en-GB" sz="2400" dirty="0" smtClean="0"/>
              <a:t>Brexit</a:t>
            </a:r>
          </a:p>
          <a:p>
            <a:r>
              <a:rPr lang="en-GB" sz="2400" dirty="0" smtClean="0"/>
              <a:t>Grenfell Tower</a:t>
            </a:r>
          </a:p>
          <a:p>
            <a:r>
              <a:rPr lang="en-GB" sz="2400" dirty="0" smtClean="0"/>
              <a:t>Catalonia’s independence referendum</a:t>
            </a:r>
          </a:p>
          <a:p>
            <a:r>
              <a:rPr lang="en-GB" sz="2400" dirty="0" smtClean="0"/>
              <a:t>North Korea</a:t>
            </a:r>
          </a:p>
          <a:p>
            <a:r>
              <a:rPr lang="en-GB" sz="2400" dirty="0" smtClean="0"/>
              <a:t>ISIS</a:t>
            </a:r>
          </a:p>
          <a:p>
            <a:r>
              <a:rPr lang="en-GB" sz="2400" dirty="0" smtClean="0"/>
              <a:t>Genocide in Burma</a:t>
            </a:r>
          </a:p>
          <a:p>
            <a:r>
              <a:rPr lang="en-GB" sz="2400" dirty="0" smtClean="0"/>
              <a:t>German </a:t>
            </a:r>
            <a:r>
              <a:rPr lang="en-GB" sz="2400" dirty="0" err="1" smtClean="0"/>
              <a:t>AfD</a:t>
            </a:r>
            <a:r>
              <a:rPr lang="en-GB" sz="2400" dirty="0" smtClean="0"/>
              <a:t> party</a:t>
            </a:r>
          </a:p>
          <a:p>
            <a:r>
              <a:rPr lang="en-GB" sz="2400" dirty="0" smtClean="0"/>
              <a:t>Israel / Palestine</a:t>
            </a:r>
          </a:p>
          <a:p>
            <a:r>
              <a:rPr lang="en-GB" sz="2400" dirty="0" smtClean="0"/>
              <a:t>Climate change</a:t>
            </a:r>
          </a:p>
          <a:p>
            <a:endParaRPr lang="en-GB" sz="2400" dirty="0"/>
          </a:p>
        </p:txBody>
      </p:sp>
      <p:pic>
        <p:nvPicPr>
          <p:cNvPr id="4" name="Picture 3"/>
          <p:cNvPicPr>
            <a:picLocks noChangeAspect="1"/>
          </p:cNvPicPr>
          <p:nvPr/>
        </p:nvPicPr>
        <p:blipFill>
          <a:blip r:embed="rId2"/>
          <a:stretch>
            <a:fillRect/>
          </a:stretch>
        </p:blipFill>
        <p:spPr>
          <a:xfrm>
            <a:off x="7215573" y="4300152"/>
            <a:ext cx="4772798" cy="2347784"/>
          </a:xfrm>
          <a:prstGeom prst="rect">
            <a:avLst/>
          </a:prstGeom>
        </p:spPr>
      </p:pic>
      <p:pic>
        <p:nvPicPr>
          <p:cNvPr id="5" name="Picture 4"/>
          <p:cNvPicPr>
            <a:picLocks noChangeAspect="1"/>
          </p:cNvPicPr>
          <p:nvPr/>
        </p:nvPicPr>
        <p:blipFill>
          <a:blip r:embed="rId3"/>
          <a:stretch>
            <a:fillRect/>
          </a:stretch>
        </p:blipFill>
        <p:spPr>
          <a:xfrm>
            <a:off x="9757611" y="140043"/>
            <a:ext cx="2302968" cy="1536303"/>
          </a:xfrm>
          <a:prstGeom prst="rect">
            <a:avLst/>
          </a:prstGeom>
        </p:spPr>
      </p:pic>
      <p:pic>
        <p:nvPicPr>
          <p:cNvPr id="6" name="Picture 5"/>
          <p:cNvPicPr>
            <a:picLocks noChangeAspect="1"/>
          </p:cNvPicPr>
          <p:nvPr/>
        </p:nvPicPr>
        <p:blipFill>
          <a:blip r:embed="rId4"/>
          <a:stretch>
            <a:fillRect/>
          </a:stretch>
        </p:blipFill>
        <p:spPr>
          <a:xfrm>
            <a:off x="238898" y="5055517"/>
            <a:ext cx="2281880" cy="1711410"/>
          </a:xfrm>
          <a:prstGeom prst="rect">
            <a:avLst/>
          </a:prstGeom>
        </p:spPr>
      </p:pic>
      <p:pic>
        <p:nvPicPr>
          <p:cNvPr id="7" name="Picture 6"/>
          <p:cNvPicPr>
            <a:picLocks noChangeAspect="1"/>
          </p:cNvPicPr>
          <p:nvPr/>
        </p:nvPicPr>
        <p:blipFill>
          <a:blip r:embed="rId5"/>
          <a:stretch>
            <a:fillRect/>
          </a:stretch>
        </p:blipFill>
        <p:spPr>
          <a:xfrm>
            <a:off x="74140" y="45355"/>
            <a:ext cx="2534521" cy="1519834"/>
          </a:xfrm>
          <a:prstGeom prst="rect">
            <a:avLst/>
          </a:prstGeom>
        </p:spPr>
      </p:pic>
      <p:sp>
        <p:nvSpPr>
          <p:cNvPr id="8" name="Rectangle 7"/>
          <p:cNvSpPr/>
          <p:nvPr/>
        </p:nvSpPr>
        <p:spPr>
          <a:xfrm>
            <a:off x="238898" y="1676346"/>
            <a:ext cx="2504302" cy="923330"/>
          </a:xfrm>
          <a:prstGeom prst="rect">
            <a:avLst/>
          </a:prstGeom>
        </p:spPr>
        <p:txBody>
          <a:bodyPr wrap="square">
            <a:spAutoFit/>
          </a:bodyPr>
          <a:lstStyle/>
          <a:p>
            <a:r>
              <a:rPr lang="en-GB" dirty="0"/>
              <a:t>Aung San Suu Kyi</a:t>
            </a:r>
          </a:p>
          <a:p>
            <a:r>
              <a:rPr lang="en-GB" dirty="0"/>
              <a:t>State Counsellor of Myanmar</a:t>
            </a:r>
          </a:p>
        </p:txBody>
      </p:sp>
    </p:spTree>
    <p:extLst>
      <p:ext uri="{BB962C8B-B14F-4D97-AF65-F5344CB8AC3E}">
        <p14:creationId xmlns:p14="http://schemas.microsoft.com/office/powerpoint/2010/main" val="396208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9020" y="0"/>
            <a:ext cx="8911687" cy="1280890"/>
          </a:xfrm>
        </p:spPr>
        <p:txBody>
          <a:bodyPr>
            <a:normAutofit fontScale="90000"/>
          </a:bodyPr>
          <a:lstStyle/>
          <a:p>
            <a:r>
              <a:rPr lang="en-GB" dirty="0" smtClean="0"/>
              <a:t>What are the similarities between the Scottish Independence vote and Catalonia’s Independence vote?</a:t>
            </a:r>
            <a:br>
              <a:rPr lang="en-GB" dirty="0" smtClean="0"/>
            </a:br>
            <a:r>
              <a:rPr lang="en-GB" dirty="0"/>
              <a:t/>
            </a:r>
            <a:br>
              <a:rPr lang="en-GB" dirty="0"/>
            </a:br>
            <a:r>
              <a:rPr lang="en-GB" dirty="0" smtClean="0"/>
              <a:t>Are they different?</a:t>
            </a:r>
            <a:endParaRPr lang="en-GB" dirty="0"/>
          </a:p>
        </p:txBody>
      </p:sp>
      <p:pic>
        <p:nvPicPr>
          <p:cNvPr id="4" name="Picture 3"/>
          <p:cNvPicPr>
            <a:picLocks noChangeAspect="1"/>
          </p:cNvPicPr>
          <p:nvPr/>
        </p:nvPicPr>
        <p:blipFill>
          <a:blip r:embed="rId2"/>
          <a:stretch>
            <a:fillRect/>
          </a:stretch>
        </p:blipFill>
        <p:spPr>
          <a:xfrm>
            <a:off x="659026" y="2833813"/>
            <a:ext cx="4695569" cy="3521677"/>
          </a:xfrm>
          <a:prstGeom prst="rect">
            <a:avLst/>
          </a:prstGeom>
        </p:spPr>
      </p:pic>
      <p:pic>
        <p:nvPicPr>
          <p:cNvPr id="5" name="Picture 4"/>
          <p:cNvPicPr>
            <a:picLocks noChangeAspect="1"/>
          </p:cNvPicPr>
          <p:nvPr/>
        </p:nvPicPr>
        <p:blipFill>
          <a:blip r:embed="rId3"/>
          <a:stretch>
            <a:fillRect/>
          </a:stretch>
        </p:blipFill>
        <p:spPr>
          <a:xfrm>
            <a:off x="6187298" y="2835614"/>
            <a:ext cx="5866460" cy="3519876"/>
          </a:xfrm>
          <a:prstGeom prst="rect">
            <a:avLst/>
          </a:prstGeom>
        </p:spPr>
      </p:pic>
    </p:spTree>
    <p:extLst>
      <p:ext uri="{BB962C8B-B14F-4D97-AF65-F5344CB8AC3E}">
        <p14:creationId xmlns:p14="http://schemas.microsoft.com/office/powerpoint/2010/main" val="24047203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30815"/>
            <a:ext cx="8911687" cy="1280890"/>
          </a:xfrm>
        </p:spPr>
        <p:txBody>
          <a:bodyPr/>
          <a:lstStyle/>
          <a:p>
            <a:r>
              <a:rPr lang="en-GB" dirty="0" smtClean="0"/>
              <a:t>Political Parties</a:t>
            </a:r>
            <a:endParaRPr lang="en-GB" dirty="0"/>
          </a:p>
        </p:txBody>
      </p:sp>
      <p:sp>
        <p:nvSpPr>
          <p:cNvPr id="3" name="Content Placeholder 2"/>
          <p:cNvSpPr>
            <a:spLocks noGrp="1"/>
          </p:cNvSpPr>
          <p:nvPr>
            <p:ph idx="1"/>
          </p:nvPr>
        </p:nvSpPr>
        <p:spPr>
          <a:xfrm>
            <a:off x="2165684" y="757989"/>
            <a:ext cx="9338928" cy="4284188"/>
          </a:xfrm>
        </p:spPr>
        <p:txBody>
          <a:bodyPr>
            <a:noAutofit/>
          </a:bodyPr>
          <a:lstStyle/>
          <a:p>
            <a:pPr fontAlgn="t"/>
            <a:r>
              <a:rPr lang="en-GB" sz="2200" b="1" dirty="0"/>
              <a:t>A political party brings together people with the same political ideas</a:t>
            </a:r>
            <a:r>
              <a:rPr lang="en-GB" sz="2200" dirty="0"/>
              <a:t>. By taking part in an election, parties hope to get as many of their members as possible into a representative body, like parliament or a municipal council. At the same time they try to hold as many posts as possible in the government, or in the municipal or provincial executive</a:t>
            </a:r>
            <a:r>
              <a:rPr lang="en-GB" sz="2200" dirty="0" smtClean="0"/>
              <a:t>.</a:t>
            </a:r>
          </a:p>
          <a:p>
            <a:pPr fontAlgn="t"/>
            <a:endParaRPr lang="en-GB" sz="2200" dirty="0"/>
          </a:p>
          <a:p>
            <a:pPr fontAlgn="t"/>
            <a:r>
              <a:rPr lang="en-GB" sz="2200" dirty="0"/>
              <a:t>Political parties have various functions. One is promoting the interests of their voters. They also draw up party programmes. Citizens can join political parties, enabling them to help shape the party programme.</a:t>
            </a:r>
          </a:p>
          <a:p>
            <a:endParaRPr lang="en-GB" sz="2200" dirty="0"/>
          </a:p>
        </p:txBody>
      </p:sp>
      <p:pic>
        <p:nvPicPr>
          <p:cNvPr id="4" name="Picture 3"/>
          <p:cNvPicPr>
            <a:picLocks noChangeAspect="1"/>
          </p:cNvPicPr>
          <p:nvPr/>
        </p:nvPicPr>
        <p:blipFill>
          <a:blip r:embed="rId2"/>
          <a:stretch>
            <a:fillRect/>
          </a:stretch>
        </p:blipFill>
        <p:spPr>
          <a:xfrm>
            <a:off x="6579024" y="4465156"/>
            <a:ext cx="3282024" cy="2161076"/>
          </a:xfrm>
          <a:prstGeom prst="rect">
            <a:avLst/>
          </a:prstGeom>
        </p:spPr>
      </p:pic>
    </p:spTree>
    <p:extLst>
      <p:ext uri="{BB962C8B-B14F-4D97-AF65-F5344CB8AC3E}">
        <p14:creationId xmlns:p14="http://schemas.microsoft.com/office/powerpoint/2010/main" val="328054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45168" y="225591"/>
            <a:ext cx="8843212" cy="6632409"/>
          </a:xfrm>
          <a:prstGeom prst="rect">
            <a:avLst/>
          </a:prstGeom>
        </p:spPr>
      </p:pic>
      <p:sp>
        <p:nvSpPr>
          <p:cNvPr id="6" name="TextBox 5"/>
          <p:cNvSpPr txBox="1"/>
          <p:nvPr/>
        </p:nvSpPr>
        <p:spPr>
          <a:xfrm>
            <a:off x="9288380" y="583626"/>
            <a:ext cx="2418348" cy="2246769"/>
          </a:xfrm>
          <a:prstGeom prst="rect">
            <a:avLst/>
          </a:prstGeom>
          <a:noFill/>
        </p:spPr>
        <p:txBody>
          <a:bodyPr wrap="square" rtlCol="0">
            <a:spAutoFit/>
          </a:bodyPr>
          <a:lstStyle/>
          <a:p>
            <a:r>
              <a:rPr lang="en-GB" sz="2800" b="1" dirty="0" smtClean="0"/>
              <a:t>A relatively concise UK political spectrum chart</a:t>
            </a:r>
            <a:endParaRPr lang="en-GB" sz="2800" b="1" dirty="0"/>
          </a:p>
        </p:txBody>
      </p:sp>
    </p:spTree>
    <p:extLst>
      <p:ext uri="{BB962C8B-B14F-4D97-AF65-F5344CB8AC3E}">
        <p14:creationId xmlns:p14="http://schemas.microsoft.com/office/powerpoint/2010/main" val="42672830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0989" y="668996"/>
            <a:ext cx="9904412" cy="8025063"/>
          </a:xfrm>
        </p:spPr>
        <p:txBody>
          <a:bodyPr numCol="2">
            <a:normAutofit/>
          </a:bodyPr>
          <a:lstStyle/>
          <a:p>
            <a:pPr marL="0" indent="0">
              <a:buNone/>
            </a:pPr>
            <a:r>
              <a:rPr lang="en-GB" sz="2200" b="1" dirty="0" smtClean="0"/>
              <a:t>	</a:t>
            </a:r>
            <a:r>
              <a:rPr lang="en-GB" sz="2200" b="1" u="sng" dirty="0" smtClean="0"/>
              <a:t>Left Wing / Labour</a:t>
            </a:r>
          </a:p>
          <a:p>
            <a:r>
              <a:rPr lang="en-GB" sz="2200" dirty="0" smtClean="0"/>
              <a:t>Working class values</a:t>
            </a:r>
          </a:p>
          <a:p>
            <a:endParaRPr lang="en-GB" sz="2200" dirty="0" smtClean="0"/>
          </a:p>
          <a:p>
            <a:r>
              <a:rPr lang="en-GB" sz="2200" dirty="0" smtClean="0"/>
              <a:t>Nationalised assets</a:t>
            </a:r>
          </a:p>
          <a:p>
            <a:endParaRPr lang="en-GB" sz="2200" dirty="0" smtClean="0"/>
          </a:p>
          <a:p>
            <a:r>
              <a:rPr lang="en-GB" sz="2200" dirty="0" smtClean="0"/>
              <a:t>Higher levels of social welfare</a:t>
            </a:r>
          </a:p>
          <a:p>
            <a:endParaRPr lang="en-GB" sz="2200" dirty="0" smtClean="0"/>
          </a:p>
          <a:p>
            <a:r>
              <a:rPr lang="en-GB" sz="2200" dirty="0" smtClean="0"/>
              <a:t>Negotiable social roles </a:t>
            </a:r>
          </a:p>
          <a:p>
            <a:endParaRPr lang="en-GB" sz="2200" dirty="0" smtClean="0"/>
          </a:p>
          <a:p>
            <a:r>
              <a:rPr lang="en-GB" sz="2200" dirty="0" smtClean="0"/>
              <a:t>Greater distribution of wealth</a:t>
            </a:r>
          </a:p>
          <a:p>
            <a:endParaRPr lang="en-GB" sz="2200" dirty="0"/>
          </a:p>
          <a:p>
            <a:r>
              <a:rPr lang="en-GB" sz="2200" dirty="0" smtClean="0"/>
              <a:t>Group identity</a:t>
            </a:r>
          </a:p>
          <a:p>
            <a:endParaRPr lang="en-GB" sz="2200" dirty="0" smtClean="0"/>
          </a:p>
          <a:p>
            <a:endParaRPr lang="en-GB" sz="2200" dirty="0" smtClean="0"/>
          </a:p>
          <a:p>
            <a:pPr marL="0" indent="0">
              <a:buNone/>
            </a:pPr>
            <a:r>
              <a:rPr lang="en-GB" sz="2200" dirty="0" smtClean="0"/>
              <a:t>				</a:t>
            </a:r>
          </a:p>
          <a:p>
            <a:pPr marL="0" indent="0">
              <a:buNone/>
            </a:pPr>
            <a:endParaRPr lang="en-GB" sz="2200" b="1" u="sng" dirty="0"/>
          </a:p>
          <a:p>
            <a:pPr marL="0" indent="0">
              <a:buNone/>
            </a:pPr>
            <a:endParaRPr lang="en-GB" sz="2200" b="1" u="sng" dirty="0" smtClean="0"/>
          </a:p>
          <a:p>
            <a:pPr marL="0" indent="0">
              <a:buNone/>
            </a:pPr>
            <a:r>
              <a:rPr lang="en-GB" sz="2200" b="1" u="sng" dirty="0" smtClean="0"/>
              <a:t>Right Wing / Conservative</a:t>
            </a:r>
          </a:p>
          <a:p>
            <a:r>
              <a:rPr lang="en-GB" sz="2200" dirty="0" smtClean="0"/>
              <a:t>Traditionally representing business &amp; market interests</a:t>
            </a:r>
          </a:p>
          <a:p>
            <a:endParaRPr lang="en-GB" sz="2200" dirty="0" smtClean="0"/>
          </a:p>
          <a:p>
            <a:r>
              <a:rPr lang="en-GB" sz="2200" dirty="0" smtClean="0"/>
              <a:t>Individualistic &gt; Group identity</a:t>
            </a:r>
          </a:p>
          <a:p>
            <a:endParaRPr lang="en-GB" sz="2200" dirty="0" smtClean="0"/>
          </a:p>
          <a:p>
            <a:r>
              <a:rPr lang="en-GB" sz="2200" dirty="0" smtClean="0"/>
              <a:t>More conservative social roles</a:t>
            </a:r>
          </a:p>
          <a:p>
            <a:endParaRPr lang="en-GB" sz="2200" dirty="0"/>
          </a:p>
          <a:p>
            <a:r>
              <a:rPr lang="en-GB" sz="2200" dirty="0" smtClean="0"/>
              <a:t>Free market trade</a:t>
            </a:r>
          </a:p>
          <a:p>
            <a:endParaRPr lang="en-GB" sz="2200" dirty="0"/>
          </a:p>
          <a:p>
            <a:r>
              <a:rPr lang="en-GB" sz="2200" dirty="0" smtClean="0"/>
              <a:t>Accumulation of personal wealth</a:t>
            </a:r>
          </a:p>
          <a:p>
            <a:endParaRPr lang="en-GB" sz="2200" dirty="0"/>
          </a:p>
          <a:p>
            <a:r>
              <a:rPr lang="en-GB" sz="2200" dirty="0" smtClean="0"/>
              <a:t>Strong law and order</a:t>
            </a:r>
            <a:endParaRPr lang="en-GB" sz="2200" dirty="0"/>
          </a:p>
          <a:p>
            <a:endParaRPr lang="en-GB" sz="2200" dirty="0"/>
          </a:p>
          <a:p>
            <a:endParaRPr lang="en-GB" sz="2200" dirty="0" smtClean="0"/>
          </a:p>
          <a:p>
            <a:endParaRPr lang="en-GB" sz="2200" dirty="0" smtClean="0"/>
          </a:p>
          <a:p>
            <a:endParaRPr lang="en-GB" sz="2200" b="1" u="sng" dirty="0"/>
          </a:p>
        </p:txBody>
      </p:sp>
      <p:sp>
        <p:nvSpPr>
          <p:cNvPr id="5" name="TextBox 4"/>
          <p:cNvSpPr txBox="1"/>
          <p:nvPr/>
        </p:nvSpPr>
        <p:spPr>
          <a:xfrm>
            <a:off x="3549316" y="84221"/>
            <a:ext cx="5570756" cy="584775"/>
          </a:xfrm>
          <a:prstGeom prst="rect">
            <a:avLst/>
          </a:prstGeom>
          <a:noFill/>
        </p:spPr>
        <p:txBody>
          <a:bodyPr wrap="none" rtlCol="0">
            <a:spAutoFit/>
          </a:bodyPr>
          <a:lstStyle/>
          <a:p>
            <a:r>
              <a:rPr lang="en-GB" sz="3200" dirty="0" smtClean="0"/>
              <a:t>A breakdown of the table..</a:t>
            </a:r>
            <a:endParaRPr lang="en-GB" sz="3200" dirty="0"/>
          </a:p>
        </p:txBody>
      </p:sp>
    </p:spTree>
    <p:extLst>
      <p:ext uri="{BB962C8B-B14F-4D97-AF65-F5344CB8AC3E}">
        <p14:creationId xmlns:p14="http://schemas.microsoft.com/office/powerpoint/2010/main" val="18918411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118783"/>
            <a:ext cx="8911687" cy="1280890"/>
          </a:xfrm>
        </p:spPr>
        <p:txBody>
          <a:bodyPr/>
          <a:lstStyle/>
          <a:p>
            <a:r>
              <a:rPr lang="en-GB" dirty="0" smtClean="0"/>
              <a:t>Group Activity</a:t>
            </a:r>
            <a:endParaRPr lang="en-GB" dirty="0"/>
          </a:p>
        </p:txBody>
      </p:sp>
      <p:sp>
        <p:nvSpPr>
          <p:cNvPr id="3" name="Content Placeholder 2"/>
          <p:cNvSpPr>
            <a:spLocks noGrp="1"/>
          </p:cNvSpPr>
          <p:nvPr>
            <p:ph idx="1"/>
          </p:nvPr>
        </p:nvSpPr>
        <p:spPr>
          <a:xfrm>
            <a:off x="2589212" y="942473"/>
            <a:ext cx="9346114" cy="5301915"/>
          </a:xfrm>
        </p:spPr>
        <p:txBody>
          <a:bodyPr>
            <a:noAutofit/>
          </a:bodyPr>
          <a:lstStyle/>
          <a:p>
            <a:pPr marL="0" indent="0">
              <a:buNone/>
            </a:pPr>
            <a:r>
              <a:rPr lang="en-GB" sz="3200" b="1" dirty="0" smtClean="0"/>
              <a:t>With this idea of “Left/ Right wing” in mind..</a:t>
            </a:r>
          </a:p>
          <a:p>
            <a:pPr marL="0" indent="0">
              <a:buNone/>
            </a:pPr>
            <a:endParaRPr lang="en-GB" sz="3200" dirty="0"/>
          </a:p>
          <a:p>
            <a:pPr marL="0" indent="0">
              <a:buNone/>
            </a:pPr>
            <a:r>
              <a:rPr lang="en-GB" sz="3200" dirty="0" smtClean="0"/>
              <a:t>What are the benefits of each political ideology?</a:t>
            </a:r>
          </a:p>
          <a:p>
            <a:pPr marL="0" indent="0">
              <a:buNone/>
            </a:pPr>
            <a:endParaRPr lang="en-GB" sz="3200" dirty="0"/>
          </a:p>
          <a:p>
            <a:pPr marL="0" indent="0">
              <a:buNone/>
            </a:pPr>
            <a:r>
              <a:rPr lang="en-GB" sz="3200" dirty="0" smtClean="0"/>
              <a:t>What are some of the potential problems?</a:t>
            </a:r>
          </a:p>
          <a:p>
            <a:pPr marL="0" indent="0">
              <a:buNone/>
            </a:pPr>
            <a:endParaRPr lang="en-GB" sz="3200" dirty="0"/>
          </a:p>
          <a:p>
            <a:pPr marL="0" indent="0">
              <a:buNone/>
            </a:pPr>
            <a:r>
              <a:rPr lang="en-GB" sz="3200" dirty="0" smtClean="0"/>
              <a:t>Can we think of examples where Left &amp; Right wing policies have worked well? Where they have not?</a:t>
            </a:r>
          </a:p>
          <a:p>
            <a:pPr marL="0" indent="0">
              <a:buNone/>
            </a:pPr>
            <a:endParaRPr lang="en-GB" sz="3200" dirty="0"/>
          </a:p>
          <a:p>
            <a:pPr marL="0" indent="0">
              <a:buNone/>
            </a:pPr>
            <a:endParaRPr lang="en-GB" sz="3200" dirty="0"/>
          </a:p>
        </p:txBody>
      </p:sp>
    </p:spTree>
    <p:extLst>
      <p:ext uri="{BB962C8B-B14F-4D97-AF65-F5344CB8AC3E}">
        <p14:creationId xmlns:p14="http://schemas.microsoft.com/office/powerpoint/2010/main" val="200699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7538" y="106716"/>
            <a:ext cx="10988842" cy="1280890"/>
          </a:xfrm>
        </p:spPr>
        <p:txBody>
          <a:bodyPr>
            <a:noAutofit/>
          </a:bodyPr>
          <a:lstStyle/>
          <a:p>
            <a:r>
              <a:rPr lang="en-GB" sz="4000" dirty="0" smtClean="0"/>
              <a:t>Is politics in general about unity or division?</a:t>
            </a:r>
            <a:endParaRPr lang="en-GB" sz="4000" dirty="0"/>
          </a:p>
        </p:txBody>
      </p:sp>
      <p:pic>
        <p:nvPicPr>
          <p:cNvPr id="4" name="Picture 3"/>
          <p:cNvPicPr>
            <a:picLocks noChangeAspect="1"/>
          </p:cNvPicPr>
          <p:nvPr/>
        </p:nvPicPr>
        <p:blipFill>
          <a:blip r:embed="rId2"/>
          <a:stretch>
            <a:fillRect/>
          </a:stretch>
        </p:blipFill>
        <p:spPr>
          <a:xfrm>
            <a:off x="657717" y="1243227"/>
            <a:ext cx="3465526" cy="2029362"/>
          </a:xfrm>
          <a:prstGeom prst="rect">
            <a:avLst/>
          </a:prstGeom>
        </p:spPr>
      </p:pic>
      <p:pic>
        <p:nvPicPr>
          <p:cNvPr id="5" name="Picture 4"/>
          <p:cNvPicPr>
            <a:picLocks noChangeAspect="1"/>
          </p:cNvPicPr>
          <p:nvPr/>
        </p:nvPicPr>
        <p:blipFill>
          <a:blip r:embed="rId3"/>
          <a:stretch>
            <a:fillRect/>
          </a:stretch>
        </p:blipFill>
        <p:spPr>
          <a:xfrm>
            <a:off x="356175" y="3627922"/>
            <a:ext cx="6848291" cy="1593784"/>
          </a:xfrm>
          <a:prstGeom prst="rect">
            <a:avLst/>
          </a:prstGeom>
        </p:spPr>
      </p:pic>
      <p:pic>
        <p:nvPicPr>
          <p:cNvPr id="6" name="Picture 5"/>
          <p:cNvPicPr>
            <a:picLocks noChangeAspect="1"/>
          </p:cNvPicPr>
          <p:nvPr/>
        </p:nvPicPr>
        <p:blipFill>
          <a:blip r:embed="rId4"/>
          <a:stretch>
            <a:fillRect/>
          </a:stretch>
        </p:blipFill>
        <p:spPr>
          <a:xfrm>
            <a:off x="7389055" y="2226171"/>
            <a:ext cx="4638408" cy="2607537"/>
          </a:xfrm>
          <a:prstGeom prst="rect">
            <a:avLst/>
          </a:prstGeom>
        </p:spPr>
      </p:pic>
      <p:pic>
        <p:nvPicPr>
          <p:cNvPr id="7" name="Picture 6"/>
          <p:cNvPicPr>
            <a:picLocks noChangeAspect="1"/>
          </p:cNvPicPr>
          <p:nvPr/>
        </p:nvPicPr>
        <p:blipFill>
          <a:blip r:embed="rId5"/>
          <a:stretch>
            <a:fillRect/>
          </a:stretch>
        </p:blipFill>
        <p:spPr>
          <a:xfrm>
            <a:off x="4778338" y="5221706"/>
            <a:ext cx="7305378" cy="1476786"/>
          </a:xfrm>
          <a:prstGeom prst="rect">
            <a:avLst/>
          </a:prstGeom>
        </p:spPr>
      </p:pic>
      <p:sp>
        <p:nvSpPr>
          <p:cNvPr id="8" name="TextBox 7"/>
          <p:cNvSpPr txBox="1"/>
          <p:nvPr/>
        </p:nvSpPr>
        <p:spPr>
          <a:xfrm>
            <a:off x="4123243" y="1538267"/>
            <a:ext cx="2313652" cy="646331"/>
          </a:xfrm>
          <a:prstGeom prst="rect">
            <a:avLst/>
          </a:prstGeom>
          <a:noFill/>
        </p:spPr>
        <p:txBody>
          <a:bodyPr wrap="square" rtlCol="0">
            <a:spAutoFit/>
          </a:bodyPr>
          <a:lstStyle/>
          <a:p>
            <a:r>
              <a:rPr lang="en-GB" dirty="0" smtClean="0"/>
              <a:t>Former President Barack Obama</a:t>
            </a:r>
            <a:endParaRPr lang="en-GB" dirty="0"/>
          </a:p>
        </p:txBody>
      </p:sp>
      <p:sp>
        <p:nvSpPr>
          <p:cNvPr id="9" name="TextBox 8"/>
          <p:cNvSpPr txBox="1"/>
          <p:nvPr/>
        </p:nvSpPr>
        <p:spPr>
          <a:xfrm>
            <a:off x="7327591" y="4852374"/>
            <a:ext cx="4633000" cy="369332"/>
          </a:xfrm>
          <a:prstGeom prst="rect">
            <a:avLst/>
          </a:prstGeom>
          <a:noFill/>
        </p:spPr>
        <p:txBody>
          <a:bodyPr wrap="none" rtlCol="0">
            <a:spAutoFit/>
          </a:bodyPr>
          <a:lstStyle/>
          <a:p>
            <a:r>
              <a:rPr lang="en-GB" dirty="0" smtClean="0"/>
              <a:t>Author &amp; Journalist Christopher Hitchens</a:t>
            </a:r>
            <a:endParaRPr lang="en-GB" dirty="0"/>
          </a:p>
        </p:txBody>
      </p:sp>
    </p:spTree>
    <p:extLst>
      <p:ext uri="{BB962C8B-B14F-4D97-AF65-F5344CB8AC3E}">
        <p14:creationId xmlns:p14="http://schemas.microsoft.com/office/powerpoint/2010/main" val="57107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26414"/>
            <a:ext cx="8911687" cy="1280890"/>
          </a:xfrm>
        </p:spPr>
        <p:txBody>
          <a:bodyPr/>
          <a:lstStyle/>
          <a:p>
            <a:r>
              <a:rPr lang="en-GB" dirty="0"/>
              <a:t>A brief history of devolution..</a:t>
            </a:r>
          </a:p>
        </p:txBody>
      </p:sp>
      <p:sp>
        <p:nvSpPr>
          <p:cNvPr id="4" name="Content Placeholder 2"/>
          <p:cNvSpPr>
            <a:spLocks noGrp="1"/>
          </p:cNvSpPr>
          <p:nvPr>
            <p:ph idx="1"/>
          </p:nvPr>
        </p:nvSpPr>
        <p:spPr>
          <a:xfrm>
            <a:off x="2592925" y="947566"/>
            <a:ext cx="8915400" cy="3777622"/>
          </a:xfrm>
        </p:spPr>
        <p:txBody>
          <a:bodyPr>
            <a:normAutofit/>
          </a:bodyPr>
          <a:lstStyle/>
          <a:p>
            <a:r>
              <a:rPr lang="en-GB" sz="2400" b="1" dirty="0"/>
              <a:t>Since 1999, the way the United Kingdom is run has been transformed by devolution - a process designed to decentralise government and give more powers to the three nations which, together with England, make up the UK</a:t>
            </a:r>
            <a:r>
              <a:rPr lang="en-GB" sz="2400" b="1" dirty="0" smtClean="0"/>
              <a:t>.</a:t>
            </a:r>
          </a:p>
          <a:p>
            <a:endParaRPr lang="en-GB" sz="2400" dirty="0"/>
          </a:p>
          <a:p>
            <a:r>
              <a:rPr lang="en-GB" sz="2400" dirty="0" smtClean="0"/>
              <a:t>Devolution </a:t>
            </a:r>
            <a:r>
              <a:rPr lang="en-GB" sz="2400" dirty="0"/>
              <a:t>essentially means the transfer of powers from the UK parliament in London to assemblies in Cardiff and Belfast, and the Scottish Parliament in Edinburgh.</a:t>
            </a:r>
          </a:p>
          <a:p>
            <a:endParaRPr lang="en-GB" sz="2400" dirty="0"/>
          </a:p>
        </p:txBody>
      </p:sp>
      <p:pic>
        <p:nvPicPr>
          <p:cNvPr id="3" name="Picture 2"/>
          <p:cNvPicPr>
            <a:picLocks noChangeAspect="1"/>
          </p:cNvPicPr>
          <p:nvPr/>
        </p:nvPicPr>
        <p:blipFill>
          <a:blip r:embed="rId2"/>
          <a:stretch>
            <a:fillRect/>
          </a:stretch>
        </p:blipFill>
        <p:spPr>
          <a:xfrm>
            <a:off x="5095574" y="4725188"/>
            <a:ext cx="3906388" cy="1956004"/>
          </a:xfrm>
          <a:prstGeom prst="rect">
            <a:avLst/>
          </a:prstGeom>
        </p:spPr>
      </p:pic>
    </p:spTree>
    <p:extLst>
      <p:ext uri="{BB962C8B-B14F-4D97-AF65-F5344CB8AC3E}">
        <p14:creationId xmlns:p14="http://schemas.microsoft.com/office/powerpoint/2010/main" val="36230272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1" y="404534"/>
            <a:ext cx="9980612" cy="1280890"/>
          </a:xfrm>
        </p:spPr>
        <p:txBody>
          <a:bodyPr/>
          <a:lstStyle/>
          <a:p>
            <a:r>
              <a:rPr lang="en-GB" dirty="0" smtClean="0"/>
              <a:t>Part 2: Devolution and the Impact of Brexit</a:t>
            </a:r>
            <a:endParaRPr lang="en-GB" dirty="0"/>
          </a:p>
        </p:txBody>
      </p:sp>
      <p:pic>
        <p:nvPicPr>
          <p:cNvPr id="4" name="Picture 3"/>
          <p:cNvPicPr>
            <a:picLocks noChangeAspect="1"/>
          </p:cNvPicPr>
          <p:nvPr/>
        </p:nvPicPr>
        <p:blipFill>
          <a:blip r:embed="rId2"/>
          <a:stretch>
            <a:fillRect/>
          </a:stretch>
        </p:blipFill>
        <p:spPr>
          <a:xfrm>
            <a:off x="2837447" y="1685424"/>
            <a:ext cx="7239000" cy="4762500"/>
          </a:xfrm>
          <a:prstGeom prst="rect">
            <a:avLst/>
          </a:prstGeom>
        </p:spPr>
      </p:pic>
    </p:spTree>
    <p:extLst>
      <p:ext uri="{BB962C8B-B14F-4D97-AF65-F5344CB8AC3E}">
        <p14:creationId xmlns:p14="http://schemas.microsoft.com/office/powerpoint/2010/main" val="6680451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958420517"/>
              </p:ext>
            </p:extLst>
          </p:nvPr>
        </p:nvGraphicFramePr>
        <p:xfrm>
          <a:off x="3756453" y="198998"/>
          <a:ext cx="5968782" cy="6492240"/>
        </p:xfrm>
        <a:graphic>
          <a:graphicData uri="http://schemas.openxmlformats.org/drawingml/2006/table">
            <a:tbl>
              <a:tblPr firstRow="1" bandRow="1">
                <a:tableStyleId>{5C22544A-7EE6-4342-B048-85BDC9FD1C3A}</a:tableStyleId>
              </a:tblPr>
              <a:tblGrid>
                <a:gridCol w="1989594"/>
                <a:gridCol w="1989594"/>
                <a:gridCol w="1989594"/>
              </a:tblGrid>
              <a:tr h="290433">
                <a:tc>
                  <a:txBody>
                    <a:bodyPr/>
                    <a:lstStyle/>
                    <a:p>
                      <a:r>
                        <a:rPr lang="en-GB" dirty="0" smtClean="0"/>
                        <a:t>Scotland</a:t>
                      </a:r>
                      <a:endParaRPr lang="en-GB" dirty="0"/>
                    </a:p>
                  </a:txBody>
                  <a:tcPr/>
                </a:tc>
                <a:tc>
                  <a:txBody>
                    <a:bodyPr/>
                    <a:lstStyle/>
                    <a:p>
                      <a:r>
                        <a:rPr lang="en-GB" dirty="0" smtClean="0"/>
                        <a:t>Wales</a:t>
                      </a:r>
                      <a:endParaRPr lang="en-GB" dirty="0"/>
                    </a:p>
                  </a:txBody>
                  <a:tcPr/>
                </a:tc>
                <a:tc>
                  <a:txBody>
                    <a:bodyPr/>
                    <a:lstStyle/>
                    <a:p>
                      <a:r>
                        <a:rPr lang="en-GB" dirty="0" err="1" smtClean="0"/>
                        <a:t>N.Ireland</a:t>
                      </a:r>
                      <a:endParaRPr lang="en-GB" dirty="0"/>
                    </a:p>
                  </a:txBody>
                  <a:tcPr/>
                </a:tc>
              </a:tr>
              <a:tr h="703641">
                <a:tc>
                  <a:txBody>
                    <a:bodyPr/>
                    <a:lstStyle/>
                    <a:p>
                      <a:r>
                        <a:rPr lang="en-GB" dirty="0" smtClean="0"/>
                        <a:t>Agriculture,</a:t>
                      </a:r>
                      <a:r>
                        <a:rPr lang="en-GB" baseline="0" dirty="0" smtClean="0"/>
                        <a:t> Forestry &amp;</a:t>
                      </a:r>
                    </a:p>
                    <a:p>
                      <a:r>
                        <a:rPr lang="en-GB" baseline="0" dirty="0" smtClean="0"/>
                        <a:t>Fishing</a:t>
                      </a:r>
                      <a:endParaRPr lang="en-GB" dirty="0"/>
                    </a:p>
                  </a:txBody>
                  <a:tcPr/>
                </a:tc>
                <a:tc>
                  <a:txBody>
                    <a:bodyPr/>
                    <a:lstStyle/>
                    <a:p>
                      <a:r>
                        <a:rPr lang="en-GB" dirty="0" smtClean="0"/>
                        <a:t>Agriculture, Forestry</a:t>
                      </a:r>
                      <a:r>
                        <a:rPr lang="en-GB" baseline="0" dirty="0" smtClean="0"/>
                        <a:t> &amp;</a:t>
                      </a:r>
                    </a:p>
                    <a:p>
                      <a:r>
                        <a:rPr lang="en-GB" baseline="0" dirty="0" smtClean="0"/>
                        <a:t>Fishing</a:t>
                      </a:r>
                      <a:endParaRPr lang="en-GB" dirty="0"/>
                    </a:p>
                  </a:txBody>
                  <a:tcPr/>
                </a:tc>
                <a:tc>
                  <a:txBody>
                    <a:bodyPr/>
                    <a:lstStyle/>
                    <a:p>
                      <a:r>
                        <a:rPr lang="en-GB" dirty="0" smtClean="0"/>
                        <a:t>Agriculture</a:t>
                      </a:r>
                    </a:p>
                    <a:p>
                      <a:endParaRPr lang="en-GB" dirty="0" smtClean="0"/>
                    </a:p>
                    <a:p>
                      <a:endParaRPr lang="en-GB" dirty="0" smtClean="0"/>
                    </a:p>
                  </a:txBody>
                  <a:tcPr/>
                </a:tc>
              </a:tr>
              <a:tr h="290433">
                <a:tc>
                  <a:txBody>
                    <a:bodyPr/>
                    <a:lstStyle/>
                    <a:p>
                      <a:r>
                        <a:rPr lang="en-GB" dirty="0" smtClean="0"/>
                        <a:t>Education</a:t>
                      </a:r>
                      <a:endParaRPr lang="en-GB" dirty="0"/>
                    </a:p>
                  </a:txBody>
                  <a:tcPr/>
                </a:tc>
                <a:tc>
                  <a:txBody>
                    <a:bodyPr/>
                    <a:lstStyle/>
                    <a:p>
                      <a:r>
                        <a:rPr lang="en-GB" dirty="0" smtClean="0"/>
                        <a:t>Education</a:t>
                      </a:r>
                      <a:endParaRPr lang="en-GB" dirty="0"/>
                    </a:p>
                  </a:txBody>
                  <a:tcPr/>
                </a:tc>
                <a:tc>
                  <a:txBody>
                    <a:bodyPr/>
                    <a:lstStyle/>
                    <a:p>
                      <a:r>
                        <a:rPr lang="en-GB" dirty="0" smtClean="0"/>
                        <a:t>Education</a:t>
                      </a:r>
                      <a:endParaRPr lang="en-GB" dirty="0"/>
                    </a:p>
                  </a:txBody>
                  <a:tcPr/>
                </a:tc>
              </a:tr>
              <a:tr h="290433">
                <a:tc>
                  <a:txBody>
                    <a:bodyPr/>
                    <a:lstStyle/>
                    <a:p>
                      <a:r>
                        <a:rPr lang="en-GB" dirty="0" smtClean="0"/>
                        <a:t>Environment</a:t>
                      </a:r>
                      <a:endParaRPr lang="en-GB" dirty="0"/>
                    </a:p>
                  </a:txBody>
                  <a:tcPr/>
                </a:tc>
                <a:tc>
                  <a:txBody>
                    <a:bodyPr/>
                    <a:lstStyle/>
                    <a:p>
                      <a:r>
                        <a:rPr lang="en-GB" dirty="0" smtClean="0"/>
                        <a:t>Environment</a:t>
                      </a:r>
                      <a:endParaRPr lang="en-GB" dirty="0"/>
                    </a:p>
                  </a:txBody>
                  <a:tcPr/>
                </a:tc>
                <a:tc>
                  <a:txBody>
                    <a:bodyPr/>
                    <a:lstStyle/>
                    <a:p>
                      <a:r>
                        <a:rPr lang="en-GB" dirty="0" smtClean="0"/>
                        <a:t>Environment</a:t>
                      </a:r>
                      <a:endParaRPr lang="en-GB" dirty="0"/>
                    </a:p>
                  </a:txBody>
                  <a:tcPr/>
                </a:tc>
              </a:tr>
              <a:tr h="290433">
                <a:tc>
                  <a:txBody>
                    <a:bodyPr/>
                    <a:lstStyle/>
                    <a:p>
                      <a:r>
                        <a:rPr lang="en-GB" dirty="0" smtClean="0"/>
                        <a:t>Health</a:t>
                      </a:r>
                      <a:endParaRPr lang="en-GB" dirty="0"/>
                    </a:p>
                  </a:txBody>
                  <a:tcPr/>
                </a:tc>
                <a:tc>
                  <a:txBody>
                    <a:bodyPr/>
                    <a:lstStyle/>
                    <a:p>
                      <a:r>
                        <a:rPr lang="en-GB" dirty="0" smtClean="0"/>
                        <a:t>Health &amp; Social Welfare`</a:t>
                      </a:r>
                      <a:endParaRPr lang="en-GB" dirty="0"/>
                    </a:p>
                  </a:txBody>
                  <a:tcPr/>
                </a:tc>
                <a:tc>
                  <a:txBody>
                    <a:bodyPr/>
                    <a:lstStyle/>
                    <a:p>
                      <a:r>
                        <a:rPr lang="en-GB" dirty="0" smtClean="0"/>
                        <a:t>Health</a:t>
                      </a:r>
                      <a:endParaRPr lang="en-GB" dirty="0"/>
                    </a:p>
                  </a:txBody>
                  <a:tcPr/>
                </a:tc>
              </a:tr>
              <a:tr h="290433">
                <a:tc>
                  <a:txBody>
                    <a:bodyPr/>
                    <a:lstStyle/>
                    <a:p>
                      <a:r>
                        <a:rPr lang="en-GB" dirty="0" smtClean="0"/>
                        <a:t>Housing</a:t>
                      </a:r>
                      <a:endParaRPr lang="en-GB" dirty="0"/>
                    </a:p>
                  </a:txBody>
                  <a:tcPr/>
                </a:tc>
                <a:tc>
                  <a:txBody>
                    <a:bodyPr/>
                    <a:lstStyle/>
                    <a:p>
                      <a:r>
                        <a:rPr lang="en-GB" dirty="0" smtClean="0"/>
                        <a:t>Housing</a:t>
                      </a:r>
                      <a:endParaRPr lang="en-GB" dirty="0"/>
                    </a:p>
                  </a:txBody>
                  <a:tcPr/>
                </a:tc>
                <a:tc>
                  <a:txBody>
                    <a:bodyPr/>
                    <a:lstStyle/>
                    <a:p>
                      <a:r>
                        <a:rPr lang="en-GB" dirty="0" smtClean="0"/>
                        <a:t>Enterprise,</a:t>
                      </a:r>
                      <a:r>
                        <a:rPr lang="en-GB" baseline="0" dirty="0" smtClean="0"/>
                        <a:t> Trade &amp; Investment</a:t>
                      </a:r>
                      <a:endParaRPr lang="en-GB" dirty="0"/>
                    </a:p>
                  </a:txBody>
                  <a:tcPr/>
                </a:tc>
              </a:tr>
              <a:tr h="290433">
                <a:tc>
                  <a:txBody>
                    <a:bodyPr/>
                    <a:lstStyle/>
                    <a:p>
                      <a:r>
                        <a:rPr lang="en-GB" dirty="0" smtClean="0"/>
                        <a:t>Justice, Policing &amp; Courts</a:t>
                      </a:r>
                      <a:endParaRPr lang="en-GB" dirty="0"/>
                    </a:p>
                  </a:txBody>
                  <a:tcPr/>
                </a:tc>
                <a:tc>
                  <a:txBody>
                    <a:bodyPr/>
                    <a:lstStyle/>
                    <a:p>
                      <a:r>
                        <a:rPr lang="en-GB" dirty="0" smtClean="0"/>
                        <a:t>Local Government</a:t>
                      </a:r>
                      <a:endParaRPr lang="en-GB" dirty="0"/>
                    </a:p>
                  </a:txBody>
                  <a:tcPr/>
                </a:tc>
                <a:tc>
                  <a:txBody>
                    <a:bodyPr/>
                    <a:lstStyle/>
                    <a:p>
                      <a:r>
                        <a:rPr lang="en-GB" dirty="0" smtClean="0"/>
                        <a:t>Social Services</a:t>
                      </a:r>
                      <a:endParaRPr lang="en-GB" dirty="0"/>
                    </a:p>
                  </a:txBody>
                  <a:tcPr/>
                </a:tc>
              </a:tr>
              <a:tr h="290433">
                <a:tc>
                  <a:txBody>
                    <a:bodyPr/>
                    <a:lstStyle/>
                    <a:p>
                      <a:r>
                        <a:rPr lang="en-GB" dirty="0" smtClean="0"/>
                        <a:t>Local Government</a:t>
                      </a:r>
                      <a:endParaRPr lang="en-GB" dirty="0"/>
                    </a:p>
                  </a:txBody>
                  <a:tcPr/>
                </a:tc>
                <a:tc>
                  <a:txBody>
                    <a:bodyPr/>
                    <a:lstStyle/>
                    <a:p>
                      <a:r>
                        <a:rPr lang="en-GB" dirty="0" smtClean="0"/>
                        <a:t>Fire &amp; Rescue Services</a:t>
                      </a:r>
                      <a:endParaRPr lang="en-GB" dirty="0"/>
                    </a:p>
                  </a:txBody>
                  <a:tcPr/>
                </a:tc>
                <a:tc>
                  <a:txBody>
                    <a:bodyPr/>
                    <a:lstStyle/>
                    <a:p>
                      <a:r>
                        <a:rPr lang="en-GB" dirty="0" smtClean="0"/>
                        <a:t>Justice &amp; Policing</a:t>
                      </a:r>
                      <a:endParaRPr lang="en-GB" dirty="0"/>
                    </a:p>
                  </a:txBody>
                  <a:tcPr/>
                </a:tc>
              </a:tr>
              <a:tr h="290433">
                <a:tc>
                  <a:txBody>
                    <a:bodyPr/>
                    <a:lstStyle/>
                    <a:p>
                      <a:r>
                        <a:rPr lang="en-GB" dirty="0" smtClean="0"/>
                        <a:t>Fire Service</a:t>
                      </a:r>
                      <a:endParaRPr lang="en-GB" dirty="0"/>
                    </a:p>
                  </a:txBody>
                  <a:tcPr/>
                </a:tc>
                <a:tc>
                  <a:txBody>
                    <a:bodyPr/>
                    <a:lstStyle/>
                    <a:p>
                      <a:r>
                        <a:rPr lang="en-GB" dirty="0" smtClean="0"/>
                        <a:t>Highways &amp; Transport</a:t>
                      </a:r>
                      <a:endParaRPr lang="en-GB" dirty="0"/>
                    </a:p>
                  </a:txBody>
                  <a:tcPr/>
                </a:tc>
                <a:tc>
                  <a:txBody>
                    <a:bodyPr/>
                    <a:lstStyle/>
                    <a:p>
                      <a:endParaRPr lang="en-GB" dirty="0"/>
                    </a:p>
                  </a:txBody>
                  <a:tcPr/>
                </a:tc>
              </a:tr>
              <a:tr h="290433">
                <a:tc>
                  <a:txBody>
                    <a:bodyPr/>
                    <a:lstStyle/>
                    <a:p>
                      <a:r>
                        <a:rPr lang="en-GB" dirty="0" smtClean="0"/>
                        <a:t>Economic Development</a:t>
                      </a:r>
                      <a:endParaRPr lang="en-GB" dirty="0"/>
                    </a:p>
                  </a:txBody>
                  <a:tcPr/>
                </a:tc>
                <a:tc>
                  <a:txBody>
                    <a:bodyPr/>
                    <a:lstStyle/>
                    <a:p>
                      <a:r>
                        <a:rPr lang="en-GB" dirty="0" smtClean="0"/>
                        <a:t>Economic Development</a:t>
                      </a:r>
                      <a:endParaRPr lang="en-GB" dirty="0"/>
                    </a:p>
                  </a:txBody>
                  <a:tcPr/>
                </a:tc>
                <a:tc>
                  <a:txBody>
                    <a:bodyPr/>
                    <a:lstStyle/>
                    <a:p>
                      <a:endParaRPr lang="en-GB" dirty="0"/>
                    </a:p>
                  </a:txBody>
                  <a:tcPr/>
                </a:tc>
              </a:tr>
              <a:tr h="290433">
                <a:tc>
                  <a:txBody>
                    <a:bodyPr/>
                    <a:lstStyle/>
                    <a:p>
                      <a:r>
                        <a:rPr lang="en-GB" dirty="0" smtClean="0"/>
                        <a:t>Some Transport</a:t>
                      </a:r>
                      <a:endParaRPr lang="en-GB" dirty="0"/>
                    </a:p>
                  </a:txBody>
                  <a:tcPr/>
                </a:tc>
                <a:tc>
                  <a:txBody>
                    <a:bodyPr/>
                    <a:lstStyle/>
                    <a:p>
                      <a:endParaRPr lang="en-GB"/>
                    </a:p>
                  </a:txBody>
                  <a:tcPr/>
                </a:tc>
                <a:tc>
                  <a:txBody>
                    <a:bodyPr/>
                    <a:lstStyle/>
                    <a:p>
                      <a:endParaRPr lang="en-GB" dirty="0"/>
                    </a:p>
                  </a:txBody>
                  <a:tcPr/>
                </a:tc>
              </a:tr>
            </a:tbl>
          </a:graphicData>
        </a:graphic>
      </p:graphicFrame>
      <p:sp>
        <p:nvSpPr>
          <p:cNvPr id="7" name="TextBox 6"/>
          <p:cNvSpPr txBox="1"/>
          <p:nvPr/>
        </p:nvSpPr>
        <p:spPr>
          <a:xfrm>
            <a:off x="640851" y="198998"/>
            <a:ext cx="3115602" cy="461665"/>
          </a:xfrm>
          <a:prstGeom prst="rect">
            <a:avLst/>
          </a:prstGeom>
          <a:noFill/>
        </p:spPr>
        <p:txBody>
          <a:bodyPr wrap="square" rtlCol="0">
            <a:spAutoFit/>
          </a:bodyPr>
          <a:lstStyle/>
          <a:p>
            <a:r>
              <a:rPr lang="en-GB" sz="2400" b="1" dirty="0" smtClean="0"/>
              <a:t>Devolved powers:</a:t>
            </a:r>
            <a:endParaRPr lang="en-GB" sz="2400" b="1" dirty="0"/>
          </a:p>
        </p:txBody>
      </p:sp>
    </p:spTree>
    <p:extLst>
      <p:ext uri="{BB962C8B-B14F-4D97-AF65-F5344CB8AC3E}">
        <p14:creationId xmlns:p14="http://schemas.microsoft.com/office/powerpoint/2010/main" val="28696592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36799" y="1019256"/>
            <a:ext cx="8339015" cy="5559343"/>
          </a:xfrm>
          <a:prstGeom prst="rect">
            <a:avLst/>
          </a:prstGeom>
        </p:spPr>
      </p:pic>
      <p:sp>
        <p:nvSpPr>
          <p:cNvPr id="5" name="TextBox 4"/>
          <p:cNvSpPr txBox="1"/>
          <p:nvPr/>
        </p:nvSpPr>
        <p:spPr>
          <a:xfrm>
            <a:off x="2699658" y="372925"/>
            <a:ext cx="8079990" cy="646331"/>
          </a:xfrm>
          <a:prstGeom prst="rect">
            <a:avLst/>
          </a:prstGeom>
          <a:noFill/>
        </p:spPr>
        <p:txBody>
          <a:bodyPr wrap="square" rtlCol="0">
            <a:spAutoFit/>
          </a:bodyPr>
          <a:lstStyle/>
          <a:p>
            <a:r>
              <a:rPr lang="en-GB" sz="3600" dirty="0" smtClean="0"/>
              <a:t>Devolved &amp; Non-Devolved Powers</a:t>
            </a:r>
            <a:endParaRPr lang="en-GB" sz="3600" dirty="0"/>
          </a:p>
        </p:txBody>
      </p:sp>
    </p:spTree>
    <p:extLst>
      <p:ext uri="{BB962C8B-B14F-4D97-AF65-F5344CB8AC3E}">
        <p14:creationId xmlns:p14="http://schemas.microsoft.com/office/powerpoint/2010/main" val="3158479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848" y="-107157"/>
            <a:ext cx="8911687" cy="1280890"/>
          </a:xfrm>
        </p:spPr>
        <p:txBody>
          <a:bodyPr/>
          <a:lstStyle/>
          <a:p>
            <a:r>
              <a:rPr lang="en-GB" dirty="0" smtClean="0"/>
              <a:t>Is devolution effective?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467961049"/>
              </p:ext>
            </p:extLst>
          </p:nvPr>
        </p:nvGraphicFramePr>
        <p:xfrm>
          <a:off x="264692" y="533287"/>
          <a:ext cx="11706728" cy="6168301"/>
        </p:xfrm>
        <a:graphic>
          <a:graphicData uri="http://schemas.openxmlformats.org/drawingml/2006/table">
            <a:tbl>
              <a:tblPr/>
              <a:tblGrid>
                <a:gridCol w="5853364"/>
                <a:gridCol w="5853364"/>
              </a:tblGrid>
              <a:tr h="6168301">
                <a:tc>
                  <a:txBody>
                    <a:bodyPr/>
                    <a:lstStyle/>
                    <a:p>
                      <a:pPr algn="ctr" fontAlgn="t"/>
                      <a:r>
                        <a:rPr lang="en-GB" sz="1800" b="0" dirty="0">
                          <a:solidFill>
                            <a:srgbClr val="0870BF"/>
                          </a:solidFill>
                          <a:effectLst/>
                          <a:latin typeface="Museo Sans Cyrillic"/>
                        </a:rPr>
                        <a:t>Advantages</a:t>
                      </a:r>
                    </a:p>
                    <a:p>
                      <a:pPr fontAlgn="t">
                        <a:buFont typeface="Arial" panose="020B0604020202020204" pitchFamily="34" charset="0"/>
                        <a:buChar char="•"/>
                      </a:pPr>
                      <a:r>
                        <a:rPr lang="en-GB" sz="1800" dirty="0" smtClean="0">
                          <a:effectLst/>
                        </a:rPr>
                        <a:t>Growing </a:t>
                      </a:r>
                      <a:r>
                        <a:rPr lang="en-GB" sz="1800" dirty="0">
                          <a:effectLst/>
                        </a:rPr>
                        <a:t>popular demand for more self-government in the national regions</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smtClean="0">
                          <a:effectLst/>
                        </a:rPr>
                        <a:t>National </a:t>
                      </a:r>
                      <a:r>
                        <a:rPr lang="en-GB" sz="1800" dirty="0">
                          <a:effectLst/>
                        </a:rPr>
                        <a:t>regions have different needs to England, which should be reflected in stronger regional government</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a:effectLst/>
                        </a:rPr>
                        <a:t>By conceding devolution, the demands for fuller independence will be headed off, thus preventing the break-up of the UK</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smtClean="0">
                          <a:effectLst/>
                        </a:rPr>
                        <a:t>More democratic </a:t>
                      </a:r>
                      <a:r>
                        <a:rPr lang="en-GB" sz="1800" dirty="0">
                          <a:effectLst/>
                        </a:rPr>
                        <a:t>because government will be brought closer to the people</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smtClean="0">
                          <a:effectLst/>
                        </a:rPr>
                        <a:t>Reduce </a:t>
                      </a:r>
                      <a:r>
                        <a:rPr lang="en-GB" sz="1800" dirty="0">
                          <a:effectLst/>
                        </a:rPr>
                        <a:t>the workload of the British Parliament and government</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smtClean="0">
                          <a:effectLst/>
                        </a:rPr>
                        <a:t>Recognises </a:t>
                      </a:r>
                      <a:r>
                        <a:rPr lang="en-GB" sz="1800" dirty="0">
                          <a:effectLst/>
                        </a:rPr>
                        <a:t>the new idea of a 'Europe of the regions' rather than separate </a:t>
                      </a:r>
                      <a:r>
                        <a:rPr lang="en-GB" sz="1800" dirty="0" smtClean="0">
                          <a:effectLst/>
                        </a:rPr>
                        <a:t>states, </a:t>
                      </a:r>
                      <a:r>
                        <a:rPr lang="en-GB" sz="1800" dirty="0">
                          <a:effectLst/>
                        </a:rPr>
                        <a:t>national boundaries will become less important than regional differences.</a:t>
                      </a:r>
                    </a:p>
                  </a:txBody>
                  <a:tcPr marL="28898" marR="28898" marT="28898" marB="2889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ctr" fontAlgn="t"/>
                      <a:r>
                        <a:rPr lang="en-GB" sz="1800" b="0" dirty="0">
                          <a:solidFill>
                            <a:srgbClr val="0870BF"/>
                          </a:solidFill>
                          <a:effectLst/>
                          <a:latin typeface="Museo Sans Cyrillic"/>
                        </a:rPr>
                        <a:t>Disadvantages</a:t>
                      </a:r>
                    </a:p>
                    <a:p>
                      <a:pPr fontAlgn="t">
                        <a:buFont typeface="Arial" panose="020B0604020202020204" pitchFamily="34" charset="0"/>
                        <a:buChar char="•"/>
                      </a:pPr>
                      <a:r>
                        <a:rPr lang="en-GB" sz="1800" dirty="0" smtClean="0">
                          <a:effectLst/>
                        </a:rPr>
                        <a:t>May </a:t>
                      </a:r>
                      <a:r>
                        <a:rPr lang="en-GB" sz="1800" dirty="0">
                          <a:effectLst/>
                        </a:rPr>
                        <a:t>lead to the break-up of the UK because demands for independence will be fuelled by devolution</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smtClean="0">
                          <a:effectLst/>
                        </a:rPr>
                        <a:t>Demand </a:t>
                      </a:r>
                      <a:r>
                        <a:rPr lang="en-GB" sz="1800" dirty="0">
                          <a:effectLst/>
                        </a:rPr>
                        <a:t>for devolution was over-exaggerated, especially in Wales, so it was unnecessary</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smtClean="0">
                          <a:effectLst/>
                        </a:rPr>
                        <a:t>Creates </a:t>
                      </a:r>
                      <a:r>
                        <a:rPr lang="en-GB" sz="1800" dirty="0">
                          <a:effectLst/>
                        </a:rPr>
                        <a:t>an extra layer of government which will lead to confusion and increase costs to the taxpayer</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a:effectLst/>
                        </a:rPr>
                        <a:t>In Scotland it was feared that taxes there would inevitably rise because Scotland is less prosperous than the UK as a whole</a:t>
                      </a:r>
                      <a:r>
                        <a:rPr lang="en-GB" sz="1800" dirty="0" smtClean="0">
                          <a:effectLst/>
                        </a:rPr>
                        <a:t>.</a:t>
                      </a: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a:effectLst/>
                        </a:rPr>
                        <a:t>Nationalists have argued that devolution does not go far enough. </a:t>
                      </a:r>
                      <a:endParaRPr lang="en-GB" sz="1800" dirty="0" smtClean="0">
                        <a:effectLst/>
                      </a:endParaRP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r>
                        <a:rPr lang="en-GB" sz="1800" dirty="0">
                          <a:effectLst/>
                        </a:rPr>
                        <a:t>Nationalists also argue they should have a separate voice in Europe, but devolution does not give them this.</a:t>
                      </a:r>
                    </a:p>
                  </a:txBody>
                  <a:tcPr marL="28898" marR="28898" marT="28898" marB="2889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125359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impact does devolution have on..</a:t>
            </a:r>
            <a:endParaRPr lang="en-GB" dirty="0"/>
          </a:p>
        </p:txBody>
      </p:sp>
      <p:sp>
        <p:nvSpPr>
          <p:cNvPr id="3" name="Content Placeholder 2"/>
          <p:cNvSpPr>
            <a:spLocks noGrp="1"/>
          </p:cNvSpPr>
          <p:nvPr>
            <p:ph idx="1"/>
          </p:nvPr>
        </p:nvSpPr>
        <p:spPr>
          <a:xfrm>
            <a:off x="2589212" y="1905000"/>
            <a:ext cx="8915400" cy="3777622"/>
          </a:xfrm>
        </p:spPr>
        <p:txBody>
          <a:bodyPr>
            <a:noAutofit/>
          </a:bodyPr>
          <a:lstStyle/>
          <a:p>
            <a:r>
              <a:rPr lang="en-GB" sz="2800" dirty="0" smtClean="0"/>
              <a:t>The National Health Service?</a:t>
            </a:r>
          </a:p>
          <a:p>
            <a:r>
              <a:rPr lang="en-GB" sz="2800" dirty="0" smtClean="0"/>
              <a:t>The environment?</a:t>
            </a:r>
          </a:p>
          <a:p>
            <a:r>
              <a:rPr lang="en-GB" sz="2800" dirty="0" smtClean="0"/>
              <a:t>The economy?</a:t>
            </a:r>
          </a:p>
          <a:p>
            <a:r>
              <a:rPr lang="en-GB" sz="2800" dirty="0" smtClean="0"/>
              <a:t>Education?</a:t>
            </a:r>
          </a:p>
          <a:p>
            <a:r>
              <a:rPr lang="en-GB" sz="2800" dirty="0" smtClean="0"/>
              <a:t>The British Union?</a:t>
            </a:r>
          </a:p>
          <a:p>
            <a:endParaRPr lang="en-GB" sz="2800" dirty="0"/>
          </a:p>
          <a:p>
            <a:pPr marL="0" indent="0">
              <a:buNone/>
            </a:pPr>
            <a:r>
              <a:rPr lang="en-GB" sz="2800" dirty="0" smtClean="0"/>
              <a:t>And perhaps most importantly, </a:t>
            </a:r>
            <a:r>
              <a:rPr lang="en-GB" sz="2800" b="1" dirty="0" smtClean="0"/>
              <a:t>what effect will Brexit have on devolution and the survival of the United Kingdom as a union? </a:t>
            </a:r>
          </a:p>
          <a:p>
            <a:pPr marL="0" indent="0">
              <a:buNone/>
            </a:pPr>
            <a:endParaRPr lang="en-GB" sz="2800" b="1" dirty="0"/>
          </a:p>
        </p:txBody>
      </p:sp>
      <p:pic>
        <p:nvPicPr>
          <p:cNvPr id="4" name="Picture 3"/>
          <p:cNvPicPr>
            <a:picLocks noChangeAspect="1"/>
          </p:cNvPicPr>
          <p:nvPr/>
        </p:nvPicPr>
        <p:blipFill>
          <a:blip r:embed="rId2"/>
          <a:stretch>
            <a:fillRect/>
          </a:stretch>
        </p:blipFill>
        <p:spPr>
          <a:xfrm>
            <a:off x="9218612" y="1264555"/>
            <a:ext cx="2286000" cy="3190875"/>
          </a:xfrm>
          <a:prstGeom prst="rect">
            <a:avLst/>
          </a:prstGeom>
        </p:spPr>
      </p:pic>
    </p:spTree>
    <p:extLst>
      <p:ext uri="{BB962C8B-B14F-4D97-AF65-F5344CB8AC3E}">
        <p14:creationId xmlns:p14="http://schemas.microsoft.com/office/powerpoint/2010/main" val="2723125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0736" y="166910"/>
            <a:ext cx="8911687" cy="1280890"/>
          </a:xfrm>
        </p:spPr>
        <p:txBody>
          <a:bodyPr/>
          <a:lstStyle/>
          <a:p>
            <a:r>
              <a:rPr lang="en-GB" sz="4800" dirty="0" smtClean="0"/>
              <a:t>Group</a:t>
            </a:r>
            <a:r>
              <a:rPr lang="en-GB" dirty="0" smtClean="0"/>
              <a:t> </a:t>
            </a:r>
            <a:r>
              <a:rPr lang="en-GB" sz="4800" dirty="0" smtClean="0"/>
              <a:t>Activity</a:t>
            </a:r>
            <a:endParaRPr lang="en-GB" dirty="0"/>
          </a:p>
        </p:txBody>
      </p:sp>
      <p:sp>
        <p:nvSpPr>
          <p:cNvPr id="3" name="Content Placeholder 2"/>
          <p:cNvSpPr>
            <a:spLocks noGrp="1"/>
          </p:cNvSpPr>
          <p:nvPr>
            <p:ph idx="1"/>
          </p:nvPr>
        </p:nvSpPr>
        <p:spPr>
          <a:xfrm>
            <a:off x="3922295" y="1325952"/>
            <a:ext cx="9423149" cy="5196403"/>
          </a:xfrm>
        </p:spPr>
        <p:txBody>
          <a:bodyPr>
            <a:normAutofit/>
          </a:bodyPr>
          <a:lstStyle/>
          <a:p>
            <a:pPr marL="0" indent="0">
              <a:buNone/>
            </a:pPr>
            <a:r>
              <a:rPr lang="en-GB" sz="4400" dirty="0" smtClean="0"/>
              <a:t>Should Wales consider further devolution? Is devolution a positive change? Or is it detrimental to the UK?</a:t>
            </a:r>
          </a:p>
          <a:p>
            <a:pPr marL="0" indent="0">
              <a:buNone/>
            </a:pPr>
            <a:endParaRPr lang="en-GB" sz="4400" dirty="0"/>
          </a:p>
          <a:p>
            <a:pPr marL="0" indent="0">
              <a:buNone/>
            </a:pPr>
            <a:r>
              <a:rPr lang="en-GB" sz="4400" b="1" dirty="0" smtClean="0"/>
              <a:t>Should Wales have an independence referendum?</a:t>
            </a:r>
            <a:endParaRPr lang="en-GB" sz="4400" b="1" dirty="0"/>
          </a:p>
        </p:txBody>
      </p:sp>
      <p:pic>
        <p:nvPicPr>
          <p:cNvPr id="4" name="Picture 3"/>
          <p:cNvPicPr>
            <a:picLocks noChangeAspect="1"/>
          </p:cNvPicPr>
          <p:nvPr/>
        </p:nvPicPr>
        <p:blipFill>
          <a:blip r:embed="rId2"/>
          <a:stretch>
            <a:fillRect/>
          </a:stretch>
        </p:blipFill>
        <p:spPr>
          <a:xfrm>
            <a:off x="382262" y="1905000"/>
            <a:ext cx="3398402" cy="4248003"/>
          </a:xfrm>
          <a:prstGeom prst="rect">
            <a:avLst/>
          </a:prstGeom>
        </p:spPr>
      </p:pic>
    </p:spTree>
    <p:extLst>
      <p:ext uri="{BB962C8B-B14F-4D97-AF65-F5344CB8AC3E}">
        <p14:creationId xmlns:p14="http://schemas.microsoft.com/office/powerpoint/2010/main" val="27331010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47833"/>
            <a:ext cx="8911687" cy="1280890"/>
          </a:xfrm>
        </p:spPr>
        <p:txBody>
          <a:bodyPr/>
          <a:lstStyle/>
          <a:p>
            <a:r>
              <a:rPr lang="en-GB" dirty="0" smtClean="0"/>
              <a:t>Brexit and Devolution</a:t>
            </a:r>
            <a:endParaRPr lang="en-GB" dirty="0"/>
          </a:p>
        </p:txBody>
      </p:sp>
      <p:sp>
        <p:nvSpPr>
          <p:cNvPr id="3" name="Content Placeholder 2"/>
          <p:cNvSpPr>
            <a:spLocks noGrp="1"/>
          </p:cNvSpPr>
          <p:nvPr>
            <p:ph idx="1"/>
          </p:nvPr>
        </p:nvSpPr>
        <p:spPr>
          <a:xfrm>
            <a:off x="1614654" y="788278"/>
            <a:ext cx="8915400" cy="3777622"/>
          </a:xfrm>
        </p:spPr>
        <p:txBody>
          <a:bodyPr>
            <a:noAutofit/>
          </a:bodyPr>
          <a:lstStyle/>
          <a:p>
            <a:r>
              <a:rPr lang="en-GB" sz="2400" dirty="0" smtClean="0"/>
              <a:t>‘As </a:t>
            </a:r>
            <a:r>
              <a:rPr lang="en-GB" sz="2400" dirty="0"/>
              <a:t>for Scotland, </a:t>
            </a:r>
            <a:r>
              <a:rPr lang="en-GB" sz="2400" dirty="0" smtClean="0"/>
              <a:t>(…) </a:t>
            </a:r>
            <a:r>
              <a:rPr lang="en-GB" sz="2400" dirty="0"/>
              <a:t>relations between the Scottish and UK Governments are highly strained. Against this backdrop, the Welsh Government, </a:t>
            </a:r>
            <a:r>
              <a:rPr lang="en-GB" sz="2400" dirty="0" smtClean="0"/>
              <a:t>(…), </a:t>
            </a:r>
            <a:r>
              <a:rPr lang="en-GB" sz="2400" dirty="0"/>
              <a:t>fears its interests will be overlooked. Brexit is not just about competences—it is also about the economy, and about money. </a:t>
            </a:r>
            <a:endParaRPr lang="en-GB" sz="2400" dirty="0" smtClean="0"/>
          </a:p>
          <a:p>
            <a:r>
              <a:rPr lang="en-GB" sz="2400" b="1" dirty="0" smtClean="0"/>
              <a:t>The </a:t>
            </a:r>
            <a:r>
              <a:rPr lang="en-GB" sz="2400" b="1" dirty="0"/>
              <a:t>devolved jurisdictions are major recipients of EU funding, including funding from the Common Agricultural Policy, on which hill farmers in particular rely, and structural funds, which support economically deprived areas</a:t>
            </a:r>
            <a:r>
              <a:rPr lang="en-GB" sz="2400" b="1" dirty="0" smtClean="0"/>
              <a:t>.’ </a:t>
            </a:r>
            <a:r>
              <a:rPr lang="en-GB" sz="2400" dirty="0" smtClean="0"/>
              <a:t>– </a:t>
            </a:r>
            <a:r>
              <a:rPr lang="en-GB" sz="2400" i="1" dirty="0" smtClean="0"/>
              <a:t>From the House of Lords 4</a:t>
            </a:r>
            <a:r>
              <a:rPr lang="en-GB" sz="2400" i="1" baseline="30000" dirty="0" smtClean="0"/>
              <a:t>th</a:t>
            </a:r>
            <a:r>
              <a:rPr lang="en-GB" sz="2400" i="1" dirty="0" smtClean="0"/>
              <a:t> Report of Session (11/07/17)</a:t>
            </a:r>
          </a:p>
          <a:p>
            <a:endParaRPr lang="en-GB" sz="2400" dirty="0"/>
          </a:p>
        </p:txBody>
      </p:sp>
      <p:pic>
        <p:nvPicPr>
          <p:cNvPr id="4" name="Picture 3"/>
          <p:cNvPicPr>
            <a:picLocks noChangeAspect="1"/>
          </p:cNvPicPr>
          <p:nvPr/>
        </p:nvPicPr>
        <p:blipFill>
          <a:blip r:embed="rId2"/>
          <a:stretch>
            <a:fillRect/>
          </a:stretch>
        </p:blipFill>
        <p:spPr>
          <a:xfrm>
            <a:off x="9023683" y="5050656"/>
            <a:ext cx="3043989" cy="1711091"/>
          </a:xfrm>
          <a:prstGeom prst="rect">
            <a:avLst/>
          </a:prstGeom>
        </p:spPr>
      </p:pic>
    </p:spTree>
    <p:extLst>
      <p:ext uri="{BB962C8B-B14F-4D97-AF65-F5344CB8AC3E}">
        <p14:creationId xmlns:p14="http://schemas.microsoft.com/office/powerpoint/2010/main" val="5185180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6004" y="0"/>
            <a:ext cx="8911687" cy="1280890"/>
          </a:xfrm>
        </p:spPr>
        <p:txBody>
          <a:bodyPr/>
          <a:lstStyle/>
          <a:p>
            <a:r>
              <a:rPr lang="en-GB" dirty="0" smtClean="0"/>
              <a:t>Findings of the UCL Constitution Unit (2015)</a:t>
            </a:r>
            <a:endParaRPr lang="en-GB" dirty="0"/>
          </a:p>
        </p:txBody>
      </p:sp>
      <p:sp>
        <p:nvSpPr>
          <p:cNvPr id="3" name="Content Placeholder 2"/>
          <p:cNvSpPr>
            <a:spLocks noGrp="1"/>
          </p:cNvSpPr>
          <p:nvPr>
            <p:ph idx="1"/>
          </p:nvPr>
        </p:nvSpPr>
        <p:spPr>
          <a:xfrm>
            <a:off x="2584203" y="1098885"/>
            <a:ext cx="9607797" cy="4973052"/>
          </a:xfrm>
        </p:spPr>
        <p:txBody>
          <a:bodyPr>
            <a:noAutofit/>
          </a:bodyPr>
          <a:lstStyle/>
          <a:p>
            <a:pPr marL="0" indent="0" fontAlgn="base">
              <a:buNone/>
            </a:pPr>
            <a:r>
              <a:rPr lang="en-GB" sz="2200" dirty="0"/>
              <a:t>The report’s findings and conclusions include:</a:t>
            </a:r>
          </a:p>
          <a:p>
            <a:pPr fontAlgn="base"/>
            <a:r>
              <a:rPr lang="en-GB" sz="2200" dirty="0"/>
              <a:t>Analysis of the pros and cons of further devolution, up to full fiscal autonomy. Without intending it, these changes could render the UK ungovernable, or lead to its break up as a </a:t>
            </a:r>
            <a:r>
              <a:rPr lang="en-GB" sz="2200" dirty="0" smtClean="0"/>
              <a:t>state.</a:t>
            </a:r>
          </a:p>
          <a:p>
            <a:pPr fontAlgn="base"/>
            <a:endParaRPr lang="en-GB" sz="2200" dirty="0"/>
          </a:p>
          <a:p>
            <a:r>
              <a:rPr lang="en-GB" sz="2200" dirty="0"/>
              <a:t>Further devolution will raise the question whether Scotland, Wales and Northern </a:t>
            </a:r>
            <a:r>
              <a:rPr lang="en-GB" sz="2200" dirty="0" smtClean="0"/>
              <a:t>Ireland </a:t>
            </a:r>
            <a:r>
              <a:rPr lang="en-GB" sz="2200" dirty="0"/>
              <a:t>should have equal representation with England. </a:t>
            </a:r>
            <a:endParaRPr lang="en-GB" sz="2200" dirty="0" smtClean="0"/>
          </a:p>
          <a:p>
            <a:endParaRPr lang="en-GB" sz="2200" dirty="0" smtClean="0"/>
          </a:p>
          <a:p>
            <a:r>
              <a:rPr lang="en-GB" sz="2200" dirty="0"/>
              <a:t>“All the main parties are strongly committed to further devolution, </a:t>
            </a:r>
            <a:r>
              <a:rPr lang="en-GB" sz="2200" dirty="0" smtClean="0"/>
              <a:t>(…)But </a:t>
            </a:r>
            <a:r>
              <a:rPr lang="en-GB" sz="2200" dirty="0"/>
              <a:t>no party has thought through the consequences, or the spill over effects from one part of the UK to another. Nor has anyone systematically asked, </a:t>
            </a:r>
            <a:r>
              <a:rPr lang="en-GB" sz="2200" b="1" dirty="0"/>
              <a:t>how much further devolution there can be without starting to undermine the </a:t>
            </a:r>
            <a:r>
              <a:rPr lang="en-GB" sz="2200" b="1" dirty="0" smtClean="0"/>
              <a:t>Union</a:t>
            </a:r>
            <a:r>
              <a:rPr lang="en-GB" sz="2200" dirty="0" smtClean="0"/>
              <a:t>.”</a:t>
            </a:r>
            <a:endParaRPr lang="en-GB" sz="2200" dirty="0"/>
          </a:p>
        </p:txBody>
      </p:sp>
      <p:pic>
        <p:nvPicPr>
          <p:cNvPr id="4" name="Picture 3"/>
          <p:cNvPicPr>
            <a:picLocks noChangeAspect="1"/>
          </p:cNvPicPr>
          <p:nvPr/>
        </p:nvPicPr>
        <p:blipFill>
          <a:blip r:embed="rId2"/>
          <a:stretch>
            <a:fillRect/>
          </a:stretch>
        </p:blipFill>
        <p:spPr>
          <a:xfrm>
            <a:off x="243113" y="2419635"/>
            <a:ext cx="2244837" cy="3205551"/>
          </a:xfrm>
          <a:prstGeom prst="rect">
            <a:avLst/>
          </a:prstGeom>
        </p:spPr>
      </p:pic>
    </p:spTree>
    <p:extLst>
      <p:ext uri="{BB962C8B-B14F-4D97-AF65-F5344CB8AC3E}">
        <p14:creationId xmlns:p14="http://schemas.microsoft.com/office/powerpoint/2010/main" val="2941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5115" y="166910"/>
            <a:ext cx="8911687" cy="1280890"/>
          </a:xfrm>
        </p:spPr>
        <p:txBody>
          <a:bodyPr/>
          <a:lstStyle/>
          <a:p>
            <a:r>
              <a:rPr lang="en-GB" dirty="0" smtClean="0"/>
              <a:t>Findings of the UCL Constitution Unit (2015)</a:t>
            </a:r>
            <a:endParaRPr lang="en-GB" dirty="0"/>
          </a:p>
        </p:txBody>
      </p:sp>
      <p:sp>
        <p:nvSpPr>
          <p:cNvPr id="3" name="Content Placeholder 2"/>
          <p:cNvSpPr>
            <a:spLocks noGrp="1"/>
          </p:cNvSpPr>
          <p:nvPr>
            <p:ph idx="1"/>
          </p:nvPr>
        </p:nvSpPr>
        <p:spPr>
          <a:xfrm>
            <a:off x="2584203" y="1116032"/>
            <a:ext cx="9607797" cy="4973052"/>
          </a:xfrm>
        </p:spPr>
        <p:txBody>
          <a:bodyPr>
            <a:normAutofit lnSpcReduction="10000"/>
          </a:bodyPr>
          <a:lstStyle/>
          <a:p>
            <a:pPr marL="0" indent="0" fontAlgn="base">
              <a:buNone/>
            </a:pPr>
            <a:endParaRPr lang="en-GB" sz="2400" dirty="0"/>
          </a:p>
          <a:p>
            <a:pPr marL="0" indent="0" fontAlgn="base">
              <a:buNone/>
            </a:pPr>
            <a:r>
              <a:rPr lang="en-GB" sz="2400" i="1" dirty="0" smtClean="0"/>
              <a:t>The </a:t>
            </a:r>
            <a:r>
              <a:rPr lang="en-GB" sz="2400" i="1" dirty="0"/>
              <a:t>over-riding conclusion we draw from this inquiry is that the UK, Scottish and Welsh Governments, </a:t>
            </a:r>
            <a:r>
              <a:rPr lang="en-GB" sz="2400" i="1" dirty="0" smtClean="0"/>
              <a:t>.. need </a:t>
            </a:r>
            <a:r>
              <a:rPr lang="en-GB" sz="2400" i="1" dirty="0"/>
              <a:t>to set aside their differences and work constructively together to achieve an outcome that protects the interests of all parts of the UK. No durable solution will be possible without the consent of all the nations of the UK. </a:t>
            </a:r>
            <a:endParaRPr lang="en-GB" sz="2400" i="1" dirty="0" smtClean="0"/>
          </a:p>
          <a:p>
            <a:pPr marL="0" indent="0" fontAlgn="base">
              <a:buNone/>
            </a:pPr>
            <a:endParaRPr lang="en-GB" sz="2400" i="1" dirty="0"/>
          </a:p>
          <a:p>
            <a:pPr marL="0" indent="0" fontAlgn="base">
              <a:buNone/>
            </a:pPr>
            <a:r>
              <a:rPr lang="en-GB" sz="2400" i="1" dirty="0" smtClean="0"/>
              <a:t>This </a:t>
            </a:r>
            <a:r>
              <a:rPr lang="en-GB" sz="2400" i="1" dirty="0"/>
              <a:t>not the time to embark on controversial amendments to the devolution settlements. </a:t>
            </a:r>
            <a:r>
              <a:rPr lang="en-GB" sz="2400" b="1" i="1" dirty="0"/>
              <a:t>We therefore believe that the existing statutory balance of competences between the UK Parliament and the devolved legislatures should as far as possible be unchanged.</a:t>
            </a:r>
            <a:r>
              <a:rPr lang="en-GB" sz="2400" i="1" dirty="0"/>
              <a:t> </a:t>
            </a:r>
          </a:p>
        </p:txBody>
      </p:sp>
      <p:pic>
        <p:nvPicPr>
          <p:cNvPr id="4" name="Picture 3"/>
          <p:cNvPicPr>
            <a:picLocks noChangeAspect="1"/>
          </p:cNvPicPr>
          <p:nvPr/>
        </p:nvPicPr>
        <p:blipFill>
          <a:blip r:embed="rId2"/>
          <a:stretch>
            <a:fillRect/>
          </a:stretch>
        </p:blipFill>
        <p:spPr>
          <a:xfrm>
            <a:off x="365380" y="2157446"/>
            <a:ext cx="2024015" cy="2890224"/>
          </a:xfrm>
          <a:prstGeom prst="rect">
            <a:avLst/>
          </a:prstGeom>
        </p:spPr>
      </p:pic>
    </p:spTree>
    <p:extLst>
      <p:ext uri="{BB962C8B-B14F-4D97-AF65-F5344CB8AC3E}">
        <p14:creationId xmlns:p14="http://schemas.microsoft.com/office/powerpoint/2010/main" val="60929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9073" y="610029"/>
            <a:ext cx="8911687" cy="1280890"/>
          </a:xfrm>
        </p:spPr>
        <p:txBody>
          <a:bodyPr/>
          <a:lstStyle/>
          <a:p>
            <a:r>
              <a:rPr lang="en-GB" dirty="0" smtClean="0"/>
              <a:t>What does the Welsh Assembly say?</a:t>
            </a:r>
            <a:endParaRPr lang="en-GB" dirty="0"/>
          </a:p>
        </p:txBody>
      </p:sp>
      <p:sp>
        <p:nvSpPr>
          <p:cNvPr id="3" name="Content Placeholder 2"/>
          <p:cNvSpPr>
            <a:spLocks noGrp="1"/>
          </p:cNvSpPr>
          <p:nvPr>
            <p:ph idx="1"/>
          </p:nvPr>
        </p:nvSpPr>
        <p:spPr>
          <a:xfrm>
            <a:off x="3095360" y="1405743"/>
            <a:ext cx="8915400" cy="3777622"/>
          </a:xfrm>
        </p:spPr>
        <p:txBody>
          <a:bodyPr>
            <a:noAutofit/>
          </a:bodyPr>
          <a:lstStyle/>
          <a:p>
            <a:r>
              <a:rPr lang="en-GB" sz="2400" dirty="0"/>
              <a:t>Brexit must not undermine devolution, which is now a fundamental and permanent part of the UK constitution as recognised in the Wales Act 2017</a:t>
            </a:r>
            <a:r>
              <a:rPr lang="en-GB" sz="2400" dirty="0" smtClean="0"/>
              <a:t>.</a:t>
            </a:r>
          </a:p>
          <a:p>
            <a:endParaRPr lang="en-GB" sz="2400" dirty="0"/>
          </a:p>
          <a:p>
            <a:r>
              <a:rPr lang="en-GB" sz="2400" dirty="0"/>
              <a:t>We believe that the traditional model of exclusive Westminster Parliamentary sovereignty is outmoded and inappropriate to the circumstances of a modern UK. </a:t>
            </a:r>
            <a:endParaRPr lang="en-GB" sz="2400" dirty="0" smtClean="0"/>
          </a:p>
          <a:p>
            <a:endParaRPr lang="en-GB" sz="2400" dirty="0"/>
          </a:p>
          <a:p>
            <a:r>
              <a:rPr lang="en-GB" sz="2400" dirty="0" smtClean="0"/>
              <a:t>As </a:t>
            </a:r>
            <a:r>
              <a:rPr lang="en-GB" sz="2400" dirty="0"/>
              <a:t>an administration committed to both the Union and devolution, we consider that all options should be on the table, in order to preserve and foster unity for the UK while guaranteeing the diversity of its constituent nations. </a:t>
            </a:r>
          </a:p>
        </p:txBody>
      </p:sp>
      <p:pic>
        <p:nvPicPr>
          <p:cNvPr id="4" name="Picture 3"/>
          <p:cNvPicPr>
            <a:picLocks noChangeAspect="1"/>
          </p:cNvPicPr>
          <p:nvPr/>
        </p:nvPicPr>
        <p:blipFill>
          <a:blip r:embed="rId2"/>
          <a:stretch>
            <a:fillRect/>
          </a:stretch>
        </p:blipFill>
        <p:spPr>
          <a:xfrm>
            <a:off x="277262" y="2027179"/>
            <a:ext cx="2819955" cy="2075931"/>
          </a:xfrm>
          <a:prstGeom prst="rect">
            <a:avLst/>
          </a:prstGeom>
        </p:spPr>
      </p:pic>
    </p:spTree>
    <p:extLst>
      <p:ext uri="{BB962C8B-B14F-4D97-AF65-F5344CB8AC3E}">
        <p14:creationId xmlns:p14="http://schemas.microsoft.com/office/powerpoint/2010/main" val="147898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a:xfrm>
            <a:off x="3539706" y="1277826"/>
            <a:ext cx="8915400" cy="3777622"/>
          </a:xfrm>
        </p:spPr>
        <p:txBody>
          <a:bodyPr>
            <a:noAutofit/>
          </a:bodyPr>
          <a:lstStyle/>
          <a:p>
            <a:pPr marL="0" indent="0">
              <a:buNone/>
            </a:pPr>
            <a:r>
              <a:rPr lang="en-GB" sz="2800" dirty="0" smtClean="0"/>
              <a:t>Given the events of the Brexit referendum..</a:t>
            </a:r>
          </a:p>
          <a:p>
            <a:r>
              <a:rPr lang="en-GB" sz="2800" dirty="0" smtClean="0"/>
              <a:t>Should Wales try to gain more political power? More devolution?</a:t>
            </a:r>
          </a:p>
          <a:p>
            <a:endParaRPr lang="en-GB" sz="2800" dirty="0"/>
          </a:p>
          <a:p>
            <a:r>
              <a:rPr lang="en-GB" sz="2800" dirty="0" smtClean="0"/>
              <a:t>Should we defer previous EU powers to Westminster?</a:t>
            </a:r>
          </a:p>
          <a:p>
            <a:endParaRPr lang="en-GB" sz="2800" dirty="0"/>
          </a:p>
          <a:p>
            <a:r>
              <a:rPr lang="en-GB" sz="2800" dirty="0" smtClean="0"/>
              <a:t>What impact will the loss of EU funding have on Wales?</a:t>
            </a:r>
          </a:p>
          <a:p>
            <a:endParaRPr lang="en-GB" sz="2800" dirty="0"/>
          </a:p>
        </p:txBody>
      </p:sp>
      <p:pic>
        <p:nvPicPr>
          <p:cNvPr id="4" name="Picture 3"/>
          <p:cNvPicPr>
            <a:picLocks noChangeAspect="1"/>
          </p:cNvPicPr>
          <p:nvPr/>
        </p:nvPicPr>
        <p:blipFill>
          <a:blip r:embed="rId2"/>
          <a:stretch>
            <a:fillRect/>
          </a:stretch>
        </p:blipFill>
        <p:spPr>
          <a:xfrm>
            <a:off x="283127" y="2083758"/>
            <a:ext cx="3256579" cy="2165758"/>
          </a:xfrm>
          <a:prstGeom prst="rect">
            <a:avLst/>
          </a:prstGeom>
        </p:spPr>
      </p:pic>
    </p:spTree>
    <p:extLst>
      <p:ext uri="{BB962C8B-B14F-4D97-AF65-F5344CB8AC3E}">
        <p14:creationId xmlns:p14="http://schemas.microsoft.com/office/powerpoint/2010/main" val="2576124426"/>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420</TotalTime>
  <Words>1106</Words>
  <Application>Microsoft Office PowerPoint</Application>
  <PresentationFormat>Widescreen</PresentationFormat>
  <Paragraphs>172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Century Gothic</vt:lpstr>
      <vt:lpstr>Museo Sans Cyrillic</vt:lpstr>
      <vt:lpstr>Wingdings 3</vt:lpstr>
      <vt:lpstr>Wisp</vt:lpstr>
      <vt:lpstr>Political Events &amp;Welsh Devolution</vt:lpstr>
      <vt:lpstr>Learning Outcomes</vt:lpstr>
      <vt:lpstr>Some current political events..</vt:lpstr>
      <vt:lpstr>What are the similarities between the Scottish Independence vote and Catalonia’s Independence vote?  Are they different?</vt:lpstr>
      <vt:lpstr>Political Parties</vt:lpstr>
      <vt:lpstr>PowerPoint Presentation</vt:lpstr>
      <vt:lpstr>PowerPoint Presentation</vt:lpstr>
      <vt:lpstr>Group Activity</vt:lpstr>
      <vt:lpstr>Is politics in general about unity or division?</vt:lpstr>
      <vt:lpstr>A brief history of devolution..</vt:lpstr>
      <vt:lpstr>Part 2: Devolution and the Impact of Brexit</vt:lpstr>
      <vt:lpstr>PowerPoint Presentation</vt:lpstr>
      <vt:lpstr>PowerPoint Presentation</vt:lpstr>
      <vt:lpstr>Is devolution effective? </vt:lpstr>
      <vt:lpstr>What impact does devolution have on..</vt:lpstr>
      <vt:lpstr>Group Activity</vt:lpstr>
      <vt:lpstr>Brexit and Devolution</vt:lpstr>
      <vt:lpstr>Findings of the UCL Constitution Unit (2015)</vt:lpstr>
      <vt:lpstr>Findings of the UCL Constitution Unit (2015)</vt:lpstr>
      <vt:lpstr>What does the Welsh Assembly say?</vt:lpstr>
      <vt:lpstr>Discussion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Devolution</dc:title>
  <dc:creator>Matthew PhilPott</dc:creator>
  <cp:lastModifiedBy>Matthew Philpot (1703597)</cp:lastModifiedBy>
  <cp:revision>13</cp:revision>
  <dcterms:created xsi:type="dcterms:W3CDTF">2017-10-12T09:04:14Z</dcterms:created>
  <dcterms:modified xsi:type="dcterms:W3CDTF">2017-11-07T13:26:34Z</dcterms:modified>
</cp:coreProperties>
</file>