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50" r:id="rId2"/>
    <p:sldId id="351" r:id="rId3"/>
    <p:sldId id="353" r:id="rId4"/>
    <p:sldId id="352" r:id="rId5"/>
    <p:sldId id="354" r:id="rId6"/>
    <p:sldId id="355" r:id="rId7"/>
    <p:sldId id="356" r:id="rId8"/>
    <p:sldId id="358" r:id="rId9"/>
    <p:sldId id="359" r:id="rId10"/>
    <p:sldId id="360" r:id="rId11"/>
    <p:sldId id="357" r:id="rId12"/>
    <p:sldId id="3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97" d="100"/>
          <a:sy n="97" d="100"/>
        </p:scale>
        <p:origin x="72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2FD58-E7D9-1657-B323-0C89E134B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159DE-4F22-E4BD-DEF1-81659833C4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061E0-38B5-34E9-413D-06E35F397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DE2E0-293A-C09E-292F-A18AC5EE4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C7D5C-F6E3-656A-14BA-8FC6AAED5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90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F3E0E-EC58-2A44-4724-6B54DD08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C3A2C-3A83-8BFA-6F57-CD516ED29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27904-45E0-095F-AC5B-D753BA887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26CA3-3D5A-5FAA-1616-A6066881F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0FC46-3C56-6BBB-A0CB-CAB0BA5A9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277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1D051-4ADF-17CD-E30C-E376DCFB0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809042-6A10-CF8A-AF18-888154FAA1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6DF37-0BE7-82A3-AA6D-2ED5C1373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6C68C-F70E-F67F-2A30-5758B3A5C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BBB8A-CE9B-761C-720D-BE345E75C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32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ABC9-288E-7DF9-A14E-98B3A048F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138DF-3A1F-C1CD-17E9-24C0E1A30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82859A-A697-D77B-25C5-F5DF341D21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3D9F76-FA50-6F67-09F4-F2A608F2A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91B4D4-93FE-4246-85F9-69F3225E5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E3596-89D6-DAC0-25FB-5234EFC44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723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A205-39D9-93B9-8BE1-2B14806D7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1B6D0E-BA5D-B2A9-512D-8D1EEFA57B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91B0BB-E2E3-B136-F9CA-4B48794B4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FB3653-3F0E-1D59-F646-D1BD04611B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5797-90FB-6B77-C2FD-13149C3BE7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CE2F90-7661-2EDA-F3B2-471D6BF53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4B5E20-58C0-8CDB-138F-D40557A58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81B861-785F-07DC-D7CC-F154FBE68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41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6B675-08D8-0EF5-17A2-92CD51611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132214-4B77-FB6D-B06B-944FE74CE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734B79-93A5-4C29-42CC-1EE10368B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68BF9A-6D31-EFF7-C2BE-E9D52E6A0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117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C36F77-02DF-C33F-2924-FD0D65497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17BC6F-8A31-3531-7C13-04F98E73C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450CBD-5B26-127B-DE8A-550DD94AA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028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A1C5A-84A1-BE86-D086-3EFD7D1E6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EEB12-4B43-426E-B2A4-13C4EC155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B3B993-7AE3-A779-13EC-0FF8FD1262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C1A9F-9D18-0B45-A953-7E1B63F46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91DF79-F490-DFA2-93A7-66185402D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4C9AA2-CE19-E8ED-312D-31BF94FC9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97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6BB91-3843-7B80-FA03-913048068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A35125-14EE-BA07-3B3B-D5B78F2ED6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F43923-1803-DDC0-A290-2D5C0923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DBDD5-6E7B-4C83-8269-3591F427B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6721AC-BE10-95DB-CDCE-2B73A45F3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35780A-547B-8907-D577-C2C738A6A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409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9985D-F6A2-91D9-2258-6905BC6AC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A02317-E43C-264C-83E4-F61350254E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780EC-4D25-C13A-C05C-A7A6F55FE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35DB8-620B-D053-BDB2-3A68E7E9F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7A764-E50D-700E-3CB3-FDA26F2E3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171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B4C9A5-5F1E-0FCA-EC39-E34E6A8FC7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5B21A6-471D-CA81-056C-AE2131982B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FB764-CF58-31CE-61CC-DC90B2D9E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78E4D-8F5D-BAFF-9E06-DB3330A6A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446F2-0470-B2A5-32F5-00AEAC952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547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F2491-F7D6-BBF1-52DF-332AC0AFE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338D0-4BD7-A250-C08B-4AD97B45E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13526-FA22-809B-0EDE-B23C863B21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9CBB94-BA33-424E-9559-EE2031B92235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382F6-2C13-037C-62A0-FB32EEC672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B8463-A341-A7AC-753F-FD6310FC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67CE16-EC0E-4F5E-BF96-891EFB70C1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121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664" y="1422400"/>
            <a:ext cx="5505448" cy="2387600"/>
          </a:xfrm>
        </p:spPr>
        <p:txBody>
          <a:bodyPr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RTC major incident consolidation exercise – working in partnership.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475EE8DB-EA7F-0AC3-7F07-4280F5EB3E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5505449" cy="1655762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UWTSD and Mid and West Wales Fire and Rescue Service.</a:t>
            </a:r>
          </a:p>
        </p:txBody>
      </p:sp>
      <p:pic>
        <p:nvPicPr>
          <p:cNvPr id="7" name="Picture 6" descr="A group of people in yellow jackets&#10;&#10;Description automatically generated">
            <a:extLst>
              <a:ext uri="{FF2B5EF4-FFF2-40B4-BE49-F238E27FC236}">
                <a16:creationId xmlns:a16="http://schemas.microsoft.com/office/drawing/2014/main" id="{3C389635-9DEC-A23F-F69F-90C3067084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8" r="2341" b="-1"/>
          <a:stretch/>
        </p:blipFill>
        <p:spPr>
          <a:xfrm>
            <a:off x="7112787" y="115194"/>
            <a:ext cx="4953007" cy="3313806"/>
          </a:xfrm>
          <a:prstGeom prst="rect">
            <a:avLst/>
          </a:prstGeom>
        </p:spPr>
      </p:pic>
      <p:pic>
        <p:nvPicPr>
          <p:cNvPr id="5" name="Picture 4" descr="A group of people standing next to a car on fire&#10;&#10;Description automatically generated">
            <a:extLst>
              <a:ext uri="{FF2B5EF4-FFF2-40B4-BE49-F238E27FC236}">
                <a16:creationId xmlns:a16="http://schemas.microsoft.com/office/drawing/2014/main" id="{A932DCAE-C27A-356C-7D3B-E64BCCCAD6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386" r="24038" b="1"/>
          <a:stretch/>
        </p:blipFill>
        <p:spPr>
          <a:xfrm>
            <a:off x="7112786" y="3429000"/>
            <a:ext cx="4953007" cy="3313806"/>
          </a:xfrm>
          <a:prstGeom prst="rect">
            <a:avLst/>
          </a:prstGeom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7A9243D-8FC3-4B36-874B-55906B03F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15176" y="115193"/>
            <a:ext cx="0" cy="6627614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0FB8E6CF-61A1-4A48-ADE0-5AE823AF1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7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46815-7210-B41C-1181-5B39EC314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major incident?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C6B96-8D97-62D4-2635-7048C004A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An event or situation which threatens serious damage to </a:t>
            </a:r>
            <a:r>
              <a:rPr lang="en-GB" altLang="en-US" dirty="0">
                <a:solidFill>
                  <a:srgbClr val="FF0000"/>
                </a:solidFill>
              </a:rPr>
              <a:t>human welfare</a:t>
            </a:r>
            <a:r>
              <a:rPr lang="en-GB" altLang="en-US" dirty="0"/>
              <a:t>…</a:t>
            </a:r>
          </a:p>
          <a:p>
            <a:pPr algn="ctr"/>
            <a:endParaRPr lang="en-GB" altLang="en-US" sz="1000" dirty="0"/>
          </a:p>
          <a:p>
            <a:pPr algn="ctr"/>
            <a:endParaRPr lang="en-GB" altLang="en-US" sz="1000" dirty="0"/>
          </a:p>
          <a:p>
            <a:pPr marL="0" indent="0" algn="ctr">
              <a:buNone/>
            </a:pPr>
            <a:r>
              <a:rPr lang="en-GB" altLang="en-US" dirty="0"/>
              <a:t> in a </a:t>
            </a:r>
            <a:r>
              <a:rPr lang="en-GB" altLang="en-US" u="sng" dirty="0">
                <a:solidFill>
                  <a:srgbClr val="FF0000"/>
                </a:solidFill>
              </a:rPr>
              <a:t>place</a:t>
            </a:r>
            <a:r>
              <a:rPr lang="en-GB" altLang="en-US" dirty="0"/>
              <a:t> in the UK;</a:t>
            </a:r>
          </a:p>
          <a:p>
            <a:pPr algn="ctr"/>
            <a:endParaRPr lang="en-GB" altLang="en-US" sz="1000" dirty="0"/>
          </a:p>
          <a:p>
            <a:pPr marL="0" indent="0" algn="ctr">
              <a:buNone/>
            </a:pPr>
            <a:r>
              <a:rPr lang="en-GB" altLang="en-US" dirty="0"/>
              <a:t>to the </a:t>
            </a:r>
            <a:r>
              <a:rPr lang="en-GB" altLang="en-US" u="sng" dirty="0">
                <a:solidFill>
                  <a:srgbClr val="FF0000"/>
                </a:solidFill>
              </a:rPr>
              <a:t>environment</a:t>
            </a:r>
            <a:r>
              <a:rPr lang="en-GB" altLang="en-US" dirty="0"/>
              <a:t> of a place in the UK;</a:t>
            </a:r>
          </a:p>
          <a:p>
            <a:pPr algn="ctr"/>
            <a:endParaRPr lang="en-GB" altLang="en-US" sz="1000" dirty="0"/>
          </a:p>
          <a:p>
            <a:pPr marL="0" indent="0" algn="ctr">
              <a:buNone/>
            </a:pPr>
            <a:r>
              <a:rPr lang="en-GB" altLang="en-US" dirty="0"/>
              <a:t>or war or terrorism which threatens serious damage to the </a:t>
            </a:r>
            <a:r>
              <a:rPr lang="en-GB" altLang="en-US" u="sng" dirty="0">
                <a:solidFill>
                  <a:srgbClr val="FF0000"/>
                </a:solidFill>
              </a:rPr>
              <a:t>security</a:t>
            </a:r>
            <a:r>
              <a:rPr lang="en-GB" altLang="en-US" dirty="0"/>
              <a:t> of the UK            </a:t>
            </a:r>
          </a:p>
          <a:p>
            <a:pPr marL="3657600" lvl="8" indent="0" algn="just">
              <a:buNone/>
            </a:pPr>
            <a:r>
              <a:rPr lang="en-GB" altLang="en-US" dirty="0"/>
              <a:t>                                                                                                       (Baker et al 2010)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024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3D8B7-F816-E9C4-3E5E-ADE314500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Major incidents are covered by the….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89E67-A50D-C113-D82F-34AA68143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Civil Contingencies Act 2004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There are four categories namely;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Natural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Hostile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Technological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Health related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4A1D27-2606-21AA-B274-8532DCC0C9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3402" y="4256411"/>
            <a:ext cx="4334849" cy="1690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813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854E3-59BB-3E27-600B-8AF8F6CF8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Agencies that may be involved are: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1DE6D-72A4-CE75-ABB0-5A84956EA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Police</a:t>
            </a:r>
          </a:p>
          <a:p>
            <a:r>
              <a:rPr lang="en-GB" dirty="0"/>
              <a:t>Fire</a:t>
            </a:r>
          </a:p>
          <a:p>
            <a:r>
              <a:rPr lang="en-GB" dirty="0"/>
              <a:t>Ambulance</a:t>
            </a:r>
          </a:p>
          <a:p>
            <a:r>
              <a:rPr lang="en-GB" dirty="0"/>
              <a:t>Local Authority</a:t>
            </a:r>
          </a:p>
          <a:p>
            <a:r>
              <a:rPr lang="en-GB" dirty="0"/>
              <a:t>With Gov. auth. – Armed forces (Army, RAF and Navy)</a:t>
            </a:r>
          </a:p>
          <a:p>
            <a:r>
              <a:rPr lang="en-GB" dirty="0"/>
              <a:t>Rail net works</a:t>
            </a:r>
          </a:p>
          <a:p>
            <a:r>
              <a:rPr lang="en-GB" dirty="0"/>
              <a:t>Telecoms companies</a:t>
            </a:r>
          </a:p>
          <a:p>
            <a:r>
              <a:rPr lang="en-GB" dirty="0"/>
              <a:t>Water authorities</a:t>
            </a:r>
          </a:p>
          <a:p>
            <a:r>
              <a:rPr lang="en-GB" dirty="0"/>
              <a:t>Aviation authorities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937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243A7-1351-DC12-4A31-7AEA0A9A2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Functions are (but not limited to):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72FA8-7968-52A2-047C-8E619F7C8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Police</a:t>
            </a:r>
          </a:p>
          <a:p>
            <a:pPr marL="0" indent="0">
              <a:buNone/>
            </a:pPr>
            <a:r>
              <a:rPr lang="en-GB" dirty="0"/>
              <a:t>Safety, cordons, scene management, identification, investigation</a:t>
            </a:r>
          </a:p>
          <a:p>
            <a:endParaRPr lang="en-GB" dirty="0"/>
          </a:p>
          <a:p>
            <a:r>
              <a:rPr lang="en-GB" dirty="0"/>
              <a:t>Fire</a:t>
            </a:r>
          </a:p>
          <a:p>
            <a:pPr marL="0" indent="0">
              <a:buNone/>
            </a:pPr>
            <a:r>
              <a:rPr lang="en-GB" dirty="0"/>
              <a:t>Fire and Rescue, unstable structures</a:t>
            </a:r>
          </a:p>
          <a:p>
            <a:endParaRPr lang="en-GB" dirty="0"/>
          </a:p>
          <a:p>
            <a:r>
              <a:rPr lang="en-GB" dirty="0"/>
              <a:t>Paramedics</a:t>
            </a:r>
          </a:p>
          <a:p>
            <a:pPr marL="0" indent="0">
              <a:buNone/>
            </a:pPr>
            <a:r>
              <a:rPr lang="en-GB" dirty="0"/>
              <a:t>Save lives, treat injuries and remove casualties</a:t>
            </a:r>
          </a:p>
          <a:p>
            <a:endParaRPr lang="en-GB" dirty="0"/>
          </a:p>
          <a:p>
            <a:r>
              <a:rPr lang="en-GB" dirty="0"/>
              <a:t>Local Authority</a:t>
            </a:r>
          </a:p>
          <a:p>
            <a:pPr marL="0" indent="0">
              <a:buNone/>
            </a:pPr>
            <a:r>
              <a:rPr lang="en-GB" dirty="0"/>
              <a:t>Road closures, building safety, access routes, support, 3</a:t>
            </a:r>
            <a:r>
              <a:rPr lang="en-GB" baseline="30000" dirty="0"/>
              <a:t>rd</a:t>
            </a:r>
            <a:r>
              <a:rPr lang="en-GB" dirty="0"/>
              <a:t> sector, immediate welfare and coordinate long term response and support for community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942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A0AE2-298E-62F5-E93F-C0D454413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Each agency will work together at a major incident such as a large scale RTC applying JESIP principles.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73DAB61-6420-1C37-4A02-208ED64606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26325" y="2210792"/>
            <a:ext cx="3718503" cy="1414440"/>
          </a:xfrm>
        </p:spPr>
      </p:pic>
      <p:pic>
        <p:nvPicPr>
          <p:cNvPr id="7" name="Picture 2" descr="JDM-edition2.png (2762×2681)">
            <a:extLst>
              <a:ext uri="{FF2B5EF4-FFF2-40B4-BE49-F238E27FC236}">
                <a16:creationId xmlns:a16="http://schemas.microsoft.com/office/drawing/2014/main" id="{EFFD7CAA-FFAC-95F6-D80A-80F45249F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718" y="1690688"/>
            <a:ext cx="448280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96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1DBF8-4C81-981D-C5E9-33BC804F3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Officers first actions at a scene of a major incident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8C6F74-E2F8-7789-A11B-C1C9E759CA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Officer attending must inform control room Major incident has been declared</a:t>
            </a:r>
          </a:p>
          <a:p>
            <a:r>
              <a:rPr lang="en-GB" dirty="0"/>
              <a:t>Provide control room with exact location, providing address and post code / grid reference if possible</a:t>
            </a:r>
          </a:p>
          <a:p>
            <a:r>
              <a:rPr lang="en-GB" dirty="0"/>
              <a:t>Identify any hazards to themselves, members of the public and other agencies who will be attending</a:t>
            </a:r>
          </a:p>
          <a:p>
            <a:r>
              <a:rPr lang="en-GB" dirty="0"/>
              <a:t>Provide information as to how to access the location, any problems with access and where is the most appropriate place for agencies to meet</a:t>
            </a:r>
          </a:p>
          <a:p>
            <a:r>
              <a:rPr lang="en-GB" dirty="0"/>
              <a:t>Provide Information on number of casualties, type of casualties and potential further casualties.</a:t>
            </a:r>
          </a:p>
          <a:p>
            <a:r>
              <a:rPr lang="en-GB" dirty="0"/>
              <a:t>Request additional resources from own service and identify what other services are required and if possible roles to be carried out.</a:t>
            </a:r>
          </a:p>
          <a:p>
            <a:endParaRPr lang="en-GB" dirty="0"/>
          </a:p>
        </p:txBody>
      </p:sp>
      <p:pic>
        <p:nvPicPr>
          <p:cNvPr id="5" name="Picture 2" descr="https://www.jesip.org.uk/wp-content/uploads/2022/03/METHANE_3_column_OCT2021.jpg">
            <a:extLst>
              <a:ext uri="{FF2B5EF4-FFF2-40B4-BE49-F238E27FC236}">
                <a16:creationId xmlns:a16="http://schemas.microsoft.com/office/drawing/2014/main" id="{3CCF50F5-82F3-6BD1-1A65-BE6CE1CFDC4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126" y="1825625"/>
            <a:ext cx="291974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C154099-60BE-E6B5-293B-F2BFDA915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061" y="5604680"/>
            <a:ext cx="1294727" cy="81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42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5AE4D4B-626B-36ED-A979-EB281C278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432" y="467497"/>
            <a:ext cx="7764087" cy="534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771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9360A-62A0-53EE-1A1A-419FF71DB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Hazards at the scene of an RTC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B0A70-C027-B73A-41DC-1663FAE4E3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Blood and other bodily fluids</a:t>
            </a:r>
          </a:p>
          <a:p>
            <a:r>
              <a:rPr lang="en-GB" dirty="0"/>
              <a:t>Spillages from the vehicle</a:t>
            </a:r>
          </a:p>
          <a:p>
            <a:r>
              <a:rPr lang="en-GB" dirty="0"/>
              <a:t>Batteries and Electric Vehicles</a:t>
            </a:r>
          </a:p>
          <a:p>
            <a:r>
              <a:rPr lang="en-GB" dirty="0"/>
              <a:t>Drugs</a:t>
            </a:r>
          </a:p>
          <a:p>
            <a:r>
              <a:rPr lang="en-GB" dirty="0"/>
              <a:t>Sharp objects</a:t>
            </a:r>
          </a:p>
          <a:p>
            <a:r>
              <a:rPr lang="en-GB" dirty="0"/>
              <a:t>Damaged vehicles</a:t>
            </a:r>
          </a:p>
          <a:p>
            <a:r>
              <a:rPr lang="en-GB" dirty="0"/>
              <a:t>Disordered casualties</a:t>
            </a:r>
          </a:p>
          <a:p>
            <a:r>
              <a:rPr lang="en-GB" dirty="0"/>
              <a:t>Casualties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D5375-E1AA-2D2D-FEB6-2862002C16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Animals</a:t>
            </a:r>
          </a:p>
          <a:p>
            <a:r>
              <a:rPr lang="en-GB" dirty="0"/>
              <a:t>Children</a:t>
            </a:r>
          </a:p>
          <a:p>
            <a:r>
              <a:rPr lang="en-GB" dirty="0"/>
              <a:t>Other road users</a:t>
            </a:r>
          </a:p>
          <a:p>
            <a:r>
              <a:rPr lang="en-GB" dirty="0"/>
              <a:t>Environment</a:t>
            </a:r>
          </a:p>
          <a:p>
            <a:r>
              <a:rPr lang="en-GB" dirty="0"/>
              <a:t>Vehicles moving around, both public and emergency services</a:t>
            </a:r>
          </a:p>
        </p:txBody>
      </p:sp>
    </p:spTree>
    <p:extLst>
      <p:ext uri="{BB962C8B-B14F-4D97-AF65-F5344CB8AC3E}">
        <p14:creationId xmlns:p14="http://schemas.microsoft.com/office/powerpoint/2010/main" val="2549760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C431C-A50F-906A-C059-9E23E2699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control measures: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C5306-FE29-D562-84EF-450CB6AA12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Dynamic risk assessment</a:t>
            </a:r>
          </a:p>
          <a:p>
            <a:r>
              <a:rPr lang="en-GB" dirty="0"/>
              <a:t>Road closures</a:t>
            </a:r>
          </a:p>
          <a:p>
            <a:r>
              <a:rPr lang="en-GB" dirty="0"/>
              <a:t>High visibility jackets</a:t>
            </a:r>
          </a:p>
          <a:p>
            <a:r>
              <a:rPr lang="en-GB" dirty="0"/>
              <a:t>Lighting / torches</a:t>
            </a:r>
          </a:p>
          <a:p>
            <a:r>
              <a:rPr lang="en-GB" dirty="0"/>
              <a:t>Signs</a:t>
            </a:r>
          </a:p>
          <a:p>
            <a:r>
              <a:rPr lang="en-GB" dirty="0"/>
              <a:t>Limitation of staff at scene (only those that are necessary)</a:t>
            </a:r>
          </a:p>
          <a:p>
            <a:r>
              <a:rPr lang="en-GB" dirty="0"/>
              <a:t>Signage</a:t>
            </a:r>
          </a:p>
          <a:p>
            <a:r>
              <a:rPr lang="en-GB" dirty="0"/>
              <a:t>Emergency vehicles</a:t>
            </a:r>
          </a:p>
          <a:p>
            <a:r>
              <a:rPr lang="en-GB" dirty="0"/>
              <a:t>Correct casualty identification</a:t>
            </a:r>
          </a:p>
          <a:p>
            <a:r>
              <a:rPr lang="en-GB" dirty="0"/>
              <a:t>Paramedics</a:t>
            </a:r>
          </a:p>
          <a:p>
            <a:r>
              <a:rPr lang="en-GB" dirty="0"/>
              <a:t>Fire and Rescue services</a:t>
            </a:r>
          </a:p>
          <a:p>
            <a:r>
              <a:rPr lang="en-GB" dirty="0"/>
              <a:t>Casualty reception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5254B7-631A-59E7-CCF9-39175105F4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Local authority</a:t>
            </a:r>
          </a:p>
          <a:p>
            <a:r>
              <a:rPr lang="en-GB" dirty="0"/>
              <a:t>Application of </a:t>
            </a:r>
            <a:r>
              <a:rPr lang="en-GB" dirty="0" err="1"/>
              <a:t>Jesip</a:t>
            </a:r>
            <a:r>
              <a:rPr lang="en-GB" dirty="0"/>
              <a:t> principles</a:t>
            </a:r>
          </a:p>
          <a:p>
            <a:r>
              <a:rPr lang="en-GB" dirty="0"/>
              <a:t>Information sharing and consolidated approach</a:t>
            </a:r>
          </a:p>
          <a:p>
            <a:r>
              <a:rPr lang="en-GB" dirty="0"/>
              <a:t>Debrief and learning.</a:t>
            </a:r>
          </a:p>
        </p:txBody>
      </p:sp>
    </p:spTree>
    <p:extLst>
      <p:ext uri="{BB962C8B-B14F-4D97-AF65-F5344CB8AC3E}">
        <p14:creationId xmlns:p14="http://schemas.microsoft.com/office/powerpoint/2010/main" val="3989158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24851-821A-F889-97F1-7586A36E7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of Major incident</a:t>
            </a:r>
          </a:p>
        </p:txBody>
      </p:sp>
      <p:pic>
        <p:nvPicPr>
          <p:cNvPr id="5" name="Picture 2" descr="IIMARCH_OCT2021.jpg (341×1000)">
            <a:extLst>
              <a:ext uri="{FF2B5EF4-FFF2-40B4-BE49-F238E27FC236}">
                <a16:creationId xmlns:a16="http://schemas.microsoft.com/office/drawing/2014/main" id="{A1AD064A-62DB-59DB-A8BC-72841828B6A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097" y="1825625"/>
            <a:ext cx="148380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s://i.ytimg.com/vi/FlzLuCRHPSM/maxresdefault.jpg">
            <a:extLst>
              <a:ext uri="{FF2B5EF4-FFF2-40B4-BE49-F238E27FC236}">
                <a16:creationId xmlns:a16="http://schemas.microsoft.com/office/drawing/2014/main" id="{0D674EFB-BED1-5626-2927-674B356465D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69" y="1165253"/>
            <a:ext cx="5181600" cy="286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s://www.epcresilience.com/application/files/9716/5513/3093/3-Tier-Emergency-Management-Model-01-02_1.jpg">
            <a:extLst>
              <a:ext uri="{FF2B5EF4-FFF2-40B4-BE49-F238E27FC236}">
                <a16:creationId xmlns:a16="http://schemas.microsoft.com/office/drawing/2014/main" id="{F78B2288-4CBC-60F9-42FD-376365C2C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184" y="4029834"/>
            <a:ext cx="3685948" cy="255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Content Placeholder 5">
            <a:extLst>
              <a:ext uri="{FF2B5EF4-FFF2-40B4-BE49-F238E27FC236}">
                <a16:creationId xmlns:a16="http://schemas.microsoft.com/office/drawing/2014/main" id="{CE0234BB-EA7D-F0E0-AA3A-37B7DF8708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5061" y="5604680"/>
            <a:ext cx="1294727" cy="81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2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F6E97-F79D-F4C9-4E24-D34A51C566F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Debrief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EECB4C5-5F71-07B0-1BE6-42A21B3AE2A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1045968"/>
            <a:ext cx="5181600" cy="3795747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47E55A-AC02-364E-5DA5-2DCB0ECBC5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979" y="5440211"/>
            <a:ext cx="1414776" cy="219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2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438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RTC major incident consolidation exercise – working in partnership.</vt:lpstr>
      <vt:lpstr>What is a major incident?</vt:lpstr>
      <vt:lpstr>Major incidents are covered by the….</vt:lpstr>
      <vt:lpstr>Agencies that may be involved are:</vt:lpstr>
      <vt:lpstr>Functions are (but not limited to):</vt:lpstr>
      <vt:lpstr>Each agency will work together at a major incident such as a large scale RTC applying JESIP principles.</vt:lpstr>
      <vt:lpstr>Officers first actions at a scene of a major incident</vt:lpstr>
      <vt:lpstr>PowerPoint Presentation</vt:lpstr>
      <vt:lpstr>Hazards at the scene of an RTC</vt:lpstr>
      <vt:lpstr>Possible control measures:</vt:lpstr>
      <vt:lpstr>Management of Major incident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2024-11-06T17:30:15Z</dcterms:created>
  <dcterms:modified xsi:type="dcterms:W3CDTF">2024-11-06T17:54:16Z</dcterms:modified>
</cp:coreProperties>
</file>