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 id="257" r:id="rId6"/>
    <p:sldId id="258" r:id="rId7"/>
  </p:sldIdLst>
  <p:sldSz cx="21374100" cy="15113000"/>
  <p:notesSz cx="6858000" cy="9144000"/>
  <p:embeddedFontLst>
    <p:embeddedFont>
      <p:font typeface="Barlow Semi-Bold" panose="020B0604020202020204" charset="0"/>
      <p:regular r:id="rId8"/>
    </p:embeddedFont>
    <p:embeddedFont>
      <p:font typeface="Londrina Solid" panose="020B0604020202020204" charset="0"/>
      <p:regular r:id="rId9"/>
    </p:embeddedFont>
    <p:embeddedFont>
      <p:font typeface="Londrina Solid Heavy" panose="020B0604020202020204" charset="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7" d="100"/>
          <a:sy n="27" d="100"/>
        </p:scale>
        <p:origin x="1404"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font" Target="fonts/font2.fntdata"/><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AE9FF"/>
        </a:solidFill>
        <a:effectLst/>
      </p:bgPr>
    </p:bg>
    <p:spTree>
      <p:nvGrpSpPr>
        <p:cNvPr id="1" name=""/>
        <p:cNvGrpSpPr/>
        <p:nvPr/>
      </p:nvGrpSpPr>
      <p:grpSpPr>
        <a:xfrm>
          <a:off x="0" y="0"/>
          <a:ext cx="0" cy="0"/>
          <a:chOff x="0" y="0"/>
          <a:chExt cx="0" cy="0"/>
        </a:xfrm>
      </p:grpSpPr>
      <p:grpSp>
        <p:nvGrpSpPr>
          <p:cNvPr id="2" name="Group 2"/>
          <p:cNvGrpSpPr/>
          <p:nvPr/>
        </p:nvGrpSpPr>
        <p:grpSpPr>
          <a:xfrm>
            <a:off x="344980" y="3476956"/>
            <a:ext cx="6712546" cy="11137350"/>
            <a:chOff x="0" y="0"/>
            <a:chExt cx="8950061" cy="14849800"/>
          </a:xfrm>
        </p:grpSpPr>
        <p:grpSp>
          <p:nvGrpSpPr>
            <p:cNvPr id="3" name="Group 3"/>
            <p:cNvGrpSpPr/>
            <p:nvPr/>
          </p:nvGrpSpPr>
          <p:grpSpPr>
            <a:xfrm>
              <a:off x="0" y="3274440"/>
              <a:ext cx="8947133" cy="11575360"/>
              <a:chOff x="0" y="0"/>
              <a:chExt cx="6012111" cy="7778174"/>
            </a:xfrm>
          </p:grpSpPr>
          <p:sp>
            <p:nvSpPr>
              <p:cNvPr id="4" name="Freeform 4"/>
              <p:cNvSpPr/>
              <p:nvPr/>
            </p:nvSpPr>
            <p:spPr>
              <a:xfrm>
                <a:off x="10160" y="16510"/>
                <a:ext cx="5989251" cy="7750234"/>
              </a:xfrm>
              <a:custGeom>
                <a:avLst/>
                <a:gdLst/>
                <a:ahLst/>
                <a:cxnLst/>
                <a:rect l="l" t="t" r="r" b="b"/>
                <a:pathLst>
                  <a:path w="5989251" h="7750234">
                    <a:moveTo>
                      <a:pt x="5989251" y="7750234"/>
                    </a:moveTo>
                    <a:lnTo>
                      <a:pt x="0" y="7742613"/>
                    </a:lnTo>
                    <a:lnTo>
                      <a:pt x="0" y="2701210"/>
                    </a:lnTo>
                    <a:lnTo>
                      <a:pt x="17780" y="19050"/>
                    </a:lnTo>
                    <a:lnTo>
                      <a:pt x="2984647" y="0"/>
                    </a:lnTo>
                    <a:lnTo>
                      <a:pt x="5970201" y="5080"/>
                    </a:lnTo>
                    <a:close/>
                  </a:path>
                </a:pathLst>
              </a:custGeom>
              <a:solidFill>
                <a:srgbClr val="EDEDED"/>
              </a:solidFill>
            </p:spPr>
            <p:txBody>
              <a:bodyPr/>
              <a:lstStyle/>
              <a:p>
                <a:endParaRPr lang="en-GB"/>
              </a:p>
            </p:txBody>
          </p:sp>
          <p:sp>
            <p:nvSpPr>
              <p:cNvPr id="5" name="Freeform 5"/>
              <p:cNvSpPr/>
              <p:nvPr/>
            </p:nvSpPr>
            <p:spPr>
              <a:xfrm>
                <a:off x="-215" y="0"/>
                <a:ext cx="6013596" cy="7776198"/>
              </a:xfrm>
              <a:custGeom>
                <a:avLst/>
                <a:gdLst/>
                <a:ahLst/>
                <a:cxnLst/>
                <a:rect l="l" t="t" r="r" b="b"/>
                <a:pathLst>
                  <a:path w="6013596" h="7776198">
                    <a:moveTo>
                      <a:pt x="5980576" y="21590"/>
                    </a:moveTo>
                    <a:cubicBezTo>
                      <a:pt x="5981846" y="34290"/>
                      <a:pt x="5981846" y="44450"/>
                      <a:pt x="5983116" y="54610"/>
                    </a:cubicBezTo>
                    <a:cubicBezTo>
                      <a:pt x="5985656" y="182723"/>
                      <a:pt x="5986926" y="354172"/>
                      <a:pt x="5989466" y="519498"/>
                    </a:cubicBezTo>
                    <a:cubicBezTo>
                      <a:pt x="5989466" y="758302"/>
                      <a:pt x="6002166" y="5467029"/>
                      <a:pt x="6008516" y="5705833"/>
                    </a:cubicBezTo>
                    <a:cubicBezTo>
                      <a:pt x="6014866" y="6067101"/>
                      <a:pt x="6011056" y="6434492"/>
                      <a:pt x="6011056" y="6795760"/>
                    </a:cubicBezTo>
                    <a:cubicBezTo>
                      <a:pt x="6011056" y="7114165"/>
                      <a:pt x="6012326" y="7408078"/>
                      <a:pt x="6013596" y="7715944"/>
                    </a:cubicBezTo>
                    <a:cubicBezTo>
                      <a:pt x="6013596" y="7737534"/>
                      <a:pt x="6013596" y="7751504"/>
                      <a:pt x="6013596" y="7775634"/>
                    </a:cubicBezTo>
                    <a:cubicBezTo>
                      <a:pt x="5990737" y="7775634"/>
                      <a:pt x="5970416" y="7776904"/>
                      <a:pt x="5936136" y="7775634"/>
                    </a:cubicBezTo>
                    <a:cubicBezTo>
                      <a:pt x="5631722" y="7770554"/>
                      <a:pt x="5322623" y="7776904"/>
                      <a:pt x="5018209" y="7771823"/>
                    </a:cubicBezTo>
                    <a:cubicBezTo>
                      <a:pt x="4835560" y="7768013"/>
                      <a:pt x="4657595" y="7770554"/>
                      <a:pt x="4474946" y="7768013"/>
                    </a:cubicBezTo>
                    <a:cubicBezTo>
                      <a:pt x="4390646" y="7766744"/>
                      <a:pt x="4306347" y="7765473"/>
                      <a:pt x="4222048" y="7764204"/>
                    </a:cubicBezTo>
                    <a:cubicBezTo>
                      <a:pt x="4170531" y="7764204"/>
                      <a:pt x="4123698" y="7765473"/>
                      <a:pt x="4072182" y="7765473"/>
                    </a:cubicBezTo>
                    <a:cubicBezTo>
                      <a:pt x="3941049" y="7764204"/>
                      <a:pt x="3580435" y="7765473"/>
                      <a:pt x="3449303" y="7764204"/>
                    </a:cubicBezTo>
                    <a:cubicBezTo>
                      <a:pt x="3355637" y="7762934"/>
                      <a:pt x="1482315" y="7771823"/>
                      <a:pt x="1388649" y="7770554"/>
                    </a:cubicBezTo>
                    <a:cubicBezTo>
                      <a:pt x="1365233" y="7770554"/>
                      <a:pt x="1337133" y="7771823"/>
                      <a:pt x="1313717" y="7771823"/>
                    </a:cubicBezTo>
                    <a:cubicBezTo>
                      <a:pt x="1257517" y="7771823"/>
                      <a:pt x="1206001" y="7773094"/>
                      <a:pt x="1149801" y="7773094"/>
                    </a:cubicBezTo>
                    <a:cubicBezTo>
                      <a:pt x="1009302" y="7773094"/>
                      <a:pt x="873486" y="7771823"/>
                      <a:pt x="732987" y="7770554"/>
                    </a:cubicBezTo>
                    <a:cubicBezTo>
                      <a:pt x="648688" y="7769284"/>
                      <a:pt x="564388" y="7768013"/>
                      <a:pt x="484772" y="7766744"/>
                    </a:cubicBezTo>
                    <a:cubicBezTo>
                      <a:pt x="334906" y="7765473"/>
                      <a:pt x="185041" y="7764204"/>
                      <a:pt x="44665" y="7764204"/>
                    </a:cubicBezTo>
                    <a:cubicBezTo>
                      <a:pt x="34505" y="7764204"/>
                      <a:pt x="25615" y="7764204"/>
                      <a:pt x="15455" y="7762934"/>
                    </a:cubicBezTo>
                    <a:cubicBezTo>
                      <a:pt x="6565" y="7761663"/>
                      <a:pt x="1485" y="7755313"/>
                      <a:pt x="4025" y="7746423"/>
                    </a:cubicBezTo>
                    <a:cubicBezTo>
                      <a:pt x="12915" y="7714238"/>
                      <a:pt x="9105" y="7561158"/>
                      <a:pt x="7835" y="7401954"/>
                    </a:cubicBezTo>
                    <a:cubicBezTo>
                      <a:pt x="6565" y="7077426"/>
                      <a:pt x="2755" y="6759021"/>
                      <a:pt x="4025" y="6434492"/>
                    </a:cubicBezTo>
                    <a:cubicBezTo>
                      <a:pt x="1485" y="6030362"/>
                      <a:pt x="-3595" y="1027721"/>
                      <a:pt x="4025" y="617468"/>
                    </a:cubicBezTo>
                    <a:cubicBezTo>
                      <a:pt x="5295" y="537867"/>
                      <a:pt x="4025" y="452142"/>
                      <a:pt x="5295" y="372541"/>
                    </a:cubicBezTo>
                    <a:cubicBezTo>
                      <a:pt x="6565" y="243954"/>
                      <a:pt x="9105" y="103121"/>
                      <a:pt x="10375" y="44450"/>
                    </a:cubicBezTo>
                    <a:cubicBezTo>
                      <a:pt x="10375" y="41910"/>
                      <a:pt x="11645" y="39370"/>
                      <a:pt x="12915" y="38100"/>
                    </a:cubicBezTo>
                    <a:cubicBezTo>
                      <a:pt x="34505" y="35560"/>
                      <a:pt x="67958" y="30480"/>
                      <a:pt x="142891" y="29210"/>
                    </a:cubicBezTo>
                    <a:cubicBezTo>
                      <a:pt x="269340" y="25400"/>
                      <a:pt x="395789" y="22860"/>
                      <a:pt x="526922" y="20320"/>
                    </a:cubicBezTo>
                    <a:cubicBezTo>
                      <a:pt x="615904" y="17780"/>
                      <a:pt x="704887" y="16510"/>
                      <a:pt x="789187" y="13970"/>
                    </a:cubicBezTo>
                    <a:cubicBezTo>
                      <a:pt x="873486" y="11430"/>
                      <a:pt x="962469" y="8890"/>
                      <a:pt x="1046768" y="8890"/>
                    </a:cubicBezTo>
                    <a:cubicBezTo>
                      <a:pt x="1140434" y="7620"/>
                      <a:pt x="1234100" y="10160"/>
                      <a:pt x="1327767" y="8890"/>
                    </a:cubicBezTo>
                    <a:cubicBezTo>
                      <a:pt x="1444849" y="8890"/>
                      <a:pt x="3566385" y="6350"/>
                      <a:pt x="3683468" y="5080"/>
                    </a:cubicBezTo>
                    <a:cubicBezTo>
                      <a:pt x="3795867" y="3810"/>
                      <a:pt x="3908266" y="2540"/>
                      <a:pt x="4025349" y="2540"/>
                    </a:cubicBezTo>
                    <a:cubicBezTo>
                      <a:pt x="4217364" y="1270"/>
                      <a:pt x="4404697" y="0"/>
                      <a:pt x="4596712" y="0"/>
                    </a:cubicBezTo>
                    <a:cubicBezTo>
                      <a:pt x="4676328" y="0"/>
                      <a:pt x="4760627" y="2540"/>
                      <a:pt x="4840243" y="2540"/>
                    </a:cubicBezTo>
                    <a:cubicBezTo>
                      <a:pt x="5060359" y="3810"/>
                      <a:pt x="5285157" y="5080"/>
                      <a:pt x="5505272" y="7620"/>
                    </a:cubicBezTo>
                    <a:cubicBezTo>
                      <a:pt x="5622355" y="8890"/>
                      <a:pt x="5739438" y="12700"/>
                      <a:pt x="5856520" y="16510"/>
                    </a:cubicBezTo>
                    <a:cubicBezTo>
                      <a:pt x="5884620" y="16510"/>
                      <a:pt x="5912720" y="16510"/>
                      <a:pt x="5936136" y="16510"/>
                    </a:cubicBezTo>
                    <a:cubicBezTo>
                      <a:pt x="5961526" y="17780"/>
                      <a:pt x="5970416" y="20320"/>
                      <a:pt x="5980576" y="21590"/>
                    </a:cubicBezTo>
                    <a:close/>
                    <a:moveTo>
                      <a:pt x="5990737" y="7759123"/>
                    </a:moveTo>
                    <a:cubicBezTo>
                      <a:pt x="5992007" y="7742613"/>
                      <a:pt x="5993276" y="7729913"/>
                      <a:pt x="5993276" y="7717213"/>
                    </a:cubicBezTo>
                    <a:cubicBezTo>
                      <a:pt x="5992007" y="7377462"/>
                      <a:pt x="5990737" y="7052934"/>
                      <a:pt x="5990737" y="6703913"/>
                    </a:cubicBezTo>
                    <a:cubicBezTo>
                      <a:pt x="5990737" y="6544710"/>
                      <a:pt x="5993276" y="6385507"/>
                      <a:pt x="5992007" y="6226304"/>
                    </a:cubicBezTo>
                    <a:cubicBezTo>
                      <a:pt x="5992007" y="6079347"/>
                      <a:pt x="5990737" y="5926268"/>
                      <a:pt x="5989466" y="5779312"/>
                    </a:cubicBezTo>
                    <a:cubicBezTo>
                      <a:pt x="5984387" y="5552754"/>
                      <a:pt x="5972957" y="862396"/>
                      <a:pt x="5972957" y="635838"/>
                    </a:cubicBezTo>
                    <a:cubicBezTo>
                      <a:pt x="5970416" y="446019"/>
                      <a:pt x="5967876" y="250078"/>
                      <a:pt x="5965337" y="63500"/>
                    </a:cubicBezTo>
                    <a:cubicBezTo>
                      <a:pt x="5964066" y="44450"/>
                      <a:pt x="5962796" y="43180"/>
                      <a:pt x="5922086" y="41910"/>
                    </a:cubicBezTo>
                    <a:cubicBezTo>
                      <a:pt x="5908037" y="41910"/>
                      <a:pt x="5898670" y="41910"/>
                      <a:pt x="5884620" y="40640"/>
                    </a:cubicBezTo>
                    <a:cubicBezTo>
                      <a:pt x="5767538" y="36830"/>
                      <a:pt x="5645772" y="31750"/>
                      <a:pt x="5528689" y="30480"/>
                    </a:cubicBezTo>
                    <a:cubicBezTo>
                      <a:pt x="5243008" y="26670"/>
                      <a:pt x="4952643" y="25400"/>
                      <a:pt x="4666962" y="22860"/>
                    </a:cubicBezTo>
                    <a:cubicBezTo>
                      <a:pt x="4624812" y="22860"/>
                      <a:pt x="4577979" y="22860"/>
                      <a:pt x="4535829" y="22860"/>
                    </a:cubicBezTo>
                    <a:cubicBezTo>
                      <a:pt x="4465579" y="22860"/>
                      <a:pt x="4395330" y="22860"/>
                      <a:pt x="4329764" y="22860"/>
                    </a:cubicBezTo>
                    <a:cubicBezTo>
                      <a:pt x="4179898" y="22860"/>
                      <a:pt x="4030032" y="22860"/>
                      <a:pt x="3884850" y="24130"/>
                    </a:cubicBezTo>
                    <a:cubicBezTo>
                      <a:pt x="3758400" y="25400"/>
                      <a:pt x="1627498" y="29210"/>
                      <a:pt x="1501049" y="29210"/>
                    </a:cubicBezTo>
                    <a:cubicBezTo>
                      <a:pt x="1294983" y="29210"/>
                      <a:pt x="1088918" y="26670"/>
                      <a:pt x="882853" y="33020"/>
                    </a:cubicBezTo>
                    <a:cubicBezTo>
                      <a:pt x="775137" y="36830"/>
                      <a:pt x="672104" y="36830"/>
                      <a:pt x="569071" y="38100"/>
                    </a:cubicBezTo>
                    <a:cubicBezTo>
                      <a:pt x="391106" y="41910"/>
                      <a:pt x="213140" y="45720"/>
                      <a:pt x="45935" y="50800"/>
                    </a:cubicBezTo>
                    <a:cubicBezTo>
                      <a:pt x="33235" y="50800"/>
                      <a:pt x="30695" y="53340"/>
                      <a:pt x="29425" y="84752"/>
                    </a:cubicBezTo>
                    <a:cubicBezTo>
                      <a:pt x="28155" y="194969"/>
                      <a:pt x="28155" y="305186"/>
                      <a:pt x="26885" y="415404"/>
                    </a:cubicBezTo>
                    <a:cubicBezTo>
                      <a:pt x="25615" y="599099"/>
                      <a:pt x="23075" y="776671"/>
                      <a:pt x="21805" y="960367"/>
                    </a:cubicBezTo>
                    <a:cubicBezTo>
                      <a:pt x="16725" y="1156309"/>
                      <a:pt x="23075" y="5944638"/>
                      <a:pt x="25615" y="6140579"/>
                    </a:cubicBezTo>
                    <a:cubicBezTo>
                      <a:pt x="25615" y="6348768"/>
                      <a:pt x="25615" y="6563078"/>
                      <a:pt x="26885" y="6771267"/>
                    </a:cubicBezTo>
                    <a:cubicBezTo>
                      <a:pt x="26885" y="6924346"/>
                      <a:pt x="29425" y="7077426"/>
                      <a:pt x="29425" y="7230506"/>
                    </a:cubicBezTo>
                    <a:cubicBezTo>
                      <a:pt x="29425" y="7395832"/>
                      <a:pt x="29425" y="7561158"/>
                      <a:pt x="28155" y="7717213"/>
                    </a:cubicBezTo>
                    <a:cubicBezTo>
                      <a:pt x="28155" y="7721023"/>
                      <a:pt x="28155" y="7723563"/>
                      <a:pt x="28155" y="7727373"/>
                    </a:cubicBezTo>
                    <a:cubicBezTo>
                      <a:pt x="28155" y="7737534"/>
                      <a:pt x="31965" y="7741344"/>
                      <a:pt x="40855" y="7741344"/>
                    </a:cubicBezTo>
                    <a:cubicBezTo>
                      <a:pt x="77325" y="7741344"/>
                      <a:pt x="142891" y="7742613"/>
                      <a:pt x="203774" y="7742613"/>
                    </a:cubicBezTo>
                    <a:cubicBezTo>
                      <a:pt x="292757" y="7742613"/>
                      <a:pt x="386423" y="7740073"/>
                      <a:pt x="475405" y="7742613"/>
                    </a:cubicBezTo>
                    <a:cubicBezTo>
                      <a:pt x="620588" y="7746423"/>
                      <a:pt x="765770" y="7748963"/>
                      <a:pt x="910953" y="7747694"/>
                    </a:cubicBezTo>
                    <a:cubicBezTo>
                      <a:pt x="1004619" y="7746423"/>
                      <a:pt x="1093601" y="7748963"/>
                      <a:pt x="1187267" y="7748963"/>
                    </a:cubicBezTo>
                    <a:cubicBezTo>
                      <a:pt x="1323083" y="7748963"/>
                      <a:pt x="1458899" y="7747694"/>
                      <a:pt x="1594715" y="7748963"/>
                    </a:cubicBezTo>
                    <a:cubicBezTo>
                      <a:pt x="1796097" y="7750234"/>
                      <a:pt x="4006616" y="7740073"/>
                      <a:pt x="4212681" y="7742613"/>
                    </a:cubicBezTo>
                    <a:cubicBezTo>
                      <a:pt x="4301664" y="7743884"/>
                      <a:pt x="4390646" y="7745154"/>
                      <a:pt x="4474946" y="7745154"/>
                    </a:cubicBezTo>
                    <a:cubicBezTo>
                      <a:pt x="4629495" y="7747694"/>
                      <a:pt x="4779360" y="7743884"/>
                      <a:pt x="4933910" y="7747694"/>
                    </a:cubicBezTo>
                    <a:cubicBezTo>
                      <a:pt x="5060359" y="7750234"/>
                      <a:pt x="5186808" y="7750234"/>
                      <a:pt x="5313257" y="7752773"/>
                    </a:cubicBezTo>
                    <a:cubicBezTo>
                      <a:pt x="5500589" y="7756584"/>
                      <a:pt x="5687921" y="7759123"/>
                      <a:pt x="5875253" y="7760394"/>
                    </a:cubicBezTo>
                    <a:cubicBezTo>
                      <a:pt x="5945503" y="7760394"/>
                      <a:pt x="5970416" y="7759123"/>
                      <a:pt x="5990737" y="7759123"/>
                    </a:cubicBezTo>
                    <a:close/>
                  </a:path>
                </a:pathLst>
              </a:custGeom>
              <a:solidFill>
                <a:srgbClr val="E7E3CA"/>
              </a:solidFill>
            </p:spPr>
            <p:txBody>
              <a:bodyPr/>
              <a:lstStyle/>
              <a:p>
                <a:endParaRPr lang="en-GB"/>
              </a:p>
            </p:txBody>
          </p:sp>
        </p:grpSp>
        <p:grpSp>
          <p:nvGrpSpPr>
            <p:cNvPr id="6" name="Group 6"/>
            <p:cNvGrpSpPr/>
            <p:nvPr/>
          </p:nvGrpSpPr>
          <p:grpSpPr>
            <a:xfrm>
              <a:off x="0" y="0"/>
              <a:ext cx="8950061" cy="4308191"/>
              <a:chOff x="0" y="0"/>
              <a:chExt cx="6014079" cy="2894930"/>
            </a:xfrm>
          </p:grpSpPr>
          <p:sp>
            <p:nvSpPr>
              <p:cNvPr id="7" name="Freeform 7"/>
              <p:cNvSpPr/>
              <p:nvPr/>
            </p:nvSpPr>
            <p:spPr>
              <a:xfrm>
                <a:off x="10160" y="16510"/>
                <a:ext cx="5991219" cy="2866990"/>
              </a:xfrm>
              <a:custGeom>
                <a:avLst/>
                <a:gdLst/>
                <a:ahLst/>
                <a:cxnLst/>
                <a:rect l="l" t="t" r="r" b="b"/>
                <a:pathLst>
                  <a:path w="5991219" h="2866990">
                    <a:moveTo>
                      <a:pt x="5991219" y="2866990"/>
                    </a:moveTo>
                    <a:lnTo>
                      <a:pt x="0" y="2859370"/>
                    </a:lnTo>
                    <a:lnTo>
                      <a:pt x="0" y="1007574"/>
                    </a:lnTo>
                    <a:lnTo>
                      <a:pt x="17780" y="19050"/>
                    </a:lnTo>
                    <a:lnTo>
                      <a:pt x="2985628" y="0"/>
                    </a:lnTo>
                    <a:lnTo>
                      <a:pt x="5972169" y="5080"/>
                    </a:lnTo>
                    <a:close/>
                  </a:path>
                </a:pathLst>
              </a:custGeom>
              <a:solidFill>
                <a:srgbClr val="E7E3CA"/>
              </a:solidFill>
            </p:spPr>
            <p:txBody>
              <a:bodyPr/>
              <a:lstStyle/>
              <a:p>
                <a:endParaRPr lang="en-GB"/>
              </a:p>
            </p:txBody>
          </p:sp>
          <p:sp>
            <p:nvSpPr>
              <p:cNvPr id="8" name="Freeform 8"/>
              <p:cNvSpPr/>
              <p:nvPr/>
            </p:nvSpPr>
            <p:spPr>
              <a:xfrm>
                <a:off x="-215" y="0"/>
                <a:ext cx="6015563" cy="2892954"/>
              </a:xfrm>
              <a:custGeom>
                <a:avLst/>
                <a:gdLst/>
                <a:ahLst/>
                <a:cxnLst/>
                <a:rect l="l" t="t" r="r" b="b"/>
                <a:pathLst>
                  <a:path w="6015563" h="2892954">
                    <a:moveTo>
                      <a:pt x="5982544" y="21590"/>
                    </a:moveTo>
                    <a:cubicBezTo>
                      <a:pt x="5983814" y="34290"/>
                      <a:pt x="5983814" y="44450"/>
                      <a:pt x="5985083" y="54610"/>
                    </a:cubicBezTo>
                    <a:cubicBezTo>
                      <a:pt x="5987624" y="107165"/>
                      <a:pt x="5988894" y="169179"/>
                      <a:pt x="5991433" y="228978"/>
                    </a:cubicBezTo>
                    <a:cubicBezTo>
                      <a:pt x="5991433" y="315354"/>
                      <a:pt x="6004133" y="2018520"/>
                      <a:pt x="6010483" y="2104897"/>
                    </a:cubicBezTo>
                    <a:cubicBezTo>
                      <a:pt x="6016833" y="2235569"/>
                      <a:pt x="6013024" y="2368456"/>
                      <a:pt x="6013024" y="2499127"/>
                    </a:cubicBezTo>
                    <a:cubicBezTo>
                      <a:pt x="6013024" y="2614296"/>
                      <a:pt x="6014294" y="2720605"/>
                      <a:pt x="6015564" y="2832700"/>
                    </a:cubicBezTo>
                    <a:cubicBezTo>
                      <a:pt x="6015564" y="2854290"/>
                      <a:pt x="6015564" y="2868260"/>
                      <a:pt x="6015564" y="2892390"/>
                    </a:cubicBezTo>
                    <a:cubicBezTo>
                      <a:pt x="5992703" y="2892390"/>
                      <a:pt x="5972383" y="2893660"/>
                      <a:pt x="5938098" y="2892390"/>
                    </a:cubicBezTo>
                    <a:cubicBezTo>
                      <a:pt x="5633581" y="2887310"/>
                      <a:pt x="5324380" y="2893660"/>
                      <a:pt x="5019864" y="2888580"/>
                    </a:cubicBezTo>
                    <a:cubicBezTo>
                      <a:pt x="4837154" y="2884770"/>
                      <a:pt x="4659130" y="2887310"/>
                      <a:pt x="4476420" y="2884770"/>
                    </a:cubicBezTo>
                    <a:cubicBezTo>
                      <a:pt x="4392092" y="2883500"/>
                      <a:pt x="4307765" y="2882230"/>
                      <a:pt x="4223437" y="2880960"/>
                    </a:cubicBezTo>
                    <a:cubicBezTo>
                      <a:pt x="4171904" y="2880960"/>
                      <a:pt x="4125055" y="2882230"/>
                      <a:pt x="4073521" y="2882230"/>
                    </a:cubicBezTo>
                    <a:cubicBezTo>
                      <a:pt x="3942346" y="2880960"/>
                      <a:pt x="3581611" y="2882230"/>
                      <a:pt x="3450435" y="2880960"/>
                    </a:cubicBezTo>
                    <a:cubicBezTo>
                      <a:pt x="3356738" y="2879690"/>
                      <a:pt x="1482793" y="2888580"/>
                      <a:pt x="1389095" y="2887310"/>
                    </a:cubicBezTo>
                    <a:cubicBezTo>
                      <a:pt x="1365671" y="2887310"/>
                      <a:pt x="1337562" y="2888580"/>
                      <a:pt x="1314138" y="2888580"/>
                    </a:cubicBezTo>
                    <a:cubicBezTo>
                      <a:pt x="1257919" y="2888580"/>
                      <a:pt x="1206386" y="2889850"/>
                      <a:pt x="1150167" y="2889850"/>
                    </a:cubicBezTo>
                    <a:cubicBezTo>
                      <a:pt x="1009621" y="2889850"/>
                      <a:pt x="873760" y="2888580"/>
                      <a:pt x="733215" y="2887310"/>
                    </a:cubicBezTo>
                    <a:cubicBezTo>
                      <a:pt x="648887" y="2886040"/>
                      <a:pt x="564559" y="2884770"/>
                      <a:pt x="484917" y="2883500"/>
                    </a:cubicBezTo>
                    <a:cubicBezTo>
                      <a:pt x="335001" y="2882230"/>
                      <a:pt x="18508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67964" y="30480"/>
                      <a:pt x="142922" y="29210"/>
                    </a:cubicBezTo>
                    <a:cubicBezTo>
                      <a:pt x="269413" y="25400"/>
                      <a:pt x="395904" y="22860"/>
                      <a:pt x="527081" y="20320"/>
                    </a:cubicBezTo>
                    <a:cubicBezTo>
                      <a:pt x="616093" y="17780"/>
                      <a:pt x="705105" y="16510"/>
                      <a:pt x="789433" y="13970"/>
                    </a:cubicBezTo>
                    <a:cubicBezTo>
                      <a:pt x="873760" y="11430"/>
                      <a:pt x="962773" y="8890"/>
                      <a:pt x="1047100" y="8890"/>
                    </a:cubicBezTo>
                    <a:cubicBezTo>
                      <a:pt x="1140798" y="7620"/>
                      <a:pt x="1234495" y="10160"/>
                      <a:pt x="1328192" y="8890"/>
                    </a:cubicBezTo>
                    <a:cubicBezTo>
                      <a:pt x="1445314" y="8890"/>
                      <a:pt x="3567557" y="6350"/>
                      <a:pt x="3684678" y="5080"/>
                    </a:cubicBezTo>
                    <a:cubicBezTo>
                      <a:pt x="3797115" y="3810"/>
                      <a:pt x="3909552" y="2540"/>
                      <a:pt x="4026673" y="2540"/>
                    </a:cubicBezTo>
                    <a:cubicBezTo>
                      <a:pt x="4218752" y="1270"/>
                      <a:pt x="4406147" y="0"/>
                      <a:pt x="4598226" y="0"/>
                    </a:cubicBezTo>
                    <a:cubicBezTo>
                      <a:pt x="4677869" y="0"/>
                      <a:pt x="4762196" y="2540"/>
                      <a:pt x="4841839" y="2540"/>
                    </a:cubicBezTo>
                    <a:cubicBezTo>
                      <a:pt x="5062028" y="3810"/>
                      <a:pt x="5286901" y="5080"/>
                      <a:pt x="5507090" y="7620"/>
                    </a:cubicBezTo>
                    <a:cubicBezTo>
                      <a:pt x="5624211" y="8890"/>
                      <a:pt x="5741333" y="12700"/>
                      <a:pt x="5858454" y="16510"/>
                    </a:cubicBezTo>
                    <a:cubicBezTo>
                      <a:pt x="5886563" y="16510"/>
                      <a:pt x="5914673" y="16510"/>
                      <a:pt x="5938098" y="16510"/>
                    </a:cubicBezTo>
                    <a:cubicBezTo>
                      <a:pt x="5963494" y="17780"/>
                      <a:pt x="5972383" y="20320"/>
                      <a:pt x="5982544" y="21590"/>
                    </a:cubicBezTo>
                    <a:close/>
                    <a:moveTo>
                      <a:pt x="5992703" y="2875880"/>
                    </a:moveTo>
                    <a:cubicBezTo>
                      <a:pt x="5993974" y="2859370"/>
                      <a:pt x="5995244" y="2846670"/>
                      <a:pt x="5995244" y="2833970"/>
                    </a:cubicBezTo>
                    <a:cubicBezTo>
                      <a:pt x="5993974" y="2709532"/>
                      <a:pt x="5992703" y="2592149"/>
                      <a:pt x="5992703" y="2465906"/>
                    </a:cubicBezTo>
                    <a:cubicBezTo>
                      <a:pt x="5992703" y="2408322"/>
                      <a:pt x="5995244" y="2350737"/>
                      <a:pt x="5993974" y="2293153"/>
                    </a:cubicBezTo>
                    <a:cubicBezTo>
                      <a:pt x="5993974" y="2239998"/>
                      <a:pt x="5992703" y="2184629"/>
                      <a:pt x="5991433" y="2131474"/>
                    </a:cubicBezTo>
                    <a:cubicBezTo>
                      <a:pt x="5986353" y="2049527"/>
                      <a:pt x="5974924" y="353005"/>
                      <a:pt x="5974924" y="271058"/>
                    </a:cubicBezTo>
                    <a:cubicBezTo>
                      <a:pt x="5972383" y="202400"/>
                      <a:pt x="5969844" y="131527"/>
                      <a:pt x="5967303" y="63500"/>
                    </a:cubicBezTo>
                    <a:cubicBezTo>
                      <a:pt x="5966033" y="44450"/>
                      <a:pt x="5964764" y="43180"/>
                      <a:pt x="5924043" y="41910"/>
                    </a:cubicBezTo>
                    <a:cubicBezTo>
                      <a:pt x="5909988" y="41910"/>
                      <a:pt x="5900618" y="41910"/>
                      <a:pt x="5886563" y="40640"/>
                    </a:cubicBezTo>
                    <a:cubicBezTo>
                      <a:pt x="5769442" y="36830"/>
                      <a:pt x="5647636" y="31750"/>
                      <a:pt x="5530514" y="30480"/>
                    </a:cubicBezTo>
                    <a:cubicBezTo>
                      <a:pt x="5244738" y="26670"/>
                      <a:pt x="4954276" y="25400"/>
                      <a:pt x="4668500" y="22860"/>
                    </a:cubicBezTo>
                    <a:cubicBezTo>
                      <a:pt x="4626336" y="22860"/>
                      <a:pt x="4579487" y="22860"/>
                      <a:pt x="4537323" y="22860"/>
                    </a:cubicBezTo>
                    <a:cubicBezTo>
                      <a:pt x="4467050" y="22860"/>
                      <a:pt x="4396777" y="22860"/>
                      <a:pt x="4331189" y="22860"/>
                    </a:cubicBezTo>
                    <a:cubicBezTo>
                      <a:pt x="4181274" y="22860"/>
                      <a:pt x="4031358" y="22860"/>
                      <a:pt x="3886127" y="24130"/>
                    </a:cubicBezTo>
                    <a:cubicBezTo>
                      <a:pt x="3759636" y="25400"/>
                      <a:pt x="1628023" y="29210"/>
                      <a:pt x="1501532" y="29210"/>
                    </a:cubicBezTo>
                    <a:cubicBezTo>
                      <a:pt x="1295398" y="29210"/>
                      <a:pt x="1089264" y="26670"/>
                      <a:pt x="883130" y="33020"/>
                    </a:cubicBezTo>
                    <a:cubicBezTo>
                      <a:pt x="775378" y="36830"/>
                      <a:pt x="672311" y="36830"/>
                      <a:pt x="569244" y="38100"/>
                    </a:cubicBezTo>
                    <a:cubicBezTo>
                      <a:pt x="391220" y="41910"/>
                      <a:pt x="213195"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77334" y="2858100"/>
                      <a:pt x="142922" y="2859370"/>
                      <a:pt x="203825" y="2859370"/>
                    </a:cubicBezTo>
                    <a:cubicBezTo>
                      <a:pt x="292837" y="2859370"/>
                      <a:pt x="386535" y="2856830"/>
                      <a:pt x="475547" y="2859370"/>
                    </a:cubicBezTo>
                    <a:cubicBezTo>
                      <a:pt x="620778" y="2863180"/>
                      <a:pt x="766009" y="2865720"/>
                      <a:pt x="911239" y="2864450"/>
                    </a:cubicBezTo>
                    <a:cubicBezTo>
                      <a:pt x="1004937" y="2863180"/>
                      <a:pt x="1093949" y="2865720"/>
                      <a:pt x="1187646" y="2865720"/>
                    </a:cubicBezTo>
                    <a:cubicBezTo>
                      <a:pt x="1323507" y="2865720"/>
                      <a:pt x="1459368" y="2864450"/>
                      <a:pt x="1595229" y="2865720"/>
                    </a:cubicBezTo>
                    <a:cubicBezTo>
                      <a:pt x="1796678" y="2866990"/>
                      <a:pt x="4007934" y="2856830"/>
                      <a:pt x="4214068" y="2859370"/>
                    </a:cubicBezTo>
                    <a:cubicBezTo>
                      <a:pt x="4303080" y="2860640"/>
                      <a:pt x="4392092" y="2861910"/>
                      <a:pt x="4476420" y="2861910"/>
                    </a:cubicBezTo>
                    <a:cubicBezTo>
                      <a:pt x="4631021" y="2864450"/>
                      <a:pt x="4780936" y="2860640"/>
                      <a:pt x="4935537" y="2864450"/>
                    </a:cubicBezTo>
                    <a:cubicBezTo>
                      <a:pt x="5062028" y="2866990"/>
                      <a:pt x="5188519" y="2866990"/>
                      <a:pt x="5315010" y="2869530"/>
                    </a:cubicBezTo>
                    <a:cubicBezTo>
                      <a:pt x="5502405" y="2873340"/>
                      <a:pt x="5689799" y="2875880"/>
                      <a:pt x="5877194" y="2877150"/>
                    </a:cubicBezTo>
                    <a:cubicBezTo>
                      <a:pt x="5947467" y="2877150"/>
                      <a:pt x="5972383" y="2875880"/>
                      <a:pt x="5992703" y="2875880"/>
                    </a:cubicBezTo>
                    <a:close/>
                  </a:path>
                </a:pathLst>
              </a:custGeom>
              <a:solidFill>
                <a:srgbClr val="E7E3CA"/>
              </a:solidFill>
            </p:spPr>
            <p:txBody>
              <a:bodyPr/>
              <a:lstStyle/>
              <a:p>
                <a:endParaRPr lang="en-GB"/>
              </a:p>
            </p:txBody>
          </p:sp>
        </p:grpSp>
        <p:sp>
          <p:nvSpPr>
            <p:cNvPr id="9" name="TextBox 9"/>
            <p:cNvSpPr txBox="1"/>
            <p:nvPr/>
          </p:nvSpPr>
          <p:spPr>
            <a:xfrm>
              <a:off x="1488659" y="767937"/>
              <a:ext cx="5969816" cy="1395542"/>
            </a:xfrm>
            <a:prstGeom prst="rect">
              <a:avLst/>
            </a:prstGeom>
          </p:spPr>
          <p:txBody>
            <a:bodyPr lIns="0" tIns="0" rIns="0" bIns="0" rtlCol="0" anchor="t">
              <a:spAutoFit/>
            </a:bodyPr>
            <a:lstStyle/>
            <a:p>
              <a:pPr algn="ctr">
                <a:lnSpc>
                  <a:spcPts val="8261"/>
                </a:lnSpc>
              </a:pPr>
              <a:r>
                <a:rPr lang="en-US" sz="6884" b="1">
                  <a:solidFill>
                    <a:srgbClr val="222050"/>
                  </a:solidFill>
                  <a:latin typeface="Londrina Solid Heavy"/>
                  <a:ea typeface="Londrina Solid Heavy"/>
                  <a:cs typeface="Londrina Solid Heavy"/>
                  <a:sym typeface="Londrina Solid Heavy"/>
                </a:rPr>
                <a:t>Introduction</a:t>
              </a:r>
            </a:p>
          </p:txBody>
        </p:sp>
      </p:grpSp>
      <p:grpSp>
        <p:nvGrpSpPr>
          <p:cNvPr id="10" name="Group 10"/>
          <p:cNvGrpSpPr/>
          <p:nvPr/>
        </p:nvGrpSpPr>
        <p:grpSpPr>
          <a:xfrm>
            <a:off x="13688187" y="3476956"/>
            <a:ext cx="5572373" cy="863414"/>
            <a:chOff x="0" y="0"/>
            <a:chExt cx="18683536" cy="2894930"/>
          </a:xfrm>
        </p:grpSpPr>
        <p:sp>
          <p:nvSpPr>
            <p:cNvPr id="11" name="Freeform 11"/>
            <p:cNvSpPr/>
            <p:nvPr/>
          </p:nvSpPr>
          <p:spPr>
            <a:xfrm>
              <a:off x="10160" y="16510"/>
              <a:ext cx="18660676" cy="2866990"/>
            </a:xfrm>
            <a:custGeom>
              <a:avLst/>
              <a:gdLst/>
              <a:ahLst/>
              <a:cxnLst/>
              <a:rect l="l" t="t" r="r" b="b"/>
              <a:pathLst>
                <a:path w="18660676" h="2866990">
                  <a:moveTo>
                    <a:pt x="18660676" y="2866990"/>
                  </a:moveTo>
                  <a:lnTo>
                    <a:pt x="0" y="2859370"/>
                  </a:lnTo>
                  <a:lnTo>
                    <a:pt x="0" y="1007574"/>
                  </a:lnTo>
                  <a:lnTo>
                    <a:pt x="17780" y="19050"/>
                  </a:lnTo>
                  <a:lnTo>
                    <a:pt x="9304069" y="0"/>
                  </a:lnTo>
                  <a:lnTo>
                    <a:pt x="18641626" y="5080"/>
                  </a:lnTo>
                  <a:close/>
                </a:path>
              </a:pathLst>
            </a:custGeom>
            <a:solidFill>
              <a:srgbClr val="9B99CB"/>
            </a:solidFill>
          </p:spPr>
          <p:txBody>
            <a:bodyPr/>
            <a:lstStyle/>
            <a:p>
              <a:endParaRPr lang="en-GB"/>
            </a:p>
          </p:txBody>
        </p:sp>
        <p:sp>
          <p:nvSpPr>
            <p:cNvPr id="12" name="Freeform 12"/>
            <p:cNvSpPr/>
            <p:nvPr/>
          </p:nvSpPr>
          <p:spPr>
            <a:xfrm>
              <a:off x="-215" y="0"/>
              <a:ext cx="18685021" cy="2892954"/>
            </a:xfrm>
            <a:custGeom>
              <a:avLst/>
              <a:gdLst/>
              <a:ahLst/>
              <a:cxnLst/>
              <a:rect l="l" t="t" r="r" b="b"/>
              <a:pathLst>
                <a:path w="18685021" h="2892954">
                  <a:moveTo>
                    <a:pt x="18652001" y="21590"/>
                  </a:moveTo>
                  <a:cubicBezTo>
                    <a:pt x="18653272" y="34290"/>
                    <a:pt x="18653272" y="44450"/>
                    <a:pt x="18654541" y="54610"/>
                  </a:cubicBezTo>
                  <a:cubicBezTo>
                    <a:pt x="18657081" y="107165"/>
                    <a:pt x="18658351" y="169179"/>
                    <a:pt x="18660891" y="228978"/>
                  </a:cubicBezTo>
                  <a:cubicBezTo>
                    <a:pt x="18660891" y="315354"/>
                    <a:pt x="18673591" y="2018520"/>
                    <a:pt x="18679941" y="2104897"/>
                  </a:cubicBezTo>
                  <a:cubicBezTo>
                    <a:pt x="18686291" y="2235569"/>
                    <a:pt x="18682481" y="2368456"/>
                    <a:pt x="18682481" y="2499127"/>
                  </a:cubicBezTo>
                  <a:cubicBezTo>
                    <a:pt x="18682481" y="2614296"/>
                    <a:pt x="18683751" y="2720605"/>
                    <a:pt x="18685022" y="2832700"/>
                  </a:cubicBezTo>
                  <a:cubicBezTo>
                    <a:pt x="18685022" y="2854290"/>
                    <a:pt x="18685022" y="2868260"/>
                    <a:pt x="18685022" y="2892390"/>
                  </a:cubicBezTo>
                  <a:cubicBezTo>
                    <a:pt x="18662161" y="2892390"/>
                    <a:pt x="18641841" y="2893660"/>
                    <a:pt x="18566462" y="2892390"/>
                  </a:cubicBezTo>
                  <a:cubicBezTo>
                    <a:pt x="17608847" y="2887310"/>
                    <a:pt x="16636502" y="2893660"/>
                    <a:pt x="15678889" y="2888580"/>
                  </a:cubicBezTo>
                  <a:cubicBezTo>
                    <a:pt x="15104321" y="2884770"/>
                    <a:pt x="14544485" y="2887310"/>
                    <a:pt x="13969917" y="2884770"/>
                  </a:cubicBezTo>
                  <a:cubicBezTo>
                    <a:pt x="13704732" y="2883500"/>
                    <a:pt x="13439547" y="2882230"/>
                    <a:pt x="13174361" y="2880960"/>
                  </a:cubicBezTo>
                  <a:cubicBezTo>
                    <a:pt x="13012304" y="2880960"/>
                    <a:pt x="12864979" y="2882230"/>
                    <a:pt x="12702920" y="2882230"/>
                  </a:cubicBezTo>
                  <a:cubicBezTo>
                    <a:pt x="12290411" y="2880960"/>
                    <a:pt x="11156007" y="2882230"/>
                    <a:pt x="10743497" y="2880960"/>
                  </a:cubicBezTo>
                  <a:cubicBezTo>
                    <a:pt x="10448847" y="2879690"/>
                    <a:pt x="4555842" y="2888580"/>
                    <a:pt x="4261192" y="2887310"/>
                  </a:cubicBezTo>
                  <a:cubicBezTo>
                    <a:pt x="4187529" y="2887310"/>
                    <a:pt x="4099134" y="2888580"/>
                    <a:pt x="4025472" y="2888580"/>
                  </a:cubicBezTo>
                  <a:cubicBezTo>
                    <a:pt x="3848681" y="2888580"/>
                    <a:pt x="3686624" y="2889850"/>
                    <a:pt x="3509834" y="2889850"/>
                  </a:cubicBezTo>
                  <a:cubicBezTo>
                    <a:pt x="3067858" y="2889850"/>
                    <a:pt x="2640615" y="2888580"/>
                    <a:pt x="2198640" y="2887310"/>
                  </a:cubicBezTo>
                  <a:cubicBezTo>
                    <a:pt x="1933455" y="2886040"/>
                    <a:pt x="1668270" y="2884770"/>
                    <a:pt x="1417817" y="2883500"/>
                  </a:cubicBezTo>
                  <a:cubicBezTo>
                    <a:pt x="946376" y="2882230"/>
                    <a:pt x="47493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06623" y="30480"/>
                    <a:pt x="342344" y="29210"/>
                  </a:cubicBezTo>
                  <a:cubicBezTo>
                    <a:pt x="740121" y="25400"/>
                    <a:pt x="1137899" y="22860"/>
                    <a:pt x="1550410" y="20320"/>
                  </a:cubicBezTo>
                  <a:cubicBezTo>
                    <a:pt x="1830327" y="17780"/>
                    <a:pt x="2110245" y="16510"/>
                    <a:pt x="2375430" y="13970"/>
                  </a:cubicBezTo>
                  <a:cubicBezTo>
                    <a:pt x="2640615" y="11430"/>
                    <a:pt x="2920533" y="8890"/>
                    <a:pt x="3185718" y="8890"/>
                  </a:cubicBezTo>
                  <a:cubicBezTo>
                    <a:pt x="3480369" y="7620"/>
                    <a:pt x="3775019" y="10160"/>
                    <a:pt x="4069669" y="8890"/>
                  </a:cubicBezTo>
                  <a:cubicBezTo>
                    <a:pt x="4437982" y="8890"/>
                    <a:pt x="11111810" y="6350"/>
                    <a:pt x="11480123" y="5080"/>
                  </a:cubicBezTo>
                  <a:cubicBezTo>
                    <a:pt x="11833703" y="3810"/>
                    <a:pt x="12187284" y="2540"/>
                    <a:pt x="12555597" y="2540"/>
                  </a:cubicBezTo>
                  <a:cubicBezTo>
                    <a:pt x="13159629" y="1270"/>
                    <a:pt x="13748929" y="0"/>
                    <a:pt x="14352962" y="0"/>
                  </a:cubicBezTo>
                  <a:cubicBezTo>
                    <a:pt x="14603415" y="0"/>
                    <a:pt x="14868600" y="2540"/>
                    <a:pt x="15119053" y="2540"/>
                  </a:cubicBezTo>
                  <a:cubicBezTo>
                    <a:pt x="15811481" y="3810"/>
                    <a:pt x="16518641" y="5080"/>
                    <a:pt x="17211070" y="7620"/>
                  </a:cubicBezTo>
                  <a:cubicBezTo>
                    <a:pt x="17579382" y="8890"/>
                    <a:pt x="17947696" y="12700"/>
                    <a:pt x="18316009" y="16510"/>
                  </a:cubicBezTo>
                  <a:cubicBezTo>
                    <a:pt x="18404403" y="16510"/>
                    <a:pt x="18492799" y="16510"/>
                    <a:pt x="18566462" y="16510"/>
                  </a:cubicBezTo>
                  <a:cubicBezTo>
                    <a:pt x="18632951" y="17780"/>
                    <a:pt x="18641841" y="20320"/>
                    <a:pt x="18652001" y="21590"/>
                  </a:cubicBezTo>
                  <a:close/>
                  <a:moveTo>
                    <a:pt x="18662161" y="2875880"/>
                  </a:moveTo>
                  <a:cubicBezTo>
                    <a:pt x="18663431" y="2859370"/>
                    <a:pt x="18664701" y="2846670"/>
                    <a:pt x="18664701" y="2833970"/>
                  </a:cubicBezTo>
                  <a:cubicBezTo>
                    <a:pt x="18663431" y="2709532"/>
                    <a:pt x="18662161" y="2592149"/>
                    <a:pt x="18662161" y="2465906"/>
                  </a:cubicBezTo>
                  <a:cubicBezTo>
                    <a:pt x="18662161" y="2408322"/>
                    <a:pt x="18664701" y="2350737"/>
                    <a:pt x="18663431" y="2293153"/>
                  </a:cubicBezTo>
                  <a:cubicBezTo>
                    <a:pt x="18663431" y="2239998"/>
                    <a:pt x="18662161" y="2184629"/>
                    <a:pt x="18660891" y="2131474"/>
                  </a:cubicBezTo>
                  <a:cubicBezTo>
                    <a:pt x="18655811" y="2049527"/>
                    <a:pt x="18644381" y="353005"/>
                    <a:pt x="18644381" y="271058"/>
                  </a:cubicBezTo>
                  <a:cubicBezTo>
                    <a:pt x="18641841" y="202400"/>
                    <a:pt x="18639301" y="131527"/>
                    <a:pt x="18636761" y="63500"/>
                  </a:cubicBezTo>
                  <a:cubicBezTo>
                    <a:pt x="18635491" y="44450"/>
                    <a:pt x="18634222" y="43180"/>
                    <a:pt x="18522264" y="41910"/>
                  </a:cubicBezTo>
                  <a:cubicBezTo>
                    <a:pt x="18478065" y="41910"/>
                    <a:pt x="18448601" y="41910"/>
                    <a:pt x="18404403" y="40640"/>
                  </a:cubicBezTo>
                  <a:cubicBezTo>
                    <a:pt x="18036091" y="36830"/>
                    <a:pt x="17653046" y="31750"/>
                    <a:pt x="17284732" y="30480"/>
                  </a:cubicBezTo>
                  <a:cubicBezTo>
                    <a:pt x="16386049" y="26670"/>
                    <a:pt x="15472635" y="25400"/>
                    <a:pt x="14573952" y="22860"/>
                  </a:cubicBezTo>
                  <a:cubicBezTo>
                    <a:pt x="14441358" y="22860"/>
                    <a:pt x="14294034" y="22860"/>
                    <a:pt x="14161441" y="22860"/>
                  </a:cubicBezTo>
                  <a:cubicBezTo>
                    <a:pt x="13940452" y="22860"/>
                    <a:pt x="13719464" y="22860"/>
                    <a:pt x="13513210" y="22860"/>
                  </a:cubicBezTo>
                  <a:cubicBezTo>
                    <a:pt x="13041769" y="22860"/>
                    <a:pt x="12570328" y="22860"/>
                    <a:pt x="12113621" y="24130"/>
                  </a:cubicBezTo>
                  <a:cubicBezTo>
                    <a:pt x="11715843" y="25400"/>
                    <a:pt x="5012550" y="29210"/>
                    <a:pt x="4614772" y="29210"/>
                  </a:cubicBezTo>
                  <a:cubicBezTo>
                    <a:pt x="3966542" y="29210"/>
                    <a:pt x="3318311" y="26670"/>
                    <a:pt x="2670081" y="33020"/>
                  </a:cubicBezTo>
                  <a:cubicBezTo>
                    <a:pt x="2331233" y="36830"/>
                    <a:pt x="2007118" y="36830"/>
                    <a:pt x="1683002" y="38100"/>
                  </a:cubicBezTo>
                  <a:cubicBezTo>
                    <a:pt x="1123167" y="41910"/>
                    <a:pt x="56333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36088" y="2858100"/>
                    <a:pt x="342344" y="2859370"/>
                    <a:pt x="533866" y="2859370"/>
                  </a:cubicBezTo>
                  <a:cubicBezTo>
                    <a:pt x="813784" y="2859370"/>
                    <a:pt x="1108434" y="2856830"/>
                    <a:pt x="1388352" y="2859370"/>
                  </a:cubicBezTo>
                  <a:cubicBezTo>
                    <a:pt x="1845060" y="2863180"/>
                    <a:pt x="2301768" y="2865720"/>
                    <a:pt x="2758476" y="2864450"/>
                  </a:cubicBezTo>
                  <a:cubicBezTo>
                    <a:pt x="3053126" y="2863180"/>
                    <a:pt x="3333044" y="2865720"/>
                    <a:pt x="3627694" y="2865720"/>
                  </a:cubicBezTo>
                  <a:cubicBezTo>
                    <a:pt x="4054936" y="2865720"/>
                    <a:pt x="4482179" y="2864450"/>
                    <a:pt x="4909422" y="2865720"/>
                  </a:cubicBezTo>
                  <a:cubicBezTo>
                    <a:pt x="5542920" y="2866990"/>
                    <a:pt x="12496666" y="2856830"/>
                    <a:pt x="13144896" y="2859370"/>
                  </a:cubicBezTo>
                  <a:cubicBezTo>
                    <a:pt x="13424814" y="2860640"/>
                    <a:pt x="13704732" y="2861910"/>
                    <a:pt x="13969917" y="2861910"/>
                  </a:cubicBezTo>
                  <a:cubicBezTo>
                    <a:pt x="14456091" y="2864450"/>
                    <a:pt x="14927530" y="2860640"/>
                    <a:pt x="15413704" y="2864450"/>
                  </a:cubicBezTo>
                  <a:cubicBezTo>
                    <a:pt x="15811481" y="2866990"/>
                    <a:pt x="16209258" y="2866990"/>
                    <a:pt x="16607037" y="2869530"/>
                  </a:cubicBezTo>
                  <a:cubicBezTo>
                    <a:pt x="17196337" y="2873340"/>
                    <a:pt x="17785638" y="2875880"/>
                    <a:pt x="18374938" y="2877150"/>
                  </a:cubicBezTo>
                  <a:cubicBezTo>
                    <a:pt x="18595926" y="2877150"/>
                    <a:pt x="18641841" y="2875880"/>
                    <a:pt x="18662161" y="2875880"/>
                  </a:cubicBezTo>
                  <a:close/>
                </a:path>
              </a:pathLst>
            </a:custGeom>
            <a:solidFill>
              <a:srgbClr val="9B99CB"/>
            </a:solidFill>
          </p:spPr>
          <p:txBody>
            <a:bodyPr/>
            <a:lstStyle/>
            <a:p>
              <a:endParaRPr lang="en-GB"/>
            </a:p>
          </p:txBody>
        </p:sp>
      </p:grpSp>
      <p:sp>
        <p:nvSpPr>
          <p:cNvPr id="13" name="TextBox 13"/>
          <p:cNvSpPr txBox="1"/>
          <p:nvPr/>
        </p:nvSpPr>
        <p:spPr>
          <a:xfrm>
            <a:off x="14935292" y="3437802"/>
            <a:ext cx="3170376" cy="957392"/>
          </a:xfrm>
          <a:prstGeom prst="rect">
            <a:avLst/>
          </a:prstGeom>
        </p:spPr>
        <p:txBody>
          <a:bodyPr lIns="0" tIns="0" rIns="0" bIns="0" rtlCol="0" anchor="t">
            <a:spAutoFit/>
          </a:bodyPr>
          <a:lstStyle/>
          <a:p>
            <a:pPr algn="ctr">
              <a:lnSpc>
                <a:spcPts val="3761"/>
              </a:lnSpc>
            </a:pPr>
            <a:r>
              <a:rPr lang="en-US" sz="3134" b="1">
                <a:solidFill>
                  <a:srgbClr val="222050"/>
                </a:solidFill>
                <a:latin typeface="Londrina Solid Heavy"/>
                <a:ea typeface="Londrina Solid Heavy"/>
                <a:cs typeface="Londrina Solid Heavy"/>
                <a:sym typeface="Londrina Solid Heavy"/>
              </a:rPr>
              <a:t>WELSH CULTURE AND IDENTITY </a:t>
            </a:r>
          </a:p>
        </p:txBody>
      </p:sp>
      <p:grpSp>
        <p:nvGrpSpPr>
          <p:cNvPr id="14" name="Group 14"/>
          <p:cNvGrpSpPr/>
          <p:nvPr/>
        </p:nvGrpSpPr>
        <p:grpSpPr>
          <a:xfrm>
            <a:off x="2124000" y="1975347"/>
            <a:ext cx="17134737" cy="1119618"/>
            <a:chOff x="0" y="0"/>
            <a:chExt cx="57450831" cy="3753953"/>
          </a:xfrm>
        </p:grpSpPr>
        <p:sp>
          <p:nvSpPr>
            <p:cNvPr id="15" name="Freeform 15"/>
            <p:cNvSpPr/>
            <p:nvPr/>
          </p:nvSpPr>
          <p:spPr>
            <a:xfrm>
              <a:off x="10160" y="16510"/>
              <a:ext cx="57427971" cy="3726013"/>
            </a:xfrm>
            <a:custGeom>
              <a:avLst/>
              <a:gdLst/>
              <a:ahLst/>
              <a:cxnLst/>
              <a:rect l="l" t="t" r="r" b="b"/>
              <a:pathLst>
                <a:path w="57427971" h="3726013">
                  <a:moveTo>
                    <a:pt x="57427971" y="3726013"/>
                  </a:moveTo>
                  <a:lnTo>
                    <a:pt x="0" y="3718393"/>
                  </a:lnTo>
                  <a:lnTo>
                    <a:pt x="0" y="1305506"/>
                  </a:lnTo>
                  <a:lnTo>
                    <a:pt x="17780" y="19050"/>
                  </a:lnTo>
                  <a:lnTo>
                    <a:pt x="28637874" y="0"/>
                  </a:lnTo>
                  <a:lnTo>
                    <a:pt x="57408921" y="5080"/>
                  </a:lnTo>
                  <a:close/>
                </a:path>
              </a:pathLst>
            </a:custGeom>
            <a:solidFill>
              <a:srgbClr val="FFFFFF"/>
            </a:solidFill>
          </p:spPr>
          <p:txBody>
            <a:bodyPr/>
            <a:lstStyle/>
            <a:p>
              <a:endParaRPr lang="en-GB"/>
            </a:p>
          </p:txBody>
        </p:sp>
        <p:sp>
          <p:nvSpPr>
            <p:cNvPr id="16" name="Freeform 16"/>
            <p:cNvSpPr/>
            <p:nvPr/>
          </p:nvSpPr>
          <p:spPr>
            <a:xfrm>
              <a:off x="-215" y="0"/>
              <a:ext cx="57452317" cy="3751977"/>
            </a:xfrm>
            <a:custGeom>
              <a:avLst/>
              <a:gdLst/>
              <a:ahLst/>
              <a:cxnLst/>
              <a:rect l="l" t="t" r="r" b="b"/>
              <a:pathLst>
                <a:path w="57452317" h="3751977">
                  <a:moveTo>
                    <a:pt x="57419296" y="21590"/>
                  </a:moveTo>
                  <a:cubicBezTo>
                    <a:pt x="57420567" y="34290"/>
                    <a:pt x="57420567" y="44450"/>
                    <a:pt x="57421839" y="54610"/>
                  </a:cubicBezTo>
                  <a:cubicBezTo>
                    <a:pt x="57424375" y="120456"/>
                    <a:pt x="57425646" y="201721"/>
                    <a:pt x="57428189" y="280084"/>
                  </a:cubicBezTo>
                  <a:cubicBezTo>
                    <a:pt x="57428189" y="393274"/>
                    <a:pt x="57440889" y="2625156"/>
                    <a:pt x="57447239" y="2738346"/>
                  </a:cubicBezTo>
                  <a:cubicBezTo>
                    <a:pt x="57453589" y="2909583"/>
                    <a:pt x="57449775" y="3083722"/>
                    <a:pt x="57449775" y="3254958"/>
                  </a:cubicBezTo>
                  <a:cubicBezTo>
                    <a:pt x="57449775" y="3405879"/>
                    <a:pt x="57451046" y="3545190"/>
                    <a:pt x="57452317" y="3691723"/>
                  </a:cubicBezTo>
                  <a:cubicBezTo>
                    <a:pt x="57452317" y="3713313"/>
                    <a:pt x="57452317" y="3727283"/>
                    <a:pt x="57452317" y="3751413"/>
                  </a:cubicBezTo>
                  <a:cubicBezTo>
                    <a:pt x="57429454" y="3751413"/>
                    <a:pt x="57409139" y="3752683"/>
                    <a:pt x="57208016" y="3751413"/>
                  </a:cubicBezTo>
                  <a:cubicBezTo>
                    <a:pt x="54251986" y="3746333"/>
                    <a:pt x="51250482" y="3752683"/>
                    <a:pt x="48294455" y="3747603"/>
                  </a:cubicBezTo>
                  <a:cubicBezTo>
                    <a:pt x="46520839" y="3743793"/>
                    <a:pt x="44792703" y="3746333"/>
                    <a:pt x="43019087" y="3743793"/>
                  </a:cubicBezTo>
                  <a:cubicBezTo>
                    <a:pt x="42200492" y="3742523"/>
                    <a:pt x="41381903" y="3741253"/>
                    <a:pt x="40563311" y="3739983"/>
                  </a:cubicBezTo>
                  <a:cubicBezTo>
                    <a:pt x="40063060" y="3739983"/>
                    <a:pt x="39608287" y="3741253"/>
                    <a:pt x="39108033" y="3741253"/>
                  </a:cubicBezTo>
                  <a:cubicBezTo>
                    <a:pt x="37834668" y="3739983"/>
                    <a:pt x="34332913" y="3741253"/>
                    <a:pt x="33059549" y="3739983"/>
                  </a:cubicBezTo>
                  <a:cubicBezTo>
                    <a:pt x="32150005" y="3738713"/>
                    <a:pt x="13959071" y="3747603"/>
                    <a:pt x="13049524" y="3746333"/>
                  </a:cubicBezTo>
                  <a:cubicBezTo>
                    <a:pt x="12822137" y="3746333"/>
                    <a:pt x="12549274" y="3747603"/>
                    <a:pt x="12321887" y="3747603"/>
                  </a:cubicBezTo>
                  <a:cubicBezTo>
                    <a:pt x="11776159" y="3747603"/>
                    <a:pt x="11275908" y="3748873"/>
                    <a:pt x="10730180" y="3748873"/>
                  </a:cubicBezTo>
                  <a:cubicBezTo>
                    <a:pt x="9365860" y="3748873"/>
                    <a:pt x="8047018" y="3747603"/>
                    <a:pt x="6682699" y="3746333"/>
                  </a:cubicBezTo>
                  <a:cubicBezTo>
                    <a:pt x="5864106" y="3745063"/>
                    <a:pt x="5045514" y="3743793"/>
                    <a:pt x="4272399" y="3742523"/>
                  </a:cubicBezTo>
                  <a:cubicBezTo>
                    <a:pt x="2817125" y="3741253"/>
                    <a:pt x="1361850" y="3739983"/>
                    <a:pt x="44665" y="3739983"/>
                  </a:cubicBezTo>
                  <a:cubicBezTo>
                    <a:pt x="34505" y="3739983"/>
                    <a:pt x="25615" y="3739983"/>
                    <a:pt x="15455" y="3738713"/>
                  </a:cubicBezTo>
                  <a:cubicBezTo>
                    <a:pt x="6565" y="3737443"/>
                    <a:pt x="1485" y="3731093"/>
                    <a:pt x="4025" y="3722203"/>
                  </a:cubicBezTo>
                  <a:cubicBezTo>
                    <a:pt x="12915" y="3690306"/>
                    <a:pt x="9105" y="3617748"/>
                    <a:pt x="7835" y="3542288"/>
                  </a:cubicBezTo>
                  <a:cubicBezTo>
                    <a:pt x="6565" y="3388465"/>
                    <a:pt x="2755" y="3237544"/>
                    <a:pt x="4025" y="3083722"/>
                  </a:cubicBezTo>
                  <a:cubicBezTo>
                    <a:pt x="1485" y="2892169"/>
                    <a:pt x="-3595" y="520976"/>
                    <a:pt x="4025" y="326521"/>
                  </a:cubicBezTo>
                  <a:cubicBezTo>
                    <a:pt x="5295" y="288791"/>
                    <a:pt x="4025" y="248158"/>
                    <a:pt x="5295" y="210428"/>
                  </a:cubicBezTo>
                  <a:cubicBezTo>
                    <a:pt x="6565" y="149479"/>
                    <a:pt x="9105" y="82726"/>
                    <a:pt x="10375" y="44450"/>
                  </a:cubicBezTo>
                  <a:cubicBezTo>
                    <a:pt x="10375" y="41910"/>
                    <a:pt x="11645" y="39370"/>
                    <a:pt x="12915" y="38100"/>
                  </a:cubicBezTo>
                  <a:cubicBezTo>
                    <a:pt x="34505" y="35560"/>
                    <a:pt x="224917" y="30480"/>
                    <a:pt x="952555" y="29210"/>
                  </a:cubicBezTo>
                  <a:cubicBezTo>
                    <a:pt x="2180443" y="25400"/>
                    <a:pt x="3408331" y="22860"/>
                    <a:pt x="4681696" y="20320"/>
                  </a:cubicBezTo>
                  <a:cubicBezTo>
                    <a:pt x="5545765" y="17780"/>
                    <a:pt x="6409834" y="16510"/>
                    <a:pt x="7228427" y="13970"/>
                  </a:cubicBezTo>
                  <a:cubicBezTo>
                    <a:pt x="8047018" y="11430"/>
                    <a:pt x="8911087" y="8890"/>
                    <a:pt x="9729680" y="8890"/>
                  </a:cubicBezTo>
                  <a:cubicBezTo>
                    <a:pt x="10639226" y="7620"/>
                    <a:pt x="11548773" y="10160"/>
                    <a:pt x="12458320" y="8890"/>
                  </a:cubicBezTo>
                  <a:cubicBezTo>
                    <a:pt x="13595253" y="8890"/>
                    <a:pt x="34196484" y="6350"/>
                    <a:pt x="35333416" y="5080"/>
                  </a:cubicBezTo>
                  <a:cubicBezTo>
                    <a:pt x="36424872" y="3810"/>
                    <a:pt x="37516331" y="2540"/>
                    <a:pt x="38653263" y="2540"/>
                  </a:cubicBezTo>
                  <a:cubicBezTo>
                    <a:pt x="40517832" y="1270"/>
                    <a:pt x="42336927" y="0"/>
                    <a:pt x="44201495" y="0"/>
                  </a:cubicBezTo>
                  <a:cubicBezTo>
                    <a:pt x="44974614" y="0"/>
                    <a:pt x="45793203" y="2540"/>
                    <a:pt x="46566315" y="2540"/>
                  </a:cubicBezTo>
                  <a:cubicBezTo>
                    <a:pt x="48703754" y="3810"/>
                    <a:pt x="50886662" y="5080"/>
                    <a:pt x="53024098" y="7620"/>
                  </a:cubicBezTo>
                  <a:cubicBezTo>
                    <a:pt x="54161033" y="8890"/>
                    <a:pt x="55297968" y="12700"/>
                    <a:pt x="56434897" y="16510"/>
                  </a:cubicBezTo>
                  <a:cubicBezTo>
                    <a:pt x="56707761" y="16510"/>
                    <a:pt x="56980632" y="16510"/>
                    <a:pt x="57208016" y="16510"/>
                  </a:cubicBezTo>
                  <a:cubicBezTo>
                    <a:pt x="57400246" y="17780"/>
                    <a:pt x="57409139" y="20320"/>
                    <a:pt x="57419296" y="21590"/>
                  </a:cubicBezTo>
                  <a:close/>
                  <a:moveTo>
                    <a:pt x="57429454" y="3734903"/>
                  </a:moveTo>
                  <a:cubicBezTo>
                    <a:pt x="57430725" y="3718393"/>
                    <a:pt x="57431996" y="3705693"/>
                    <a:pt x="57431996" y="3692993"/>
                  </a:cubicBezTo>
                  <a:cubicBezTo>
                    <a:pt x="57430725" y="3530679"/>
                    <a:pt x="57429454" y="3376856"/>
                    <a:pt x="57429454" y="3211424"/>
                  </a:cubicBezTo>
                  <a:cubicBezTo>
                    <a:pt x="57429454" y="3135964"/>
                    <a:pt x="57431996" y="3060503"/>
                    <a:pt x="57430725" y="2985043"/>
                  </a:cubicBezTo>
                  <a:cubicBezTo>
                    <a:pt x="57430725" y="2915387"/>
                    <a:pt x="57429454" y="2842829"/>
                    <a:pt x="57428189" y="2773174"/>
                  </a:cubicBezTo>
                  <a:cubicBezTo>
                    <a:pt x="57423104" y="2665788"/>
                    <a:pt x="57411675" y="442613"/>
                    <a:pt x="57411675" y="335228"/>
                  </a:cubicBezTo>
                  <a:cubicBezTo>
                    <a:pt x="57409139" y="245256"/>
                    <a:pt x="57406596" y="152382"/>
                    <a:pt x="57404054" y="63500"/>
                  </a:cubicBezTo>
                  <a:cubicBezTo>
                    <a:pt x="57402789" y="44450"/>
                    <a:pt x="57401517" y="43180"/>
                    <a:pt x="57071584" y="41910"/>
                  </a:cubicBezTo>
                  <a:cubicBezTo>
                    <a:pt x="56935146" y="41910"/>
                    <a:pt x="56844193" y="41910"/>
                    <a:pt x="56707761" y="40640"/>
                  </a:cubicBezTo>
                  <a:cubicBezTo>
                    <a:pt x="55570832" y="36830"/>
                    <a:pt x="54388418" y="31750"/>
                    <a:pt x="53251489" y="30480"/>
                  </a:cubicBezTo>
                  <a:cubicBezTo>
                    <a:pt x="50477370" y="26670"/>
                    <a:pt x="47657777" y="25400"/>
                    <a:pt x="44883658" y="22860"/>
                  </a:cubicBezTo>
                  <a:cubicBezTo>
                    <a:pt x="44474362" y="22860"/>
                    <a:pt x="44019590" y="22860"/>
                    <a:pt x="43610294" y="22860"/>
                  </a:cubicBezTo>
                  <a:cubicBezTo>
                    <a:pt x="42928134" y="22860"/>
                    <a:pt x="42245974" y="22860"/>
                    <a:pt x="41609291" y="22860"/>
                  </a:cubicBezTo>
                  <a:cubicBezTo>
                    <a:pt x="40154015" y="22860"/>
                    <a:pt x="38698740" y="22860"/>
                    <a:pt x="37288944" y="24130"/>
                  </a:cubicBezTo>
                  <a:cubicBezTo>
                    <a:pt x="36061053" y="25400"/>
                    <a:pt x="15368868" y="29210"/>
                    <a:pt x="14140981" y="29210"/>
                  </a:cubicBezTo>
                  <a:cubicBezTo>
                    <a:pt x="12139979" y="29210"/>
                    <a:pt x="10138977" y="26670"/>
                    <a:pt x="8137974" y="33020"/>
                  </a:cubicBezTo>
                  <a:cubicBezTo>
                    <a:pt x="7091994" y="36830"/>
                    <a:pt x="6091493" y="36830"/>
                    <a:pt x="5090991" y="38100"/>
                  </a:cubicBezTo>
                  <a:cubicBezTo>
                    <a:pt x="3362853" y="41910"/>
                    <a:pt x="1634714" y="45720"/>
                    <a:pt x="45935" y="50800"/>
                  </a:cubicBezTo>
                  <a:cubicBezTo>
                    <a:pt x="33235" y="50800"/>
                    <a:pt x="30695" y="53340"/>
                    <a:pt x="29425" y="74019"/>
                  </a:cubicBezTo>
                  <a:cubicBezTo>
                    <a:pt x="28155" y="126261"/>
                    <a:pt x="28155" y="178503"/>
                    <a:pt x="26885" y="230744"/>
                  </a:cubicBezTo>
                  <a:cubicBezTo>
                    <a:pt x="25615" y="317814"/>
                    <a:pt x="23075" y="401981"/>
                    <a:pt x="21805" y="489051"/>
                  </a:cubicBezTo>
                  <a:cubicBezTo>
                    <a:pt x="16725" y="581925"/>
                    <a:pt x="23075" y="2851536"/>
                    <a:pt x="25615" y="2944410"/>
                  </a:cubicBezTo>
                  <a:cubicBezTo>
                    <a:pt x="25615" y="3043089"/>
                    <a:pt x="25615" y="3144670"/>
                    <a:pt x="26885" y="3243349"/>
                  </a:cubicBezTo>
                  <a:cubicBezTo>
                    <a:pt x="26885" y="3315907"/>
                    <a:pt x="29425" y="3388465"/>
                    <a:pt x="29425" y="3461023"/>
                  </a:cubicBezTo>
                  <a:cubicBezTo>
                    <a:pt x="29425" y="3539386"/>
                    <a:pt x="29425" y="3617748"/>
                    <a:pt x="28155" y="3692993"/>
                  </a:cubicBezTo>
                  <a:cubicBezTo>
                    <a:pt x="28155" y="3696803"/>
                    <a:pt x="28155" y="3699343"/>
                    <a:pt x="28155" y="3703153"/>
                  </a:cubicBezTo>
                  <a:cubicBezTo>
                    <a:pt x="28155" y="3713313"/>
                    <a:pt x="31965" y="3717123"/>
                    <a:pt x="40855" y="3717123"/>
                  </a:cubicBezTo>
                  <a:cubicBezTo>
                    <a:pt x="315872" y="3717123"/>
                    <a:pt x="952555" y="3718393"/>
                    <a:pt x="1543760" y="3718393"/>
                  </a:cubicBezTo>
                  <a:cubicBezTo>
                    <a:pt x="2407829" y="3718393"/>
                    <a:pt x="3317376" y="3715853"/>
                    <a:pt x="4181445" y="3718393"/>
                  </a:cubicBezTo>
                  <a:cubicBezTo>
                    <a:pt x="5591242" y="3722203"/>
                    <a:pt x="7001040" y="3724743"/>
                    <a:pt x="8410837" y="3723473"/>
                  </a:cubicBezTo>
                  <a:cubicBezTo>
                    <a:pt x="9320384" y="3722203"/>
                    <a:pt x="10184453" y="3724743"/>
                    <a:pt x="11094000" y="3724743"/>
                  </a:cubicBezTo>
                  <a:cubicBezTo>
                    <a:pt x="12412842" y="3724743"/>
                    <a:pt x="13731685" y="3723473"/>
                    <a:pt x="15050527" y="3724743"/>
                  </a:cubicBezTo>
                  <a:cubicBezTo>
                    <a:pt x="17006053" y="3726013"/>
                    <a:pt x="38471352" y="3715853"/>
                    <a:pt x="40472355" y="3718393"/>
                  </a:cubicBezTo>
                  <a:cubicBezTo>
                    <a:pt x="41336427" y="3719663"/>
                    <a:pt x="42200492" y="3720933"/>
                    <a:pt x="43019087" y="3720933"/>
                  </a:cubicBezTo>
                  <a:cubicBezTo>
                    <a:pt x="44519839" y="3723473"/>
                    <a:pt x="45975114" y="3719663"/>
                    <a:pt x="47475866" y="3723473"/>
                  </a:cubicBezTo>
                  <a:cubicBezTo>
                    <a:pt x="48703754" y="3726013"/>
                    <a:pt x="49931639" y="3726013"/>
                    <a:pt x="51159530" y="3728553"/>
                  </a:cubicBezTo>
                  <a:cubicBezTo>
                    <a:pt x="52978625" y="3732363"/>
                    <a:pt x="54797714" y="3734903"/>
                    <a:pt x="56616809" y="3736173"/>
                  </a:cubicBezTo>
                  <a:cubicBezTo>
                    <a:pt x="57298969" y="3736173"/>
                    <a:pt x="57409139" y="3734903"/>
                    <a:pt x="57429454" y="3734903"/>
                  </a:cubicBezTo>
                  <a:close/>
                </a:path>
              </a:pathLst>
            </a:custGeom>
            <a:solidFill>
              <a:srgbClr val="9B99CB"/>
            </a:solidFill>
          </p:spPr>
          <p:txBody>
            <a:bodyPr/>
            <a:lstStyle/>
            <a:p>
              <a:endParaRPr lang="en-GB"/>
            </a:p>
          </p:txBody>
        </p:sp>
      </p:grpSp>
      <p:sp>
        <p:nvSpPr>
          <p:cNvPr id="17" name="TextBox 17"/>
          <p:cNvSpPr txBox="1"/>
          <p:nvPr/>
        </p:nvSpPr>
        <p:spPr>
          <a:xfrm>
            <a:off x="2713456" y="2258322"/>
            <a:ext cx="15955825" cy="1269221"/>
          </a:xfrm>
          <a:prstGeom prst="rect">
            <a:avLst/>
          </a:prstGeom>
        </p:spPr>
        <p:txBody>
          <a:bodyPr lIns="0" tIns="0" rIns="0" bIns="0" rtlCol="0" anchor="t">
            <a:spAutoFit/>
          </a:bodyPr>
          <a:lstStyle/>
          <a:p>
            <a:pPr algn="ctr">
              <a:lnSpc>
                <a:spcPts val="4873"/>
              </a:lnSpc>
            </a:pPr>
            <a:r>
              <a:rPr lang="en-US" sz="4731">
                <a:solidFill>
                  <a:srgbClr val="222050"/>
                </a:solidFill>
                <a:latin typeface="Londrina Solid"/>
                <a:ea typeface="Londrina Solid"/>
                <a:cs typeface="Londrina Solid"/>
                <a:sym typeface="Londrina Solid"/>
              </a:rPr>
              <a:t>WELSH LANGUAGE, CULTURE AND IDENTITY IN MODERN HEALTHCARE PRACTICE IN WALES </a:t>
            </a:r>
          </a:p>
        </p:txBody>
      </p:sp>
      <p:sp>
        <p:nvSpPr>
          <p:cNvPr id="18" name="TextBox 18"/>
          <p:cNvSpPr txBox="1"/>
          <p:nvPr/>
        </p:nvSpPr>
        <p:spPr>
          <a:xfrm>
            <a:off x="6027006" y="1235588"/>
            <a:ext cx="9501507" cy="477364"/>
          </a:xfrm>
          <a:prstGeom prst="rect">
            <a:avLst/>
          </a:prstGeom>
        </p:spPr>
        <p:txBody>
          <a:bodyPr lIns="0" tIns="0" rIns="0" bIns="0" rtlCol="0" anchor="t">
            <a:spAutoFit/>
          </a:bodyPr>
          <a:lstStyle/>
          <a:p>
            <a:pPr algn="ctr">
              <a:lnSpc>
                <a:spcPts val="3548"/>
              </a:lnSpc>
            </a:pPr>
            <a:r>
              <a:rPr lang="en-US" sz="3444" b="1">
                <a:solidFill>
                  <a:srgbClr val="E9A518"/>
                </a:solidFill>
                <a:latin typeface="Barlow Semi-Bold"/>
                <a:ea typeface="Barlow Semi-Bold"/>
                <a:cs typeface="Barlow Semi-Bold"/>
                <a:sym typeface="Barlow Semi-Bold"/>
              </a:rPr>
              <a:t>Fast Changes on the Earth's Surface</a:t>
            </a:r>
          </a:p>
        </p:txBody>
      </p:sp>
      <p:sp>
        <p:nvSpPr>
          <p:cNvPr id="19" name="TextBox 19"/>
          <p:cNvSpPr txBox="1"/>
          <p:nvPr/>
        </p:nvSpPr>
        <p:spPr>
          <a:xfrm>
            <a:off x="344980" y="5283590"/>
            <a:ext cx="6712546" cy="8892860"/>
          </a:xfrm>
          <a:prstGeom prst="rect">
            <a:avLst/>
          </a:prstGeom>
        </p:spPr>
        <p:txBody>
          <a:bodyPr lIns="0" tIns="0" rIns="0" bIns="0" rtlCol="0" anchor="t">
            <a:spAutoFit/>
          </a:bodyPr>
          <a:lstStyle/>
          <a:p>
            <a:pPr algn="ctr">
              <a:lnSpc>
                <a:spcPts val="3222"/>
              </a:lnSpc>
              <a:spcBef>
                <a:spcPct val="0"/>
              </a:spcBef>
            </a:pPr>
            <a:r>
              <a:rPr lang="en-US" sz="2685" b="1">
                <a:solidFill>
                  <a:srgbClr val="000000"/>
                </a:solidFill>
                <a:latin typeface="Londrina Solid Heavy"/>
                <a:ea typeface="Londrina Solid Heavy"/>
                <a:cs typeface="Londrina Solid Heavy"/>
                <a:sym typeface="Londrina Solid Heavy"/>
              </a:rPr>
              <a:t>Healthcare in Wales is devolved, meaning the Welsh Government is responsible for health and social care policy. Wales operates a planning-based NHS system focused on population need rather than market competition (Welsh Government, 2023a). This approach reflects an emphasis on equity and public service provision. Wales has distinct demographic and social characteristics. The population is ageing, and 36% of adults report a limiting long-term illness (Welsh Government, 2024). Some communities experience significant socio-economic deprivation, which is associated with poorer health outcomes. These structural factors influence service demand, workforce pressures and patterns of inequality. Healthcare delivery in Wales must therefore respond to demographic change and social inequality as well as clinical need</a:t>
            </a:r>
          </a:p>
          <a:p>
            <a:pPr algn="ctr">
              <a:lnSpc>
                <a:spcPts val="3222"/>
              </a:lnSpc>
              <a:spcBef>
                <a:spcPct val="0"/>
              </a:spcBef>
            </a:pPr>
            <a:r>
              <a:rPr lang="en-US" sz="2685" b="1">
                <a:solidFill>
                  <a:srgbClr val="000000"/>
                </a:solidFill>
                <a:latin typeface="Londrina Solid Heavy"/>
                <a:ea typeface="Londrina Solid Heavy"/>
                <a:cs typeface="Londrina Solid Heavy"/>
                <a:sym typeface="Londrina Solid Heavy"/>
              </a:rPr>
              <a:t>. RESEARCH QUESTIONRESEARCH QUESTION</a:t>
            </a:r>
          </a:p>
          <a:p>
            <a:pPr algn="ctr">
              <a:lnSpc>
                <a:spcPts val="3222"/>
              </a:lnSpc>
              <a:spcBef>
                <a:spcPct val="0"/>
              </a:spcBef>
            </a:pPr>
            <a:r>
              <a:rPr lang="en-US" sz="2685" b="1">
                <a:solidFill>
                  <a:srgbClr val="000000"/>
                </a:solidFill>
                <a:latin typeface="Londrina Solid Heavy"/>
                <a:ea typeface="Londrina Solid Heavy"/>
                <a:cs typeface="Londrina Solid Heavy"/>
                <a:sym typeface="Londrina Solid Heavy"/>
              </a:rPr>
              <a:t> How do Welsh language, culture and identity influence healthcare practice in Wales, and how are these shaped by current policy and legislation?</a:t>
            </a:r>
          </a:p>
        </p:txBody>
      </p:sp>
      <p:sp>
        <p:nvSpPr>
          <p:cNvPr id="20" name="TextBox 20"/>
          <p:cNvSpPr txBox="1"/>
          <p:nvPr/>
        </p:nvSpPr>
        <p:spPr>
          <a:xfrm>
            <a:off x="7844597" y="3668959"/>
            <a:ext cx="4809819" cy="726234"/>
          </a:xfrm>
          <a:prstGeom prst="rect">
            <a:avLst/>
          </a:prstGeom>
        </p:spPr>
        <p:txBody>
          <a:bodyPr lIns="0" tIns="0" rIns="0" bIns="0" rtlCol="0" anchor="t">
            <a:spAutoFit/>
          </a:bodyPr>
          <a:lstStyle/>
          <a:p>
            <a:pPr algn="ctr">
              <a:lnSpc>
                <a:spcPts val="2837"/>
              </a:lnSpc>
              <a:spcBef>
                <a:spcPct val="0"/>
              </a:spcBef>
            </a:pPr>
            <a:r>
              <a:rPr lang="en-US" sz="2755">
                <a:solidFill>
                  <a:srgbClr val="222050"/>
                </a:solidFill>
                <a:latin typeface="Londrina Solid"/>
                <a:ea typeface="Londrina Solid"/>
                <a:cs typeface="Londrina Solid"/>
                <a:sym typeface="Londrina Solid"/>
              </a:rPr>
              <a:t>SOCIAL AND ECONOMIC INFLUENCES ON HEALTH IN WALES</a:t>
            </a:r>
          </a:p>
        </p:txBody>
      </p:sp>
      <p:sp>
        <p:nvSpPr>
          <p:cNvPr id="21" name="TextBox 21"/>
          <p:cNvSpPr txBox="1"/>
          <p:nvPr/>
        </p:nvSpPr>
        <p:spPr>
          <a:xfrm>
            <a:off x="7236682" y="4957169"/>
            <a:ext cx="6272348" cy="6622743"/>
          </a:xfrm>
          <a:prstGeom prst="rect">
            <a:avLst/>
          </a:prstGeom>
        </p:spPr>
        <p:txBody>
          <a:bodyPr lIns="0" tIns="0" rIns="0" bIns="0" rtlCol="0" anchor="t">
            <a:spAutoFit/>
          </a:bodyPr>
          <a:lstStyle/>
          <a:p>
            <a:pPr algn="ctr">
              <a:lnSpc>
                <a:spcPts val="2481"/>
              </a:lnSpc>
              <a:spcBef>
                <a:spcPct val="0"/>
              </a:spcBef>
            </a:pPr>
            <a:r>
              <a:rPr lang="en-US" sz="2409">
                <a:solidFill>
                  <a:srgbClr val="000000"/>
                </a:solidFill>
                <a:latin typeface="Londrina Solid"/>
                <a:ea typeface="Londrina Solid"/>
                <a:cs typeface="Londrina Solid"/>
                <a:sym typeface="Londrina Solid"/>
              </a:rPr>
              <a:t>Health is not simply the absence of disease. While the biomedical model focuses on diagnosing and treating illness, it does not fully explain health inequalities. A broader perspective recognises that social and economic conditions influence health outcomes. Public Health Wales identifies persistent health inequalities linked to deprivation and employment (Public Health Wales, 2023). The Marmot Review update confirms that socio-economic inequality remains strongly associated with poorer health outcomes in the UK (Marmot et al., 2020). Individuals living in deprived areas are more likely to experience chronic illness and reduced life expectancy. The Well-being of Future Generations (Wales) Act 2015 requires public bodies to take a long-term and preventative approach to wellbeing (Welsh Government, 2021). This reflects a social model of health that prioritises prevention, community wellbeing and reduction of inequality. Healthcare practice in Wales must therefore address structural determinants alongside clinical treatment.</a:t>
            </a:r>
          </a:p>
        </p:txBody>
      </p:sp>
      <p:sp>
        <p:nvSpPr>
          <p:cNvPr id="22" name="TextBox 22"/>
          <p:cNvSpPr txBox="1"/>
          <p:nvPr/>
        </p:nvSpPr>
        <p:spPr>
          <a:xfrm>
            <a:off x="13690005" y="4766669"/>
            <a:ext cx="5714902" cy="9847637"/>
          </a:xfrm>
          <a:prstGeom prst="rect">
            <a:avLst/>
          </a:prstGeom>
        </p:spPr>
        <p:txBody>
          <a:bodyPr lIns="0" tIns="0" rIns="0" bIns="0" rtlCol="0" anchor="t">
            <a:spAutoFit/>
          </a:bodyPr>
          <a:lstStyle/>
          <a:p>
            <a:pPr algn="ctr">
              <a:lnSpc>
                <a:spcPts val="3378"/>
              </a:lnSpc>
              <a:spcBef>
                <a:spcPct val="0"/>
              </a:spcBef>
            </a:pPr>
            <a:r>
              <a:rPr lang="en-US" sz="2815" b="1">
                <a:solidFill>
                  <a:srgbClr val="000000"/>
                </a:solidFill>
                <a:latin typeface="Londrina Solid Heavy"/>
                <a:ea typeface="Londrina Solid Heavy"/>
                <a:cs typeface="Londrina Solid Heavy"/>
                <a:sym typeface="Londrina Solid Heavy"/>
              </a:rPr>
              <a:t>Health is a complex and contested concept shaped by social and cultural context. Cultural beliefs influence how people understand illness, recovery and healthcare relationships. Research shows that cultural context affects trust, communication and expectations of care (Napier et al., 2016). In Wales, identity is closely linked to language, community and place. National survey data shows that 58% of people report a sense of belonging to their local area (Welsh Government, 2024). Strong community identity can support resilience and mental wellbeing. However, if healthcare services ignore cultural context, patients may feel misunderstood or marginalised. Person-centred care requires professionals to recognise identity, belonging and social background as part of assessment and care planning. This approach supports engagement and improves patient experience.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AE9FF"/>
        </a:solidFill>
        <a:effectLst/>
      </p:bgPr>
    </p:bg>
    <p:spTree>
      <p:nvGrpSpPr>
        <p:cNvPr id="1" name=""/>
        <p:cNvGrpSpPr/>
        <p:nvPr/>
      </p:nvGrpSpPr>
      <p:grpSpPr>
        <a:xfrm>
          <a:off x="0" y="0"/>
          <a:ext cx="0" cy="0"/>
          <a:chOff x="0" y="0"/>
          <a:chExt cx="0" cy="0"/>
        </a:xfrm>
      </p:grpSpPr>
      <p:sp>
        <p:nvSpPr>
          <p:cNvPr id="2" name="TextBox 2"/>
          <p:cNvSpPr txBox="1"/>
          <p:nvPr/>
        </p:nvSpPr>
        <p:spPr>
          <a:xfrm>
            <a:off x="790123" y="703578"/>
            <a:ext cx="5663109" cy="485775"/>
          </a:xfrm>
          <a:prstGeom prst="rect">
            <a:avLst/>
          </a:prstGeom>
        </p:spPr>
        <p:txBody>
          <a:bodyPr lIns="0" tIns="0" rIns="0" bIns="0" rtlCol="0" anchor="t">
            <a:spAutoFit/>
          </a:bodyPr>
          <a:lstStyle/>
          <a:p>
            <a:pPr algn="ctr">
              <a:lnSpc>
                <a:spcPts val="3761"/>
              </a:lnSpc>
              <a:spcBef>
                <a:spcPct val="0"/>
              </a:spcBef>
            </a:pPr>
            <a:r>
              <a:rPr lang="en-US" sz="3134" b="1">
                <a:solidFill>
                  <a:srgbClr val="222050"/>
                </a:solidFill>
                <a:latin typeface="Londrina Solid Heavy"/>
                <a:ea typeface="Londrina Solid Heavy"/>
                <a:cs typeface="Londrina Solid Heavy"/>
                <a:sym typeface="Londrina Solid Heavy"/>
              </a:rPr>
              <a:t>WELSH LANGUAGE AND PATIENT SAFETY </a:t>
            </a:r>
          </a:p>
        </p:txBody>
      </p:sp>
      <p:sp>
        <p:nvSpPr>
          <p:cNvPr id="3" name="TextBox 3"/>
          <p:cNvSpPr txBox="1"/>
          <p:nvPr/>
        </p:nvSpPr>
        <p:spPr>
          <a:xfrm>
            <a:off x="709872" y="1502475"/>
            <a:ext cx="19839908" cy="6101160"/>
          </a:xfrm>
          <a:prstGeom prst="rect">
            <a:avLst/>
          </a:prstGeom>
        </p:spPr>
        <p:txBody>
          <a:bodyPr lIns="0" tIns="0" rIns="0" bIns="0" rtlCol="0" anchor="t">
            <a:spAutoFit/>
          </a:bodyPr>
          <a:lstStyle/>
          <a:p>
            <a:pPr algn="ctr">
              <a:lnSpc>
                <a:spcPts val="4381"/>
              </a:lnSpc>
              <a:spcBef>
                <a:spcPct val="0"/>
              </a:spcBef>
            </a:pPr>
            <a:r>
              <a:rPr lang="en-US" sz="3651" b="1">
                <a:solidFill>
                  <a:srgbClr val="000000"/>
                </a:solidFill>
                <a:latin typeface="Londrina Solid Heavy"/>
                <a:ea typeface="Londrina Solid Heavy"/>
                <a:cs typeface="Londrina Solid Heavy"/>
                <a:sym typeface="Londrina Solid Heavy"/>
              </a:rPr>
              <a:t>The Welsh Language (Wales) Measure 2011 gives Welsh official status in public services. Cymraeg 2050 sets out a strategy to increase the number of Welsh speakers and strengthen the use of Welsh across public services (Welsh Government, 2022a). The policy More than just words states that language should be recognised as a care need within health and social care settings (Welsh Government, 2022b). Language is directly linked to safety and quality of care. Evidence shows that language barriers are associated with misunderstanding, reduced adherence to treatment and increased safety risks (Al Shamsi et al., 2020). Patients who cannot communicate in their first language may struggle to describe symptoms accurately or understand clinical information. This is particularly relevant for older adults and people with cognitive impairment, who may revert to their first language when distressed. Without appropriate language provision, assessment, consent and emotional wellbeing may be affected. Welsh language provision is therefore connected to patient safety, dignity and equitable access to services. </a:t>
            </a:r>
          </a:p>
        </p:txBody>
      </p:sp>
      <p:sp>
        <p:nvSpPr>
          <p:cNvPr id="4" name="TextBox 4"/>
          <p:cNvSpPr txBox="1"/>
          <p:nvPr/>
        </p:nvSpPr>
        <p:spPr>
          <a:xfrm>
            <a:off x="790123" y="7873149"/>
            <a:ext cx="6516489" cy="485775"/>
          </a:xfrm>
          <a:prstGeom prst="rect">
            <a:avLst/>
          </a:prstGeom>
        </p:spPr>
        <p:txBody>
          <a:bodyPr lIns="0" tIns="0" rIns="0" bIns="0" rtlCol="0" anchor="t">
            <a:spAutoFit/>
          </a:bodyPr>
          <a:lstStyle/>
          <a:p>
            <a:pPr algn="ctr">
              <a:lnSpc>
                <a:spcPts val="3761"/>
              </a:lnSpc>
              <a:spcBef>
                <a:spcPct val="0"/>
              </a:spcBef>
            </a:pPr>
            <a:r>
              <a:rPr lang="en-US" sz="3134" b="1">
                <a:solidFill>
                  <a:srgbClr val="222050"/>
                </a:solidFill>
                <a:latin typeface="Londrina Solid Heavy"/>
                <a:ea typeface="Londrina Solid Heavy"/>
                <a:cs typeface="Londrina Solid Heavy"/>
                <a:sym typeface="Londrina Solid Heavy"/>
              </a:rPr>
              <a:t>POLICY AND PROFESSIONAL RESPONSIBILITY </a:t>
            </a:r>
          </a:p>
        </p:txBody>
      </p:sp>
      <p:sp>
        <p:nvSpPr>
          <p:cNvPr id="5" name="TextBox 5"/>
          <p:cNvSpPr txBox="1"/>
          <p:nvPr/>
        </p:nvSpPr>
        <p:spPr>
          <a:xfrm>
            <a:off x="912868" y="9082824"/>
            <a:ext cx="19915956" cy="4352925"/>
          </a:xfrm>
          <a:prstGeom prst="rect">
            <a:avLst/>
          </a:prstGeom>
        </p:spPr>
        <p:txBody>
          <a:bodyPr lIns="0" tIns="0" rIns="0" bIns="0" rtlCol="0" anchor="t">
            <a:spAutoFit/>
          </a:bodyPr>
          <a:lstStyle/>
          <a:p>
            <a:pPr algn="ctr">
              <a:lnSpc>
                <a:spcPts val="4298"/>
              </a:lnSpc>
              <a:spcBef>
                <a:spcPct val="0"/>
              </a:spcBef>
            </a:pPr>
            <a:r>
              <a:rPr lang="en-US" sz="3582" b="1">
                <a:solidFill>
                  <a:srgbClr val="000000"/>
                </a:solidFill>
                <a:latin typeface="Londrina Solid Heavy"/>
                <a:ea typeface="Londrina Solid Heavy"/>
                <a:cs typeface="Londrina Solid Heavy"/>
                <a:sym typeface="Londrina Solid Heavy"/>
              </a:rPr>
              <a:t>The Social Services and Well-being (Wales) Act 2014 places wellbeing, voice and control at the centre of care delivery (Welsh Government, 2023b). The Well-being of Future Generations (Wales) Act 2015 includes a goal of supporting a thriving Welsh language and culture (Welsh Government, 2021). Compliance with language standards is monitored by the Welsh Language Commissioner (Welsh Language Commissioner, 2023). Professional standards reinforce these responsibilities. The NMC Code requires nurses to prioritise people, practise effectively and preserve safety through clear communication (NMC, 2023). In Wales, this includes recognising language preference and cultural context as part of safe practice. Legislation and professional guidance therefore require bilingual and culturally competent healthcare. Language is not an optional addition but part of professional accountability.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AE9FF"/>
        </a:solidFill>
        <a:effectLst/>
      </p:bgPr>
    </p:bg>
    <p:spTree>
      <p:nvGrpSpPr>
        <p:cNvPr id="1" name=""/>
        <p:cNvGrpSpPr/>
        <p:nvPr/>
      </p:nvGrpSpPr>
      <p:grpSpPr>
        <a:xfrm>
          <a:off x="0" y="0"/>
          <a:ext cx="0" cy="0"/>
          <a:chOff x="0" y="0"/>
          <a:chExt cx="0" cy="0"/>
        </a:xfrm>
      </p:grpSpPr>
      <p:sp>
        <p:nvSpPr>
          <p:cNvPr id="2" name="TextBox 2"/>
          <p:cNvSpPr txBox="1"/>
          <p:nvPr/>
        </p:nvSpPr>
        <p:spPr>
          <a:xfrm>
            <a:off x="834210" y="969894"/>
            <a:ext cx="4290239" cy="1077218"/>
          </a:xfrm>
          <a:prstGeom prst="rect">
            <a:avLst/>
          </a:prstGeom>
        </p:spPr>
        <p:txBody>
          <a:bodyPr wrap="square" lIns="0" tIns="0" rIns="0" bIns="0" rtlCol="0" anchor="t">
            <a:spAutoFit/>
          </a:bodyPr>
          <a:lstStyle/>
          <a:p>
            <a:pPr algn="ctr">
              <a:lnSpc>
                <a:spcPts val="8411"/>
              </a:lnSpc>
              <a:spcBef>
                <a:spcPct val="0"/>
              </a:spcBef>
            </a:pPr>
            <a:r>
              <a:rPr lang="en-US" sz="7009" b="1" dirty="0">
                <a:solidFill>
                  <a:srgbClr val="222050"/>
                </a:solidFill>
                <a:latin typeface="Londrina Solid Heavy"/>
                <a:ea typeface="Londrina Solid Heavy"/>
                <a:cs typeface="Londrina Solid Heavy"/>
                <a:sym typeface="Londrina Solid Heavy"/>
              </a:rPr>
              <a:t>CONCLUSION</a:t>
            </a:r>
          </a:p>
        </p:txBody>
      </p:sp>
      <p:sp>
        <p:nvSpPr>
          <p:cNvPr id="3" name="TextBox 3"/>
          <p:cNvSpPr txBox="1"/>
          <p:nvPr/>
        </p:nvSpPr>
        <p:spPr>
          <a:xfrm>
            <a:off x="532377" y="2886778"/>
            <a:ext cx="19975419" cy="3385904"/>
          </a:xfrm>
          <a:prstGeom prst="rect">
            <a:avLst/>
          </a:prstGeom>
        </p:spPr>
        <p:txBody>
          <a:bodyPr lIns="0" tIns="0" rIns="0" bIns="0" rtlCol="0" anchor="t">
            <a:spAutoFit/>
          </a:bodyPr>
          <a:lstStyle/>
          <a:p>
            <a:pPr algn="ctr">
              <a:lnSpc>
                <a:spcPts val="5317"/>
              </a:lnSpc>
              <a:spcBef>
                <a:spcPct val="0"/>
              </a:spcBef>
            </a:pPr>
            <a:r>
              <a:rPr lang="en-US" sz="4431" b="1">
                <a:solidFill>
                  <a:srgbClr val="000000"/>
                </a:solidFill>
                <a:latin typeface="Londrina Solid Heavy"/>
                <a:ea typeface="Londrina Solid Heavy"/>
                <a:cs typeface="Londrina Solid Heavy"/>
                <a:sym typeface="Londrina Solid Heavy"/>
              </a:rPr>
              <a:t>Healthcare practice in Wales is shaped by demographic change, socio-economic inequality and cultural identity. Welsh language provision supports safe communication and equitable care. National legislation and professional standards require healthcare services to reflect the social and cultural context of Wales. Delivering effective healthcare in Wales depends on recognising language and identity as central to safe and person-centred practice.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0" ma:contentTypeDescription="Create a new document." ma:contentTypeScope="" ma:versionID="81e2b613ab98794ca3dee3519e8fdaf8">
  <xsd:schema xmlns:xsd="http://www.w3.org/2001/XMLSchema" xmlns:xs="http://www.w3.org/2001/XMLSchema" xmlns:p="http://schemas.microsoft.com/office/2006/metadata/properties" xmlns:ns3="a7bdb143-267e-438d-bcbf-e88b565c1722" targetNamespace="http://schemas.microsoft.com/office/2006/metadata/properties" ma:root="true" ma:fieldsID="ef80e7a29d74abc85bfadf4c5b643b94" ns3:_="">
    <xsd:import namespace="a7bdb143-267e-438d-bcbf-e88b565c172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element ref="ns3:MediaServiceGenerationTime" minOccurs="0"/>
                <xsd:element ref="ns3:MediaServiceEventHashCode"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ystemTags" ma:index="16" nillable="true" ma:displayName="MediaServiceSystemTags" ma:hidden="true" ma:internalName="MediaServiceSystemTags" ma:readOnly="true">
      <xsd:simpleType>
        <xsd:restriction base="dms:Note"/>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AF0A4FC0-99E4-4449-96AA-7D244D53F5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1C1C95-8F50-40FB-8144-FB925611C30A}">
  <ds:schemaRefs>
    <ds:schemaRef ds:uri="http://schemas.microsoft.com/sharepoint/v3/contenttype/forms"/>
  </ds:schemaRefs>
</ds:datastoreItem>
</file>

<file path=customXml/itemProps3.xml><?xml version="1.0" encoding="utf-8"?>
<ds:datastoreItem xmlns:ds="http://schemas.openxmlformats.org/officeDocument/2006/customXml" ds:itemID="{4B58B2BC-2975-4A27-A743-791D7640D4E1}">
  <ds:schemaRefs>
    <ds:schemaRef ds:uri="http://purl.org/dc/terms/"/>
    <ds:schemaRef ds:uri="http://schemas.microsoft.com/office/2006/documentManagement/types"/>
    <ds:schemaRef ds:uri="http://purl.org/dc/elements/1.1/"/>
    <ds:schemaRef ds:uri="http://purl.org/dc/dcmitype/"/>
    <ds:schemaRef ds:uri="a7bdb143-267e-438d-bcbf-e88b565c1722"/>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9</TotalTime>
  <Words>887</Words>
  <Application>Microsoft Office PowerPoint</Application>
  <PresentationFormat>Custom</PresentationFormat>
  <Paragraphs>16</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Londrina Solid</vt:lpstr>
      <vt:lpstr>Londrina Solid Heavy</vt:lpstr>
      <vt:lpstr>Barlow Semi-Bold</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Fast Changes on the Earth's Surface Activity Research Poster</dc:title>
  <cp:lastModifiedBy>Mariama Ceesay (2325619)</cp:lastModifiedBy>
  <cp:revision>3</cp:revision>
  <dcterms:created xsi:type="dcterms:W3CDTF">2006-08-16T00:00:00Z</dcterms:created>
  <dcterms:modified xsi:type="dcterms:W3CDTF">2026-03-03T12:09:01Z</dcterms:modified>
  <dc:identifier>DAHC43CAiBE</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