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sldIdLst>
    <p:sldId id="270" r:id="rId2"/>
    <p:sldId id="256" r:id="rId3"/>
    <p:sldId id="258" r:id="rId4"/>
    <p:sldId id="275" r:id="rId5"/>
    <p:sldId id="285" r:id="rId6"/>
    <p:sldId id="276" r:id="rId7"/>
    <p:sldId id="286" r:id="rId8"/>
    <p:sldId id="287" r:id="rId9"/>
    <p:sldId id="288" r:id="rId10"/>
    <p:sldId id="271" r:id="rId11"/>
    <p:sldId id="272" r:id="rId12"/>
    <p:sldId id="273" r:id="rId13"/>
    <p:sldId id="284" r:id="rId14"/>
    <p:sldId id="259" r:id="rId15"/>
    <p:sldId id="263" r:id="rId16"/>
    <p:sldId id="261" r:id="rId17"/>
    <p:sldId id="262" r:id="rId18"/>
    <p:sldId id="257" r:id="rId19"/>
    <p:sldId id="283" r:id="rId20"/>
    <p:sldId id="274" r:id="rId21"/>
    <p:sldId id="260"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59" d="100"/>
          <a:sy n="59" d="100"/>
        </p:scale>
        <p:origin x="964" y="52"/>
      </p:cViewPr>
      <p:guideLst/>
    </p:cSldViewPr>
  </p:slideViewPr>
  <p:notesTextViewPr>
    <p:cViewPr>
      <p:scale>
        <a:sx n="3" d="2"/>
        <a:sy n="3" d="2"/>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0EE643-EB5E-4DD9-AF1C-BB7AC9ED9AA4}" type="datetimeFigureOut">
              <a:rPr lang="en-GB" smtClean="0"/>
              <a:t>12/03/2026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112BA12-54BE-4C43-8895-73B44CB7DC1D}" type="slidenum">
              <a:rPr lang="en-GB" smtClean="0"/>
              <a:t>‹#›</a:t>
            </a:fld>
            <a:endParaRPr lang="en-GB"/>
          </a:p>
        </p:txBody>
      </p:sp>
    </p:spTree>
    <p:extLst>
      <p:ext uri="{BB962C8B-B14F-4D97-AF65-F5344CB8AC3E}">
        <p14:creationId xmlns:p14="http://schemas.microsoft.com/office/powerpoint/2010/main" val="14953029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112BA12-54BE-4C43-8895-73B44CB7DC1D}" type="slidenum">
              <a:rPr lang="en-GB" smtClean="0"/>
              <a:t>3</a:t>
            </a:fld>
            <a:endParaRPr lang="en-GB"/>
          </a:p>
        </p:txBody>
      </p:sp>
    </p:spTree>
    <p:extLst>
      <p:ext uri="{BB962C8B-B14F-4D97-AF65-F5344CB8AC3E}">
        <p14:creationId xmlns:p14="http://schemas.microsoft.com/office/powerpoint/2010/main" val="424044198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presentation will provide the key methods of tracking the rates of Hepatitis B levels among the local population. Hepatitis B is an infection caused by the hepatitis B virus, and it may lead to acute and chronic diseases. It would also be significant to have a cheque retained on the incidence of this infection, as it would provide those in charge of public health with the number of new cases that are being experienced and the geographical spread of the disease (</a:t>
            </a:r>
            <a:r>
              <a:rPr lang="en-GB" sz="1200" kern="1200" dirty="0" err="1">
                <a:solidFill>
                  <a:schemeClr val="tx1"/>
                </a:solidFill>
                <a:effectLst/>
                <a:latin typeface="+mn-lt"/>
                <a:ea typeface="+mn-ea"/>
                <a:cs typeface="+mn-cs"/>
              </a:rPr>
              <a:t>Pascucci</a:t>
            </a:r>
            <a:r>
              <a:rPr lang="en-GB" sz="1200" kern="1200" dirty="0">
                <a:solidFill>
                  <a:schemeClr val="tx1"/>
                </a:solidFill>
                <a:effectLst/>
                <a:latin typeface="+mn-lt"/>
                <a:ea typeface="+mn-ea"/>
                <a:cs typeface="+mn-cs"/>
              </a:rPr>
              <a:t> et al., 2025). The health professionals will be in a position to recognise an outbreak early enough by observing the cases and act to contain the outbreak. In order to make the monitoring easier, it can also be rational to research the effectiveness of prevention measures, including vaccination programmes and health education, within the framework of the number of infections.</a:t>
            </a: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Disease surveillance is one of the indications that has been employed in monitoring hepatitis B. The surveillance systems gather and analyse facts about the new cases of sickness in society. Such surveillance is done by the UK Health Security Agency and other organisations in the public health of the UK. In case hepatitis B is diagnosed by the doctors, they are expected to refer the confirmed cases to the public health authorities (Tran et al., 2021). There are also positive test results in the laboratories. This type of system will enable the health authorities to trace the pattern in the rate of infection, areas at risk, and whether there is an increase or a decrease in the number of cases.</a:t>
            </a:r>
          </a:p>
          <a:p>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other effective technique that is applied to identify hepatitis B is the laboratory method, which involves the application of blood tests to identify the signs of the virus, including the surface antigen of hepatitis B. An affirmative finding on passing through a laboratory is communicated to the systems of public health surveillance (Li et al., 2025). The screening programmes are also suitable for the detection of infections that do not show symptoms. To give an example, pregnant women in the UK are regularly screened for hepatitis B as they receive their antenatal care. The role of screening is to help early detection of the disease and provide valuable information regarding the prevalence of the disease among various population segments.</a:t>
            </a:r>
          </a:p>
          <a:p>
            <a:endParaRPr lang="en-US" dirty="0"/>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Lastly, the obtained data is to be analysed in order to monitor the incidence of hepatitis B. The public health authorities collect the required information on a routine basis to determine the patterns and trends concerning the rate of infections. Due to the digital health records and reporting system, it is possible to share information between hospitals, laboratories, and public health agencies (</a:t>
            </a:r>
            <a:r>
              <a:rPr lang="en-GB" sz="1200" kern="1200" dirty="0" err="1">
                <a:solidFill>
                  <a:schemeClr val="tx1"/>
                </a:solidFill>
                <a:effectLst/>
                <a:latin typeface="+mn-lt"/>
                <a:ea typeface="+mn-ea"/>
                <a:cs typeface="+mn-cs"/>
              </a:rPr>
              <a:t>Hou</a:t>
            </a:r>
            <a:r>
              <a:rPr lang="en-GB" sz="1200" kern="1200" dirty="0">
                <a:solidFill>
                  <a:schemeClr val="tx1"/>
                </a:solidFill>
                <a:effectLst/>
                <a:latin typeface="+mn-lt"/>
                <a:ea typeface="+mn-ea"/>
                <a:cs typeface="+mn-cs"/>
              </a:rPr>
              <a:t> et al., 2020). This information will be used to help the authorities determine the high-risk population, geographical regions, and risk of outbreaks. The learning will facilitate improved health choices among the population, such as vaccination, enlightenment programmes, and interventions, such as those directed towards curbing the spread of the hepatitis B disease.</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Hepatitis B also has contact tracing and case investigation as its strategies of monitoring. In case of the confirmed new cases, the public health teams can interrogate the close contacts of the patient. It can be sexual partners, family members, or other people who might have come in contact with the infected body fluids. On the same contacts, the test on the virus can be done and vaccination carried out in case the contacts are in need (</a:t>
            </a:r>
            <a:r>
              <a:rPr lang="en-GB" sz="1200" kern="1200" dirty="0" err="1">
                <a:solidFill>
                  <a:schemeClr val="tx1"/>
                </a:solidFill>
                <a:effectLst/>
                <a:latin typeface="+mn-lt"/>
                <a:ea typeface="+mn-ea"/>
                <a:cs typeface="+mn-cs"/>
              </a:rPr>
              <a:t>Lubel</a:t>
            </a:r>
            <a:r>
              <a:rPr lang="en-GB" sz="1200" kern="1200" dirty="0">
                <a:solidFill>
                  <a:schemeClr val="tx1"/>
                </a:solidFill>
                <a:effectLst/>
                <a:latin typeface="+mn-lt"/>
                <a:ea typeface="+mn-ea"/>
                <a:cs typeface="+mn-cs"/>
              </a:rPr>
              <a:t> et al., 2022). Contact tracing will assist in identifying more cases that could not have been detected, and also assist the health authorities in knowing how the infection is spreading in society.</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21989322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F04E98-C2F0-822E-7F1C-78A9F6D96B4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5001117-7E33-86B9-5580-F984330ECD7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860E274-627D-4489-660D-3FDFFCA293DB}"/>
              </a:ext>
            </a:extLst>
          </p:cNvPr>
          <p:cNvSpPr>
            <a:spLocks noGrp="1"/>
          </p:cNvSpPr>
          <p:nvPr>
            <p:ph type="dt" sz="half" idx="10"/>
          </p:nvPr>
        </p:nvSpPr>
        <p:spPr/>
        <p:txBody>
          <a:bodyPr/>
          <a:lstStyle/>
          <a:p>
            <a:fld id="{8A354599-020E-4B18-A7F2-5EE211BB540F}" type="datetimeFigureOut">
              <a:rPr lang="en-GB" smtClean="0"/>
              <a:t>12/03/2026</a:t>
            </a:fld>
            <a:endParaRPr lang="en-GB"/>
          </a:p>
        </p:txBody>
      </p:sp>
      <p:sp>
        <p:nvSpPr>
          <p:cNvPr id="5" name="Footer Placeholder 4">
            <a:extLst>
              <a:ext uri="{FF2B5EF4-FFF2-40B4-BE49-F238E27FC236}">
                <a16:creationId xmlns:a16="http://schemas.microsoft.com/office/drawing/2014/main" id="{95816BB1-8287-1539-EBA6-5877DEAC6F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67DCC1-DF07-6CA4-F04A-DE5583768A14}"/>
              </a:ext>
            </a:extLst>
          </p:cNvPr>
          <p:cNvSpPr>
            <a:spLocks noGrp="1"/>
          </p:cNvSpPr>
          <p:nvPr>
            <p:ph type="sldNum" sz="quarter" idx="12"/>
          </p:nvPr>
        </p:nvSpPr>
        <p:spPr/>
        <p:txBody>
          <a:bodyPr/>
          <a:lstStyle/>
          <a:p>
            <a:fld id="{4AED615A-2D65-4BD1-BA90-2A474D6A7D00}" type="slidenum">
              <a:rPr lang="en-GB" smtClean="0"/>
              <a:t>‹#›</a:t>
            </a:fld>
            <a:endParaRPr lang="en-GB"/>
          </a:p>
        </p:txBody>
      </p:sp>
    </p:spTree>
    <p:extLst>
      <p:ext uri="{BB962C8B-B14F-4D97-AF65-F5344CB8AC3E}">
        <p14:creationId xmlns:p14="http://schemas.microsoft.com/office/powerpoint/2010/main" val="8615632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A920B8-69FD-C58B-8F95-6DF7DA44F98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D86A584-CD52-EA1B-08EC-3CF8CA240BD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2722DD-F5CF-980A-BBEE-11EB94C53441}"/>
              </a:ext>
            </a:extLst>
          </p:cNvPr>
          <p:cNvSpPr>
            <a:spLocks noGrp="1"/>
          </p:cNvSpPr>
          <p:nvPr>
            <p:ph type="dt" sz="half" idx="10"/>
          </p:nvPr>
        </p:nvSpPr>
        <p:spPr/>
        <p:txBody>
          <a:bodyPr/>
          <a:lstStyle/>
          <a:p>
            <a:fld id="{8A354599-020E-4B18-A7F2-5EE211BB540F}" type="datetimeFigureOut">
              <a:rPr lang="en-GB" smtClean="0"/>
              <a:t>12/03/2026</a:t>
            </a:fld>
            <a:endParaRPr lang="en-GB"/>
          </a:p>
        </p:txBody>
      </p:sp>
      <p:sp>
        <p:nvSpPr>
          <p:cNvPr id="5" name="Footer Placeholder 4">
            <a:extLst>
              <a:ext uri="{FF2B5EF4-FFF2-40B4-BE49-F238E27FC236}">
                <a16:creationId xmlns:a16="http://schemas.microsoft.com/office/drawing/2014/main" id="{202C3984-88E5-0AEC-68A5-56B8A5831B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88F8963-F356-8405-787F-472ADE5A6233}"/>
              </a:ext>
            </a:extLst>
          </p:cNvPr>
          <p:cNvSpPr>
            <a:spLocks noGrp="1"/>
          </p:cNvSpPr>
          <p:nvPr>
            <p:ph type="sldNum" sz="quarter" idx="12"/>
          </p:nvPr>
        </p:nvSpPr>
        <p:spPr/>
        <p:txBody>
          <a:bodyPr/>
          <a:lstStyle/>
          <a:p>
            <a:fld id="{4AED615A-2D65-4BD1-BA90-2A474D6A7D00}" type="slidenum">
              <a:rPr lang="en-GB" smtClean="0"/>
              <a:t>‹#›</a:t>
            </a:fld>
            <a:endParaRPr lang="en-GB"/>
          </a:p>
        </p:txBody>
      </p:sp>
    </p:spTree>
    <p:extLst>
      <p:ext uri="{BB962C8B-B14F-4D97-AF65-F5344CB8AC3E}">
        <p14:creationId xmlns:p14="http://schemas.microsoft.com/office/powerpoint/2010/main" val="1767956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736B1-D7D5-FDEA-EF93-C857B06AF63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19CE14F-8A0E-1F90-1D56-A139183158D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7A5E346-E3D4-7527-1271-B97F497CD02D}"/>
              </a:ext>
            </a:extLst>
          </p:cNvPr>
          <p:cNvSpPr>
            <a:spLocks noGrp="1"/>
          </p:cNvSpPr>
          <p:nvPr>
            <p:ph type="dt" sz="half" idx="10"/>
          </p:nvPr>
        </p:nvSpPr>
        <p:spPr/>
        <p:txBody>
          <a:bodyPr/>
          <a:lstStyle/>
          <a:p>
            <a:fld id="{8A354599-020E-4B18-A7F2-5EE211BB540F}" type="datetimeFigureOut">
              <a:rPr lang="en-GB" smtClean="0"/>
              <a:t>12/03/2026</a:t>
            </a:fld>
            <a:endParaRPr lang="en-GB"/>
          </a:p>
        </p:txBody>
      </p:sp>
      <p:sp>
        <p:nvSpPr>
          <p:cNvPr id="5" name="Footer Placeholder 4">
            <a:extLst>
              <a:ext uri="{FF2B5EF4-FFF2-40B4-BE49-F238E27FC236}">
                <a16:creationId xmlns:a16="http://schemas.microsoft.com/office/drawing/2014/main" id="{B638B9CB-CE26-BD07-3AE8-ADBD7DDE71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C63674A-CAF3-33DE-2C54-BC4EB94AF17B}"/>
              </a:ext>
            </a:extLst>
          </p:cNvPr>
          <p:cNvSpPr>
            <a:spLocks noGrp="1"/>
          </p:cNvSpPr>
          <p:nvPr>
            <p:ph type="sldNum" sz="quarter" idx="12"/>
          </p:nvPr>
        </p:nvSpPr>
        <p:spPr/>
        <p:txBody>
          <a:bodyPr/>
          <a:lstStyle/>
          <a:p>
            <a:fld id="{4AED615A-2D65-4BD1-BA90-2A474D6A7D00}" type="slidenum">
              <a:rPr lang="en-GB" smtClean="0"/>
              <a:t>‹#›</a:t>
            </a:fld>
            <a:endParaRPr lang="en-GB"/>
          </a:p>
        </p:txBody>
      </p:sp>
    </p:spTree>
    <p:extLst>
      <p:ext uri="{BB962C8B-B14F-4D97-AF65-F5344CB8AC3E}">
        <p14:creationId xmlns:p14="http://schemas.microsoft.com/office/powerpoint/2010/main" val="38323314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33ADB6-46A7-4CAD-1616-5EDA7509CB7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EA0DAAC-8D33-0918-EB6B-67583F46F05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A147C57-09D8-1C64-9DAC-D4640ED3C3A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5F2EE65-7F14-D063-E93C-66F4A9FBB607}"/>
              </a:ext>
            </a:extLst>
          </p:cNvPr>
          <p:cNvSpPr>
            <a:spLocks noGrp="1"/>
          </p:cNvSpPr>
          <p:nvPr>
            <p:ph type="dt" sz="half" idx="10"/>
          </p:nvPr>
        </p:nvSpPr>
        <p:spPr/>
        <p:txBody>
          <a:bodyPr/>
          <a:lstStyle/>
          <a:p>
            <a:fld id="{8A354599-020E-4B18-A7F2-5EE211BB540F}" type="datetimeFigureOut">
              <a:rPr lang="en-GB" smtClean="0"/>
              <a:t>12/03/2026</a:t>
            </a:fld>
            <a:endParaRPr lang="en-GB"/>
          </a:p>
        </p:txBody>
      </p:sp>
      <p:sp>
        <p:nvSpPr>
          <p:cNvPr id="6" name="Footer Placeholder 5">
            <a:extLst>
              <a:ext uri="{FF2B5EF4-FFF2-40B4-BE49-F238E27FC236}">
                <a16:creationId xmlns:a16="http://schemas.microsoft.com/office/drawing/2014/main" id="{FDA23B55-A8F8-D151-B8C0-16A224C5029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8A738FE-5EE4-F687-5C02-2C47B60B0247}"/>
              </a:ext>
            </a:extLst>
          </p:cNvPr>
          <p:cNvSpPr>
            <a:spLocks noGrp="1"/>
          </p:cNvSpPr>
          <p:nvPr>
            <p:ph type="sldNum" sz="quarter" idx="12"/>
          </p:nvPr>
        </p:nvSpPr>
        <p:spPr/>
        <p:txBody>
          <a:bodyPr/>
          <a:lstStyle/>
          <a:p>
            <a:fld id="{4AED615A-2D65-4BD1-BA90-2A474D6A7D00}" type="slidenum">
              <a:rPr lang="en-GB" smtClean="0"/>
              <a:t>‹#›</a:t>
            </a:fld>
            <a:endParaRPr lang="en-GB"/>
          </a:p>
        </p:txBody>
      </p:sp>
    </p:spTree>
    <p:extLst>
      <p:ext uri="{BB962C8B-B14F-4D97-AF65-F5344CB8AC3E}">
        <p14:creationId xmlns:p14="http://schemas.microsoft.com/office/powerpoint/2010/main" val="109355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46557-32F4-9D88-20DF-1417E2B98CB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87FF71-110F-AC51-3E8F-B81A8DE227A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43E53B2-4807-534A-F7F2-875B671D232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76A22BD-7ED8-0879-1B49-5CA19CCA164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CDD834-670F-CA84-77B3-32A6E9C3DFB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F25DA32-D27A-617C-2771-92959250DD7C}"/>
              </a:ext>
            </a:extLst>
          </p:cNvPr>
          <p:cNvSpPr>
            <a:spLocks noGrp="1"/>
          </p:cNvSpPr>
          <p:nvPr>
            <p:ph type="dt" sz="half" idx="10"/>
          </p:nvPr>
        </p:nvSpPr>
        <p:spPr/>
        <p:txBody>
          <a:bodyPr/>
          <a:lstStyle/>
          <a:p>
            <a:fld id="{8A354599-020E-4B18-A7F2-5EE211BB540F}" type="datetimeFigureOut">
              <a:rPr lang="en-GB" smtClean="0"/>
              <a:t>12/03/2026</a:t>
            </a:fld>
            <a:endParaRPr lang="en-GB"/>
          </a:p>
        </p:txBody>
      </p:sp>
      <p:sp>
        <p:nvSpPr>
          <p:cNvPr id="8" name="Footer Placeholder 7">
            <a:extLst>
              <a:ext uri="{FF2B5EF4-FFF2-40B4-BE49-F238E27FC236}">
                <a16:creationId xmlns:a16="http://schemas.microsoft.com/office/drawing/2014/main" id="{6EB54529-78DB-CE44-5A42-8C9DCFB876D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447881C-00B6-EB98-08AD-849ED1F63874}"/>
              </a:ext>
            </a:extLst>
          </p:cNvPr>
          <p:cNvSpPr>
            <a:spLocks noGrp="1"/>
          </p:cNvSpPr>
          <p:nvPr>
            <p:ph type="sldNum" sz="quarter" idx="12"/>
          </p:nvPr>
        </p:nvSpPr>
        <p:spPr/>
        <p:txBody>
          <a:bodyPr/>
          <a:lstStyle/>
          <a:p>
            <a:fld id="{4AED615A-2D65-4BD1-BA90-2A474D6A7D00}" type="slidenum">
              <a:rPr lang="en-GB" smtClean="0"/>
              <a:t>‹#›</a:t>
            </a:fld>
            <a:endParaRPr lang="en-GB"/>
          </a:p>
        </p:txBody>
      </p:sp>
    </p:spTree>
    <p:extLst>
      <p:ext uri="{BB962C8B-B14F-4D97-AF65-F5344CB8AC3E}">
        <p14:creationId xmlns:p14="http://schemas.microsoft.com/office/powerpoint/2010/main" val="6842709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73BA3-691F-D899-FF37-F00F6EBA636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495D4A0-3EEB-A034-2612-9F9C6BA22BA6}"/>
              </a:ext>
            </a:extLst>
          </p:cNvPr>
          <p:cNvSpPr>
            <a:spLocks noGrp="1"/>
          </p:cNvSpPr>
          <p:nvPr>
            <p:ph type="dt" sz="half" idx="10"/>
          </p:nvPr>
        </p:nvSpPr>
        <p:spPr/>
        <p:txBody>
          <a:bodyPr/>
          <a:lstStyle/>
          <a:p>
            <a:fld id="{8A354599-020E-4B18-A7F2-5EE211BB540F}" type="datetimeFigureOut">
              <a:rPr lang="en-GB" smtClean="0"/>
              <a:t>12/03/2026</a:t>
            </a:fld>
            <a:endParaRPr lang="en-GB"/>
          </a:p>
        </p:txBody>
      </p:sp>
      <p:sp>
        <p:nvSpPr>
          <p:cNvPr id="4" name="Footer Placeholder 3">
            <a:extLst>
              <a:ext uri="{FF2B5EF4-FFF2-40B4-BE49-F238E27FC236}">
                <a16:creationId xmlns:a16="http://schemas.microsoft.com/office/drawing/2014/main" id="{C4BBFE8E-A6CA-4D90-68B5-2C074A61AC1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C6B841A-1EE0-8280-BF25-B6725FFD8EC2}"/>
              </a:ext>
            </a:extLst>
          </p:cNvPr>
          <p:cNvSpPr>
            <a:spLocks noGrp="1"/>
          </p:cNvSpPr>
          <p:nvPr>
            <p:ph type="sldNum" sz="quarter" idx="12"/>
          </p:nvPr>
        </p:nvSpPr>
        <p:spPr/>
        <p:txBody>
          <a:bodyPr/>
          <a:lstStyle/>
          <a:p>
            <a:fld id="{4AED615A-2D65-4BD1-BA90-2A474D6A7D00}" type="slidenum">
              <a:rPr lang="en-GB" smtClean="0"/>
              <a:t>‹#›</a:t>
            </a:fld>
            <a:endParaRPr lang="en-GB"/>
          </a:p>
        </p:txBody>
      </p:sp>
    </p:spTree>
    <p:extLst>
      <p:ext uri="{BB962C8B-B14F-4D97-AF65-F5344CB8AC3E}">
        <p14:creationId xmlns:p14="http://schemas.microsoft.com/office/powerpoint/2010/main" val="39068950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4E19B7A-6E26-3460-0C30-A31540665994}"/>
              </a:ext>
            </a:extLst>
          </p:cNvPr>
          <p:cNvSpPr>
            <a:spLocks noGrp="1"/>
          </p:cNvSpPr>
          <p:nvPr>
            <p:ph type="dt" sz="half" idx="10"/>
          </p:nvPr>
        </p:nvSpPr>
        <p:spPr/>
        <p:txBody>
          <a:bodyPr/>
          <a:lstStyle/>
          <a:p>
            <a:fld id="{8A354599-020E-4B18-A7F2-5EE211BB540F}" type="datetimeFigureOut">
              <a:rPr lang="en-GB" smtClean="0"/>
              <a:t>12/03/2026</a:t>
            </a:fld>
            <a:endParaRPr lang="en-GB"/>
          </a:p>
        </p:txBody>
      </p:sp>
      <p:sp>
        <p:nvSpPr>
          <p:cNvPr id="3" name="Footer Placeholder 2">
            <a:extLst>
              <a:ext uri="{FF2B5EF4-FFF2-40B4-BE49-F238E27FC236}">
                <a16:creationId xmlns:a16="http://schemas.microsoft.com/office/drawing/2014/main" id="{494D52E4-59A4-EC46-5AE6-E99C06BCB09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3C24266-FDCF-034B-4172-7C3B5EB186A3}"/>
              </a:ext>
            </a:extLst>
          </p:cNvPr>
          <p:cNvSpPr>
            <a:spLocks noGrp="1"/>
          </p:cNvSpPr>
          <p:nvPr>
            <p:ph type="sldNum" sz="quarter" idx="12"/>
          </p:nvPr>
        </p:nvSpPr>
        <p:spPr/>
        <p:txBody>
          <a:bodyPr/>
          <a:lstStyle/>
          <a:p>
            <a:fld id="{4AED615A-2D65-4BD1-BA90-2A474D6A7D00}" type="slidenum">
              <a:rPr lang="en-GB" smtClean="0"/>
              <a:t>‹#›</a:t>
            </a:fld>
            <a:endParaRPr lang="en-GB"/>
          </a:p>
        </p:txBody>
      </p:sp>
    </p:spTree>
    <p:extLst>
      <p:ext uri="{BB962C8B-B14F-4D97-AF65-F5344CB8AC3E}">
        <p14:creationId xmlns:p14="http://schemas.microsoft.com/office/powerpoint/2010/main" val="23500975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E872D-251A-01D7-95CD-E4E4BFB6FD6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AAA70A7-6032-1D8A-16B8-2595372C265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6FC9532-8336-50F1-9503-B1B619419E0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E0BD663-D96C-C735-756F-5836A55E4BE1}"/>
              </a:ext>
            </a:extLst>
          </p:cNvPr>
          <p:cNvSpPr>
            <a:spLocks noGrp="1"/>
          </p:cNvSpPr>
          <p:nvPr>
            <p:ph type="dt" sz="half" idx="10"/>
          </p:nvPr>
        </p:nvSpPr>
        <p:spPr/>
        <p:txBody>
          <a:bodyPr/>
          <a:lstStyle/>
          <a:p>
            <a:fld id="{8A354599-020E-4B18-A7F2-5EE211BB540F}" type="datetimeFigureOut">
              <a:rPr lang="en-GB" smtClean="0"/>
              <a:t>12/03/2026</a:t>
            </a:fld>
            <a:endParaRPr lang="en-GB"/>
          </a:p>
        </p:txBody>
      </p:sp>
      <p:sp>
        <p:nvSpPr>
          <p:cNvPr id="6" name="Footer Placeholder 5">
            <a:extLst>
              <a:ext uri="{FF2B5EF4-FFF2-40B4-BE49-F238E27FC236}">
                <a16:creationId xmlns:a16="http://schemas.microsoft.com/office/drawing/2014/main" id="{A26D8121-36CA-1B76-D416-8B746FAB008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A7B7A02-A170-7FB8-372D-7238CE5E74ED}"/>
              </a:ext>
            </a:extLst>
          </p:cNvPr>
          <p:cNvSpPr>
            <a:spLocks noGrp="1"/>
          </p:cNvSpPr>
          <p:nvPr>
            <p:ph type="sldNum" sz="quarter" idx="12"/>
          </p:nvPr>
        </p:nvSpPr>
        <p:spPr/>
        <p:txBody>
          <a:bodyPr/>
          <a:lstStyle/>
          <a:p>
            <a:fld id="{4AED615A-2D65-4BD1-BA90-2A474D6A7D00}" type="slidenum">
              <a:rPr lang="en-GB" smtClean="0"/>
              <a:t>‹#›</a:t>
            </a:fld>
            <a:endParaRPr lang="en-GB"/>
          </a:p>
        </p:txBody>
      </p:sp>
    </p:spTree>
    <p:extLst>
      <p:ext uri="{BB962C8B-B14F-4D97-AF65-F5344CB8AC3E}">
        <p14:creationId xmlns:p14="http://schemas.microsoft.com/office/powerpoint/2010/main" val="36276071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58370-CA5F-BD0F-3D79-5F53B8A3F4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0DC7BD1-D06C-7D0C-3E11-B01585E926E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C53AB54-4168-6400-928E-BE5DEC3880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67E0F7-84EC-1764-8CA8-4867A31FB40B}"/>
              </a:ext>
            </a:extLst>
          </p:cNvPr>
          <p:cNvSpPr>
            <a:spLocks noGrp="1"/>
          </p:cNvSpPr>
          <p:nvPr>
            <p:ph type="dt" sz="half" idx="10"/>
          </p:nvPr>
        </p:nvSpPr>
        <p:spPr/>
        <p:txBody>
          <a:bodyPr/>
          <a:lstStyle/>
          <a:p>
            <a:fld id="{8A354599-020E-4B18-A7F2-5EE211BB540F}" type="datetimeFigureOut">
              <a:rPr lang="en-GB" smtClean="0"/>
              <a:t>12/03/2026</a:t>
            </a:fld>
            <a:endParaRPr lang="en-GB"/>
          </a:p>
        </p:txBody>
      </p:sp>
      <p:sp>
        <p:nvSpPr>
          <p:cNvPr id="6" name="Footer Placeholder 5">
            <a:extLst>
              <a:ext uri="{FF2B5EF4-FFF2-40B4-BE49-F238E27FC236}">
                <a16:creationId xmlns:a16="http://schemas.microsoft.com/office/drawing/2014/main" id="{EC052A6C-2BEA-A6FC-8134-D620301F8BD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46C82CA-25CA-2F67-7D07-ADDAFB072391}"/>
              </a:ext>
            </a:extLst>
          </p:cNvPr>
          <p:cNvSpPr>
            <a:spLocks noGrp="1"/>
          </p:cNvSpPr>
          <p:nvPr>
            <p:ph type="sldNum" sz="quarter" idx="12"/>
          </p:nvPr>
        </p:nvSpPr>
        <p:spPr/>
        <p:txBody>
          <a:bodyPr/>
          <a:lstStyle/>
          <a:p>
            <a:fld id="{4AED615A-2D65-4BD1-BA90-2A474D6A7D00}" type="slidenum">
              <a:rPr lang="en-GB" smtClean="0"/>
              <a:t>‹#›</a:t>
            </a:fld>
            <a:endParaRPr lang="en-GB"/>
          </a:p>
        </p:txBody>
      </p:sp>
    </p:spTree>
    <p:extLst>
      <p:ext uri="{BB962C8B-B14F-4D97-AF65-F5344CB8AC3E}">
        <p14:creationId xmlns:p14="http://schemas.microsoft.com/office/powerpoint/2010/main" val="18476285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370AE-0A51-84AC-6298-B254FD87E8FB}"/>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D006D78-7508-4015-3E83-2C5E692549F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A5EA2AC-F4BA-6942-DD9C-9C80259E6EE7}"/>
              </a:ext>
            </a:extLst>
          </p:cNvPr>
          <p:cNvSpPr>
            <a:spLocks noGrp="1"/>
          </p:cNvSpPr>
          <p:nvPr>
            <p:ph type="dt" sz="half" idx="10"/>
          </p:nvPr>
        </p:nvSpPr>
        <p:spPr/>
        <p:txBody>
          <a:bodyPr/>
          <a:lstStyle/>
          <a:p>
            <a:fld id="{8A354599-020E-4B18-A7F2-5EE211BB540F}" type="datetimeFigureOut">
              <a:rPr lang="en-GB" smtClean="0"/>
              <a:t>12/03/2026</a:t>
            </a:fld>
            <a:endParaRPr lang="en-GB"/>
          </a:p>
        </p:txBody>
      </p:sp>
      <p:sp>
        <p:nvSpPr>
          <p:cNvPr id="5" name="Footer Placeholder 4">
            <a:extLst>
              <a:ext uri="{FF2B5EF4-FFF2-40B4-BE49-F238E27FC236}">
                <a16:creationId xmlns:a16="http://schemas.microsoft.com/office/drawing/2014/main" id="{BDE403F4-300F-7205-4D84-EC36795C31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91E75D4-F82E-A14D-AC59-ABDE88B51543}"/>
              </a:ext>
            </a:extLst>
          </p:cNvPr>
          <p:cNvSpPr>
            <a:spLocks noGrp="1"/>
          </p:cNvSpPr>
          <p:nvPr>
            <p:ph type="sldNum" sz="quarter" idx="12"/>
          </p:nvPr>
        </p:nvSpPr>
        <p:spPr/>
        <p:txBody>
          <a:bodyPr/>
          <a:lstStyle/>
          <a:p>
            <a:fld id="{4AED615A-2D65-4BD1-BA90-2A474D6A7D00}" type="slidenum">
              <a:rPr lang="en-GB" smtClean="0"/>
              <a:t>‹#›</a:t>
            </a:fld>
            <a:endParaRPr lang="en-GB"/>
          </a:p>
        </p:txBody>
      </p:sp>
    </p:spTree>
    <p:extLst>
      <p:ext uri="{BB962C8B-B14F-4D97-AF65-F5344CB8AC3E}">
        <p14:creationId xmlns:p14="http://schemas.microsoft.com/office/powerpoint/2010/main" val="28563180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2A7BCC7-F9E3-D2CA-716D-E07B3B6B78E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E29C915-1F2F-383C-F8AB-4B2CEE85014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865251-EDE0-FCC7-EC39-C78612E799DC}"/>
              </a:ext>
            </a:extLst>
          </p:cNvPr>
          <p:cNvSpPr>
            <a:spLocks noGrp="1"/>
          </p:cNvSpPr>
          <p:nvPr>
            <p:ph type="dt" sz="half" idx="10"/>
          </p:nvPr>
        </p:nvSpPr>
        <p:spPr/>
        <p:txBody>
          <a:bodyPr/>
          <a:lstStyle/>
          <a:p>
            <a:fld id="{8A354599-020E-4B18-A7F2-5EE211BB540F}" type="datetimeFigureOut">
              <a:rPr lang="en-GB" smtClean="0"/>
              <a:t>12/03/2026</a:t>
            </a:fld>
            <a:endParaRPr lang="en-GB"/>
          </a:p>
        </p:txBody>
      </p:sp>
      <p:sp>
        <p:nvSpPr>
          <p:cNvPr id="5" name="Footer Placeholder 4">
            <a:extLst>
              <a:ext uri="{FF2B5EF4-FFF2-40B4-BE49-F238E27FC236}">
                <a16:creationId xmlns:a16="http://schemas.microsoft.com/office/drawing/2014/main" id="{B1CCD25F-5F24-4CF0-002A-B7F06BDE1E3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6A9239-7910-002A-3623-932691A9CEB9}"/>
              </a:ext>
            </a:extLst>
          </p:cNvPr>
          <p:cNvSpPr>
            <a:spLocks noGrp="1"/>
          </p:cNvSpPr>
          <p:nvPr>
            <p:ph type="sldNum" sz="quarter" idx="12"/>
          </p:nvPr>
        </p:nvSpPr>
        <p:spPr/>
        <p:txBody>
          <a:bodyPr/>
          <a:lstStyle/>
          <a:p>
            <a:fld id="{4AED615A-2D65-4BD1-BA90-2A474D6A7D00}" type="slidenum">
              <a:rPr lang="en-GB" smtClean="0"/>
              <a:t>‹#›</a:t>
            </a:fld>
            <a:endParaRPr lang="en-GB"/>
          </a:p>
        </p:txBody>
      </p:sp>
    </p:spTree>
    <p:extLst>
      <p:ext uri="{BB962C8B-B14F-4D97-AF65-F5344CB8AC3E}">
        <p14:creationId xmlns:p14="http://schemas.microsoft.com/office/powerpoint/2010/main" val="141161053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Slide 1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2192000" cy="6858000"/>
          </a:xfrm>
          <a:prstGeom prst="rect">
            <a:avLst/>
          </a:prstGeom>
        </p:spPr>
      </p:pic>
      <p:sp>
        <p:nvSpPr>
          <p:cNvPr id="3" name="Shape 0"/>
          <p:cNvSpPr/>
          <p:nvPr/>
        </p:nvSpPr>
        <p:spPr>
          <a:xfrm>
            <a:off x="0" y="0"/>
            <a:ext cx="12192000" cy="6858000"/>
          </a:xfrm>
          <a:prstGeom prst="rect">
            <a:avLst/>
          </a:prstGeom>
          <a:solidFill>
            <a:srgbClr val="FFFFFF"/>
          </a:solidFill>
          <a:ln/>
        </p:spPr>
      </p:sp>
    </p:spTree>
    <p:extLst>
      <p:ext uri="{BB962C8B-B14F-4D97-AF65-F5344CB8AC3E}">
        <p14:creationId xmlns:p14="http://schemas.microsoft.com/office/powerpoint/2010/main" val="158738108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Slide 6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2192000" cy="6858000"/>
          </a:xfrm>
          <a:prstGeom prst="rect">
            <a:avLst/>
          </a:prstGeom>
        </p:spPr>
      </p:pic>
      <p:sp>
        <p:nvSpPr>
          <p:cNvPr id="3" name="Shape 0"/>
          <p:cNvSpPr/>
          <p:nvPr/>
        </p:nvSpPr>
        <p:spPr>
          <a:xfrm>
            <a:off x="0" y="0"/>
            <a:ext cx="12192000" cy="6858000"/>
          </a:xfrm>
          <a:prstGeom prst="rect">
            <a:avLst/>
          </a:prstGeom>
          <a:solidFill>
            <a:srgbClr val="FFFFFF"/>
          </a:solidFill>
          <a:ln/>
        </p:spPr>
      </p:sp>
    </p:spTree>
    <p:extLst>
      <p:ext uri="{BB962C8B-B14F-4D97-AF65-F5344CB8AC3E}">
        <p14:creationId xmlns:p14="http://schemas.microsoft.com/office/powerpoint/2010/main" val="18323932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cSld name="Slide 2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2192000" cy="6858000"/>
          </a:xfrm>
          <a:prstGeom prst="rect">
            <a:avLst/>
          </a:prstGeom>
        </p:spPr>
      </p:pic>
      <p:sp>
        <p:nvSpPr>
          <p:cNvPr id="3" name="Shape 0"/>
          <p:cNvSpPr/>
          <p:nvPr/>
        </p:nvSpPr>
        <p:spPr>
          <a:xfrm>
            <a:off x="0" y="0"/>
            <a:ext cx="12192000" cy="6858000"/>
          </a:xfrm>
          <a:prstGeom prst="rect">
            <a:avLst/>
          </a:prstGeom>
          <a:solidFill>
            <a:srgbClr val="FFFFFF"/>
          </a:solidFill>
          <a:ln/>
        </p:spPr>
      </p:sp>
    </p:spTree>
    <p:extLst>
      <p:ext uri="{BB962C8B-B14F-4D97-AF65-F5344CB8AC3E}">
        <p14:creationId xmlns:p14="http://schemas.microsoft.com/office/powerpoint/2010/main" val="25988002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cSld name="Slide 5 master">
    <p:bg>
      <p:bgPr>
        <a:solidFill>
          <a:srgbClr val="000000"/>
        </a:solidFill>
        <a:effectLst/>
      </p:bgPr>
    </p:bg>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2"/>
          <a:stretch>
            <a:fillRect/>
          </a:stretch>
        </p:blipFill>
        <p:spPr>
          <a:xfrm>
            <a:off x="0" y="0"/>
            <a:ext cx="12192000" cy="6858000"/>
          </a:xfrm>
          <a:prstGeom prst="rect">
            <a:avLst/>
          </a:prstGeom>
        </p:spPr>
      </p:pic>
      <p:sp>
        <p:nvSpPr>
          <p:cNvPr id="3" name="Shape 0"/>
          <p:cNvSpPr/>
          <p:nvPr/>
        </p:nvSpPr>
        <p:spPr>
          <a:xfrm>
            <a:off x="0" y="0"/>
            <a:ext cx="12192000" cy="6858000"/>
          </a:xfrm>
          <a:prstGeom prst="rect">
            <a:avLst/>
          </a:prstGeom>
          <a:solidFill>
            <a:srgbClr val="FFFFFF"/>
          </a:solidFill>
          <a:ln/>
        </p:spPr>
      </p:sp>
    </p:spTree>
    <p:extLst>
      <p:ext uri="{BB962C8B-B14F-4D97-AF65-F5344CB8AC3E}">
        <p14:creationId xmlns:p14="http://schemas.microsoft.com/office/powerpoint/2010/main" val="29765853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F3801E2-B019-AAA0-B25A-0CF7CF7C3F3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4FAED76-D137-D833-AE05-29EB790CAC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233074-65B4-64FC-1B6C-D86F358ACC9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A354599-020E-4B18-A7F2-5EE211BB540F}" type="datetimeFigureOut">
              <a:rPr lang="en-GB" smtClean="0"/>
              <a:t>12/03/2026</a:t>
            </a:fld>
            <a:endParaRPr lang="en-GB"/>
          </a:p>
        </p:txBody>
      </p:sp>
      <p:sp>
        <p:nvSpPr>
          <p:cNvPr id="5" name="Footer Placeholder 4">
            <a:extLst>
              <a:ext uri="{FF2B5EF4-FFF2-40B4-BE49-F238E27FC236}">
                <a16:creationId xmlns:a16="http://schemas.microsoft.com/office/drawing/2014/main" id="{372CAD22-E0AF-F986-DFCE-AF1D916A4EE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5666247D-C5CD-CBA2-8F65-609BAFD756D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AED615A-2D65-4BD1-BA90-2A474D6A7D00}" type="slidenum">
              <a:rPr lang="en-GB" smtClean="0"/>
              <a:t>‹#›</a:t>
            </a:fld>
            <a:endParaRPr lang="en-GB"/>
          </a:p>
        </p:txBody>
      </p:sp>
    </p:spTree>
    <p:extLst>
      <p:ext uri="{BB962C8B-B14F-4D97-AF65-F5344CB8AC3E}">
        <p14:creationId xmlns:p14="http://schemas.microsoft.com/office/powerpoint/2010/main" val="25513066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5" r:id="rId13"/>
    <p:sldLayoutId id="2147483666" r:id="rId14"/>
    <p:sldLayoutId id="2147483667"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1.xml"/><Relationship Id="rId5" Type="http://schemas.openxmlformats.org/officeDocument/2006/relationships/image" Target="../media/image8.jpeg"/><Relationship Id="rId4" Type="http://schemas.openxmlformats.org/officeDocument/2006/relationships/image" Target="../media/image7.jpe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14.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13.xml"/><Relationship Id="rId5" Type="http://schemas.openxmlformats.org/officeDocument/2006/relationships/image" Target="../media/image16.png"/><Relationship Id="rId4" Type="http://schemas.openxmlformats.org/officeDocument/2006/relationships/image" Target="../media/image15.png"/></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5.xml"/><Relationship Id="rId1" Type="http://schemas.openxmlformats.org/officeDocument/2006/relationships/slideLayout" Target="../slideLayouts/slideLayout15.xml"/></Relationships>
</file>

<file path=ppt/slides/_rels/slide1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22.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hyperlink" Target="https://doi.org/10.1016/j.scitotenv.2020.139696" TargetMode="External"/><Relationship Id="rId2" Type="http://schemas.openxmlformats.org/officeDocument/2006/relationships/notesSlide" Target="../notesSlides/notesSlide6.xml"/><Relationship Id="rId1" Type="http://schemas.openxmlformats.org/officeDocument/2006/relationships/slideLayout" Target="../slideLayouts/slideLayout13.xml"/><Relationship Id="rId5" Type="http://schemas.openxmlformats.org/officeDocument/2006/relationships/hyperlink" Target="https://doi.org/10.14309/ajg.0000000000001271" TargetMode="External"/><Relationship Id="rId4" Type="http://schemas.openxmlformats.org/officeDocument/2006/relationships/hyperlink" Target="https://doi.org/10.5694/mja2.51430" TargetMode="External"/></Relationships>
</file>

<file path=ppt/slides/_rels/slide20.xml.rels><?xml version="1.0" encoding="UTF-8" standalone="yes"?>
<Relationships xmlns="http://schemas.openxmlformats.org/package/2006/relationships"><Relationship Id="rId3" Type="http://schemas.openxmlformats.org/officeDocument/2006/relationships/hyperlink" Target="https://www.nhs.uk/conditions/hepatitis-b?utm_source=chatgpt.com" TargetMode="External"/><Relationship Id="rId2" Type="http://schemas.openxmlformats.org/officeDocument/2006/relationships/hyperlink" Target="https://www.hepb.org/" TargetMode="External"/><Relationship Id="rId1" Type="http://schemas.openxmlformats.org/officeDocument/2006/relationships/slideLayout" Target="../slideLayouts/slideLayout2.xml"/><Relationship Id="rId5" Type="http://schemas.openxmlformats.org/officeDocument/2006/relationships/hyperlink" Target="https://www.who.int/news-room/fact-sheets/detail/hepatitis-b" TargetMode="External"/><Relationship Id="rId4" Type="http://schemas.openxmlformats.org/officeDocument/2006/relationships/hyperlink" Target="https://www.niddk.nih.gov/"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www.nhs.uk/conditions/hepatitis-b/" TargetMode="External"/><Relationship Id="rId2" Type="http://schemas.openxmlformats.org/officeDocument/2006/relationships/hyperlink" Target="https://doi.org/10.1177/23743735231211069" TargetMode="External"/><Relationship Id="rId1" Type="http://schemas.openxmlformats.org/officeDocument/2006/relationships/slideLayout" Target="../slideLayouts/slideLayout2.xml"/><Relationship Id="rId4" Type="http://schemas.openxmlformats.org/officeDocument/2006/relationships/hyperlink" Target="http://www.who.int/news-room/fact-sheets/detail/hepatitis-b"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4" name="Rectangle 1043">
            <a:extLst>
              <a:ext uri="{FF2B5EF4-FFF2-40B4-BE49-F238E27FC236}">
                <a16:creationId xmlns:a16="http://schemas.microsoft.com/office/drawing/2014/main" id="{637B2035-1FCB-439A-B421-095E136C7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46" name="Rectangle 1045">
            <a:extLst>
              <a:ext uri="{FF2B5EF4-FFF2-40B4-BE49-F238E27FC236}">
                <a16:creationId xmlns:a16="http://schemas.microsoft.com/office/drawing/2014/main" id="{676D6CDF-C512-4739-B158-55EE955EFA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3" y="-1"/>
            <a:ext cx="1219200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E3B12E-6CCE-800D-1920-353171939909}"/>
              </a:ext>
            </a:extLst>
          </p:cNvPr>
          <p:cNvSpPr>
            <a:spLocks noGrp="1"/>
          </p:cNvSpPr>
          <p:nvPr>
            <p:ph type="title"/>
          </p:nvPr>
        </p:nvSpPr>
        <p:spPr>
          <a:xfrm>
            <a:off x="1" y="486137"/>
            <a:ext cx="5820354" cy="2333263"/>
          </a:xfrm>
        </p:spPr>
        <p:txBody>
          <a:bodyPr anchor="t">
            <a:normAutofit/>
          </a:bodyPr>
          <a:lstStyle/>
          <a:p>
            <a:pPr algn="ctr"/>
            <a:br>
              <a:rPr lang="en-GB" sz="2800" b="1" dirty="0">
                <a:latin typeface="Arial" pitchFamily="34"/>
                <a:cs typeface="Arial" pitchFamily="34"/>
              </a:rPr>
            </a:br>
            <a:br>
              <a:rPr lang="en-GB" sz="2800" dirty="0">
                <a:latin typeface="Arial" pitchFamily="34"/>
                <a:cs typeface="Arial" pitchFamily="34"/>
              </a:rPr>
            </a:br>
            <a:r>
              <a:rPr lang="en-GB" sz="2800" b="1" dirty="0">
                <a:effectLst>
                  <a:outerShdw blurRad="38100" dist="38100" dir="2700000" algn="tl">
                    <a:srgbClr val="000000">
                      <a:alpha val="43137"/>
                    </a:srgbClr>
                  </a:outerShdw>
                </a:effectLst>
                <a:latin typeface="Arial" pitchFamily="34"/>
                <a:cs typeface="Arial" pitchFamily="34"/>
              </a:rPr>
              <a:t>Introduction to Public Health</a:t>
            </a:r>
            <a:br>
              <a:rPr lang="en-GB" sz="2800" b="1" dirty="0">
                <a:effectLst>
                  <a:outerShdw blurRad="38100" dist="38100" dir="2700000" algn="tl">
                    <a:srgbClr val="000000">
                      <a:alpha val="43137"/>
                    </a:srgbClr>
                  </a:outerShdw>
                </a:effectLst>
                <a:latin typeface="Arial" pitchFamily="34"/>
                <a:cs typeface="Arial" pitchFamily="34"/>
              </a:rPr>
            </a:br>
            <a:r>
              <a:rPr lang="en-GB" sz="2800" b="1" dirty="0">
                <a:effectLst>
                  <a:outerShdw blurRad="38100" dist="38100" dir="2700000" algn="tl">
                    <a:srgbClr val="000000">
                      <a:alpha val="43137"/>
                    </a:srgbClr>
                  </a:outerShdw>
                </a:effectLst>
                <a:latin typeface="Arial" pitchFamily="34"/>
                <a:cs typeface="Arial" pitchFamily="34"/>
              </a:rPr>
              <a:t> LCHS4007</a:t>
            </a:r>
            <a:endParaRPr lang="en-GB" sz="2800" b="1" dirty="0">
              <a:effectLst>
                <a:outerShdw blurRad="38100" dist="38100" dir="2700000" algn="tl">
                  <a:srgbClr val="000000">
                    <a:alpha val="43137"/>
                  </a:srgbClr>
                </a:outerShdw>
              </a:effectLst>
            </a:endParaRPr>
          </a:p>
        </p:txBody>
      </p:sp>
      <p:pic>
        <p:nvPicPr>
          <p:cNvPr id="1026" name="Picture 2" descr="What Is Public Health - NursingWritingServices.com">
            <a:extLst>
              <a:ext uri="{FF2B5EF4-FFF2-40B4-BE49-F238E27FC236}">
                <a16:creationId xmlns:a16="http://schemas.microsoft.com/office/drawing/2014/main" id="{AF960882-B2BE-641B-C54C-169C600368A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1593" r="1752" b="-2"/>
          <a:stretch>
            <a:fillRect/>
          </a:stretch>
        </p:blipFill>
        <p:spPr bwMode="auto">
          <a:xfrm>
            <a:off x="0" y="2939971"/>
            <a:ext cx="6678591" cy="3918030"/>
          </a:xfrm>
          <a:custGeom>
            <a:avLst/>
            <a:gdLst/>
            <a:ahLst/>
            <a:cxnLst/>
            <a:rect l="l" t="t" r="r" b="b"/>
            <a:pathLst>
              <a:path w="6448424" h="3752849">
                <a:moveTo>
                  <a:pt x="0" y="0"/>
                </a:moveTo>
                <a:lnTo>
                  <a:pt x="137978" y="22215"/>
                </a:lnTo>
                <a:cubicBezTo>
                  <a:pt x="196046" y="32277"/>
                  <a:pt x="252469" y="42437"/>
                  <a:pt x="295660" y="49771"/>
                </a:cubicBezTo>
                <a:cubicBezTo>
                  <a:pt x="364885" y="66610"/>
                  <a:pt x="403214" y="32071"/>
                  <a:pt x="456941" y="65635"/>
                </a:cubicBezTo>
                <a:cubicBezTo>
                  <a:pt x="529612" y="69090"/>
                  <a:pt x="662508" y="71245"/>
                  <a:pt x="731691" y="70501"/>
                </a:cubicBezTo>
                <a:cubicBezTo>
                  <a:pt x="768741" y="62400"/>
                  <a:pt x="808263" y="64633"/>
                  <a:pt x="841820" y="61171"/>
                </a:cubicBezTo>
                <a:cubicBezTo>
                  <a:pt x="958973" y="43639"/>
                  <a:pt x="1009730" y="45863"/>
                  <a:pt x="1068219" y="39136"/>
                </a:cubicBezTo>
                <a:cubicBezTo>
                  <a:pt x="1104329" y="33447"/>
                  <a:pt x="1156536" y="44203"/>
                  <a:pt x="1174190" y="38808"/>
                </a:cubicBezTo>
                <a:cubicBezTo>
                  <a:pt x="1188943" y="36385"/>
                  <a:pt x="1213832" y="14880"/>
                  <a:pt x="1225923" y="34507"/>
                </a:cubicBezTo>
                <a:cubicBezTo>
                  <a:pt x="1305283" y="8501"/>
                  <a:pt x="1319617" y="30839"/>
                  <a:pt x="1385617" y="18003"/>
                </a:cubicBezTo>
                <a:cubicBezTo>
                  <a:pt x="1461876" y="-26747"/>
                  <a:pt x="1519510" y="56342"/>
                  <a:pt x="1563967" y="4638"/>
                </a:cubicBezTo>
                <a:lnTo>
                  <a:pt x="1676634" y="10582"/>
                </a:lnTo>
                <a:lnTo>
                  <a:pt x="1769429" y="20265"/>
                </a:lnTo>
                <a:cubicBezTo>
                  <a:pt x="1790625" y="23534"/>
                  <a:pt x="1880369" y="18448"/>
                  <a:pt x="1900584" y="27732"/>
                </a:cubicBezTo>
                <a:cubicBezTo>
                  <a:pt x="2072430" y="22762"/>
                  <a:pt x="2014935" y="5831"/>
                  <a:pt x="2127041" y="22101"/>
                </a:cubicBezTo>
                <a:cubicBezTo>
                  <a:pt x="2168847" y="65820"/>
                  <a:pt x="2153052" y="28773"/>
                  <a:pt x="2211644" y="44507"/>
                </a:cubicBezTo>
                <a:cubicBezTo>
                  <a:pt x="2211201" y="9921"/>
                  <a:pt x="2277596" y="73686"/>
                  <a:pt x="2299605" y="38004"/>
                </a:cubicBezTo>
                <a:cubicBezTo>
                  <a:pt x="2309570" y="41997"/>
                  <a:pt x="2318531" y="46991"/>
                  <a:pt x="2327359" y="52270"/>
                </a:cubicBezTo>
                <a:lnTo>
                  <a:pt x="2331995" y="55017"/>
                </a:lnTo>
                <a:lnTo>
                  <a:pt x="2353777" y="59755"/>
                </a:lnTo>
                <a:lnTo>
                  <a:pt x="2355893" y="68914"/>
                </a:lnTo>
                <a:lnTo>
                  <a:pt x="2385794" y="81650"/>
                </a:lnTo>
                <a:cubicBezTo>
                  <a:pt x="2397613" y="85211"/>
                  <a:pt x="2411061" y="87627"/>
                  <a:pt x="2427010" y="88184"/>
                </a:cubicBezTo>
                <a:cubicBezTo>
                  <a:pt x="2486314" y="76422"/>
                  <a:pt x="2553170" y="126870"/>
                  <a:pt x="2627153" y="110451"/>
                </a:cubicBezTo>
                <a:cubicBezTo>
                  <a:pt x="2653722" y="107383"/>
                  <a:pt x="2732043" y="116068"/>
                  <a:pt x="2744462" y="128780"/>
                </a:cubicBezTo>
                <a:cubicBezTo>
                  <a:pt x="2760299" y="132873"/>
                  <a:pt x="2780248" y="130843"/>
                  <a:pt x="2785202" y="143610"/>
                </a:cubicBezTo>
                <a:cubicBezTo>
                  <a:pt x="2794558" y="159316"/>
                  <a:pt x="2856498" y="142821"/>
                  <a:pt x="2844667" y="159029"/>
                </a:cubicBezTo>
                <a:cubicBezTo>
                  <a:pt x="2888530" y="147871"/>
                  <a:pt x="2914187" y="181391"/>
                  <a:pt x="2946649" y="192330"/>
                </a:cubicBezTo>
                <a:cubicBezTo>
                  <a:pt x="2981872" y="180417"/>
                  <a:pt x="3015239" y="215115"/>
                  <a:pt x="3088812" y="226485"/>
                </a:cubicBezTo>
                <a:cubicBezTo>
                  <a:pt x="3127734" y="212524"/>
                  <a:pt x="3138301" y="234381"/>
                  <a:pt x="3208669" y="217774"/>
                </a:cubicBezTo>
                <a:cubicBezTo>
                  <a:pt x="3242208" y="219284"/>
                  <a:pt x="3229623" y="233297"/>
                  <a:pt x="3290045" y="235553"/>
                </a:cubicBezTo>
                <a:cubicBezTo>
                  <a:pt x="3399655" y="215239"/>
                  <a:pt x="3444518" y="245862"/>
                  <a:pt x="3529335" y="249571"/>
                </a:cubicBezTo>
                <a:cubicBezTo>
                  <a:pt x="3623697" y="257405"/>
                  <a:pt x="3587652" y="268832"/>
                  <a:pt x="3716766" y="252690"/>
                </a:cubicBezTo>
                <a:cubicBezTo>
                  <a:pt x="3723469" y="267318"/>
                  <a:pt x="3737863" y="269842"/>
                  <a:pt x="3765333" y="266823"/>
                </a:cubicBezTo>
                <a:cubicBezTo>
                  <a:pt x="3810754" y="271601"/>
                  <a:pt x="3792745" y="303866"/>
                  <a:pt x="3846897" y="290090"/>
                </a:cubicBezTo>
                <a:cubicBezTo>
                  <a:pt x="3830941" y="306608"/>
                  <a:pt x="3929114" y="308026"/>
                  <a:pt x="3900217" y="323590"/>
                </a:cubicBezTo>
                <a:cubicBezTo>
                  <a:pt x="3922367" y="343425"/>
                  <a:pt x="3948574" y="318948"/>
                  <a:pt x="3971444" y="336662"/>
                </a:cubicBezTo>
                <a:cubicBezTo>
                  <a:pt x="4002781" y="344193"/>
                  <a:pt x="3960997" y="315419"/>
                  <a:pt x="3997868" y="318867"/>
                </a:cubicBezTo>
                <a:cubicBezTo>
                  <a:pt x="4041159" y="326219"/>
                  <a:pt x="4055435" y="293981"/>
                  <a:pt x="4070852" y="339615"/>
                </a:cubicBezTo>
                <a:cubicBezTo>
                  <a:pt x="4121286" y="335828"/>
                  <a:pt x="4121920" y="355506"/>
                  <a:pt x="4180483" y="373369"/>
                </a:cubicBezTo>
                <a:cubicBezTo>
                  <a:pt x="4211379" y="366707"/>
                  <a:pt x="4230171" y="374664"/>
                  <a:pt x="4246264" y="387458"/>
                </a:cubicBezTo>
                <a:cubicBezTo>
                  <a:pt x="4308508" y="393310"/>
                  <a:pt x="4357326" y="416142"/>
                  <a:pt x="4423169" y="431783"/>
                </a:cubicBezTo>
                <a:lnTo>
                  <a:pt x="4446752" y="435383"/>
                </a:lnTo>
                <a:lnTo>
                  <a:pt x="4446954" y="435566"/>
                </a:lnTo>
                <a:cubicBezTo>
                  <a:pt x="4508528" y="480137"/>
                  <a:pt x="4617740" y="529869"/>
                  <a:pt x="4662523" y="553169"/>
                </a:cubicBezTo>
                <a:cubicBezTo>
                  <a:pt x="4720320" y="547046"/>
                  <a:pt x="4678644" y="560102"/>
                  <a:pt x="4715641" y="575354"/>
                </a:cubicBezTo>
                <a:cubicBezTo>
                  <a:pt x="4682056" y="593278"/>
                  <a:pt x="4768370" y="586520"/>
                  <a:pt x="4742071" y="614016"/>
                </a:cubicBezTo>
                <a:cubicBezTo>
                  <a:pt x="4749637" y="615922"/>
                  <a:pt x="4757797" y="616899"/>
                  <a:pt x="4766183" y="617675"/>
                </a:cubicBezTo>
                <a:lnTo>
                  <a:pt x="4770562" y="618094"/>
                </a:lnTo>
                <a:lnTo>
                  <a:pt x="4783240" y="624350"/>
                </a:lnTo>
                <a:lnTo>
                  <a:pt x="4792882" y="620401"/>
                </a:lnTo>
                <a:lnTo>
                  <a:pt x="4816310" y="625721"/>
                </a:lnTo>
                <a:cubicBezTo>
                  <a:pt x="4824144" y="628595"/>
                  <a:pt x="4831482" y="632720"/>
                  <a:pt x="4837953" y="638824"/>
                </a:cubicBezTo>
                <a:cubicBezTo>
                  <a:pt x="4848645" y="668753"/>
                  <a:pt x="4922266" y="669148"/>
                  <a:pt x="4933914" y="707398"/>
                </a:cubicBezTo>
                <a:cubicBezTo>
                  <a:pt x="4940833" y="719653"/>
                  <a:pt x="4978358" y="746502"/>
                  <a:pt x="4995259" y="744825"/>
                </a:cubicBezTo>
                <a:cubicBezTo>
                  <a:pt x="5005107" y="749034"/>
                  <a:pt x="5010567" y="758092"/>
                  <a:pt x="5024744" y="753396"/>
                </a:cubicBezTo>
                <a:cubicBezTo>
                  <a:pt x="5047511" y="761361"/>
                  <a:pt x="5109162" y="783016"/>
                  <a:pt x="5131877" y="792613"/>
                </a:cubicBezTo>
                <a:cubicBezTo>
                  <a:pt x="5132671" y="802792"/>
                  <a:pt x="5144554" y="806683"/>
                  <a:pt x="5161031" y="810975"/>
                </a:cubicBezTo>
                <a:lnTo>
                  <a:pt x="5176815" y="815342"/>
                </a:lnTo>
                <a:lnTo>
                  <a:pt x="5180064" y="831233"/>
                </a:lnTo>
                <a:cubicBezTo>
                  <a:pt x="5202966" y="819270"/>
                  <a:pt x="5188976" y="863361"/>
                  <a:pt x="5215059" y="865080"/>
                </a:cubicBezTo>
                <a:cubicBezTo>
                  <a:pt x="5235765" y="864786"/>
                  <a:pt x="5236347" y="878098"/>
                  <a:pt x="5245643" y="887119"/>
                </a:cubicBezTo>
                <a:cubicBezTo>
                  <a:pt x="5267660" y="891609"/>
                  <a:pt x="5295742" y="939348"/>
                  <a:pt x="5295952" y="957174"/>
                </a:cubicBezTo>
                <a:cubicBezTo>
                  <a:pt x="5284322" y="1008946"/>
                  <a:pt x="5374979" y="1038019"/>
                  <a:pt x="5367826" y="1079140"/>
                </a:cubicBezTo>
                <a:cubicBezTo>
                  <a:pt x="5371668" y="1089190"/>
                  <a:pt x="5377921" y="1097135"/>
                  <a:pt x="5385646" y="1103730"/>
                </a:cubicBezTo>
                <a:lnTo>
                  <a:pt x="5410965" y="1119397"/>
                </a:lnTo>
                <a:lnTo>
                  <a:pt x="5436960" y="1130910"/>
                </a:lnTo>
                <a:lnTo>
                  <a:pt x="5442083" y="1133134"/>
                </a:lnTo>
                <a:cubicBezTo>
                  <a:pt x="5451910" y="1137346"/>
                  <a:pt x="5457170" y="1169188"/>
                  <a:pt x="5465219" y="1174479"/>
                </a:cubicBezTo>
                <a:cubicBezTo>
                  <a:pt x="5488744" y="1195184"/>
                  <a:pt x="5467141" y="1223401"/>
                  <a:pt x="5488171" y="1238604"/>
                </a:cubicBezTo>
                <a:cubicBezTo>
                  <a:pt x="5523491" y="1271811"/>
                  <a:pt x="5486623" y="1305961"/>
                  <a:pt x="5562172" y="1320840"/>
                </a:cubicBezTo>
                <a:cubicBezTo>
                  <a:pt x="5601634" y="1385316"/>
                  <a:pt x="5636528" y="1453139"/>
                  <a:pt x="5686905" y="1512529"/>
                </a:cubicBezTo>
                <a:cubicBezTo>
                  <a:pt x="5729049" y="1575678"/>
                  <a:pt x="5699691" y="1553768"/>
                  <a:pt x="5748726" y="1623716"/>
                </a:cubicBezTo>
                <a:cubicBezTo>
                  <a:pt x="5783098" y="1689734"/>
                  <a:pt x="5789710" y="1639740"/>
                  <a:pt x="5842593" y="1726595"/>
                </a:cubicBezTo>
                <a:cubicBezTo>
                  <a:pt x="5837824" y="1733043"/>
                  <a:pt x="5862023" y="1845188"/>
                  <a:pt x="5861042" y="1851837"/>
                </a:cubicBezTo>
                <a:cubicBezTo>
                  <a:pt x="5874156" y="1887981"/>
                  <a:pt x="5901790" y="1919218"/>
                  <a:pt x="5921290" y="1943460"/>
                </a:cubicBezTo>
                <a:lnTo>
                  <a:pt x="5978046" y="1997284"/>
                </a:lnTo>
                <a:lnTo>
                  <a:pt x="5992479" y="2056720"/>
                </a:lnTo>
                <a:cubicBezTo>
                  <a:pt x="6011078" y="2079033"/>
                  <a:pt x="6072687" y="2117397"/>
                  <a:pt x="6089639" y="2131171"/>
                </a:cubicBezTo>
                <a:lnTo>
                  <a:pt x="6094199" y="2139379"/>
                </a:lnTo>
                <a:lnTo>
                  <a:pt x="6094822" y="2139386"/>
                </a:lnTo>
                <a:cubicBezTo>
                  <a:pt x="6096947" y="2140841"/>
                  <a:pt x="6098876" y="2143416"/>
                  <a:pt x="6100692" y="2147736"/>
                </a:cubicBezTo>
                <a:lnTo>
                  <a:pt x="6102516" y="2154343"/>
                </a:lnTo>
                <a:lnTo>
                  <a:pt x="6111361" y="2170264"/>
                </a:lnTo>
                <a:lnTo>
                  <a:pt x="6215475" y="2270153"/>
                </a:lnTo>
                <a:lnTo>
                  <a:pt x="6255966" y="2335401"/>
                </a:lnTo>
                <a:lnTo>
                  <a:pt x="6272711" y="2385144"/>
                </a:lnTo>
                <a:cubicBezTo>
                  <a:pt x="6282320" y="2406495"/>
                  <a:pt x="6299066" y="2405139"/>
                  <a:pt x="6304347" y="2439388"/>
                </a:cubicBezTo>
                <a:cubicBezTo>
                  <a:pt x="6297131" y="2486231"/>
                  <a:pt x="6325530" y="2500962"/>
                  <a:pt x="6326729" y="2549400"/>
                </a:cubicBezTo>
                <a:cubicBezTo>
                  <a:pt x="6325926" y="2572066"/>
                  <a:pt x="6339111" y="2599957"/>
                  <a:pt x="6344663" y="2628839"/>
                </a:cubicBezTo>
                <a:lnTo>
                  <a:pt x="6375811" y="2639204"/>
                </a:lnTo>
                <a:cubicBezTo>
                  <a:pt x="6375427" y="2643533"/>
                  <a:pt x="6375041" y="2647863"/>
                  <a:pt x="6374657" y="2652193"/>
                </a:cubicBezTo>
                <a:cubicBezTo>
                  <a:pt x="6373555" y="2658134"/>
                  <a:pt x="6371943" y="2662665"/>
                  <a:pt x="6369740" y="2664642"/>
                </a:cubicBezTo>
                <a:cubicBezTo>
                  <a:pt x="6368032" y="2674540"/>
                  <a:pt x="6371528" y="2686899"/>
                  <a:pt x="6361964" y="2690172"/>
                </a:cubicBezTo>
                <a:cubicBezTo>
                  <a:pt x="6350507" y="2696218"/>
                  <a:pt x="6369375" y="2734440"/>
                  <a:pt x="6355511" y="2727335"/>
                </a:cubicBezTo>
                <a:cubicBezTo>
                  <a:pt x="6358746" y="2734104"/>
                  <a:pt x="6360434" y="2742096"/>
                  <a:pt x="6361058" y="2750592"/>
                </a:cubicBezTo>
                <a:cubicBezTo>
                  <a:pt x="6361013" y="2751998"/>
                  <a:pt x="6360970" y="2753408"/>
                  <a:pt x="6360926" y="2754814"/>
                </a:cubicBezTo>
                <a:lnTo>
                  <a:pt x="6339285" y="2810353"/>
                </a:lnTo>
                <a:cubicBezTo>
                  <a:pt x="6360091" y="2854187"/>
                  <a:pt x="6313103" y="2870086"/>
                  <a:pt x="6325672" y="2908809"/>
                </a:cubicBezTo>
                <a:cubicBezTo>
                  <a:pt x="6341563" y="2966972"/>
                  <a:pt x="6291836" y="2935388"/>
                  <a:pt x="6333498" y="3009772"/>
                </a:cubicBezTo>
                <a:cubicBezTo>
                  <a:pt x="6345476" y="3039254"/>
                  <a:pt x="6345955" y="3068963"/>
                  <a:pt x="6334947" y="3095405"/>
                </a:cubicBezTo>
                <a:lnTo>
                  <a:pt x="6344768" y="3155941"/>
                </a:lnTo>
                <a:cubicBezTo>
                  <a:pt x="6348643" y="3153663"/>
                  <a:pt x="6311793" y="3186588"/>
                  <a:pt x="6314754" y="3197987"/>
                </a:cubicBezTo>
                <a:cubicBezTo>
                  <a:pt x="6318695" y="3221971"/>
                  <a:pt x="6319257" y="3226752"/>
                  <a:pt x="6304230" y="3239690"/>
                </a:cubicBezTo>
                <a:cubicBezTo>
                  <a:pt x="6306321" y="3248567"/>
                  <a:pt x="6307305" y="3254005"/>
                  <a:pt x="6308837" y="3264003"/>
                </a:cubicBezTo>
                <a:cubicBezTo>
                  <a:pt x="6301812" y="3288243"/>
                  <a:pt x="6298529" y="3302527"/>
                  <a:pt x="6309285" y="3324103"/>
                </a:cubicBezTo>
                <a:cubicBezTo>
                  <a:pt x="6301188" y="3343007"/>
                  <a:pt x="6329285" y="3359307"/>
                  <a:pt x="6342503" y="3405661"/>
                </a:cubicBezTo>
                <a:cubicBezTo>
                  <a:pt x="6338012" y="3447477"/>
                  <a:pt x="6408325" y="3505721"/>
                  <a:pt x="6401531" y="3550593"/>
                </a:cubicBezTo>
                <a:cubicBezTo>
                  <a:pt x="6395655" y="3579549"/>
                  <a:pt x="6423437" y="3594758"/>
                  <a:pt x="6427705" y="3624684"/>
                </a:cubicBezTo>
                <a:cubicBezTo>
                  <a:pt x="6416402" y="3629199"/>
                  <a:pt x="6435787" y="3639516"/>
                  <a:pt x="6448424" y="3657106"/>
                </a:cubicBezTo>
                <a:lnTo>
                  <a:pt x="6444014" y="3752742"/>
                </a:lnTo>
                <a:cubicBezTo>
                  <a:pt x="6443990" y="3752777"/>
                  <a:pt x="6443967" y="3752813"/>
                  <a:pt x="6443946" y="3752849"/>
                </a:cubicBezTo>
                <a:lnTo>
                  <a:pt x="0" y="3752849"/>
                </a:lnTo>
                <a:close/>
              </a:path>
            </a:pathLst>
          </a:custGeom>
          <a:noFill/>
          <a:extLst>
            <a:ext uri="{909E8E84-426E-40DD-AFC4-6F175D3DCCD1}">
              <a14:hiddenFill xmlns:a14="http://schemas.microsoft.com/office/drawing/2010/main">
                <a:solidFill>
                  <a:srgbClr val="FFFFFF"/>
                </a:solidFill>
              </a14:hiddenFill>
            </a:ext>
          </a:extLst>
        </p:spPr>
      </p:pic>
      <p:sp>
        <p:nvSpPr>
          <p:cNvPr id="1030" name="Content Placeholder 1029">
            <a:extLst>
              <a:ext uri="{FF2B5EF4-FFF2-40B4-BE49-F238E27FC236}">
                <a16:creationId xmlns:a16="http://schemas.microsoft.com/office/drawing/2014/main" id="{A93C51C3-755B-413B-24C7-D160F5FA7C2D}"/>
              </a:ext>
            </a:extLst>
          </p:cNvPr>
          <p:cNvSpPr>
            <a:spLocks noGrp="1"/>
          </p:cNvSpPr>
          <p:nvPr>
            <p:ph idx="1"/>
          </p:nvPr>
        </p:nvSpPr>
        <p:spPr>
          <a:xfrm>
            <a:off x="6366143" y="1794075"/>
            <a:ext cx="5820354" cy="5063921"/>
          </a:xfrm>
        </p:spPr>
        <p:txBody>
          <a:bodyPr anchor="t">
            <a:normAutofit/>
          </a:bodyPr>
          <a:lstStyle/>
          <a:p>
            <a:pPr marL="0" indent="0" algn="just">
              <a:buNone/>
            </a:pPr>
            <a:r>
              <a:rPr lang="en-US" sz="2000" b="1" dirty="0">
                <a:latin typeface="Arial" panose="020B0604020202020204" pitchFamily="34" charset="0"/>
                <a:cs typeface="Arial" panose="020B0604020202020204" pitchFamily="34" charset="0"/>
              </a:rPr>
              <a:t>Assessment 1: Group discussion </a:t>
            </a:r>
          </a:p>
          <a:p>
            <a:pPr marL="0" indent="0" algn="just">
              <a:buNone/>
            </a:pPr>
            <a:endParaRPr lang="en-US" sz="2000" b="1" dirty="0">
              <a:latin typeface="Arial" panose="020B0604020202020204" pitchFamily="34" charset="0"/>
              <a:cs typeface="Arial" panose="020B0604020202020204" pitchFamily="34" charset="0"/>
            </a:endParaRPr>
          </a:p>
          <a:p>
            <a:pPr marL="0" indent="0" algn="just">
              <a:buNone/>
            </a:pPr>
            <a:r>
              <a:rPr lang="en-US" sz="2000" b="1" dirty="0" err="1">
                <a:latin typeface="Arial" panose="020B0604020202020204" pitchFamily="34" charset="0"/>
                <a:cs typeface="Arial" panose="020B0604020202020204" pitchFamily="34" charset="0"/>
              </a:rPr>
              <a:t>Programme</a:t>
            </a:r>
            <a:r>
              <a:rPr lang="en-US" sz="2000" b="1" dirty="0">
                <a:latin typeface="Arial" panose="020B0604020202020204" pitchFamily="34" charset="0"/>
                <a:cs typeface="Arial" panose="020B0604020202020204" pitchFamily="34" charset="0"/>
              </a:rPr>
              <a:t>: </a:t>
            </a:r>
            <a:r>
              <a:rPr lang="en-US" sz="1800" b="1" dirty="0">
                <a:latin typeface="Arial" panose="020B0604020202020204" pitchFamily="34" charset="0"/>
                <a:cs typeface="Arial" panose="020B0604020202020204" pitchFamily="34" charset="0"/>
              </a:rPr>
              <a:t>Certificate of Higher Education in Health and Social Care </a:t>
            </a:r>
          </a:p>
          <a:p>
            <a:pPr marL="0" indent="0" algn="just">
              <a:buNone/>
            </a:pPr>
            <a:endParaRPr lang="en-US" sz="2000" b="1" dirty="0">
              <a:latin typeface="Arial" panose="020B0604020202020204" pitchFamily="34" charset="0"/>
              <a:cs typeface="Arial" panose="020B0604020202020204" pitchFamily="34" charset="0"/>
            </a:endParaRPr>
          </a:p>
          <a:p>
            <a:pPr marL="0" indent="0" algn="just">
              <a:buNone/>
            </a:pPr>
            <a:r>
              <a:rPr lang="en-US" sz="2000" b="1" dirty="0">
                <a:latin typeface="Arial" panose="020B0604020202020204" pitchFamily="34" charset="0"/>
                <a:cs typeface="Arial" panose="020B0604020202020204" pitchFamily="34" charset="0"/>
              </a:rPr>
              <a:t>Lecture name</a:t>
            </a:r>
            <a:r>
              <a:rPr lang="en-GB" sz="2000" b="1" dirty="0">
                <a:solidFill>
                  <a:srgbClr val="000000"/>
                </a:solidFill>
                <a:latin typeface="Arial" panose="020B0604020202020204" pitchFamily="34" charset="0"/>
                <a:cs typeface="Arial" panose="020B0604020202020204" pitchFamily="34" charset="0"/>
              </a:rPr>
              <a:t>: Arif Ahmed</a:t>
            </a:r>
          </a:p>
          <a:p>
            <a:pPr marL="0" indent="0" algn="just">
              <a:buNone/>
            </a:pPr>
            <a:endParaRPr lang="en-GB" sz="2000" b="1" dirty="0">
              <a:solidFill>
                <a:srgbClr val="000000"/>
              </a:solidFill>
              <a:latin typeface="Arial" panose="020B0604020202020204" pitchFamily="34" charset="0"/>
              <a:cs typeface="Arial" panose="020B0604020202020204" pitchFamily="34" charset="0"/>
            </a:endParaRPr>
          </a:p>
          <a:p>
            <a:pPr marL="0" indent="0" algn="just">
              <a:buNone/>
            </a:pPr>
            <a:r>
              <a:rPr lang="en-GB" sz="2000" b="1" dirty="0">
                <a:solidFill>
                  <a:srgbClr val="000000"/>
                </a:solidFill>
                <a:latin typeface="Arial" panose="020B0604020202020204" pitchFamily="34" charset="0"/>
                <a:cs typeface="Arial" panose="020B0604020202020204" pitchFamily="34" charset="0"/>
              </a:rPr>
              <a:t>Group Member: </a:t>
            </a:r>
          </a:p>
          <a:p>
            <a:pPr marL="0" indent="0" algn="just">
              <a:buNone/>
            </a:pPr>
            <a:r>
              <a:rPr lang="en-US" sz="2000" b="1" dirty="0"/>
              <a:t>Fatoumata Malika Dosso 2514002</a:t>
            </a:r>
          </a:p>
          <a:p>
            <a:pPr marL="0" indent="0" algn="just">
              <a:buNone/>
            </a:pPr>
            <a:r>
              <a:rPr lang="en-GB" sz="2000" b="1" dirty="0">
                <a:latin typeface="DM Sans" panose="020B0604020202020204" charset="0"/>
                <a:ea typeface="Times New Roman" panose="02020603050405020304" pitchFamily="18" charset="0"/>
              </a:rPr>
              <a:t>Umma Kulsum                   2513410</a:t>
            </a:r>
          </a:p>
          <a:p>
            <a:pPr marL="0" indent="0" algn="just">
              <a:buNone/>
            </a:pPr>
            <a:r>
              <a:rPr lang="en-GB" sz="2000" b="1" dirty="0">
                <a:solidFill>
                  <a:srgbClr val="000000"/>
                </a:solidFill>
                <a:latin typeface="Arial" pitchFamily="34"/>
                <a:cs typeface="Arial" pitchFamily="34"/>
              </a:rPr>
              <a:t>Gracielle R Silva              2516014</a:t>
            </a:r>
          </a:p>
          <a:p>
            <a:pPr marL="0" indent="0" algn="just">
              <a:buNone/>
            </a:pPr>
            <a:r>
              <a:rPr lang="en-US" sz="2000" b="1" dirty="0"/>
              <a:t>Katherine Montero              2512506</a:t>
            </a:r>
          </a:p>
          <a:p>
            <a:pPr marL="0" indent="0" algn="just">
              <a:buNone/>
            </a:pPr>
            <a:endParaRPr lang="en-US" sz="20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7982090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B5E2835-4E47-45B3-9CFE-732FF7B05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DA758DDA-3FA4-9AF8-66C0-21E9A116CF14}"/>
              </a:ext>
            </a:extLst>
          </p:cNvPr>
          <p:cNvPicPr>
            <a:picLocks noChangeAspect="1"/>
          </p:cNvPicPr>
          <p:nvPr/>
        </p:nvPicPr>
        <p:blipFill>
          <a:blip r:embed="rId2"/>
          <a:srcRect t="2998" r="-1" b="-1"/>
          <a:stretch>
            <a:fillRect/>
          </a:stretch>
        </p:blipFill>
        <p:spPr>
          <a:xfrm>
            <a:off x="5208608" y="10"/>
            <a:ext cx="6983392" cy="6857990"/>
          </a:xfrm>
          <a:custGeom>
            <a:avLst/>
            <a:gdLst/>
            <a:ahLst/>
            <a:cxnLst/>
            <a:rect l="l" t="t" r="r" b="b"/>
            <a:pathLst>
              <a:path w="8949307" h="6858000">
                <a:moveTo>
                  <a:pt x="0" y="0"/>
                </a:moveTo>
                <a:lnTo>
                  <a:pt x="8949307" y="0"/>
                </a:lnTo>
                <a:lnTo>
                  <a:pt x="8949307" y="6858000"/>
                </a:lnTo>
                <a:lnTo>
                  <a:pt x="0" y="6858000"/>
                </a:lnTo>
                <a:lnTo>
                  <a:pt x="62983" y="6788730"/>
                </a:lnTo>
                <a:cubicBezTo>
                  <a:pt x="773509" y="5928900"/>
                  <a:pt x="1212979" y="4741056"/>
                  <a:pt x="1212979" y="3429000"/>
                </a:cubicBezTo>
                <a:cubicBezTo>
                  <a:pt x="1212979" y="2116944"/>
                  <a:pt x="773509" y="929100"/>
                  <a:pt x="62983" y="69271"/>
                </a:cubicBezTo>
                <a:close/>
              </a:path>
            </a:pathLst>
          </a:custGeom>
        </p:spPr>
      </p:pic>
      <p:sp useBgFill="1">
        <p:nvSpPr>
          <p:cNvPr id="12" name="Freeform: Shape 11">
            <a:extLst>
              <a:ext uri="{FF2B5EF4-FFF2-40B4-BE49-F238E27FC236}">
                <a16:creationId xmlns:a16="http://schemas.microsoft.com/office/drawing/2014/main" id="{5B45AD5D-AA52-4F7B-9362-576A39AD9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D5D5D5"/>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4" name="Freeform: Shape 13">
            <a:extLst>
              <a:ext uri="{FF2B5EF4-FFF2-40B4-BE49-F238E27FC236}">
                <a16:creationId xmlns:a16="http://schemas.microsoft.com/office/drawing/2014/main" id="{AEDD7960-4866-4399-BEF6-DD1431AB4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62107D5-4AF0-EB25-7DE3-C132C374C2AE}"/>
              </a:ext>
            </a:extLst>
          </p:cNvPr>
          <p:cNvSpPr>
            <a:spLocks noGrp="1"/>
          </p:cNvSpPr>
          <p:nvPr>
            <p:ph type="ctrTitle"/>
          </p:nvPr>
        </p:nvSpPr>
        <p:spPr>
          <a:xfrm>
            <a:off x="371094" y="217715"/>
            <a:ext cx="3438144" cy="552666"/>
          </a:xfrm>
        </p:spPr>
        <p:txBody>
          <a:bodyPr vert="horz" lIns="91440" tIns="45720" rIns="91440" bIns="45720" rtlCol="0" anchor="b">
            <a:normAutofit/>
          </a:bodyPr>
          <a:lstStyle/>
          <a:p>
            <a:r>
              <a:rPr lang="en-US" sz="24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Hepatitis B </a:t>
            </a:r>
          </a:p>
        </p:txBody>
      </p:sp>
      <p:sp>
        <p:nvSpPr>
          <p:cNvPr id="16" name="Rectangle 15">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3" name="Rectangle 22">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375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Subtitle 2">
            <a:extLst>
              <a:ext uri="{FF2B5EF4-FFF2-40B4-BE49-F238E27FC236}">
                <a16:creationId xmlns:a16="http://schemas.microsoft.com/office/drawing/2014/main" id="{AEC5DE39-2059-7C80-0A61-ECD2692EA3EF}"/>
              </a:ext>
            </a:extLst>
          </p:cNvPr>
          <p:cNvSpPr>
            <a:spLocks noGrp="1"/>
          </p:cNvSpPr>
          <p:nvPr>
            <p:ph type="subTitle" idx="1"/>
          </p:nvPr>
        </p:nvSpPr>
        <p:spPr>
          <a:xfrm>
            <a:off x="81022" y="916687"/>
            <a:ext cx="5706319" cy="5941303"/>
          </a:xfrm>
        </p:spPr>
        <p:txBody>
          <a:bodyPr vert="horz" lIns="91440" tIns="45720" rIns="91440" bIns="45720" rtlCol="0" anchor="t">
            <a:normAutofit fontScale="70000" lnSpcReduction="20000"/>
          </a:bodyPr>
          <a:lstStyle/>
          <a:p>
            <a:pPr algn="just"/>
            <a:r>
              <a:rPr lang="en-US" sz="2900" dirty="0">
                <a:latin typeface="Arial" panose="020B0604020202020204" pitchFamily="34" charset="0"/>
                <a:cs typeface="Arial" panose="020B0604020202020204" pitchFamily="34" charset="0"/>
              </a:rPr>
              <a:t>Hepatitis B </a:t>
            </a:r>
            <a:r>
              <a:rPr lang="en-GB" sz="2900" dirty="0">
                <a:latin typeface="Arial" panose="020B0604020202020204" pitchFamily="34" charset="0"/>
                <a:cs typeface="Arial" panose="020B0604020202020204" pitchFamily="34" charset="0"/>
              </a:rPr>
              <a:t>is a viral infection of the liver, spread through</a:t>
            </a:r>
            <a:r>
              <a:rPr lang="en-US" sz="2900" dirty="0">
                <a:latin typeface="Arial" panose="020B0604020202020204" pitchFamily="34" charset="0"/>
                <a:cs typeface="Arial" panose="020B0604020202020204" pitchFamily="34" charset="0"/>
              </a:rPr>
              <a:t> contact with infected blood or body fluids.</a:t>
            </a:r>
          </a:p>
          <a:p>
            <a:pPr algn="just"/>
            <a:r>
              <a:rPr lang="en-US" sz="2900" dirty="0">
                <a:latin typeface="Arial" panose="020B0604020202020204" pitchFamily="34" charset="0"/>
                <a:cs typeface="Arial" panose="020B0604020202020204" pitchFamily="34" charset="0"/>
              </a:rPr>
              <a:t> A vaccine is available for protection, and infection rates remain minimal in the UK. It typically clears up after a few months for most people, but chronic cases can occur in others.</a:t>
            </a:r>
          </a:p>
          <a:p>
            <a:pPr algn="just"/>
            <a:endParaRPr lang="en-US" sz="2900" b="1" dirty="0">
              <a:latin typeface="Arial" panose="020B0604020202020204" pitchFamily="34" charset="0"/>
              <a:cs typeface="Arial" panose="020B0604020202020204" pitchFamily="34" charset="0"/>
            </a:endParaRPr>
          </a:p>
          <a:p>
            <a:pPr algn="just"/>
            <a:r>
              <a:rPr lang="en-US" sz="2900" b="1" dirty="0">
                <a:latin typeface="Arial" panose="020B0604020202020204" pitchFamily="34" charset="0"/>
                <a:cs typeface="Arial" panose="020B0604020202020204" pitchFamily="34" charset="0"/>
              </a:rPr>
              <a:t>Ways It Spreads</a:t>
            </a:r>
          </a:p>
          <a:p>
            <a:pPr indent="-228600" algn="just">
              <a:buFont typeface="Arial" panose="020B0604020202020204" pitchFamily="34" charset="0"/>
              <a:buChar char="•"/>
            </a:pPr>
            <a:r>
              <a:rPr lang="en-US" sz="2900" dirty="0">
                <a:latin typeface="Arial" panose="020B0604020202020204" pitchFamily="34" charset="0"/>
                <a:cs typeface="Arial" panose="020B0604020202020204" pitchFamily="34" charset="0"/>
              </a:rPr>
              <a:t>Unprotected sex (vaginal, anal, or oral) without barriers like condoms or dental dams.</a:t>
            </a:r>
          </a:p>
          <a:p>
            <a:pPr indent="-228600" algn="just">
              <a:buFont typeface="Arial" panose="020B0604020202020204" pitchFamily="34" charset="0"/>
              <a:buChar char="•"/>
            </a:pPr>
            <a:r>
              <a:rPr lang="en-US" sz="2900" dirty="0">
                <a:latin typeface="Arial" panose="020B0604020202020204" pitchFamily="34" charset="0"/>
                <a:cs typeface="Arial" panose="020B0604020202020204" pitchFamily="34" charset="0"/>
              </a:rPr>
              <a:t>Sharing needles when injecting drugs.</a:t>
            </a:r>
          </a:p>
          <a:p>
            <a:pPr indent="-228600" algn="just">
              <a:buFont typeface="Arial" panose="020B0604020202020204" pitchFamily="34" charset="0"/>
              <a:buChar char="•"/>
            </a:pPr>
            <a:r>
              <a:rPr lang="en-US" sz="2900" dirty="0">
                <a:latin typeface="Arial" panose="020B0604020202020204" pitchFamily="34" charset="0"/>
                <a:cs typeface="Arial" panose="020B0604020202020204" pitchFamily="34" charset="0"/>
              </a:rPr>
              <a:t>Accidental sticks from contaminated needles.</a:t>
            </a:r>
          </a:p>
          <a:p>
            <a:pPr indent="-228600" algn="just">
              <a:buFont typeface="Arial" panose="020B0604020202020204" pitchFamily="34" charset="0"/>
              <a:buChar char="•"/>
            </a:pPr>
            <a:r>
              <a:rPr lang="en-US" sz="2900" dirty="0">
                <a:latin typeface="Arial" panose="020B0604020202020204" pitchFamily="34" charset="0"/>
                <a:cs typeface="Arial" panose="020B0604020202020204" pitchFamily="34" charset="0"/>
              </a:rPr>
              <a:t>Unsterile tools during tattoos, piercings, or medical/dental procedures.</a:t>
            </a:r>
          </a:p>
          <a:p>
            <a:pPr indent="-228600" algn="just">
              <a:buFont typeface="Arial" panose="020B0604020202020204" pitchFamily="34" charset="0"/>
              <a:buChar char="•"/>
            </a:pPr>
            <a:r>
              <a:rPr lang="en-US" sz="2900" dirty="0">
                <a:latin typeface="Arial" panose="020B0604020202020204" pitchFamily="34" charset="0"/>
                <a:cs typeface="Arial" panose="020B0604020202020204" pitchFamily="34" charset="0"/>
              </a:rPr>
              <a:t>Blood transfusions in regions without screening (UK supplies are fully tested).</a:t>
            </a:r>
            <a:br>
              <a:rPr lang="en-US" sz="2900" dirty="0">
                <a:latin typeface="Arial" panose="020B0604020202020204" pitchFamily="34" charset="0"/>
                <a:cs typeface="Arial" panose="020B0604020202020204" pitchFamily="34" charset="0"/>
              </a:rPr>
            </a:br>
            <a:r>
              <a:rPr lang="en-US" sz="2900" dirty="0">
                <a:latin typeface="Arial" panose="020B0604020202020204" pitchFamily="34" charset="0"/>
                <a:cs typeface="Arial" panose="020B0604020202020204" pitchFamily="34" charset="0"/>
              </a:rPr>
              <a:t>Pregnant people with hepatitis B may transmit it to their newborn at delivery. (NHS,2019)</a:t>
            </a:r>
          </a:p>
          <a:p>
            <a:pPr algn="just"/>
            <a:endParaRPr lang="en-US" sz="1600" dirty="0"/>
          </a:p>
          <a:p>
            <a:pPr algn="just"/>
            <a:r>
              <a:rPr lang="en-US" sz="1600" b="1" dirty="0"/>
              <a:t>Katherine Montero 2512506</a:t>
            </a:r>
          </a:p>
        </p:txBody>
      </p:sp>
    </p:spTree>
    <p:extLst>
      <p:ext uri="{BB962C8B-B14F-4D97-AF65-F5344CB8AC3E}">
        <p14:creationId xmlns:p14="http://schemas.microsoft.com/office/powerpoint/2010/main" val="26293209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0AD5C642-9327-2793-7826-65E039234F04}"/>
              </a:ext>
            </a:extLst>
          </p:cNvPr>
          <p:cNvPicPr>
            <a:picLocks noGrp="1" noChangeAspect="1"/>
          </p:cNvPicPr>
          <p:nvPr>
            <p:ph idx="1"/>
          </p:nvPr>
        </p:nvPicPr>
        <p:blipFill>
          <a:blip r:embed="rId3"/>
          <a:stretch>
            <a:fillRect/>
          </a:stretch>
        </p:blipFill>
        <p:spPr>
          <a:xfrm>
            <a:off x="0" y="0"/>
            <a:ext cx="12191999" cy="6858000"/>
          </a:xfrm>
          <a:prstGeom prst="rect">
            <a:avLst/>
          </a:prstGeom>
        </p:spPr>
      </p:pic>
      <p:sp>
        <p:nvSpPr>
          <p:cNvPr id="3" name="TextBox 2">
            <a:extLst>
              <a:ext uri="{FF2B5EF4-FFF2-40B4-BE49-F238E27FC236}">
                <a16:creationId xmlns:a16="http://schemas.microsoft.com/office/drawing/2014/main" id="{6EDB6A90-DC70-22F1-65C4-8878A3764C53}"/>
              </a:ext>
            </a:extLst>
          </p:cNvPr>
          <p:cNvSpPr txBox="1"/>
          <p:nvPr/>
        </p:nvSpPr>
        <p:spPr>
          <a:xfrm>
            <a:off x="11053823" y="6076706"/>
            <a:ext cx="1288647" cy="646331"/>
          </a:xfrm>
          <a:prstGeom prst="rect">
            <a:avLst/>
          </a:prstGeom>
          <a:noFill/>
        </p:spPr>
        <p:txBody>
          <a:bodyPr wrap="square">
            <a:spAutoFit/>
          </a:bodyPr>
          <a:lstStyle/>
          <a:p>
            <a:pPr algn="just"/>
            <a:r>
              <a:rPr lang="en-US" sz="1200" dirty="0">
                <a:latin typeface="Arial" panose="020B0604020202020204" pitchFamily="34" charset="0"/>
                <a:cs typeface="Arial" panose="020B0604020202020204" pitchFamily="34" charset="0"/>
              </a:rPr>
              <a:t>Katherine Montero 2512506</a:t>
            </a:r>
          </a:p>
        </p:txBody>
      </p:sp>
    </p:spTree>
    <p:extLst>
      <p:ext uri="{BB962C8B-B14F-4D97-AF65-F5344CB8AC3E}">
        <p14:creationId xmlns:p14="http://schemas.microsoft.com/office/powerpoint/2010/main" val="218939300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A413DF2-CAC1-FEF5-DB2B-C1CADFAC0B7A}"/>
              </a:ext>
            </a:extLst>
          </p:cNvPr>
          <p:cNvSpPr txBox="1"/>
          <p:nvPr/>
        </p:nvSpPr>
        <p:spPr>
          <a:xfrm>
            <a:off x="114300" y="114300"/>
            <a:ext cx="11972925" cy="646331"/>
          </a:xfrm>
          <a:prstGeom prst="rect">
            <a:avLst/>
          </a:prstGeom>
          <a:noFill/>
        </p:spPr>
        <p:txBody>
          <a:bodyPr wrap="square" rtlCol="0">
            <a:spAutoFit/>
          </a:bodyPr>
          <a:lstStyle/>
          <a:p>
            <a:pPr algn="ctr"/>
            <a:r>
              <a:rPr lang="en-US" b="1" dirty="0">
                <a:latin typeface="Arial Black" panose="020B0A04020102020204" pitchFamily="34" charset="0"/>
                <a:cs typeface="Arial" panose="020B0604020202020204" pitchFamily="34" charset="0"/>
              </a:rPr>
              <a:t>MAIN APPROACHES AND STRATEGIES TO MEASURE HEPATITIS B INCIDENCE</a:t>
            </a:r>
          </a:p>
          <a:p>
            <a:pPr algn="ctr"/>
            <a:endParaRPr lang="en-US" dirty="0">
              <a:latin typeface="Arial Black" panose="020B0A040201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9A36D1BA-AA42-98B2-3E2A-4B0250DF6896}"/>
              </a:ext>
            </a:extLst>
          </p:cNvPr>
          <p:cNvSpPr txBox="1"/>
          <p:nvPr/>
        </p:nvSpPr>
        <p:spPr>
          <a:xfrm>
            <a:off x="285749" y="760631"/>
            <a:ext cx="2376479" cy="3234860"/>
          </a:xfrm>
          <a:prstGeom prst="rect">
            <a:avLst/>
          </a:prstGeom>
          <a:noFill/>
        </p:spPr>
        <p:txBody>
          <a:bodyPr wrap="square" rtlCol="0">
            <a:spAutoFit/>
          </a:bodyPr>
          <a:lstStyle/>
          <a:p>
            <a:pPr>
              <a:lnSpc>
                <a:spcPct val="150000"/>
              </a:lnSpc>
            </a:pPr>
            <a:r>
              <a:rPr lang="en-US" b="1" dirty="0">
                <a:solidFill>
                  <a:schemeClr val="accent2"/>
                </a:solidFill>
                <a:latin typeface="Arial" panose="020B0604020202020204" pitchFamily="34" charset="0"/>
                <a:cs typeface="Arial" panose="020B0604020202020204" pitchFamily="34" charset="0"/>
              </a:rPr>
              <a:t>LABORATORY SURVEILLANCE</a:t>
            </a:r>
          </a:p>
          <a:p>
            <a:pPr>
              <a:lnSpc>
                <a:spcPct val="150000"/>
              </a:lnSpc>
            </a:pPr>
            <a:r>
              <a:rPr lang="en-US" sz="1400" dirty="0">
                <a:latin typeface="Arial" panose="020B0604020202020204" pitchFamily="34" charset="0"/>
                <a:cs typeface="Arial" panose="020B0604020202020204" pitchFamily="34" charset="0"/>
              </a:rPr>
              <a:t>Collect laboratory-confirmed cases from hospitals, blood services, and diagnostic labs for consistent national reporting (UKHSA, 2023).</a:t>
            </a:r>
          </a:p>
          <a:p>
            <a:pPr>
              <a:lnSpc>
                <a:spcPct val="150000"/>
              </a:lnSpc>
            </a:pPr>
            <a:endParaRPr lang="en-US" dirty="0"/>
          </a:p>
        </p:txBody>
      </p:sp>
      <p:sp>
        <p:nvSpPr>
          <p:cNvPr id="6" name="TextBox 5">
            <a:extLst>
              <a:ext uri="{FF2B5EF4-FFF2-40B4-BE49-F238E27FC236}">
                <a16:creationId xmlns:a16="http://schemas.microsoft.com/office/drawing/2014/main" id="{A06189DB-F769-F72A-D33C-FE726C52E495}"/>
              </a:ext>
            </a:extLst>
          </p:cNvPr>
          <p:cNvSpPr txBox="1"/>
          <p:nvPr/>
        </p:nvSpPr>
        <p:spPr>
          <a:xfrm>
            <a:off x="2771774" y="760631"/>
            <a:ext cx="2728913" cy="2580194"/>
          </a:xfrm>
          <a:prstGeom prst="rect">
            <a:avLst/>
          </a:prstGeom>
          <a:noFill/>
        </p:spPr>
        <p:txBody>
          <a:bodyPr wrap="square" rtlCol="0">
            <a:spAutoFit/>
          </a:bodyPr>
          <a:lstStyle/>
          <a:p>
            <a:pPr>
              <a:lnSpc>
                <a:spcPct val="150000"/>
              </a:lnSpc>
            </a:pPr>
            <a:r>
              <a:rPr lang="en-US" b="1" dirty="0">
                <a:solidFill>
                  <a:schemeClr val="accent2"/>
                </a:solidFill>
                <a:latin typeface="Arial" panose="020B0604020202020204" pitchFamily="34" charset="0"/>
                <a:cs typeface="Arial" panose="020B0604020202020204" pitchFamily="34" charset="0"/>
              </a:rPr>
              <a:t>PRIMARY CARE RECORDS</a:t>
            </a:r>
          </a:p>
          <a:p>
            <a:pPr>
              <a:lnSpc>
                <a:spcPct val="150000"/>
              </a:lnSpc>
            </a:pPr>
            <a:r>
              <a:rPr lang="en-US" sz="1400" dirty="0">
                <a:latin typeface="Arial" panose="020B0604020202020204" pitchFamily="34" charset="0"/>
                <a:cs typeface="Arial" panose="020B0604020202020204" pitchFamily="34" charset="0"/>
              </a:rPr>
              <a:t>Use analytic coding and patient registrations to classify local trends and risk groups (NHS England, 2022).</a:t>
            </a:r>
          </a:p>
          <a:p>
            <a:pPr>
              <a:lnSpc>
                <a:spcPct val="150000"/>
              </a:lnSpc>
            </a:pPr>
            <a:endParaRPr lang="en-US" dirty="0">
              <a:latin typeface="Arial" panose="020B0604020202020204" pitchFamily="34" charset="0"/>
              <a:cs typeface="Arial" panose="020B0604020202020204" pitchFamily="34" charset="0"/>
            </a:endParaRPr>
          </a:p>
        </p:txBody>
      </p:sp>
      <p:sp>
        <p:nvSpPr>
          <p:cNvPr id="7" name="TextBox 6">
            <a:extLst>
              <a:ext uri="{FF2B5EF4-FFF2-40B4-BE49-F238E27FC236}">
                <a16:creationId xmlns:a16="http://schemas.microsoft.com/office/drawing/2014/main" id="{FF005916-040C-4A1F-A04A-1F04DCD81A4A}"/>
              </a:ext>
            </a:extLst>
          </p:cNvPr>
          <p:cNvSpPr txBox="1"/>
          <p:nvPr/>
        </p:nvSpPr>
        <p:spPr>
          <a:xfrm>
            <a:off x="5853104" y="900113"/>
            <a:ext cx="3062288" cy="1760547"/>
          </a:xfrm>
          <a:prstGeom prst="rect">
            <a:avLst/>
          </a:prstGeom>
          <a:noFill/>
        </p:spPr>
        <p:txBody>
          <a:bodyPr wrap="square" rtlCol="0">
            <a:spAutoFit/>
          </a:bodyPr>
          <a:lstStyle/>
          <a:p>
            <a:pPr>
              <a:lnSpc>
                <a:spcPct val="150000"/>
              </a:lnSpc>
            </a:pPr>
            <a:r>
              <a:rPr lang="en-US" b="1" dirty="0">
                <a:solidFill>
                  <a:schemeClr val="accent2"/>
                </a:solidFill>
                <a:latin typeface="Arial" panose="020B0604020202020204" pitchFamily="34" charset="0"/>
                <a:cs typeface="Arial" panose="020B0604020202020204" pitchFamily="34" charset="0"/>
              </a:rPr>
              <a:t>ANTENATAL SCREENING</a:t>
            </a:r>
          </a:p>
          <a:p>
            <a:pPr>
              <a:lnSpc>
                <a:spcPct val="150000"/>
              </a:lnSpc>
            </a:pPr>
            <a:r>
              <a:rPr lang="en-US" sz="1400" dirty="0">
                <a:latin typeface="Arial" panose="020B0604020202020204" pitchFamily="34" charset="0"/>
                <a:cs typeface="Arial" panose="020B0604020202020204" pitchFamily="34" charset="0"/>
              </a:rPr>
              <a:t>Extensive prenatal testing detects infections and prevents upright transmission main for occurrence and prevention (NICE, 2023).</a:t>
            </a:r>
          </a:p>
        </p:txBody>
      </p:sp>
      <p:sp>
        <p:nvSpPr>
          <p:cNvPr id="8" name="TextBox 7">
            <a:extLst>
              <a:ext uri="{FF2B5EF4-FFF2-40B4-BE49-F238E27FC236}">
                <a16:creationId xmlns:a16="http://schemas.microsoft.com/office/drawing/2014/main" id="{264E9BF5-E21A-B2AF-3F87-466DE9CB3DB6}"/>
              </a:ext>
            </a:extLst>
          </p:cNvPr>
          <p:cNvSpPr txBox="1"/>
          <p:nvPr/>
        </p:nvSpPr>
        <p:spPr>
          <a:xfrm>
            <a:off x="9024937" y="900113"/>
            <a:ext cx="3062288" cy="1723549"/>
          </a:xfrm>
          <a:prstGeom prst="rect">
            <a:avLst/>
          </a:prstGeom>
          <a:noFill/>
        </p:spPr>
        <p:txBody>
          <a:bodyPr wrap="square" rtlCol="0">
            <a:spAutoFit/>
          </a:bodyPr>
          <a:lstStyle/>
          <a:p>
            <a:r>
              <a:rPr lang="en-US" b="1" dirty="0">
                <a:solidFill>
                  <a:schemeClr val="accent2"/>
                </a:solidFill>
                <a:latin typeface="Arial" panose="020B0604020202020204" pitchFamily="34" charset="0"/>
                <a:cs typeface="Arial" panose="020B0604020202020204" pitchFamily="34" charset="0"/>
              </a:rPr>
              <a:t>COMMUNITY SCREENING</a:t>
            </a:r>
          </a:p>
          <a:p>
            <a:r>
              <a:rPr lang="en-US" sz="1400" dirty="0">
                <a:latin typeface="Arial" panose="020B0604020202020204" pitchFamily="34" charset="0"/>
                <a:cs typeface="Arial" panose="020B0604020202020204" pitchFamily="34" charset="0"/>
              </a:rPr>
              <a:t>Embattled screening of migrants and high‑risk groups offers extra epidemiologic data, though coverage can vary by region (ECDC, 2023).</a:t>
            </a:r>
          </a:p>
          <a:p>
            <a:endParaRPr lang="en-US"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10C31AFC-272B-5C25-9EF6-0C6765E245CB}"/>
              </a:ext>
            </a:extLst>
          </p:cNvPr>
          <p:cNvSpPr txBox="1"/>
          <p:nvPr/>
        </p:nvSpPr>
        <p:spPr>
          <a:xfrm>
            <a:off x="285750" y="4986338"/>
            <a:ext cx="5567354" cy="2026196"/>
          </a:xfrm>
          <a:prstGeom prst="rect">
            <a:avLst/>
          </a:prstGeom>
          <a:noFill/>
        </p:spPr>
        <p:txBody>
          <a:bodyPr wrap="square" rtlCol="0">
            <a:spAutoFit/>
          </a:bodyPr>
          <a:lstStyle/>
          <a:p>
            <a:pPr>
              <a:lnSpc>
                <a:spcPct val="150000"/>
              </a:lnSpc>
            </a:pPr>
            <a:r>
              <a:rPr lang="en-US" b="1" dirty="0">
                <a:solidFill>
                  <a:schemeClr val="accent2"/>
                </a:solidFill>
                <a:latin typeface="Arial" panose="020B0604020202020204" pitchFamily="34" charset="0"/>
                <a:cs typeface="Arial" panose="020B0604020202020204" pitchFamily="34" charset="0"/>
              </a:rPr>
              <a:t>LIMITATIONS</a:t>
            </a:r>
          </a:p>
          <a:p>
            <a:pPr>
              <a:lnSpc>
                <a:spcPct val="150000"/>
              </a:lnSpc>
            </a:pPr>
            <a:r>
              <a:rPr lang="en-US" sz="1400" dirty="0">
                <a:latin typeface="Arial" panose="020B0604020202020204" pitchFamily="34" charset="0"/>
                <a:cs typeface="Arial" panose="020B0604020202020204" pitchFamily="34" charset="0"/>
              </a:rPr>
              <a:t>Symptomless infections &amp; unequal admittance to testing can cause underestimation of true occurrence</a:t>
            </a:r>
            <a:r>
              <a:rPr lang="en-US" dirty="0">
                <a:latin typeface="Arial" panose="020B0604020202020204" pitchFamily="34" charset="0"/>
                <a:cs typeface="Arial" panose="020B0604020202020204" pitchFamily="34" charset="0"/>
              </a:rPr>
              <a:t>.</a:t>
            </a:r>
          </a:p>
          <a:p>
            <a:pPr>
              <a:lnSpc>
                <a:spcPct val="150000"/>
              </a:lnSpc>
            </a:pPr>
            <a:r>
              <a:rPr lang="en-US" b="1" dirty="0"/>
              <a:t>Fatoumata Malika Dosso 2514002</a:t>
            </a:r>
          </a:p>
          <a:p>
            <a:pPr>
              <a:lnSpc>
                <a:spcPct val="150000"/>
              </a:lnSpc>
            </a:pPr>
            <a:endParaRPr lang="en-US"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6A316502-C5D6-247C-60DC-3CD3AD957FDD}"/>
              </a:ext>
            </a:extLst>
          </p:cNvPr>
          <p:cNvSpPr txBox="1"/>
          <p:nvPr/>
        </p:nvSpPr>
        <p:spPr>
          <a:xfrm>
            <a:off x="6096000" y="4986338"/>
            <a:ext cx="5705475" cy="1526700"/>
          </a:xfrm>
          <a:prstGeom prst="rect">
            <a:avLst/>
          </a:prstGeom>
          <a:noFill/>
        </p:spPr>
        <p:txBody>
          <a:bodyPr wrap="square" rtlCol="0">
            <a:spAutoFit/>
          </a:bodyPr>
          <a:lstStyle/>
          <a:p>
            <a:pPr algn="just">
              <a:lnSpc>
                <a:spcPct val="150000"/>
              </a:lnSpc>
            </a:pPr>
            <a:r>
              <a:rPr lang="en-US" b="1" dirty="0">
                <a:solidFill>
                  <a:schemeClr val="accent2"/>
                </a:solidFill>
                <a:latin typeface="Arial" panose="020B0604020202020204" pitchFamily="34" charset="0"/>
                <a:cs typeface="Arial" panose="020B0604020202020204" pitchFamily="34" charset="0"/>
              </a:rPr>
              <a:t>STRENGTHS</a:t>
            </a:r>
          </a:p>
          <a:p>
            <a:pPr algn="just">
              <a:lnSpc>
                <a:spcPct val="150000"/>
              </a:lnSpc>
            </a:pPr>
            <a:r>
              <a:rPr lang="en-US" sz="1400" dirty="0">
                <a:latin typeface="Arial" panose="020B0604020202020204" pitchFamily="34" charset="0"/>
                <a:cs typeface="Arial" panose="020B0604020202020204" pitchFamily="34" charset="0"/>
              </a:rPr>
              <a:t>Standardized national systems deliver broad coverage &amp; reliable quantitative data for policy and resource planning.</a:t>
            </a:r>
          </a:p>
          <a:p>
            <a:pPr algn="just">
              <a:lnSpc>
                <a:spcPct val="150000"/>
              </a:lnSpc>
            </a:pPr>
            <a:endParaRPr lang="en-US" dirty="0">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545F3A02-8032-161C-7073-5EA6F01CE39E}"/>
              </a:ext>
            </a:extLst>
          </p:cNvPr>
          <p:cNvSpPr txBox="1"/>
          <p:nvPr/>
        </p:nvSpPr>
        <p:spPr>
          <a:xfrm>
            <a:off x="-3090864" y="4414837"/>
            <a:ext cx="2376479" cy="1171575"/>
          </a:xfrm>
          <a:prstGeom prst="rect">
            <a:avLst/>
          </a:prstGeom>
          <a:noFill/>
        </p:spPr>
        <p:txBody>
          <a:bodyPr wrap="square" rtlCol="0">
            <a:spAutoFit/>
          </a:bodyPr>
          <a:lstStyle/>
          <a:p>
            <a:endParaRPr lang="en-US" dirty="0"/>
          </a:p>
        </p:txBody>
      </p:sp>
      <p:pic>
        <p:nvPicPr>
          <p:cNvPr id="1026" name="Picture 2" descr="Laboratory Quality Management Systems ...">
            <a:extLst>
              <a:ext uri="{FF2B5EF4-FFF2-40B4-BE49-F238E27FC236}">
                <a16:creationId xmlns:a16="http://schemas.microsoft.com/office/drawing/2014/main" id="{40B170DE-A126-2E6E-4FB2-5D86FAF74A1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5749" y="3517176"/>
            <a:ext cx="2376479" cy="1514475"/>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Electronic health record - Wikipedia">
            <a:extLst>
              <a:ext uri="{FF2B5EF4-FFF2-40B4-BE49-F238E27FC236}">
                <a16:creationId xmlns:a16="http://schemas.microsoft.com/office/drawing/2014/main" id="{C821A9D3-ADED-8A7D-8884-2B7C8D400A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78930" y="2900661"/>
            <a:ext cx="2514600" cy="1819275"/>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Antenatal screening is a vital part of ...">
            <a:extLst>
              <a:ext uri="{FF2B5EF4-FFF2-40B4-BE49-F238E27FC236}">
                <a16:creationId xmlns:a16="http://schemas.microsoft.com/office/drawing/2014/main" id="{0BD36D78-6D0A-F814-D7BA-36283C4072C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6000" y="2800142"/>
            <a:ext cx="2143125" cy="1536681"/>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The Unseen Workforce Holding Back Mpox ...">
            <a:extLst>
              <a:ext uri="{FF2B5EF4-FFF2-40B4-BE49-F238E27FC236}">
                <a16:creationId xmlns:a16="http://schemas.microsoft.com/office/drawing/2014/main" id="{910CBB47-AAC7-49EB-31C6-82F3A64C6F8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024937" y="2628900"/>
            <a:ext cx="2847975" cy="1600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618828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7F195-1386-E96F-2DA2-9E53B6A122D4}"/>
              </a:ext>
            </a:extLst>
          </p:cNvPr>
          <p:cNvSpPr>
            <a:spLocks noGrp="1"/>
          </p:cNvSpPr>
          <p:nvPr>
            <p:ph type="title"/>
          </p:nvPr>
        </p:nvSpPr>
        <p:spPr/>
        <p:txBody>
          <a:bodyPr>
            <a:normAutofit/>
          </a:bodyPr>
          <a:lstStyle/>
          <a:p>
            <a:r>
              <a:rPr lang="en-GB" sz="2400" b="1" dirty="0">
                <a:latin typeface="Arial" panose="020B0604020202020204" pitchFamily="34" charset="0"/>
                <a:cs typeface="Arial" panose="020B0604020202020204" pitchFamily="34" charset="0"/>
              </a:rPr>
              <a:t>To measure the outbreak of hepatitis B </a:t>
            </a:r>
          </a:p>
        </p:txBody>
      </p:sp>
      <p:sp>
        <p:nvSpPr>
          <p:cNvPr id="3" name="Content Placeholder 2">
            <a:extLst>
              <a:ext uri="{FF2B5EF4-FFF2-40B4-BE49-F238E27FC236}">
                <a16:creationId xmlns:a16="http://schemas.microsoft.com/office/drawing/2014/main" id="{D900AE7F-C733-6EB3-6825-48847B9FF4AC}"/>
              </a:ext>
            </a:extLst>
          </p:cNvPr>
          <p:cNvSpPr>
            <a:spLocks noGrp="1"/>
          </p:cNvSpPr>
          <p:nvPr>
            <p:ph idx="1"/>
          </p:nvPr>
        </p:nvSpPr>
        <p:spPr>
          <a:xfrm>
            <a:off x="838200" y="1825625"/>
            <a:ext cx="10515600" cy="4467020"/>
          </a:xfrm>
        </p:spPr>
        <p:txBody>
          <a:bodyPr>
            <a:normAutofit fontScale="70000" lnSpcReduction="20000"/>
          </a:bodyPr>
          <a:lstStyle/>
          <a:p>
            <a:pPr marL="0" indent="0">
              <a:buNone/>
            </a:pPr>
            <a:r>
              <a:rPr lang="en-GB" dirty="0">
                <a:latin typeface="Arial" panose="020B0604020202020204" pitchFamily="34" charset="0"/>
                <a:cs typeface="Arial" panose="020B0604020202020204" pitchFamily="34" charset="0"/>
              </a:rPr>
              <a:t>3 important questions: </a:t>
            </a:r>
          </a:p>
          <a:p>
            <a:pPr marL="0" indent="0">
              <a:buNone/>
            </a:pPr>
            <a:endParaRPr lang="en-GB" dirty="0">
              <a:latin typeface="Arial" panose="020B0604020202020204" pitchFamily="34" charset="0"/>
              <a:cs typeface="Arial" panose="020B0604020202020204" pitchFamily="34" charset="0"/>
            </a:endParaRPr>
          </a:p>
          <a:p>
            <a:pPr marL="514350" indent="-514350">
              <a:buAutoNum type="arabicPeriod"/>
            </a:pPr>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How many cases are there? </a:t>
            </a:r>
          </a:p>
          <a:p>
            <a:pPr marL="0" indent="0">
              <a:buNone/>
            </a:pPr>
            <a:r>
              <a:rPr lang="en-GB" dirty="0">
                <a:latin typeface="Arial" panose="020B0604020202020204" pitchFamily="34" charset="0"/>
                <a:cs typeface="Arial" panose="020B0604020202020204" pitchFamily="34" charset="0"/>
              </a:rPr>
              <a:t>Keep a list of all people with new hepatitis B (date of diagnosis, age, where they live or were treated).</a:t>
            </a:r>
          </a:p>
          <a:p>
            <a:pPr marL="0" indent="0">
              <a:buNone/>
            </a:pPr>
            <a:r>
              <a:rPr lang="en-GB" dirty="0">
                <a:latin typeface="Arial" panose="020B0604020202020204" pitchFamily="34" charset="0"/>
                <a:cs typeface="Arial" panose="020B0604020202020204" pitchFamily="34" charset="0"/>
              </a:rPr>
              <a:t>Look at how many new cases appear each week or month to see if there is an unusual increase (a “spike”).</a:t>
            </a:r>
          </a:p>
          <a:p>
            <a:pPr marL="0" indent="0">
              <a:buNone/>
            </a:pPr>
            <a:r>
              <a:rPr lang="en-GB" b="1" dirty="0">
                <a:latin typeface="Arial" panose="020B0604020202020204" pitchFamily="34" charset="0"/>
                <a:cs typeface="Arial" panose="020B0604020202020204" pitchFamily="34" charset="0"/>
              </a:rPr>
              <a:t>2. </a:t>
            </a:r>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Who and where are they?</a:t>
            </a:r>
          </a:p>
          <a:p>
            <a:pPr marL="0" indent="0">
              <a:buNone/>
            </a:pPr>
            <a:r>
              <a:rPr lang="en-GB" dirty="0">
                <a:latin typeface="Arial" panose="020B0604020202020204" pitchFamily="34" charset="0"/>
                <a:cs typeface="Arial" panose="020B0604020202020204" pitchFamily="34" charset="0"/>
              </a:rPr>
              <a:t> Check basic patterns: ages, sex, main risk factors (e.g. injections, sexual contact, blood exposure).</a:t>
            </a:r>
          </a:p>
          <a:p>
            <a:pPr marL="0" indent="0">
              <a:buNone/>
            </a:pPr>
            <a:r>
              <a:rPr lang="en-GB" dirty="0">
                <a:latin typeface="Arial" panose="020B0604020202020204" pitchFamily="34" charset="0"/>
                <a:cs typeface="Arial" panose="020B0604020202020204" pitchFamily="34" charset="0"/>
              </a:rPr>
              <a:t>See if many cases come from the same place (same clinic, ward, town, prison, drug‑use site) or had similar procedures.</a:t>
            </a:r>
          </a:p>
          <a:p>
            <a:pPr marL="0" indent="0">
              <a:buNone/>
            </a:pPr>
            <a:endParaRPr lang="en-GB"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3</a:t>
            </a:r>
            <a:r>
              <a:rPr lang="en-GB"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 Are they linked?</a:t>
            </a:r>
          </a:p>
        </p:txBody>
      </p:sp>
    </p:spTree>
    <p:extLst>
      <p:ext uri="{BB962C8B-B14F-4D97-AF65-F5344CB8AC3E}">
        <p14:creationId xmlns:p14="http://schemas.microsoft.com/office/powerpoint/2010/main" val="1837043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0"/>
            <a:ext cx="4572000" cy="6858000"/>
          </a:xfrm>
          <a:prstGeom prst="rect">
            <a:avLst/>
          </a:prstGeom>
        </p:spPr>
      </p:pic>
      <p:sp>
        <p:nvSpPr>
          <p:cNvPr id="3" name="Text 0"/>
          <p:cNvSpPr/>
          <p:nvPr/>
        </p:nvSpPr>
        <p:spPr>
          <a:xfrm>
            <a:off x="5233492" y="2395538"/>
            <a:ext cx="6297018" cy="2066925"/>
          </a:xfrm>
          <a:prstGeom prst="rect">
            <a:avLst/>
          </a:prstGeom>
          <a:noFill/>
          <a:ln/>
        </p:spPr>
        <p:txBody>
          <a:bodyPr wrap="square" lIns="0" tIns="0" rIns="0" bIns="0" rtlCol="0" anchor="t"/>
          <a:lstStyle/>
          <a:p>
            <a:pPr algn="ctr">
              <a:lnSpc>
                <a:spcPts val="4042"/>
              </a:lnSpc>
            </a:pPr>
            <a:r>
              <a:rPr lang="en-US" sz="3250" b="1" dirty="0">
                <a:solidFill>
                  <a:srgbClr val="9C5461"/>
                </a:solidFill>
                <a:latin typeface="DM Sans Semi Bold" pitchFamily="34" charset="0"/>
                <a:ea typeface="DM Sans Semi Bold" pitchFamily="34" charset="-122"/>
                <a:cs typeface="DM Sans Semi Bold" pitchFamily="34" charset="-120"/>
              </a:rPr>
              <a:t>Monitoring the Incidence of Hepatitis B in the Local Community: Public Health Approaches and Strategies</a:t>
            </a:r>
            <a:endParaRPr lang="en-US" sz="3250" b="1"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Image 0" descr="preencoded.png"/>
          <p:cNvPicPr>
            <a:picLocks noChangeAspect="1"/>
          </p:cNvPicPr>
          <p:nvPr/>
        </p:nvPicPr>
        <p:blipFill>
          <a:blip r:embed="rId3"/>
          <a:stretch>
            <a:fillRect/>
          </a:stretch>
        </p:blipFill>
        <p:spPr>
          <a:xfrm>
            <a:off x="0" y="456613"/>
            <a:ext cx="1873250" cy="2809875"/>
          </a:xfrm>
          <a:prstGeom prst="rect">
            <a:avLst/>
          </a:prstGeom>
        </p:spPr>
      </p:pic>
      <p:sp>
        <p:nvSpPr>
          <p:cNvPr id="3" name="Text 0"/>
          <p:cNvSpPr/>
          <p:nvPr/>
        </p:nvSpPr>
        <p:spPr>
          <a:xfrm>
            <a:off x="2040533" y="653091"/>
            <a:ext cx="6297018" cy="981869"/>
          </a:xfrm>
          <a:prstGeom prst="rect">
            <a:avLst/>
          </a:prstGeom>
          <a:noFill/>
          <a:ln/>
        </p:spPr>
        <p:txBody>
          <a:bodyPr wrap="square" lIns="0" tIns="0" rIns="0" bIns="0" rtlCol="0" anchor="t"/>
          <a:lstStyle/>
          <a:p>
            <a:pPr>
              <a:lnSpc>
                <a:spcPts val="3833"/>
              </a:lnSpc>
            </a:pPr>
            <a:r>
              <a:rPr lang="en-US" sz="2000" b="1" dirty="0">
                <a:solidFill>
                  <a:srgbClr val="9C5461"/>
                </a:solidFill>
                <a:latin typeface="DM Sans Semi Bold" pitchFamily="34" charset="0"/>
                <a:ea typeface="DM Sans Semi Bold" pitchFamily="34" charset="-122"/>
                <a:cs typeface="DM Sans Semi Bold" pitchFamily="34" charset="-120"/>
              </a:rPr>
              <a:t>Monitoring Hepatitis B in the Community</a:t>
            </a:r>
            <a:endParaRPr lang="en-US" sz="2000" b="1" dirty="0"/>
          </a:p>
        </p:txBody>
      </p:sp>
      <p:sp>
        <p:nvSpPr>
          <p:cNvPr id="4" name="Shape 1"/>
          <p:cNvSpPr/>
          <p:nvPr/>
        </p:nvSpPr>
        <p:spPr>
          <a:xfrm>
            <a:off x="2021482" y="1247935"/>
            <a:ext cx="4818347" cy="756344"/>
          </a:xfrm>
          <a:prstGeom prst="roundRect">
            <a:avLst>
              <a:gd name="adj" fmla="val 9806"/>
            </a:avLst>
          </a:prstGeom>
          <a:solidFill>
            <a:srgbClr val="FFFFFF"/>
          </a:solidFill>
          <a:ln w="22860">
            <a:solidFill>
              <a:srgbClr val="E5B2B7"/>
            </a:solidFill>
            <a:prstDash val="solid"/>
          </a:ln>
          <a:effectLst>
            <a:outerShdw dist="16510" dir="2700000" algn="bl" rotWithShape="0">
              <a:srgbClr val="E5B2B7">
                <a:alpha val="100000"/>
              </a:srgbClr>
            </a:outerShdw>
          </a:effectLst>
        </p:spPr>
        <p:txBody>
          <a:bodyPr/>
          <a:lstStyle/>
          <a:p>
            <a:endParaRPr lang="en-GB"/>
          </a:p>
        </p:txBody>
      </p:sp>
      <p:pic>
        <p:nvPicPr>
          <p:cNvPr id="5" name="Image 1" descr="preencoded.png"/>
          <p:cNvPicPr>
            <a:picLocks noChangeAspect="1"/>
          </p:cNvPicPr>
          <p:nvPr/>
        </p:nvPicPr>
        <p:blipFill>
          <a:blip r:embed="rId4"/>
          <a:stretch>
            <a:fillRect/>
          </a:stretch>
        </p:blipFill>
        <p:spPr>
          <a:xfrm>
            <a:off x="2021482" y="1220930"/>
            <a:ext cx="64738" cy="792202"/>
          </a:xfrm>
          <a:prstGeom prst="rect">
            <a:avLst/>
          </a:prstGeom>
        </p:spPr>
      </p:pic>
      <p:sp>
        <p:nvSpPr>
          <p:cNvPr id="6" name="Text 2"/>
          <p:cNvSpPr/>
          <p:nvPr/>
        </p:nvSpPr>
        <p:spPr>
          <a:xfrm>
            <a:off x="2273795" y="1303167"/>
            <a:ext cx="1668612" cy="199187"/>
          </a:xfrm>
          <a:prstGeom prst="rect">
            <a:avLst/>
          </a:prstGeom>
          <a:noFill/>
          <a:ln/>
        </p:spPr>
        <p:txBody>
          <a:bodyPr wrap="none" lIns="0" tIns="0" rIns="0" bIns="0" rtlCol="0" anchor="t"/>
          <a:lstStyle/>
          <a:p>
            <a:pPr>
              <a:lnSpc>
                <a:spcPts val="1917"/>
              </a:lnSpc>
            </a:pPr>
            <a:r>
              <a:rPr lang="en-US" sz="1333" dirty="0">
                <a:solidFill>
                  <a:srgbClr val="4A4A4A"/>
                </a:solidFill>
                <a:latin typeface="DM Sans Semi Bold" pitchFamily="34" charset="0"/>
                <a:ea typeface="DM Sans Semi Bold" pitchFamily="34" charset="-122"/>
                <a:cs typeface="DM Sans Semi Bold" pitchFamily="34" charset="-120"/>
              </a:rPr>
              <a:t>Viral Infection</a:t>
            </a:r>
            <a:endParaRPr lang="en-US" sz="1333" dirty="0"/>
          </a:p>
        </p:txBody>
      </p:sp>
      <p:sp>
        <p:nvSpPr>
          <p:cNvPr id="7" name="Text 3"/>
          <p:cNvSpPr/>
          <p:nvPr/>
        </p:nvSpPr>
        <p:spPr>
          <a:xfrm>
            <a:off x="2273796" y="1638155"/>
            <a:ext cx="5002042" cy="198864"/>
          </a:xfrm>
          <a:prstGeom prst="rect">
            <a:avLst/>
          </a:prstGeom>
          <a:noFill/>
          <a:ln/>
        </p:spPr>
        <p:txBody>
          <a:bodyPr wrap="none" lIns="0" tIns="0" rIns="0" bIns="0" rtlCol="0" anchor="t"/>
          <a:lstStyle/>
          <a:p>
            <a:pPr>
              <a:lnSpc>
                <a:spcPts val="1917"/>
              </a:lnSpc>
            </a:pPr>
            <a:r>
              <a:rPr lang="en-US" sz="1000" dirty="0">
                <a:solidFill>
                  <a:srgbClr val="4A4A4A"/>
                </a:solidFill>
                <a:latin typeface="DM Sans" pitchFamily="34" charset="0"/>
                <a:ea typeface="DM Sans" pitchFamily="34" charset="-122"/>
                <a:cs typeface="DM Sans" pitchFamily="34" charset="-120"/>
              </a:rPr>
              <a:t>Hepatitis B is a viral infection that can cause acute and chronic liver disease.</a:t>
            </a:r>
            <a:endParaRPr lang="en-US" sz="1000" dirty="0"/>
          </a:p>
        </p:txBody>
      </p:sp>
      <p:sp>
        <p:nvSpPr>
          <p:cNvPr id="8" name="Shape 4"/>
          <p:cNvSpPr/>
          <p:nvPr/>
        </p:nvSpPr>
        <p:spPr>
          <a:xfrm>
            <a:off x="7090899" y="1212077"/>
            <a:ext cx="4836583" cy="756344"/>
          </a:xfrm>
          <a:prstGeom prst="roundRect">
            <a:avLst>
              <a:gd name="adj" fmla="val 9806"/>
            </a:avLst>
          </a:prstGeom>
          <a:solidFill>
            <a:srgbClr val="FFFFFF"/>
          </a:solidFill>
          <a:ln w="22860">
            <a:solidFill>
              <a:srgbClr val="E5B2B7"/>
            </a:solidFill>
            <a:prstDash val="solid"/>
          </a:ln>
          <a:effectLst>
            <a:outerShdw dist="16510" dir="2700000" algn="bl" rotWithShape="0">
              <a:srgbClr val="E5B2B7">
                <a:alpha val="100000"/>
              </a:srgbClr>
            </a:outerShdw>
          </a:effectLst>
        </p:spPr>
        <p:txBody>
          <a:bodyPr/>
          <a:lstStyle/>
          <a:p>
            <a:endParaRPr lang="en-GB"/>
          </a:p>
        </p:txBody>
      </p:sp>
      <p:pic>
        <p:nvPicPr>
          <p:cNvPr id="9" name="Image 2" descr="preencoded.png"/>
          <p:cNvPicPr>
            <a:picLocks noChangeAspect="1"/>
          </p:cNvPicPr>
          <p:nvPr/>
        </p:nvPicPr>
        <p:blipFill>
          <a:blip r:embed="rId4"/>
          <a:stretch>
            <a:fillRect/>
          </a:stretch>
        </p:blipFill>
        <p:spPr>
          <a:xfrm>
            <a:off x="7090899" y="1212077"/>
            <a:ext cx="64738" cy="792202"/>
          </a:xfrm>
          <a:prstGeom prst="rect">
            <a:avLst/>
          </a:prstGeom>
        </p:spPr>
      </p:pic>
      <p:sp>
        <p:nvSpPr>
          <p:cNvPr id="10" name="Text 5"/>
          <p:cNvSpPr/>
          <p:nvPr/>
        </p:nvSpPr>
        <p:spPr>
          <a:xfrm>
            <a:off x="7190877" y="1258457"/>
            <a:ext cx="2640444" cy="199187"/>
          </a:xfrm>
          <a:prstGeom prst="rect">
            <a:avLst/>
          </a:prstGeom>
          <a:noFill/>
          <a:ln/>
        </p:spPr>
        <p:txBody>
          <a:bodyPr wrap="none" lIns="0" tIns="0" rIns="0" bIns="0" rtlCol="0" anchor="t"/>
          <a:lstStyle/>
          <a:p>
            <a:pPr>
              <a:lnSpc>
                <a:spcPts val="1917"/>
              </a:lnSpc>
            </a:pPr>
            <a:r>
              <a:rPr lang="en-US" sz="1333" dirty="0">
                <a:solidFill>
                  <a:srgbClr val="4A4A4A"/>
                </a:solidFill>
                <a:latin typeface="DM Sans Semi Bold" pitchFamily="34" charset="0"/>
                <a:ea typeface="DM Sans Semi Bold" pitchFamily="34" charset="-122"/>
                <a:cs typeface="DM Sans Semi Bold" pitchFamily="34" charset="-120"/>
              </a:rPr>
              <a:t>New Cases &amp; Geographic Spread</a:t>
            </a:r>
            <a:endParaRPr lang="en-US" sz="1333" dirty="0"/>
          </a:p>
        </p:txBody>
      </p:sp>
      <p:sp>
        <p:nvSpPr>
          <p:cNvPr id="11" name="Text 6"/>
          <p:cNvSpPr/>
          <p:nvPr/>
        </p:nvSpPr>
        <p:spPr>
          <a:xfrm>
            <a:off x="7190877" y="1593444"/>
            <a:ext cx="5002042" cy="198864"/>
          </a:xfrm>
          <a:prstGeom prst="rect">
            <a:avLst/>
          </a:prstGeom>
          <a:noFill/>
          <a:ln/>
        </p:spPr>
        <p:txBody>
          <a:bodyPr wrap="none" lIns="0" tIns="0" rIns="0" bIns="0" rtlCol="0" anchor="t"/>
          <a:lstStyle/>
          <a:p>
            <a:pPr>
              <a:lnSpc>
                <a:spcPts val="1917"/>
              </a:lnSpc>
            </a:pPr>
            <a:r>
              <a:rPr lang="en-US" sz="1000" dirty="0">
                <a:solidFill>
                  <a:srgbClr val="4A4A4A"/>
                </a:solidFill>
                <a:latin typeface="DM Sans" pitchFamily="34" charset="0"/>
                <a:ea typeface="DM Sans" pitchFamily="34" charset="-122"/>
                <a:cs typeface="DM Sans" pitchFamily="34" charset="-120"/>
              </a:rPr>
              <a:t>Monitoring helps identify </a:t>
            </a:r>
            <a:r>
              <a:rPr lang="en-US" sz="1000" b="1" dirty="0">
                <a:solidFill>
                  <a:srgbClr val="4A4A4A"/>
                </a:solidFill>
                <a:latin typeface="DM Sans" pitchFamily="34" charset="0"/>
                <a:ea typeface="DM Sans" pitchFamily="34" charset="-122"/>
                <a:cs typeface="DM Sans" pitchFamily="34" charset="-120"/>
              </a:rPr>
              <a:t>new cases and geographic spread</a:t>
            </a:r>
            <a:r>
              <a:rPr lang="en-US" sz="1000" dirty="0">
                <a:solidFill>
                  <a:srgbClr val="4A4A4A"/>
                </a:solidFill>
                <a:latin typeface="DM Sans" pitchFamily="34" charset="0"/>
                <a:ea typeface="DM Sans" pitchFamily="34" charset="-122"/>
                <a:cs typeface="DM Sans" pitchFamily="34" charset="-120"/>
              </a:rPr>
              <a:t> in the community.</a:t>
            </a:r>
            <a:endParaRPr lang="en-US" sz="1000" dirty="0"/>
          </a:p>
        </p:txBody>
      </p:sp>
      <p:sp>
        <p:nvSpPr>
          <p:cNvPr id="12" name="Shape 7"/>
          <p:cNvSpPr/>
          <p:nvPr/>
        </p:nvSpPr>
        <p:spPr>
          <a:xfrm>
            <a:off x="2021482" y="2155109"/>
            <a:ext cx="4818347" cy="955209"/>
          </a:xfrm>
          <a:prstGeom prst="roundRect">
            <a:avLst>
              <a:gd name="adj" fmla="val 7765"/>
            </a:avLst>
          </a:prstGeom>
          <a:solidFill>
            <a:srgbClr val="FFFFFF"/>
          </a:solidFill>
          <a:ln w="22860">
            <a:solidFill>
              <a:srgbClr val="E5B2B7"/>
            </a:solidFill>
            <a:prstDash val="solid"/>
          </a:ln>
          <a:effectLst>
            <a:outerShdw dist="16510" dir="2700000" algn="bl" rotWithShape="0">
              <a:srgbClr val="E5B2B7">
                <a:alpha val="100000"/>
              </a:srgbClr>
            </a:outerShdw>
          </a:effectLst>
        </p:spPr>
        <p:txBody>
          <a:bodyPr/>
          <a:lstStyle/>
          <a:p>
            <a:endParaRPr lang="en-GB"/>
          </a:p>
        </p:txBody>
      </p:sp>
      <p:pic>
        <p:nvPicPr>
          <p:cNvPr id="13" name="Image 3" descr="preencoded.png"/>
          <p:cNvPicPr>
            <a:picLocks noChangeAspect="1"/>
          </p:cNvPicPr>
          <p:nvPr/>
        </p:nvPicPr>
        <p:blipFill>
          <a:blip r:embed="rId5"/>
          <a:stretch>
            <a:fillRect/>
          </a:stretch>
        </p:blipFill>
        <p:spPr>
          <a:xfrm>
            <a:off x="2002431" y="2109824"/>
            <a:ext cx="64738" cy="1000494"/>
          </a:xfrm>
          <a:prstGeom prst="rect">
            <a:avLst/>
          </a:prstGeom>
        </p:spPr>
      </p:pic>
      <p:sp>
        <p:nvSpPr>
          <p:cNvPr id="14" name="Text 8"/>
          <p:cNvSpPr/>
          <p:nvPr/>
        </p:nvSpPr>
        <p:spPr>
          <a:xfrm>
            <a:off x="2254744" y="2155183"/>
            <a:ext cx="2389415" cy="199187"/>
          </a:xfrm>
          <a:prstGeom prst="rect">
            <a:avLst/>
          </a:prstGeom>
          <a:noFill/>
          <a:ln/>
        </p:spPr>
        <p:txBody>
          <a:bodyPr wrap="none" lIns="0" tIns="0" rIns="0" bIns="0" rtlCol="0" anchor="t"/>
          <a:lstStyle/>
          <a:p>
            <a:pPr>
              <a:lnSpc>
                <a:spcPts val="1917"/>
              </a:lnSpc>
            </a:pPr>
            <a:r>
              <a:rPr lang="en-US" sz="1333" dirty="0">
                <a:solidFill>
                  <a:srgbClr val="4A4A4A"/>
                </a:solidFill>
                <a:latin typeface="DM Sans Semi Bold" pitchFamily="34" charset="0"/>
                <a:ea typeface="DM Sans Semi Bold" pitchFamily="34" charset="-122"/>
                <a:cs typeface="DM Sans Semi Bold" pitchFamily="34" charset="-120"/>
              </a:rPr>
              <a:t>Quick Detection of Outbreaks</a:t>
            </a:r>
            <a:endParaRPr lang="en-US" sz="1333" dirty="0"/>
          </a:p>
        </p:txBody>
      </p:sp>
      <p:sp>
        <p:nvSpPr>
          <p:cNvPr id="15" name="Text 9"/>
          <p:cNvSpPr/>
          <p:nvPr/>
        </p:nvSpPr>
        <p:spPr>
          <a:xfrm>
            <a:off x="2254745" y="2536476"/>
            <a:ext cx="5002042" cy="397729"/>
          </a:xfrm>
          <a:prstGeom prst="rect">
            <a:avLst/>
          </a:prstGeom>
          <a:noFill/>
          <a:ln/>
        </p:spPr>
        <p:txBody>
          <a:bodyPr wrap="square" lIns="0" tIns="0" rIns="0" bIns="0" rtlCol="0" anchor="t"/>
          <a:lstStyle/>
          <a:p>
            <a:pPr>
              <a:lnSpc>
                <a:spcPts val="1917"/>
              </a:lnSpc>
            </a:pPr>
            <a:r>
              <a:rPr lang="en-US" sz="1000" dirty="0">
                <a:solidFill>
                  <a:srgbClr val="4A4A4A"/>
                </a:solidFill>
                <a:latin typeface="DM Sans" pitchFamily="34" charset="0"/>
                <a:ea typeface="DM Sans" pitchFamily="34" charset="-122"/>
                <a:cs typeface="DM Sans" pitchFamily="34" charset="-120"/>
              </a:rPr>
              <a:t>Early monitoring allows </a:t>
            </a:r>
            <a:r>
              <a:rPr lang="en-US" sz="1000" b="1" dirty="0">
                <a:solidFill>
                  <a:srgbClr val="4A4A4A"/>
                </a:solidFill>
                <a:latin typeface="DM Sans" pitchFamily="34" charset="0"/>
                <a:ea typeface="DM Sans" pitchFamily="34" charset="-122"/>
                <a:cs typeface="DM Sans" pitchFamily="34" charset="-120"/>
              </a:rPr>
              <a:t>quick detection of outbreaks</a:t>
            </a:r>
            <a:r>
              <a:rPr lang="en-US" sz="1000" dirty="0">
                <a:solidFill>
                  <a:srgbClr val="4A4A4A"/>
                </a:solidFill>
                <a:latin typeface="DM Sans" pitchFamily="34" charset="0"/>
                <a:ea typeface="DM Sans" pitchFamily="34" charset="-122"/>
                <a:cs typeface="DM Sans" pitchFamily="34" charset="-120"/>
              </a:rPr>
              <a:t> and public health </a:t>
            </a:r>
          </a:p>
          <a:p>
            <a:pPr>
              <a:lnSpc>
                <a:spcPts val="1917"/>
              </a:lnSpc>
            </a:pPr>
            <a:r>
              <a:rPr lang="en-US" sz="1000" dirty="0">
                <a:solidFill>
                  <a:srgbClr val="4A4A4A"/>
                </a:solidFill>
                <a:latin typeface="DM Sans" pitchFamily="34" charset="0"/>
                <a:ea typeface="DM Sans" pitchFamily="34" charset="-122"/>
                <a:cs typeface="DM Sans" pitchFamily="34" charset="-120"/>
              </a:rPr>
              <a:t>response.</a:t>
            </a:r>
            <a:endParaRPr lang="en-US" sz="1000" dirty="0"/>
          </a:p>
        </p:txBody>
      </p:sp>
      <p:sp>
        <p:nvSpPr>
          <p:cNvPr id="16" name="Shape 10"/>
          <p:cNvSpPr/>
          <p:nvPr/>
        </p:nvSpPr>
        <p:spPr>
          <a:xfrm>
            <a:off x="7109949" y="2131945"/>
            <a:ext cx="4817533" cy="955209"/>
          </a:xfrm>
          <a:prstGeom prst="roundRect">
            <a:avLst>
              <a:gd name="adj" fmla="val 7765"/>
            </a:avLst>
          </a:prstGeom>
          <a:solidFill>
            <a:srgbClr val="FFFFFF"/>
          </a:solidFill>
          <a:ln w="22860">
            <a:solidFill>
              <a:srgbClr val="E5B2B7"/>
            </a:solidFill>
            <a:prstDash val="solid"/>
          </a:ln>
          <a:effectLst>
            <a:outerShdw dist="16510" dir="2700000" algn="bl" rotWithShape="0">
              <a:srgbClr val="E5B2B7">
                <a:alpha val="100000"/>
              </a:srgbClr>
            </a:outerShdw>
          </a:effectLst>
        </p:spPr>
        <p:txBody>
          <a:bodyPr/>
          <a:lstStyle/>
          <a:p>
            <a:endParaRPr lang="en-GB"/>
          </a:p>
        </p:txBody>
      </p:sp>
      <p:pic>
        <p:nvPicPr>
          <p:cNvPr id="17" name="Image 4" descr="preencoded.png"/>
          <p:cNvPicPr>
            <a:picLocks noChangeAspect="1"/>
          </p:cNvPicPr>
          <p:nvPr/>
        </p:nvPicPr>
        <p:blipFill>
          <a:blip r:embed="rId5"/>
          <a:stretch>
            <a:fillRect/>
          </a:stretch>
        </p:blipFill>
        <p:spPr>
          <a:xfrm>
            <a:off x="7090899" y="2086660"/>
            <a:ext cx="64738" cy="1000494"/>
          </a:xfrm>
          <a:prstGeom prst="rect">
            <a:avLst/>
          </a:prstGeom>
        </p:spPr>
      </p:pic>
      <p:sp>
        <p:nvSpPr>
          <p:cNvPr id="18" name="Text 11"/>
          <p:cNvSpPr/>
          <p:nvPr/>
        </p:nvSpPr>
        <p:spPr>
          <a:xfrm>
            <a:off x="7343212" y="2132019"/>
            <a:ext cx="1979491" cy="199187"/>
          </a:xfrm>
          <a:prstGeom prst="rect">
            <a:avLst/>
          </a:prstGeom>
          <a:noFill/>
          <a:ln/>
        </p:spPr>
        <p:txBody>
          <a:bodyPr wrap="none" lIns="0" tIns="0" rIns="0" bIns="0" rtlCol="0" anchor="t"/>
          <a:lstStyle/>
          <a:p>
            <a:pPr>
              <a:lnSpc>
                <a:spcPts val="1917"/>
              </a:lnSpc>
            </a:pPr>
            <a:r>
              <a:rPr lang="en-US" sz="1333" dirty="0">
                <a:solidFill>
                  <a:srgbClr val="4A4A4A"/>
                </a:solidFill>
                <a:latin typeface="DM Sans Semi Bold" pitchFamily="34" charset="0"/>
                <a:ea typeface="DM Sans Semi Bold" pitchFamily="34" charset="-122"/>
                <a:cs typeface="DM Sans Semi Bold" pitchFamily="34" charset="-120"/>
              </a:rPr>
              <a:t>Vaccination &amp; Education</a:t>
            </a:r>
            <a:endParaRPr lang="en-US" sz="1333" dirty="0"/>
          </a:p>
        </p:txBody>
      </p:sp>
      <p:sp>
        <p:nvSpPr>
          <p:cNvPr id="19" name="Text 12"/>
          <p:cNvSpPr/>
          <p:nvPr/>
        </p:nvSpPr>
        <p:spPr>
          <a:xfrm>
            <a:off x="7343212" y="2513311"/>
            <a:ext cx="5002042" cy="397729"/>
          </a:xfrm>
          <a:prstGeom prst="rect">
            <a:avLst/>
          </a:prstGeom>
          <a:noFill/>
          <a:ln/>
        </p:spPr>
        <p:txBody>
          <a:bodyPr wrap="square" lIns="0" tIns="0" rIns="0" bIns="0" rtlCol="0" anchor="t"/>
          <a:lstStyle/>
          <a:p>
            <a:pPr>
              <a:lnSpc>
                <a:spcPts val="1917"/>
              </a:lnSpc>
            </a:pPr>
            <a:r>
              <a:rPr lang="en-US" sz="1000" dirty="0">
                <a:solidFill>
                  <a:srgbClr val="4A4A4A"/>
                </a:solidFill>
                <a:latin typeface="DM Sans" pitchFamily="34" charset="0"/>
                <a:ea typeface="DM Sans" pitchFamily="34" charset="-122"/>
                <a:cs typeface="DM Sans" pitchFamily="34" charset="-120"/>
              </a:rPr>
              <a:t>It also evaluates the effectiveness of </a:t>
            </a:r>
            <a:r>
              <a:rPr lang="en-US" sz="1000" b="1" dirty="0">
                <a:solidFill>
                  <a:srgbClr val="4A4A4A"/>
                </a:solidFill>
                <a:latin typeface="DM Sans" pitchFamily="34" charset="0"/>
                <a:ea typeface="DM Sans" pitchFamily="34" charset="-122"/>
                <a:cs typeface="DM Sans" pitchFamily="34" charset="-120"/>
              </a:rPr>
              <a:t>vaccination and health education</a:t>
            </a:r>
          </a:p>
          <a:p>
            <a:pPr>
              <a:lnSpc>
                <a:spcPts val="1917"/>
              </a:lnSpc>
            </a:pPr>
            <a:r>
              <a:rPr lang="en-US" sz="1000" b="1" dirty="0">
                <a:solidFill>
                  <a:srgbClr val="4A4A4A"/>
                </a:solidFill>
                <a:latin typeface="DM Sans" pitchFamily="34" charset="0"/>
                <a:ea typeface="DM Sans" pitchFamily="34" charset="-122"/>
                <a:cs typeface="DM Sans" pitchFamily="34" charset="-120"/>
              </a:rPr>
              <a:t> programmes</a:t>
            </a:r>
            <a:r>
              <a:rPr lang="en-US" sz="1000" dirty="0">
                <a:solidFill>
                  <a:srgbClr val="4A4A4A"/>
                </a:solidFill>
                <a:latin typeface="DM Sans" pitchFamily="34" charset="0"/>
                <a:ea typeface="DM Sans" pitchFamily="34" charset="-122"/>
                <a:cs typeface="DM Sans" pitchFamily="34" charset="-120"/>
              </a:rPr>
              <a:t> </a:t>
            </a:r>
            <a:r>
              <a:rPr lang="en-US" sz="1000" i="1" dirty="0">
                <a:solidFill>
                  <a:srgbClr val="4A4A4A"/>
                </a:solidFill>
                <a:latin typeface="DM Sans" pitchFamily="34" charset="0"/>
                <a:ea typeface="DM Sans" pitchFamily="34" charset="-122"/>
                <a:cs typeface="DM Sans" pitchFamily="34" charset="-120"/>
              </a:rPr>
              <a:t>(Pascucci et al., 2025)</a:t>
            </a:r>
            <a:r>
              <a:rPr lang="en-US" sz="1000" dirty="0">
                <a:solidFill>
                  <a:srgbClr val="4A4A4A"/>
                </a:solidFill>
                <a:latin typeface="DM Sans" pitchFamily="34" charset="0"/>
                <a:ea typeface="DM Sans" pitchFamily="34" charset="-122"/>
                <a:cs typeface="DM Sans" pitchFamily="34" charset="-120"/>
              </a:rPr>
              <a:t>.</a:t>
            </a:r>
            <a:endParaRPr lang="en-US" sz="1000" dirty="0"/>
          </a:p>
        </p:txBody>
      </p:sp>
      <p:pic>
        <p:nvPicPr>
          <p:cNvPr id="20" name="Image 0" descr="preencoded.png">
            <a:extLst>
              <a:ext uri="{FF2B5EF4-FFF2-40B4-BE49-F238E27FC236}">
                <a16:creationId xmlns:a16="http://schemas.microsoft.com/office/drawing/2014/main" id="{09BA44B2-1EA8-41D5-9836-90AF013A7C50}"/>
              </a:ext>
            </a:extLst>
          </p:cNvPr>
          <p:cNvPicPr>
            <a:picLocks noChangeAspect="1"/>
          </p:cNvPicPr>
          <p:nvPr/>
        </p:nvPicPr>
        <p:blipFill>
          <a:blip r:embed="rId6"/>
          <a:stretch>
            <a:fillRect/>
          </a:stretch>
        </p:blipFill>
        <p:spPr>
          <a:xfrm>
            <a:off x="9424303" y="3386383"/>
            <a:ext cx="2753090" cy="2753089"/>
          </a:xfrm>
          <a:prstGeom prst="rect">
            <a:avLst/>
          </a:prstGeom>
        </p:spPr>
      </p:pic>
      <p:sp>
        <p:nvSpPr>
          <p:cNvPr id="21" name="Text 0">
            <a:extLst>
              <a:ext uri="{FF2B5EF4-FFF2-40B4-BE49-F238E27FC236}">
                <a16:creationId xmlns:a16="http://schemas.microsoft.com/office/drawing/2014/main" id="{E7791425-F45B-490C-AC99-5A6D961EA358}"/>
              </a:ext>
            </a:extLst>
          </p:cNvPr>
          <p:cNvSpPr/>
          <p:nvPr/>
        </p:nvSpPr>
        <p:spPr>
          <a:xfrm>
            <a:off x="5757791" y="4441804"/>
            <a:ext cx="4971951" cy="436761"/>
          </a:xfrm>
          <a:prstGeom prst="rect">
            <a:avLst/>
          </a:prstGeom>
          <a:noFill/>
          <a:ln/>
        </p:spPr>
        <p:txBody>
          <a:bodyPr wrap="none" lIns="0" tIns="0" rIns="0" bIns="0" rtlCol="0" anchor="t"/>
          <a:lstStyle/>
          <a:p>
            <a:pPr>
              <a:lnSpc>
                <a:spcPts val="3417"/>
              </a:lnSpc>
            </a:pPr>
            <a:r>
              <a:rPr lang="en-US" sz="2000" b="1" dirty="0">
                <a:solidFill>
                  <a:srgbClr val="9C5461"/>
                </a:solidFill>
                <a:latin typeface="DM Sans Semi Bold" pitchFamily="34" charset="0"/>
                <a:ea typeface="DM Sans Semi Bold" pitchFamily="34" charset="-122"/>
                <a:cs typeface="DM Sans Semi Bold" pitchFamily="34" charset="-120"/>
              </a:rPr>
              <a:t>Disease Surveillance Systems</a:t>
            </a:r>
            <a:endParaRPr lang="en-US" sz="2000" b="1" dirty="0"/>
          </a:p>
        </p:txBody>
      </p:sp>
      <p:sp>
        <p:nvSpPr>
          <p:cNvPr id="22" name="Shape 1">
            <a:extLst>
              <a:ext uri="{FF2B5EF4-FFF2-40B4-BE49-F238E27FC236}">
                <a16:creationId xmlns:a16="http://schemas.microsoft.com/office/drawing/2014/main" id="{C7C71AD2-AD23-4D15-B247-8DB659E328CA}"/>
              </a:ext>
            </a:extLst>
          </p:cNvPr>
          <p:cNvSpPr/>
          <p:nvPr/>
        </p:nvSpPr>
        <p:spPr>
          <a:xfrm>
            <a:off x="95589" y="3310550"/>
            <a:ext cx="5567759" cy="3341078"/>
          </a:xfrm>
          <a:prstGeom prst="roundRect">
            <a:avLst>
              <a:gd name="adj" fmla="val 3615"/>
            </a:avLst>
          </a:prstGeom>
          <a:solidFill>
            <a:srgbClr val="FFC7CD"/>
          </a:solidFill>
          <a:ln/>
        </p:spPr>
        <p:txBody>
          <a:bodyPr/>
          <a:lstStyle/>
          <a:p>
            <a:endParaRPr lang="en-GB"/>
          </a:p>
        </p:txBody>
      </p:sp>
      <p:sp>
        <p:nvSpPr>
          <p:cNvPr id="23" name="TextBox 22">
            <a:extLst>
              <a:ext uri="{FF2B5EF4-FFF2-40B4-BE49-F238E27FC236}">
                <a16:creationId xmlns:a16="http://schemas.microsoft.com/office/drawing/2014/main" id="{118D35D3-565F-41F9-A998-12C64F7A7922}"/>
              </a:ext>
            </a:extLst>
          </p:cNvPr>
          <p:cNvSpPr txBox="1"/>
          <p:nvPr/>
        </p:nvSpPr>
        <p:spPr>
          <a:xfrm>
            <a:off x="303153" y="3614643"/>
            <a:ext cx="4233333" cy="334835"/>
          </a:xfrm>
          <a:prstGeom prst="rect">
            <a:avLst/>
          </a:prstGeom>
          <a:noFill/>
        </p:spPr>
        <p:txBody>
          <a:bodyPr wrap="square" rtlCol="0">
            <a:spAutoFit/>
          </a:bodyPr>
          <a:lstStyle/>
          <a:p>
            <a:pPr algn="just">
              <a:lnSpc>
                <a:spcPts val="1708"/>
              </a:lnSpc>
              <a:spcAft>
                <a:spcPts val="667"/>
              </a:spcAft>
            </a:pPr>
            <a:r>
              <a:rPr lang="en-GB" sz="2333" b="1" dirty="0">
                <a:solidFill>
                  <a:srgbClr val="000000"/>
                </a:solidFill>
                <a:latin typeface="DM Sans Semi Bold" panose="020B0604020202020204" charset="0"/>
                <a:ea typeface="DM Sans Semi Bold" panose="020B0604020202020204" charset="0"/>
                <a:cs typeface="DM Sans Semi Bold" panose="020B0604020202020204" charset="0"/>
              </a:rPr>
              <a:t>How Surveillance Works</a:t>
            </a:r>
            <a:endParaRPr lang="en-GB" sz="2333" b="1" dirty="0">
              <a:solidFill>
                <a:srgbClr val="000000"/>
              </a:solidFill>
              <a:latin typeface="DM Sans Semi Bold" panose="020B0604020202020204" charset="0"/>
              <a:ea typeface="Calibri" panose="020F0502020204030204" pitchFamily="34" charset="0"/>
              <a:cs typeface="Times New Roman" panose="02020603050405020304" pitchFamily="18" charset="0"/>
            </a:endParaRPr>
          </a:p>
        </p:txBody>
      </p:sp>
      <p:sp>
        <p:nvSpPr>
          <p:cNvPr id="24" name="Rectangle 2">
            <a:extLst>
              <a:ext uri="{FF2B5EF4-FFF2-40B4-BE49-F238E27FC236}">
                <a16:creationId xmlns:a16="http://schemas.microsoft.com/office/drawing/2014/main" id="{FF47EA73-0324-407B-A364-D04709C156A2}"/>
              </a:ext>
            </a:extLst>
          </p:cNvPr>
          <p:cNvSpPr>
            <a:spLocks noChangeArrowheads="1"/>
          </p:cNvSpPr>
          <p:nvPr/>
        </p:nvSpPr>
        <p:spPr bwMode="auto">
          <a:xfrm>
            <a:off x="552226" y="4330759"/>
            <a:ext cx="4654483" cy="19236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76200" tIns="38100" rIns="76200" bIns="38100" numCol="1" anchor="ctr" anchorCtr="0" compatLnSpc="1">
            <a:prstTxWarp prst="textNoShape">
              <a:avLst/>
            </a:prstTxWarp>
            <a:spAutoFit/>
          </a:bodyPr>
          <a:lstStyle/>
          <a:p>
            <a:pPr marL="238115" indent="-238115" algn="just" defTabSz="761970" eaLnBrk="0" fontAlgn="base" hangingPunct="0">
              <a:spcBef>
                <a:spcPct val="0"/>
              </a:spcBef>
              <a:spcAft>
                <a:spcPct val="0"/>
              </a:spcAft>
              <a:buFont typeface="Arial" panose="020B0604020202020204" pitchFamily="34" charset="0"/>
              <a:buChar char="•"/>
            </a:pPr>
            <a:r>
              <a:rPr lang="en-GB" altLang="en-US" sz="1500" dirty="0">
                <a:latin typeface="DM Sans" panose="020B0604020202020204" charset="0"/>
                <a:ea typeface="Calibri" panose="020F0502020204030204" pitchFamily="34" charset="0"/>
                <a:cs typeface="Times New Roman" panose="02020603050405020304" pitchFamily="18" charset="0"/>
              </a:rPr>
              <a:t>Disease surveillance systems track new cases in the community.</a:t>
            </a:r>
            <a:endParaRPr lang="en-US" altLang="en-US" sz="917" dirty="0">
              <a:latin typeface="DM Sans" panose="020B0604020202020204" charset="0"/>
            </a:endParaRPr>
          </a:p>
          <a:p>
            <a:pPr marL="238115" indent="-238115" algn="just" defTabSz="761970" eaLnBrk="0" fontAlgn="base" hangingPunct="0">
              <a:spcBef>
                <a:spcPct val="0"/>
              </a:spcBef>
              <a:spcAft>
                <a:spcPct val="0"/>
              </a:spcAft>
              <a:buFont typeface="Arial" panose="020B0604020202020204" pitchFamily="34" charset="0"/>
              <a:buChar char="•"/>
            </a:pPr>
            <a:r>
              <a:rPr lang="en-GB" altLang="en-US" sz="1500" dirty="0">
                <a:latin typeface="DM Sans" panose="020B0604020202020204" charset="0"/>
                <a:ea typeface="Calibri" panose="020F0502020204030204" pitchFamily="34" charset="0"/>
                <a:cs typeface="Times New Roman" panose="02020603050405020304" pitchFamily="18" charset="0"/>
              </a:rPr>
              <a:t>In the UK, monitoring is supported by the UK Health Security Agency.</a:t>
            </a:r>
            <a:endParaRPr lang="en-US" altLang="en-US" sz="917" dirty="0">
              <a:latin typeface="DM Sans" panose="020B0604020202020204" charset="0"/>
            </a:endParaRPr>
          </a:p>
          <a:p>
            <a:pPr marL="238115" indent="-238115" algn="just" defTabSz="761970" eaLnBrk="0" fontAlgn="base" hangingPunct="0">
              <a:spcBef>
                <a:spcPct val="0"/>
              </a:spcBef>
              <a:spcAft>
                <a:spcPct val="0"/>
              </a:spcAft>
              <a:buFont typeface="Arial" panose="020B0604020202020204" pitchFamily="34" charset="0"/>
              <a:buChar char="•"/>
            </a:pPr>
            <a:r>
              <a:rPr lang="en-GB" altLang="en-US" sz="1500" dirty="0">
                <a:latin typeface="DM Sans" panose="020B0604020202020204" charset="0"/>
                <a:ea typeface="Calibri" panose="020F0502020204030204" pitchFamily="34" charset="0"/>
                <a:cs typeface="Times New Roman" panose="02020603050405020304" pitchFamily="18" charset="0"/>
              </a:rPr>
              <a:t>Doctors and laboratories report confirmed hepatitis B cases.</a:t>
            </a:r>
            <a:endParaRPr lang="en-US" altLang="en-US" sz="917" dirty="0">
              <a:latin typeface="DM Sans" panose="020B0604020202020204" charset="0"/>
            </a:endParaRPr>
          </a:p>
          <a:p>
            <a:pPr marL="238115" indent="-238115" algn="just" defTabSz="761970" eaLnBrk="0" fontAlgn="base" hangingPunct="0">
              <a:spcBef>
                <a:spcPct val="0"/>
              </a:spcBef>
              <a:spcAft>
                <a:spcPct val="0"/>
              </a:spcAft>
              <a:buFont typeface="Arial" panose="020B0604020202020204" pitchFamily="34" charset="0"/>
              <a:buChar char="•"/>
            </a:pPr>
            <a:r>
              <a:rPr lang="en-GB" altLang="en-US" sz="1500" dirty="0">
                <a:latin typeface="DM Sans" panose="020B0604020202020204" charset="0"/>
                <a:ea typeface="Calibri" panose="020F0502020204030204" pitchFamily="34" charset="0"/>
                <a:cs typeface="Times New Roman" panose="02020603050405020304" pitchFamily="18" charset="0"/>
              </a:rPr>
              <a:t>Surveillance helps identify infection trends and high-risk areas (Tran et al., 2021).</a:t>
            </a:r>
            <a:endParaRPr lang="en-GB" altLang="en-US" sz="2333" dirty="0">
              <a:latin typeface="DM Sans" panose="020B0604020202020204" charset="0"/>
            </a:endParaRPr>
          </a:p>
        </p:txBody>
      </p:sp>
      <p:sp>
        <p:nvSpPr>
          <p:cNvPr id="25" name="TextBox 24">
            <a:extLst>
              <a:ext uri="{FF2B5EF4-FFF2-40B4-BE49-F238E27FC236}">
                <a16:creationId xmlns:a16="http://schemas.microsoft.com/office/drawing/2014/main" id="{312E1206-BEE0-4FA1-8759-85BD46B4C3CC}"/>
              </a:ext>
            </a:extLst>
          </p:cNvPr>
          <p:cNvSpPr txBox="1"/>
          <p:nvPr/>
        </p:nvSpPr>
        <p:spPr>
          <a:xfrm>
            <a:off x="1" y="1"/>
            <a:ext cx="12192919" cy="323165"/>
          </a:xfrm>
          <a:prstGeom prst="rect">
            <a:avLst/>
          </a:prstGeom>
          <a:solidFill>
            <a:schemeClr val="accent2">
              <a:lumMod val="60000"/>
              <a:lumOff val="40000"/>
            </a:schemeClr>
          </a:solidFill>
        </p:spPr>
        <p:txBody>
          <a:bodyPr wrap="square" rtlCol="0">
            <a:spAutoFit/>
          </a:bodyPr>
          <a:lstStyle/>
          <a:p>
            <a:pPr algn="ctr"/>
            <a:r>
              <a:rPr lang="en-GB" sz="1500" i="1" dirty="0">
                <a:latin typeface="Times New Roman" panose="02020603050405020304" pitchFamily="18" charset="0"/>
                <a:ea typeface="Calibri" panose="020F0502020204030204" pitchFamily="34" charset="0"/>
              </a:rPr>
              <a:t>Monitoring the Incidence of Hepatitis B in the Local Community: Public Health Approaches and Strategies</a:t>
            </a:r>
            <a:endParaRPr lang="en-GB" sz="1500" i="1"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 name="Image 0" descr="preencoded.png">
            <a:extLst>
              <a:ext uri="{FF2B5EF4-FFF2-40B4-BE49-F238E27FC236}">
                <a16:creationId xmlns:a16="http://schemas.microsoft.com/office/drawing/2014/main" id="{96A7D610-9056-462C-94A3-3AFF46DDA003}"/>
              </a:ext>
            </a:extLst>
          </p:cNvPr>
          <p:cNvPicPr>
            <a:picLocks noChangeAspect="1"/>
          </p:cNvPicPr>
          <p:nvPr/>
        </p:nvPicPr>
        <p:blipFill>
          <a:blip r:embed="rId3">
            <a:alphaModFix amt="20000"/>
          </a:blip>
          <a:stretch>
            <a:fillRect/>
          </a:stretch>
        </p:blipFill>
        <p:spPr>
          <a:xfrm>
            <a:off x="11864" y="6548"/>
            <a:ext cx="2235464" cy="3353197"/>
          </a:xfrm>
          <a:prstGeom prst="rect">
            <a:avLst/>
          </a:prstGeom>
        </p:spPr>
      </p:pic>
      <p:pic>
        <p:nvPicPr>
          <p:cNvPr id="2" name="Image 0" descr="preencoded.png"/>
          <p:cNvPicPr>
            <a:picLocks noChangeAspect="1"/>
          </p:cNvPicPr>
          <p:nvPr/>
        </p:nvPicPr>
        <p:blipFill>
          <a:blip r:embed="rId4"/>
          <a:stretch>
            <a:fillRect/>
          </a:stretch>
        </p:blipFill>
        <p:spPr>
          <a:xfrm>
            <a:off x="10947940" y="5037329"/>
            <a:ext cx="1251907" cy="1877860"/>
          </a:xfrm>
          <a:prstGeom prst="rect">
            <a:avLst/>
          </a:prstGeom>
        </p:spPr>
      </p:pic>
      <p:sp>
        <p:nvSpPr>
          <p:cNvPr id="3" name="Text 0"/>
          <p:cNvSpPr/>
          <p:nvPr/>
        </p:nvSpPr>
        <p:spPr>
          <a:xfrm>
            <a:off x="6351599" y="477441"/>
            <a:ext cx="6297018" cy="981869"/>
          </a:xfrm>
          <a:prstGeom prst="rect">
            <a:avLst/>
          </a:prstGeom>
          <a:noFill/>
          <a:ln/>
        </p:spPr>
        <p:txBody>
          <a:bodyPr wrap="square" lIns="0" tIns="0" rIns="0" bIns="0" rtlCol="0" anchor="t"/>
          <a:lstStyle/>
          <a:p>
            <a:pPr>
              <a:lnSpc>
                <a:spcPts val="3833"/>
              </a:lnSpc>
            </a:pPr>
            <a:r>
              <a:rPr lang="en-US" sz="2667" b="1" dirty="0">
                <a:solidFill>
                  <a:srgbClr val="9C5461"/>
                </a:solidFill>
                <a:ea typeface="DM Sans Semi Bold" pitchFamily="34" charset="-122"/>
                <a:cs typeface="DM Sans Semi Bold" pitchFamily="34" charset="-120"/>
              </a:rPr>
              <a:t>Data Analysis and Public Health Action</a:t>
            </a:r>
            <a:endParaRPr lang="en-US" sz="2667" b="1" dirty="0"/>
          </a:p>
        </p:txBody>
      </p:sp>
      <p:sp>
        <p:nvSpPr>
          <p:cNvPr id="4" name="Shape 1"/>
          <p:cNvSpPr/>
          <p:nvPr/>
        </p:nvSpPr>
        <p:spPr>
          <a:xfrm>
            <a:off x="7146730" y="1608907"/>
            <a:ext cx="4687755" cy="907058"/>
          </a:xfrm>
          <a:prstGeom prst="roundRect">
            <a:avLst>
              <a:gd name="adj" fmla="val 15590"/>
            </a:avLst>
          </a:prstGeom>
          <a:solidFill>
            <a:srgbClr val="FFCCD1"/>
          </a:solidFill>
          <a:ln w="7620">
            <a:solidFill>
              <a:srgbClr val="E5B2B7"/>
            </a:solidFill>
            <a:prstDash val="solid"/>
          </a:ln>
          <a:effectLst>
            <a:outerShdw dist="16510" dir="2700000" algn="bl" rotWithShape="0">
              <a:srgbClr val="E5B2B7">
                <a:alpha val="100000"/>
              </a:srgbClr>
            </a:outerShdw>
          </a:effectLst>
        </p:spPr>
        <p:txBody>
          <a:bodyPr/>
          <a:lstStyle/>
          <a:p>
            <a:endParaRPr lang="en-GB"/>
          </a:p>
        </p:txBody>
      </p:sp>
      <p:sp>
        <p:nvSpPr>
          <p:cNvPr id="5" name="Text 2"/>
          <p:cNvSpPr/>
          <p:nvPr/>
        </p:nvSpPr>
        <p:spPr>
          <a:xfrm>
            <a:off x="7310143" y="1772320"/>
            <a:ext cx="2030115" cy="245567"/>
          </a:xfrm>
          <a:prstGeom prst="rect">
            <a:avLst/>
          </a:prstGeom>
          <a:noFill/>
          <a:ln/>
        </p:spPr>
        <p:txBody>
          <a:bodyPr wrap="none" lIns="0" tIns="0" rIns="0" bIns="0" rtlCol="0" anchor="t"/>
          <a:lstStyle/>
          <a:p>
            <a:pPr>
              <a:lnSpc>
                <a:spcPts val="1917"/>
              </a:lnSpc>
            </a:pPr>
            <a:r>
              <a:rPr lang="en-US" sz="1167" b="1" dirty="0">
                <a:ea typeface="DM Sans Semi Bold" pitchFamily="34" charset="-122"/>
                <a:cs typeface="DM Sans Semi Bold" pitchFamily="34" charset="-120"/>
              </a:rPr>
              <a:t>Regular Data Analysis</a:t>
            </a:r>
            <a:endParaRPr lang="en-US" sz="1167" b="1" dirty="0"/>
          </a:p>
        </p:txBody>
      </p:sp>
      <p:sp>
        <p:nvSpPr>
          <p:cNvPr id="6" name="Text 3"/>
          <p:cNvSpPr/>
          <p:nvPr/>
        </p:nvSpPr>
        <p:spPr>
          <a:xfrm>
            <a:off x="7310143" y="2107382"/>
            <a:ext cx="3365166" cy="240506"/>
          </a:xfrm>
          <a:prstGeom prst="rect">
            <a:avLst/>
          </a:prstGeom>
          <a:noFill/>
          <a:ln/>
        </p:spPr>
        <p:txBody>
          <a:bodyPr wrap="none" lIns="0" tIns="0" rIns="0" bIns="0" rtlCol="0" anchor="t"/>
          <a:lstStyle/>
          <a:p>
            <a:pPr>
              <a:lnSpc>
                <a:spcPts val="1917"/>
              </a:lnSpc>
            </a:pPr>
            <a:r>
              <a:rPr lang="en-US" sz="917" b="1" dirty="0">
                <a:ea typeface="DM Sans" pitchFamily="34" charset="-122"/>
                <a:cs typeface="DM Sans" pitchFamily="34" charset="-120"/>
              </a:rPr>
              <a:t>Public health authorities analyse infection data regularly.</a:t>
            </a:r>
            <a:endParaRPr lang="en-US" sz="917" b="1" dirty="0"/>
          </a:p>
        </p:txBody>
      </p:sp>
      <p:sp>
        <p:nvSpPr>
          <p:cNvPr id="7" name="Shape 4"/>
          <p:cNvSpPr/>
          <p:nvPr/>
        </p:nvSpPr>
        <p:spPr>
          <a:xfrm>
            <a:off x="6260185" y="4017367"/>
            <a:ext cx="4687755" cy="907058"/>
          </a:xfrm>
          <a:prstGeom prst="roundRect">
            <a:avLst>
              <a:gd name="adj" fmla="val 15590"/>
            </a:avLst>
          </a:prstGeom>
          <a:solidFill>
            <a:srgbClr val="FFCCD1"/>
          </a:solidFill>
          <a:ln w="7620">
            <a:solidFill>
              <a:srgbClr val="E5B2B7"/>
            </a:solidFill>
            <a:prstDash val="solid"/>
          </a:ln>
          <a:effectLst>
            <a:outerShdw dist="16510" dir="2700000" algn="bl" rotWithShape="0">
              <a:srgbClr val="E5B2B7">
                <a:alpha val="100000"/>
              </a:srgbClr>
            </a:outerShdw>
          </a:effectLst>
        </p:spPr>
        <p:txBody>
          <a:bodyPr/>
          <a:lstStyle/>
          <a:p>
            <a:endParaRPr lang="en-GB"/>
          </a:p>
        </p:txBody>
      </p:sp>
      <p:sp>
        <p:nvSpPr>
          <p:cNvPr id="8" name="Text 5"/>
          <p:cNvSpPr/>
          <p:nvPr/>
        </p:nvSpPr>
        <p:spPr>
          <a:xfrm>
            <a:off x="6423598" y="4180780"/>
            <a:ext cx="2089051" cy="245567"/>
          </a:xfrm>
          <a:prstGeom prst="rect">
            <a:avLst/>
          </a:prstGeom>
          <a:noFill/>
          <a:ln/>
        </p:spPr>
        <p:txBody>
          <a:bodyPr wrap="none" lIns="0" tIns="0" rIns="0" bIns="0" rtlCol="0" anchor="t"/>
          <a:lstStyle/>
          <a:p>
            <a:pPr>
              <a:lnSpc>
                <a:spcPts val="1917"/>
              </a:lnSpc>
            </a:pPr>
            <a:r>
              <a:rPr lang="en-US" sz="1167" b="1" dirty="0">
                <a:ea typeface="DM Sans Semi Bold" pitchFamily="34" charset="-122"/>
                <a:cs typeface="DM Sans Semi Bold" pitchFamily="34" charset="-120"/>
              </a:rPr>
              <a:t>Digital Health Records</a:t>
            </a:r>
            <a:endParaRPr lang="en-US" sz="1167" b="1" dirty="0"/>
          </a:p>
        </p:txBody>
      </p:sp>
      <p:sp>
        <p:nvSpPr>
          <p:cNvPr id="9" name="Text 6"/>
          <p:cNvSpPr/>
          <p:nvPr/>
        </p:nvSpPr>
        <p:spPr>
          <a:xfrm>
            <a:off x="6423598" y="4462925"/>
            <a:ext cx="3987335" cy="352420"/>
          </a:xfrm>
          <a:prstGeom prst="rect">
            <a:avLst/>
          </a:prstGeom>
          <a:noFill/>
          <a:ln/>
        </p:spPr>
        <p:txBody>
          <a:bodyPr wrap="none" lIns="0" tIns="0" rIns="0" bIns="0" rtlCol="0" anchor="t"/>
          <a:lstStyle/>
          <a:p>
            <a:pPr>
              <a:lnSpc>
                <a:spcPts val="1917"/>
              </a:lnSpc>
            </a:pPr>
            <a:r>
              <a:rPr lang="en-US" sz="917" b="1" dirty="0">
                <a:ea typeface="DM Sans" pitchFamily="34" charset="-122"/>
                <a:cs typeface="DM Sans" pitchFamily="34" charset="-120"/>
              </a:rPr>
              <a:t>Digital health records support information sharing between healthcare systems.</a:t>
            </a:r>
            <a:endParaRPr lang="en-US" sz="917" b="1" dirty="0"/>
          </a:p>
        </p:txBody>
      </p:sp>
      <p:sp>
        <p:nvSpPr>
          <p:cNvPr id="10" name="Shape 7"/>
          <p:cNvSpPr/>
          <p:nvPr/>
        </p:nvSpPr>
        <p:spPr>
          <a:xfrm>
            <a:off x="6743280" y="2779184"/>
            <a:ext cx="4687756" cy="911175"/>
          </a:xfrm>
          <a:prstGeom prst="roundRect">
            <a:avLst>
              <a:gd name="adj" fmla="val 15590"/>
            </a:avLst>
          </a:prstGeom>
          <a:solidFill>
            <a:srgbClr val="FFCCD1"/>
          </a:solidFill>
          <a:ln w="7620">
            <a:solidFill>
              <a:srgbClr val="E5B2B7"/>
            </a:solidFill>
            <a:prstDash val="solid"/>
          </a:ln>
          <a:effectLst>
            <a:outerShdw dist="16510" dir="2700000" algn="bl" rotWithShape="0">
              <a:srgbClr val="E5B2B7">
                <a:alpha val="100000"/>
              </a:srgbClr>
            </a:outerShdw>
          </a:effectLst>
        </p:spPr>
        <p:txBody>
          <a:bodyPr/>
          <a:lstStyle/>
          <a:p>
            <a:endParaRPr lang="en-GB"/>
          </a:p>
        </p:txBody>
      </p:sp>
      <p:sp>
        <p:nvSpPr>
          <p:cNvPr id="11" name="Text 8"/>
          <p:cNvSpPr/>
          <p:nvPr/>
        </p:nvSpPr>
        <p:spPr>
          <a:xfrm>
            <a:off x="6906692" y="2942597"/>
            <a:ext cx="2697361" cy="245567"/>
          </a:xfrm>
          <a:prstGeom prst="rect">
            <a:avLst/>
          </a:prstGeom>
          <a:noFill/>
          <a:ln/>
        </p:spPr>
        <p:txBody>
          <a:bodyPr wrap="none" lIns="0" tIns="0" rIns="0" bIns="0" rtlCol="0" anchor="t"/>
          <a:lstStyle/>
          <a:p>
            <a:pPr>
              <a:lnSpc>
                <a:spcPts val="1917"/>
              </a:lnSpc>
            </a:pPr>
            <a:r>
              <a:rPr lang="en-US" sz="1167" b="1" dirty="0">
                <a:ea typeface="DM Sans Semi Bold" pitchFamily="34" charset="-122"/>
                <a:cs typeface="DM Sans Semi Bold" pitchFamily="34" charset="-120"/>
              </a:rPr>
              <a:t>High-Risk Groups &amp; Clusters</a:t>
            </a:r>
            <a:endParaRPr lang="en-US" sz="1167" b="1" dirty="0"/>
          </a:p>
        </p:txBody>
      </p:sp>
      <p:sp>
        <p:nvSpPr>
          <p:cNvPr id="12" name="Text 9"/>
          <p:cNvSpPr/>
          <p:nvPr/>
        </p:nvSpPr>
        <p:spPr>
          <a:xfrm>
            <a:off x="6906693" y="3277660"/>
            <a:ext cx="3490380" cy="245169"/>
          </a:xfrm>
          <a:prstGeom prst="rect">
            <a:avLst/>
          </a:prstGeom>
          <a:noFill/>
          <a:ln/>
        </p:spPr>
        <p:txBody>
          <a:bodyPr wrap="none" lIns="0" tIns="0" rIns="0" bIns="0" rtlCol="0" anchor="t"/>
          <a:lstStyle/>
          <a:p>
            <a:pPr>
              <a:lnSpc>
                <a:spcPts val="1917"/>
              </a:lnSpc>
            </a:pPr>
            <a:r>
              <a:rPr lang="en-US" sz="917" b="1" dirty="0">
                <a:ea typeface="DM Sans" pitchFamily="34" charset="-122"/>
                <a:cs typeface="DM Sans" pitchFamily="34" charset="-120"/>
              </a:rPr>
              <a:t>Data helps identify high-risk groups and geographic clusters.</a:t>
            </a:r>
            <a:endParaRPr lang="en-US" sz="917" b="1" dirty="0"/>
          </a:p>
        </p:txBody>
      </p:sp>
      <p:sp>
        <p:nvSpPr>
          <p:cNvPr id="13" name="Shape 10"/>
          <p:cNvSpPr/>
          <p:nvPr/>
        </p:nvSpPr>
        <p:spPr>
          <a:xfrm>
            <a:off x="5678598" y="5265225"/>
            <a:ext cx="4637484" cy="984697"/>
          </a:xfrm>
          <a:prstGeom prst="roundRect">
            <a:avLst>
              <a:gd name="adj" fmla="val 12273"/>
            </a:avLst>
          </a:prstGeom>
          <a:solidFill>
            <a:srgbClr val="FFCCD1"/>
          </a:solidFill>
          <a:ln w="7620">
            <a:solidFill>
              <a:srgbClr val="E5B2B7"/>
            </a:solidFill>
            <a:prstDash val="solid"/>
          </a:ln>
          <a:effectLst>
            <a:outerShdw dist="16510" dir="2700000" algn="bl" rotWithShape="0">
              <a:srgbClr val="E5B2B7">
                <a:alpha val="100000"/>
              </a:srgbClr>
            </a:outerShdw>
          </a:effectLst>
        </p:spPr>
        <p:txBody>
          <a:bodyPr/>
          <a:lstStyle/>
          <a:p>
            <a:endParaRPr lang="en-GB"/>
          </a:p>
        </p:txBody>
      </p:sp>
      <p:sp>
        <p:nvSpPr>
          <p:cNvPr id="14" name="Text 11"/>
          <p:cNvSpPr/>
          <p:nvPr/>
        </p:nvSpPr>
        <p:spPr>
          <a:xfrm>
            <a:off x="5842011" y="5428637"/>
            <a:ext cx="2238276" cy="245567"/>
          </a:xfrm>
          <a:prstGeom prst="rect">
            <a:avLst/>
          </a:prstGeom>
          <a:noFill/>
          <a:ln/>
        </p:spPr>
        <p:txBody>
          <a:bodyPr wrap="none" lIns="0" tIns="0" rIns="0" bIns="0" rtlCol="0" anchor="t"/>
          <a:lstStyle/>
          <a:p>
            <a:pPr>
              <a:lnSpc>
                <a:spcPts val="1917"/>
              </a:lnSpc>
            </a:pPr>
            <a:r>
              <a:rPr lang="en-US" sz="1167" b="1" dirty="0">
                <a:ea typeface="DM Sans Semi Bold" pitchFamily="34" charset="-122"/>
                <a:cs typeface="DM Sans Semi Bold" pitchFamily="34" charset="-120"/>
              </a:rPr>
              <a:t>Vaccination Campaigns</a:t>
            </a:r>
            <a:endParaRPr lang="en-US" sz="1167" b="1" dirty="0"/>
          </a:p>
        </p:txBody>
      </p:sp>
      <p:sp>
        <p:nvSpPr>
          <p:cNvPr id="15" name="Text 12"/>
          <p:cNvSpPr/>
          <p:nvPr/>
        </p:nvSpPr>
        <p:spPr>
          <a:xfrm>
            <a:off x="5902237" y="5763700"/>
            <a:ext cx="4360928" cy="490339"/>
          </a:xfrm>
          <a:prstGeom prst="rect">
            <a:avLst/>
          </a:prstGeom>
          <a:noFill/>
          <a:ln/>
        </p:spPr>
        <p:txBody>
          <a:bodyPr wrap="square" lIns="0" tIns="0" rIns="0" bIns="0" rtlCol="0" anchor="t"/>
          <a:lstStyle/>
          <a:p>
            <a:pPr>
              <a:lnSpc>
                <a:spcPts val="1917"/>
              </a:lnSpc>
            </a:pPr>
            <a:r>
              <a:rPr lang="en-US" sz="917" b="1" dirty="0">
                <a:ea typeface="DM Sans" pitchFamily="34" charset="-122"/>
                <a:cs typeface="DM Sans" pitchFamily="34" charset="-120"/>
              </a:rPr>
              <a:t>Supports vaccination campaigns and prevention programmes </a:t>
            </a:r>
            <a:r>
              <a:rPr lang="en-US" sz="917" b="1" i="1" dirty="0">
                <a:ea typeface="DM Sans" pitchFamily="34" charset="-122"/>
                <a:cs typeface="DM Sans" pitchFamily="34" charset="-120"/>
              </a:rPr>
              <a:t>(Hou et al., 2020)</a:t>
            </a:r>
            <a:r>
              <a:rPr lang="en-US" sz="917" b="1" dirty="0">
                <a:ea typeface="DM Sans" pitchFamily="34" charset="-122"/>
                <a:cs typeface="DM Sans" pitchFamily="34" charset="-120"/>
              </a:rPr>
              <a:t>.</a:t>
            </a:r>
            <a:endParaRPr lang="en-US" sz="917" b="1" dirty="0"/>
          </a:p>
        </p:txBody>
      </p:sp>
      <p:sp>
        <p:nvSpPr>
          <p:cNvPr id="33" name="Text 0">
            <a:extLst>
              <a:ext uri="{FF2B5EF4-FFF2-40B4-BE49-F238E27FC236}">
                <a16:creationId xmlns:a16="http://schemas.microsoft.com/office/drawing/2014/main" id="{775DF778-A0DC-474A-853D-CD71ECA8B714}"/>
              </a:ext>
            </a:extLst>
          </p:cNvPr>
          <p:cNvSpPr/>
          <p:nvPr/>
        </p:nvSpPr>
        <p:spPr>
          <a:xfrm>
            <a:off x="661492" y="477441"/>
            <a:ext cx="6297018" cy="981869"/>
          </a:xfrm>
          <a:prstGeom prst="rect">
            <a:avLst/>
          </a:prstGeom>
          <a:noFill/>
          <a:ln/>
        </p:spPr>
        <p:txBody>
          <a:bodyPr wrap="square" lIns="0" tIns="0" rIns="0" bIns="0" rtlCol="0" anchor="t"/>
          <a:lstStyle/>
          <a:p>
            <a:pPr>
              <a:lnSpc>
                <a:spcPts val="3833"/>
              </a:lnSpc>
            </a:pPr>
            <a:r>
              <a:rPr lang="en-US" sz="2667" b="1" dirty="0">
                <a:solidFill>
                  <a:srgbClr val="9C5461"/>
                </a:solidFill>
                <a:ea typeface="DM Sans Semi Bold" pitchFamily="34" charset="-122"/>
                <a:cs typeface="DM Sans Semi Bold" pitchFamily="34" charset="-120"/>
              </a:rPr>
              <a:t>Laboratory Testing and Screening</a:t>
            </a:r>
            <a:endParaRPr lang="en-US" sz="2667" b="1" dirty="0"/>
          </a:p>
        </p:txBody>
      </p:sp>
      <p:sp>
        <p:nvSpPr>
          <p:cNvPr id="34" name="Text 1">
            <a:extLst>
              <a:ext uri="{FF2B5EF4-FFF2-40B4-BE49-F238E27FC236}">
                <a16:creationId xmlns:a16="http://schemas.microsoft.com/office/drawing/2014/main" id="{2EE7E604-F821-48BA-B198-51B836EB0011}"/>
              </a:ext>
            </a:extLst>
          </p:cNvPr>
          <p:cNvSpPr/>
          <p:nvPr/>
        </p:nvSpPr>
        <p:spPr>
          <a:xfrm>
            <a:off x="661492" y="1683147"/>
            <a:ext cx="157063" cy="196354"/>
          </a:xfrm>
          <a:prstGeom prst="rect">
            <a:avLst/>
          </a:prstGeom>
          <a:noFill/>
          <a:ln/>
        </p:spPr>
        <p:txBody>
          <a:bodyPr wrap="none" lIns="0" tIns="0" rIns="0" bIns="0" rtlCol="0" anchor="t"/>
          <a:lstStyle/>
          <a:p>
            <a:pPr>
              <a:lnSpc>
                <a:spcPts val="1917"/>
              </a:lnSpc>
            </a:pPr>
            <a:r>
              <a:rPr lang="en-US" sz="1000" b="1" dirty="0">
                <a:ea typeface="DM Sans Light" pitchFamily="34" charset="-122"/>
                <a:cs typeface="DM Sans Light" pitchFamily="34" charset="-120"/>
              </a:rPr>
              <a:t>01</a:t>
            </a:r>
            <a:endParaRPr lang="en-US" sz="1000" b="1" dirty="0"/>
          </a:p>
        </p:txBody>
      </p:sp>
      <p:pic>
        <p:nvPicPr>
          <p:cNvPr id="35" name="Image 1" descr="preencoded.png">
            <a:extLst>
              <a:ext uri="{FF2B5EF4-FFF2-40B4-BE49-F238E27FC236}">
                <a16:creationId xmlns:a16="http://schemas.microsoft.com/office/drawing/2014/main" id="{B8D079BF-79E9-45D7-9E9A-9528590F9BAE}"/>
              </a:ext>
            </a:extLst>
          </p:cNvPr>
          <p:cNvPicPr>
            <a:picLocks noChangeAspect="1"/>
          </p:cNvPicPr>
          <p:nvPr/>
        </p:nvPicPr>
        <p:blipFill>
          <a:blip r:embed="rId5"/>
          <a:stretch>
            <a:fillRect/>
          </a:stretch>
        </p:blipFill>
        <p:spPr>
          <a:xfrm>
            <a:off x="661492" y="1930995"/>
            <a:ext cx="6297018" cy="19050"/>
          </a:xfrm>
          <a:prstGeom prst="rect">
            <a:avLst/>
          </a:prstGeom>
        </p:spPr>
      </p:pic>
      <p:sp>
        <p:nvSpPr>
          <p:cNvPr id="36" name="Text 2">
            <a:extLst>
              <a:ext uri="{FF2B5EF4-FFF2-40B4-BE49-F238E27FC236}">
                <a16:creationId xmlns:a16="http://schemas.microsoft.com/office/drawing/2014/main" id="{166152AF-97E0-49A9-A384-3459979D8720}"/>
              </a:ext>
            </a:extLst>
          </p:cNvPr>
          <p:cNvSpPr/>
          <p:nvPr/>
        </p:nvSpPr>
        <p:spPr>
          <a:xfrm>
            <a:off x="661492" y="2047577"/>
            <a:ext cx="1964035" cy="245567"/>
          </a:xfrm>
          <a:prstGeom prst="rect">
            <a:avLst/>
          </a:prstGeom>
          <a:noFill/>
          <a:ln/>
        </p:spPr>
        <p:txBody>
          <a:bodyPr wrap="none" lIns="0" tIns="0" rIns="0" bIns="0" rtlCol="0" anchor="t"/>
          <a:lstStyle/>
          <a:p>
            <a:pPr>
              <a:lnSpc>
                <a:spcPts val="1917"/>
              </a:lnSpc>
            </a:pPr>
            <a:r>
              <a:rPr lang="en-US" sz="1333" b="1" dirty="0">
                <a:ea typeface="DM Sans Semi Bold" pitchFamily="34" charset="-122"/>
                <a:cs typeface="DM Sans Semi Bold" pitchFamily="34" charset="-120"/>
              </a:rPr>
              <a:t>Blood Tests</a:t>
            </a:r>
            <a:endParaRPr lang="en-US" sz="1333" b="1" dirty="0"/>
          </a:p>
        </p:txBody>
      </p:sp>
      <p:sp>
        <p:nvSpPr>
          <p:cNvPr id="37" name="Text 3">
            <a:extLst>
              <a:ext uri="{FF2B5EF4-FFF2-40B4-BE49-F238E27FC236}">
                <a16:creationId xmlns:a16="http://schemas.microsoft.com/office/drawing/2014/main" id="{5E6527A1-6431-42FA-9EC8-0B50962872C6}"/>
              </a:ext>
            </a:extLst>
          </p:cNvPr>
          <p:cNvSpPr/>
          <p:nvPr/>
        </p:nvSpPr>
        <p:spPr>
          <a:xfrm>
            <a:off x="661492" y="2382640"/>
            <a:ext cx="6297018" cy="245169"/>
          </a:xfrm>
          <a:prstGeom prst="rect">
            <a:avLst/>
          </a:prstGeom>
          <a:noFill/>
          <a:ln/>
        </p:spPr>
        <p:txBody>
          <a:bodyPr wrap="none" lIns="0" tIns="0" rIns="0" bIns="0" rtlCol="0" anchor="t"/>
          <a:lstStyle/>
          <a:p>
            <a:pPr>
              <a:lnSpc>
                <a:spcPts val="1917"/>
              </a:lnSpc>
            </a:pPr>
            <a:r>
              <a:rPr lang="en-US" sz="1000" b="1" dirty="0">
                <a:ea typeface="DM Sans" pitchFamily="34" charset="-122"/>
                <a:cs typeface="DM Sans" pitchFamily="34" charset="-120"/>
              </a:rPr>
              <a:t>Blood tests detect hepatitis B markers such as HBsAg.</a:t>
            </a:r>
            <a:endParaRPr lang="en-US" sz="1000" b="1" dirty="0"/>
          </a:p>
        </p:txBody>
      </p:sp>
      <p:sp>
        <p:nvSpPr>
          <p:cNvPr id="38" name="Text 4">
            <a:extLst>
              <a:ext uri="{FF2B5EF4-FFF2-40B4-BE49-F238E27FC236}">
                <a16:creationId xmlns:a16="http://schemas.microsoft.com/office/drawing/2014/main" id="{FD75224E-BC0C-47CD-93E1-237449B4A952}"/>
              </a:ext>
            </a:extLst>
          </p:cNvPr>
          <p:cNvSpPr/>
          <p:nvPr/>
        </p:nvSpPr>
        <p:spPr>
          <a:xfrm>
            <a:off x="661492" y="2894806"/>
            <a:ext cx="157063" cy="196354"/>
          </a:xfrm>
          <a:prstGeom prst="rect">
            <a:avLst/>
          </a:prstGeom>
          <a:noFill/>
          <a:ln/>
        </p:spPr>
        <p:txBody>
          <a:bodyPr wrap="none" lIns="0" tIns="0" rIns="0" bIns="0" rtlCol="0" anchor="t"/>
          <a:lstStyle/>
          <a:p>
            <a:pPr>
              <a:lnSpc>
                <a:spcPts val="1917"/>
              </a:lnSpc>
            </a:pPr>
            <a:r>
              <a:rPr lang="en-US" sz="1000" b="1" dirty="0">
                <a:ea typeface="DM Sans Light" pitchFamily="34" charset="-122"/>
                <a:cs typeface="DM Sans Light" pitchFamily="34" charset="-120"/>
              </a:rPr>
              <a:t>02</a:t>
            </a:r>
            <a:endParaRPr lang="en-US" sz="1000" b="1" dirty="0"/>
          </a:p>
        </p:txBody>
      </p:sp>
      <p:pic>
        <p:nvPicPr>
          <p:cNvPr id="39" name="Image 2" descr="preencoded.png">
            <a:extLst>
              <a:ext uri="{FF2B5EF4-FFF2-40B4-BE49-F238E27FC236}">
                <a16:creationId xmlns:a16="http://schemas.microsoft.com/office/drawing/2014/main" id="{75D51EB5-DCE2-4BE5-95FD-3F0000E23128}"/>
              </a:ext>
            </a:extLst>
          </p:cNvPr>
          <p:cNvPicPr>
            <a:picLocks noChangeAspect="1"/>
          </p:cNvPicPr>
          <p:nvPr/>
        </p:nvPicPr>
        <p:blipFill>
          <a:blip r:embed="rId5"/>
          <a:stretch>
            <a:fillRect/>
          </a:stretch>
        </p:blipFill>
        <p:spPr>
          <a:xfrm>
            <a:off x="661492" y="3126978"/>
            <a:ext cx="6297018" cy="19050"/>
          </a:xfrm>
          <a:prstGeom prst="rect">
            <a:avLst/>
          </a:prstGeom>
        </p:spPr>
      </p:pic>
      <p:sp>
        <p:nvSpPr>
          <p:cNvPr id="40" name="Text 5">
            <a:extLst>
              <a:ext uri="{FF2B5EF4-FFF2-40B4-BE49-F238E27FC236}">
                <a16:creationId xmlns:a16="http://schemas.microsoft.com/office/drawing/2014/main" id="{55533E5D-B60D-42D6-A5A1-D92F8874194A}"/>
              </a:ext>
            </a:extLst>
          </p:cNvPr>
          <p:cNvSpPr/>
          <p:nvPr/>
        </p:nvSpPr>
        <p:spPr>
          <a:xfrm>
            <a:off x="661492" y="3259237"/>
            <a:ext cx="2449711" cy="245567"/>
          </a:xfrm>
          <a:prstGeom prst="rect">
            <a:avLst/>
          </a:prstGeom>
          <a:noFill/>
          <a:ln/>
        </p:spPr>
        <p:txBody>
          <a:bodyPr wrap="none" lIns="0" tIns="0" rIns="0" bIns="0" rtlCol="0" anchor="t"/>
          <a:lstStyle/>
          <a:p>
            <a:pPr>
              <a:lnSpc>
                <a:spcPts val="1917"/>
              </a:lnSpc>
            </a:pPr>
            <a:r>
              <a:rPr lang="en-US" sz="1333" b="1" dirty="0">
                <a:ea typeface="DM Sans Semi Bold" pitchFamily="34" charset="-122"/>
                <a:cs typeface="DM Sans Semi Bold" pitchFamily="34" charset="-120"/>
              </a:rPr>
              <a:t>Reporting Positive Results</a:t>
            </a:r>
            <a:endParaRPr lang="en-US" sz="1333" b="1" dirty="0"/>
          </a:p>
        </p:txBody>
      </p:sp>
      <p:sp>
        <p:nvSpPr>
          <p:cNvPr id="41" name="Text 6">
            <a:extLst>
              <a:ext uri="{FF2B5EF4-FFF2-40B4-BE49-F238E27FC236}">
                <a16:creationId xmlns:a16="http://schemas.microsoft.com/office/drawing/2014/main" id="{5EFBCAE2-FBEF-4E43-9975-C790A5882DC5}"/>
              </a:ext>
            </a:extLst>
          </p:cNvPr>
          <p:cNvSpPr/>
          <p:nvPr/>
        </p:nvSpPr>
        <p:spPr>
          <a:xfrm>
            <a:off x="661492" y="3594299"/>
            <a:ext cx="6297018" cy="245169"/>
          </a:xfrm>
          <a:prstGeom prst="rect">
            <a:avLst/>
          </a:prstGeom>
          <a:noFill/>
          <a:ln/>
        </p:spPr>
        <p:txBody>
          <a:bodyPr wrap="none" lIns="0" tIns="0" rIns="0" bIns="0" rtlCol="0" anchor="t"/>
          <a:lstStyle/>
          <a:p>
            <a:pPr>
              <a:lnSpc>
                <a:spcPts val="1917"/>
              </a:lnSpc>
            </a:pPr>
            <a:r>
              <a:rPr lang="en-US" sz="1000" b="1" dirty="0">
                <a:ea typeface="DM Sans" pitchFamily="34" charset="-122"/>
                <a:cs typeface="DM Sans" pitchFamily="34" charset="-120"/>
              </a:rPr>
              <a:t>Positive results are reported to public health surveillance systems.</a:t>
            </a:r>
            <a:endParaRPr lang="en-US" sz="1000" b="1" dirty="0"/>
          </a:p>
        </p:txBody>
      </p:sp>
      <p:sp>
        <p:nvSpPr>
          <p:cNvPr id="42" name="Text 7">
            <a:extLst>
              <a:ext uri="{FF2B5EF4-FFF2-40B4-BE49-F238E27FC236}">
                <a16:creationId xmlns:a16="http://schemas.microsoft.com/office/drawing/2014/main" id="{6CC1975B-B0EA-4C26-8A5D-2BB6D5355986}"/>
              </a:ext>
            </a:extLst>
          </p:cNvPr>
          <p:cNvSpPr/>
          <p:nvPr/>
        </p:nvSpPr>
        <p:spPr>
          <a:xfrm>
            <a:off x="661492" y="4106466"/>
            <a:ext cx="157063" cy="196354"/>
          </a:xfrm>
          <a:prstGeom prst="rect">
            <a:avLst/>
          </a:prstGeom>
          <a:noFill/>
          <a:ln/>
        </p:spPr>
        <p:txBody>
          <a:bodyPr wrap="none" lIns="0" tIns="0" rIns="0" bIns="0" rtlCol="0" anchor="t"/>
          <a:lstStyle/>
          <a:p>
            <a:pPr>
              <a:lnSpc>
                <a:spcPts val="1917"/>
              </a:lnSpc>
            </a:pPr>
            <a:r>
              <a:rPr lang="en-US" sz="1000" b="1" dirty="0">
                <a:ea typeface="DM Sans Light" pitchFamily="34" charset="-122"/>
                <a:cs typeface="DM Sans Light" pitchFamily="34" charset="-120"/>
              </a:rPr>
              <a:t>03</a:t>
            </a:r>
            <a:endParaRPr lang="en-US" sz="1000" b="1" dirty="0"/>
          </a:p>
        </p:txBody>
      </p:sp>
      <p:pic>
        <p:nvPicPr>
          <p:cNvPr id="43" name="Image 3" descr="preencoded.png">
            <a:extLst>
              <a:ext uri="{FF2B5EF4-FFF2-40B4-BE49-F238E27FC236}">
                <a16:creationId xmlns:a16="http://schemas.microsoft.com/office/drawing/2014/main" id="{547BE982-C5F4-4740-B1D7-09B8E5664E4E}"/>
              </a:ext>
            </a:extLst>
          </p:cNvPr>
          <p:cNvPicPr>
            <a:picLocks noChangeAspect="1"/>
          </p:cNvPicPr>
          <p:nvPr/>
        </p:nvPicPr>
        <p:blipFill>
          <a:blip r:embed="rId5"/>
          <a:stretch>
            <a:fillRect/>
          </a:stretch>
        </p:blipFill>
        <p:spPr>
          <a:xfrm>
            <a:off x="661492" y="4322961"/>
            <a:ext cx="6297018" cy="19050"/>
          </a:xfrm>
          <a:prstGeom prst="rect">
            <a:avLst/>
          </a:prstGeom>
        </p:spPr>
      </p:pic>
      <p:sp>
        <p:nvSpPr>
          <p:cNvPr id="44" name="Text 8">
            <a:extLst>
              <a:ext uri="{FF2B5EF4-FFF2-40B4-BE49-F238E27FC236}">
                <a16:creationId xmlns:a16="http://schemas.microsoft.com/office/drawing/2014/main" id="{067B225A-DAD8-48F2-BDF1-FBE7152BDFA3}"/>
              </a:ext>
            </a:extLst>
          </p:cNvPr>
          <p:cNvSpPr/>
          <p:nvPr/>
        </p:nvSpPr>
        <p:spPr>
          <a:xfrm>
            <a:off x="661492" y="4470896"/>
            <a:ext cx="2189956" cy="245567"/>
          </a:xfrm>
          <a:prstGeom prst="rect">
            <a:avLst/>
          </a:prstGeom>
          <a:noFill/>
          <a:ln/>
        </p:spPr>
        <p:txBody>
          <a:bodyPr wrap="none" lIns="0" tIns="0" rIns="0" bIns="0" rtlCol="0" anchor="t"/>
          <a:lstStyle/>
          <a:p>
            <a:pPr>
              <a:lnSpc>
                <a:spcPts val="1917"/>
              </a:lnSpc>
            </a:pPr>
            <a:r>
              <a:rPr lang="en-US" sz="1333" b="1" dirty="0">
                <a:ea typeface="DM Sans Semi Bold" pitchFamily="34" charset="-122"/>
                <a:cs typeface="DM Sans Semi Bold" pitchFamily="34" charset="-120"/>
              </a:rPr>
              <a:t>Screening Programmes</a:t>
            </a:r>
            <a:endParaRPr lang="en-US" sz="1333" b="1" dirty="0"/>
          </a:p>
        </p:txBody>
      </p:sp>
      <p:sp>
        <p:nvSpPr>
          <p:cNvPr id="45" name="Text 9">
            <a:extLst>
              <a:ext uri="{FF2B5EF4-FFF2-40B4-BE49-F238E27FC236}">
                <a16:creationId xmlns:a16="http://schemas.microsoft.com/office/drawing/2014/main" id="{49A8B905-8C2E-4816-979B-513AC70ABDAB}"/>
              </a:ext>
            </a:extLst>
          </p:cNvPr>
          <p:cNvSpPr/>
          <p:nvPr/>
        </p:nvSpPr>
        <p:spPr>
          <a:xfrm>
            <a:off x="661492" y="4805958"/>
            <a:ext cx="6297018" cy="245169"/>
          </a:xfrm>
          <a:prstGeom prst="rect">
            <a:avLst/>
          </a:prstGeom>
          <a:noFill/>
          <a:ln/>
        </p:spPr>
        <p:txBody>
          <a:bodyPr wrap="none" lIns="0" tIns="0" rIns="0" bIns="0" rtlCol="0" anchor="t"/>
          <a:lstStyle/>
          <a:p>
            <a:pPr>
              <a:lnSpc>
                <a:spcPts val="1917"/>
              </a:lnSpc>
            </a:pPr>
            <a:r>
              <a:rPr lang="en-US" sz="1000" b="1" dirty="0">
                <a:ea typeface="DM Sans" pitchFamily="34" charset="-122"/>
                <a:cs typeface="DM Sans" pitchFamily="34" charset="-120"/>
              </a:rPr>
              <a:t>Screening programmes help detect infections without symptoms.</a:t>
            </a:r>
            <a:endParaRPr lang="en-US" sz="1000" b="1" dirty="0"/>
          </a:p>
        </p:txBody>
      </p:sp>
      <p:sp>
        <p:nvSpPr>
          <p:cNvPr id="46" name="Text 10">
            <a:extLst>
              <a:ext uri="{FF2B5EF4-FFF2-40B4-BE49-F238E27FC236}">
                <a16:creationId xmlns:a16="http://schemas.microsoft.com/office/drawing/2014/main" id="{F34DE807-086A-4B02-9FB8-0D0362D8FF33}"/>
              </a:ext>
            </a:extLst>
          </p:cNvPr>
          <p:cNvSpPr/>
          <p:nvPr/>
        </p:nvSpPr>
        <p:spPr>
          <a:xfrm>
            <a:off x="661492" y="5318126"/>
            <a:ext cx="157063" cy="196354"/>
          </a:xfrm>
          <a:prstGeom prst="rect">
            <a:avLst/>
          </a:prstGeom>
          <a:noFill/>
          <a:ln/>
        </p:spPr>
        <p:txBody>
          <a:bodyPr wrap="none" lIns="0" tIns="0" rIns="0" bIns="0" rtlCol="0" anchor="t"/>
          <a:lstStyle/>
          <a:p>
            <a:pPr>
              <a:lnSpc>
                <a:spcPts val="1917"/>
              </a:lnSpc>
            </a:pPr>
            <a:r>
              <a:rPr lang="en-US" sz="1000" b="1" dirty="0">
                <a:ea typeface="DM Sans Light" pitchFamily="34" charset="-122"/>
                <a:cs typeface="DM Sans Light" pitchFamily="34" charset="-120"/>
              </a:rPr>
              <a:t>04</a:t>
            </a:r>
            <a:endParaRPr lang="en-US" sz="1000" b="1" dirty="0"/>
          </a:p>
        </p:txBody>
      </p:sp>
      <p:pic>
        <p:nvPicPr>
          <p:cNvPr id="47" name="Image 4" descr="preencoded.png">
            <a:extLst>
              <a:ext uri="{FF2B5EF4-FFF2-40B4-BE49-F238E27FC236}">
                <a16:creationId xmlns:a16="http://schemas.microsoft.com/office/drawing/2014/main" id="{EC2002E0-97EF-40C9-A579-1F0D91F0E648}"/>
              </a:ext>
            </a:extLst>
          </p:cNvPr>
          <p:cNvPicPr>
            <a:picLocks noChangeAspect="1"/>
          </p:cNvPicPr>
          <p:nvPr/>
        </p:nvPicPr>
        <p:blipFill>
          <a:blip r:embed="rId5"/>
          <a:stretch>
            <a:fillRect/>
          </a:stretch>
        </p:blipFill>
        <p:spPr>
          <a:xfrm>
            <a:off x="661492" y="5518944"/>
            <a:ext cx="6297018" cy="19050"/>
          </a:xfrm>
          <a:prstGeom prst="rect">
            <a:avLst/>
          </a:prstGeom>
        </p:spPr>
      </p:pic>
      <p:sp>
        <p:nvSpPr>
          <p:cNvPr id="48" name="Text 11">
            <a:extLst>
              <a:ext uri="{FF2B5EF4-FFF2-40B4-BE49-F238E27FC236}">
                <a16:creationId xmlns:a16="http://schemas.microsoft.com/office/drawing/2014/main" id="{D0D63056-B557-45DB-A87C-E3135B728002}"/>
              </a:ext>
            </a:extLst>
          </p:cNvPr>
          <p:cNvSpPr/>
          <p:nvPr/>
        </p:nvSpPr>
        <p:spPr>
          <a:xfrm>
            <a:off x="661492" y="5682556"/>
            <a:ext cx="2571651" cy="245567"/>
          </a:xfrm>
          <a:prstGeom prst="rect">
            <a:avLst/>
          </a:prstGeom>
          <a:noFill/>
          <a:ln/>
        </p:spPr>
        <p:txBody>
          <a:bodyPr wrap="none" lIns="0" tIns="0" rIns="0" bIns="0" rtlCol="0" anchor="t"/>
          <a:lstStyle/>
          <a:p>
            <a:pPr>
              <a:lnSpc>
                <a:spcPts val="1917"/>
              </a:lnSpc>
            </a:pPr>
            <a:r>
              <a:rPr lang="en-US" sz="1333" b="1" dirty="0">
                <a:ea typeface="DM Sans Semi Bold" pitchFamily="34" charset="-122"/>
                <a:cs typeface="DM Sans Semi Bold" pitchFamily="34" charset="-120"/>
              </a:rPr>
              <a:t>Routine Screening Example</a:t>
            </a:r>
            <a:endParaRPr lang="en-US" sz="1333" b="1" dirty="0"/>
          </a:p>
        </p:txBody>
      </p:sp>
      <p:sp>
        <p:nvSpPr>
          <p:cNvPr id="49" name="Text 12">
            <a:extLst>
              <a:ext uri="{FF2B5EF4-FFF2-40B4-BE49-F238E27FC236}">
                <a16:creationId xmlns:a16="http://schemas.microsoft.com/office/drawing/2014/main" id="{A7B1753C-9753-4E3C-A9AB-3BAA77A6183C}"/>
              </a:ext>
            </a:extLst>
          </p:cNvPr>
          <p:cNvSpPr/>
          <p:nvPr/>
        </p:nvSpPr>
        <p:spPr>
          <a:xfrm>
            <a:off x="661492" y="6017618"/>
            <a:ext cx="6297018" cy="245169"/>
          </a:xfrm>
          <a:prstGeom prst="rect">
            <a:avLst/>
          </a:prstGeom>
          <a:noFill/>
          <a:ln/>
        </p:spPr>
        <p:txBody>
          <a:bodyPr wrap="none" lIns="0" tIns="0" rIns="0" bIns="0" rtlCol="0" anchor="t"/>
          <a:lstStyle/>
          <a:p>
            <a:pPr>
              <a:lnSpc>
                <a:spcPts val="1917"/>
              </a:lnSpc>
            </a:pPr>
            <a:r>
              <a:rPr lang="en-US" sz="1000" b="1" dirty="0">
                <a:ea typeface="DM Sans" pitchFamily="34" charset="-122"/>
                <a:cs typeface="DM Sans" pitchFamily="34" charset="-120"/>
              </a:rPr>
              <a:t>Example: Routine screening of pregnant women in the UK </a:t>
            </a:r>
            <a:r>
              <a:rPr lang="en-US" sz="1000" b="1" i="1" dirty="0">
                <a:ea typeface="DM Sans" pitchFamily="34" charset="-122"/>
                <a:cs typeface="DM Sans" pitchFamily="34" charset="-120"/>
              </a:rPr>
              <a:t>(Li et al., 2025)</a:t>
            </a:r>
            <a:r>
              <a:rPr lang="en-US" sz="1000" b="1" dirty="0">
                <a:ea typeface="DM Sans" pitchFamily="34" charset="-122"/>
                <a:cs typeface="DM Sans" pitchFamily="34" charset="-120"/>
              </a:rPr>
              <a:t>.</a:t>
            </a:r>
            <a:endParaRPr lang="en-US" sz="1000" b="1"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558998" y="384275"/>
            <a:ext cx="6616700" cy="436761"/>
          </a:xfrm>
          <a:prstGeom prst="rect">
            <a:avLst/>
          </a:prstGeom>
          <a:noFill/>
          <a:ln/>
        </p:spPr>
        <p:txBody>
          <a:bodyPr wrap="none" lIns="0" tIns="0" rIns="0" bIns="0" rtlCol="0" anchor="t"/>
          <a:lstStyle/>
          <a:p>
            <a:pPr>
              <a:lnSpc>
                <a:spcPts val="3417"/>
              </a:lnSpc>
            </a:pPr>
            <a:r>
              <a:rPr lang="en-US" sz="2750" b="1" dirty="0">
                <a:solidFill>
                  <a:srgbClr val="9C5461"/>
                </a:solidFill>
                <a:latin typeface="DM Sans Semi Bold" pitchFamily="34" charset="0"/>
                <a:ea typeface="DM Sans Semi Bold" pitchFamily="34" charset="-122"/>
                <a:cs typeface="DM Sans Semi Bold" pitchFamily="34" charset="-120"/>
              </a:rPr>
              <a:t>Contact Tracing and Case Investigation</a:t>
            </a:r>
            <a:endParaRPr lang="en-US" sz="2750" b="1" dirty="0"/>
          </a:p>
        </p:txBody>
      </p:sp>
      <p:pic>
        <p:nvPicPr>
          <p:cNvPr id="3" name="Image 0" descr="preencoded.png"/>
          <p:cNvPicPr>
            <a:picLocks noChangeAspect="1"/>
          </p:cNvPicPr>
          <p:nvPr/>
        </p:nvPicPr>
        <p:blipFill>
          <a:blip r:embed="rId3"/>
          <a:stretch>
            <a:fillRect/>
          </a:stretch>
        </p:blipFill>
        <p:spPr>
          <a:xfrm>
            <a:off x="558999" y="1130994"/>
            <a:ext cx="5366544" cy="5366543"/>
          </a:xfrm>
          <a:prstGeom prst="rect">
            <a:avLst/>
          </a:prstGeom>
        </p:spPr>
      </p:pic>
      <p:sp>
        <p:nvSpPr>
          <p:cNvPr id="4" name="Shape 1"/>
          <p:cNvSpPr/>
          <p:nvPr/>
        </p:nvSpPr>
        <p:spPr>
          <a:xfrm>
            <a:off x="6172201" y="998141"/>
            <a:ext cx="5567759" cy="5632252"/>
          </a:xfrm>
          <a:prstGeom prst="roundRect">
            <a:avLst>
              <a:gd name="adj" fmla="val 3615"/>
            </a:avLst>
          </a:prstGeom>
          <a:solidFill>
            <a:srgbClr val="FFC7CD"/>
          </a:solidFill>
          <a:ln/>
        </p:spPr>
        <p:txBody>
          <a:bodyPr/>
          <a:lstStyle/>
          <a:p>
            <a:endParaRPr lang="en-GB"/>
          </a:p>
        </p:txBody>
      </p:sp>
      <p:sp>
        <p:nvSpPr>
          <p:cNvPr id="5" name="Text 2"/>
          <p:cNvSpPr/>
          <p:nvPr/>
        </p:nvSpPr>
        <p:spPr>
          <a:xfrm>
            <a:off x="6627614" y="2047545"/>
            <a:ext cx="2328466" cy="218381"/>
          </a:xfrm>
          <a:prstGeom prst="rect">
            <a:avLst/>
          </a:prstGeom>
          <a:noFill/>
          <a:ln/>
        </p:spPr>
        <p:txBody>
          <a:bodyPr wrap="none" lIns="0" tIns="0" rIns="0" bIns="0" rtlCol="0" anchor="t"/>
          <a:lstStyle/>
          <a:p>
            <a:pPr>
              <a:lnSpc>
                <a:spcPts val="1708"/>
              </a:lnSpc>
            </a:pPr>
            <a:r>
              <a:rPr lang="en-US" sz="2333" b="1" dirty="0">
                <a:solidFill>
                  <a:srgbClr val="000000"/>
                </a:solidFill>
                <a:latin typeface="DM Sans Semi Bold" pitchFamily="34" charset="0"/>
                <a:ea typeface="DM Sans Semi Bold" pitchFamily="34" charset="-122"/>
                <a:cs typeface="DM Sans Semi Bold" pitchFamily="34" charset="-120"/>
              </a:rPr>
              <a:t>How Contact Tracing Works</a:t>
            </a:r>
            <a:endParaRPr lang="en-US" sz="2333" b="1" dirty="0"/>
          </a:p>
        </p:txBody>
      </p:sp>
      <p:sp>
        <p:nvSpPr>
          <p:cNvPr id="11" name="TextBox 10">
            <a:extLst>
              <a:ext uri="{FF2B5EF4-FFF2-40B4-BE49-F238E27FC236}">
                <a16:creationId xmlns:a16="http://schemas.microsoft.com/office/drawing/2014/main" id="{86919CBA-6E40-43A5-9F14-ABB2894B5DED}"/>
              </a:ext>
            </a:extLst>
          </p:cNvPr>
          <p:cNvSpPr txBox="1"/>
          <p:nvPr/>
        </p:nvSpPr>
        <p:spPr>
          <a:xfrm>
            <a:off x="6311900" y="2749872"/>
            <a:ext cx="4959350" cy="2144690"/>
          </a:xfrm>
          <a:prstGeom prst="rect">
            <a:avLst/>
          </a:prstGeom>
          <a:noFill/>
        </p:spPr>
        <p:txBody>
          <a:bodyPr wrap="square">
            <a:spAutoFit/>
          </a:bodyPr>
          <a:lstStyle/>
          <a:p>
            <a:pPr marL="238115" indent="-238115" algn="just">
              <a:buFont typeface="Arial" panose="020B0604020202020204" pitchFamily="34" charset="0"/>
              <a:buChar char="•"/>
            </a:pPr>
            <a:r>
              <a:rPr lang="en-GB" sz="1667" dirty="0">
                <a:latin typeface="DM Sans" panose="020B0604020202020204" charset="0"/>
                <a:ea typeface="Times New Roman" panose="02020603050405020304" pitchFamily="18" charset="0"/>
              </a:rPr>
              <a:t>Public health teams investigate close contacts of infected individuals.</a:t>
            </a:r>
            <a:endParaRPr lang="en-US" sz="1667" dirty="0">
              <a:latin typeface="DM Sans" panose="020B0604020202020204" charset="0"/>
              <a:ea typeface="Times New Roman" panose="02020603050405020304" pitchFamily="18" charset="0"/>
            </a:endParaRPr>
          </a:p>
          <a:p>
            <a:pPr marL="238115" indent="-238115" algn="just">
              <a:buFont typeface="Arial" panose="020B0604020202020204" pitchFamily="34" charset="0"/>
              <a:buChar char="•"/>
            </a:pPr>
            <a:r>
              <a:rPr lang="en-GB" sz="1667" dirty="0">
                <a:latin typeface="DM Sans" panose="020B0604020202020204" charset="0"/>
                <a:ea typeface="Times New Roman" panose="02020603050405020304" pitchFamily="18" charset="0"/>
              </a:rPr>
              <a:t>Contacts may include family members or sexual partners.</a:t>
            </a:r>
            <a:endParaRPr lang="en-US" sz="1667" dirty="0">
              <a:latin typeface="DM Sans" panose="020B0604020202020204" charset="0"/>
              <a:ea typeface="Times New Roman" panose="02020603050405020304" pitchFamily="18" charset="0"/>
            </a:endParaRPr>
          </a:p>
          <a:p>
            <a:pPr marL="238115" indent="-238115" algn="just">
              <a:buFont typeface="Arial" panose="020B0604020202020204" pitchFamily="34" charset="0"/>
              <a:buChar char="•"/>
            </a:pPr>
            <a:r>
              <a:rPr lang="en-GB" sz="1667" dirty="0">
                <a:latin typeface="DM Sans" panose="020B0604020202020204" charset="0"/>
                <a:ea typeface="Times New Roman" panose="02020603050405020304" pitchFamily="18" charset="0"/>
              </a:rPr>
              <a:t>Testing and vaccination may be offered when necessary.</a:t>
            </a:r>
            <a:endParaRPr lang="en-US" sz="1667" dirty="0">
              <a:latin typeface="DM Sans" panose="020B0604020202020204" charset="0"/>
              <a:ea typeface="Times New Roman" panose="02020603050405020304" pitchFamily="18" charset="0"/>
            </a:endParaRPr>
          </a:p>
          <a:p>
            <a:pPr marL="238115" indent="-238115" algn="just">
              <a:buFont typeface="Arial" panose="020B0604020202020204" pitchFamily="34" charset="0"/>
              <a:buChar char="•"/>
            </a:pPr>
            <a:r>
              <a:rPr lang="en-GB" sz="1667" dirty="0">
                <a:latin typeface="DM Sans" panose="020B0604020202020204" charset="0"/>
                <a:ea typeface="Times New Roman" panose="02020603050405020304" pitchFamily="18" charset="0"/>
              </a:rPr>
              <a:t>Helps identify additional cases and transmission patterns (</a:t>
            </a:r>
            <a:r>
              <a:rPr lang="en-GB" sz="1667" dirty="0" err="1">
                <a:latin typeface="DM Sans" panose="020B0604020202020204" charset="0"/>
                <a:ea typeface="Times New Roman" panose="02020603050405020304" pitchFamily="18" charset="0"/>
              </a:rPr>
              <a:t>Lubel</a:t>
            </a:r>
            <a:r>
              <a:rPr lang="en-GB" sz="1667" dirty="0">
                <a:latin typeface="DM Sans" panose="020B0604020202020204" charset="0"/>
                <a:ea typeface="Times New Roman" panose="02020603050405020304" pitchFamily="18" charset="0"/>
              </a:rPr>
              <a:t> et al., 2022).</a:t>
            </a:r>
            <a:endParaRPr lang="en-US" sz="1667" dirty="0">
              <a:latin typeface="DM Sans" panose="020B0604020202020204" charset="0"/>
              <a:ea typeface="Times New Roman" panose="02020603050405020304" pitchFamily="18" charset="0"/>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577F8D-FCFB-FC89-E9D9-0165AE34D68D}"/>
              </a:ext>
            </a:extLst>
          </p:cNvPr>
          <p:cNvSpPr>
            <a:spLocks noGrp="1"/>
          </p:cNvSpPr>
          <p:nvPr>
            <p:ph type="title"/>
          </p:nvPr>
        </p:nvSpPr>
        <p:spPr>
          <a:xfrm>
            <a:off x="6739128" y="638089"/>
            <a:ext cx="4818888" cy="1476801"/>
          </a:xfrm>
        </p:spPr>
        <p:txBody>
          <a:bodyPr anchor="b">
            <a:normAutofit/>
          </a:bodyPr>
          <a:lstStyle/>
          <a:p>
            <a:r>
              <a:rPr lang="en-GB" sz="4200">
                <a:latin typeface="Arial" pitchFamily="34"/>
                <a:cs typeface="Arial" pitchFamily="34"/>
              </a:rPr>
              <a:t>Infectious disease </a:t>
            </a:r>
            <a:br>
              <a:rPr lang="en-GB" sz="4200">
                <a:latin typeface="Arial" pitchFamily="34"/>
                <a:cs typeface="Arial" pitchFamily="34"/>
              </a:rPr>
            </a:br>
            <a:r>
              <a:rPr lang="en-GB" sz="4200">
                <a:latin typeface="Arial" pitchFamily="34"/>
                <a:cs typeface="Arial" pitchFamily="34"/>
              </a:rPr>
              <a:t>outbreak</a:t>
            </a:r>
            <a:endParaRPr lang="en-GB" sz="4200"/>
          </a:p>
        </p:txBody>
      </p:sp>
      <p:pic>
        <p:nvPicPr>
          <p:cNvPr id="4" name="Picture 3">
            <a:extLst>
              <a:ext uri="{FF2B5EF4-FFF2-40B4-BE49-F238E27FC236}">
                <a16:creationId xmlns:a16="http://schemas.microsoft.com/office/drawing/2014/main" id="{1B324086-09EB-61F4-D8FA-7B099D3C1222}"/>
              </a:ext>
            </a:extLst>
          </p:cNvPr>
          <p:cNvPicPr>
            <a:picLocks noChangeAspect="1"/>
          </p:cNvPicPr>
          <p:nvPr/>
        </p:nvPicPr>
        <p:blipFill>
          <a:blip r:embed="rId2"/>
          <a:srcRect l="1883"/>
          <a:stretch>
            <a:fillRect/>
          </a:stretch>
        </p:blipFill>
        <p:spPr>
          <a:xfrm>
            <a:off x="630936" y="1493165"/>
            <a:ext cx="5458968" cy="3871669"/>
          </a:xfrm>
          <a:prstGeom prst="rect">
            <a:avLst/>
          </a:prstGeom>
        </p:spPr>
      </p:pic>
      <p:sp>
        <p:nvSpPr>
          <p:cNvPr id="34"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370BDD7-FDE1-F649-E512-A2141FABB447}"/>
              </a:ext>
            </a:extLst>
          </p:cNvPr>
          <p:cNvSpPr>
            <a:spLocks noGrp="1"/>
          </p:cNvSpPr>
          <p:nvPr>
            <p:ph idx="1"/>
          </p:nvPr>
        </p:nvSpPr>
        <p:spPr>
          <a:xfrm>
            <a:off x="6739127" y="2664886"/>
            <a:ext cx="5017443" cy="3550789"/>
          </a:xfrm>
        </p:spPr>
        <p:txBody>
          <a:bodyPr anchor="t">
            <a:normAutofit/>
          </a:bodyPr>
          <a:lstStyle/>
          <a:p>
            <a:r>
              <a:rPr lang="en-GB" sz="2200" dirty="0">
                <a:latin typeface="Arial" pitchFamily="34"/>
                <a:cs typeface="Arial" pitchFamily="34"/>
              </a:rPr>
              <a:t>How to control it ?</a:t>
            </a:r>
          </a:p>
          <a:p>
            <a:endParaRPr lang="en-GB" sz="2200" dirty="0">
              <a:latin typeface="Arial" pitchFamily="34"/>
              <a:cs typeface="Arial" pitchFamily="34"/>
            </a:endParaRPr>
          </a:p>
          <a:p>
            <a:endParaRPr lang="en-GB" sz="2200" dirty="0">
              <a:latin typeface="Arial" pitchFamily="34"/>
              <a:cs typeface="Arial" pitchFamily="34"/>
            </a:endParaRPr>
          </a:p>
          <a:p>
            <a:pPr marL="0" indent="0">
              <a:buNone/>
            </a:pPr>
            <a:endParaRPr lang="en-GB" sz="2200" dirty="0">
              <a:latin typeface="Arial" pitchFamily="34"/>
              <a:cs typeface="Arial" pitchFamily="34"/>
            </a:endParaRPr>
          </a:p>
          <a:p>
            <a:pPr marL="0" lvl="0" indent="0">
              <a:spcBef>
                <a:spcPts val="0"/>
              </a:spcBef>
              <a:buNone/>
              <a:defRPr sz="1800" b="0" i="0" u="none" strike="noStrike" kern="0" cap="none" spc="0" baseline="0">
                <a:solidFill>
                  <a:srgbClr val="000000"/>
                </a:solidFill>
                <a:uFillTx/>
              </a:defRPr>
            </a:pPr>
            <a:r>
              <a:rPr lang="en-GB" sz="2000" b="1" dirty="0">
                <a:latin typeface="Arial" pitchFamily="34"/>
                <a:cs typeface="Arial" pitchFamily="34"/>
              </a:rPr>
              <a:t>Name: Gracielle R Silva</a:t>
            </a:r>
            <a:endParaRPr lang="en-GB" sz="2000" dirty="0">
              <a:latin typeface="Arial" pitchFamily="34"/>
              <a:cs typeface="Arial" pitchFamily="34"/>
            </a:endParaRPr>
          </a:p>
          <a:p>
            <a:pPr marL="0" lvl="0" indent="0">
              <a:spcBef>
                <a:spcPts val="0"/>
              </a:spcBef>
              <a:buNone/>
              <a:defRPr sz="1800" b="0" i="0" u="none" strike="noStrike" kern="0" cap="none" spc="0" baseline="0">
                <a:solidFill>
                  <a:srgbClr val="000000"/>
                </a:solidFill>
                <a:uFillTx/>
              </a:defRPr>
            </a:pPr>
            <a:r>
              <a:rPr lang="en-GB" sz="2000" b="1" dirty="0">
                <a:latin typeface="Arial" pitchFamily="34"/>
                <a:cs typeface="Arial" pitchFamily="34"/>
              </a:rPr>
              <a:t>Student ID: 2516014</a:t>
            </a:r>
            <a:endParaRPr lang="en-GB" sz="2000" dirty="0">
              <a:latin typeface="Arial" pitchFamily="34"/>
              <a:cs typeface="Arial" pitchFamily="34"/>
            </a:endParaRPr>
          </a:p>
          <a:p>
            <a:pPr marL="0" lvl="0" indent="0">
              <a:spcBef>
                <a:spcPts val="0"/>
              </a:spcBef>
              <a:buNone/>
              <a:defRPr sz="1800" b="0" i="0" u="none" strike="noStrike" kern="0" cap="none" spc="0" baseline="0">
                <a:solidFill>
                  <a:srgbClr val="000000"/>
                </a:solidFill>
                <a:uFillTx/>
              </a:defRPr>
            </a:pPr>
            <a:r>
              <a:rPr lang="en-GB" sz="2000" b="1" dirty="0">
                <a:latin typeface="Arial" pitchFamily="34"/>
                <a:cs typeface="Arial" pitchFamily="34"/>
              </a:rPr>
              <a:t>Module Code: LCHS4007</a:t>
            </a:r>
            <a:endParaRPr lang="en-GB" sz="2000" dirty="0">
              <a:latin typeface="Arial" pitchFamily="34"/>
              <a:cs typeface="Arial" pitchFamily="34"/>
            </a:endParaRPr>
          </a:p>
          <a:p>
            <a:pPr marL="0" lvl="0" indent="0">
              <a:spcBef>
                <a:spcPts val="0"/>
              </a:spcBef>
              <a:buNone/>
              <a:defRPr sz="1800" b="0" i="0" u="none" strike="noStrike" kern="0" cap="none" spc="0" baseline="0">
                <a:solidFill>
                  <a:srgbClr val="000000"/>
                </a:solidFill>
                <a:uFillTx/>
              </a:defRPr>
            </a:pPr>
            <a:r>
              <a:rPr lang="en-GB" sz="2000" b="1" dirty="0">
                <a:latin typeface="Arial" pitchFamily="34"/>
                <a:cs typeface="Arial" pitchFamily="34"/>
              </a:rPr>
              <a:t>Module: Introduction to Public Health</a:t>
            </a:r>
            <a:endParaRPr lang="en-GB" sz="2000" dirty="0">
              <a:latin typeface="Arial" pitchFamily="34"/>
              <a:cs typeface="Arial" pitchFamily="34"/>
            </a:endParaRPr>
          </a:p>
          <a:p>
            <a:pPr marL="0" lvl="0" indent="0">
              <a:spcBef>
                <a:spcPts val="0"/>
              </a:spcBef>
              <a:buNone/>
              <a:defRPr sz="1800" b="0" i="0" u="none" strike="noStrike" kern="0" cap="none" spc="0" baseline="0">
                <a:solidFill>
                  <a:srgbClr val="000000"/>
                </a:solidFill>
                <a:uFillTx/>
              </a:defRPr>
            </a:pPr>
            <a:r>
              <a:rPr lang="en-GB" sz="2000" b="1" dirty="0">
                <a:latin typeface="Arial" pitchFamily="34"/>
                <a:cs typeface="Arial" pitchFamily="34"/>
              </a:rPr>
              <a:t>Lecturer: Arif Ahmed</a:t>
            </a:r>
            <a:endParaRPr lang="en-GB" sz="2000" dirty="0">
              <a:latin typeface="Arial" pitchFamily="34"/>
              <a:cs typeface="Arial" pitchFamily="34"/>
            </a:endParaRPr>
          </a:p>
          <a:p>
            <a:endParaRPr lang="en-GB" sz="2200" dirty="0"/>
          </a:p>
        </p:txBody>
      </p:sp>
    </p:spTree>
    <p:extLst>
      <p:ext uri="{BB962C8B-B14F-4D97-AF65-F5344CB8AC3E}">
        <p14:creationId xmlns:p14="http://schemas.microsoft.com/office/powerpoint/2010/main" val="33060425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FDCEE0-B38B-9A6A-B3B6-221174808F2F}"/>
              </a:ext>
            </a:extLst>
          </p:cNvPr>
          <p:cNvSpPr>
            <a:spLocks noGrp="1"/>
          </p:cNvSpPr>
          <p:nvPr>
            <p:ph type="title"/>
          </p:nvPr>
        </p:nvSpPr>
        <p:spPr>
          <a:xfrm>
            <a:off x="572493" y="238539"/>
            <a:ext cx="11018520" cy="1601147"/>
          </a:xfrm>
        </p:spPr>
        <p:txBody>
          <a:bodyPr anchor="b">
            <a:normAutofit/>
          </a:bodyPr>
          <a:lstStyle/>
          <a:p>
            <a:r>
              <a:rPr lang="en-GB" sz="1800" b="1" dirty="0">
                <a:latin typeface="Arial" pitchFamily="34"/>
                <a:cs typeface="Arial" pitchFamily="34"/>
              </a:rPr>
              <a:t>What are the main approaches and strategies that can be used to control an infectious disease outbreak?</a:t>
            </a:r>
            <a:br>
              <a:rPr lang="en-GB" sz="1800" dirty="0">
                <a:latin typeface="Arial" pitchFamily="34"/>
                <a:cs typeface="Arial" pitchFamily="34"/>
              </a:rPr>
            </a:br>
            <a:br>
              <a:rPr lang="en-GB" sz="1800" dirty="0">
                <a:latin typeface="Arial" pitchFamily="34"/>
                <a:cs typeface="Arial" pitchFamily="34"/>
              </a:rPr>
            </a:br>
            <a:br>
              <a:rPr lang="en-GB" sz="1800" dirty="0">
                <a:latin typeface="Arial" pitchFamily="34"/>
                <a:cs typeface="Arial" pitchFamily="34"/>
              </a:rPr>
            </a:br>
            <a:endParaRPr lang="en-GB" sz="1800" dirty="0"/>
          </a:p>
        </p:txBody>
      </p:sp>
      <p:sp>
        <p:nvSpPr>
          <p:cNvPr id="3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9AB8C6C-C0F8-4925-A99D-BAEFBC27CC0B}"/>
              </a:ext>
            </a:extLst>
          </p:cNvPr>
          <p:cNvSpPr>
            <a:spLocks noGrp="1"/>
          </p:cNvSpPr>
          <p:nvPr>
            <p:ph idx="1"/>
          </p:nvPr>
        </p:nvSpPr>
        <p:spPr>
          <a:xfrm>
            <a:off x="141514" y="1699831"/>
            <a:ext cx="7488424" cy="4919629"/>
          </a:xfrm>
        </p:spPr>
        <p:txBody>
          <a:bodyPr anchor="t">
            <a:normAutofit/>
          </a:bodyPr>
          <a:lstStyle/>
          <a:p>
            <a:pPr marL="0" lvl="0" indent="0" algn="ctr">
              <a:buNone/>
            </a:pPr>
            <a:r>
              <a:rPr lang="en-GB" sz="1200" b="1" dirty="0">
                <a:latin typeface="Arial" pitchFamily="34"/>
                <a:cs typeface="Arial" pitchFamily="34"/>
              </a:rPr>
              <a:t>Controlling an infectious disease outbreak needs teamwork between health officials, doctors, and the community. The methods depends on the disease and how it spreads, on the case of hepatitis B the adequate control measures are the below:</a:t>
            </a:r>
          </a:p>
          <a:p>
            <a:pPr marL="0" lvl="0" indent="0">
              <a:buNone/>
            </a:pPr>
            <a:endParaRPr lang="en-GB" sz="1500" dirty="0">
              <a:latin typeface="Arial" pitchFamily="34"/>
              <a:cs typeface="Arial" pitchFamily="34"/>
            </a:endParaRPr>
          </a:p>
          <a:p>
            <a:pPr lvl="1"/>
            <a:r>
              <a:rPr lang="en-GB" sz="1500" dirty="0">
                <a:latin typeface="Arial" panose="020B0604020202020204" pitchFamily="34" charset="0"/>
                <a:cs typeface="Arial" panose="020B0604020202020204" pitchFamily="34" charset="0"/>
              </a:rPr>
              <a:t>Immunize everyone at risk as rapidly as possible; the hepatitis B vaccine is the most effective method to prevent infection, and vaccination is advised for infants, children, and individuals at higher risk. </a:t>
            </a:r>
          </a:p>
          <a:p>
            <a:pPr marL="457200" lvl="1" indent="0">
              <a:buNone/>
            </a:pPr>
            <a:endParaRPr lang="en-GB" sz="1500" dirty="0">
              <a:latin typeface="Arial" panose="020B0604020202020204" pitchFamily="34" charset="0"/>
              <a:cs typeface="Arial" panose="020B0604020202020204" pitchFamily="34" charset="0"/>
            </a:endParaRPr>
          </a:p>
          <a:p>
            <a:pPr lvl="1"/>
            <a:r>
              <a:rPr lang="en-GB" sz="1500" dirty="0">
                <a:latin typeface="Arial" panose="020B0604020202020204" pitchFamily="34" charset="0"/>
                <a:cs typeface="Arial" panose="020B0604020202020204" pitchFamily="34" charset="0"/>
              </a:rPr>
              <a:t>Ensure that every newborn receives the hepatitis B vaccine at birth; the WHO suggests that all infants should get the hepatitis B vaccine as soon as feasible after birth (ideally within 24 hours), followed by additional doses. </a:t>
            </a:r>
          </a:p>
          <a:p>
            <a:pPr marL="457200" lvl="1" indent="0">
              <a:buNone/>
            </a:pPr>
            <a:endParaRPr lang="en-GB" sz="1500" dirty="0">
              <a:latin typeface="Arial" panose="020B0604020202020204" pitchFamily="34" charset="0"/>
              <a:cs typeface="Arial" panose="020B0604020202020204" pitchFamily="34" charset="0"/>
            </a:endParaRPr>
          </a:p>
          <a:p>
            <a:pPr lvl="1"/>
            <a:r>
              <a:rPr lang="en-GB" sz="1500" dirty="0">
                <a:latin typeface="Arial" panose="020B0604020202020204" pitchFamily="34" charset="0"/>
                <a:cs typeface="Arial" panose="020B0604020202020204" pitchFamily="34" charset="0"/>
              </a:rPr>
              <a:t>Encourage the use of condoms and safe sexual practices to minimize the risk of sexual transmission; engaging in safe sex and utilizing condoms lowers the likelihood of hepatitis B transmission through sexual activity. </a:t>
            </a:r>
          </a:p>
          <a:p>
            <a:pPr marL="457200" lvl="1" indent="0">
              <a:buNone/>
            </a:pPr>
            <a:endParaRPr lang="en-GB" sz="1500" dirty="0">
              <a:latin typeface="Arial" panose="020B0604020202020204" pitchFamily="34" charset="0"/>
              <a:cs typeface="Arial" panose="020B0604020202020204" pitchFamily="34" charset="0"/>
            </a:endParaRPr>
          </a:p>
          <a:p>
            <a:pPr lvl="1"/>
            <a:r>
              <a:rPr lang="en-GB" sz="1500" dirty="0">
                <a:latin typeface="Arial" panose="020B0604020202020204" pitchFamily="34" charset="0"/>
                <a:cs typeface="Arial" panose="020B0604020202020204" pitchFamily="34" charset="0"/>
              </a:rPr>
              <a:t>Screen individuals who may have been exposed and provide treatment for those who are infected; the WHO advocates for testing at-risk individuals and offering treatment to those with chronic hepatitis B infection.</a:t>
            </a:r>
          </a:p>
          <a:p>
            <a:endParaRPr lang="en-GB" sz="1000" dirty="0"/>
          </a:p>
        </p:txBody>
      </p:sp>
      <p:pic>
        <p:nvPicPr>
          <p:cNvPr id="4" name="Picture 3">
            <a:extLst>
              <a:ext uri="{FF2B5EF4-FFF2-40B4-BE49-F238E27FC236}">
                <a16:creationId xmlns:a16="http://schemas.microsoft.com/office/drawing/2014/main" id="{B1A05810-CDA2-82D9-DF1F-C2E9BDDFAB91}"/>
              </a:ext>
            </a:extLst>
          </p:cNvPr>
          <p:cNvPicPr>
            <a:picLocks noChangeAspect="1"/>
          </p:cNvPicPr>
          <p:nvPr/>
        </p:nvPicPr>
        <p:blipFill>
          <a:blip r:embed="rId2"/>
          <a:srcRect l="3795" r="-2" b="-2"/>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3912163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117AB3D3-3C9C-4DED-809A-78734805B8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2C6C17B-F2B5-3F10-D71C-607ABDBD0FC9}"/>
              </a:ext>
            </a:extLst>
          </p:cNvPr>
          <p:cNvSpPr>
            <a:spLocks noGrp="1"/>
          </p:cNvSpPr>
          <p:nvPr>
            <p:ph type="title"/>
          </p:nvPr>
        </p:nvSpPr>
        <p:spPr>
          <a:xfrm>
            <a:off x="793662" y="386930"/>
            <a:ext cx="10066122" cy="1298448"/>
          </a:xfrm>
        </p:spPr>
        <p:txBody>
          <a:bodyPr anchor="b">
            <a:normAutofit/>
          </a:bodyPr>
          <a:lstStyle/>
          <a:p>
            <a:r>
              <a:rPr lang="en-GB" b="1">
                <a:latin typeface="Arial" pitchFamily="34"/>
                <a:cs typeface="Arial" pitchFamily="34"/>
              </a:rPr>
              <a:t>Key strategies for managing and controlling Hepatitis B:</a:t>
            </a:r>
            <a:endParaRPr lang="en-GB"/>
          </a:p>
        </p:txBody>
      </p:sp>
      <p:sp>
        <p:nvSpPr>
          <p:cNvPr id="18" name="Rectangle 17">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C04DD4A-353B-D200-0628-368EE930B8CB}"/>
              </a:ext>
            </a:extLst>
          </p:cNvPr>
          <p:cNvSpPr>
            <a:spLocks noGrp="1"/>
          </p:cNvSpPr>
          <p:nvPr>
            <p:ph idx="1"/>
          </p:nvPr>
        </p:nvSpPr>
        <p:spPr>
          <a:xfrm>
            <a:off x="793661" y="2599509"/>
            <a:ext cx="4530898" cy="3639450"/>
          </a:xfrm>
        </p:spPr>
        <p:txBody>
          <a:bodyPr anchor="ctr">
            <a:normAutofit/>
          </a:bodyPr>
          <a:lstStyle/>
          <a:p>
            <a:pPr marL="0" lvl="0" indent="0">
              <a:spcBef>
                <a:spcPts val="0"/>
              </a:spcBef>
              <a:buNone/>
              <a:defRPr sz="1800" b="0" i="0" u="none" strike="noStrike" kern="0" cap="none" spc="0" baseline="0">
                <a:solidFill>
                  <a:srgbClr val="000000"/>
                </a:solidFill>
                <a:uFillTx/>
              </a:defRPr>
            </a:pPr>
            <a:r>
              <a:rPr lang="en-GB" sz="1100" kern="0">
                <a:latin typeface="Arial" pitchFamily="34"/>
                <a:cs typeface="Arial" pitchFamily="34"/>
              </a:rPr>
              <a:t>Key strategies for managing and controlling hepatitis B include vaccinating populations at risk to prevent infection and limit the virus's spread. </a:t>
            </a:r>
          </a:p>
          <a:p>
            <a:pPr marL="0" lvl="0" indent="0">
              <a:spcBef>
                <a:spcPts val="0"/>
              </a:spcBef>
              <a:buNone/>
              <a:defRPr sz="1800" b="0" i="0" u="none" strike="noStrike" kern="0" cap="none" spc="0" baseline="0">
                <a:solidFill>
                  <a:srgbClr val="000000"/>
                </a:solidFill>
                <a:uFillTx/>
              </a:defRPr>
            </a:pPr>
            <a:r>
              <a:rPr lang="en-GB" sz="1100" kern="0">
                <a:latin typeface="Arial" pitchFamily="34"/>
                <a:cs typeface="Arial" pitchFamily="34"/>
              </a:rPr>
              <a:t>Early detection through testing individuals who may have been exposed is crucial for timely diagnosis and preventing further transmission. Providing appropriate treatment to those infected helps reduce complications and lowers the likelihood of spreading the infection. </a:t>
            </a:r>
          </a:p>
          <a:p>
            <a:pPr marL="0" lvl="0" indent="0">
              <a:spcBef>
                <a:spcPts val="0"/>
              </a:spcBef>
              <a:buNone/>
              <a:defRPr sz="1800" b="0" i="0" u="none" strike="noStrike" kern="0" cap="none" spc="0" baseline="0">
                <a:solidFill>
                  <a:srgbClr val="000000"/>
                </a:solidFill>
                <a:uFillTx/>
              </a:defRPr>
            </a:pPr>
            <a:endParaRPr lang="en-GB" sz="1100" kern="0">
              <a:latin typeface="Arial" pitchFamily="34"/>
              <a:cs typeface="Arial" pitchFamily="34"/>
            </a:endParaRPr>
          </a:p>
          <a:p>
            <a:pPr marL="0" lvl="0" indent="0">
              <a:spcBef>
                <a:spcPts val="0"/>
              </a:spcBef>
              <a:buNone/>
              <a:defRPr sz="1800" b="0" i="0" u="none" strike="noStrike" kern="0" cap="none" spc="0" baseline="0">
                <a:solidFill>
                  <a:srgbClr val="000000"/>
                </a:solidFill>
                <a:uFillTx/>
              </a:defRPr>
            </a:pPr>
            <a:endParaRPr lang="en-GB" sz="1100" kern="0">
              <a:latin typeface="Arial" pitchFamily="34"/>
              <a:cs typeface="Arial" pitchFamily="34"/>
            </a:endParaRPr>
          </a:p>
          <a:p>
            <a:pPr marL="0" lvl="0" indent="0">
              <a:spcBef>
                <a:spcPts val="0"/>
              </a:spcBef>
              <a:buNone/>
              <a:defRPr sz="1800" b="0" i="0" u="none" strike="noStrike" kern="0" cap="none" spc="0" baseline="0">
                <a:solidFill>
                  <a:srgbClr val="000000"/>
                </a:solidFill>
                <a:uFillTx/>
              </a:defRPr>
            </a:pPr>
            <a:r>
              <a:rPr lang="en-GB" sz="1100" kern="0">
                <a:latin typeface="Arial" pitchFamily="34"/>
                <a:cs typeface="Arial" pitchFamily="34"/>
              </a:rPr>
              <a:t>Contact tracing plays an important role by identifying and notifying close contacts so they can receive testing, vaccination, or treatment if needed. Infection prevention and control measures, such as using sterile medical equipment, practicing safe injection techniques, and maintaining proper hygiene, help prevent transmission through blood or body fluids. Additionally, public health education that informs communities about transmission routes and promotes preventive behaviours like safe sex and avoiding sharing personal items further reduces the risk of infection.</a:t>
            </a:r>
          </a:p>
          <a:p>
            <a:pPr marL="0" indent="0">
              <a:buNone/>
            </a:pPr>
            <a:endParaRPr lang="en-GB" sz="1100"/>
          </a:p>
        </p:txBody>
      </p:sp>
      <p:pic>
        <p:nvPicPr>
          <p:cNvPr id="4" name="Picture 3">
            <a:extLst>
              <a:ext uri="{FF2B5EF4-FFF2-40B4-BE49-F238E27FC236}">
                <a16:creationId xmlns:a16="http://schemas.microsoft.com/office/drawing/2014/main" id="{F297A72A-88EE-13C6-A24F-BE4784E1B916}"/>
              </a:ext>
            </a:extLst>
          </p:cNvPr>
          <p:cNvPicPr>
            <a:picLocks noChangeAspect="1"/>
          </p:cNvPicPr>
          <p:nvPr/>
        </p:nvPicPr>
        <p:blipFill>
          <a:blip r:embed="rId2"/>
          <a:srcRect l="607" r="9265" b="3"/>
          <a:stretch>
            <a:fillRect/>
          </a:stretch>
        </p:blipFill>
        <p:spPr>
          <a:xfrm>
            <a:off x="5911532" y="2484255"/>
            <a:ext cx="5150277" cy="3714244"/>
          </a:xfrm>
          <a:prstGeom prst="rect">
            <a:avLst/>
          </a:prstGeom>
        </p:spPr>
      </p:pic>
      <p:sp>
        <p:nvSpPr>
          <p:cNvPr id="22" name="Rectangle 21">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600909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 name="Rectangle 50">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10" name="Content Placeholder 9">
            <a:extLst>
              <a:ext uri="{FF2B5EF4-FFF2-40B4-BE49-F238E27FC236}">
                <a16:creationId xmlns:a16="http://schemas.microsoft.com/office/drawing/2014/main" id="{C5072341-EEC9-B882-F07B-814DF625F5A1}"/>
              </a:ext>
            </a:extLst>
          </p:cNvPr>
          <p:cNvPicPr>
            <a:picLocks noGrp="1" noChangeAspect="1"/>
          </p:cNvPicPr>
          <p:nvPr>
            <p:ph idx="1"/>
          </p:nvPr>
        </p:nvPicPr>
        <p:blipFill>
          <a:blip r:embed="rId2"/>
          <a:srcRect b="19"/>
          <a:stretch>
            <a:fillRect/>
          </a:stretch>
        </p:blipFill>
        <p:spPr>
          <a:xfrm>
            <a:off x="20" y="1282"/>
            <a:ext cx="12191980" cy="6856718"/>
          </a:xfrm>
          <a:prstGeom prst="rect">
            <a:avLst/>
          </a:prstGeom>
        </p:spPr>
      </p:pic>
    </p:spTree>
    <p:extLst>
      <p:ext uri="{BB962C8B-B14F-4D97-AF65-F5344CB8AC3E}">
        <p14:creationId xmlns:p14="http://schemas.microsoft.com/office/powerpoint/2010/main" val="28480482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163DFA-BC05-7EE4-802D-7F2458E7A189}"/>
              </a:ext>
            </a:extLst>
          </p:cNvPr>
          <p:cNvSpPr>
            <a:spLocks noGrp="1"/>
          </p:cNvSpPr>
          <p:nvPr>
            <p:ph type="title"/>
          </p:nvPr>
        </p:nvSpPr>
        <p:spPr>
          <a:xfrm>
            <a:off x="793662" y="386930"/>
            <a:ext cx="10066122" cy="1298448"/>
          </a:xfrm>
        </p:spPr>
        <p:txBody>
          <a:bodyPr anchor="b">
            <a:normAutofit/>
          </a:bodyPr>
          <a:lstStyle/>
          <a:p>
            <a:pPr algn="ctr"/>
            <a:r>
              <a:rPr lang="en-GB" sz="2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Discuss the factors influencing the health and well-being of individuals affected by hepatitis B</a:t>
            </a:r>
          </a:p>
        </p:txBody>
      </p:sp>
      <p:sp>
        <p:nvSpPr>
          <p:cNvPr id="26" name="Rectangle 25">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AC740DE-1175-BF32-F1E8-B55DA4810E8B}"/>
              </a:ext>
            </a:extLst>
          </p:cNvPr>
          <p:cNvSpPr>
            <a:spLocks noGrp="1"/>
          </p:cNvSpPr>
          <p:nvPr>
            <p:ph idx="1"/>
          </p:nvPr>
        </p:nvSpPr>
        <p:spPr>
          <a:xfrm>
            <a:off x="793662" y="2984778"/>
            <a:ext cx="3211180" cy="4076821"/>
          </a:xfrm>
        </p:spPr>
        <p:txBody>
          <a:bodyPr anchor="ctr">
            <a:normAutofit/>
          </a:bodyPr>
          <a:lstStyle/>
          <a:p>
            <a:pPr marL="0" indent="0" algn="just">
              <a:buNone/>
            </a:pPr>
            <a:r>
              <a:rPr lang="en-GB" sz="2000" dirty="0">
                <a:latin typeface="Arial" panose="020B0604020202020204" pitchFamily="34" charset="0"/>
                <a:cs typeface="Arial" panose="020B0604020202020204" pitchFamily="34" charset="0"/>
              </a:rPr>
              <a:t>Numerous factors can affect how people with hepatitis B feel and stay healthy, from their medical situation and daily habits to mental health and support from others. It makes a big difference whether it's a short-term infection or a chronic one (Who, 2024).</a:t>
            </a:r>
          </a:p>
          <a:p>
            <a:pPr marL="0" indent="0">
              <a:buNone/>
            </a:pPr>
            <a:endParaRPr lang="en-GB" sz="2000" dirty="0"/>
          </a:p>
          <a:p>
            <a:pPr marL="0" indent="0">
              <a:buNone/>
            </a:pPr>
            <a:r>
              <a:rPr lang="en-US" sz="1600" b="1" dirty="0"/>
              <a:t>Katherine Montero 2512506</a:t>
            </a:r>
          </a:p>
          <a:p>
            <a:pPr marL="0" indent="0">
              <a:buNone/>
            </a:pPr>
            <a:endParaRPr lang="en-GB" sz="2000" dirty="0"/>
          </a:p>
          <a:p>
            <a:pPr marL="0" indent="0">
              <a:buNone/>
            </a:pPr>
            <a:endParaRPr lang="en-GB" sz="2000" dirty="0"/>
          </a:p>
          <a:p>
            <a:pPr marL="0" indent="0">
              <a:buNone/>
            </a:pPr>
            <a:endParaRPr lang="en-GB" sz="2000" dirty="0"/>
          </a:p>
        </p:txBody>
      </p:sp>
      <p:pic>
        <p:nvPicPr>
          <p:cNvPr id="5" name="Picture 4">
            <a:extLst>
              <a:ext uri="{FF2B5EF4-FFF2-40B4-BE49-F238E27FC236}">
                <a16:creationId xmlns:a16="http://schemas.microsoft.com/office/drawing/2014/main" id="{7C325C4E-7492-8600-AB7B-862430D2E36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613723" y="2599509"/>
            <a:ext cx="4872940" cy="3153110"/>
          </a:xfrm>
          <a:prstGeom prst="rect">
            <a:avLst/>
          </a:prstGeom>
        </p:spPr>
      </p:pic>
      <p:sp>
        <p:nvSpPr>
          <p:cNvPr id="30" name="Rectangle 29">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8063861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itle 5">
            <a:extLst>
              <a:ext uri="{FF2B5EF4-FFF2-40B4-BE49-F238E27FC236}">
                <a16:creationId xmlns:a16="http://schemas.microsoft.com/office/drawing/2014/main" id="{D7039C59-5100-70E4-9631-0F020C183587}"/>
              </a:ext>
            </a:extLst>
          </p:cNvPr>
          <p:cNvSpPr>
            <a:spLocks noGrp="1"/>
          </p:cNvSpPr>
          <p:nvPr>
            <p:ph type="title"/>
          </p:nvPr>
        </p:nvSpPr>
        <p:spPr>
          <a:xfrm>
            <a:off x="630936" y="640080"/>
            <a:ext cx="4818888" cy="1205156"/>
          </a:xfrm>
        </p:spPr>
        <p:txBody>
          <a:bodyPr vert="horz" lIns="91440" tIns="45720" rIns="91440" bIns="45720" rtlCol="0" anchor="b">
            <a:normAutofit/>
          </a:bodyPr>
          <a:lstStyle/>
          <a:p>
            <a:r>
              <a:rPr lang="en-US" sz="2400" b="1" kern="1200" dirty="0">
                <a:solidFill>
                  <a:schemeClr val="tx1"/>
                </a:solidFill>
                <a:latin typeface="Arial" panose="020B0604020202020204" pitchFamily="34" charset="0"/>
                <a:cs typeface="Arial" panose="020B0604020202020204" pitchFamily="34" charset="0"/>
              </a:rPr>
              <a:t>Physical factors</a:t>
            </a:r>
            <a:endParaRPr lang="en-US" sz="2400" kern="1200" dirty="0">
              <a:solidFill>
                <a:schemeClr val="tx1"/>
              </a:solidFill>
              <a:latin typeface="Arial" panose="020B0604020202020204" pitchFamily="34" charset="0"/>
              <a:cs typeface="Arial" panose="020B0604020202020204" pitchFamily="34" charset="0"/>
            </a:endParaRPr>
          </a:p>
        </p:txBody>
      </p:sp>
      <p:sp>
        <p:nvSpPr>
          <p:cNvPr id="21"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8832BB6-3CC0-DFF5-A8ED-9DE70E913688}"/>
              </a:ext>
            </a:extLst>
          </p:cNvPr>
          <p:cNvSpPr>
            <a:spLocks noGrp="1"/>
          </p:cNvSpPr>
          <p:nvPr>
            <p:ph type="body" sz="half" idx="2"/>
          </p:nvPr>
        </p:nvSpPr>
        <p:spPr>
          <a:xfrm>
            <a:off x="630936" y="2521892"/>
            <a:ext cx="4818888" cy="4336108"/>
          </a:xfrm>
        </p:spPr>
        <p:txBody>
          <a:bodyPr vert="horz" lIns="91440" tIns="45720" rIns="91440" bIns="45720" rtlCol="0" anchor="t">
            <a:normAutofit lnSpcReduction="10000"/>
          </a:bodyPr>
          <a:lstStyle/>
          <a:p>
            <a:r>
              <a:rPr lang="en-GB" sz="1800" dirty="0">
                <a:latin typeface="Arial" panose="020B0604020202020204" pitchFamily="34" charset="0"/>
                <a:cs typeface="Arial" panose="020B0604020202020204" pitchFamily="34" charset="0"/>
              </a:rPr>
              <a:t>The level of liver damage has a big effect on a person’s symptoms, such as constant tiredness, abdominal pain and joint pain. When the damage is more serious, like with cirrhosis or liver cancer, overall health and quality of life usually get worse (Freeland et al., 2021).</a:t>
            </a:r>
          </a:p>
          <a:p>
            <a:endParaRPr lang="en-US" sz="2000" dirty="0">
              <a:latin typeface="Arial" panose="020B0604020202020204" pitchFamily="34" charset="0"/>
              <a:cs typeface="Arial" panose="020B0604020202020204" pitchFamily="34" charset="0"/>
            </a:endParaRPr>
          </a:p>
          <a:p>
            <a:pPr algn="just"/>
            <a:r>
              <a:rPr lang="en-US" sz="1800" dirty="0">
                <a:latin typeface="Arial" panose="020B0604020202020204" pitchFamily="34" charset="0"/>
                <a:cs typeface="Arial" panose="020B0604020202020204" pitchFamily="34" charset="0"/>
              </a:rPr>
              <a:t>Habits like drinking alcohol, smoking tobacco, or using opioids and other drugs can speed up liver damage. These are often linked to worse health results and a lower quality of life. (Cleveland Clinic,2020)</a:t>
            </a:r>
          </a:p>
          <a:p>
            <a:pPr algn="just"/>
            <a:endParaRPr lang="en-US" sz="1800" dirty="0">
              <a:latin typeface="Arial" panose="020B0604020202020204" pitchFamily="34" charset="0"/>
              <a:cs typeface="Arial" panose="020B0604020202020204" pitchFamily="34" charset="0"/>
            </a:endParaRPr>
          </a:p>
          <a:p>
            <a:pPr algn="just"/>
            <a:r>
              <a:rPr lang="en-US" sz="2000" b="1" dirty="0"/>
              <a:t>Katherine Montero 2512506</a:t>
            </a:r>
          </a:p>
          <a:p>
            <a:pPr marL="0" indent="-228600">
              <a:buFont typeface="Arial" panose="020B0604020202020204" pitchFamily="34" charset="0"/>
              <a:buChar char="•"/>
            </a:pPr>
            <a:endParaRPr lang="en-US" sz="1900" dirty="0"/>
          </a:p>
          <a:p>
            <a:pPr indent="-228600">
              <a:buFont typeface="Arial" panose="020B0604020202020204" pitchFamily="34" charset="0"/>
              <a:buChar char="•"/>
            </a:pPr>
            <a:endParaRPr lang="en-US" sz="1900" dirty="0"/>
          </a:p>
        </p:txBody>
      </p:sp>
      <p:pic>
        <p:nvPicPr>
          <p:cNvPr id="4" name="Picture 3">
            <a:extLst>
              <a:ext uri="{FF2B5EF4-FFF2-40B4-BE49-F238E27FC236}">
                <a16:creationId xmlns:a16="http://schemas.microsoft.com/office/drawing/2014/main" id="{4CDADD0D-61C8-5796-2DB5-6EFB0EB76060}"/>
              </a:ext>
            </a:extLst>
          </p:cNvPr>
          <p:cNvPicPr>
            <a:picLocks noChangeAspect="1"/>
          </p:cNvPicPr>
          <p:nvPr/>
        </p:nvPicPr>
        <p:blipFill>
          <a:blip r:embed="rId2"/>
          <a:stretch>
            <a:fillRect/>
          </a:stretch>
        </p:blipFill>
        <p:spPr>
          <a:xfrm>
            <a:off x="5452872" y="1637534"/>
            <a:ext cx="6108192" cy="4425748"/>
          </a:xfrm>
          <a:prstGeom prst="rect">
            <a:avLst/>
          </a:prstGeom>
        </p:spPr>
      </p:pic>
    </p:spTree>
    <p:extLst>
      <p:ext uri="{BB962C8B-B14F-4D97-AF65-F5344CB8AC3E}">
        <p14:creationId xmlns:p14="http://schemas.microsoft.com/office/powerpoint/2010/main" val="7172103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D255DC-5C59-3780-3C1C-D22F4794786B}"/>
              </a:ext>
            </a:extLst>
          </p:cNvPr>
          <p:cNvSpPr>
            <a:spLocks noGrp="1"/>
          </p:cNvSpPr>
          <p:nvPr>
            <p:ph type="title"/>
          </p:nvPr>
        </p:nvSpPr>
        <p:spPr>
          <a:xfrm>
            <a:off x="374852" y="640080"/>
            <a:ext cx="5574535" cy="1261872"/>
          </a:xfrm>
        </p:spPr>
        <p:txBody>
          <a:bodyPr anchor="b">
            <a:normAutofit/>
          </a:bodyPr>
          <a:lstStyle/>
          <a:p>
            <a:pPr algn="just"/>
            <a:r>
              <a:rPr lang="en-GB" sz="2400" b="1" dirty="0">
                <a:latin typeface="Arial" panose="020B0604020202020204" pitchFamily="34" charset="0"/>
                <a:cs typeface="Arial" panose="020B0604020202020204" pitchFamily="34" charset="0"/>
              </a:rPr>
              <a:t>Psychological and emotional factors </a:t>
            </a:r>
          </a:p>
        </p:txBody>
      </p:sp>
      <p:sp>
        <p:nvSpPr>
          <p:cNvPr id="18"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3C2073A-768A-AC33-DB1E-D096446A15C6}"/>
              </a:ext>
            </a:extLst>
          </p:cNvPr>
          <p:cNvSpPr>
            <a:spLocks noGrp="1"/>
          </p:cNvSpPr>
          <p:nvPr>
            <p:ph idx="1"/>
          </p:nvPr>
        </p:nvSpPr>
        <p:spPr>
          <a:xfrm>
            <a:off x="630936" y="2542032"/>
            <a:ext cx="5029084" cy="4315968"/>
          </a:xfrm>
        </p:spPr>
        <p:txBody>
          <a:bodyPr anchor="t">
            <a:normAutofit fontScale="92500"/>
          </a:bodyPr>
          <a:lstStyle/>
          <a:p>
            <a:pPr algn="just"/>
            <a:r>
              <a:rPr lang="en-GB" sz="2200" dirty="0">
                <a:latin typeface="Arial" panose="020B0604020202020204" pitchFamily="34" charset="0"/>
                <a:cs typeface="Arial" panose="020B0604020202020204" pitchFamily="34" charset="0"/>
              </a:rPr>
              <a:t>Lots of people go through tough emotional struggles, such as ongoing fear of cancer, panic about infecting family or friends, and deep guilt or shame. These feelings frequently build up into serious anxiety and depression. (Freeland et al., 2021)</a:t>
            </a:r>
          </a:p>
          <a:p>
            <a:pPr algn="just"/>
            <a:r>
              <a:rPr lang="en-GB" sz="2200" dirty="0">
                <a:latin typeface="Arial" panose="020B0604020202020204" pitchFamily="34" charset="0"/>
                <a:cs typeface="Arial" panose="020B0604020202020204" pitchFamily="34" charset="0"/>
              </a:rPr>
              <a:t>Internal shame about having hepatitis B can cause folks to isolate themselves, deny the condition, turn to bad habits like substance abuse, or avoid medical care. This only makes their overall health and happiness worse. (Ibrahim et al.,2023)</a:t>
            </a:r>
          </a:p>
          <a:p>
            <a:pPr marL="0" indent="0">
              <a:buNone/>
            </a:pPr>
            <a:r>
              <a:rPr lang="en-US" sz="2000" b="1" dirty="0"/>
              <a:t>Katherine Montero 2512506</a:t>
            </a:r>
          </a:p>
          <a:p>
            <a:pPr marL="0" indent="0">
              <a:buNone/>
            </a:pPr>
            <a:endParaRPr lang="en-GB" sz="1900" dirty="0"/>
          </a:p>
          <a:p>
            <a:endParaRPr lang="en-GB" sz="1900" dirty="0"/>
          </a:p>
        </p:txBody>
      </p:sp>
      <p:pic>
        <p:nvPicPr>
          <p:cNvPr id="4" name="Picture 3">
            <a:extLst>
              <a:ext uri="{FF2B5EF4-FFF2-40B4-BE49-F238E27FC236}">
                <a16:creationId xmlns:a16="http://schemas.microsoft.com/office/drawing/2014/main" id="{24338CAA-1A49-929F-67ED-94C01ED40FF5}"/>
              </a:ext>
            </a:extLst>
          </p:cNvPr>
          <p:cNvPicPr>
            <a:picLocks noChangeAspect="1"/>
          </p:cNvPicPr>
          <p:nvPr/>
        </p:nvPicPr>
        <p:blipFill>
          <a:blip r:embed="rId2"/>
          <a:srcRect l="8515" r="25454" b="-1"/>
          <a:stretch>
            <a:fillRect/>
          </a:stretch>
        </p:blipFill>
        <p:spPr>
          <a:xfrm>
            <a:off x="6145436" y="640080"/>
            <a:ext cx="5366191" cy="5577840"/>
          </a:xfrm>
          <a:prstGeom prst="rect">
            <a:avLst/>
          </a:prstGeom>
        </p:spPr>
      </p:pic>
    </p:spTree>
    <p:extLst>
      <p:ext uri="{BB962C8B-B14F-4D97-AF65-F5344CB8AC3E}">
        <p14:creationId xmlns:p14="http://schemas.microsoft.com/office/powerpoint/2010/main" val="24334788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79" name="Rectangle 2078">
            <a:extLst>
              <a:ext uri="{FF2B5EF4-FFF2-40B4-BE49-F238E27FC236}">
                <a16:creationId xmlns:a16="http://schemas.microsoft.com/office/drawing/2014/main" id="{D2B783EE-0239-4717-BBEA-8C9EAC61C8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9354E2-1EBE-E892-75D1-820DAB669F88}"/>
              </a:ext>
            </a:extLst>
          </p:cNvPr>
          <p:cNvSpPr>
            <a:spLocks noGrp="1"/>
          </p:cNvSpPr>
          <p:nvPr>
            <p:ph type="title"/>
          </p:nvPr>
        </p:nvSpPr>
        <p:spPr>
          <a:xfrm>
            <a:off x="838201" y="345810"/>
            <a:ext cx="5120561" cy="1325563"/>
          </a:xfrm>
        </p:spPr>
        <p:txBody>
          <a:bodyPr>
            <a:normAutofit/>
          </a:bodyPr>
          <a:lstStyle/>
          <a:p>
            <a:pPr algn="just"/>
            <a:r>
              <a:rPr lang="en-GB" sz="2400" b="1" dirty="0">
                <a:latin typeface="Arial" panose="020B0604020202020204" pitchFamily="34" charset="0"/>
                <a:cs typeface="Arial" panose="020B0604020202020204" pitchFamily="34" charset="0"/>
              </a:rPr>
              <a:t>Social </a:t>
            </a:r>
          </a:p>
        </p:txBody>
      </p:sp>
      <p:sp>
        <p:nvSpPr>
          <p:cNvPr id="3" name="Content Placeholder 2">
            <a:extLst>
              <a:ext uri="{FF2B5EF4-FFF2-40B4-BE49-F238E27FC236}">
                <a16:creationId xmlns:a16="http://schemas.microsoft.com/office/drawing/2014/main" id="{036187E9-3817-CD78-3CA9-AA9882F39DC5}"/>
              </a:ext>
            </a:extLst>
          </p:cNvPr>
          <p:cNvSpPr>
            <a:spLocks noGrp="1"/>
          </p:cNvSpPr>
          <p:nvPr>
            <p:ph idx="1"/>
          </p:nvPr>
        </p:nvSpPr>
        <p:spPr>
          <a:xfrm>
            <a:off x="838201" y="1825624"/>
            <a:ext cx="5092194" cy="5032375"/>
          </a:xfrm>
        </p:spPr>
        <p:txBody>
          <a:bodyPr>
            <a:normAutofit/>
          </a:bodyPr>
          <a:lstStyle/>
          <a:p>
            <a:pPr marL="0" indent="0" algn="just">
              <a:buNone/>
            </a:pPr>
            <a:r>
              <a:rPr lang="en-GB" sz="2000" dirty="0">
                <a:latin typeface="Arial" panose="020B0604020202020204" pitchFamily="34" charset="0"/>
                <a:cs typeface="Arial" panose="020B0604020202020204" pitchFamily="34" charset="0"/>
              </a:rPr>
              <a:t>Judgment and prejudice from family, coworkers, or the community happen a lot. It can shatter relationships, make people feel isolated, create ongoing stress, and harm mental health. (Zhang et al.,2022)</a:t>
            </a:r>
          </a:p>
          <a:p>
            <a:pPr marL="0" indent="0" algn="just">
              <a:buNone/>
            </a:pPr>
            <a:endParaRPr lang="en-GB" sz="2000" dirty="0">
              <a:latin typeface="Arial" panose="020B0604020202020204" pitchFamily="34" charset="0"/>
              <a:cs typeface="Arial" panose="020B0604020202020204" pitchFamily="34" charset="0"/>
            </a:endParaRPr>
          </a:p>
          <a:p>
            <a:pPr marL="0" indent="0" algn="just">
              <a:buNone/>
            </a:pPr>
            <a:r>
              <a:rPr lang="en-GB" sz="2400" b="1" dirty="0">
                <a:latin typeface="Arial" panose="020B0604020202020204" pitchFamily="34" charset="0"/>
                <a:cs typeface="Arial" panose="020B0604020202020204" pitchFamily="34" charset="0"/>
              </a:rPr>
              <a:t>Economic</a:t>
            </a:r>
          </a:p>
          <a:p>
            <a:pPr marL="0" indent="0" algn="just">
              <a:buNone/>
            </a:pPr>
            <a:r>
              <a:rPr lang="en-GB" sz="2000" dirty="0">
                <a:latin typeface="Arial" panose="020B0604020202020204" pitchFamily="34" charset="0"/>
                <a:cs typeface="Arial" panose="020B0604020202020204" pitchFamily="34" charset="0"/>
              </a:rPr>
              <a:t>Being low-income, without a job, or financially unstable can make it hard to access nutritious food, a safe place to live, or decent healthcare. This piles on more stress and makes health problems even worse.</a:t>
            </a:r>
            <a:r>
              <a:rPr lang="es-ES" sz="2000" dirty="0">
                <a:latin typeface="Arial" panose="020B0604020202020204" pitchFamily="34" charset="0"/>
                <a:cs typeface="Arial" panose="020B0604020202020204" pitchFamily="34" charset="0"/>
              </a:rPr>
              <a:t> (Nasar Ahmad </a:t>
            </a:r>
            <a:r>
              <a:rPr lang="es-ES" sz="2000" dirty="0" err="1">
                <a:latin typeface="Arial" panose="020B0604020202020204" pitchFamily="34" charset="0"/>
                <a:cs typeface="Arial" panose="020B0604020202020204" pitchFamily="34" charset="0"/>
              </a:rPr>
              <a:t>Shayan</a:t>
            </a:r>
            <a:r>
              <a:rPr lang="es-ES" sz="2000" dirty="0">
                <a:latin typeface="Arial" panose="020B0604020202020204" pitchFamily="34" charset="0"/>
                <a:cs typeface="Arial" panose="020B0604020202020204" pitchFamily="34" charset="0"/>
              </a:rPr>
              <a:t> et al.,2024)</a:t>
            </a:r>
          </a:p>
          <a:p>
            <a:pPr marL="0" indent="0" algn="just">
              <a:buNone/>
            </a:pPr>
            <a:endParaRPr lang="en-GB" sz="2000" dirty="0">
              <a:latin typeface="Arial" panose="020B0604020202020204" pitchFamily="34" charset="0"/>
              <a:cs typeface="Arial" panose="020B0604020202020204" pitchFamily="34" charset="0"/>
            </a:endParaRPr>
          </a:p>
          <a:p>
            <a:pPr marL="0" indent="0">
              <a:buNone/>
            </a:pPr>
            <a:r>
              <a:rPr lang="en-US" sz="2000" b="1" dirty="0"/>
              <a:t>Katherine Montero 2512506</a:t>
            </a:r>
          </a:p>
          <a:p>
            <a:pPr marL="0" indent="0">
              <a:buNone/>
            </a:pPr>
            <a:endParaRPr lang="en-GB" sz="2000" dirty="0"/>
          </a:p>
        </p:txBody>
      </p:sp>
      <p:sp>
        <p:nvSpPr>
          <p:cNvPr id="2081" name="Oval 2080">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20569" y="1364732"/>
            <a:ext cx="947488" cy="921785"/>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2050" name="Picture 2" descr="Top tips for low income families coping with multiple debts - Family Fever">
            <a:extLst>
              <a:ext uri="{FF2B5EF4-FFF2-40B4-BE49-F238E27FC236}">
                <a16:creationId xmlns:a16="http://schemas.microsoft.com/office/drawing/2014/main" id="{912E2572-791A-3BBC-0B58-0AA4613BDAD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l="26791" r="4078" b="1"/>
          <a:stretch>
            <a:fillRect/>
          </a:stretch>
        </p:blipFill>
        <p:spPr bwMode="auto">
          <a:xfrm>
            <a:off x="7901259" y="2727729"/>
            <a:ext cx="4290741" cy="4130271"/>
          </a:xfrm>
          <a:custGeom>
            <a:avLst/>
            <a:gdLst/>
            <a:ahLst/>
            <a:cxnLst/>
            <a:rect l="l" t="t" r="r" b="b"/>
            <a:pathLst>
              <a:path w="4290741" h="4130271">
                <a:moveTo>
                  <a:pt x="2503809" y="0"/>
                </a:moveTo>
                <a:cubicBezTo>
                  <a:pt x="3157405" y="0"/>
                  <a:pt x="3752509" y="250434"/>
                  <a:pt x="4198398" y="660580"/>
                </a:cubicBezTo>
                <a:lnTo>
                  <a:pt x="4290741" y="751286"/>
                </a:lnTo>
                <a:lnTo>
                  <a:pt x="4290741" y="4130271"/>
                </a:lnTo>
                <a:lnTo>
                  <a:pt x="604508" y="4130271"/>
                </a:lnTo>
                <a:lnTo>
                  <a:pt x="461940" y="3953232"/>
                </a:lnTo>
                <a:cubicBezTo>
                  <a:pt x="171051" y="3544183"/>
                  <a:pt x="0" y="3043971"/>
                  <a:pt x="0" y="2503809"/>
                </a:cubicBezTo>
                <a:cubicBezTo>
                  <a:pt x="0" y="1120992"/>
                  <a:pt x="1120992" y="0"/>
                  <a:pt x="2503809" y="0"/>
                </a:cubicBezTo>
                <a:close/>
              </a:path>
            </a:pathLst>
          </a:custGeom>
          <a:noFill/>
          <a:extLst>
            <a:ext uri="{909E8E84-426E-40DD-AFC4-6F175D3DCCD1}">
              <a14:hiddenFill xmlns:a14="http://schemas.microsoft.com/office/drawing/2010/main">
                <a:solidFill>
                  <a:srgbClr val="FFFFFF"/>
                </a:solidFill>
              </a14:hiddenFill>
            </a:ext>
          </a:extLst>
        </p:spPr>
      </p:pic>
      <p:sp>
        <p:nvSpPr>
          <p:cNvPr id="2083" name="Arc 2082">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4759070" flipV="1">
            <a:off x="6034138" y="-673140"/>
            <a:ext cx="4021193" cy="4021193"/>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pic>
        <p:nvPicPr>
          <p:cNvPr id="5" name="Picture 4">
            <a:extLst>
              <a:ext uri="{FF2B5EF4-FFF2-40B4-BE49-F238E27FC236}">
                <a16:creationId xmlns:a16="http://schemas.microsoft.com/office/drawing/2014/main" id="{C3CC3290-61DD-1418-3F2E-6831EA504C5D}"/>
              </a:ext>
            </a:extLst>
          </p:cNvPr>
          <p:cNvPicPr>
            <a:picLocks noChangeAspect="1"/>
          </p:cNvPicPr>
          <p:nvPr/>
        </p:nvPicPr>
        <p:blipFill>
          <a:blip r:embed="rId3">
            <a:extLst>
              <a:ext uri="{28A0092B-C50C-407E-A947-70E740481C1C}">
                <a14:useLocalDpi xmlns:a14="http://schemas.microsoft.com/office/drawing/2010/main" val="0"/>
              </a:ext>
            </a:extLst>
          </a:blip>
          <a:srcRect t="3341" b="5031"/>
          <a:stretch>
            <a:fillRect/>
          </a:stretch>
        </p:blipFill>
        <p:spPr>
          <a:xfrm>
            <a:off x="6261607" y="1"/>
            <a:ext cx="3519312" cy="3007909"/>
          </a:xfrm>
          <a:custGeom>
            <a:avLst/>
            <a:gdLst/>
            <a:ahLst/>
            <a:cxnLst/>
            <a:rect l="l" t="t" r="r" b="b"/>
            <a:pathLst>
              <a:path w="3519312" h="3007909">
                <a:moveTo>
                  <a:pt x="519780" y="0"/>
                </a:moveTo>
                <a:lnTo>
                  <a:pt x="2999532" y="0"/>
                </a:lnTo>
                <a:lnTo>
                  <a:pt x="3003921" y="3989"/>
                </a:lnTo>
                <a:cubicBezTo>
                  <a:pt x="3322356" y="322424"/>
                  <a:pt x="3519312" y="762338"/>
                  <a:pt x="3519312" y="1248253"/>
                </a:cubicBezTo>
                <a:cubicBezTo>
                  <a:pt x="3519312" y="2220084"/>
                  <a:pt x="2731487" y="3007909"/>
                  <a:pt x="1759656" y="3007909"/>
                </a:cubicBezTo>
                <a:cubicBezTo>
                  <a:pt x="787826" y="3007909"/>
                  <a:pt x="0" y="2220084"/>
                  <a:pt x="0" y="1248253"/>
                </a:cubicBezTo>
                <a:cubicBezTo>
                  <a:pt x="0" y="762338"/>
                  <a:pt x="196957" y="322424"/>
                  <a:pt x="515392" y="3989"/>
                </a:cubicBezTo>
                <a:close/>
              </a:path>
            </a:pathLst>
          </a:custGeom>
        </p:spPr>
      </p:pic>
    </p:spTree>
    <p:extLst>
      <p:ext uri="{BB962C8B-B14F-4D97-AF65-F5344CB8AC3E}">
        <p14:creationId xmlns:p14="http://schemas.microsoft.com/office/powerpoint/2010/main" val="212662564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7ACA0E4-0514-D027-CEA3-79FED3A7F2B4}"/>
            </a:ext>
          </a:extLst>
        </p:cNvPr>
        <p:cNvGrpSpPr/>
        <p:nvPr/>
      </p:nvGrpSpPr>
      <p:grpSpPr>
        <a:xfrm>
          <a:off x="0" y="0"/>
          <a:ext cx="0" cy="0"/>
          <a:chOff x="0" y="0"/>
          <a:chExt cx="0" cy="0"/>
        </a:xfrm>
      </p:grpSpPr>
      <p:sp>
        <p:nvSpPr>
          <p:cNvPr id="4" name="TextBox 3">
            <a:extLst>
              <a:ext uri="{FF2B5EF4-FFF2-40B4-BE49-F238E27FC236}">
                <a16:creationId xmlns:a16="http://schemas.microsoft.com/office/drawing/2014/main" id="{51B94828-782E-D66B-1F9B-58B50E4DD48A}"/>
              </a:ext>
            </a:extLst>
          </p:cNvPr>
          <p:cNvSpPr txBox="1"/>
          <p:nvPr/>
        </p:nvSpPr>
        <p:spPr>
          <a:xfrm>
            <a:off x="114302" y="114300"/>
            <a:ext cx="6424150" cy="4801314"/>
          </a:xfrm>
          <a:prstGeom prst="rect">
            <a:avLst/>
          </a:prstGeom>
          <a:noFill/>
        </p:spPr>
        <p:txBody>
          <a:bodyPr wrap="square" rtlCol="0">
            <a:spAutoFit/>
          </a:bodyPr>
          <a:lstStyle/>
          <a:p>
            <a:r>
              <a:rPr lang="en-US" b="1" dirty="0"/>
              <a:t>References</a:t>
            </a:r>
          </a:p>
          <a:p>
            <a:endParaRPr lang="en-US" b="1" dirty="0"/>
          </a:p>
          <a:p>
            <a:r>
              <a:rPr lang="en-US" dirty="0"/>
              <a:t>UK Health Security Agency (UKHSA), (2023) national laboratory-confirmed surveillance data.</a:t>
            </a:r>
          </a:p>
          <a:p>
            <a:endParaRPr lang="en-US" dirty="0"/>
          </a:p>
          <a:p>
            <a:r>
              <a:rPr lang="en-US" dirty="0"/>
              <a:t>NHS England, (2022) primary care diagnostic coding and patient registration data.</a:t>
            </a:r>
          </a:p>
          <a:p>
            <a:endParaRPr lang="en-US" dirty="0"/>
          </a:p>
          <a:p>
            <a:r>
              <a:rPr lang="en-US" dirty="0"/>
              <a:t>NICE, (2023) antenatal screening guidance and prevention of vertical transmission.</a:t>
            </a:r>
          </a:p>
          <a:p>
            <a:endParaRPr lang="en-US" dirty="0"/>
          </a:p>
          <a:p>
            <a:r>
              <a:rPr lang="en-US" dirty="0"/>
              <a:t>European Centre for Disease Prevention and Control (ECDC), 2023 community screening and migrant health notes.</a:t>
            </a:r>
          </a:p>
          <a:p>
            <a:endParaRPr lang="en-US" dirty="0"/>
          </a:p>
          <a:p>
            <a:endParaRPr lang="en-US" dirty="0"/>
          </a:p>
          <a:p>
            <a:endParaRPr lang="en-US" dirty="0"/>
          </a:p>
          <a:p>
            <a:r>
              <a:rPr lang="en-US" b="1" dirty="0"/>
              <a:t>Fatoumata Malika Dosso 2514002</a:t>
            </a:r>
          </a:p>
        </p:txBody>
      </p:sp>
      <p:pic>
        <p:nvPicPr>
          <p:cNvPr id="11" name="Picture 10">
            <a:extLst>
              <a:ext uri="{FF2B5EF4-FFF2-40B4-BE49-F238E27FC236}">
                <a16:creationId xmlns:a16="http://schemas.microsoft.com/office/drawing/2014/main" id="{A1DA5762-D98F-EE5A-2FDB-A9ACFDC694B7}"/>
              </a:ext>
            </a:extLst>
          </p:cNvPr>
          <p:cNvPicPr>
            <a:picLocks noChangeAspect="1"/>
          </p:cNvPicPr>
          <p:nvPr/>
        </p:nvPicPr>
        <p:blipFill>
          <a:blip r:embed="rId2"/>
          <a:stretch>
            <a:fillRect/>
          </a:stretch>
        </p:blipFill>
        <p:spPr>
          <a:xfrm>
            <a:off x="6636775" y="0"/>
            <a:ext cx="5555226" cy="6858000"/>
          </a:xfrm>
          <a:prstGeom prst="rect">
            <a:avLst/>
          </a:prstGeom>
        </p:spPr>
      </p:pic>
    </p:spTree>
    <p:extLst>
      <p:ext uri="{BB962C8B-B14F-4D97-AF65-F5344CB8AC3E}">
        <p14:creationId xmlns:p14="http://schemas.microsoft.com/office/powerpoint/2010/main" val="4780570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0"/>
          <p:cNvSpPr/>
          <p:nvPr/>
        </p:nvSpPr>
        <p:spPr>
          <a:xfrm>
            <a:off x="661492" y="665560"/>
            <a:ext cx="6297018" cy="981869"/>
          </a:xfrm>
          <a:prstGeom prst="rect">
            <a:avLst/>
          </a:prstGeom>
          <a:noFill/>
          <a:ln/>
        </p:spPr>
        <p:txBody>
          <a:bodyPr wrap="square" lIns="0" tIns="0" rIns="0" bIns="0" rtlCol="0" anchor="t"/>
          <a:lstStyle/>
          <a:p>
            <a:pPr>
              <a:lnSpc>
                <a:spcPts val="3833"/>
              </a:lnSpc>
            </a:pPr>
            <a:r>
              <a:rPr lang="en-US" sz="3083" b="1" dirty="0">
                <a:solidFill>
                  <a:srgbClr val="9C5461"/>
                </a:solidFill>
                <a:latin typeface="DM Sans Semi Bold" pitchFamily="34" charset="0"/>
                <a:ea typeface="DM Sans Semi Bold" pitchFamily="34" charset="-122"/>
                <a:cs typeface="DM Sans Semi Bold" pitchFamily="34" charset="-120"/>
              </a:rPr>
              <a:t>References</a:t>
            </a:r>
            <a:endParaRPr lang="en-US" sz="3083" b="1" dirty="0"/>
          </a:p>
        </p:txBody>
      </p:sp>
      <p:sp>
        <p:nvSpPr>
          <p:cNvPr id="17" name="Rectangle 16"/>
          <p:cNvSpPr/>
          <p:nvPr/>
        </p:nvSpPr>
        <p:spPr>
          <a:xfrm>
            <a:off x="661492" y="1317950"/>
            <a:ext cx="11419205" cy="5254452"/>
          </a:xfrm>
          <a:prstGeom prst="rect">
            <a:avLst/>
          </a:prstGeom>
        </p:spPr>
        <p:txBody>
          <a:bodyPr wrap="square">
            <a:spAutoFit/>
          </a:bodyPr>
          <a:lstStyle/>
          <a:p>
            <a:pPr algn="just">
              <a:lnSpc>
                <a:spcPct val="150000"/>
              </a:lnSpc>
            </a:pPr>
            <a:r>
              <a:rPr lang="en-GB" sz="1500" dirty="0" err="1">
                <a:latin typeface="DM Sans" panose="020B0604020202020204" charset="0"/>
                <a:ea typeface="Times New Roman" panose="02020603050405020304" pitchFamily="18" charset="0"/>
              </a:rPr>
              <a:t>Hou</a:t>
            </a:r>
            <a:r>
              <a:rPr lang="en-GB" sz="1500" dirty="0">
                <a:latin typeface="DM Sans" panose="020B0604020202020204" charset="0"/>
                <a:ea typeface="Times New Roman" panose="02020603050405020304" pitchFamily="18" charset="0"/>
              </a:rPr>
              <a:t>, C., Hua, Z., </a:t>
            </a:r>
            <a:r>
              <a:rPr lang="en-GB" sz="1500" dirty="0" err="1">
                <a:latin typeface="DM Sans" panose="020B0604020202020204" charset="0"/>
                <a:ea typeface="Times New Roman" panose="02020603050405020304" pitchFamily="18" charset="0"/>
              </a:rPr>
              <a:t>Xu</a:t>
            </a:r>
            <a:r>
              <a:rPr lang="en-GB" sz="1500" dirty="0">
                <a:latin typeface="DM Sans" panose="020B0604020202020204" charset="0"/>
                <a:ea typeface="Times New Roman" panose="02020603050405020304" pitchFamily="18" charset="0"/>
              </a:rPr>
              <a:t>, P., </a:t>
            </a:r>
            <a:r>
              <a:rPr lang="en-GB" sz="1500" dirty="0" err="1">
                <a:latin typeface="DM Sans" panose="020B0604020202020204" charset="0"/>
                <a:ea typeface="Times New Roman" panose="02020603050405020304" pitchFamily="18" charset="0"/>
              </a:rPr>
              <a:t>Xu</a:t>
            </a:r>
            <a:r>
              <a:rPr lang="en-GB" sz="1500" dirty="0">
                <a:latin typeface="DM Sans" panose="020B0604020202020204" charset="0"/>
                <a:ea typeface="Times New Roman" panose="02020603050405020304" pitchFamily="18" charset="0"/>
              </a:rPr>
              <a:t>, H., Wang, Y., Liao, J. and Di, B., 2020. Estimating the prevalence of hepatitis B by wastewater-based epidemiology in 19 cities in China. </a:t>
            </a:r>
            <a:r>
              <a:rPr lang="en-GB" sz="1500" i="1" dirty="0">
                <a:latin typeface="DM Sans" panose="020B0604020202020204" charset="0"/>
                <a:ea typeface="Times New Roman" panose="02020603050405020304" pitchFamily="18" charset="0"/>
              </a:rPr>
              <a:t>Science of the Total Environment</a:t>
            </a:r>
            <a:r>
              <a:rPr lang="en-GB" sz="1500" dirty="0">
                <a:latin typeface="DM Sans" panose="020B0604020202020204" charset="0"/>
                <a:ea typeface="Times New Roman" panose="02020603050405020304" pitchFamily="18" charset="0"/>
              </a:rPr>
              <a:t>, 740, p.139696. </a:t>
            </a:r>
            <a:r>
              <a:rPr lang="en-GB" sz="1500" u="sng" dirty="0">
                <a:solidFill>
                  <a:srgbClr val="0000FF"/>
                </a:solidFill>
                <a:latin typeface="DM Sans" panose="020B0604020202020204" charset="0"/>
                <a:ea typeface="Times New Roman" panose="02020603050405020304" pitchFamily="18" charset="0"/>
                <a:hlinkClick r:id="rId3"/>
              </a:rPr>
              <a:t>https://doi.org/10.1016/j.scitotenv.2020.139696</a:t>
            </a:r>
            <a:endParaRPr lang="en-GB" sz="1500" dirty="0">
              <a:latin typeface="DM Sans" panose="020B0604020202020204" charset="0"/>
              <a:ea typeface="Times New Roman" panose="02020603050405020304" pitchFamily="18" charset="0"/>
            </a:endParaRPr>
          </a:p>
          <a:p>
            <a:pPr algn="just">
              <a:lnSpc>
                <a:spcPct val="150000"/>
              </a:lnSpc>
            </a:pPr>
            <a:r>
              <a:rPr lang="en-GB" sz="1500" dirty="0">
                <a:latin typeface="DM Sans" panose="020B0604020202020204" charset="0"/>
                <a:ea typeface="Times New Roman" panose="02020603050405020304" pitchFamily="18" charset="0"/>
              </a:rPr>
              <a:t>Li, X., Liang, J., Ma, L., </a:t>
            </a:r>
            <a:r>
              <a:rPr lang="en-GB" sz="1500" dirty="0" err="1">
                <a:latin typeface="DM Sans" panose="020B0604020202020204" charset="0"/>
                <a:ea typeface="Times New Roman" panose="02020603050405020304" pitchFamily="18" charset="0"/>
              </a:rPr>
              <a:t>Shen</a:t>
            </a:r>
            <a:r>
              <a:rPr lang="en-GB" sz="1500" dirty="0">
                <a:latin typeface="DM Sans" panose="020B0604020202020204" charset="0"/>
                <a:ea typeface="Times New Roman" panose="02020603050405020304" pitchFamily="18" charset="0"/>
              </a:rPr>
              <a:t>, S., Han, X., Sun, T. and </a:t>
            </a:r>
            <a:r>
              <a:rPr lang="en-GB" sz="1500" dirty="0" err="1">
                <a:latin typeface="DM Sans" panose="020B0604020202020204" charset="0"/>
                <a:ea typeface="Times New Roman" panose="02020603050405020304" pitchFamily="18" charset="0"/>
              </a:rPr>
              <a:t>Guo</a:t>
            </a:r>
            <a:r>
              <a:rPr lang="en-GB" sz="1500" dirty="0">
                <a:latin typeface="DM Sans" panose="020B0604020202020204" charset="0"/>
                <a:ea typeface="Times New Roman" panose="02020603050405020304" pitchFamily="18" charset="0"/>
              </a:rPr>
              <a:t>, H., 2025. Epidemic Trends and Spatial Distribution Characteristics of Hepatitis B in China: Surveillance Study. </a:t>
            </a:r>
            <a:r>
              <a:rPr lang="en-GB" sz="1500" i="1" dirty="0">
                <a:latin typeface="DM Sans" panose="020B0604020202020204" charset="0"/>
                <a:ea typeface="Times New Roman" panose="02020603050405020304" pitchFamily="18" charset="0"/>
              </a:rPr>
              <a:t>JMIR Public Health and Surveillance</a:t>
            </a:r>
            <a:r>
              <a:rPr lang="en-GB" sz="1500" dirty="0">
                <a:latin typeface="DM Sans" panose="020B0604020202020204" charset="0"/>
                <a:ea typeface="Times New Roman" panose="02020603050405020304" pitchFamily="18" charset="0"/>
              </a:rPr>
              <a:t>, 11, p.e70888. https://doi.org/10.2196/70888</a:t>
            </a:r>
          </a:p>
          <a:p>
            <a:pPr algn="just">
              <a:lnSpc>
                <a:spcPct val="150000"/>
              </a:lnSpc>
            </a:pPr>
            <a:r>
              <a:rPr lang="en-GB" sz="1500" dirty="0" err="1">
                <a:latin typeface="DM Sans" panose="020B0604020202020204" charset="0"/>
                <a:ea typeface="Times New Roman" panose="02020603050405020304" pitchFamily="18" charset="0"/>
              </a:rPr>
              <a:t>Lubel</a:t>
            </a:r>
            <a:r>
              <a:rPr lang="en-GB" sz="1500" dirty="0">
                <a:latin typeface="DM Sans" panose="020B0604020202020204" charset="0"/>
                <a:ea typeface="Times New Roman" panose="02020603050405020304" pitchFamily="18" charset="0"/>
              </a:rPr>
              <a:t>, J.S., </a:t>
            </a:r>
            <a:r>
              <a:rPr lang="en-GB" sz="1500" dirty="0" err="1">
                <a:latin typeface="DM Sans" panose="020B0604020202020204" charset="0"/>
                <a:ea typeface="Times New Roman" panose="02020603050405020304" pitchFamily="18" charset="0"/>
              </a:rPr>
              <a:t>Strasser</a:t>
            </a:r>
            <a:r>
              <a:rPr lang="en-GB" sz="1500" dirty="0">
                <a:latin typeface="DM Sans" panose="020B0604020202020204" charset="0"/>
                <a:ea typeface="Times New Roman" panose="02020603050405020304" pitchFamily="18" charset="0"/>
              </a:rPr>
              <a:t>, S.I., Thompson, A.J., </a:t>
            </a:r>
            <a:r>
              <a:rPr lang="en-GB" sz="1500" dirty="0" err="1">
                <a:latin typeface="DM Sans" panose="020B0604020202020204" charset="0"/>
                <a:ea typeface="Times New Roman" panose="02020603050405020304" pitchFamily="18" charset="0"/>
              </a:rPr>
              <a:t>Cowie</a:t>
            </a:r>
            <a:r>
              <a:rPr lang="en-GB" sz="1500" dirty="0">
                <a:latin typeface="DM Sans" panose="020B0604020202020204" charset="0"/>
                <a:ea typeface="Times New Roman" panose="02020603050405020304" pitchFamily="18" charset="0"/>
              </a:rPr>
              <a:t>, B.C., </a:t>
            </a:r>
            <a:r>
              <a:rPr lang="en-GB" sz="1500" dirty="0" err="1">
                <a:latin typeface="DM Sans" panose="020B0604020202020204" charset="0"/>
                <a:ea typeface="Times New Roman" panose="02020603050405020304" pitchFamily="18" charset="0"/>
              </a:rPr>
              <a:t>MacLachlan</a:t>
            </a:r>
            <a:r>
              <a:rPr lang="en-GB" sz="1500" dirty="0">
                <a:latin typeface="DM Sans" panose="020B0604020202020204" charset="0"/>
                <a:ea typeface="Times New Roman" panose="02020603050405020304" pitchFamily="18" charset="0"/>
              </a:rPr>
              <a:t>, J., Allard, N.L., Holmes, J., Kemp, W.W., </a:t>
            </a:r>
            <a:r>
              <a:rPr lang="en-GB" sz="1500" dirty="0" err="1">
                <a:latin typeface="DM Sans" panose="020B0604020202020204" charset="0"/>
                <a:ea typeface="Times New Roman" panose="02020603050405020304" pitchFamily="18" charset="0"/>
              </a:rPr>
              <a:t>Majumdar</a:t>
            </a:r>
            <a:r>
              <a:rPr lang="en-GB" sz="1500" dirty="0">
                <a:latin typeface="DM Sans" panose="020B0604020202020204" charset="0"/>
                <a:ea typeface="Times New Roman" panose="02020603050405020304" pitchFamily="18" charset="0"/>
              </a:rPr>
              <a:t>, A., </a:t>
            </a:r>
            <a:r>
              <a:rPr lang="en-GB" sz="1500" dirty="0" err="1">
                <a:latin typeface="DM Sans" panose="020B0604020202020204" charset="0"/>
                <a:ea typeface="Times New Roman" panose="02020603050405020304" pitchFamily="18" charset="0"/>
              </a:rPr>
              <a:t>Iser</a:t>
            </a:r>
            <a:r>
              <a:rPr lang="en-GB" sz="1500" dirty="0">
                <a:latin typeface="DM Sans" panose="020B0604020202020204" charset="0"/>
                <a:ea typeface="Times New Roman" panose="02020603050405020304" pitchFamily="18" charset="0"/>
              </a:rPr>
              <a:t>, D. and Howell, J., 2022. Australian consensus recommendations for the management of hepatitis B. </a:t>
            </a:r>
            <a:r>
              <a:rPr lang="en-GB" sz="1500" i="1" dirty="0">
                <a:latin typeface="DM Sans" panose="020B0604020202020204" charset="0"/>
                <a:ea typeface="Times New Roman" panose="02020603050405020304" pitchFamily="18" charset="0"/>
              </a:rPr>
              <a:t>Medical Journal of Australia</a:t>
            </a:r>
            <a:r>
              <a:rPr lang="en-GB" sz="1500" dirty="0">
                <a:latin typeface="DM Sans" panose="020B0604020202020204" charset="0"/>
                <a:ea typeface="Times New Roman" panose="02020603050405020304" pitchFamily="18" charset="0"/>
              </a:rPr>
              <a:t>, 216(9), pp.478–486. </a:t>
            </a:r>
            <a:r>
              <a:rPr lang="en-GB" sz="1500" u="sng" dirty="0">
                <a:solidFill>
                  <a:srgbClr val="0000FF"/>
                </a:solidFill>
                <a:latin typeface="DM Sans" panose="020B0604020202020204" charset="0"/>
                <a:ea typeface="Times New Roman" panose="02020603050405020304" pitchFamily="18" charset="0"/>
                <a:hlinkClick r:id="rId4"/>
              </a:rPr>
              <a:t>https://doi.org/10.5694/mja2.51430</a:t>
            </a:r>
            <a:endParaRPr lang="en-GB" sz="1500" dirty="0">
              <a:latin typeface="DM Sans" panose="020B0604020202020204" charset="0"/>
              <a:ea typeface="Times New Roman" panose="02020603050405020304" pitchFamily="18" charset="0"/>
            </a:endParaRPr>
          </a:p>
          <a:p>
            <a:pPr algn="just">
              <a:lnSpc>
                <a:spcPct val="150000"/>
              </a:lnSpc>
            </a:pPr>
            <a:r>
              <a:rPr lang="en-GB" sz="1500" dirty="0" err="1">
                <a:latin typeface="DM Sans" panose="020B0604020202020204" charset="0"/>
                <a:ea typeface="Times New Roman" panose="02020603050405020304" pitchFamily="18" charset="0"/>
              </a:rPr>
              <a:t>Pascucci</a:t>
            </a:r>
            <a:r>
              <a:rPr lang="en-GB" sz="1500" dirty="0">
                <a:latin typeface="DM Sans" panose="020B0604020202020204" charset="0"/>
                <a:ea typeface="Times New Roman" panose="02020603050405020304" pitchFamily="18" charset="0"/>
              </a:rPr>
              <a:t>, D., Nicolas, A., </a:t>
            </a:r>
            <a:r>
              <a:rPr lang="en-GB" sz="1500" dirty="0" err="1">
                <a:latin typeface="DM Sans" panose="020B0604020202020204" charset="0"/>
                <a:ea typeface="Times New Roman" panose="02020603050405020304" pitchFamily="18" charset="0"/>
              </a:rPr>
              <a:t>Taha</a:t>
            </a:r>
            <a:r>
              <a:rPr lang="en-GB" sz="1500" dirty="0">
                <a:latin typeface="DM Sans" panose="020B0604020202020204" charset="0"/>
                <a:ea typeface="Times New Roman" panose="02020603050405020304" pitchFamily="18" charset="0"/>
              </a:rPr>
              <a:t>, A., Lazarus, J.V., Di </a:t>
            </a:r>
            <a:r>
              <a:rPr lang="en-GB" sz="1500" dirty="0" err="1">
                <a:latin typeface="DM Sans" panose="020B0604020202020204" charset="0"/>
                <a:ea typeface="Times New Roman" panose="02020603050405020304" pitchFamily="18" charset="0"/>
              </a:rPr>
              <a:t>Pumpo</a:t>
            </a:r>
            <a:r>
              <a:rPr lang="en-GB" sz="1500" dirty="0">
                <a:latin typeface="DM Sans" panose="020B0604020202020204" charset="0"/>
                <a:ea typeface="Times New Roman" panose="02020603050405020304" pitchFamily="18" charset="0"/>
              </a:rPr>
              <a:t>, M., </a:t>
            </a:r>
            <a:r>
              <a:rPr lang="en-GB" sz="1500" dirty="0" err="1">
                <a:latin typeface="DM Sans" panose="020B0604020202020204" charset="0"/>
                <a:ea typeface="Times New Roman" panose="02020603050405020304" pitchFamily="18" charset="0"/>
              </a:rPr>
              <a:t>Tricomi</a:t>
            </a:r>
            <a:r>
              <a:rPr lang="en-GB" sz="1500" dirty="0">
                <a:latin typeface="DM Sans" panose="020B0604020202020204" charset="0"/>
                <a:ea typeface="Times New Roman" panose="02020603050405020304" pitchFamily="18" charset="0"/>
              </a:rPr>
              <a:t>, V., Di </a:t>
            </a:r>
            <a:r>
              <a:rPr lang="en-GB" sz="1500" dirty="0" err="1">
                <a:latin typeface="DM Sans" panose="020B0604020202020204" charset="0"/>
                <a:ea typeface="Times New Roman" panose="02020603050405020304" pitchFamily="18" charset="0"/>
              </a:rPr>
              <a:t>Berardino</a:t>
            </a:r>
            <a:r>
              <a:rPr lang="en-GB" sz="1500" dirty="0">
                <a:latin typeface="DM Sans" panose="020B0604020202020204" charset="0"/>
                <a:ea typeface="Times New Roman" panose="02020603050405020304" pitchFamily="18" charset="0"/>
              </a:rPr>
              <a:t>, F., La </a:t>
            </a:r>
            <a:r>
              <a:rPr lang="en-GB" sz="1500" dirty="0" err="1">
                <a:latin typeface="DM Sans" panose="020B0604020202020204" charset="0"/>
                <a:ea typeface="Times New Roman" panose="02020603050405020304" pitchFamily="18" charset="0"/>
              </a:rPr>
              <a:t>Vecchia</a:t>
            </a:r>
            <a:r>
              <a:rPr lang="en-GB" sz="1500" dirty="0">
                <a:latin typeface="DM Sans" panose="020B0604020202020204" charset="0"/>
                <a:ea typeface="Times New Roman" panose="02020603050405020304" pitchFamily="18" charset="0"/>
              </a:rPr>
              <a:t>, C., Perez-Molina, J.A., </a:t>
            </a:r>
            <a:r>
              <a:rPr lang="en-GB" sz="1500" dirty="0" err="1">
                <a:latin typeface="DM Sans" panose="020B0604020202020204" charset="0"/>
                <a:ea typeface="Times New Roman" panose="02020603050405020304" pitchFamily="18" charset="0"/>
              </a:rPr>
              <a:t>Colucci</a:t>
            </a:r>
            <a:r>
              <a:rPr lang="en-GB" sz="1500" dirty="0">
                <a:latin typeface="DM Sans" panose="020B0604020202020204" charset="0"/>
                <a:ea typeface="Times New Roman" panose="02020603050405020304" pitchFamily="18" charset="0"/>
              </a:rPr>
              <a:t>, G. and </a:t>
            </a:r>
            <a:r>
              <a:rPr lang="en-GB" sz="1500" dirty="0" err="1">
                <a:latin typeface="DM Sans" panose="020B0604020202020204" charset="0"/>
                <a:ea typeface="Times New Roman" panose="02020603050405020304" pitchFamily="18" charset="0"/>
              </a:rPr>
              <a:t>Picchio</a:t>
            </a:r>
            <a:r>
              <a:rPr lang="en-GB" sz="1500" dirty="0">
                <a:latin typeface="DM Sans" panose="020B0604020202020204" charset="0"/>
                <a:ea typeface="Times New Roman" panose="02020603050405020304" pitchFamily="18" charset="0"/>
              </a:rPr>
              <a:t>, C.A., 2025. Monitoring and evaluation of community interventions for viral hepatitis among migrants and refugees: a Delphi-based study. </a:t>
            </a:r>
            <a:r>
              <a:rPr lang="en-GB" sz="1500" i="1" dirty="0">
                <a:latin typeface="DM Sans" panose="020B0604020202020204" charset="0"/>
                <a:ea typeface="Times New Roman" panose="02020603050405020304" pitchFamily="18" charset="0"/>
              </a:rPr>
              <a:t>Journal of Global Health</a:t>
            </a:r>
            <a:r>
              <a:rPr lang="en-GB" sz="1500" dirty="0">
                <a:latin typeface="DM Sans" panose="020B0604020202020204" charset="0"/>
                <a:ea typeface="Times New Roman" panose="02020603050405020304" pitchFamily="18" charset="0"/>
              </a:rPr>
              <a:t>, 15, p.04335. https://doi.org/10.7189/jogh.15.04335</a:t>
            </a:r>
          </a:p>
          <a:p>
            <a:pPr algn="just">
              <a:lnSpc>
                <a:spcPct val="150000"/>
              </a:lnSpc>
            </a:pPr>
            <a:r>
              <a:rPr lang="en-GB" sz="1500" dirty="0">
                <a:latin typeface="DM Sans" panose="020B0604020202020204" charset="0"/>
                <a:ea typeface="Times New Roman" panose="02020603050405020304" pitchFamily="18" charset="0"/>
              </a:rPr>
              <a:t>Tran, S., </a:t>
            </a:r>
            <a:r>
              <a:rPr lang="en-GB" sz="1500" dirty="0" err="1">
                <a:latin typeface="DM Sans" panose="020B0604020202020204" charset="0"/>
                <a:ea typeface="Times New Roman" panose="02020603050405020304" pitchFamily="18" charset="0"/>
              </a:rPr>
              <a:t>Jeong</a:t>
            </a:r>
            <a:r>
              <a:rPr lang="en-GB" sz="1500" dirty="0">
                <a:latin typeface="DM Sans" panose="020B0604020202020204" charset="0"/>
                <a:ea typeface="Times New Roman" panose="02020603050405020304" pitchFamily="18" charset="0"/>
              </a:rPr>
              <a:t>, D., Henry, L., Cheung, R.C. and Nguyen, M.H., 2021. Initial evaluation, long-term monitoring, and hepatocellular carcinoma surveillance of chronic hepatitis B in routine practice: a nationwide US study. </a:t>
            </a:r>
            <a:r>
              <a:rPr lang="en-GB" sz="1500" i="1" dirty="0">
                <a:latin typeface="DM Sans" panose="020B0604020202020204" charset="0"/>
                <a:ea typeface="Times New Roman" panose="02020603050405020304" pitchFamily="18" charset="0"/>
              </a:rPr>
              <a:t>Official Journal of the American College of Gastroenterology (ACG)</a:t>
            </a:r>
            <a:r>
              <a:rPr lang="en-GB" sz="1500" dirty="0">
                <a:latin typeface="DM Sans" panose="020B0604020202020204" charset="0"/>
                <a:ea typeface="Times New Roman" panose="02020603050405020304" pitchFamily="18" charset="0"/>
              </a:rPr>
              <a:t>, 116(9), pp.1885–1895. </a:t>
            </a:r>
            <a:r>
              <a:rPr lang="en-GB" sz="1500" dirty="0">
                <a:latin typeface="DM Sans" panose="020B0604020202020204" charset="0"/>
                <a:ea typeface="Times New Roman" panose="02020603050405020304" pitchFamily="18" charset="0"/>
                <a:hlinkClick r:id="rId5"/>
              </a:rPr>
              <a:t>https://doi.org/10.14309/ajg.0000000000001271</a:t>
            </a:r>
            <a:endParaRPr lang="en-GB" sz="1500" dirty="0">
              <a:latin typeface="DM Sans" panose="020B0604020202020204" charset="0"/>
              <a:ea typeface="Times New Roman" panose="02020603050405020304" pitchFamily="18" charset="0"/>
            </a:endParaRPr>
          </a:p>
          <a:p>
            <a:pPr algn="just">
              <a:lnSpc>
                <a:spcPct val="150000"/>
              </a:lnSpc>
            </a:pPr>
            <a:r>
              <a:rPr lang="en-GB" sz="1500" dirty="0">
                <a:latin typeface="DM Sans" panose="020B0604020202020204" charset="0"/>
                <a:ea typeface="Times New Roman" panose="02020603050405020304" pitchFamily="18" charset="0"/>
              </a:rPr>
              <a:t>Umma Kulsum 2513410</a:t>
            </a:r>
          </a:p>
        </p:txBody>
      </p:sp>
    </p:spTree>
    <p:extLst>
      <p:ext uri="{BB962C8B-B14F-4D97-AF65-F5344CB8AC3E}">
        <p14:creationId xmlns:p14="http://schemas.microsoft.com/office/powerpoint/2010/main" val="13738433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FDAE48-614A-ED75-2C66-D03C7F0198D7}"/>
              </a:ext>
            </a:extLst>
          </p:cNvPr>
          <p:cNvSpPr>
            <a:spLocks noGrp="1"/>
          </p:cNvSpPr>
          <p:nvPr>
            <p:ph type="title"/>
          </p:nvPr>
        </p:nvSpPr>
        <p:spPr/>
        <p:txBody>
          <a:bodyPr/>
          <a:lstStyle/>
          <a:p>
            <a:r>
              <a:rPr lang="en-GB" b="1" dirty="0"/>
              <a:t>References</a:t>
            </a:r>
            <a:endParaRPr lang="en-GB" dirty="0"/>
          </a:p>
        </p:txBody>
      </p:sp>
      <p:sp>
        <p:nvSpPr>
          <p:cNvPr id="3" name="Content Placeholder 2">
            <a:extLst>
              <a:ext uri="{FF2B5EF4-FFF2-40B4-BE49-F238E27FC236}">
                <a16:creationId xmlns:a16="http://schemas.microsoft.com/office/drawing/2014/main" id="{E5D45259-5536-A4DC-C35D-076A7CF97FDF}"/>
              </a:ext>
            </a:extLst>
          </p:cNvPr>
          <p:cNvSpPr>
            <a:spLocks noGrp="1"/>
          </p:cNvSpPr>
          <p:nvPr>
            <p:ph idx="1"/>
          </p:nvPr>
        </p:nvSpPr>
        <p:spPr>
          <a:xfrm>
            <a:off x="838200" y="1825624"/>
            <a:ext cx="10515600" cy="4801317"/>
          </a:xfrm>
        </p:spPr>
        <p:txBody>
          <a:bodyPr>
            <a:normAutofit lnSpcReduction="10000"/>
          </a:bodyPr>
          <a:lstStyle/>
          <a:p>
            <a:pPr marL="0" lvl="0" indent="0">
              <a:lnSpc>
                <a:spcPct val="100000"/>
              </a:lnSpc>
              <a:spcBef>
                <a:spcPts val="0"/>
              </a:spcBef>
              <a:buNone/>
              <a:defRPr sz="1800" b="0" i="0" u="none" strike="noStrike" kern="0" cap="none" spc="0" baseline="0">
                <a:solidFill>
                  <a:srgbClr val="000000"/>
                </a:solidFill>
                <a:uFillTx/>
              </a:defRPr>
            </a:pPr>
            <a:r>
              <a:rPr lang="en-GB" dirty="0">
                <a:solidFill>
                  <a:srgbClr val="000000"/>
                </a:solidFill>
                <a:latin typeface="Arial" pitchFamily="34"/>
                <a:cs typeface="Arial" pitchFamily="34"/>
              </a:rPr>
              <a:t>Centre for Disease Control and Prevention (CDC) (2023) </a:t>
            </a:r>
            <a:r>
              <a:rPr lang="en-GB" i="1" dirty="0">
                <a:solidFill>
                  <a:srgbClr val="000000"/>
                </a:solidFill>
                <a:latin typeface="Arial" pitchFamily="34"/>
                <a:cs typeface="Arial" pitchFamily="34"/>
              </a:rPr>
              <a:t>Hepatitis B Prevention and Control</a:t>
            </a:r>
            <a:r>
              <a:rPr lang="en-GB" dirty="0">
                <a:solidFill>
                  <a:srgbClr val="000000"/>
                </a:solidFill>
                <a:latin typeface="Arial" pitchFamily="34"/>
                <a:cs typeface="Arial" pitchFamily="34"/>
              </a:rPr>
              <a:t>. Available at: https://www.cdc.gov/hepatitis/hbv (Accessed: 9 March 2026).</a:t>
            </a:r>
          </a:p>
          <a:p>
            <a:pPr marL="0" lvl="0" indent="0">
              <a:lnSpc>
                <a:spcPct val="100000"/>
              </a:lnSpc>
              <a:spcBef>
                <a:spcPts val="0"/>
              </a:spcBef>
              <a:buNone/>
              <a:defRPr sz="1800" b="0" i="0" u="none" strike="noStrike" kern="0" cap="none" spc="0" baseline="0">
                <a:solidFill>
                  <a:srgbClr val="000000"/>
                </a:solidFill>
                <a:uFillTx/>
              </a:defRPr>
            </a:pPr>
            <a:endParaRPr lang="en-GB" dirty="0">
              <a:solidFill>
                <a:srgbClr val="000000"/>
              </a:solidFill>
              <a:latin typeface="Arial" pitchFamily="34"/>
              <a:cs typeface="Arial" pitchFamily="34"/>
            </a:endParaRPr>
          </a:p>
          <a:p>
            <a:pPr marL="0" lvl="0" indent="0">
              <a:lnSpc>
                <a:spcPct val="100000"/>
              </a:lnSpc>
              <a:spcBef>
                <a:spcPts val="0"/>
              </a:spcBef>
              <a:buNone/>
              <a:defRPr sz="1800" b="0" i="0" u="none" strike="noStrike" kern="0" cap="none" spc="0" baseline="0">
                <a:solidFill>
                  <a:srgbClr val="000000"/>
                </a:solidFill>
                <a:uFillTx/>
              </a:defRPr>
            </a:pPr>
            <a:r>
              <a:rPr lang="en-GB" dirty="0">
                <a:solidFill>
                  <a:srgbClr val="000000"/>
                </a:solidFill>
                <a:latin typeface="Arial" pitchFamily="34"/>
                <a:cs typeface="Arial" pitchFamily="34"/>
              </a:rPr>
              <a:t>Hepatitis B Foundation (2023) </a:t>
            </a:r>
            <a:r>
              <a:rPr lang="en-GB" i="1" dirty="0">
                <a:solidFill>
                  <a:srgbClr val="000000"/>
                </a:solidFill>
                <a:latin typeface="Arial" pitchFamily="34"/>
                <a:cs typeface="Arial" pitchFamily="34"/>
              </a:rPr>
              <a:t>Prevention tips</a:t>
            </a:r>
            <a:r>
              <a:rPr lang="en-GB" dirty="0">
                <a:solidFill>
                  <a:srgbClr val="000000"/>
                </a:solidFill>
                <a:latin typeface="Arial" pitchFamily="34"/>
                <a:cs typeface="Arial" pitchFamily="34"/>
              </a:rPr>
              <a:t>. Available at: </a:t>
            </a:r>
            <a:r>
              <a:rPr lang="en-GB" dirty="0">
                <a:solidFill>
                  <a:srgbClr val="000000"/>
                </a:solidFill>
                <a:latin typeface="Arial" pitchFamily="34"/>
                <a:cs typeface="Arial" pitchFamily="34"/>
                <a:hlinkClick r:id="rId2">
                  <a:extLst>
                    <a:ext uri="{A12FA001-AC4F-418D-AE19-62706E023703}">
                      <ahyp:hlinkClr xmlns:ahyp="http://schemas.microsoft.com/office/drawing/2018/hyperlinkcolor" val="tx"/>
                    </a:ext>
                  </a:extLst>
                </a:hlinkClick>
              </a:rPr>
              <a:t>https://www.hepb.org</a:t>
            </a:r>
            <a:r>
              <a:rPr lang="en-GB" dirty="0">
                <a:solidFill>
                  <a:srgbClr val="000000"/>
                </a:solidFill>
                <a:latin typeface="Arial" pitchFamily="34"/>
                <a:cs typeface="Arial" pitchFamily="34"/>
              </a:rPr>
              <a:t> (Accessed: 9 March 2026).</a:t>
            </a:r>
          </a:p>
          <a:p>
            <a:pPr marL="0" lvl="0" indent="0">
              <a:lnSpc>
                <a:spcPct val="100000"/>
              </a:lnSpc>
              <a:spcBef>
                <a:spcPts val="0"/>
              </a:spcBef>
              <a:buNone/>
              <a:defRPr sz="1800" b="0" i="0" u="none" strike="noStrike" kern="0" cap="none" spc="0" baseline="0">
                <a:solidFill>
                  <a:srgbClr val="000000"/>
                </a:solidFill>
                <a:uFillTx/>
              </a:defRPr>
            </a:pPr>
            <a:endParaRPr lang="en-GB" dirty="0">
              <a:solidFill>
                <a:srgbClr val="000000"/>
              </a:solidFill>
              <a:latin typeface="Arial" pitchFamily="34"/>
              <a:cs typeface="Arial" pitchFamily="34"/>
            </a:endParaRPr>
          </a:p>
          <a:p>
            <a:pPr marL="0" lvl="0" indent="0">
              <a:lnSpc>
                <a:spcPct val="100000"/>
              </a:lnSpc>
              <a:spcBef>
                <a:spcPts val="0"/>
              </a:spcBef>
              <a:buNone/>
              <a:defRPr sz="1800" b="0" i="0" u="none" strike="noStrike" kern="0" cap="none" spc="0" baseline="0">
                <a:solidFill>
                  <a:srgbClr val="000000"/>
                </a:solidFill>
                <a:uFillTx/>
              </a:defRPr>
            </a:pPr>
            <a:r>
              <a:rPr lang="en-GB" dirty="0">
                <a:solidFill>
                  <a:srgbClr val="000000"/>
                </a:solidFill>
                <a:latin typeface="Arial" pitchFamily="34"/>
                <a:cs typeface="Arial" pitchFamily="34"/>
              </a:rPr>
              <a:t>National Health Service (NHS) (2023) </a:t>
            </a:r>
            <a:r>
              <a:rPr lang="en-GB" i="1" dirty="0">
                <a:solidFill>
                  <a:srgbClr val="000000"/>
                </a:solidFill>
                <a:latin typeface="Arial" pitchFamily="34"/>
                <a:cs typeface="Arial" pitchFamily="34"/>
              </a:rPr>
              <a:t>Hepatitis B</a:t>
            </a:r>
            <a:r>
              <a:rPr lang="en-GB" dirty="0">
                <a:solidFill>
                  <a:srgbClr val="000000"/>
                </a:solidFill>
                <a:latin typeface="Arial" pitchFamily="34"/>
                <a:cs typeface="Arial" pitchFamily="34"/>
              </a:rPr>
              <a:t>. Available at: </a:t>
            </a:r>
            <a:r>
              <a:rPr lang="en-GB" dirty="0">
                <a:solidFill>
                  <a:srgbClr val="000000"/>
                </a:solidFill>
                <a:latin typeface="Arial" pitchFamily="34"/>
                <a:cs typeface="Arial" pitchFamily="34"/>
                <a:hlinkClick r:id="rId3">
                  <a:extLst>
                    <a:ext uri="{A12FA001-AC4F-418D-AE19-62706E023703}">
                      <ahyp:hlinkClr xmlns:ahyp="http://schemas.microsoft.com/office/drawing/2018/hyperlinkcolor" val="tx"/>
                    </a:ext>
                  </a:extLst>
                </a:hlinkClick>
              </a:rPr>
              <a:t>https://www.nhs.uk/conditions/hepatitis-b</a:t>
            </a:r>
            <a:r>
              <a:rPr lang="en-GB" dirty="0">
                <a:solidFill>
                  <a:srgbClr val="000000"/>
                </a:solidFill>
                <a:latin typeface="Arial" pitchFamily="34"/>
                <a:cs typeface="Arial" pitchFamily="34"/>
              </a:rPr>
              <a:t> (Accessed: 9 March 2026).</a:t>
            </a:r>
          </a:p>
          <a:p>
            <a:pPr marL="0" lvl="0" indent="0">
              <a:lnSpc>
                <a:spcPct val="100000"/>
              </a:lnSpc>
              <a:spcBef>
                <a:spcPts val="0"/>
              </a:spcBef>
              <a:buNone/>
              <a:defRPr sz="1800" b="0" i="0" u="none" strike="noStrike" kern="0" cap="none" spc="0" baseline="0">
                <a:solidFill>
                  <a:srgbClr val="000000"/>
                </a:solidFill>
                <a:uFillTx/>
              </a:defRPr>
            </a:pPr>
            <a:endParaRPr lang="en-GB" dirty="0">
              <a:solidFill>
                <a:srgbClr val="000000"/>
              </a:solidFill>
              <a:latin typeface="Arial" pitchFamily="34"/>
              <a:cs typeface="Arial" pitchFamily="34"/>
            </a:endParaRPr>
          </a:p>
          <a:p>
            <a:pPr marL="0" lvl="0" indent="0">
              <a:lnSpc>
                <a:spcPct val="100000"/>
              </a:lnSpc>
              <a:spcBef>
                <a:spcPts val="0"/>
              </a:spcBef>
              <a:buNone/>
              <a:defRPr sz="1800" b="0" i="0" u="none" strike="noStrike" kern="0" cap="none" spc="0" baseline="0">
                <a:solidFill>
                  <a:srgbClr val="000000"/>
                </a:solidFill>
                <a:uFillTx/>
              </a:defRPr>
            </a:pPr>
            <a:r>
              <a:rPr lang="en-GB" dirty="0">
                <a:solidFill>
                  <a:srgbClr val="000000"/>
                </a:solidFill>
                <a:latin typeface="Arial" pitchFamily="34"/>
                <a:cs typeface="Arial" pitchFamily="34"/>
              </a:rPr>
              <a:t>National Institute of Diabetes and Digestive and Kidney Diseases (NIDDK) (2023) </a:t>
            </a:r>
            <a:r>
              <a:rPr lang="en-GB" i="1" dirty="0">
                <a:solidFill>
                  <a:srgbClr val="000000"/>
                </a:solidFill>
                <a:latin typeface="Arial" pitchFamily="34"/>
                <a:cs typeface="Arial" pitchFamily="34"/>
              </a:rPr>
              <a:t>Hepatitis B</a:t>
            </a:r>
            <a:r>
              <a:rPr lang="en-GB" dirty="0">
                <a:solidFill>
                  <a:srgbClr val="000000"/>
                </a:solidFill>
                <a:latin typeface="Arial" pitchFamily="34"/>
                <a:cs typeface="Arial" pitchFamily="34"/>
              </a:rPr>
              <a:t>. Available at: </a:t>
            </a:r>
            <a:r>
              <a:rPr lang="en-GB" dirty="0">
                <a:solidFill>
                  <a:srgbClr val="000000"/>
                </a:solidFill>
                <a:latin typeface="Arial" pitchFamily="34"/>
                <a:cs typeface="Arial" pitchFamily="34"/>
                <a:hlinkClick r:id="rId4">
                  <a:extLst>
                    <a:ext uri="{A12FA001-AC4F-418D-AE19-62706E023703}">
                      <ahyp:hlinkClr xmlns:ahyp="http://schemas.microsoft.com/office/drawing/2018/hyperlinkcolor" val="tx"/>
                    </a:ext>
                  </a:extLst>
                </a:hlinkClick>
              </a:rPr>
              <a:t>https://www.niddk.nih.gov</a:t>
            </a:r>
            <a:r>
              <a:rPr lang="en-GB" dirty="0">
                <a:solidFill>
                  <a:srgbClr val="000000"/>
                </a:solidFill>
                <a:latin typeface="Arial" pitchFamily="34"/>
                <a:cs typeface="Arial" pitchFamily="34"/>
              </a:rPr>
              <a:t> (Accessed: 9 March 2026).</a:t>
            </a:r>
          </a:p>
          <a:p>
            <a:pPr marL="0" lvl="0" indent="0">
              <a:lnSpc>
                <a:spcPct val="100000"/>
              </a:lnSpc>
              <a:spcBef>
                <a:spcPts val="0"/>
              </a:spcBef>
              <a:buNone/>
              <a:defRPr sz="1800" b="0" i="0" u="none" strike="noStrike" kern="0" cap="none" spc="0" baseline="0">
                <a:solidFill>
                  <a:srgbClr val="000000"/>
                </a:solidFill>
                <a:uFillTx/>
              </a:defRPr>
            </a:pPr>
            <a:endParaRPr lang="en-GB" dirty="0">
              <a:solidFill>
                <a:srgbClr val="000000"/>
              </a:solidFill>
              <a:latin typeface="Arial" pitchFamily="34"/>
              <a:cs typeface="Arial" pitchFamily="34"/>
            </a:endParaRPr>
          </a:p>
          <a:p>
            <a:pPr marL="0" lvl="0" indent="0">
              <a:lnSpc>
                <a:spcPct val="100000"/>
              </a:lnSpc>
              <a:spcBef>
                <a:spcPts val="0"/>
              </a:spcBef>
              <a:buNone/>
              <a:defRPr sz="1800" b="0" i="0" u="none" strike="noStrike" kern="0" cap="none" spc="0" baseline="0">
                <a:solidFill>
                  <a:srgbClr val="000000"/>
                </a:solidFill>
                <a:uFillTx/>
              </a:defRPr>
            </a:pPr>
            <a:r>
              <a:rPr lang="en-GB" dirty="0">
                <a:solidFill>
                  <a:srgbClr val="000000"/>
                </a:solidFill>
                <a:latin typeface="Arial" pitchFamily="34"/>
                <a:cs typeface="Arial" pitchFamily="34"/>
              </a:rPr>
              <a:t>World Health Organization (WHO) (2024) </a:t>
            </a:r>
            <a:r>
              <a:rPr lang="en-GB" i="1" dirty="0">
                <a:solidFill>
                  <a:srgbClr val="000000"/>
                </a:solidFill>
                <a:latin typeface="Arial" pitchFamily="34"/>
                <a:cs typeface="Arial" pitchFamily="34"/>
              </a:rPr>
              <a:t>Hepatitis B Fact Sheet</a:t>
            </a:r>
            <a:r>
              <a:rPr lang="en-GB" dirty="0">
                <a:solidFill>
                  <a:srgbClr val="000000"/>
                </a:solidFill>
                <a:latin typeface="Arial" pitchFamily="34"/>
                <a:cs typeface="Arial" pitchFamily="34"/>
              </a:rPr>
              <a:t>. Available at: </a:t>
            </a:r>
            <a:r>
              <a:rPr lang="en-GB" dirty="0">
                <a:solidFill>
                  <a:srgbClr val="000000"/>
                </a:solidFill>
                <a:latin typeface="Arial" pitchFamily="34"/>
                <a:cs typeface="Arial" pitchFamily="34"/>
                <a:hlinkClick r:id="rId5">
                  <a:extLst>
                    <a:ext uri="{A12FA001-AC4F-418D-AE19-62706E023703}">
                      <ahyp:hlinkClr xmlns:ahyp="http://schemas.microsoft.com/office/drawing/2018/hyperlinkcolor" val="tx"/>
                    </a:ext>
                  </a:extLst>
                </a:hlinkClick>
              </a:rPr>
              <a:t>https://www.who.int/news-room/fact-sheets/detail/hepatitis-b</a:t>
            </a:r>
            <a:r>
              <a:rPr lang="en-GB" dirty="0">
                <a:solidFill>
                  <a:srgbClr val="000000"/>
                </a:solidFill>
                <a:latin typeface="Arial" pitchFamily="34"/>
                <a:cs typeface="Arial" pitchFamily="34"/>
              </a:rPr>
              <a:t> (Accessed: 9 March 2026).</a:t>
            </a:r>
          </a:p>
          <a:p>
            <a:pPr marL="0" indent="0">
              <a:buNone/>
            </a:pPr>
            <a:endParaRPr lang="en-GB" dirty="0"/>
          </a:p>
          <a:p>
            <a:pPr marL="0" indent="0">
              <a:buNone/>
            </a:pPr>
            <a:r>
              <a:rPr lang="en-GB" b="1" dirty="0">
                <a:latin typeface="Arial" pitchFamily="34"/>
                <a:cs typeface="Arial" pitchFamily="34"/>
              </a:rPr>
              <a:t>Gracielle R Silva</a:t>
            </a:r>
            <a:endParaRPr lang="en-GB" dirty="0"/>
          </a:p>
        </p:txBody>
      </p:sp>
    </p:spTree>
    <p:extLst>
      <p:ext uri="{BB962C8B-B14F-4D97-AF65-F5344CB8AC3E}">
        <p14:creationId xmlns:p14="http://schemas.microsoft.com/office/powerpoint/2010/main" val="157149249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5BC4CA-21BF-B97E-CA17-64BFF1D5E24D}"/>
              </a:ext>
            </a:extLst>
          </p:cNvPr>
          <p:cNvSpPr>
            <a:spLocks noGrp="1"/>
          </p:cNvSpPr>
          <p:nvPr>
            <p:ph type="title"/>
          </p:nvPr>
        </p:nvSpPr>
        <p:spPr/>
        <p:txBody>
          <a:bodyPr>
            <a:normAutofit/>
          </a:bodyPr>
          <a:lstStyle/>
          <a:p>
            <a:r>
              <a:rPr lang="en-GB" sz="2800" b="1" dirty="0"/>
              <a:t>Reference</a:t>
            </a:r>
          </a:p>
        </p:txBody>
      </p:sp>
      <p:sp>
        <p:nvSpPr>
          <p:cNvPr id="3" name="Content Placeholder 2">
            <a:extLst>
              <a:ext uri="{FF2B5EF4-FFF2-40B4-BE49-F238E27FC236}">
                <a16:creationId xmlns:a16="http://schemas.microsoft.com/office/drawing/2014/main" id="{7EFC70A3-82AA-DC58-8E7C-55EB007409A2}"/>
              </a:ext>
            </a:extLst>
          </p:cNvPr>
          <p:cNvSpPr>
            <a:spLocks noGrp="1"/>
          </p:cNvSpPr>
          <p:nvPr>
            <p:ph idx="1"/>
          </p:nvPr>
        </p:nvSpPr>
        <p:spPr>
          <a:xfrm>
            <a:off x="838200" y="1807028"/>
            <a:ext cx="10515600" cy="4833258"/>
          </a:xfrm>
        </p:spPr>
        <p:txBody>
          <a:bodyPr>
            <a:normAutofit/>
          </a:bodyPr>
          <a:lstStyle/>
          <a:p>
            <a:pPr algn="just"/>
            <a:r>
              <a:rPr lang="en-GB" sz="1600" dirty="0">
                <a:latin typeface="Arial" panose="020B0604020202020204" pitchFamily="34" charset="0"/>
                <a:cs typeface="Arial" panose="020B0604020202020204" pitchFamily="34" charset="0"/>
              </a:rPr>
              <a:t>Cleveland Clinic. “Hepatitis B: Symptoms, Causes, Tests and Treatment.” </a:t>
            </a:r>
            <a:r>
              <a:rPr lang="en-GB" sz="1600" i="1" dirty="0">
                <a:latin typeface="Arial" panose="020B0604020202020204" pitchFamily="34" charset="0"/>
                <a:cs typeface="Arial" panose="020B0604020202020204" pitchFamily="34" charset="0"/>
              </a:rPr>
              <a:t>Cleveland Clinic</a:t>
            </a:r>
            <a:r>
              <a:rPr lang="en-GB" sz="1600" dirty="0">
                <a:latin typeface="Arial" panose="020B0604020202020204" pitchFamily="34" charset="0"/>
                <a:cs typeface="Arial" panose="020B0604020202020204" pitchFamily="34" charset="0"/>
              </a:rPr>
              <a:t>, 2020, my.clevelandclinic.org/health/diseases/4246-hepatitis-b. Accessed 6 Mar. 2026.</a:t>
            </a:r>
          </a:p>
          <a:p>
            <a:pPr algn="just"/>
            <a:r>
              <a:rPr lang="en-GB" sz="1600" dirty="0">
                <a:latin typeface="Arial" panose="020B0604020202020204" pitchFamily="34" charset="0"/>
                <a:cs typeface="Arial" panose="020B0604020202020204" pitchFamily="34" charset="0"/>
              </a:rPr>
              <a:t>Freeland, Catherine, et al. “Health-Related Quality of Life for Adults Living with Hepatitis B in the United States: A Qualitative Assessment.” </a:t>
            </a:r>
            <a:r>
              <a:rPr lang="en-GB" sz="1600" i="1" dirty="0">
                <a:latin typeface="Arial" panose="020B0604020202020204" pitchFamily="34" charset="0"/>
                <a:cs typeface="Arial" panose="020B0604020202020204" pitchFamily="34" charset="0"/>
              </a:rPr>
              <a:t>Journal of Patient-Reported Outcomes</a:t>
            </a:r>
            <a:r>
              <a:rPr lang="en-GB" sz="1600" dirty="0">
                <a:latin typeface="Arial" panose="020B0604020202020204" pitchFamily="34" charset="0"/>
                <a:cs typeface="Arial" panose="020B0604020202020204" pitchFamily="34" charset="0"/>
              </a:rPr>
              <a:t>, vol. 5, no. 1, 10 Nov. 2021, https://doi.org/10.1186/s41687-021-00398-8.</a:t>
            </a:r>
          </a:p>
          <a:p>
            <a:pPr algn="just"/>
            <a:r>
              <a:rPr lang="en-GB" sz="1600" dirty="0">
                <a:latin typeface="Arial" panose="020B0604020202020204" pitchFamily="34" charset="0"/>
                <a:cs typeface="Arial" panose="020B0604020202020204" pitchFamily="34" charset="0"/>
              </a:rPr>
              <a:t>Ibrahim, Yasmin, et al. “The Impact of Living with Chronic Hepatitis B on Quality of Life: Implications for Clinical Management.” </a:t>
            </a:r>
            <a:r>
              <a:rPr lang="en-GB" sz="1600" i="1" dirty="0">
                <a:latin typeface="Arial" panose="020B0604020202020204" pitchFamily="34" charset="0"/>
                <a:cs typeface="Arial" panose="020B0604020202020204" pitchFamily="34" charset="0"/>
              </a:rPr>
              <a:t>Journal of Patient Experience</a:t>
            </a:r>
            <a:r>
              <a:rPr lang="en-GB" sz="1600" dirty="0">
                <a:latin typeface="Arial" panose="020B0604020202020204" pitchFamily="34" charset="0"/>
                <a:cs typeface="Arial" panose="020B0604020202020204" pitchFamily="34" charset="0"/>
              </a:rPr>
              <a:t>, vol. 10, 1 Jan. 2023, </a:t>
            </a:r>
            <a:r>
              <a:rPr lang="en-GB" sz="1600" dirty="0">
                <a:latin typeface="Arial" panose="020B0604020202020204" pitchFamily="34" charset="0"/>
                <a:cs typeface="Arial" panose="020B0604020202020204" pitchFamily="34" charset="0"/>
                <a:hlinkClick r:id="rId2"/>
              </a:rPr>
              <a:t>https://doi.org/10.1177/23743735231211069</a:t>
            </a:r>
            <a:r>
              <a:rPr lang="en-GB" sz="1600" dirty="0">
                <a:latin typeface="Arial" panose="020B0604020202020204" pitchFamily="34" charset="0"/>
                <a:cs typeface="Arial" panose="020B0604020202020204" pitchFamily="34" charset="0"/>
              </a:rPr>
              <a:t>.</a:t>
            </a:r>
          </a:p>
          <a:p>
            <a:pPr algn="just"/>
            <a:r>
              <a:rPr lang="es-ES" sz="1600" dirty="0">
                <a:latin typeface="Arial" panose="020B0604020202020204" pitchFamily="34" charset="0"/>
                <a:cs typeface="Arial" panose="020B0604020202020204" pitchFamily="34" charset="0"/>
              </a:rPr>
              <a:t>Nasar Ahmad </a:t>
            </a:r>
            <a:r>
              <a:rPr lang="es-ES" sz="1600" dirty="0" err="1">
                <a:latin typeface="Arial" panose="020B0604020202020204" pitchFamily="34" charset="0"/>
                <a:cs typeface="Arial" panose="020B0604020202020204" pitchFamily="34" charset="0"/>
              </a:rPr>
              <a:t>Shayan</a:t>
            </a:r>
            <a:r>
              <a:rPr lang="es-ES" sz="1600" dirty="0">
                <a:latin typeface="Arial" panose="020B0604020202020204" pitchFamily="34" charset="0"/>
                <a:cs typeface="Arial" panose="020B0604020202020204" pitchFamily="34" charset="0"/>
              </a:rPr>
              <a:t>, et al. </a:t>
            </a:r>
            <a:r>
              <a:rPr lang="en-GB" sz="1600" dirty="0">
                <a:latin typeface="Arial" panose="020B0604020202020204" pitchFamily="34" charset="0"/>
                <a:cs typeface="Arial" panose="020B0604020202020204" pitchFamily="34" charset="0"/>
              </a:rPr>
              <a:t>“Factors Affecting Quality of Life in Hepatitis B Patients in Herat, Afghanistan: A Case–Control Study.” </a:t>
            </a:r>
            <a:r>
              <a:rPr lang="en-GB" sz="1600" i="1" dirty="0">
                <a:latin typeface="Arial" panose="020B0604020202020204" pitchFamily="34" charset="0"/>
                <a:cs typeface="Arial" panose="020B0604020202020204" pitchFamily="34" charset="0"/>
              </a:rPr>
              <a:t>Journal of Viral Hepatitis</a:t>
            </a:r>
            <a:r>
              <a:rPr lang="en-GB" sz="1600" dirty="0">
                <a:latin typeface="Arial" panose="020B0604020202020204" pitchFamily="34" charset="0"/>
                <a:cs typeface="Arial" panose="020B0604020202020204" pitchFamily="34" charset="0"/>
              </a:rPr>
              <a:t>, 24 May 2024, https://doi.org/10.1111/jvh.13961.</a:t>
            </a:r>
          </a:p>
          <a:p>
            <a:pPr algn="just"/>
            <a:r>
              <a:rPr lang="en-GB" sz="1600" dirty="0">
                <a:latin typeface="Arial" panose="020B0604020202020204" pitchFamily="34" charset="0"/>
                <a:cs typeface="Arial" panose="020B0604020202020204" pitchFamily="34" charset="0"/>
              </a:rPr>
              <a:t>NHS. “Overview - Hepatitis B.” </a:t>
            </a:r>
            <a:r>
              <a:rPr lang="en-GB" sz="1600" i="1" dirty="0">
                <a:latin typeface="Arial" panose="020B0604020202020204" pitchFamily="34" charset="0"/>
                <a:cs typeface="Arial" panose="020B0604020202020204" pitchFamily="34" charset="0"/>
              </a:rPr>
              <a:t>NHS</a:t>
            </a:r>
            <a:r>
              <a:rPr lang="en-GB" sz="1600" dirty="0">
                <a:latin typeface="Arial" panose="020B0604020202020204" pitchFamily="34" charset="0"/>
                <a:cs typeface="Arial" panose="020B0604020202020204" pitchFamily="34" charset="0"/>
              </a:rPr>
              <a:t>, 2019, </a:t>
            </a:r>
            <a:r>
              <a:rPr lang="en-GB" sz="1600" dirty="0">
                <a:latin typeface="Arial" panose="020B0604020202020204" pitchFamily="34" charset="0"/>
                <a:cs typeface="Arial" panose="020B0604020202020204" pitchFamily="34" charset="0"/>
                <a:hlinkClick r:id="rId3"/>
              </a:rPr>
              <a:t>www.nhs.uk/conditions/hepatitis-b/</a:t>
            </a:r>
            <a:r>
              <a:rPr lang="en-GB" sz="1600" dirty="0">
                <a:latin typeface="Arial" panose="020B0604020202020204" pitchFamily="34" charset="0"/>
                <a:cs typeface="Arial" panose="020B0604020202020204" pitchFamily="34" charset="0"/>
              </a:rPr>
              <a:t>.</a:t>
            </a:r>
          </a:p>
          <a:p>
            <a:pPr algn="just"/>
            <a:r>
              <a:rPr lang="en-GB" sz="1600" dirty="0">
                <a:latin typeface="Arial" panose="020B0604020202020204" pitchFamily="34" charset="0"/>
                <a:cs typeface="Arial" panose="020B0604020202020204" pitchFamily="34" charset="0"/>
              </a:rPr>
              <a:t> WHO. “Hepatitis B.” </a:t>
            </a:r>
            <a:r>
              <a:rPr lang="en-GB" sz="1600" i="1" dirty="0">
                <a:latin typeface="Arial" panose="020B0604020202020204" pitchFamily="34" charset="0"/>
                <a:cs typeface="Arial" panose="020B0604020202020204" pitchFamily="34" charset="0"/>
              </a:rPr>
              <a:t>World Health Organization</a:t>
            </a:r>
            <a:r>
              <a:rPr lang="en-GB" sz="1600" dirty="0">
                <a:latin typeface="Arial" panose="020B0604020202020204" pitchFamily="34" charset="0"/>
                <a:cs typeface="Arial" panose="020B0604020202020204" pitchFamily="34" charset="0"/>
              </a:rPr>
              <a:t>, 9 Apr. 2024, </a:t>
            </a:r>
            <a:r>
              <a:rPr lang="en-GB" sz="1600" u="sng" dirty="0">
                <a:latin typeface="Arial" panose="020B0604020202020204" pitchFamily="34" charset="0"/>
                <a:cs typeface="Arial" panose="020B0604020202020204" pitchFamily="34" charset="0"/>
                <a:hlinkClick r:id="rId4"/>
              </a:rPr>
              <a:t>www.who.int/news-room/fact-sheets/detail/hepatitis-b</a:t>
            </a:r>
            <a:r>
              <a:rPr lang="en-GB" sz="1600" dirty="0">
                <a:latin typeface="Arial" panose="020B0604020202020204" pitchFamily="34" charset="0"/>
                <a:cs typeface="Arial" panose="020B0604020202020204" pitchFamily="34" charset="0"/>
              </a:rPr>
              <a:t>.</a:t>
            </a:r>
          </a:p>
          <a:p>
            <a:pPr algn="just"/>
            <a:r>
              <a:rPr lang="en-GB" sz="1600" dirty="0">
                <a:latin typeface="Arial" panose="020B0604020202020204" pitchFamily="34" charset="0"/>
                <a:cs typeface="Arial" panose="020B0604020202020204" pitchFamily="34" charset="0"/>
              </a:rPr>
              <a:t>Zhang, Qi, et al. “Risk Factors Associated with Quality of Life in Patients with Hepatitis B Virus Related Cirrhosis.” </a:t>
            </a:r>
            <a:r>
              <a:rPr lang="en-GB" sz="1600" i="1" dirty="0">
                <a:latin typeface="Arial" panose="020B0604020202020204" pitchFamily="34" charset="0"/>
                <a:cs typeface="Arial" panose="020B0604020202020204" pitchFamily="34" charset="0"/>
              </a:rPr>
              <a:t>Frontiers in Psychology</a:t>
            </a:r>
            <a:r>
              <a:rPr lang="en-GB" sz="1600" dirty="0">
                <a:latin typeface="Arial" panose="020B0604020202020204" pitchFamily="34" charset="0"/>
                <a:cs typeface="Arial" panose="020B0604020202020204" pitchFamily="34" charset="0"/>
              </a:rPr>
              <a:t>, vol. 12, 6 Jan. 2022, https://doi.org/10.3389/fpsyg.2021.770415. Accessed 26 July 2022.</a:t>
            </a:r>
          </a:p>
          <a:p>
            <a:pPr algn="just"/>
            <a:endParaRPr lang="en-GB" sz="1600" dirty="0">
              <a:latin typeface="Arial" panose="020B0604020202020204" pitchFamily="34" charset="0"/>
              <a:cs typeface="Arial" panose="020B0604020202020204" pitchFamily="34" charset="0"/>
            </a:endParaRPr>
          </a:p>
          <a:p>
            <a:pPr marL="0" indent="0">
              <a:buNone/>
            </a:pPr>
            <a:r>
              <a:rPr lang="en-US" sz="1400" b="1" dirty="0"/>
              <a:t>Katherine Montero 2512506</a:t>
            </a:r>
          </a:p>
          <a:p>
            <a:endParaRPr lang="en-GB" sz="1500"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101940536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495</TotalTime>
  <Words>3183</Words>
  <Application>Microsoft Office PowerPoint</Application>
  <PresentationFormat>Widescreen</PresentationFormat>
  <Paragraphs>206</Paragraphs>
  <Slides>21</Slides>
  <Notes>6</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21</vt:i4>
      </vt:variant>
    </vt:vector>
  </HeadingPairs>
  <TitlesOfParts>
    <vt:vector size="31" baseType="lpstr">
      <vt:lpstr>Aptos</vt:lpstr>
      <vt:lpstr>Aptos Display</vt:lpstr>
      <vt:lpstr>Arial</vt:lpstr>
      <vt:lpstr>Arial Black</vt:lpstr>
      <vt:lpstr>Calibri</vt:lpstr>
      <vt:lpstr>DM Sans</vt:lpstr>
      <vt:lpstr>DM Sans Light</vt:lpstr>
      <vt:lpstr>DM Sans Semi Bold</vt:lpstr>
      <vt:lpstr>Times New Roman</vt:lpstr>
      <vt:lpstr>Office Theme</vt:lpstr>
      <vt:lpstr>  Introduction to Public Health  LCHS4007</vt:lpstr>
      <vt:lpstr>Hepatitis B </vt:lpstr>
      <vt:lpstr>PowerPoint Presentation</vt:lpstr>
      <vt:lpstr>PowerPoint Presentation</vt:lpstr>
      <vt:lpstr>To measure the outbreak of hepatitis B </vt:lpstr>
      <vt:lpstr>PowerPoint Presentation</vt:lpstr>
      <vt:lpstr>PowerPoint Presentation</vt:lpstr>
      <vt:lpstr>PowerPoint Presentation</vt:lpstr>
      <vt:lpstr>PowerPoint Presentation</vt:lpstr>
      <vt:lpstr>Infectious disease  outbreak</vt:lpstr>
      <vt:lpstr>What are the main approaches and strategies that can be used to control an infectious disease outbreak?   </vt:lpstr>
      <vt:lpstr>Key strategies for managing and controlling Hepatitis B:</vt:lpstr>
      <vt:lpstr>PowerPoint Presentation</vt:lpstr>
      <vt:lpstr>Discuss the factors influencing the health and well-being of individuals affected by hepatitis B</vt:lpstr>
      <vt:lpstr>Physical factors</vt:lpstr>
      <vt:lpstr>Psychological and emotional factors </vt:lpstr>
      <vt:lpstr>Social </vt:lpstr>
      <vt:lpstr>PowerPoint Presentation</vt:lpstr>
      <vt:lpstr>PowerPoint Presentation</vt:lpstr>
      <vt:lpstr>References</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Katherine Montero</dc:creator>
  <cp:lastModifiedBy>Gracie R Silva</cp:lastModifiedBy>
  <cp:revision>21</cp:revision>
  <dcterms:created xsi:type="dcterms:W3CDTF">2026-03-03T10:47:30Z</dcterms:created>
  <dcterms:modified xsi:type="dcterms:W3CDTF">2026-03-12T13:09:05Z</dcterms:modified>
</cp:coreProperties>
</file>