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0" r:id="rId1"/>
    <p:sldMasterId id="2147483945" r:id="rId2"/>
  </p:sldMasterIdLst>
  <p:notesMasterIdLst>
    <p:notesMasterId r:id="rId32"/>
  </p:notesMasterIdLst>
  <p:handoutMasterIdLst>
    <p:handoutMasterId r:id="rId33"/>
  </p:handoutMasterIdLst>
  <p:sldIdLst>
    <p:sldId id="500" r:id="rId3"/>
    <p:sldId id="786" r:id="rId4"/>
    <p:sldId id="791" r:id="rId5"/>
    <p:sldId id="906" r:id="rId6"/>
    <p:sldId id="931" r:id="rId7"/>
    <p:sldId id="932" r:id="rId8"/>
    <p:sldId id="918" r:id="rId9"/>
    <p:sldId id="933" r:id="rId10"/>
    <p:sldId id="934" r:id="rId11"/>
    <p:sldId id="921" r:id="rId12"/>
    <p:sldId id="922" r:id="rId13"/>
    <p:sldId id="923" r:id="rId14"/>
    <p:sldId id="925" r:id="rId15"/>
    <p:sldId id="926" r:id="rId16"/>
    <p:sldId id="936" r:id="rId17"/>
    <p:sldId id="938" r:id="rId18"/>
    <p:sldId id="939" r:id="rId19"/>
    <p:sldId id="940" r:id="rId20"/>
    <p:sldId id="941" r:id="rId21"/>
    <p:sldId id="927" r:id="rId22"/>
    <p:sldId id="928" r:id="rId23"/>
    <p:sldId id="942" r:id="rId24"/>
    <p:sldId id="943" r:id="rId25"/>
    <p:sldId id="929" r:id="rId26"/>
    <p:sldId id="935" r:id="rId27"/>
    <p:sldId id="945" r:id="rId28"/>
    <p:sldId id="946" r:id="rId29"/>
    <p:sldId id="884" r:id="rId30"/>
    <p:sldId id="885" r:id="rId31"/>
  </p:sldIdLst>
  <p:sldSz cx="9144000" cy="6858000" type="screen4x3"/>
  <p:notesSz cx="7010400" cy="9296400"/>
  <p:defaultTextStyle>
    <a:defPPr>
      <a:defRPr lang="en-US"/>
    </a:defPPr>
    <a:lvl1pPr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572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2pPr>
    <a:lvl3pPr marL="9144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3pPr>
    <a:lvl4pPr marL="13716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4pPr>
    <a:lvl5pPr marL="18288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Jane Gibbons" initials="JG" lastIdx="12" clrIdx="0"/>
  <p:cmAuthor id="1" name="Rodrigo Floriano" initials="RF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4"/>
    <a:srgbClr val="678DC5"/>
    <a:srgbClr val="3E67A4"/>
    <a:srgbClr val="3E8DC5"/>
    <a:srgbClr val="5F5F65"/>
    <a:srgbClr val="7E7E86"/>
    <a:srgbClr val="FFFFFF"/>
    <a:srgbClr val="8E8E9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200" autoAdjust="0"/>
    <p:restoredTop sz="89277" autoAdjust="0"/>
  </p:normalViewPr>
  <p:slideViewPr>
    <p:cSldViewPr snapToGrid="0">
      <p:cViewPr varScale="1">
        <p:scale>
          <a:sx n="53" d="100"/>
          <a:sy n="53" d="100"/>
        </p:scale>
        <p:origin x="1014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022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  <p:sld r:id="rId8" collapse="1"/>
      <p:sld r:id="rId9" collapse="1"/>
      <p:sld r:id="rId10" collapse="1"/>
      <p:sld r:id="rId11" collapse="1"/>
      <p:sld r:id="rId12" collapse="1"/>
      <p:sld r:id="rId13" collapse="1"/>
      <p:sld r:id="rId14" collapse="1"/>
      <p:sld r:id="rId15" collapse="1"/>
      <p:sld r:id="rId16" collapse="1"/>
      <p:sld r:id="rId17" collapse="1"/>
      <p:sld r:id="rId18" collapse="1"/>
      <p:sld r:id="rId19" collapse="1"/>
      <p:sld r:id="rId20" collapse="1"/>
      <p:sld r:id="rId21" collapse="1"/>
      <p:sld r:id="rId22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commentAuthors" Target="commentAuthor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handoutMaster" Target="handoutMasters/handoutMaster1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37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presProps" Target="presProps.xml"/></Relationships>
</file>

<file path=ppt/_rels/viewProps.xml.rels><?xml version="1.0" encoding="UTF-8" standalone="yes"?>
<Relationships xmlns="http://schemas.openxmlformats.org/package/2006/relationships"><Relationship Id="rId8" Type="http://schemas.openxmlformats.org/officeDocument/2006/relationships/slide" Target="slides/slide12.xml"/><Relationship Id="rId13" Type="http://schemas.openxmlformats.org/officeDocument/2006/relationships/slide" Target="slides/slide17.xml"/><Relationship Id="rId18" Type="http://schemas.openxmlformats.org/officeDocument/2006/relationships/slide" Target="slides/slide22.xml"/><Relationship Id="rId3" Type="http://schemas.openxmlformats.org/officeDocument/2006/relationships/slide" Target="slides/slide6.xml"/><Relationship Id="rId21" Type="http://schemas.openxmlformats.org/officeDocument/2006/relationships/slide" Target="slides/slide25.xml"/><Relationship Id="rId7" Type="http://schemas.openxmlformats.org/officeDocument/2006/relationships/slide" Target="slides/slide11.xml"/><Relationship Id="rId12" Type="http://schemas.openxmlformats.org/officeDocument/2006/relationships/slide" Target="slides/slide16.xml"/><Relationship Id="rId17" Type="http://schemas.openxmlformats.org/officeDocument/2006/relationships/slide" Target="slides/slide21.xml"/><Relationship Id="rId2" Type="http://schemas.openxmlformats.org/officeDocument/2006/relationships/slide" Target="slides/slide5.xml"/><Relationship Id="rId16" Type="http://schemas.openxmlformats.org/officeDocument/2006/relationships/slide" Target="slides/slide20.xml"/><Relationship Id="rId20" Type="http://schemas.openxmlformats.org/officeDocument/2006/relationships/slide" Target="slides/slide24.xml"/><Relationship Id="rId1" Type="http://schemas.openxmlformats.org/officeDocument/2006/relationships/slide" Target="slides/slide4.xml"/><Relationship Id="rId6" Type="http://schemas.openxmlformats.org/officeDocument/2006/relationships/slide" Target="slides/slide9.xml"/><Relationship Id="rId11" Type="http://schemas.openxmlformats.org/officeDocument/2006/relationships/slide" Target="slides/slide15.xml"/><Relationship Id="rId5" Type="http://schemas.openxmlformats.org/officeDocument/2006/relationships/slide" Target="slides/slide8.xml"/><Relationship Id="rId15" Type="http://schemas.openxmlformats.org/officeDocument/2006/relationships/slide" Target="slides/slide19.xml"/><Relationship Id="rId10" Type="http://schemas.openxmlformats.org/officeDocument/2006/relationships/slide" Target="slides/slide14.xml"/><Relationship Id="rId19" Type="http://schemas.openxmlformats.org/officeDocument/2006/relationships/slide" Target="slides/slide23.xml"/><Relationship Id="rId4" Type="http://schemas.openxmlformats.org/officeDocument/2006/relationships/slide" Target="slides/slide7.xml"/><Relationship Id="rId9" Type="http://schemas.openxmlformats.org/officeDocument/2006/relationships/slide" Target="slides/slide13.xml"/><Relationship Id="rId14" Type="http://schemas.openxmlformats.org/officeDocument/2006/relationships/slide" Target="slides/slide18.xml"/><Relationship Id="rId22" Type="http://schemas.openxmlformats.org/officeDocument/2006/relationships/slide" Target="slides/slide2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1"/>
          <p:cNvSpPr>
            <a:spLocks noChangeArrowheads="1"/>
          </p:cNvSpPr>
          <p:nvPr/>
        </p:nvSpPr>
        <p:spPr bwMode="auto">
          <a:xfrm>
            <a:off x="6249988" y="8609013"/>
            <a:ext cx="449262" cy="21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123" name="Rectangle 12"/>
          <p:cNvSpPr>
            <a:spLocks noChangeArrowheads="1"/>
          </p:cNvSpPr>
          <p:nvPr/>
        </p:nvSpPr>
        <p:spPr bwMode="auto">
          <a:xfrm>
            <a:off x="57150" y="8785225"/>
            <a:ext cx="2619375" cy="347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667" tIns="50185" rIns="95667" bIns="50185">
            <a:spAutoFit/>
          </a:bodyPr>
          <a:lstStyle/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© 2006, Cisco Systems, Inc. All rights reserved.</a:t>
            </a:r>
          </a:p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Presentation_ID.scr</a:t>
            </a:r>
          </a:p>
        </p:txBody>
      </p:sp>
      <p:sp>
        <p:nvSpPr>
          <p:cNvPr id="5124" name="Line 13"/>
          <p:cNvSpPr>
            <a:spLocks noChangeShapeType="1"/>
          </p:cNvSpPr>
          <p:nvPr/>
        </p:nvSpPr>
        <p:spPr bwMode="auto">
          <a:xfrm>
            <a:off x="152400" y="8799513"/>
            <a:ext cx="665321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125" name="Rectangle 14"/>
          <p:cNvSpPr>
            <a:spLocks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/>
          <a:p>
            <a:pPr algn="r" defTabSz="903288">
              <a:lnSpc>
                <a:spcPct val="100000"/>
              </a:lnSpc>
            </a:pPr>
            <a:fld id="{22244E67-557B-7741-B9F5-F61AA18495DF}" type="slidenum">
              <a:rPr lang="en-US" sz="800"/>
              <a:pPr algn="r" defTabSz="903288">
                <a:lnSpc>
                  <a:spcPct val="100000"/>
                </a:lnSpc>
              </a:pPr>
              <a:t>‹#›</a:t>
            </a:fld>
            <a:endParaRPr lang="en-US" sz="800"/>
          </a:p>
        </p:txBody>
      </p:sp>
    </p:spTree>
    <p:extLst>
      <p:ext uri="{BB962C8B-B14F-4D97-AF65-F5344CB8AC3E}">
        <p14:creationId xmlns:p14="http://schemas.microsoft.com/office/powerpoint/2010/main" val="21810151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8"/>
          <p:cNvSpPr>
            <a:spLocks noChangeArrowheads="1"/>
          </p:cNvSpPr>
          <p:nvPr/>
        </p:nvSpPr>
        <p:spPr bwMode="auto">
          <a:xfrm>
            <a:off x="6249988" y="8609013"/>
            <a:ext cx="449262" cy="21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47" name="Rectangle 9"/>
          <p:cNvSpPr>
            <a:spLocks noChangeArrowheads="1"/>
          </p:cNvSpPr>
          <p:nvPr/>
        </p:nvSpPr>
        <p:spPr bwMode="auto">
          <a:xfrm>
            <a:off x="57150" y="8785225"/>
            <a:ext cx="2619375" cy="347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667" tIns="50185" rIns="95667" bIns="50185">
            <a:spAutoFit/>
          </a:bodyPr>
          <a:lstStyle/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© 2006, Cisco Systems, Inc. All rights reserved.</a:t>
            </a:r>
          </a:p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Presentation_ID.scr</a:t>
            </a:r>
          </a:p>
        </p:txBody>
      </p:sp>
      <p:sp>
        <p:nvSpPr>
          <p:cNvPr id="6148" name="Line 10"/>
          <p:cNvSpPr>
            <a:spLocks noChangeShapeType="1"/>
          </p:cNvSpPr>
          <p:nvPr/>
        </p:nvSpPr>
        <p:spPr bwMode="auto">
          <a:xfrm>
            <a:off x="152400" y="8799513"/>
            <a:ext cx="665321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83307" name="Rectangle 11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8819" tIns="0" rIns="18819" bIns="0" numCol="1" anchor="b" anchorCtr="0" compatLnSpc="1">
            <a:prstTxWarp prst="textNoShape">
              <a:avLst/>
            </a:prstTxWarp>
          </a:bodyPr>
          <a:lstStyle>
            <a:lvl1pPr algn="r" defTabSz="903288">
              <a:lnSpc>
                <a:spcPct val="100000"/>
              </a:lnSpc>
              <a:defRPr sz="800" smtClean="0">
                <a:cs typeface="+mn-cs"/>
              </a:defRPr>
            </a:lvl1pPr>
          </a:lstStyle>
          <a:p>
            <a:pPr>
              <a:defRPr/>
            </a:pPr>
            <a:fld id="{F4CE0E46-7F05-B940-8356-5580BE265E4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150" name="Rectangle 12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73125" y="244475"/>
            <a:ext cx="5321300" cy="39909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83309" name="Rectangle 13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68350" y="4378325"/>
            <a:ext cx="5468938" cy="425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667" tIns="50185" rIns="95667" bIns="5018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Body Text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26460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112713" indent="-112713" algn="l" defTabSz="1020763" rtl="0" eaLnBrk="0" fontAlgn="base" hangingPunct="0">
      <a:lnSpc>
        <a:spcPct val="90000"/>
      </a:lnSpc>
      <a:spcBef>
        <a:spcPct val="50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82600" indent="-120650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2pPr>
    <a:lvl3pPr marL="9667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3pPr>
    <a:lvl4pPr marL="14493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4pPr>
    <a:lvl5pPr marL="19319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b="0" dirty="0"/>
              <a:t>Cisco Networking Academy Program</a:t>
            </a:r>
          </a:p>
          <a:p>
            <a:pPr>
              <a:buFontTx/>
              <a:buNone/>
            </a:pPr>
            <a:r>
              <a:rPr lang="en-US" b="0" dirty="0"/>
              <a:t>Connecting Networks</a:t>
            </a:r>
          </a:p>
          <a:p>
            <a:pPr>
              <a:buFontTx/>
              <a:buNone/>
            </a:pPr>
            <a:r>
              <a:rPr lang="en-US" sz="1200" b="0" dirty="0"/>
              <a:t>Chapter 1: WAN Concepts</a:t>
            </a: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4769437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2</a:t>
            </a:fld>
            <a:endParaRPr lang="en-US" sz="800" b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8055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0" dirty="0"/>
              <a:t>Cisco Networking Academy Program</a:t>
            </a:r>
          </a:p>
          <a:p>
            <a:pPr>
              <a:buFontTx/>
              <a:buNone/>
            </a:pPr>
            <a:r>
              <a:rPr lang="en-US" b="0" dirty="0"/>
              <a:t>Connecting Networks</a:t>
            </a:r>
          </a:p>
          <a:p>
            <a:pPr>
              <a:buFontTx/>
              <a:buNone/>
            </a:pPr>
            <a:r>
              <a:rPr lang="en-US" sz="1200" b="0" dirty="0"/>
              <a:t>Chapter 1: WAN Concepts</a:t>
            </a: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28677331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1.1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WAN Technologies Overview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1.1.1 –</a:t>
            </a:r>
            <a:r>
              <a:rPr lang="en-US" baseline="0" dirty="0">
                <a:latin typeface="Arial" charset="0"/>
              </a:rPr>
              <a:t> Purpose of WANs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75632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1.1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WAN Technologies Overview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1.1.1 –</a:t>
            </a:r>
            <a:r>
              <a:rPr lang="en-US" baseline="0" dirty="0">
                <a:latin typeface="Arial" charset="0"/>
              </a:rPr>
              <a:t> Purpose of WANs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96610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1.1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WAN Technologies Overview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1.1.1 –</a:t>
            </a:r>
            <a:r>
              <a:rPr lang="en-US" baseline="0" dirty="0">
                <a:latin typeface="Arial" charset="0"/>
              </a:rPr>
              <a:t> Purpose of WANs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63137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1.1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WAN Technologies Overview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1.1.2 –</a:t>
            </a:r>
            <a:r>
              <a:rPr lang="en-US" baseline="0" dirty="0">
                <a:latin typeface="Arial" charset="0"/>
              </a:rPr>
              <a:t> </a:t>
            </a:r>
            <a:r>
              <a:rPr lang="en-US" baseline="0" dirty="0" smtClean="0">
                <a:latin typeface="Arial" charset="0"/>
              </a:rPr>
              <a:t>WAN Operations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0222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1.1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WAN Technologies Overview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1.1.2 –</a:t>
            </a:r>
            <a:r>
              <a:rPr lang="en-US" baseline="0" dirty="0">
                <a:latin typeface="Arial" charset="0"/>
              </a:rPr>
              <a:t> </a:t>
            </a:r>
            <a:r>
              <a:rPr lang="en-US" dirty="0" smtClean="0"/>
              <a:t>WAN Operations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15612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1.1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WAN Technologies Overview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1.1.2 –</a:t>
            </a:r>
            <a:r>
              <a:rPr lang="en-US" baseline="0" dirty="0">
                <a:latin typeface="Arial" charset="0"/>
              </a:rPr>
              <a:t> </a:t>
            </a:r>
            <a:r>
              <a:rPr lang="en-US" dirty="0" smtClean="0"/>
              <a:t>WAN Operations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32263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0" dirty="0"/>
              <a:t>Cisco Networking Academy Program</a:t>
            </a:r>
          </a:p>
          <a:p>
            <a:pPr>
              <a:buFontTx/>
              <a:buNone/>
            </a:pPr>
            <a:r>
              <a:rPr lang="en-US" b="0" dirty="0"/>
              <a:t>Connecting Networks</a:t>
            </a:r>
          </a:p>
          <a:p>
            <a:pPr>
              <a:buFontTx/>
              <a:buNone/>
            </a:pPr>
            <a:r>
              <a:rPr lang="en-US" sz="1200" b="0" dirty="0"/>
              <a:t>Chapter 1: WAN Concepts</a:t>
            </a: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2311187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1.2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Selecting a WAN Technology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1.2.1 –</a:t>
            </a:r>
            <a:r>
              <a:rPr lang="en-US" baseline="0" dirty="0">
                <a:latin typeface="Arial" charset="0"/>
              </a:rPr>
              <a:t> WAN Services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803876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1.2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Selecting a WAN Technology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1.2.1 –</a:t>
            </a:r>
            <a:r>
              <a:rPr lang="en-US" baseline="0" dirty="0">
                <a:latin typeface="Arial" charset="0"/>
              </a:rPr>
              <a:t> WAN Services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71947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13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1.2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Selecting a WAN Technology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1.2.2 –</a:t>
            </a:r>
            <a:r>
              <a:rPr lang="en-US" baseline="0" dirty="0">
                <a:latin typeface="Arial" charset="0"/>
              </a:rPr>
              <a:t> Private WAN Infrastructures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47424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1.2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Selecting a WAN Technology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1.2.2 –</a:t>
            </a:r>
            <a:r>
              <a:rPr lang="en-US" baseline="0" dirty="0">
                <a:latin typeface="Arial" charset="0"/>
              </a:rPr>
              <a:t> Private WAN Infrastructures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343346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1.2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Selecting a WAN Technology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1.2.2 –</a:t>
            </a:r>
            <a:r>
              <a:rPr lang="en-US" baseline="0" dirty="0">
                <a:latin typeface="Arial" charset="0"/>
              </a:rPr>
              <a:t> Private WAN Infrastructures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256754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1.2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Selecting a WAN Technology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1.2.2 –</a:t>
            </a:r>
            <a:r>
              <a:rPr lang="en-US" baseline="0" dirty="0">
                <a:latin typeface="Arial" charset="0"/>
              </a:rPr>
              <a:t> Private WAN Infrastructures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739395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1.2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Selecting a WAN Technology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1.2.2 –</a:t>
            </a:r>
            <a:r>
              <a:rPr lang="en-US" baseline="0" dirty="0">
                <a:latin typeface="Arial" charset="0"/>
              </a:rPr>
              <a:t> Private WAN Infrastructures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272567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1.2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Selecting a WAN Technology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1.2.2 –</a:t>
            </a:r>
            <a:r>
              <a:rPr lang="en-US" baseline="0" dirty="0">
                <a:latin typeface="Arial" charset="0"/>
              </a:rPr>
              <a:t> Private WAN Infrastructures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356035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1.2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Selecting a WAN Technology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1.2.2 –</a:t>
            </a:r>
            <a:r>
              <a:rPr lang="en-US" baseline="0" dirty="0">
                <a:latin typeface="Arial" charset="0"/>
              </a:rPr>
              <a:t> Private WAN Infrastructures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12250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1.2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Selecting a WAN Technology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1.2.3 –</a:t>
            </a:r>
            <a:r>
              <a:rPr lang="en-US" baseline="0" dirty="0">
                <a:latin typeface="Arial" charset="0"/>
              </a:rPr>
              <a:t> Public WAN Infrastructures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509443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1.2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Selecting a WAN Technology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1.2.3 –</a:t>
            </a:r>
            <a:r>
              <a:rPr lang="en-US" baseline="0" dirty="0">
                <a:latin typeface="Arial" charset="0"/>
              </a:rPr>
              <a:t> Public WAN Infrastructures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592416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1.2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Selecting a WAN Technology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1.2.3 –</a:t>
            </a:r>
            <a:r>
              <a:rPr lang="en-US" baseline="0" dirty="0">
                <a:latin typeface="Arial" charset="0"/>
              </a:rPr>
              <a:t> Public WAN Infrastructures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061768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23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1.2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Selecting a WAN Technology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1.2.3 –</a:t>
            </a:r>
            <a:r>
              <a:rPr lang="en-US" baseline="0" dirty="0">
                <a:latin typeface="Arial" charset="0"/>
              </a:rPr>
              <a:t> Public WAN Infrastructures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23425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1.2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Selecting a WAN Technology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1.2.3 –</a:t>
            </a:r>
            <a:r>
              <a:rPr lang="en-US" baseline="0" dirty="0">
                <a:latin typeface="Arial" charset="0"/>
              </a:rPr>
              <a:t> Public WAN Infrastructures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591806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1.2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Selecting a WAN Technology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1.2.3 –</a:t>
            </a:r>
            <a:r>
              <a:rPr lang="en-US" baseline="0" dirty="0">
                <a:latin typeface="Arial" charset="0"/>
              </a:rPr>
              <a:t> Public WAN Infrastructures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67135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0" dirty="0"/>
              <a:t>Cisco Networking Academy Program</a:t>
            </a:r>
          </a:p>
          <a:p>
            <a:pPr>
              <a:buFontTx/>
              <a:buNone/>
            </a:pPr>
            <a:r>
              <a:rPr lang="en-US" b="0" dirty="0"/>
              <a:t>Connecting Networks</a:t>
            </a:r>
          </a:p>
          <a:p>
            <a:pPr>
              <a:buFontTx/>
              <a:buNone/>
            </a:pPr>
            <a:r>
              <a:rPr lang="en-US" sz="1200" b="0" dirty="0"/>
              <a:t>Chapter 1: WAN Concepts</a:t>
            </a: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210680562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27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None/>
            </a:pPr>
            <a:r>
              <a:rPr lang="en-US" dirty="0"/>
              <a:t>3.6 –</a:t>
            </a:r>
            <a:r>
              <a:rPr lang="en-US" baseline="0" dirty="0"/>
              <a:t> Chapter Summary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3.6.1</a:t>
            </a:r>
            <a:r>
              <a:rPr lang="en-US" baseline="0" dirty="0"/>
              <a:t> –  Summary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125751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AC3B40C-7774-46A0-8FD7-D0857136B166}" type="slidenum">
              <a:rPr lang="en-US" smtClean="0"/>
              <a:pPr>
                <a:defRPr/>
              </a:pPr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9928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4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PPt_CoverArt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1893888"/>
            <a:ext cx="9140825" cy="2449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4498975" y="6670675"/>
            <a:ext cx="2347913" cy="19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2007 – 2010, Cisco Systems, Inc. All rights reserved.</a:t>
            </a: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7123113" y="6672263"/>
            <a:ext cx="6508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Public</a:t>
            </a:r>
          </a:p>
        </p:txBody>
      </p: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193675" y="6562725"/>
            <a:ext cx="962025" cy="29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ITE PC v4.1</a:t>
            </a:r>
          </a:p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Chapter 1</a:t>
            </a:r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C7FBAF0-BCF5-8741-945F-3C6763791038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pic>
        <p:nvPicPr>
          <p:cNvPr id="9" name="Picture 9" descr="Cisco_NewLogo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83225" y="5940425"/>
            <a:ext cx="3354388" cy="474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10" descr="Cisc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6063" y="119063"/>
            <a:ext cx="1171575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90247" name="Rectangle 7"/>
          <p:cNvSpPr>
            <a:spLocks noGrp="1" noChangeArrowheads="1"/>
          </p:cNvSpPr>
          <p:nvPr>
            <p:ph type="ctrTitle"/>
          </p:nvPr>
        </p:nvSpPr>
        <p:spPr bwMode="white">
          <a:xfrm>
            <a:off x="311150" y="2671763"/>
            <a:ext cx="3768725" cy="830262"/>
          </a:xfrm>
          <a:ln/>
        </p:spPr>
        <p:txBody>
          <a:bodyPr anchor="ctr"/>
          <a:lstStyle>
            <a:lvl1pPr>
              <a:defRPr sz="30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9024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311150" y="4672013"/>
            <a:ext cx="4103688" cy="658812"/>
          </a:xfrm>
          <a:ln/>
        </p:spPr>
        <p:txBody>
          <a:bodyPr/>
          <a:lstStyle>
            <a:lvl1pPr marL="0" indent="0">
              <a:lnSpc>
                <a:spcPct val="90000"/>
              </a:lnSpc>
              <a:buFont typeface="Wingdings" pitchFamily="2" charset="2"/>
              <a:buNone/>
              <a:defRPr sz="2000" b="1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54027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38" y="702293"/>
            <a:ext cx="8145462" cy="8382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5638" y="1687390"/>
            <a:ext cx="7940675" cy="4720787"/>
          </a:xfrm>
        </p:spPr>
        <p:txBody>
          <a:bodyPr/>
          <a:lstStyle>
            <a:lvl2pPr marL="457200" indent="-228600">
              <a:buFont typeface="Arial" panose="020B0604020202020204" pitchFamily="34" charset="0"/>
              <a:buChar char="•"/>
              <a:defRPr/>
            </a:lvl2pPr>
            <a:lvl3pPr marL="914400" indent="-225425">
              <a:buSzPct val="75000"/>
              <a:buFont typeface="Courier New" panose="02070309020205020404" pitchFamily="49" charset="0"/>
              <a:buChar char="o"/>
              <a:defRPr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0975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81150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638" y="2014538"/>
            <a:ext cx="3894137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2175" y="2014538"/>
            <a:ext cx="3894138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389473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02792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88369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94858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749952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91901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87525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5925" y="798513"/>
            <a:ext cx="2035175" cy="47879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5638" y="798513"/>
            <a:ext cx="5957887" cy="47879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67663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38" y="798513"/>
            <a:ext cx="8145462" cy="8382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55638" y="2014538"/>
            <a:ext cx="7940675" cy="3571875"/>
          </a:xfrm>
        </p:spPr>
        <p:txBody>
          <a:bodyPr/>
          <a:lstStyle/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697481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PPt_4face_02120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1911350"/>
            <a:ext cx="9144000" cy="2432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278"/>
          <p:cNvSpPr>
            <a:spLocks noChangeArrowheads="1"/>
          </p:cNvSpPr>
          <p:nvPr/>
        </p:nvSpPr>
        <p:spPr bwMode="auto">
          <a:xfrm>
            <a:off x="4498975" y="6672263"/>
            <a:ext cx="20224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2008 Cisco Systems, Inc. All rights reserved.</a:t>
            </a:r>
          </a:p>
        </p:txBody>
      </p:sp>
      <p:sp>
        <p:nvSpPr>
          <p:cNvPr id="6" name="Rectangle 279"/>
          <p:cNvSpPr>
            <a:spLocks noChangeArrowheads="1"/>
          </p:cNvSpPr>
          <p:nvPr/>
        </p:nvSpPr>
        <p:spPr bwMode="auto">
          <a:xfrm>
            <a:off x="6896100" y="6672263"/>
            <a:ext cx="877888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Confidential</a:t>
            </a:r>
          </a:p>
        </p:txBody>
      </p:sp>
      <p:sp>
        <p:nvSpPr>
          <p:cNvPr id="7" name="Rectangle 280"/>
          <p:cNvSpPr>
            <a:spLocks noChangeArrowheads="1"/>
          </p:cNvSpPr>
          <p:nvPr/>
        </p:nvSpPr>
        <p:spPr bwMode="auto">
          <a:xfrm>
            <a:off x="193675" y="6672263"/>
            <a:ext cx="96202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Presentation_ID</a:t>
            </a:r>
          </a:p>
        </p:txBody>
      </p:sp>
      <p:sp>
        <p:nvSpPr>
          <p:cNvPr id="8" name="Rectangle 281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7F1BC4EF-034A-F647-AA58-B71D58802FDB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pic>
        <p:nvPicPr>
          <p:cNvPr id="9" name="Picture 331" descr="Cisco_NewLogo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83225" y="5940425"/>
            <a:ext cx="3354388" cy="474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333" descr="Cisc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6063" y="119063"/>
            <a:ext cx="1171575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69873" name="Rectangle 209"/>
          <p:cNvSpPr>
            <a:spLocks noGrp="1" noChangeArrowheads="1"/>
          </p:cNvSpPr>
          <p:nvPr>
            <p:ph type="ctrTitle"/>
          </p:nvPr>
        </p:nvSpPr>
        <p:spPr bwMode="white">
          <a:xfrm>
            <a:off x="311150" y="2671763"/>
            <a:ext cx="3768725" cy="830262"/>
          </a:xfrm>
          <a:ln/>
        </p:spPr>
        <p:txBody>
          <a:bodyPr anchor="ctr"/>
          <a:lstStyle>
            <a:lvl1pPr>
              <a:defRPr sz="30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69874" name="Rectangle 210"/>
          <p:cNvSpPr>
            <a:spLocks noGrp="1" noChangeArrowheads="1"/>
          </p:cNvSpPr>
          <p:nvPr>
            <p:ph type="subTitle" idx="1"/>
          </p:nvPr>
        </p:nvSpPr>
        <p:spPr>
          <a:xfrm>
            <a:off x="311150" y="4672013"/>
            <a:ext cx="4103688" cy="658812"/>
          </a:xfrm>
          <a:ln/>
        </p:spPr>
        <p:txBody>
          <a:bodyPr/>
          <a:lstStyle>
            <a:lvl1pPr marL="0" indent="0">
              <a:lnSpc>
                <a:spcPct val="90000"/>
              </a:lnSpc>
              <a:buFont typeface="Wingdings" pitchFamily="2" charset="2"/>
              <a:buNone/>
              <a:defRPr sz="2000" b="1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8848856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 marL="457200" indent="-228600">
              <a:buFont typeface="Arial" panose="020B0604020202020204" pitchFamily="34" charset="0"/>
              <a:buChar char="•"/>
              <a:defRPr/>
            </a:lvl2pPr>
            <a:lvl3pPr marL="914400" indent="-225425">
              <a:buSzPct val="75000"/>
              <a:buFont typeface="Courier New" panose="02070309020205020404" pitchFamily="49" charset="0"/>
              <a:buChar char="o"/>
              <a:defRPr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610473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228517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638" y="2014538"/>
            <a:ext cx="3894137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2175" y="2014538"/>
            <a:ext cx="3894138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492319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43739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408482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085695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542533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374911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9862915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5925" y="798513"/>
            <a:ext cx="2035175" cy="47879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5638" y="798513"/>
            <a:ext cx="5957887" cy="47879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16079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5.pn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55638" y="798513"/>
            <a:ext cx="8145462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Slide Title</a:t>
            </a:r>
          </a:p>
        </p:txBody>
      </p:sp>
      <p:sp>
        <p:nvSpPr>
          <p:cNvPr id="1027" name="Rectangle 4"/>
          <p:cNvSpPr>
            <a:spLocks noChangeArrowheads="1"/>
          </p:cNvSpPr>
          <p:nvPr/>
        </p:nvSpPr>
        <p:spPr bwMode="auto">
          <a:xfrm>
            <a:off x="193675" y="6562725"/>
            <a:ext cx="962025" cy="29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ITE PC v4.1</a:t>
            </a:r>
          </a:p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Chapter 1</a:t>
            </a:r>
          </a:p>
        </p:txBody>
      </p:sp>
      <p:sp>
        <p:nvSpPr>
          <p:cNvPr id="1028" name="Rectangle 5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28856D66-2D7E-BA44-8BF8-F720D8CAD36C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1029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636398" y="2078328"/>
            <a:ext cx="7940675" cy="39506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Body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030" name="Picture 7" descr="PPt_TopBand_Artwork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082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31" name="Rectangle 8"/>
          <p:cNvSpPr>
            <a:spLocks noChangeArrowheads="1"/>
          </p:cNvSpPr>
          <p:nvPr/>
        </p:nvSpPr>
        <p:spPr bwMode="auto">
          <a:xfrm>
            <a:off x="4498975" y="6670675"/>
            <a:ext cx="2347913" cy="19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2007 – 2010, Cisco Systems, Inc. All rights reserved.</a:t>
            </a:r>
          </a:p>
        </p:txBody>
      </p:sp>
      <p:sp>
        <p:nvSpPr>
          <p:cNvPr id="1032" name="Rectangle 9"/>
          <p:cNvSpPr>
            <a:spLocks noChangeArrowheads="1"/>
          </p:cNvSpPr>
          <p:nvPr/>
        </p:nvSpPr>
        <p:spPr bwMode="auto">
          <a:xfrm>
            <a:off x="7123113" y="6672263"/>
            <a:ext cx="6508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Public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5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  <p:sldLayoutId id="2147484044" r:id="rId12"/>
  </p:sldLayoutIdLst>
  <p:txStyles>
    <p:titleStyle>
      <a:lvl1pPr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+mj-lt"/>
          <a:ea typeface="ＭＳ Ｐゴシック" charset="0"/>
          <a:cs typeface="ＭＳ Ｐゴシック" charset="0"/>
        </a:defRPr>
      </a:lvl1pPr>
      <a:lvl2pPr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2pPr>
      <a:lvl3pPr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3pPr>
      <a:lvl4pPr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4pPr>
      <a:lvl5pPr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5pPr>
      <a:lvl6pPr marL="4572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6pPr>
      <a:lvl7pPr marL="9144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7pPr>
      <a:lvl8pPr marL="13716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8pPr>
      <a:lvl9pPr marL="18288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9pPr>
    </p:titleStyle>
    <p:bodyStyle>
      <a:lvl1pPr marL="236538" indent="-236538" algn="l" defTabSz="814388" rtl="0" eaLnBrk="1" fontAlgn="base" hangingPunct="1">
        <a:lnSpc>
          <a:spcPct val="95000"/>
        </a:lnSpc>
        <a:spcBef>
          <a:spcPct val="50000"/>
        </a:spcBef>
        <a:spcAft>
          <a:spcPct val="0"/>
        </a:spcAft>
        <a:buClr>
          <a:srgbClr val="708CA1"/>
        </a:buClr>
        <a:buFont typeface="Wingdings" charset="0"/>
        <a:buChar char="§"/>
        <a:defRPr sz="24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574675" indent="-117475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2pPr>
      <a:lvl3pPr marL="914400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3pPr>
      <a:lvl4pPr marL="1254125" indent="117475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1604963" indent="223838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0621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6pPr>
      <a:lvl7pPr marL="25193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7pPr>
      <a:lvl8pPr marL="29765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8pPr>
      <a:lvl9pPr marL="34337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6146"/>
          <p:cNvSpPr>
            <a:spLocks noGrp="1" noChangeArrowheads="1"/>
          </p:cNvSpPr>
          <p:nvPr>
            <p:ph type="title"/>
          </p:nvPr>
        </p:nvSpPr>
        <p:spPr bwMode="auto">
          <a:xfrm>
            <a:off x="193868" y="394392"/>
            <a:ext cx="8772157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Slide Title</a:t>
            </a:r>
          </a:p>
        </p:txBody>
      </p:sp>
      <p:sp>
        <p:nvSpPr>
          <p:cNvPr id="3075" name="Rectangle 6281"/>
          <p:cNvSpPr>
            <a:spLocks noChangeArrowheads="1"/>
          </p:cNvSpPr>
          <p:nvPr/>
        </p:nvSpPr>
        <p:spPr bwMode="auto">
          <a:xfrm>
            <a:off x="193675" y="6672263"/>
            <a:ext cx="96202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Presentation_ID</a:t>
            </a:r>
          </a:p>
        </p:txBody>
      </p:sp>
      <p:sp>
        <p:nvSpPr>
          <p:cNvPr id="3076" name="Rectangle 6282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6084AB3D-AE30-934E-B0BC-A74C2CCEE444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3077" name="Rectangle 6284"/>
          <p:cNvSpPr>
            <a:spLocks noGrp="1" noChangeArrowheads="1"/>
          </p:cNvSpPr>
          <p:nvPr>
            <p:ph type="body" idx="1"/>
          </p:nvPr>
        </p:nvSpPr>
        <p:spPr bwMode="auto">
          <a:xfrm>
            <a:off x="213109" y="1539502"/>
            <a:ext cx="8733677" cy="4926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Body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78" name="Rectangle 6312"/>
          <p:cNvSpPr>
            <a:spLocks noChangeArrowheads="1"/>
          </p:cNvSpPr>
          <p:nvPr/>
        </p:nvSpPr>
        <p:spPr bwMode="auto">
          <a:xfrm>
            <a:off x="4498975" y="6672263"/>
            <a:ext cx="20224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2008 Cisco Systems, Inc. All rights reserved.</a:t>
            </a:r>
          </a:p>
        </p:txBody>
      </p:sp>
      <p:sp>
        <p:nvSpPr>
          <p:cNvPr id="3079" name="Rectangle 6313"/>
          <p:cNvSpPr>
            <a:spLocks noChangeArrowheads="1"/>
          </p:cNvSpPr>
          <p:nvPr/>
        </p:nvSpPr>
        <p:spPr bwMode="auto">
          <a:xfrm>
            <a:off x="6896100" y="6672263"/>
            <a:ext cx="877888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Confidential</a:t>
            </a:r>
          </a:p>
        </p:txBody>
      </p:sp>
      <p:pic>
        <p:nvPicPr>
          <p:cNvPr id="3080" name="Picture 8" descr="Rev08_Cisco_BrandBar10_060408.png"/>
          <p:cNvPicPr>
            <a:picLocks noChangeAspect="1"/>
          </p:cNvPicPr>
          <p:nvPr/>
        </p:nvPicPr>
        <p:blipFill>
          <a:blip r:embed="rId1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341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4056" r:id="rId1"/>
    <p:sldLayoutId id="2147484045" r:id="rId2"/>
    <p:sldLayoutId id="2147484046" r:id="rId3"/>
    <p:sldLayoutId id="2147484047" r:id="rId4"/>
    <p:sldLayoutId id="2147484048" r:id="rId5"/>
    <p:sldLayoutId id="2147484049" r:id="rId6"/>
    <p:sldLayoutId id="2147484050" r:id="rId7"/>
    <p:sldLayoutId id="2147484051" r:id="rId8"/>
    <p:sldLayoutId id="2147484052" r:id="rId9"/>
    <p:sldLayoutId id="2147484053" r:id="rId10"/>
    <p:sldLayoutId id="2147484054" r:id="rId11"/>
  </p:sldLayoutIdLst>
  <p:txStyles>
    <p:titleStyle>
      <a:lvl1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+mj-lt"/>
          <a:ea typeface="ＭＳ Ｐゴシック" charset="0"/>
          <a:cs typeface="ＭＳ Ｐゴシック" charset="0"/>
        </a:defRPr>
      </a:lvl1pPr>
      <a:lvl2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2pPr>
      <a:lvl3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3pPr>
      <a:lvl4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4pPr>
      <a:lvl5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5pPr>
      <a:lvl6pPr marL="4572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6pPr>
      <a:lvl7pPr marL="9144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7pPr>
      <a:lvl8pPr marL="13716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8pPr>
      <a:lvl9pPr marL="18288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9pPr>
    </p:titleStyle>
    <p:bodyStyle>
      <a:lvl1pPr marL="236538" indent="-236538" algn="l" defTabSz="814388" rtl="0" eaLnBrk="0" fontAlgn="base" hangingPunct="0">
        <a:lnSpc>
          <a:spcPct val="95000"/>
        </a:lnSpc>
        <a:spcBef>
          <a:spcPct val="50000"/>
        </a:spcBef>
        <a:spcAft>
          <a:spcPct val="0"/>
        </a:spcAft>
        <a:buClr>
          <a:srgbClr val="708CA1"/>
        </a:buClr>
        <a:buFont typeface="Wingdings" charset="0"/>
        <a:buChar char="§"/>
        <a:defRPr sz="24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574675" indent="-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2pPr>
      <a:lvl3pPr marL="914400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3pPr>
      <a:lvl4pPr marL="1254125" indent="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1604963" indent="223838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0621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6pPr>
      <a:lvl7pPr marL="25193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7pPr>
      <a:lvl8pPr marL="29765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8pPr>
      <a:lvl9pPr marL="34337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9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11149" y="2263775"/>
            <a:ext cx="4021859" cy="1481138"/>
          </a:xfrm>
        </p:spPr>
        <p:txBody>
          <a:bodyPr/>
          <a:lstStyle/>
          <a:p>
            <a:pPr eaLnBrk="1" hangingPunct="1"/>
            <a:r>
              <a:rPr lang="en-US" sz="2400" dirty="0">
                <a:latin typeface="Arial" charset="0"/>
              </a:rPr>
              <a:t>Chapter 1: WAN Concepts</a:t>
            </a:r>
            <a:endParaRPr lang="en-US" sz="2400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717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11150" y="4672013"/>
            <a:ext cx="6788150" cy="658812"/>
          </a:xfrm>
        </p:spPr>
        <p:txBody>
          <a:bodyPr/>
          <a:lstStyle/>
          <a:p>
            <a:pPr eaLnBrk="1" hangingPunct="1">
              <a:buFont typeface="Wingdings" charset="0"/>
              <a:buNone/>
            </a:pPr>
            <a:r>
              <a:rPr lang="en-US" dirty="0">
                <a:solidFill>
                  <a:schemeClr val="tx1"/>
                </a:solidFill>
                <a:latin typeface="Arial" charset="0"/>
              </a:rPr>
              <a:t>Connecting Networks</a:t>
            </a:r>
          </a:p>
        </p:txBody>
      </p:sp>
    </p:spTree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Chapter 1 - Sections &amp; Objectives</a:t>
            </a:r>
          </a:p>
        </p:txBody>
      </p:sp>
      <p:sp>
        <p:nvSpPr>
          <p:cNvPr id="4099" name="Rectangle 3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CA" dirty="0"/>
              <a:t>1.1 WAN Technologies Overview</a:t>
            </a:r>
          </a:p>
          <a:p>
            <a:pPr lvl="1"/>
            <a:r>
              <a:rPr lang="en-US" dirty="0"/>
              <a:t>Explain WAN access technologies available to small to medium-sized business networks.</a:t>
            </a:r>
            <a:endParaRPr lang="en-CA" dirty="0"/>
          </a:p>
          <a:p>
            <a:r>
              <a:rPr lang="en-CA" dirty="0"/>
              <a:t>1.2 Selecting a WAN Technology</a:t>
            </a:r>
          </a:p>
          <a:p>
            <a:pPr lvl="1"/>
            <a:r>
              <a:rPr lang="en-US" dirty="0"/>
              <a:t>Select WAN access technologies to satisfy business requirements.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1065710895"/>
      </p:ext>
    </p:extLst>
  </p:cSld>
  <p:clrMapOvr>
    <a:masterClrMapping/>
  </p:clrMapOvr>
  <p:transition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11150" y="2263775"/>
            <a:ext cx="3854450" cy="1481138"/>
          </a:xfrm>
        </p:spPr>
        <p:txBody>
          <a:bodyPr/>
          <a:lstStyle/>
          <a:p>
            <a:pPr eaLnBrk="1" hangingPunct="1"/>
            <a:r>
              <a:rPr lang="en-US" sz="2400" dirty="0"/>
              <a:t>1.1 WAN Technologies Overview</a:t>
            </a:r>
            <a:endParaRPr lang="en-US" sz="24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3221210"/>
      </p:ext>
    </p:extLst>
  </p:cSld>
  <p:clrMapOvr>
    <a:masterClrMapping/>
  </p:clrMapOvr>
  <p:transition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dirty="0"/>
              <a:t>WAN Technologies Overview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Purpose of WANs</a:t>
            </a:r>
          </a:p>
        </p:txBody>
      </p:sp>
      <p:sp>
        <p:nvSpPr>
          <p:cNvPr id="7" name="Content Placeholder 1"/>
          <p:cNvSpPr>
            <a:spLocks noGrp="1"/>
          </p:cNvSpPr>
          <p:nvPr>
            <p:ph idx="1"/>
          </p:nvPr>
        </p:nvSpPr>
        <p:spPr>
          <a:xfrm>
            <a:off x="193868" y="1698170"/>
            <a:ext cx="4127761" cy="4332515"/>
          </a:xfrm>
        </p:spPr>
        <p:txBody>
          <a:bodyPr>
            <a:normAutofit lnSpcReduction="10000"/>
          </a:bodyPr>
          <a:lstStyle/>
          <a:p>
            <a:r>
              <a:rPr lang="en-US" dirty="0"/>
              <a:t>WANs connect LANs</a:t>
            </a:r>
          </a:p>
          <a:p>
            <a:r>
              <a:rPr lang="en-US" dirty="0"/>
              <a:t>WANs are used to connect remote sites to the enterprise network.</a:t>
            </a:r>
          </a:p>
          <a:p>
            <a:r>
              <a:rPr lang="en-US" dirty="0"/>
              <a:t>WANs connect home users to the Internet.</a:t>
            </a:r>
          </a:p>
          <a:p>
            <a:r>
              <a:rPr lang="en-US" dirty="0"/>
              <a:t>Enterprise networks are using security and privacy solutions over the Internet to connect remote sites and users.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54513" y="1763486"/>
            <a:ext cx="4524467" cy="2999447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189958124"/>
      </p:ext>
    </p:extLst>
  </p:cSld>
  <p:clrMapOvr>
    <a:masterClrMapping/>
  </p:clrMapOvr>
  <p:transition spd="med"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dirty="0"/>
              <a:t>WAN Technologies Overview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Purpose of WANs</a:t>
            </a:r>
          </a:p>
        </p:txBody>
      </p:sp>
      <p:sp>
        <p:nvSpPr>
          <p:cNvPr id="7" name="Content Placeholder 1"/>
          <p:cNvSpPr>
            <a:spLocks noGrp="1"/>
          </p:cNvSpPr>
          <p:nvPr>
            <p:ph idx="1"/>
          </p:nvPr>
        </p:nvSpPr>
        <p:spPr>
          <a:xfrm>
            <a:off x="193869" y="1232593"/>
            <a:ext cx="6032760" cy="5222635"/>
          </a:xfrm>
        </p:spPr>
        <p:txBody>
          <a:bodyPr>
            <a:normAutofit/>
          </a:bodyPr>
          <a:lstStyle/>
          <a:p>
            <a:r>
              <a:rPr lang="en-US" dirty="0"/>
              <a:t>Common WAN topologies are:</a:t>
            </a:r>
          </a:p>
          <a:p>
            <a:pPr lvl="1"/>
            <a:r>
              <a:rPr lang="en-US" b="1" dirty="0"/>
              <a:t>Point-to-Point</a:t>
            </a:r>
            <a:r>
              <a:rPr lang="en-US" dirty="0"/>
              <a:t> – </a:t>
            </a:r>
            <a:r>
              <a:rPr lang="en-US" dirty="0" smtClean="0"/>
              <a:t>Typically </a:t>
            </a:r>
            <a:r>
              <a:rPr lang="en-US" dirty="0"/>
              <a:t>a dedicated leased-line connection such as T1/E1</a:t>
            </a:r>
          </a:p>
          <a:p>
            <a:pPr lvl="1"/>
            <a:r>
              <a:rPr lang="en-US" b="1" dirty="0"/>
              <a:t>Hub-and-Spoke</a:t>
            </a:r>
            <a:r>
              <a:rPr lang="en-US" dirty="0"/>
              <a:t> – </a:t>
            </a:r>
            <a:r>
              <a:rPr lang="en-US" dirty="0" smtClean="0"/>
              <a:t>A </a:t>
            </a:r>
            <a:r>
              <a:rPr lang="en-US" dirty="0"/>
              <a:t>single-homed, point-to-multipoint topology where a single interface on the hub router can be shared with multiple spoke routers through the use of virtual interfaces</a:t>
            </a:r>
          </a:p>
          <a:p>
            <a:pPr lvl="1"/>
            <a:r>
              <a:rPr lang="en-US" b="1" dirty="0"/>
              <a:t>Full Mesh</a:t>
            </a:r>
            <a:r>
              <a:rPr lang="en-US" dirty="0"/>
              <a:t> – Each router has a connection to every other router; requires a large number of virtual interfaces </a:t>
            </a:r>
          </a:p>
          <a:p>
            <a:pPr lvl="1"/>
            <a:r>
              <a:rPr lang="en-US" b="1" dirty="0"/>
              <a:t>Dual-homed</a:t>
            </a:r>
            <a:r>
              <a:rPr lang="en-US" dirty="0"/>
              <a:t> – Provides redundancy for a single-homed, hub-and-spoke topology by providing a second hub to connect to spoke routers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16213" y="578457"/>
            <a:ext cx="2252716" cy="117414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85290" y="1865921"/>
            <a:ext cx="2314563" cy="140544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65108" y="3331680"/>
            <a:ext cx="2354927" cy="182994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16382" y="5248439"/>
            <a:ext cx="2452379" cy="1304761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6375775" y="473434"/>
            <a:ext cx="1269899" cy="2862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/>
              <a:t>Point-to-Point</a:t>
            </a:r>
            <a:endParaRPr lang="en-US" sz="1600" dirty="0"/>
          </a:p>
        </p:txBody>
      </p:sp>
      <p:sp>
        <p:nvSpPr>
          <p:cNvPr id="10" name="Rectangle 9"/>
          <p:cNvSpPr/>
          <p:nvPr/>
        </p:nvSpPr>
        <p:spPr>
          <a:xfrm>
            <a:off x="6375775" y="1811903"/>
            <a:ext cx="1438215" cy="2862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/>
              <a:t>Hub-and-Spoke</a:t>
            </a:r>
            <a:endParaRPr lang="en-US" sz="1600" dirty="0"/>
          </a:p>
        </p:txBody>
      </p:sp>
      <p:sp>
        <p:nvSpPr>
          <p:cNvPr id="11" name="Rectangle 10"/>
          <p:cNvSpPr/>
          <p:nvPr/>
        </p:nvSpPr>
        <p:spPr>
          <a:xfrm>
            <a:off x="6375775" y="3600946"/>
            <a:ext cx="960519" cy="2862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/>
              <a:t>Full Mesh</a:t>
            </a:r>
            <a:endParaRPr lang="en-US" sz="1600" dirty="0"/>
          </a:p>
        </p:txBody>
      </p:sp>
      <p:sp>
        <p:nvSpPr>
          <p:cNvPr id="12" name="Rectangle 11"/>
          <p:cNvSpPr/>
          <p:nvPr/>
        </p:nvSpPr>
        <p:spPr>
          <a:xfrm>
            <a:off x="6375775" y="5098441"/>
            <a:ext cx="1189749" cy="2862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/>
              <a:t>Dual-Homed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303530471"/>
      </p:ext>
    </p:extLst>
  </p:cSld>
  <p:clrMapOvr>
    <a:masterClrMapping/>
  </p:clrMapOvr>
  <p:transition spd="med"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dirty="0"/>
              <a:t>WAN Technologies Overview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Purpose of WANs</a:t>
            </a:r>
          </a:p>
        </p:txBody>
      </p:sp>
      <p:sp>
        <p:nvSpPr>
          <p:cNvPr id="7" name="Content Placeholder 1"/>
          <p:cNvSpPr>
            <a:spLocks noGrp="1"/>
          </p:cNvSpPr>
          <p:nvPr>
            <p:ph idx="1"/>
          </p:nvPr>
        </p:nvSpPr>
        <p:spPr>
          <a:xfrm>
            <a:off x="193869" y="1232593"/>
            <a:ext cx="5839538" cy="5404971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As businesses grow, the topologies and WAN strategies change:</a:t>
            </a:r>
          </a:p>
          <a:p>
            <a:pPr lvl="1"/>
            <a:r>
              <a:rPr lang="en-US" b="1" dirty="0"/>
              <a:t>Small Office</a:t>
            </a:r>
            <a:r>
              <a:rPr lang="en-US" dirty="0"/>
              <a:t> – These businesses typically consist of one LAN at one location that connects to the Internet through a broadband technology.</a:t>
            </a:r>
          </a:p>
          <a:p>
            <a:pPr lvl="1"/>
            <a:r>
              <a:rPr lang="en-US" b="1" dirty="0"/>
              <a:t>Campus Network</a:t>
            </a:r>
            <a:r>
              <a:rPr lang="en-US" dirty="0"/>
              <a:t> – A small- to medium-sized business with one location and multiple LANs uses specialized equipment and technologies to connect to the Internet.</a:t>
            </a:r>
          </a:p>
          <a:p>
            <a:pPr lvl="1"/>
            <a:r>
              <a:rPr lang="en-US" b="1" dirty="0"/>
              <a:t>Branch Networks</a:t>
            </a:r>
            <a:r>
              <a:rPr lang="en-US" dirty="0"/>
              <a:t> – As the business grows, it adds more branch offices, each with its own campus network. WAN contracts to connect the remote networks are negotiated.</a:t>
            </a:r>
          </a:p>
          <a:p>
            <a:pPr lvl="1"/>
            <a:r>
              <a:rPr lang="en-US" b="1" dirty="0"/>
              <a:t>Distributed Network</a:t>
            </a:r>
            <a:r>
              <a:rPr lang="en-US" dirty="0"/>
              <a:t> – A multinational business has a network distributed across the globe. These businesses have complex WAN strategies to securely connect to regional offices, branch offices, partners, and telecommuters.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35138" y="374497"/>
            <a:ext cx="2559113" cy="197998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21186" y="2472456"/>
            <a:ext cx="2787017" cy="174239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21506" y="4372582"/>
            <a:ext cx="2786376" cy="2352136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6198183" y="751730"/>
            <a:ext cx="1148008" cy="2862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/>
              <a:t>Small Office</a:t>
            </a:r>
            <a:endParaRPr lang="en-US" sz="1600" dirty="0"/>
          </a:p>
        </p:txBody>
      </p:sp>
      <p:sp>
        <p:nvSpPr>
          <p:cNvPr id="11" name="Rectangle 10"/>
          <p:cNvSpPr/>
          <p:nvPr/>
        </p:nvSpPr>
        <p:spPr>
          <a:xfrm>
            <a:off x="6112238" y="2235973"/>
            <a:ext cx="1558440" cy="2862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/>
              <a:t>Campus Network</a:t>
            </a:r>
            <a:endParaRPr lang="en-US" sz="1600" dirty="0"/>
          </a:p>
        </p:txBody>
      </p:sp>
      <p:sp>
        <p:nvSpPr>
          <p:cNvPr id="12" name="Rectangle 11"/>
          <p:cNvSpPr/>
          <p:nvPr/>
        </p:nvSpPr>
        <p:spPr>
          <a:xfrm>
            <a:off x="5977906" y="4210547"/>
            <a:ext cx="1747594" cy="2862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/>
              <a:t>Distributed Network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700491288"/>
      </p:ext>
    </p:extLst>
  </p:cSld>
  <p:clrMapOvr>
    <a:masterClrMapping/>
  </p:clrMapOvr>
  <p:transition spd="med"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dirty="0"/>
              <a:t>WAN Technologies Overview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WAN Operations</a:t>
            </a:r>
          </a:p>
        </p:txBody>
      </p:sp>
      <p:sp>
        <p:nvSpPr>
          <p:cNvPr id="7" name="Content Placeholder 1"/>
          <p:cNvSpPr>
            <a:spLocks noGrp="1"/>
          </p:cNvSpPr>
          <p:nvPr>
            <p:ph idx="1"/>
          </p:nvPr>
        </p:nvSpPr>
        <p:spPr>
          <a:xfrm>
            <a:off x="193869" y="1232592"/>
            <a:ext cx="4827167" cy="5421301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05000"/>
              </a:lnSpc>
            </a:pPr>
            <a:r>
              <a:rPr lang="en-US" sz="2800" dirty="0"/>
              <a:t>WAN operations focus primarily on the physical layer (OSI Layer 1) and the data link layer (OSI Layer 2). </a:t>
            </a:r>
          </a:p>
          <a:p>
            <a:pPr lvl="1">
              <a:lnSpc>
                <a:spcPct val="105000"/>
              </a:lnSpc>
            </a:pPr>
            <a:r>
              <a:rPr lang="en-US" sz="2700" dirty="0"/>
              <a:t>Layer 1 protocols describe how to provide electrical, mechanical, operational, and functional connections </a:t>
            </a:r>
          </a:p>
          <a:p>
            <a:pPr lvl="1">
              <a:lnSpc>
                <a:spcPct val="105000"/>
              </a:lnSpc>
            </a:pPr>
            <a:r>
              <a:rPr lang="en-US" sz="2700" dirty="0"/>
              <a:t>Layer 2 protocols define how data is encapsulated </a:t>
            </a:r>
          </a:p>
          <a:p>
            <a:pPr>
              <a:lnSpc>
                <a:spcPct val="105000"/>
              </a:lnSpc>
            </a:pPr>
            <a:r>
              <a:rPr lang="en-US" sz="3100" dirty="0"/>
              <a:t>WAN Terms include:</a:t>
            </a:r>
          </a:p>
          <a:p>
            <a:pPr lvl="1">
              <a:lnSpc>
                <a:spcPct val="105000"/>
              </a:lnSpc>
            </a:pPr>
            <a:r>
              <a:rPr lang="en-US" sz="2700" b="1" dirty="0"/>
              <a:t>Customer Premises Equipment (CPE)</a:t>
            </a:r>
            <a:r>
              <a:rPr lang="en-US" sz="2700" dirty="0"/>
              <a:t> – owned by the business or leased from the service provider.</a:t>
            </a:r>
          </a:p>
          <a:p>
            <a:pPr lvl="1">
              <a:lnSpc>
                <a:spcPct val="105000"/>
              </a:lnSpc>
            </a:pPr>
            <a:r>
              <a:rPr lang="en-US" sz="2700" b="1" dirty="0"/>
              <a:t>Data Communications Equipment (DCE)</a:t>
            </a:r>
            <a:r>
              <a:rPr lang="en-US" sz="2700" dirty="0"/>
              <a:t> – provides an interface to connect subscribers to a communication link on the WAN cloud.</a:t>
            </a:r>
          </a:p>
          <a:p>
            <a:pPr lvl="1">
              <a:lnSpc>
                <a:spcPct val="105000"/>
              </a:lnSpc>
            </a:pPr>
            <a:r>
              <a:rPr lang="en-US" sz="2700" b="1" dirty="0"/>
              <a:t>Data Terminal Equipment (DTE)</a:t>
            </a:r>
            <a:r>
              <a:rPr lang="en-US" sz="2700" dirty="0"/>
              <a:t> – connects to the local loop through the DCE.</a:t>
            </a:r>
          </a:p>
          <a:p>
            <a:pPr lvl="1">
              <a:lnSpc>
                <a:spcPct val="105000"/>
              </a:lnSpc>
            </a:pPr>
            <a:r>
              <a:rPr lang="en-US" sz="2700" b="1" dirty="0"/>
              <a:t>Demarcation Point</a:t>
            </a:r>
            <a:r>
              <a:rPr lang="en-US" sz="2700" dirty="0"/>
              <a:t> – separates customer equipment from service provider equipment and is the place where the responsibility for the connection changes from the user to the service provider.</a:t>
            </a:r>
          </a:p>
          <a:p>
            <a:pPr lvl="1">
              <a:lnSpc>
                <a:spcPct val="105000"/>
              </a:lnSpc>
            </a:pPr>
            <a:r>
              <a:rPr lang="en-US" sz="2700" b="1" dirty="0"/>
              <a:t>Local Loop</a:t>
            </a:r>
            <a:r>
              <a:rPr lang="en-US" sz="2700" dirty="0"/>
              <a:t> – cable that connects the CPE to the CO of the service provider </a:t>
            </a:r>
            <a:r>
              <a:rPr lang="en-US" sz="2700" dirty="0" smtClean="0"/>
              <a:t>(last </a:t>
            </a:r>
            <a:r>
              <a:rPr lang="en-US" sz="2700" dirty="0"/>
              <a:t>mile).</a:t>
            </a:r>
          </a:p>
          <a:p>
            <a:pPr lvl="1">
              <a:lnSpc>
                <a:spcPct val="105000"/>
              </a:lnSpc>
            </a:pPr>
            <a:r>
              <a:rPr lang="en-US" sz="2700" b="1" dirty="0"/>
              <a:t>Central Office (CO)</a:t>
            </a:r>
            <a:r>
              <a:rPr lang="en-US" sz="2700" dirty="0"/>
              <a:t> – local service provider facility or building that connects the CPE to the provider network.</a:t>
            </a:r>
          </a:p>
          <a:p>
            <a:pPr lvl="1">
              <a:lnSpc>
                <a:spcPct val="105000"/>
              </a:lnSpc>
            </a:pPr>
            <a:r>
              <a:rPr lang="en-US" sz="2700" b="1" dirty="0"/>
              <a:t>Toll network </a:t>
            </a:r>
            <a:r>
              <a:rPr lang="en-US" sz="2700" dirty="0"/>
              <a:t>– all the cabling and equipment inside the WAN provider network.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46712" y="1937969"/>
            <a:ext cx="3941082" cy="3050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1409845"/>
      </p:ext>
    </p:extLst>
  </p:cSld>
  <p:clrMapOvr>
    <a:masterClrMapping/>
  </p:clrMapOvr>
  <p:transition spd="med"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dirty="0"/>
              <a:t>WAN Technologies Overview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WAN Operations</a:t>
            </a:r>
          </a:p>
        </p:txBody>
      </p:sp>
      <p:sp>
        <p:nvSpPr>
          <p:cNvPr id="7" name="Content Placeholder 1"/>
          <p:cNvSpPr>
            <a:spLocks noGrp="1"/>
          </p:cNvSpPr>
          <p:nvPr>
            <p:ph idx="1"/>
          </p:nvPr>
        </p:nvSpPr>
        <p:spPr>
          <a:xfrm>
            <a:off x="193869" y="1232592"/>
            <a:ext cx="4827167" cy="5421301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05000"/>
              </a:lnSpc>
            </a:pPr>
            <a:r>
              <a:rPr lang="en-US" sz="3100" dirty="0"/>
              <a:t>WAN devices include:</a:t>
            </a:r>
          </a:p>
          <a:p>
            <a:pPr lvl="1">
              <a:lnSpc>
                <a:spcPct val="105000"/>
              </a:lnSpc>
            </a:pPr>
            <a:r>
              <a:rPr lang="en-US" sz="2700" b="1" dirty="0"/>
              <a:t>Dialup modem</a:t>
            </a:r>
            <a:r>
              <a:rPr lang="en-US" sz="2700" dirty="0"/>
              <a:t> – legacy WAN technology that converts digital signals into voice frequencies to be transmitted over the analog lines of the public telephone network.</a:t>
            </a:r>
          </a:p>
          <a:p>
            <a:pPr lvl="1">
              <a:lnSpc>
                <a:spcPct val="105000"/>
              </a:lnSpc>
            </a:pPr>
            <a:r>
              <a:rPr lang="en-US" sz="2700" b="1" dirty="0"/>
              <a:t>Access server </a:t>
            </a:r>
            <a:r>
              <a:rPr lang="en-US" sz="2700" dirty="0"/>
              <a:t>– legacy WAN technology that coordinates dial-in and dial-out user communications. </a:t>
            </a:r>
          </a:p>
          <a:p>
            <a:pPr lvl="1">
              <a:lnSpc>
                <a:spcPct val="105000"/>
              </a:lnSpc>
            </a:pPr>
            <a:r>
              <a:rPr lang="en-US" sz="2700" b="1" dirty="0"/>
              <a:t>Broadband modem </a:t>
            </a:r>
            <a:r>
              <a:rPr lang="en-US" sz="2700" dirty="0"/>
              <a:t>– used with high-speed DSL or cable Internet service</a:t>
            </a:r>
          </a:p>
          <a:p>
            <a:pPr lvl="1">
              <a:lnSpc>
                <a:spcPct val="105000"/>
              </a:lnSpc>
            </a:pPr>
            <a:r>
              <a:rPr lang="en-US" sz="2700" b="1" dirty="0"/>
              <a:t>CSU/DSU </a:t>
            </a:r>
            <a:r>
              <a:rPr lang="en-US" sz="2700" dirty="0"/>
              <a:t>– used to convert digital, leased-line signals into frames that the LAN can interpret and vice versa.</a:t>
            </a:r>
          </a:p>
          <a:p>
            <a:pPr lvl="1">
              <a:lnSpc>
                <a:spcPct val="105000"/>
              </a:lnSpc>
            </a:pPr>
            <a:r>
              <a:rPr lang="en-US" sz="2700" b="1" dirty="0"/>
              <a:t>WAN switch </a:t>
            </a:r>
            <a:r>
              <a:rPr lang="en-US" sz="2700" dirty="0"/>
              <a:t>– multiport internetworking device used in service provider networks</a:t>
            </a:r>
          </a:p>
          <a:p>
            <a:pPr lvl="1">
              <a:lnSpc>
                <a:spcPct val="105000"/>
              </a:lnSpc>
            </a:pPr>
            <a:r>
              <a:rPr lang="en-US" sz="2700" b="1" dirty="0"/>
              <a:t>Router</a:t>
            </a:r>
            <a:r>
              <a:rPr lang="en-US" sz="2700" dirty="0"/>
              <a:t> – provides internetworking and WAN access interface ports to connect to the service provider network</a:t>
            </a:r>
          </a:p>
          <a:p>
            <a:pPr lvl="1">
              <a:lnSpc>
                <a:spcPct val="105000"/>
              </a:lnSpc>
            </a:pPr>
            <a:r>
              <a:rPr lang="en-US" sz="2700" b="1" dirty="0"/>
              <a:t>Core router/Multilayer switch </a:t>
            </a:r>
            <a:r>
              <a:rPr lang="en-US" sz="2700" dirty="0"/>
              <a:t>– resides within the backbone of the WAN, supports multiple interfaces, and forwards IP packets at full line speed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21321" y="1560384"/>
            <a:ext cx="4029055" cy="3150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187585"/>
      </p:ext>
    </p:extLst>
  </p:cSld>
  <p:clrMapOvr>
    <a:masterClrMapping/>
  </p:clrMapOvr>
  <p:transition spd="med"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dirty="0"/>
              <a:t>WAN Technologies Overview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WAN Operations</a:t>
            </a:r>
          </a:p>
        </p:txBody>
      </p:sp>
      <p:sp>
        <p:nvSpPr>
          <p:cNvPr id="7" name="Content Placeholder 1"/>
          <p:cNvSpPr>
            <a:spLocks noGrp="1"/>
          </p:cNvSpPr>
          <p:nvPr>
            <p:ph idx="1"/>
          </p:nvPr>
        </p:nvSpPr>
        <p:spPr>
          <a:xfrm>
            <a:off x="193869" y="1583657"/>
            <a:ext cx="4827167" cy="4702844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05000"/>
              </a:lnSpc>
            </a:pPr>
            <a:r>
              <a:rPr lang="en-US" sz="3100" dirty="0"/>
              <a:t>WANs can operate as circuit-switched or packet-switched networks:</a:t>
            </a:r>
          </a:p>
          <a:p>
            <a:pPr lvl="1">
              <a:lnSpc>
                <a:spcPct val="105000"/>
              </a:lnSpc>
            </a:pPr>
            <a:r>
              <a:rPr lang="en-US" sz="2700" b="1" dirty="0"/>
              <a:t>Circuit-switched Networks</a:t>
            </a:r>
            <a:r>
              <a:rPr lang="en-US" sz="2700" dirty="0"/>
              <a:t> – establish a dedicated circuit between source and destination before the users may communicate, such as making a telephone call</a:t>
            </a:r>
          </a:p>
          <a:p>
            <a:pPr lvl="1">
              <a:lnSpc>
                <a:spcPct val="105000"/>
              </a:lnSpc>
            </a:pPr>
            <a:r>
              <a:rPr lang="en-US" sz="2700" b="1" dirty="0"/>
              <a:t>Packet-Switched Networks </a:t>
            </a:r>
            <a:r>
              <a:rPr lang="en-US" sz="2700" dirty="0"/>
              <a:t>– split traffic into packets that are routed over a shared network and do not require a dedicated circuit between source and destination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96845" y="1196314"/>
            <a:ext cx="3520168" cy="209389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45223" y="3715015"/>
            <a:ext cx="3735084" cy="242452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5164065" y="977016"/>
            <a:ext cx="1479893" cy="2862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/>
              <a:t>Circuit-Switched</a:t>
            </a:r>
            <a:endParaRPr lang="en-US" sz="1600" dirty="0"/>
          </a:p>
        </p:txBody>
      </p:sp>
      <p:sp>
        <p:nvSpPr>
          <p:cNvPr id="8" name="Rectangle 7"/>
          <p:cNvSpPr/>
          <p:nvPr/>
        </p:nvSpPr>
        <p:spPr>
          <a:xfrm>
            <a:off x="5164065" y="3428668"/>
            <a:ext cx="1519968" cy="2862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/>
              <a:t>Packet-Switched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524118066"/>
      </p:ext>
    </p:extLst>
  </p:cSld>
  <p:clrMapOvr>
    <a:masterClrMapping/>
  </p:clrMapOvr>
  <p:transition spd="med"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11150" y="2263775"/>
            <a:ext cx="3854450" cy="1481138"/>
          </a:xfrm>
        </p:spPr>
        <p:txBody>
          <a:bodyPr/>
          <a:lstStyle/>
          <a:p>
            <a:pPr eaLnBrk="1" hangingPunct="1"/>
            <a:r>
              <a:rPr lang="en-US" sz="2400" dirty="0"/>
              <a:t>1.2 Selecting a WAN Technology</a:t>
            </a:r>
            <a:endParaRPr lang="en-US" sz="24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7627759"/>
      </p:ext>
    </p:extLst>
  </p:cSld>
  <p:clrMapOvr>
    <a:masterClrMapping/>
  </p:clrMapOvr>
  <p:transition>
    <p:wipe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0919" y="393191"/>
            <a:ext cx="8772157" cy="838200"/>
          </a:xfrm>
        </p:spPr>
        <p:txBody>
          <a:bodyPr anchor="t"/>
          <a:lstStyle/>
          <a:p>
            <a:r>
              <a:rPr lang="en-US" sz="1800" dirty="0"/>
              <a:t>Selecting a WAN Technology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WAN Services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290835" cy="639762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Two way that a business can get WAN access: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441560" cy="3951288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Private WAN Infrastructure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dirty="0"/>
              <a:t>The business negotiates for dedicated or switched WAN access with a service provider.</a:t>
            </a:r>
          </a:p>
          <a:p>
            <a:r>
              <a:rPr lang="en-US" dirty="0"/>
              <a:t>Public WAN Infrastructure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dirty="0"/>
              <a:t>WAN access is achieved through the Internet using broadband connections. VPNs secure the connections.</a:t>
            </a:r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quarter" idx="4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32133" y="1457011"/>
            <a:ext cx="4754667" cy="3933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2763309"/>
      </p:ext>
    </p:extLst>
  </p:cSld>
  <p:clrMapOvr>
    <a:masterClrMapping/>
  </p:clrMapOvr>
  <p:transition spd="med">
    <p:wipe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2497015" cy="4252738"/>
          </a:xfrm>
        </p:spPr>
        <p:txBody>
          <a:bodyPr anchor="t"/>
          <a:lstStyle/>
          <a:p>
            <a:r>
              <a:rPr lang="en-US" b="0" dirty="0"/>
              <a:t>This topology illustrates some of these WAN access technologies.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4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25212" y="1316334"/>
            <a:ext cx="5847482" cy="4677986"/>
          </a:xfrm>
          <a:prstGeom prst="rect">
            <a:avLst/>
          </a:prstGeom>
        </p:spPr>
      </p:pic>
      <p:sp>
        <p:nvSpPr>
          <p:cNvPr id="10" name="Rectangle 2"/>
          <p:cNvSpPr>
            <a:spLocks noGrp="1" noChangeArrowheads="1"/>
          </p:cNvSpPr>
          <p:nvPr>
            <p:ph type="title"/>
          </p:nvPr>
        </p:nvSpPr>
        <p:spPr>
          <a:xfrm>
            <a:off x="190919" y="393191"/>
            <a:ext cx="8772157" cy="838200"/>
          </a:xfrm>
        </p:spPr>
        <p:txBody>
          <a:bodyPr anchor="t"/>
          <a:lstStyle/>
          <a:p>
            <a:r>
              <a:rPr lang="en-US" sz="1800" dirty="0"/>
              <a:t>Selecting a WAN Technology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WAN Services (cont.)</a:t>
            </a:r>
          </a:p>
        </p:txBody>
      </p:sp>
    </p:spTree>
    <p:extLst>
      <p:ext uri="{BB962C8B-B14F-4D97-AF65-F5344CB8AC3E}">
        <p14:creationId xmlns:p14="http://schemas.microsoft.com/office/powerpoint/2010/main" val="2005597170"/>
      </p:ext>
    </p:extLst>
  </p:cSld>
  <p:clrMapOvr>
    <a:masterClrMapping/>
  </p:clrMapOvr>
  <p:transition spd="med">
    <p:wipe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dirty="0"/>
              <a:t>Selecting a WAN Technology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Private WAN Infrastructures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642168" y="1743169"/>
            <a:ext cx="1797934" cy="20405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/>
              <a:t>Advantages: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dirty="0">
                <a:latin typeface="+mn-lt"/>
              </a:rPr>
              <a:t>Simplicity 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dirty="0">
                <a:latin typeface="+mn-lt"/>
              </a:rPr>
              <a:t>Quality 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dirty="0">
                <a:latin typeface="+mn-lt"/>
              </a:rPr>
              <a:t>Availability </a:t>
            </a:r>
          </a:p>
          <a:p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5729467" y="1782617"/>
            <a:ext cx="2407535" cy="15942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/>
              <a:t>Disadvantages: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dirty="0"/>
              <a:t>Cost 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dirty="0"/>
              <a:t>Limited flexibility </a:t>
            </a:r>
          </a:p>
          <a:p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9177" y="3620835"/>
            <a:ext cx="6923809" cy="295238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90918" y="1406769"/>
            <a:ext cx="2672862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b="1" dirty="0"/>
              <a:t>Dialup</a:t>
            </a:r>
          </a:p>
        </p:txBody>
      </p:sp>
    </p:spTree>
    <p:extLst>
      <p:ext uri="{BB962C8B-B14F-4D97-AF65-F5344CB8AC3E}">
        <p14:creationId xmlns:p14="http://schemas.microsoft.com/office/powerpoint/2010/main" val="279942736"/>
      </p:ext>
    </p:extLst>
  </p:cSld>
  <p:clrMapOvr>
    <a:masterClrMapping/>
  </p:clrMapOvr>
  <p:transition spd="med">
    <p:wipe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dirty="0"/>
              <a:t>Selecting a WAN Technology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Private WAN Infrastructures (Cont.)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0918" y="1406769"/>
            <a:ext cx="2672862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b="1" dirty="0"/>
              <a:t>ISDN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12017" y="1547378"/>
            <a:ext cx="4667080" cy="282229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757530"/>
            <a:ext cx="4466561" cy="135172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32244" y="4668993"/>
            <a:ext cx="4611756" cy="1497596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320800" y="4499428"/>
            <a:ext cx="1669143" cy="313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ISDN BRI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797195" y="4514888"/>
            <a:ext cx="1669143" cy="313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ISDN PRI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467077" y="1309441"/>
            <a:ext cx="2298193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Sample ISDN Topology</a:t>
            </a:r>
          </a:p>
        </p:txBody>
      </p:sp>
    </p:spTree>
    <p:extLst>
      <p:ext uri="{BB962C8B-B14F-4D97-AF65-F5344CB8AC3E}">
        <p14:creationId xmlns:p14="http://schemas.microsoft.com/office/powerpoint/2010/main" val="1605731376"/>
      </p:ext>
    </p:extLst>
  </p:cSld>
  <p:clrMapOvr>
    <a:masterClrMapping/>
  </p:clrMapOvr>
  <p:transition spd="med">
    <p:wipe dir="r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dirty="0"/>
              <a:t>Selecting a WAN Technology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Private WAN Infrastructures (Cont.)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0918" y="1406769"/>
            <a:ext cx="2672862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b="1" dirty="0"/>
              <a:t>Frame Relay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393014" y="1996368"/>
            <a:ext cx="3276600" cy="43550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dirty="0" err="1"/>
              <a:t>PVCs</a:t>
            </a:r>
            <a:r>
              <a:rPr lang="en-US" sz="2000" dirty="0"/>
              <a:t> carry both voice and data traffic.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dirty="0"/>
              <a:t>PVCs are uniquely identified by a data-link connection identifier (DLCI).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dirty="0"/>
              <a:t>PVCs and DLCIs ensure bidirectional communication from one DTE device to another.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dirty="0"/>
              <a:t>R1 uses DLCI 102 to reach R2 while R2 uses DLCI 201 to reach R1.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7723" y="2067340"/>
            <a:ext cx="4621265" cy="4193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590306"/>
      </p:ext>
    </p:extLst>
  </p:cSld>
  <p:clrMapOvr>
    <a:masterClrMapping/>
  </p:clrMapOvr>
  <p:transition spd="med">
    <p:wipe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dirty="0"/>
              <a:t>Selecting a WAN Technology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Private WAN Infrastructures (Cont.)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0918" y="1406769"/>
            <a:ext cx="2672862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b="1" dirty="0"/>
              <a:t>ATM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1181" y="1861600"/>
            <a:ext cx="79438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/>
              <a:t>Built on a cell-based architecture, rather than on a frame-based architecture. ATM cells are always a fixed length of 53 bytes. 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83225" y="2588583"/>
            <a:ext cx="5798238" cy="3909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009557"/>
      </p:ext>
    </p:extLst>
  </p:cSld>
  <p:clrMapOvr>
    <a:masterClrMapping/>
  </p:clrMapOvr>
  <p:transition spd="med">
    <p:wipe dir="r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dirty="0"/>
              <a:t>Selecting a WAN Technology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Private WAN Infrastructures (Cont.)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0918" y="1406769"/>
            <a:ext cx="2672862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b="1" dirty="0"/>
              <a:t>Ethernet WAN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98741" y="1921564"/>
            <a:ext cx="4108215" cy="45397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spcBef>
                <a:spcPts val="600"/>
              </a:spcBef>
            </a:pPr>
            <a:r>
              <a:rPr lang="en-US" sz="2000" dirty="0"/>
              <a:t>Features and Benefits of Ethernet WAN include:</a:t>
            </a:r>
          </a:p>
          <a:p>
            <a:pPr marL="236538" indent="-236538" algn="l" defTabSz="814388">
              <a:lnSpc>
                <a:spcPct val="95000"/>
              </a:lnSpc>
              <a:spcBef>
                <a:spcPts val="6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dirty="0"/>
              <a:t>Reduced expenses and administration </a:t>
            </a:r>
          </a:p>
          <a:p>
            <a:pPr marL="236538" indent="-236538" algn="l" defTabSz="814388">
              <a:lnSpc>
                <a:spcPct val="95000"/>
              </a:lnSpc>
              <a:spcBef>
                <a:spcPts val="6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dirty="0"/>
              <a:t>Easy integration with existing networks </a:t>
            </a:r>
          </a:p>
          <a:p>
            <a:pPr marL="236538" indent="-236538" algn="l" defTabSz="814388">
              <a:lnSpc>
                <a:spcPct val="95000"/>
              </a:lnSpc>
              <a:spcBef>
                <a:spcPts val="6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dirty="0"/>
              <a:t>Enhanced business productivity </a:t>
            </a:r>
          </a:p>
          <a:p>
            <a:pPr marL="236538" indent="-236538" algn="l" defTabSz="814388">
              <a:lnSpc>
                <a:spcPct val="95000"/>
              </a:lnSpc>
              <a:spcBef>
                <a:spcPts val="6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dirty="0"/>
              <a:t>Service providers now offer Ethernet WAN service using fiber-optic cabling.</a:t>
            </a:r>
          </a:p>
          <a:p>
            <a:pPr marL="236538" indent="-236538" algn="l" defTabSz="814388">
              <a:lnSpc>
                <a:spcPct val="95000"/>
              </a:lnSpc>
              <a:spcBef>
                <a:spcPts val="6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dirty="0"/>
              <a:t>Known as Metropolitan Ethernet (</a:t>
            </a:r>
            <a:r>
              <a:rPr lang="en-US" sz="2000" dirty="0" err="1"/>
              <a:t>MetroE</a:t>
            </a:r>
            <a:r>
              <a:rPr lang="en-US" sz="2000" dirty="0"/>
              <a:t>), Ethernet over MPLS (</a:t>
            </a:r>
            <a:r>
              <a:rPr lang="en-US" sz="2000" dirty="0" err="1"/>
              <a:t>EoMPLS</a:t>
            </a:r>
            <a:r>
              <a:rPr lang="en-US" sz="2000" dirty="0"/>
              <a:t>), and Virtual Private LAN Service (VPLS).</a:t>
            </a:r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74377" y="1359586"/>
            <a:ext cx="4544336" cy="379551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407659" y="5385178"/>
            <a:ext cx="4572000" cy="969496"/>
          </a:xfrm>
          <a:prstGeom prst="rect">
            <a:avLst/>
          </a:prstGeom>
        </p:spPr>
        <p:txBody>
          <a:bodyPr>
            <a:spAutoFit/>
          </a:bodyPr>
          <a:lstStyle/>
          <a:p>
            <a:pPr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</a:pPr>
            <a:r>
              <a:rPr lang="en-US" sz="2000" b="1" dirty="0"/>
              <a:t>Note</a:t>
            </a:r>
            <a:r>
              <a:rPr lang="en-US" sz="2000" dirty="0"/>
              <a:t>: Commonly used to replace the traditional Frame Relay and ATM WAN links.</a:t>
            </a:r>
          </a:p>
        </p:txBody>
      </p:sp>
    </p:spTree>
    <p:extLst>
      <p:ext uri="{BB962C8B-B14F-4D97-AF65-F5344CB8AC3E}">
        <p14:creationId xmlns:p14="http://schemas.microsoft.com/office/powerpoint/2010/main" val="3649225849"/>
      </p:ext>
    </p:extLst>
  </p:cSld>
  <p:clrMapOvr>
    <a:masterClrMapping/>
  </p:clrMapOvr>
  <p:transition spd="med">
    <p:wipe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dirty="0"/>
              <a:t>Selecting a WAN Technology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Private WAN Infrastructures (Cont.)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0918" y="1406769"/>
            <a:ext cx="2672862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b="1" dirty="0"/>
              <a:t>MPLS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51791" y="1819028"/>
            <a:ext cx="87596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/>
              <a:t>Multiprotocol Label Switching (MPLS) is a multiprotocol high-performance WAN technology that directs data from one router to the next, based on short path labels rather than IP network addresses.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3915" y="2853590"/>
            <a:ext cx="6657143" cy="3695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6238753"/>
      </p:ext>
    </p:extLst>
  </p:cSld>
  <p:clrMapOvr>
    <a:masterClrMapping/>
  </p:clrMapOvr>
  <p:transition spd="med">
    <p:wipe dir="r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dirty="0"/>
              <a:t>Selecting a WAN Technology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Private WAN Infrastructures (Cont.)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0918" y="1406769"/>
            <a:ext cx="2672862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b="1" dirty="0"/>
              <a:t>VSAT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37909" y="1994499"/>
            <a:ext cx="291465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/>
              <a:t>Very small aperture terminal (VSAT) -  a solution that creates a private WAN using satellite communications. 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4571" y="1599248"/>
            <a:ext cx="5342857" cy="4666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2096255"/>
      </p:ext>
    </p:extLst>
  </p:cSld>
  <p:clrMapOvr>
    <a:masterClrMapping/>
  </p:clrMapOvr>
  <p:transition spd="med">
    <p:wipe dir="r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dirty="0"/>
              <a:t>Selecting a WAN Technology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Public WAN Infrastructures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0918" y="1406769"/>
            <a:ext cx="2672862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b="1" dirty="0"/>
              <a:t>DSL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85529" y="2048941"/>
            <a:ext cx="3114261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dirty="0"/>
              <a:t>Always-on connection technology that uses existing twisted-pair telephone lines to transport high-bandwidth data, and provides IP services to subscribers. 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dirty="0"/>
              <a:t>A DSL modem converts an Ethernet signal from the user device to a DSL signal, which is transmitted to the central office.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71870" y="1968244"/>
            <a:ext cx="5413103" cy="3902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634672"/>
      </p:ext>
    </p:extLst>
  </p:cSld>
  <p:clrMapOvr>
    <a:masterClrMapping/>
  </p:clrMapOvr>
  <p:transition spd="med">
    <p:wipe dir="r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dirty="0"/>
              <a:t>Selecting a WAN Technology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Public WAN Infrastructures (Cont.)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0918" y="1406769"/>
            <a:ext cx="2672862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b="1" dirty="0"/>
              <a:t>Cable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09550" y="1761582"/>
            <a:ext cx="2647950" cy="28777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dirty="0"/>
              <a:t>Network access is available from some cable television networks. 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dirty="0"/>
              <a:t>Cable modems provide an always-on connection and a simple installation. 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32288" y="1782934"/>
            <a:ext cx="5215976" cy="3904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227815"/>
      </p:ext>
    </p:extLst>
  </p:cSld>
  <p:clrMapOvr>
    <a:masterClrMapping/>
  </p:clrMapOvr>
  <p:transition spd="med">
    <p:wipe dir="r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dirty="0"/>
              <a:t>Selecting a WAN Technology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Public WAN Infrastructures (Cont.)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0918" y="1406769"/>
            <a:ext cx="2672862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b="1" dirty="0"/>
              <a:t>Wireless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99155" y="1790861"/>
            <a:ext cx="3793725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/>
              <a:t>New developments in broadband wireless technology: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b="1" dirty="0"/>
              <a:t>Municipal Wi-Fi</a:t>
            </a:r>
            <a:r>
              <a:rPr lang="en-US" sz="2000" dirty="0"/>
              <a:t> – Many cities have begun setting up municipal wireless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b="1" dirty="0"/>
              <a:t>WiMAX</a:t>
            </a:r>
            <a:r>
              <a:rPr lang="en-US" sz="2000" dirty="0"/>
              <a:t> – Worldwide Interoperability for Microwave Access (WiMAX) is a new technology that is just beginning to come into use.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b="1" dirty="0"/>
              <a:t>Satellite Internet</a:t>
            </a:r>
            <a:r>
              <a:rPr lang="en-US" sz="2000" dirty="0"/>
              <a:t> </a:t>
            </a:r>
            <a:r>
              <a:rPr lang="en-US" sz="2000" dirty="0" smtClean="0"/>
              <a:t>- </a:t>
            </a:r>
            <a:r>
              <a:rPr lang="en-US" sz="2000" dirty="0"/>
              <a:t>Typically used by rural users where cable and DSL are not available.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21566" y="2265680"/>
            <a:ext cx="5010399" cy="3486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9961869"/>
      </p:ext>
    </p:extLst>
  </p:cSld>
  <p:clrMapOvr>
    <a:masterClrMapping/>
  </p:clrMapOvr>
  <p:transition spd="med">
    <p:wipe dir="r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dirty="0"/>
              <a:t>Selecting a WAN Technology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Public WAN Infrastructures (Cont.)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0918" y="1406769"/>
            <a:ext cx="2672862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b="1" dirty="0"/>
              <a:t>3G/4G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17845" y="1836330"/>
            <a:ext cx="7624761" cy="21390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/>
              <a:t>Common cellular industry terms include: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b="1" dirty="0" err="1"/>
              <a:t>3G</a:t>
            </a:r>
            <a:r>
              <a:rPr lang="en-US" sz="2000" b="1" dirty="0"/>
              <a:t>/4G Wireless</a:t>
            </a:r>
            <a:r>
              <a:rPr lang="en-US" sz="2000" dirty="0"/>
              <a:t> – Abbreviation for 3rd generation and 4th generation cellular access. These technologies support wireless Internet access.</a:t>
            </a:r>
          </a:p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sz="2000" b="1" dirty="0"/>
              <a:t>Long-Term Evolution (LTE) </a:t>
            </a:r>
            <a:r>
              <a:rPr lang="en-US" sz="2000" dirty="0"/>
              <a:t>– A newer and faster technology, considered to be part of the 4th generation (4G) technology.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1616" y="4009775"/>
            <a:ext cx="6695238" cy="2628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004279"/>
      </p:ext>
    </p:extLst>
  </p:cSld>
  <p:clrMapOvr>
    <a:masterClrMapping/>
  </p:clrMapOvr>
  <p:transition spd="med">
    <p:wipe dir="r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dirty="0"/>
              <a:t>Selecting a WAN Technology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Public WAN Infrastructures (Cont.) </a:t>
            </a:r>
          </a:p>
        </p:txBody>
      </p:sp>
      <p:sp>
        <p:nvSpPr>
          <p:cNvPr id="7" name="Content Placeholder 1"/>
          <p:cNvSpPr>
            <a:spLocks noGrp="1"/>
          </p:cNvSpPr>
          <p:nvPr>
            <p:ph idx="1"/>
          </p:nvPr>
        </p:nvSpPr>
        <p:spPr>
          <a:xfrm>
            <a:off x="193869" y="1232591"/>
            <a:ext cx="4762444" cy="5027531"/>
          </a:xfrm>
        </p:spPr>
        <p:txBody>
          <a:bodyPr>
            <a:normAutofit/>
          </a:bodyPr>
          <a:lstStyle/>
          <a:p>
            <a:r>
              <a:rPr lang="en-US" dirty="0"/>
              <a:t>Public WANs rely on VPNs for securing data between private networks as it crosses a public network, such as the Internet. </a:t>
            </a:r>
          </a:p>
          <a:p>
            <a:r>
              <a:rPr lang="en-US" dirty="0"/>
              <a:t>Benefits:</a:t>
            </a:r>
          </a:p>
          <a:p>
            <a:pPr lvl="1"/>
            <a:r>
              <a:rPr lang="en-US" sz="1800" dirty="0"/>
              <a:t>Cost savings </a:t>
            </a:r>
          </a:p>
          <a:p>
            <a:pPr lvl="1"/>
            <a:r>
              <a:rPr lang="en-US" sz="1800" dirty="0"/>
              <a:t>Security </a:t>
            </a:r>
          </a:p>
          <a:p>
            <a:pPr lvl="1"/>
            <a:r>
              <a:rPr lang="en-US" sz="1800" dirty="0"/>
              <a:t>Scalability </a:t>
            </a:r>
          </a:p>
          <a:p>
            <a:pPr lvl="1"/>
            <a:r>
              <a:rPr lang="en-US" sz="1800" dirty="0"/>
              <a:t>Compatibility with broadband technology </a:t>
            </a:r>
            <a:endParaRPr lang="en-US" sz="2400" dirty="0"/>
          </a:p>
          <a:p>
            <a:r>
              <a:rPr lang="en-US" dirty="0"/>
              <a:t>Two types of VPN:</a:t>
            </a:r>
          </a:p>
          <a:p>
            <a:pPr lvl="1"/>
            <a:r>
              <a:rPr lang="en-US" sz="1800" dirty="0"/>
              <a:t>Site-to-site VPNs </a:t>
            </a:r>
          </a:p>
          <a:p>
            <a:pPr lvl="1"/>
            <a:r>
              <a:rPr lang="en-US" sz="1800" dirty="0"/>
              <a:t>Remote-access VPNs 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18778" y="1236496"/>
            <a:ext cx="3398260" cy="280541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82817" y="4171889"/>
            <a:ext cx="3587634" cy="235165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6189920" y="1295069"/>
            <a:ext cx="1269899" cy="3139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600" b="1" dirty="0"/>
              <a:t>Site-to-Site</a:t>
            </a:r>
          </a:p>
        </p:txBody>
      </p:sp>
      <p:sp>
        <p:nvSpPr>
          <p:cNvPr id="8" name="Rectangle 7"/>
          <p:cNvSpPr/>
          <p:nvPr/>
        </p:nvSpPr>
        <p:spPr>
          <a:xfrm>
            <a:off x="6083167" y="4051521"/>
            <a:ext cx="1721946" cy="3139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600" b="1" dirty="0"/>
              <a:t>Remote-Access</a:t>
            </a:r>
          </a:p>
        </p:txBody>
      </p:sp>
    </p:spTree>
    <p:extLst>
      <p:ext uri="{BB962C8B-B14F-4D97-AF65-F5344CB8AC3E}">
        <p14:creationId xmlns:p14="http://schemas.microsoft.com/office/powerpoint/2010/main" val="4121985757"/>
      </p:ext>
    </p:extLst>
  </p:cSld>
  <p:clrMapOvr>
    <a:masterClrMapping/>
  </p:clrMapOvr>
  <p:transition spd="med">
    <p:wipe dir="r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dirty="0"/>
              <a:t>Selecting a WAN Technology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Selecting WAN Services</a:t>
            </a:r>
          </a:p>
        </p:txBody>
      </p:sp>
      <p:sp>
        <p:nvSpPr>
          <p:cNvPr id="7" name="Content Placeholder 1"/>
          <p:cNvSpPr>
            <a:spLocks noGrp="1"/>
          </p:cNvSpPr>
          <p:nvPr>
            <p:ph idx="1"/>
          </p:nvPr>
        </p:nvSpPr>
        <p:spPr>
          <a:xfrm>
            <a:off x="213109" y="1217955"/>
            <a:ext cx="8327990" cy="540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Answer the following questions when choosing a WAN Connection: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9907" y="2452316"/>
            <a:ext cx="4626685" cy="3074277"/>
          </a:xfrm>
          <a:prstGeom prst="rect">
            <a:avLst/>
          </a:prstGeom>
        </p:spPr>
      </p:pic>
      <p:grpSp>
        <p:nvGrpSpPr>
          <p:cNvPr id="6" name="Group 5"/>
          <p:cNvGrpSpPr/>
          <p:nvPr/>
        </p:nvGrpSpPr>
        <p:grpSpPr>
          <a:xfrm>
            <a:off x="4683964" y="3395543"/>
            <a:ext cx="4460036" cy="1479224"/>
            <a:chOff x="4683964" y="3666848"/>
            <a:chExt cx="4460036" cy="1479224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 rotWithShape="1">
            <a:blip r:embed="rId4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683964" y="4109776"/>
              <a:ext cx="4460036" cy="1036296"/>
            </a:xfrm>
            <a:prstGeom prst="rect">
              <a:avLst/>
            </a:prstGeom>
          </p:spPr>
        </p:pic>
        <p:pic>
          <p:nvPicPr>
            <p:cNvPr id="5" name="Picture 4"/>
            <p:cNvPicPr>
              <a:picLocks noChangeAspect="1"/>
            </p:cNvPicPr>
            <p:nvPr/>
          </p:nvPicPr>
          <p:blipFill rotWithShape="1">
            <a:blip r:embed="rId5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752870" y="3666848"/>
              <a:ext cx="2836955" cy="54341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349243310"/>
      </p:ext>
    </p:extLst>
  </p:cSld>
  <p:clrMapOvr>
    <a:masterClrMapping/>
  </p:clrMapOvr>
  <p:transition spd="med">
    <p:wipe dir="r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11150" y="2263775"/>
            <a:ext cx="3854450" cy="1481138"/>
          </a:xfrm>
        </p:spPr>
        <p:txBody>
          <a:bodyPr/>
          <a:lstStyle/>
          <a:p>
            <a:pPr eaLnBrk="1" hangingPunct="1"/>
            <a:r>
              <a:rPr lang="en-US" sz="2400" dirty="0"/>
              <a:t>1.3 Summary</a:t>
            </a:r>
            <a:endParaRPr lang="en-US" sz="24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1915867"/>
      </p:ext>
    </p:extLst>
  </p:cSld>
  <p:clrMapOvr>
    <a:masterClrMapping/>
  </p:clrMapOvr>
  <p:transition>
    <p:wipe dir="r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296899" y="1112781"/>
            <a:ext cx="8600517" cy="53868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  <a:normAutofit/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2000" dirty="0"/>
              <a:t>WAN access standards operate at Layers 1 and 2 of the OSI model.</a:t>
            </a:r>
          </a:p>
          <a:p>
            <a:r>
              <a:rPr lang="en-US" sz="2000" dirty="0"/>
              <a:t>Permanent, dedicated point-to-point connections are provided by using leased lines. </a:t>
            </a:r>
          </a:p>
          <a:p>
            <a:r>
              <a:rPr lang="en-US" sz="2000" dirty="0"/>
              <a:t>Private WAN connections include:</a:t>
            </a:r>
          </a:p>
          <a:p>
            <a:pPr lvl="1"/>
            <a:r>
              <a:rPr lang="en-US" sz="1600" dirty="0"/>
              <a:t>Dialup</a:t>
            </a:r>
          </a:p>
          <a:p>
            <a:pPr lvl="1"/>
            <a:r>
              <a:rPr lang="en-US" sz="1600" dirty="0"/>
              <a:t>ISDN</a:t>
            </a:r>
          </a:p>
          <a:p>
            <a:pPr lvl="1"/>
            <a:r>
              <a:rPr lang="en-US" sz="1600" dirty="0"/>
              <a:t>Frame Relay</a:t>
            </a:r>
          </a:p>
          <a:p>
            <a:pPr lvl="1"/>
            <a:r>
              <a:rPr lang="en-US" sz="1600" dirty="0"/>
              <a:t>ATM</a:t>
            </a:r>
          </a:p>
          <a:p>
            <a:pPr lvl="1"/>
            <a:r>
              <a:rPr lang="en-US" sz="1600" dirty="0"/>
              <a:t>Metro Ethernet</a:t>
            </a:r>
          </a:p>
          <a:p>
            <a:pPr lvl="1"/>
            <a:r>
              <a:rPr lang="en-US" sz="1600" dirty="0"/>
              <a:t>MPLS</a:t>
            </a:r>
          </a:p>
          <a:p>
            <a:pPr lvl="1"/>
            <a:r>
              <a:rPr lang="en-US" sz="1600" dirty="0"/>
              <a:t>VSAT</a:t>
            </a:r>
          </a:p>
          <a:p>
            <a:r>
              <a:rPr lang="en-US" sz="2000" dirty="0"/>
              <a:t>Security over public infrastructure connections can be provided by using remote-access or site-to-site Virtual Private Networks (VPNs).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Chapter Summary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Summary</a:t>
            </a:r>
          </a:p>
        </p:txBody>
      </p:sp>
      <p:sp>
        <p:nvSpPr>
          <p:cNvPr id="2" name="Rectangle 1"/>
          <p:cNvSpPr/>
          <p:nvPr/>
        </p:nvSpPr>
        <p:spPr>
          <a:xfrm>
            <a:off x="4572000" y="2298859"/>
            <a:ext cx="4572000" cy="1665071"/>
          </a:xfrm>
          <a:prstGeom prst="rect">
            <a:avLst/>
          </a:prstGeom>
        </p:spPr>
        <p:txBody>
          <a:bodyPr>
            <a:spAutoFit/>
          </a:bodyPr>
          <a:lstStyle/>
          <a:p>
            <a:pPr marL="236538" indent="-236538" algn="l" defTabSz="814388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charset="0"/>
              <a:buChar char="§"/>
            </a:pPr>
            <a:r>
              <a:rPr lang="en-US" sz="2000" dirty="0">
                <a:latin typeface="+mn-lt"/>
              </a:rPr>
              <a:t>Public WAN connections include:</a:t>
            </a:r>
          </a:p>
          <a:p>
            <a:pPr marL="574675" lvl="1" indent="-117475" algn="l" defTabSz="814388">
              <a:lnSpc>
                <a:spcPct val="95000"/>
              </a:lnSpc>
              <a:spcBef>
                <a:spcPct val="35000"/>
              </a:spcBef>
              <a:buClr>
                <a:srgbClr val="708CA1"/>
              </a:buClr>
            </a:pPr>
            <a:r>
              <a:rPr lang="en-US" sz="1600" dirty="0">
                <a:latin typeface="+mn-lt"/>
              </a:rPr>
              <a:t>DSL</a:t>
            </a:r>
          </a:p>
          <a:p>
            <a:pPr marL="574675" lvl="1" indent="-117475" algn="l" defTabSz="814388">
              <a:lnSpc>
                <a:spcPct val="95000"/>
              </a:lnSpc>
              <a:spcBef>
                <a:spcPct val="35000"/>
              </a:spcBef>
              <a:buClr>
                <a:srgbClr val="708CA1"/>
              </a:buClr>
            </a:pPr>
            <a:r>
              <a:rPr lang="en-US" sz="1600" dirty="0">
                <a:latin typeface="+mn-lt"/>
              </a:rPr>
              <a:t>Cable</a:t>
            </a:r>
          </a:p>
          <a:p>
            <a:pPr marL="574675" lvl="1" indent="-117475" algn="l" defTabSz="814388">
              <a:lnSpc>
                <a:spcPct val="95000"/>
              </a:lnSpc>
              <a:spcBef>
                <a:spcPct val="35000"/>
              </a:spcBef>
              <a:buClr>
                <a:srgbClr val="708CA1"/>
              </a:buClr>
            </a:pPr>
            <a:r>
              <a:rPr lang="en-US" sz="1600" dirty="0">
                <a:latin typeface="+mn-lt"/>
              </a:rPr>
              <a:t>Wireless</a:t>
            </a:r>
          </a:p>
          <a:p>
            <a:pPr marL="574675" lvl="1" indent="-117475" algn="l" defTabSz="814388">
              <a:lnSpc>
                <a:spcPct val="95000"/>
              </a:lnSpc>
              <a:spcBef>
                <a:spcPct val="35000"/>
              </a:spcBef>
              <a:buClr>
                <a:srgbClr val="708CA1"/>
              </a:buClr>
            </a:pPr>
            <a:r>
              <a:rPr lang="en-US" sz="1600" dirty="0">
                <a:latin typeface="+mn-lt"/>
              </a:rPr>
              <a:t>Cellular</a:t>
            </a:r>
          </a:p>
        </p:txBody>
      </p:sp>
    </p:spTree>
    <p:extLst>
      <p:ext uri="{BB962C8B-B14F-4D97-AF65-F5344CB8AC3E}">
        <p14:creationId xmlns:p14="http://schemas.microsoft.com/office/powerpoint/2010/main" val="1621329105"/>
      </p:ext>
    </p:extLst>
  </p:cSld>
  <p:clrMapOvr>
    <a:masterClrMapping/>
  </p:clrMapOvr>
  <p:transition spd="med">
    <p:wipe dir="r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7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ctr"/>
          <a:lstStyle/>
          <a:p>
            <a:endParaRPr lang="en-US"/>
          </a:p>
        </p:txBody>
      </p:sp>
      <p:pic>
        <p:nvPicPr>
          <p:cNvPr id="121858" name="Picture 3" descr="CNA_largo-onwhite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08125" y="2741613"/>
            <a:ext cx="6097588" cy="89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17036819"/>
      </p:ext>
    </p:extLst>
  </p:cSld>
  <p:clrMapOvr>
    <a:masterClrMapping/>
  </p:clrMapOvr>
  <p:transition spd="med">
    <p:wipe dir="r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9" descr="Cisco_WHT_Logo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352800" y="2619375"/>
            <a:ext cx="2400300" cy="1266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3" name="Rectangle 70"/>
          <p:cNvSpPr>
            <a:spLocks noChangeArrowheads="1"/>
          </p:cNvSpPr>
          <p:nvPr/>
        </p:nvSpPr>
        <p:spPr bwMode="auto">
          <a:xfrm>
            <a:off x="0" y="0"/>
            <a:ext cx="9144000" cy="685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ctr"/>
          <a:lstStyle/>
          <a:p>
            <a:pPr algn="ctr" eaLnBrk="0" hangingPunct="0">
              <a:lnSpc>
                <a:spcPct val="90000"/>
              </a:lnSpc>
            </a:pPr>
            <a:endParaRPr lang="en-US" b="0"/>
          </a:p>
        </p:txBody>
      </p:sp>
    </p:spTree>
    <p:extLst>
      <p:ext uri="{BB962C8B-B14F-4D97-AF65-F5344CB8AC3E}">
        <p14:creationId xmlns:p14="http://schemas.microsoft.com/office/powerpoint/2010/main" val="725382621"/>
      </p:ext>
    </p:extLst>
  </p:cSld>
  <p:clrMapOvr>
    <a:masterClrMapping/>
  </p:clrMapOvr>
  <p:transition>
    <p:wipe dir="r"/>
  </p:transition>
</p:sld>
</file>

<file path=ppt/theme/theme1.xml><?xml version="1.0" encoding="utf-8"?>
<a:theme xmlns:a="http://schemas.openxmlformats.org/drawingml/2006/main" name="PPT-TMPLT-WHT_C">
  <a:themeElements>
    <a:clrScheme name="PPT-TMPLT-WHT_C 1">
      <a:dk1>
        <a:srgbClr val="000000"/>
      </a:dk1>
      <a:lt1>
        <a:srgbClr val="FFFFFF"/>
      </a:lt1>
      <a:dk2>
        <a:srgbClr val="0183B7"/>
      </a:dk2>
      <a:lt2>
        <a:srgbClr val="000000"/>
      </a:lt2>
      <a:accent1>
        <a:srgbClr val="0183B7"/>
      </a:accent1>
      <a:accent2>
        <a:srgbClr val="B21A1A"/>
      </a:accent2>
      <a:accent3>
        <a:srgbClr val="FFFFFF"/>
      </a:accent3>
      <a:accent4>
        <a:srgbClr val="000000"/>
      </a:accent4>
      <a:accent5>
        <a:srgbClr val="AAC1D8"/>
      </a:accent5>
      <a:accent6>
        <a:srgbClr val="A11616"/>
      </a:accent6>
      <a:hlink>
        <a:srgbClr val="83A2CF"/>
      </a:hlink>
      <a:folHlink>
        <a:srgbClr val="EFB525"/>
      </a:folHlink>
    </a:clrScheme>
    <a:fontScheme name="PPT-TMPLT-WHT_C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PPT-TMPLT-WHT_C 1">
        <a:dk1>
          <a:srgbClr val="000000"/>
        </a:dk1>
        <a:lt1>
          <a:srgbClr val="FFFFFF"/>
        </a:lt1>
        <a:dk2>
          <a:srgbClr val="0183B7"/>
        </a:dk2>
        <a:lt2>
          <a:srgbClr val="000000"/>
        </a:lt2>
        <a:accent1>
          <a:srgbClr val="0183B7"/>
        </a:accent1>
        <a:accent2>
          <a:srgbClr val="B21A1A"/>
        </a:accent2>
        <a:accent3>
          <a:srgbClr val="FFFFFF"/>
        </a:accent3>
        <a:accent4>
          <a:srgbClr val="000000"/>
        </a:accent4>
        <a:accent5>
          <a:srgbClr val="AAC1D8"/>
        </a:accent5>
        <a:accent6>
          <a:srgbClr val="A11616"/>
        </a:accent6>
        <a:hlink>
          <a:srgbClr val="83A2CF"/>
        </a:hlink>
        <a:folHlink>
          <a:srgbClr val="EFB525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Instructor_Supplemental_Material_Template.pptx" id="{3198E07C-115F-418B-A9A8-BF9053302A35}" vid="{198B02FE-59AF-4313-B2FA-B9A3F3C1E378}"/>
    </a:ext>
  </a:extLst>
</a:theme>
</file>

<file path=ppt/theme/theme2.xml><?xml version="1.0" encoding="utf-8"?>
<a:theme xmlns:a="http://schemas.openxmlformats.org/drawingml/2006/main" name="NetAcad-4F_PPT-WHT_060408">
  <a:themeElements>
    <a:clrScheme name="Oct_2006_Cisco White Template 1">
      <a:dk1>
        <a:srgbClr val="000000"/>
      </a:dk1>
      <a:lt1>
        <a:srgbClr val="FFFFFF"/>
      </a:lt1>
      <a:dk2>
        <a:srgbClr val="0183B7"/>
      </a:dk2>
      <a:lt2>
        <a:srgbClr val="000000"/>
      </a:lt2>
      <a:accent1>
        <a:srgbClr val="0183B7"/>
      </a:accent1>
      <a:accent2>
        <a:srgbClr val="B21A1A"/>
      </a:accent2>
      <a:accent3>
        <a:srgbClr val="FFFFFF"/>
      </a:accent3>
      <a:accent4>
        <a:srgbClr val="000000"/>
      </a:accent4>
      <a:accent5>
        <a:srgbClr val="AAC1D8"/>
      </a:accent5>
      <a:accent6>
        <a:srgbClr val="A11616"/>
      </a:accent6>
      <a:hlink>
        <a:srgbClr val="83A2CF"/>
      </a:hlink>
      <a:folHlink>
        <a:srgbClr val="EFB525"/>
      </a:folHlink>
    </a:clrScheme>
    <a:fontScheme name="Oct_2006_Cisco White Templat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Oct_2006_Cisco White Template 1">
        <a:dk1>
          <a:srgbClr val="000000"/>
        </a:dk1>
        <a:lt1>
          <a:srgbClr val="FFFFFF"/>
        </a:lt1>
        <a:dk2>
          <a:srgbClr val="0183B7"/>
        </a:dk2>
        <a:lt2>
          <a:srgbClr val="000000"/>
        </a:lt2>
        <a:accent1>
          <a:srgbClr val="0183B7"/>
        </a:accent1>
        <a:accent2>
          <a:srgbClr val="B21A1A"/>
        </a:accent2>
        <a:accent3>
          <a:srgbClr val="FFFFFF"/>
        </a:accent3>
        <a:accent4>
          <a:srgbClr val="000000"/>
        </a:accent4>
        <a:accent5>
          <a:srgbClr val="AAC1D8"/>
        </a:accent5>
        <a:accent6>
          <a:srgbClr val="A11616"/>
        </a:accent6>
        <a:hlink>
          <a:srgbClr val="83A2CF"/>
        </a:hlink>
        <a:folHlink>
          <a:srgbClr val="EFB525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Instructor_Supplemental_Material_Template.pptx" id="{3198E07C-115F-418B-A9A8-BF9053302A35}" vid="{C5585B68-2BDF-41F6-9912-6E7821961829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Instructor_Supplemental_Material_Template</Template>
  <TotalTime>7740</TotalTime>
  <Pages>28</Pages>
  <Words>1515</Words>
  <Application>Microsoft Office PowerPoint</Application>
  <PresentationFormat>On-screen Show (4:3)</PresentationFormat>
  <Paragraphs>241</Paragraphs>
  <Slides>29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29</vt:i4>
      </vt:variant>
    </vt:vector>
  </HeadingPairs>
  <TitlesOfParts>
    <vt:vector size="35" baseType="lpstr">
      <vt:lpstr>ＭＳ Ｐゴシック</vt:lpstr>
      <vt:lpstr>Arial</vt:lpstr>
      <vt:lpstr>Courier New</vt:lpstr>
      <vt:lpstr>Wingdings</vt:lpstr>
      <vt:lpstr>PPT-TMPLT-WHT_C</vt:lpstr>
      <vt:lpstr>NetAcad-4F_PPT-WHT_060408</vt:lpstr>
      <vt:lpstr>Chapter 1: WAN Concepts</vt:lpstr>
      <vt:lpstr>Chapter 1 - Sections &amp; Objectives</vt:lpstr>
      <vt:lpstr>1.1 WAN Technologies Overview</vt:lpstr>
      <vt:lpstr>WAN Technologies Overview Purpose of WANs</vt:lpstr>
      <vt:lpstr>WAN Technologies Overview Purpose of WANs</vt:lpstr>
      <vt:lpstr>WAN Technologies Overview Purpose of WANs</vt:lpstr>
      <vt:lpstr>WAN Technologies Overview WAN Operations</vt:lpstr>
      <vt:lpstr>WAN Technologies Overview WAN Operations</vt:lpstr>
      <vt:lpstr>WAN Technologies Overview WAN Operations</vt:lpstr>
      <vt:lpstr>1.2 Selecting a WAN Technology</vt:lpstr>
      <vt:lpstr>Selecting a WAN Technology WAN Services</vt:lpstr>
      <vt:lpstr>Selecting a WAN Technology WAN Services (cont.)</vt:lpstr>
      <vt:lpstr>Selecting a WAN Technology Private WAN Infrastructures</vt:lpstr>
      <vt:lpstr>Selecting a WAN Technology Private WAN Infrastructures (Cont.) </vt:lpstr>
      <vt:lpstr>Selecting a WAN Technology Private WAN Infrastructures (Cont.) </vt:lpstr>
      <vt:lpstr>Selecting a WAN Technology Private WAN Infrastructures (Cont.) </vt:lpstr>
      <vt:lpstr>Selecting a WAN Technology Private WAN Infrastructures (Cont.) </vt:lpstr>
      <vt:lpstr>Selecting a WAN Technology Private WAN Infrastructures (Cont.) </vt:lpstr>
      <vt:lpstr>Selecting a WAN Technology Private WAN Infrastructures (Cont.) </vt:lpstr>
      <vt:lpstr>Selecting a WAN Technology Public WAN Infrastructures </vt:lpstr>
      <vt:lpstr>Selecting a WAN Technology Public WAN Infrastructures (Cont.) </vt:lpstr>
      <vt:lpstr>Selecting a WAN Technology Public WAN Infrastructures (Cont.) </vt:lpstr>
      <vt:lpstr>Selecting a WAN Technology Public WAN Infrastructures (Cont.) </vt:lpstr>
      <vt:lpstr>Selecting a WAN Technology Public WAN Infrastructures (Cont.) </vt:lpstr>
      <vt:lpstr>Selecting a WAN Technology Selecting WAN Services</vt:lpstr>
      <vt:lpstr>1.3 Summary</vt:lpstr>
      <vt:lpstr>Chapter Summary Summary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Instructor Materials Chapter X: Chapter Title</dc:title>
  <dc:creator>Suk-yi Pennock</dc:creator>
  <cp:lastModifiedBy>Paul Wallin</cp:lastModifiedBy>
  <cp:revision>84</cp:revision>
  <cp:lastPrinted>1999-01-27T00:54:54Z</cp:lastPrinted>
  <dcterms:created xsi:type="dcterms:W3CDTF">2016-09-09T13:31:30Z</dcterms:created>
  <dcterms:modified xsi:type="dcterms:W3CDTF">2017-10-24T10:18:56Z</dcterms:modified>
</cp:coreProperties>
</file>