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62" r:id="rId4"/>
    <p:sldId id="271" r:id="rId5"/>
    <p:sldId id="270" r:id="rId6"/>
    <p:sldId id="258" r:id="rId7"/>
    <p:sldId id="259" r:id="rId8"/>
    <p:sldId id="261" r:id="rId9"/>
    <p:sldId id="265" r:id="rId10"/>
    <p:sldId id="263" r:id="rId11"/>
    <p:sldId id="266" r:id="rId12"/>
    <p:sldId id="267" r:id="rId13"/>
    <p:sldId id="268" r:id="rId14"/>
    <p:sldId id="272" r:id="rId15"/>
    <p:sldId id="273" r:id="rId16"/>
    <p:sldId id="274"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817318-1C55-D241-96D4-5BA65DCCC866}" type="datetimeFigureOut">
              <a:rPr lang="en-US" smtClean="0"/>
              <a:t>11/13/25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4EF5B4-A670-9D42-B783-26A933AB1EF9}" type="slidenum">
              <a:rPr lang="en-US" smtClean="0"/>
              <a:t>‹#›</a:t>
            </a:fld>
            <a:endParaRPr lang="en-US"/>
          </a:p>
        </p:txBody>
      </p:sp>
    </p:spTree>
    <p:extLst>
      <p:ext uri="{BB962C8B-B14F-4D97-AF65-F5344CB8AC3E}">
        <p14:creationId xmlns:p14="http://schemas.microsoft.com/office/powerpoint/2010/main" val="19608359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04EF5B4-A670-9D42-B783-26A933AB1EF9}" type="slidenum">
              <a:rPr lang="en-US" smtClean="0"/>
              <a:t>7</a:t>
            </a:fld>
            <a:endParaRPr lang="en-US"/>
          </a:p>
        </p:txBody>
      </p:sp>
    </p:spTree>
    <p:extLst>
      <p:ext uri="{BB962C8B-B14F-4D97-AF65-F5344CB8AC3E}">
        <p14:creationId xmlns:p14="http://schemas.microsoft.com/office/powerpoint/2010/main" val="17047772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7DB2F-81BE-5A5E-8528-D8F844990D5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32F517C-DD3E-5674-C0B0-B6D3C6845D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9CCC7F3-38B6-5A28-9A55-C7E8B4D332FC}"/>
              </a:ext>
            </a:extLst>
          </p:cNvPr>
          <p:cNvSpPr>
            <a:spLocks noGrp="1"/>
          </p:cNvSpPr>
          <p:nvPr>
            <p:ph type="dt" sz="half" idx="10"/>
          </p:nvPr>
        </p:nvSpPr>
        <p:spPr/>
        <p:txBody>
          <a:bodyPr/>
          <a:lstStyle/>
          <a:p>
            <a:fld id="{C19570A7-E1AC-CE48-BBC1-726F2D361CCA}" type="datetimeFigureOut">
              <a:rPr lang="en-US" smtClean="0"/>
              <a:t>11/13/25</a:t>
            </a:fld>
            <a:endParaRPr lang="en-US"/>
          </a:p>
        </p:txBody>
      </p:sp>
      <p:sp>
        <p:nvSpPr>
          <p:cNvPr id="5" name="Footer Placeholder 4">
            <a:extLst>
              <a:ext uri="{FF2B5EF4-FFF2-40B4-BE49-F238E27FC236}">
                <a16:creationId xmlns:a16="http://schemas.microsoft.com/office/drawing/2014/main" id="{B2B7352C-0E03-8C40-BC89-B4F115F89F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986448-F50B-8787-5279-4A0828F417C4}"/>
              </a:ext>
            </a:extLst>
          </p:cNvPr>
          <p:cNvSpPr>
            <a:spLocks noGrp="1"/>
          </p:cNvSpPr>
          <p:nvPr>
            <p:ph type="sldNum" sz="quarter" idx="12"/>
          </p:nvPr>
        </p:nvSpPr>
        <p:spPr/>
        <p:txBody>
          <a:bodyPr/>
          <a:lstStyle/>
          <a:p>
            <a:fld id="{996B49AA-52B7-0444-BE33-4B796B5167E2}" type="slidenum">
              <a:rPr lang="en-US" smtClean="0"/>
              <a:t>‹#›</a:t>
            </a:fld>
            <a:endParaRPr lang="en-US"/>
          </a:p>
        </p:txBody>
      </p:sp>
    </p:spTree>
    <p:extLst>
      <p:ext uri="{BB962C8B-B14F-4D97-AF65-F5344CB8AC3E}">
        <p14:creationId xmlns:p14="http://schemas.microsoft.com/office/powerpoint/2010/main" val="11025715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0CC25-52D4-808E-540E-EE1627C7825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82B577F-661D-3D36-E223-0072C905F58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008A35-119C-1F2E-837A-AD7E1B395FFE}"/>
              </a:ext>
            </a:extLst>
          </p:cNvPr>
          <p:cNvSpPr>
            <a:spLocks noGrp="1"/>
          </p:cNvSpPr>
          <p:nvPr>
            <p:ph type="dt" sz="half" idx="10"/>
          </p:nvPr>
        </p:nvSpPr>
        <p:spPr/>
        <p:txBody>
          <a:bodyPr/>
          <a:lstStyle/>
          <a:p>
            <a:fld id="{C19570A7-E1AC-CE48-BBC1-726F2D361CCA}" type="datetimeFigureOut">
              <a:rPr lang="en-US" smtClean="0"/>
              <a:t>11/13/25</a:t>
            </a:fld>
            <a:endParaRPr lang="en-US"/>
          </a:p>
        </p:txBody>
      </p:sp>
      <p:sp>
        <p:nvSpPr>
          <p:cNvPr id="5" name="Footer Placeholder 4">
            <a:extLst>
              <a:ext uri="{FF2B5EF4-FFF2-40B4-BE49-F238E27FC236}">
                <a16:creationId xmlns:a16="http://schemas.microsoft.com/office/drawing/2014/main" id="{E25F7951-9EFF-2142-EE71-FE1975E683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F1E062-2B87-ED2D-9EEC-8712290303F6}"/>
              </a:ext>
            </a:extLst>
          </p:cNvPr>
          <p:cNvSpPr>
            <a:spLocks noGrp="1"/>
          </p:cNvSpPr>
          <p:nvPr>
            <p:ph type="sldNum" sz="quarter" idx="12"/>
          </p:nvPr>
        </p:nvSpPr>
        <p:spPr/>
        <p:txBody>
          <a:bodyPr/>
          <a:lstStyle/>
          <a:p>
            <a:fld id="{996B49AA-52B7-0444-BE33-4B796B5167E2}" type="slidenum">
              <a:rPr lang="en-US" smtClean="0"/>
              <a:t>‹#›</a:t>
            </a:fld>
            <a:endParaRPr lang="en-US"/>
          </a:p>
        </p:txBody>
      </p:sp>
    </p:spTree>
    <p:extLst>
      <p:ext uri="{BB962C8B-B14F-4D97-AF65-F5344CB8AC3E}">
        <p14:creationId xmlns:p14="http://schemas.microsoft.com/office/powerpoint/2010/main" val="15824936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9ECC6-A04C-080E-EB1C-7C17EF25C35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D30A3A9-D3C0-E772-6B62-E595D4DA3EC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6854485-1449-0FB0-0696-1DF723484B02}"/>
              </a:ext>
            </a:extLst>
          </p:cNvPr>
          <p:cNvSpPr>
            <a:spLocks noGrp="1"/>
          </p:cNvSpPr>
          <p:nvPr>
            <p:ph type="dt" sz="half" idx="10"/>
          </p:nvPr>
        </p:nvSpPr>
        <p:spPr/>
        <p:txBody>
          <a:bodyPr/>
          <a:lstStyle/>
          <a:p>
            <a:fld id="{C19570A7-E1AC-CE48-BBC1-726F2D361CCA}" type="datetimeFigureOut">
              <a:rPr lang="en-US" smtClean="0"/>
              <a:t>11/13/25</a:t>
            </a:fld>
            <a:endParaRPr lang="en-US"/>
          </a:p>
        </p:txBody>
      </p:sp>
      <p:sp>
        <p:nvSpPr>
          <p:cNvPr id="5" name="Footer Placeholder 4">
            <a:extLst>
              <a:ext uri="{FF2B5EF4-FFF2-40B4-BE49-F238E27FC236}">
                <a16:creationId xmlns:a16="http://schemas.microsoft.com/office/drawing/2014/main" id="{4E121D9B-CE27-266C-E257-A8754E25EA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52B686-5447-A233-CFE4-9CDA1369A655}"/>
              </a:ext>
            </a:extLst>
          </p:cNvPr>
          <p:cNvSpPr>
            <a:spLocks noGrp="1"/>
          </p:cNvSpPr>
          <p:nvPr>
            <p:ph type="sldNum" sz="quarter" idx="12"/>
          </p:nvPr>
        </p:nvSpPr>
        <p:spPr/>
        <p:txBody>
          <a:bodyPr/>
          <a:lstStyle/>
          <a:p>
            <a:fld id="{996B49AA-52B7-0444-BE33-4B796B5167E2}" type="slidenum">
              <a:rPr lang="en-US" smtClean="0"/>
              <a:t>‹#›</a:t>
            </a:fld>
            <a:endParaRPr lang="en-US"/>
          </a:p>
        </p:txBody>
      </p:sp>
    </p:spTree>
    <p:extLst>
      <p:ext uri="{BB962C8B-B14F-4D97-AF65-F5344CB8AC3E}">
        <p14:creationId xmlns:p14="http://schemas.microsoft.com/office/powerpoint/2010/main" val="287500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9F2A2-9016-A2FF-1ED6-74A5EE76DEE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C5D22EF-8AA9-343B-A851-CCEBEA0DE8C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DC38570-E702-CE09-6C1F-D5CCBC7E58D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C7A54A0-EABF-AEC8-DF31-9D9C1AE35616}"/>
              </a:ext>
            </a:extLst>
          </p:cNvPr>
          <p:cNvSpPr>
            <a:spLocks noGrp="1"/>
          </p:cNvSpPr>
          <p:nvPr>
            <p:ph type="dt" sz="half" idx="10"/>
          </p:nvPr>
        </p:nvSpPr>
        <p:spPr/>
        <p:txBody>
          <a:bodyPr/>
          <a:lstStyle/>
          <a:p>
            <a:fld id="{C19570A7-E1AC-CE48-BBC1-726F2D361CCA}" type="datetimeFigureOut">
              <a:rPr lang="en-US" smtClean="0"/>
              <a:t>11/13/25</a:t>
            </a:fld>
            <a:endParaRPr lang="en-US"/>
          </a:p>
        </p:txBody>
      </p:sp>
      <p:sp>
        <p:nvSpPr>
          <p:cNvPr id="6" name="Footer Placeholder 5">
            <a:extLst>
              <a:ext uri="{FF2B5EF4-FFF2-40B4-BE49-F238E27FC236}">
                <a16:creationId xmlns:a16="http://schemas.microsoft.com/office/drawing/2014/main" id="{772D40E6-F224-B58B-CB1A-451DCFB5C2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682509-F952-F7CC-7408-1B745B067BB7}"/>
              </a:ext>
            </a:extLst>
          </p:cNvPr>
          <p:cNvSpPr>
            <a:spLocks noGrp="1"/>
          </p:cNvSpPr>
          <p:nvPr>
            <p:ph type="sldNum" sz="quarter" idx="12"/>
          </p:nvPr>
        </p:nvSpPr>
        <p:spPr/>
        <p:txBody>
          <a:bodyPr/>
          <a:lstStyle/>
          <a:p>
            <a:fld id="{996B49AA-52B7-0444-BE33-4B796B5167E2}" type="slidenum">
              <a:rPr lang="en-US" smtClean="0"/>
              <a:t>‹#›</a:t>
            </a:fld>
            <a:endParaRPr lang="en-US"/>
          </a:p>
        </p:txBody>
      </p:sp>
    </p:spTree>
    <p:extLst>
      <p:ext uri="{BB962C8B-B14F-4D97-AF65-F5344CB8AC3E}">
        <p14:creationId xmlns:p14="http://schemas.microsoft.com/office/powerpoint/2010/main" val="2607692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3A2A5-643E-DAB7-D598-9F8D98AB66D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775497-9C16-E9B3-E79D-BD4A586AEE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567D604-1796-3BF7-6B1A-A50686272E8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249FE89-A7E5-3FA3-902C-CD0F777807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4E242D7-7FF3-8F9B-7250-BC84C56308D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95B8377-A687-1348-1151-F82B67B03799}"/>
              </a:ext>
            </a:extLst>
          </p:cNvPr>
          <p:cNvSpPr>
            <a:spLocks noGrp="1"/>
          </p:cNvSpPr>
          <p:nvPr>
            <p:ph type="dt" sz="half" idx="10"/>
          </p:nvPr>
        </p:nvSpPr>
        <p:spPr/>
        <p:txBody>
          <a:bodyPr/>
          <a:lstStyle/>
          <a:p>
            <a:fld id="{C19570A7-E1AC-CE48-BBC1-726F2D361CCA}" type="datetimeFigureOut">
              <a:rPr lang="en-US" smtClean="0"/>
              <a:t>11/13/25</a:t>
            </a:fld>
            <a:endParaRPr lang="en-US"/>
          </a:p>
        </p:txBody>
      </p:sp>
      <p:sp>
        <p:nvSpPr>
          <p:cNvPr id="8" name="Footer Placeholder 7">
            <a:extLst>
              <a:ext uri="{FF2B5EF4-FFF2-40B4-BE49-F238E27FC236}">
                <a16:creationId xmlns:a16="http://schemas.microsoft.com/office/drawing/2014/main" id="{2BB361DE-3C3B-1387-E0D8-0AD00CB199D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5E014BB-36BA-CA95-3E05-F8DE3DD47D71}"/>
              </a:ext>
            </a:extLst>
          </p:cNvPr>
          <p:cNvSpPr>
            <a:spLocks noGrp="1"/>
          </p:cNvSpPr>
          <p:nvPr>
            <p:ph type="sldNum" sz="quarter" idx="12"/>
          </p:nvPr>
        </p:nvSpPr>
        <p:spPr/>
        <p:txBody>
          <a:bodyPr/>
          <a:lstStyle/>
          <a:p>
            <a:fld id="{996B49AA-52B7-0444-BE33-4B796B5167E2}" type="slidenum">
              <a:rPr lang="en-US" smtClean="0"/>
              <a:t>‹#›</a:t>
            </a:fld>
            <a:endParaRPr lang="en-US"/>
          </a:p>
        </p:txBody>
      </p:sp>
    </p:spTree>
    <p:extLst>
      <p:ext uri="{BB962C8B-B14F-4D97-AF65-F5344CB8AC3E}">
        <p14:creationId xmlns:p14="http://schemas.microsoft.com/office/powerpoint/2010/main" val="2421704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CD281-0540-C13C-16BF-5D86A9D02A5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0982681-D99A-3A84-85BE-1D64DB1457F9}"/>
              </a:ext>
            </a:extLst>
          </p:cNvPr>
          <p:cNvSpPr>
            <a:spLocks noGrp="1"/>
          </p:cNvSpPr>
          <p:nvPr>
            <p:ph type="dt" sz="half" idx="10"/>
          </p:nvPr>
        </p:nvSpPr>
        <p:spPr/>
        <p:txBody>
          <a:bodyPr/>
          <a:lstStyle/>
          <a:p>
            <a:fld id="{C19570A7-E1AC-CE48-BBC1-726F2D361CCA}" type="datetimeFigureOut">
              <a:rPr lang="en-US" smtClean="0"/>
              <a:t>11/13/25</a:t>
            </a:fld>
            <a:endParaRPr lang="en-US"/>
          </a:p>
        </p:txBody>
      </p:sp>
      <p:sp>
        <p:nvSpPr>
          <p:cNvPr id="4" name="Footer Placeholder 3">
            <a:extLst>
              <a:ext uri="{FF2B5EF4-FFF2-40B4-BE49-F238E27FC236}">
                <a16:creationId xmlns:a16="http://schemas.microsoft.com/office/drawing/2014/main" id="{CB0DFE79-653F-1297-B81A-FCCF90A2600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9C159CF-FB63-E120-65D6-6EDA4DE5B30D}"/>
              </a:ext>
            </a:extLst>
          </p:cNvPr>
          <p:cNvSpPr>
            <a:spLocks noGrp="1"/>
          </p:cNvSpPr>
          <p:nvPr>
            <p:ph type="sldNum" sz="quarter" idx="12"/>
          </p:nvPr>
        </p:nvSpPr>
        <p:spPr/>
        <p:txBody>
          <a:bodyPr/>
          <a:lstStyle/>
          <a:p>
            <a:fld id="{996B49AA-52B7-0444-BE33-4B796B5167E2}" type="slidenum">
              <a:rPr lang="en-US" smtClean="0"/>
              <a:t>‹#›</a:t>
            </a:fld>
            <a:endParaRPr lang="en-US"/>
          </a:p>
        </p:txBody>
      </p:sp>
    </p:spTree>
    <p:extLst>
      <p:ext uri="{BB962C8B-B14F-4D97-AF65-F5344CB8AC3E}">
        <p14:creationId xmlns:p14="http://schemas.microsoft.com/office/powerpoint/2010/main" val="273644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6538BC-F45F-31AE-8E6F-6E4B0DB5FAF5}"/>
              </a:ext>
            </a:extLst>
          </p:cNvPr>
          <p:cNvSpPr>
            <a:spLocks noGrp="1"/>
          </p:cNvSpPr>
          <p:nvPr>
            <p:ph type="dt" sz="half" idx="10"/>
          </p:nvPr>
        </p:nvSpPr>
        <p:spPr/>
        <p:txBody>
          <a:bodyPr/>
          <a:lstStyle/>
          <a:p>
            <a:fld id="{C19570A7-E1AC-CE48-BBC1-726F2D361CCA}" type="datetimeFigureOut">
              <a:rPr lang="en-US" smtClean="0"/>
              <a:t>11/13/25</a:t>
            </a:fld>
            <a:endParaRPr lang="en-US"/>
          </a:p>
        </p:txBody>
      </p:sp>
      <p:sp>
        <p:nvSpPr>
          <p:cNvPr id="3" name="Footer Placeholder 2">
            <a:extLst>
              <a:ext uri="{FF2B5EF4-FFF2-40B4-BE49-F238E27FC236}">
                <a16:creationId xmlns:a16="http://schemas.microsoft.com/office/drawing/2014/main" id="{68515E48-78DF-7B30-62AC-3CD3DE54A40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47CB098-8392-B42A-2290-F91AAB51AAA5}"/>
              </a:ext>
            </a:extLst>
          </p:cNvPr>
          <p:cNvSpPr>
            <a:spLocks noGrp="1"/>
          </p:cNvSpPr>
          <p:nvPr>
            <p:ph type="sldNum" sz="quarter" idx="12"/>
          </p:nvPr>
        </p:nvSpPr>
        <p:spPr/>
        <p:txBody>
          <a:bodyPr/>
          <a:lstStyle/>
          <a:p>
            <a:fld id="{996B49AA-52B7-0444-BE33-4B796B5167E2}" type="slidenum">
              <a:rPr lang="en-US" smtClean="0"/>
              <a:t>‹#›</a:t>
            </a:fld>
            <a:endParaRPr lang="en-US"/>
          </a:p>
        </p:txBody>
      </p:sp>
    </p:spTree>
    <p:extLst>
      <p:ext uri="{BB962C8B-B14F-4D97-AF65-F5344CB8AC3E}">
        <p14:creationId xmlns:p14="http://schemas.microsoft.com/office/powerpoint/2010/main" val="2890760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1BFEC-C696-6EFF-9375-A1ED4E37053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4286410-664A-4267-7D45-236B342DBC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2C45188-760E-01A8-A425-1DC1D92BED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AEC23A4-3F31-B0B5-FE4D-0EF9CBCE821B}"/>
              </a:ext>
            </a:extLst>
          </p:cNvPr>
          <p:cNvSpPr>
            <a:spLocks noGrp="1"/>
          </p:cNvSpPr>
          <p:nvPr>
            <p:ph type="dt" sz="half" idx="10"/>
          </p:nvPr>
        </p:nvSpPr>
        <p:spPr/>
        <p:txBody>
          <a:bodyPr/>
          <a:lstStyle/>
          <a:p>
            <a:fld id="{C19570A7-E1AC-CE48-BBC1-726F2D361CCA}" type="datetimeFigureOut">
              <a:rPr lang="en-US" smtClean="0"/>
              <a:t>11/13/25</a:t>
            </a:fld>
            <a:endParaRPr lang="en-US"/>
          </a:p>
        </p:txBody>
      </p:sp>
      <p:sp>
        <p:nvSpPr>
          <p:cNvPr id="6" name="Footer Placeholder 5">
            <a:extLst>
              <a:ext uri="{FF2B5EF4-FFF2-40B4-BE49-F238E27FC236}">
                <a16:creationId xmlns:a16="http://schemas.microsoft.com/office/drawing/2014/main" id="{F1B83654-80EE-369D-0FA5-B6207BDC03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DF7BD42-6B8C-BBF0-FB4A-8E034A172EE7}"/>
              </a:ext>
            </a:extLst>
          </p:cNvPr>
          <p:cNvSpPr>
            <a:spLocks noGrp="1"/>
          </p:cNvSpPr>
          <p:nvPr>
            <p:ph type="sldNum" sz="quarter" idx="12"/>
          </p:nvPr>
        </p:nvSpPr>
        <p:spPr/>
        <p:txBody>
          <a:bodyPr/>
          <a:lstStyle/>
          <a:p>
            <a:fld id="{996B49AA-52B7-0444-BE33-4B796B5167E2}" type="slidenum">
              <a:rPr lang="en-US" smtClean="0"/>
              <a:t>‹#›</a:t>
            </a:fld>
            <a:endParaRPr lang="en-US"/>
          </a:p>
        </p:txBody>
      </p:sp>
    </p:spTree>
    <p:extLst>
      <p:ext uri="{BB962C8B-B14F-4D97-AF65-F5344CB8AC3E}">
        <p14:creationId xmlns:p14="http://schemas.microsoft.com/office/powerpoint/2010/main" val="21707602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3DC9F-94B2-D64F-D67C-DC51D4BD690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C95192A-7EF0-6E55-7280-B4E13CF389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EE3B18-33A3-CC8C-C3F2-88D31B83A3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2859EC-5448-AFD5-5A3B-572B7439D692}"/>
              </a:ext>
            </a:extLst>
          </p:cNvPr>
          <p:cNvSpPr>
            <a:spLocks noGrp="1"/>
          </p:cNvSpPr>
          <p:nvPr>
            <p:ph type="dt" sz="half" idx="10"/>
          </p:nvPr>
        </p:nvSpPr>
        <p:spPr/>
        <p:txBody>
          <a:bodyPr/>
          <a:lstStyle/>
          <a:p>
            <a:fld id="{C19570A7-E1AC-CE48-BBC1-726F2D361CCA}" type="datetimeFigureOut">
              <a:rPr lang="en-US" smtClean="0"/>
              <a:t>11/13/25</a:t>
            </a:fld>
            <a:endParaRPr lang="en-US"/>
          </a:p>
        </p:txBody>
      </p:sp>
      <p:sp>
        <p:nvSpPr>
          <p:cNvPr id="6" name="Footer Placeholder 5">
            <a:extLst>
              <a:ext uri="{FF2B5EF4-FFF2-40B4-BE49-F238E27FC236}">
                <a16:creationId xmlns:a16="http://schemas.microsoft.com/office/drawing/2014/main" id="{E94301DB-CEAA-CB47-5C41-D08AB4E5F6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DF9834A-FD93-8080-C90A-AE1D0AA4DCC0}"/>
              </a:ext>
            </a:extLst>
          </p:cNvPr>
          <p:cNvSpPr>
            <a:spLocks noGrp="1"/>
          </p:cNvSpPr>
          <p:nvPr>
            <p:ph type="sldNum" sz="quarter" idx="12"/>
          </p:nvPr>
        </p:nvSpPr>
        <p:spPr/>
        <p:txBody>
          <a:bodyPr/>
          <a:lstStyle/>
          <a:p>
            <a:fld id="{996B49AA-52B7-0444-BE33-4B796B5167E2}" type="slidenum">
              <a:rPr lang="en-US" smtClean="0"/>
              <a:t>‹#›</a:t>
            </a:fld>
            <a:endParaRPr lang="en-US"/>
          </a:p>
        </p:txBody>
      </p:sp>
    </p:spTree>
    <p:extLst>
      <p:ext uri="{BB962C8B-B14F-4D97-AF65-F5344CB8AC3E}">
        <p14:creationId xmlns:p14="http://schemas.microsoft.com/office/powerpoint/2010/main" val="3320453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6482E-0200-0246-0335-DCCD519AA19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757C82D-49F6-1477-0880-EBAFAEC0CF6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488660C-C88B-57DF-7262-01DCFB49EDC5}"/>
              </a:ext>
            </a:extLst>
          </p:cNvPr>
          <p:cNvSpPr>
            <a:spLocks noGrp="1"/>
          </p:cNvSpPr>
          <p:nvPr>
            <p:ph type="dt" sz="half" idx="10"/>
          </p:nvPr>
        </p:nvSpPr>
        <p:spPr/>
        <p:txBody>
          <a:bodyPr/>
          <a:lstStyle/>
          <a:p>
            <a:fld id="{C19570A7-E1AC-CE48-BBC1-726F2D361CCA}" type="datetimeFigureOut">
              <a:rPr lang="en-US" smtClean="0"/>
              <a:t>11/13/25</a:t>
            </a:fld>
            <a:endParaRPr lang="en-US"/>
          </a:p>
        </p:txBody>
      </p:sp>
      <p:sp>
        <p:nvSpPr>
          <p:cNvPr id="5" name="Footer Placeholder 4">
            <a:extLst>
              <a:ext uri="{FF2B5EF4-FFF2-40B4-BE49-F238E27FC236}">
                <a16:creationId xmlns:a16="http://schemas.microsoft.com/office/drawing/2014/main" id="{FAD7FC6D-AAE2-F203-F9BE-BDF64744F1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724DE7-629C-8B09-7942-DB1CDACD6032}"/>
              </a:ext>
            </a:extLst>
          </p:cNvPr>
          <p:cNvSpPr>
            <a:spLocks noGrp="1"/>
          </p:cNvSpPr>
          <p:nvPr>
            <p:ph type="sldNum" sz="quarter" idx="12"/>
          </p:nvPr>
        </p:nvSpPr>
        <p:spPr/>
        <p:txBody>
          <a:bodyPr/>
          <a:lstStyle/>
          <a:p>
            <a:fld id="{996B49AA-52B7-0444-BE33-4B796B5167E2}" type="slidenum">
              <a:rPr lang="en-US" smtClean="0"/>
              <a:t>‹#›</a:t>
            </a:fld>
            <a:endParaRPr lang="en-US"/>
          </a:p>
        </p:txBody>
      </p:sp>
    </p:spTree>
    <p:extLst>
      <p:ext uri="{BB962C8B-B14F-4D97-AF65-F5344CB8AC3E}">
        <p14:creationId xmlns:p14="http://schemas.microsoft.com/office/powerpoint/2010/main" val="3480115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0A336-8471-348C-3968-2B80DDAB373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2F87C42-6268-283E-5777-736CA8AC538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5018B77-0DB4-D0A2-6F24-A359BAC830D4}"/>
              </a:ext>
            </a:extLst>
          </p:cNvPr>
          <p:cNvSpPr>
            <a:spLocks noGrp="1"/>
          </p:cNvSpPr>
          <p:nvPr>
            <p:ph type="dt" sz="half" idx="10"/>
          </p:nvPr>
        </p:nvSpPr>
        <p:spPr/>
        <p:txBody>
          <a:bodyPr/>
          <a:lstStyle/>
          <a:p>
            <a:fld id="{C19570A7-E1AC-CE48-BBC1-726F2D361CCA}" type="datetimeFigureOut">
              <a:rPr lang="en-US" smtClean="0"/>
              <a:t>11/13/25</a:t>
            </a:fld>
            <a:endParaRPr lang="en-US"/>
          </a:p>
        </p:txBody>
      </p:sp>
      <p:sp>
        <p:nvSpPr>
          <p:cNvPr id="5" name="Footer Placeholder 4">
            <a:extLst>
              <a:ext uri="{FF2B5EF4-FFF2-40B4-BE49-F238E27FC236}">
                <a16:creationId xmlns:a16="http://schemas.microsoft.com/office/drawing/2014/main" id="{AD34A74C-331E-8D42-16D6-3B41508AD2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950BE7-BC9A-45DB-7998-A89A24DD9577}"/>
              </a:ext>
            </a:extLst>
          </p:cNvPr>
          <p:cNvSpPr>
            <a:spLocks noGrp="1"/>
          </p:cNvSpPr>
          <p:nvPr>
            <p:ph type="sldNum" sz="quarter" idx="12"/>
          </p:nvPr>
        </p:nvSpPr>
        <p:spPr/>
        <p:txBody>
          <a:bodyPr/>
          <a:lstStyle/>
          <a:p>
            <a:fld id="{996B49AA-52B7-0444-BE33-4B796B5167E2}" type="slidenum">
              <a:rPr lang="en-US" smtClean="0"/>
              <a:t>‹#›</a:t>
            </a:fld>
            <a:endParaRPr lang="en-US"/>
          </a:p>
        </p:txBody>
      </p:sp>
    </p:spTree>
    <p:extLst>
      <p:ext uri="{BB962C8B-B14F-4D97-AF65-F5344CB8AC3E}">
        <p14:creationId xmlns:p14="http://schemas.microsoft.com/office/powerpoint/2010/main" val="249078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EEAAA1-BF77-F1EA-253A-EE2649CB27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1C581CD-2A38-A3F9-AF47-C45B3F6D4B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002E70A-5DCF-D24C-342D-9E0270EB03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19570A7-E1AC-CE48-BBC1-726F2D361CCA}" type="datetimeFigureOut">
              <a:rPr lang="en-US" smtClean="0"/>
              <a:t>11/13/25</a:t>
            </a:fld>
            <a:endParaRPr lang="en-US"/>
          </a:p>
        </p:txBody>
      </p:sp>
      <p:sp>
        <p:nvSpPr>
          <p:cNvPr id="5" name="Footer Placeholder 4">
            <a:extLst>
              <a:ext uri="{FF2B5EF4-FFF2-40B4-BE49-F238E27FC236}">
                <a16:creationId xmlns:a16="http://schemas.microsoft.com/office/drawing/2014/main" id="{DAC00C67-97E4-15DB-8F93-7E54FFF8B2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1D8A647-FE7F-F494-9E50-2308BC2E95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6B49AA-52B7-0444-BE33-4B796B5167E2}" type="slidenum">
              <a:rPr lang="en-US" smtClean="0"/>
              <a:t>‹#›</a:t>
            </a:fld>
            <a:endParaRPr lang="en-US"/>
          </a:p>
        </p:txBody>
      </p:sp>
    </p:spTree>
    <p:extLst>
      <p:ext uri="{BB962C8B-B14F-4D97-AF65-F5344CB8AC3E}">
        <p14:creationId xmlns:p14="http://schemas.microsoft.com/office/powerpoint/2010/main" val="2541512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8EBFFAE-D836-845D-8774-AB44E2615016}"/>
              </a:ext>
            </a:extLst>
          </p:cNvPr>
          <p:cNvSpPr>
            <a:spLocks noGrp="1"/>
          </p:cNvSpPr>
          <p:nvPr>
            <p:ph type="ctrTitle"/>
          </p:nvPr>
        </p:nvSpPr>
        <p:spPr>
          <a:xfrm rot="10800000" flipV="1">
            <a:off x="1524000" y="846666"/>
            <a:ext cx="9144000" cy="6317435"/>
          </a:xfrm>
        </p:spPr>
        <p:txBody>
          <a:bodyPr>
            <a:normAutofit fontScale="90000"/>
          </a:bodyPr>
          <a:lstStyle/>
          <a:p>
            <a:br>
              <a:rPr lang="en-GB" dirty="0"/>
            </a:br>
            <a:br>
              <a:rPr lang="en-GB" dirty="0"/>
            </a:br>
            <a:r>
              <a:rPr lang="en-GB" dirty="0"/>
              <a:t>Module name: enterprise and entrepreneurship </a:t>
            </a:r>
            <a:br>
              <a:rPr lang="en-GB" dirty="0"/>
            </a:br>
            <a:r>
              <a:rPr lang="en-GB" dirty="0"/>
              <a:t>Module code: LCLM4006</a:t>
            </a:r>
            <a:br>
              <a:rPr lang="en-GB" dirty="0"/>
            </a:br>
            <a:r>
              <a:rPr lang="en-GB" dirty="0"/>
              <a:t>lecturers name: </a:t>
            </a:r>
            <a:r>
              <a:rPr lang="en-GB" dirty="0" err="1"/>
              <a:t>Tri</a:t>
            </a:r>
            <a:r>
              <a:rPr lang="en-GB" b="0" i="0" u="none" strike="noStrike" dirty="0" err="1">
                <a:solidFill>
                  <a:srgbClr val="1D2125"/>
                </a:solidFill>
                <a:effectLst/>
                <a:latin typeface="-apple-system"/>
              </a:rPr>
              <a:t>nh</a:t>
            </a:r>
            <a:r>
              <a:rPr lang="en-GB" b="0" i="0" u="none" strike="noStrike" dirty="0">
                <a:solidFill>
                  <a:srgbClr val="1D2125"/>
                </a:solidFill>
                <a:effectLst/>
                <a:latin typeface="-apple-system"/>
              </a:rPr>
              <a:t> Nguyen </a:t>
            </a:r>
            <a:r>
              <a:rPr lang="en-GB" b="0" i="0" u="none" strike="noStrike" dirty="0" err="1">
                <a:solidFill>
                  <a:srgbClr val="1D2125"/>
                </a:solidFill>
                <a:effectLst/>
                <a:latin typeface="-apple-system"/>
              </a:rPr>
              <a:t>Thi</a:t>
            </a:r>
            <a:r>
              <a:rPr lang="en-GB" b="0" i="0" u="none" strike="noStrike" dirty="0">
                <a:solidFill>
                  <a:srgbClr val="1D2125"/>
                </a:solidFill>
                <a:effectLst/>
                <a:latin typeface="-apple-system"/>
              </a:rPr>
              <a:t> </a:t>
            </a:r>
            <a:r>
              <a:rPr lang="en-GB" b="0" i="0" u="none" strike="noStrike" dirty="0" err="1">
                <a:solidFill>
                  <a:srgbClr val="1D2125"/>
                </a:solidFill>
                <a:effectLst/>
                <a:latin typeface="-apple-system"/>
              </a:rPr>
              <a:t>Ngoc</a:t>
            </a:r>
            <a:br>
              <a:rPr lang="en-GB" b="0" i="0" u="none" strike="noStrike" dirty="0">
                <a:solidFill>
                  <a:srgbClr val="1D2125"/>
                </a:solidFill>
                <a:effectLst/>
                <a:latin typeface="-apple-system"/>
              </a:rPr>
            </a:br>
            <a:r>
              <a:rPr lang="en-GB" b="0" i="0" u="none" strike="noStrike" dirty="0">
                <a:solidFill>
                  <a:srgbClr val="1D2125"/>
                </a:solidFill>
                <a:effectLst/>
                <a:latin typeface="-apple-system"/>
              </a:rPr>
              <a:t>Programme of study: business </a:t>
            </a:r>
            <a:br>
              <a:rPr lang="en-GB" b="0" i="0" u="none" strike="noStrike" dirty="0">
                <a:solidFill>
                  <a:srgbClr val="1D2125"/>
                </a:solidFill>
                <a:effectLst/>
                <a:latin typeface="-apple-system"/>
              </a:rPr>
            </a:br>
            <a:br>
              <a:rPr lang="en-GB" b="0" i="0" u="none" strike="noStrike" dirty="0">
                <a:solidFill>
                  <a:srgbClr val="1D2125"/>
                </a:solidFill>
                <a:effectLst/>
                <a:latin typeface="-apple-system"/>
              </a:rPr>
            </a:br>
            <a:br>
              <a:rPr lang="en-GB" dirty="0"/>
            </a:br>
            <a:endParaRPr lang="en-US" dirty="0"/>
          </a:p>
        </p:txBody>
      </p:sp>
    </p:spTree>
    <p:extLst>
      <p:ext uri="{BB962C8B-B14F-4D97-AF65-F5344CB8AC3E}">
        <p14:creationId xmlns:p14="http://schemas.microsoft.com/office/powerpoint/2010/main" val="3512203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1C679-4783-6601-7F55-C90F29D6C4B3}"/>
              </a:ext>
            </a:extLst>
          </p:cNvPr>
          <p:cNvSpPr>
            <a:spLocks noGrp="1"/>
          </p:cNvSpPr>
          <p:nvPr>
            <p:ph type="title"/>
          </p:nvPr>
        </p:nvSpPr>
        <p:spPr>
          <a:xfrm>
            <a:off x="362765" y="1637974"/>
            <a:ext cx="9973082" cy="5731282"/>
          </a:xfrm>
        </p:spPr>
        <p:txBody>
          <a:bodyPr>
            <a:normAutofit fontScale="90000"/>
          </a:bodyPr>
          <a:lstStyle/>
          <a:p>
            <a:r>
              <a:rPr lang="en-GB" u="sng" dirty="0"/>
              <a:t>Context:</a:t>
            </a:r>
            <a:br>
              <a:rPr lang="en-GB" dirty="0"/>
            </a:br>
            <a:r>
              <a:rPr lang="en-GB" dirty="0"/>
              <a:t>- business overview </a:t>
            </a:r>
            <a:br>
              <a:rPr lang="en-GB" dirty="0"/>
            </a:br>
            <a:r>
              <a:rPr lang="en-GB" dirty="0"/>
              <a:t>-problems and solutions </a:t>
            </a:r>
            <a:br>
              <a:rPr lang="en-GB" dirty="0"/>
            </a:br>
            <a:r>
              <a:rPr lang="en-GB" dirty="0"/>
              <a:t>- legal format and management</a:t>
            </a:r>
            <a:br>
              <a:rPr lang="en-GB" dirty="0"/>
            </a:br>
            <a:r>
              <a:rPr lang="en-GB" dirty="0"/>
              <a:t>-pestle analysis </a:t>
            </a:r>
            <a:br>
              <a:rPr lang="en-GB" dirty="0"/>
            </a:br>
            <a:r>
              <a:rPr lang="en-GB" dirty="0"/>
              <a:t>- marketing strategies </a:t>
            </a:r>
            <a:br>
              <a:rPr lang="en-GB" dirty="0"/>
            </a:br>
            <a:r>
              <a:rPr lang="en-GB" dirty="0"/>
              <a:t>-funding </a:t>
            </a:r>
            <a:br>
              <a:rPr lang="en-GB" dirty="0"/>
            </a:br>
            <a:br>
              <a:rPr lang="en-GB" dirty="0"/>
            </a:br>
            <a:br>
              <a:rPr lang="en-GB" dirty="0"/>
            </a:br>
            <a:br>
              <a:rPr lang="en-GB" dirty="0"/>
            </a:br>
            <a:br>
              <a:rPr lang="en-GB" dirty="0">
                <a:highlight>
                  <a:srgbClr val="C0C0C0"/>
                </a:highlight>
              </a:rPr>
            </a:br>
            <a:br>
              <a:rPr lang="en-GB" dirty="0">
                <a:highlight>
                  <a:srgbClr val="C0C0C0"/>
                </a:highlight>
              </a:rPr>
            </a:br>
            <a:br>
              <a:rPr lang="en-GB" dirty="0">
                <a:highlight>
                  <a:srgbClr val="C0C0C0"/>
                </a:highlight>
              </a:rPr>
            </a:br>
            <a:br>
              <a:rPr lang="en-GB" dirty="0">
                <a:highlight>
                  <a:srgbClr val="C0C0C0"/>
                </a:highlight>
              </a:rPr>
            </a:br>
            <a:endParaRPr lang="en-US" dirty="0">
              <a:highlight>
                <a:srgbClr val="C0C0C0"/>
              </a:highlight>
            </a:endParaRPr>
          </a:p>
        </p:txBody>
      </p:sp>
    </p:spTree>
    <p:extLst>
      <p:ext uri="{BB962C8B-B14F-4D97-AF65-F5344CB8AC3E}">
        <p14:creationId xmlns:p14="http://schemas.microsoft.com/office/powerpoint/2010/main" val="753132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0FE52-2DE7-4F56-927E-FB7D2533859A}"/>
              </a:ext>
            </a:extLst>
          </p:cNvPr>
          <p:cNvSpPr>
            <a:spLocks noGrp="1"/>
          </p:cNvSpPr>
          <p:nvPr>
            <p:ph type="title"/>
          </p:nvPr>
        </p:nvSpPr>
        <p:spPr>
          <a:xfrm>
            <a:off x="6194716" y="739978"/>
            <a:ext cx="5334930" cy="3004145"/>
          </a:xfrm>
        </p:spPr>
        <p:txBody>
          <a:bodyPr vert="horz" lIns="91440" tIns="45720" rIns="91440" bIns="45720" rtlCol="0" anchor="b">
            <a:normAutofit/>
          </a:bodyPr>
          <a:lstStyle/>
          <a:p>
            <a:pPr algn="ctr"/>
            <a:r>
              <a:rPr lang="en-US" sz="6000"/>
              <a:t>The problem??</a:t>
            </a:r>
          </a:p>
        </p:txBody>
      </p:sp>
      <p:sp>
        <p:nvSpPr>
          <p:cNvPr id="10" name="Freeform: Shape 9">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3" name="Picture 2">
            <a:extLst>
              <a:ext uri="{FF2B5EF4-FFF2-40B4-BE49-F238E27FC236}">
                <a16:creationId xmlns:a16="http://schemas.microsoft.com/office/drawing/2014/main" id="{0274EC3D-5A6E-FE5F-F1BE-ECE395EFFD71}"/>
              </a:ext>
            </a:extLst>
          </p:cNvPr>
          <p:cNvPicPr>
            <a:picLocks noChangeAspect="1"/>
          </p:cNvPicPr>
          <p:nvPr/>
        </p:nvPicPr>
        <p:blipFill>
          <a:blip r:embed="rId2">
            <a:extLst>
              <a:ext uri="{28A0092B-C50C-407E-A947-70E740481C1C}">
                <a14:useLocalDpi xmlns:a14="http://schemas.microsoft.com/office/drawing/2010/main" val="0"/>
              </a:ext>
            </a:extLst>
          </a:blip>
          <a:srcRect r="3" b="3"/>
          <a:stretch>
            <a:fillRect/>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0" name="Freeform: Shape 19">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888050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A6D5A2-9CFF-2E59-F6E3-A2D67CFE87FF}"/>
              </a:ext>
            </a:extLst>
          </p:cNvPr>
          <p:cNvSpPr>
            <a:spLocks noGrp="1"/>
          </p:cNvSpPr>
          <p:nvPr>
            <p:ph idx="1"/>
          </p:nvPr>
        </p:nvSpPr>
        <p:spPr>
          <a:xfrm>
            <a:off x="452529" y="692010"/>
            <a:ext cx="5858933" cy="3286939"/>
          </a:xfrm>
        </p:spPr>
        <p:txBody>
          <a:bodyPr>
            <a:normAutofit fontScale="85000" lnSpcReduction="20000"/>
          </a:bodyPr>
          <a:lstStyle/>
          <a:p>
            <a:pPr marL="0" indent="0">
              <a:buNone/>
            </a:pPr>
            <a:r>
              <a:rPr lang="en-GB" dirty="0"/>
              <a:t>Many students struggle to:</a:t>
            </a:r>
          </a:p>
          <a:p>
            <a:pPr marL="514350" indent="-514350">
              <a:buFont typeface="+mj-lt"/>
              <a:buAutoNum type="arabicPeriod"/>
            </a:pPr>
            <a:r>
              <a:rPr lang="en-GB" dirty="0"/>
              <a:t>Stay organised </a:t>
            </a:r>
          </a:p>
          <a:p>
            <a:pPr marL="514350" indent="-514350">
              <a:buFont typeface="+mj-lt"/>
              <a:buAutoNum type="arabicPeriod"/>
            </a:pPr>
            <a:r>
              <a:rPr lang="en-GB" dirty="0"/>
              <a:t>Retain information whilst studying</a:t>
            </a:r>
          </a:p>
          <a:p>
            <a:endParaRPr lang="en-GB" dirty="0"/>
          </a:p>
          <a:p>
            <a:pPr marL="0" indent="0">
              <a:buNone/>
            </a:pPr>
            <a:r>
              <a:rPr lang="en-GB" dirty="0"/>
              <a:t>Students feel studying can be:</a:t>
            </a:r>
          </a:p>
          <a:p>
            <a:pPr marL="514350" indent="-514350">
              <a:buFont typeface="+mj-lt"/>
              <a:buAutoNum type="arabicPeriod"/>
            </a:pPr>
            <a:r>
              <a:rPr lang="en-GB" dirty="0"/>
              <a:t>Repetitive </a:t>
            </a:r>
          </a:p>
          <a:p>
            <a:pPr marL="514350" indent="-514350">
              <a:buFont typeface="+mj-lt"/>
              <a:buAutoNum type="arabicPeriod"/>
            </a:pPr>
            <a:r>
              <a:rPr lang="en-GB" dirty="0"/>
              <a:t>Time consuming </a:t>
            </a:r>
          </a:p>
          <a:p>
            <a:pPr marL="514350" indent="-514350">
              <a:buFont typeface="+mj-lt"/>
              <a:buAutoNum type="arabicPeriod"/>
            </a:pPr>
            <a:r>
              <a:rPr lang="en-GB" dirty="0"/>
              <a:t>Demotivating</a:t>
            </a:r>
          </a:p>
          <a:p>
            <a:endParaRPr lang="en-GB" dirty="0"/>
          </a:p>
          <a:p>
            <a:endParaRPr lang="en-US" dirty="0"/>
          </a:p>
        </p:txBody>
      </p:sp>
      <p:sp>
        <p:nvSpPr>
          <p:cNvPr id="4" name="TextBox 3">
            <a:extLst>
              <a:ext uri="{FF2B5EF4-FFF2-40B4-BE49-F238E27FC236}">
                <a16:creationId xmlns:a16="http://schemas.microsoft.com/office/drawing/2014/main" id="{783F0716-AAF6-A11F-167C-9C42417A4160}"/>
              </a:ext>
            </a:extLst>
          </p:cNvPr>
          <p:cNvSpPr txBox="1"/>
          <p:nvPr/>
        </p:nvSpPr>
        <p:spPr>
          <a:xfrm>
            <a:off x="930794" y="5211883"/>
            <a:ext cx="10515600" cy="954107"/>
          </a:xfrm>
          <a:prstGeom prst="rect">
            <a:avLst/>
          </a:prstGeom>
          <a:noFill/>
        </p:spPr>
        <p:txBody>
          <a:bodyPr wrap="square" rtlCol="0">
            <a:spAutoFit/>
          </a:bodyPr>
          <a:lstStyle/>
          <a:p>
            <a:pPr algn="l"/>
            <a:r>
              <a:rPr lang="en-GB" sz="2800" dirty="0"/>
              <a:t>Students LACK access to personalised </a:t>
            </a:r>
            <a:r>
              <a:rPr lang="en-GB" sz="2800" i="1" dirty="0"/>
              <a:t>learning</a:t>
            </a:r>
            <a:r>
              <a:rPr lang="en-GB" sz="2800" dirty="0"/>
              <a:t> tools that adapt to their learning style </a:t>
            </a:r>
            <a:endParaRPr lang="en-US" sz="2800" dirty="0"/>
          </a:p>
        </p:txBody>
      </p:sp>
      <p:pic>
        <p:nvPicPr>
          <p:cNvPr id="5" name="Picture 4">
            <a:extLst>
              <a:ext uri="{FF2B5EF4-FFF2-40B4-BE49-F238E27FC236}">
                <a16:creationId xmlns:a16="http://schemas.microsoft.com/office/drawing/2014/main" id="{449105D3-CD39-37B1-35D2-793F406F71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2530" y="165680"/>
            <a:ext cx="4643864" cy="4637955"/>
          </a:xfrm>
          <a:prstGeom prst="rect">
            <a:avLst/>
          </a:prstGeom>
        </p:spPr>
      </p:pic>
    </p:spTree>
    <p:extLst>
      <p:ext uri="{BB962C8B-B14F-4D97-AF65-F5344CB8AC3E}">
        <p14:creationId xmlns:p14="http://schemas.microsoft.com/office/powerpoint/2010/main" val="35037005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B962C4D-D26E-19C5-C14A-AECA7813A95F}"/>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kern="1200">
                <a:solidFill>
                  <a:schemeClr val="tx1"/>
                </a:solidFill>
                <a:latin typeface="+mj-lt"/>
                <a:ea typeface="+mj-ea"/>
                <a:cs typeface="+mj-cs"/>
              </a:rPr>
              <a:t>Introducing </a:t>
            </a:r>
          </a:p>
        </p:txBody>
      </p:sp>
      <p:pic>
        <p:nvPicPr>
          <p:cNvPr id="4" name="Picture 3">
            <a:extLst>
              <a:ext uri="{FF2B5EF4-FFF2-40B4-BE49-F238E27FC236}">
                <a16:creationId xmlns:a16="http://schemas.microsoft.com/office/drawing/2014/main" id="{F4CEBE59-AC0A-AC50-8541-D90BCB7365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06253" y="1452088"/>
            <a:ext cx="4942280" cy="3953824"/>
          </a:xfrm>
          <a:prstGeom prst="rect">
            <a:avLst/>
          </a:prstGeom>
        </p:spPr>
      </p:pic>
    </p:spTree>
    <p:extLst>
      <p:ext uri="{BB962C8B-B14F-4D97-AF65-F5344CB8AC3E}">
        <p14:creationId xmlns:p14="http://schemas.microsoft.com/office/powerpoint/2010/main" val="3385283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8F3F74-8B49-BAD4-7B13-08150B49D3CB}"/>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b="1" dirty="0"/>
              <a:t>    Study with </a:t>
            </a:r>
            <a:r>
              <a:rPr lang="en-US" b="1" dirty="0" err="1"/>
              <a:t>Riri</a:t>
            </a:r>
            <a:endParaRPr lang="en-US" b="1" dirty="0"/>
          </a:p>
        </p:txBody>
      </p:sp>
      <p:pic>
        <p:nvPicPr>
          <p:cNvPr id="4" name="Picture 3">
            <a:extLst>
              <a:ext uri="{FF2B5EF4-FFF2-40B4-BE49-F238E27FC236}">
                <a16:creationId xmlns:a16="http://schemas.microsoft.com/office/drawing/2014/main" id="{F60DA76E-8021-2FFA-A5B1-69AC6A2F81A3}"/>
              </a:ext>
            </a:extLst>
          </p:cNvPr>
          <p:cNvPicPr>
            <a:picLocks noChangeAspect="1"/>
          </p:cNvPicPr>
          <p:nvPr/>
        </p:nvPicPr>
        <p:blipFill>
          <a:blip r:embed="rId2">
            <a:extLst>
              <a:ext uri="{28A0092B-C50C-407E-A947-70E740481C1C}">
                <a14:useLocalDpi xmlns:a14="http://schemas.microsoft.com/office/drawing/2010/main" val="0"/>
              </a:ext>
            </a:extLst>
          </a:blip>
          <a:srcRect l="4202" r="514"/>
          <a:stretch>
            <a:fillRect/>
          </a:stretch>
        </p:blipFill>
        <p:spPr>
          <a:xfrm>
            <a:off x="622616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404879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A27B7-5D56-1A33-D522-B99C9F4DB502}"/>
              </a:ext>
            </a:extLst>
          </p:cNvPr>
          <p:cNvSpPr>
            <a:spLocks noGrp="1"/>
          </p:cNvSpPr>
          <p:nvPr>
            <p:ph type="title"/>
          </p:nvPr>
        </p:nvSpPr>
        <p:spPr/>
        <p:txBody>
          <a:bodyPr/>
          <a:lstStyle/>
          <a:p>
            <a:r>
              <a:rPr lang="en-GB" dirty="0"/>
              <a:t>What is Study with </a:t>
            </a:r>
            <a:r>
              <a:rPr lang="en-GB" dirty="0" err="1"/>
              <a:t>Riri</a:t>
            </a:r>
            <a:r>
              <a:rPr lang="en-GB" dirty="0"/>
              <a:t>?</a:t>
            </a:r>
            <a:endParaRPr lang="en-US" dirty="0"/>
          </a:p>
        </p:txBody>
      </p:sp>
      <p:sp>
        <p:nvSpPr>
          <p:cNvPr id="3" name="Content Placeholder 2">
            <a:extLst>
              <a:ext uri="{FF2B5EF4-FFF2-40B4-BE49-F238E27FC236}">
                <a16:creationId xmlns:a16="http://schemas.microsoft.com/office/drawing/2014/main" id="{92EC36E9-67E9-1C9E-F1F2-5BF7805789C8}"/>
              </a:ext>
            </a:extLst>
          </p:cNvPr>
          <p:cNvSpPr>
            <a:spLocks noGrp="1"/>
          </p:cNvSpPr>
          <p:nvPr>
            <p:ph idx="1"/>
          </p:nvPr>
        </p:nvSpPr>
        <p:spPr>
          <a:xfrm>
            <a:off x="838200" y="1690688"/>
            <a:ext cx="10515600" cy="4351338"/>
          </a:xfrm>
        </p:spPr>
        <p:txBody>
          <a:bodyPr/>
          <a:lstStyle/>
          <a:p>
            <a:r>
              <a:rPr lang="en-GB" dirty="0"/>
              <a:t>Study with </a:t>
            </a:r>
            <a:r>
              <a:rPr lang="en-GB" dirty="0" err="1"/>
              <a:t>Riri</a:t>
            </a:r>
            <a:r>
              <a:rPr lang="en-GB" dirty="0"/>
              <a:t> is</a:t>
            </a:r>
            <a:r>
              <a:rPr lang="en-GB" i="0" dirty="0">
                <a:effectLst/>
                <a:latin typeface="Helvetica" pitchFamily="2" charset="0"/>
              </a:rPr>
              <a:t> a digital study platform that uses artificial intelligence to make revision more efficient and fun. The app helps students stay organised and do better academically by creating summaries, flashcards, personalised quizzes, and group study sessions. This meets the growing demand for learning tools that adapt to individual study needs.</a:t>
            </a:r>
          </a:p>
        </p:txBody>
      </p:sp>
    </p:spTree>
    <p:extLst>
      <p:ext uri="{BB962C8B-B14F-4D97-AF65-F5344CB8AC3E}">
        <p14:creationId xmlns:p14="http://schemas.microsoft.com/office/powerpoint/2010/main" val="1410636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56CA9-17A3-F41C-F7AD-56EC29228147}"/>
              </a:ext>
            </a:extLst>
          </p:cNvPr>
          <p:cNvSpPr>
            <a:spLocks noGrp="1"/>
          </p:cNvSpPr>
          <p:nvPr>
            <p:ph type="title"/>
          </p:nvPr>
        </p:nvSpPr>
        <p:spPr/>
        <p:txBody>
          <a:bodyPr/>
          <a:lstStyle/>
          <a:p>
            <a:r>
              <a:rPr lang="en-GB" dirty="0"/>
              <a:t>Key services </a:t>
            </a:r>
            <a:endParaRPr lang="en-US" dirty="0"/>
          </a:p>
        </p:txBody>
      </p:sp>
      <p:sp>
        <p:nvSpPr>
          <p:cNvPr id="3" name="Content Placeholder 2">
            <a:extLst>
              <a:ext uri="{FF2B5EF4-FFF2-40B4-BE49-F238E27FC236}">
                <a16:creationId xmlns:a16="http://schemas.microsoft.com/office/drawing/2014/main" id="{9E5E7A47-6DF6-6310-3E02-A1C2FC4ED241}"/>
              </a:ext>
            </a:extLst>
          </p:cNvPr>
          <p:cNvSpPr>
            <a:spLocks noGrp="1"/>
          </p:cNvSpPr>
          <p:nvPr>
            <p:ph idx="1"/>
          </p:nvPr>
        </p:nvSpPr>
        <p:spPr/>
        <p:txBody>
          <a:bodyPr/>
          <a:lstStyle/>
          <a:p>
            <a:r>
              <a:rPr lang="en-GB" b="0" i="0">
                <a:effectLst/>
                <a:latin typeface="Helvetica" pitchFamily="2" charset="0"/>
              </a:rPr>
              <a:t>Al-Generated Notes and Flashcards: Converts uploaded lecture slides and notes into short, easy to understand summaries.</a:t>
            </a:r>
            <a:endParaRPr lang="en-GB">
              <a:effectLst/>
              <a:latin typeface="Helvetica" pitchFamily="2" charset="0"/>
            </a:endParaRPr>
          </a:p>
          <a:p>
            <a:r>
              <a:rPr lang="en-GB" b="0" i="0">
                <a:effectLst/>
                <a:latin typeface="Helvetica" pitchFamily="2" charset="0"/>
              </a:rPr>
              <a:t>﻿﻿Personalised Assessments: Creates quizzes and tests that adapt to each student's progress and subject.</a:t>
            </a:r>
            <a:endParaRPr lang="en-GB">
              <a:effectLst/>
              <a:latin typeface="Helvetica" pitchFamily="2" charset="0"/>
            </a:endParaRPr>
          </a:p>
          <a:p>
            <a:r>
              <a:rPr lang="en-GB" b="0" i="0">
                <a:effectLst/>
                <a:latin typeface="Helvetica" pitchFamily="2" charset="0"/>
              </a:rPr>
              <a:t>﻿﻿Focus and Productivity Tools: Offers background study music and app blocking features to help students stay focused.</a:t>
            </a:r>
            <a:endParaRPr lang="en-GB">
              <a:effectLst/>
              <a:latin typeface="Helvetica" pitchFamily="2" charset="0"/>
            </a:endParaRPr>
          </a:p>
          <a:p>
            <a:r>
              <a:rPr lang="en-GB" b="0" i="0">
                <a:effectLst/>
                <a:latin typeface="Helvetica" pitchFamily="2" charset="0"/>
              </a:rPr>
              <a:t>﻿﻿Study Group Matching: Connects users with peers studying similar subjects allowing them to work as a group.</a:t>
            </a:r>
            <a:endParaRPr lang="en-GB">
              <a:effectLst/>
              <a:latin typeface="Helvetica" pitchFamily="2" charset="0"/>
            </a:endParaRPr>
          </a:p>
        </p:txBody>
      </p:sp>
    </p:spTree>
    <p:extLst>
      <p:ext uri="{BB962C8B-B14F-4D97-AF65-F5344CB8AC3E}">
        <p14:creationId xmlns:p14="http://schemas.microsoft.com/office/powerpoint/2010/main" val="1637636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72F6D6-9996-8CAA-36BA-309DF4F5A7D0}"/>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Study with Riri</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568CFC8-9197-3E6F-C8AF-8E118CBC462D}"/>
              </a:ext>
            </a:extLst>
          </p:cNvPr>
          <p:cNvPicPr>
            <a:picLocks noChangeAspect="1"/>
          </p:cNvPicPr>
          <p:nvPr/>
        </p:nvPicPr>
        <p:blipFill>
          <a:blip r:embed="rId2">
            <a:extLst>
              <a:ext uri="{28A0092B-C50C-407E-A947-70E740481C1C}">
                <a14:useLocalDpi xmlns:a14="http://schemas.microsoft.com/office/drawing/2010/main" val="0"/>
              </a:ext>
            </a:extLst>
          </a:blip>
          <a:srcRect t="30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880737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3FD1A-5E12-1843-E93E-04157DC985C2}"/>
              </a:ext>
            </a:extLst>
          </p:cNvPr>
          <p:cNvSpPr>
            <a:spLocks noGrp="1"/>
          </p:cNvSpPr>
          <p:nvPr>
            <p:ph type="title"/>
          </p:nvPr>
        </p:nvSpPr>
        <p:spPr/>
        <p:txBody>
          <a:bodyPr/>
          <a:lstStyle/>
          <a:p>
            <a:r>
              <a:rPr lang="en-GB" dirty="0"/>
              <a:t>The solution </a:t>
            </a:r>
            <a:endParaRPr lang="en-US" dirty="0"/>
          </a:p>
        </p:txBody>
      </p:sp>
      <p:sp>
        <p:nvSpPr>
          <p:cNvPr id="3" name="Content Placeholder 2">
            <a:extLst>
              <a:ext uri="{FF2B5EF4-FFF2-40B4-BE49-F238E27FC236}">
                <a16:creationId xmlns:a16="http://schemas.microsoft.com/office/drawing/2014/main" id="{3264B6F0-A26A-0E14-CC5B-6DFD549ED870}"/>
              </a:ext>
            </a:extLst>
          </p:cNvPr>
          <p:cNvSpPr>
            <a:spLocks noGrp="1"/>
          </p:cNvSpPr>
          <p:nvPr>
            <p:ph idx="1"/>
          </p:nvPr>
        </p:nvSpPr>
        <p:spPr/>
        <p:txBody>
          <a:bodyPr/>
          <a:lstStyle/>
          <a:p>
            <a:r>
              <a:rPr lang="en-GB" b="0" i="0" dirty="0">
                <a:effectLst/>
                <a:latin typeface="Helvetica" pitchFamily="2" charset="0"/>
              </a:rPr>
              <a:t>Study With </a:t>
            </a:r>
            <a:r>
              <a:rPr lang="en-GB" b="0" i="0" dirty="0" err="1">
                <a:effectLst/>
                <a:latin typeface="Helvetica" pitchFamily="2" charset="0"/>
              </a:rPr>
              <a:t>Riri</a:t>
            </a:r>
            <a:r>
              <a:rPr lang="en-GB" b="0" i="0" dirty="0">
                <a:effectLst/>
                <a:latin typeface="Helvetica" pitchFamily="2" charset="0"/>
              </a:rPr>
              <a:t> combines all key study tools into one application. By using Al to summarise class content, generate quizzes, and encourage stimulating group study, it helps students save time, stay consistent, and revise more effectively.</a:t>
            </a:r>
          </a:p>
          <a:p>
            <a:endParaRPr lang="en-GB" dirty="0">
              <a:effectLst/>
              <a:latin typeface="Helvetica" pitchFamily="2" charset="0"/>
            </a:endParaRPr>
          </a:p>
        </p:txBody>
      </p:sp>
    </p:spTree>
    <p:extLst>
      <p:ext uri="{BB962C8B-B14F-4D97-AF65-F5344CB8AC3E}">
        <p14:creationId xmlns:p14="http://schemas.microsoft.com/office/powerpoint/2010/main" val="11998860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2D45A-1295-BFBE-FDD0-FF78B4A40CFC}"/>
              </a:ext>
            </a:extLst>
          </p:cNvPr>
          <p:cNvSpPr>
            <a:spLocks noGrp="1"/>
          </p:cNvSpPr>
          <p:nvPr>
            <p:ph type="title"/>
          </p:nvPr>
        </p:nvSpPr>
        <p:spPr/>
        <p:txBody>
          <a:bodyPr/>
          <a:lstStyle/>
          <a:p>
            <a:r>
              <a:rPr lang="en-GB" dirty="0"/>
              <a:t>Management and legal format </a:t>
            </a:r>
            <a:endParaRPr lang="en-US" dirty="0"/>
          </a:p>
        </p:txBody>
      </p:sp>
      <p:sp>
        <p:nvSpPr>
          <p:cNvPr id="3" name="Content Placeholder 2">
            <a:extLst>
              <a:ext uri="{FF2B5EF4-FFF2-40B4-BE49-F238E27FC236}">
                <a16:creationId xmlns:a16="http://schemas.microsoft.com/office/drawing/2014/main" id="{510F9C3A-A99D-1776-8785-AA9BEC331E76}"/>
              </a:ext>
            </a:extLst>
          </p:cNvPr>
          <p:cNvSpPr>
            <a:spLocks noGrp="1"/>
          </p:cNvSpPr>
          <p:nvPr>
            <p:ph idx="1"/>
          </p:nvPr>
        </p:nvSpPr>
        <p:spPr>
          <a:xfrm>
            <a:off x="838200" y="1720607"/>
            <a:ext cx="10515600" cy="4351338"/>
          </a:xfrm>
        </p:spPr>
        <p:txBody>
          <a:bodyPr>
            <a:normAutofit/>
          </a:bodyPr>
          <a:lstStyle/>
          <a:p>
            <a:r>
              <a:rPr lang="en-GB" b="0" i="0" dirty="0">
                <a:effectLst/>
                <a:latin typeface="Helvetica" pitchFamily="2" charset="0"/>
              </a:rPr>
              <a:t>will run as a Private Limited Company (Ltd) in the UK.</a:t>
            </a:r>
            <a:endParaRPr lang="en-GB" dirty="0">
              <a:effectLst/>
              <a:latin typeface="Helvetica" pitchFamily="2" charset="0"/>
            </a:endParaRPr>
          </a:p>
          <a:p>
            <a:r>
              <a:rPr lang="en-GB" b="0" i="0" dirty="0">
                <a:effectLst/>
                <a:latin typeface="Helvetica" pitchFamily="2" charset="0"/>
              </a:rPr>
              <a:t>Key roles include:</a:t>
            </a:r>
            <a:endParaRPr lang="en-GB" dirty="0">
              <a:effectLst/>
              <a:latin typeface="Helvetica" pitchFamily="2" charset="0"/>
            </a:endParaRPr>
          </a:p>
          <a:p>
            <a:r>
              <a:rPr lang="en-GB" b="0" i="0" dirty="0">
                <a:effectLst/>
                <a:latin typeface="Helvetica" pitchFamily="2" charset="0"/>
              </a:rPr>
              <a:t>﻿﻿CEO/Founder: Oversees company strategy and fundraising.</a:t>
            </a:r>
            <a:endParaRPr lang="en-GB" dirty="0">
              <a:effectLst/>
              <a:latin typeface="Helvetica" pitchFamily="2" charset="0"/>
            </a:endParaRPr>
          </a:p>
          <a:p>
            <a:r>
              <a:rPr lang="en-GB" b="0" i="0" dirty="0">
                <a:effectLst/>
                <a:latin typeface="Helvetica" pitchFamily="2" charset="0"/>
              </a:rPr>
              <a:t>﻿﻿CTO: Manages the app's technical development and Al integration.</a:t>
            </a:r>
            <a:endParaRPr lang="en-GB" dirty="0">
              <a:effectLst/>
              <a:latin typeface="Helvetica" pitchFamily="2" charset="0"/>
            </a:endParaRPr>
          </a:p>
          <a:p>
            <a:r>
              <a:rPr lang="en-GB" b="0" i="0" dirty="0">
                <a:effectLst/>
                <a:latin typeface="Helvetica" pitchFamily="2" charset="0"/>
              </a:rPr>
              <a:t>﻿﻿CMO: Handles marketing, collaborations, and social media growth.</a:t>
            </a:r>
            <a:endParaRPr lang="en-GB" dirty="0">
              <a:effectLst/>
              <a:latin typeface="Helvetica" pitchFamily="2" charset="0"/>
            </a:endParaRPr>
          </a:p>
          <a:p>
            <a:r>
              <a:rPr lang="en-GB" b="0" i="0" dirty="0">
                <a:effectLst/>
                <a:latin typeface="Helvetica" pitchFamily="2" charset="0"/>
              </a:rPr>
              <a:t>﻿﻿CFO: Responsible for all the budgeting and financial planning</a:t>
            </a:r>
            <a:br>
              <a:rPr lang="en-GB" b="0" i="0" dirty="0">
                <a:effectLst/>
                <a:latin typeface="Helvetica" pitchFamily="2" charset="0"/>
              </a:rPr>
            </a:br>
            <a:endParaRPr lang="en-GB" b="0" i="0" dirty="0">
              <a:effectLst/>
              <a:latin typeface="Helvetica" pitchFamily="2" charset="0"/>
            </a:endParaRPr>
          </a:p>
        </p:txBody>
      </p:sp>
    </p:spTree>
    <p:extLst>
      <p:ext uri="{BB962C8B-B14F-4D97-AF65-F5344CB8AC3E}">
        <p14:creationId xmlns:p14="http://schemas.microsoft.com/office/powerpoint/2010/main" val="2670011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19407-7B64-4928-8EEC-CDEF4F8C732B}"/>
              </a:ext>
            </a:extLst>
          </p:cNvPr>
          <p:cNvSpPr>
            <a:spLocks noGrp="1"/>
          </p:cNvSpPr>
          <p:nvPr>
            <p:ph type="title"/>
          </p:nvPr>
        </p:nvSpPr>
        <p:spPr/>
        <p:txBody>
          <a:bodyPr/>
          <a:lstStyle/>
          <a:p>
            <a:r>
              <a:rPr lang="en-GB" dirty="0"/>
              <a:t>Additionally,</a:t>
            </a:r>
            <a:endParaRPr lang="en-US" dirty="0"/>
          </a:p>
        </p:txBody>
      </p:sp>
      <p:sp>
        <p:nvSpPr>
          <p:cNvPr id="3" name="Content Placeholder 2">
            <a:extLst>
              <a:ext uri="{FF2B5EF4-FFF2-40B4-BE49-F238E27FC236}">
                <a16:creationId xmlns:a16="http://schemas.microsoft.com/office/drawing/2014/main" id="{C434358F-5698-6D1B-6705-970B9BCD77DD}"/>
              </a:ext>
            </a:extLst>
          </p:cNvPr>
          <p:cNvSpPr>
            <a:spLocks noGrp="1"/>
          </p:cNvSpPr>
          <p:nvPr>
            <p:ph idx="1"/>
          </p:nvPr>
        </p:nvSpPr>
        <p:spPr/>
        <p:txBody>
          <a:bodyPr/>
          <a:lstStyle/>
          <a:p>
            <a:r>
              <a:rPr lang="en-GB" b="0" i="0">
                <a:effectLst/>
                <a:latin typeface="Helvetica" pitchFamily="2" charset="0"/>
              </a:rPr>
              <a:t>As the business grows, more developers, designers, and customer support staff will join the team.</a:t>
            </a:r>
            <a:br>
              <a:rPr lang="en-GB" b="0" i="0">
                <a:effectLst/>
                <a:latin typeface="Helvetica" pitchFamily="2" charset="0"/>
              </a:rPr>
            </a:br>
            <a:r>
              <a:rPr lang="en-GB" b="0" i="0">
                <a:effectLst/>
                <a:latin typeface="Helvetica" pitchFamily="2" charset="0"/>
              </a:rPr>
              <a:t>Part-time student ambassadors will also be hired to promote the app across</a:t>
            </a:r>
            <a:endParaRPr lang="en-US"/>
          </a:p>
        </p:txBody>
      </p:sp>
    </p:spTree>
    <p:extLst>
      <p:ext uri="{BB962C8B-B14F-4D97-AF65-F5344CB8AC3E}">
        <p14:creationId xmlns:p14="http://schemas.microsoft.com/office/powerpoint/2010/main" val="2881414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B3EEF-711F-63BE-220F-C25AB7FF042E}"/>
              </a:ext>
            </a:extLst>
          </p:cNvPr>
          <p:cNvSpPr>
            <a:spLocks noGrp="1"/>
          </p:cNvSpPr>
          <p:nvPr>
            <p:ph type="title"/>
          </p:nvPr>
        </p:nvSpPr>
        <p:spPr/>
        <p:txBody>
          <a:bodyPr/>
          <a:lstStyle/>
          <a:p>
            <a:r>
              <a:rPr lang="en-GB" dirty="0"/>
              <a:t>Target market </a:t>
            </a:r>
            <a:endParaRPr lang="en-US" dirty="0"/>
          </a:p>
        </p:txBody>
      </p:sp>
      <p:sp>
        <p:nvSpPr>
          <p:cNvPr id="3" name="Content Placeholder 2">
            <a:extLst>
              <a:ext uri="{FF2B5EF4-FFF2-40B4-BE49-F238E27FC236}">
                <a16:creationId xmlns:a16="http://schemas.microsoft.com/office/drawing/2014/main" id="{4F7EA6FA-B788-FF5B-4EA9-664DE7DCCF52}"/>
              </a:ext>
            </a:extLst>
          </p:cNvPr>
          <p:cNvSpPr>
            <a:spLocks noGrp="1"/>
          </p:cNvSpPr>
          <p:nvPr>
            <p:ph idx="1"/>
          </p:nvPr>
        </p:nvSpPr>
        <p:spPr/>
        <p:txBody>
          <a:bodyPr/>
          <a:lstStyle/>
          <a:p>
            <a:r>
              <a:rPr lang="en-GB" b="0" i="0">
                <a:effectLst/>
                <a:latin typeface="Helvetica" pitchFamily="2" charset="0"/>
              </a:rPr>
              <a:t>The main users are university and college students aged 18-30, who are already using technology for learning. The secondary users include A-level students who preparing for exams, as well as adult learners who are looking to improve their professional skills.</a:t>
            </a:r>
            <a:endParaRPr lang="en-GB">
              <a:effectLst/>
              <a:latin typeface="Helvetica" pitchFamily="2" charset="0"/>
            </a:endParaRPr>
          </a:p>
          <a:p>
            <a:endParaRPr lang="en-US"/>
          </a:p>
        </p:txBody>
      </p:sp>
    </p:spTree>
    <p:extLst>
      <p:ext uri="{BB962C8B-B14F-4D97-AF65-F5344CB8AC3E}">
        <p14:creationId xmlns:p14="http://schemas.microsoft.com/office/powerpoint/2010/main" val="29130559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73913-9A57-5472-F902-EA493DC9DA40}"/>
              </a:ext>
            </a:extLst>
          </p:cNvPr>
          <p:cNvSpPr>
            <a:spLocks noGrp="1"/>
          </p:cNvSpPr>
          <p:nvPr>
            <p:ph type="title"/>
          </p:nvPr>
        </p:nvSpPr>
        <p:spPr/>
        <p:txBody>
          <a:bodyPr/>
          <a:lstStyle/>
          <a:p>
            <a:r>
              <a:rPr lang="en-GB" u="sng" dirty="0"/>
              <a:t>PESTLE analysis </a:t>
            </a:r>
            <a:endParaRPr lang="en-US" u="sng" dirty="0"/>
          </a:p>
        </p:txBody>
      </p:sp>
      <p:sp>
        <p:nvSpPr>
          <p:cNvPr id="3" name="Content Placeholder 2">
            <a:extLst>
              <a:ext uri="{FF2B5EF4-FFF2-40B4-BE49-F238E27FC236}">
                <a16:creationId xmlns:a16="http://schemas.microsoft.com/office/drawing/2014/main" id="{096DE07B-5C4C-571C-1A54-817D0980F186}"/>
              </a:ext>
            </a:extLst>
          </p:cNvPr>
          <p:cNvSpPr>
            <a:spLocks noGrp="1"/>
          </p:cNvSpPr>
          <p:nvPr>
            <p:ph idx="1"/>
          </p:nvPr>
        </p:nvSpPr>
        <p:spPr/>
        <p:txBody>
          <a:bodyPr>
            <a:normAutofit lnSpcReduction="10000"/>
          </a:bodyPr>
          <a:lstStyle/>
          <a:p>
            <a:pPr marL="0" indent="0">
              <a:buNone/>
            </a:pPr>
            <a:r>
              <a:rPr lang="en-GB" b="1" dirty="0"/>
              <a:t>Political -</a:t>
            </a:r>
            <a:r>
              <a:rPr lang="en-GB" dirty="0"/>
              <a:t>Government support for digital learning; must follow data privacy laws like GDPR.</a:t>
            </a:r>
            <a:r>
              <a:rPr lang="en-GB" b="1" dirty="0"/>
              <a:t> </a:t>
            </a:r>
          </a:p>
          <a:p>
            <a:pPr marL="0" indent="0">
              <a:buNone/>
            </a:pPr>
            <a:r>
              <a:rPr lang="en-GB" b="1" dirty="0"/>
              <a:t>Economic -</a:t>
            </a:r>
            <a:r>
              <a:rPr lang="en-GB" dirty="0"/>
              <a:t>EdTech market is growing</a:t>
            </a:r>
            <a:endParaRPr lang="en-GB" b="1" dirty="0"/>
          </a:p>
          <a:p>
            <a:pPr marL="0" indent="0">
              <a:buNone/>
            </a:pPr>
            <a:r>
              <a:rPr lang="en-GB" b="1" dirty="0"/>
              <a:t>Social -</a:t>
            </a:r>
            <a:r>
              <a:rPr lang="en-GB" dirty="0"/>
              <a:t>Students prefer interactive and personalised study tools; online learning is now normal.</a:t>
            </a:r>
            <a:endParaRPr lang="en-GB" b="1" dirty="0"/>
          </a:p>
          <a:p>
            <a:pPr marL="0" indent="0">
              <a:buNone/>
            </a:pPr>
            <a:r>
              <a:rPr lang="en-GB" b="1" dirty="0"/>
              <a:t>Technologic -</a:t>
            </a:r>
            <a:r>
              <a:rPr lang="en-GB" dirty="0"/>
              <a:t>AI and machine learning enable adaptive learning; needs regular updates to stay competitive.</a:t>
            </a:r>
            <a:r>
              <a:rPr lang="en-GB" b="1" dirty="0"/>
              <a:t> </a:t>
            </a:r>
          </a:p>
          <a:p>
            <a:pPr marL="0" indent="0">
              <a:buNone/>
            </a:pPr>
            <a:r>
              <a:rPr lang="en-GB" b="1" dirty="0"/>
              <a:t>Legal -</a:t>
            </a:r>
            <a:r>
              <a:rPr lang="en-GB" dirty="0"/>
              <a:t>Must comply with data protection and copyright laws; clear user consent is essential.</a:t>
            </a:r>
            <a:endParaRPr lang="en-GB" b="1" dirty="0"/>
          </a:p>
          <a:p>
            <a:pPr marL="0" indent="0">
              <a:buNone/>
            </a:pPr>
            <a:r>
              <a:rPr lang="en-GB" b="1" dirty="0"/>
              <a:t>Environmental -  </a:t>
            </a:r>
            <a:r>
              <a:rPr lang="en-GB" dirty="0"/>
              <a:t>Reduces paper use but relies on energy</a:t>
            </a:r>
          </a:p>
          <a:p>
            <a:pPr marL="0" indent="0">
              <a:buNone/>
            </a:pPr>
            <a:endParaRPr lang="en-US" b="1" dirty="0"/>
          </a:p>
        </p:txBody>
      </p:sp>
    </p:spTree>
    <p:extLst>
      <p:ext uri="{BB962C8B-B14F-4D97-AF65-F5344CB8AC3E}">
        <p14:creationId xmlns:p14="http://schemas.microsoft.com/office/powerpoint/2010/main" val="19553723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0310C9-B84A-F7DE-27F4-253E95A53C94}"/>
              </a:ext>
            </a:extLst>
          </p:cNvPr>
          <p:cNvSpPr>
            <a:spLocks noGrp="1"/>
          </p:cNvSpPr>
          <p:nvPr>
            <p:ph type="title"/>
          </p:nvPr>
        </p:nvSpPr>
        <p:spPr>
          <a:xfrm>
            <a:off x="630936" y="639520"/>
            <a:ext cx="3429000" cy="1719072"/>
          </a:xfrm>
        </p:spPr>
        <p:txBody>
          <a:bodyPr anchor="b">
            <a:normAutofit/>
          </a:bodyPr>
          <a:lstStyle/>
          <a:p>
            <a:r>
              <a:rPr lang="en-GB" sz="5400"/>
              <a:t>Market strategies </a:t>
            </a:r>
            <a:endParaRPr lang="en-US" sz="5400"/>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076A3C-315A-0AB8-03D0-0247B8FE7CC3}"/>
              </a:ext>
            </a:extLst>
          </p:cNvPr>
          <p:cNvSpPr>
            <a:spLocks noGrp="1"/>
          </p:cNvSpPr>
          <p:nvPr>
            <p:ph idx="1"/>
          </p:nvPr>
        </p:nvSpPr>
        <p:spPr>
          <a:xfrm>
            <a:off x="630936" y="2807208"/>
            <a:ext cx="3429000" cy="3410712"/>
          </a:xfrm>
        </p:spPr>
        <p:txBody>
          <a:bodyPr anchor="t">
            <a:normAutofit/>
          </a:bodyPr>
          <a:lstStyle/>
          <a:p>
            <a:r>
              <a:rPr lang="en-GB" sz="2200"/>
              <a:t>Social Media Marketing</a:t>
            </a:r>
          </a:p>
          <a:p>
            <a:r>
              <a:rPr lang="en-GB" sz="2200"/>
              <a:t>Campus Promotion</a:t>
            </a:r>
          </a:p>
          <a:p>
            <a:r>
              <a:rPr lang="en-GB" sz="2200"/>
              <a:t>Freemium Model</a:t>
            </a:r>
          </a:p>
          <a:p>
            <a:r>
              <a:rPr lang="en-GB" sz="2200"/>
              <a:t>Content Marketing</a:t>
            </a:r>
          </a:p>
          <a:p>
            <a:r>
              <a:rPr lang="en-GB" sz="2200"/>
              <a:t>Email &amp; Push Notifications</a:t>
            </a:r>
          </a:p>
        </p:txBody>
      </p:sp>
      <p:pic>
        <p:nvPicPr>
          <p:cNvPr id="4" name="Picture 3">
            <a:extLst>
              <a:ext uri="{FF2B5EF4-FFF2-40B4-BE49-F238E27FC236}">
                <a16:creationId xmlns:a16="http://schemas.microsoft.com/office/drawing/2014/main" id="{3B788587-7B7F-081A-BCD9-AE67A27FB2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1470069"/>
            <a:ext cx="6903720" cy="3917862"/>
          </a:xfrm>
          <a:prstGeom prst="rect">
            <a:avLst/>
          </a:prstGeom>
        </p:spPr>
      </p:pic>
    </p:spTree>
    <p:extLst>
      <p:ext uri="{BB962C8B-B14F-4D97-AF65-F5344CB8AC3E}">
        <p14:creationId xmlns:p14="http://schemas.microsoft.com/office/powerpoint/2010/main" val="37659789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51595-6C6D-CAF2-4FE5-BC1A7AC3FDE3}"/>
              </a:ext>
            </a:extLst>
          </p:cNvPr>
          <p:cNvSpPr>
            <a:spLocks noGrp="1"/>
          </p:cNvSpPr>
          <p:nvPr>
            <p:ph type="title"/>
          </p:nvPr>
        </p:nvSpPr>
        <p:spPr/>
        <p:txBody>
          <a:bodyPr/>
          <a:lstStyle/>
          <a:p>
            <a:r>
              <a:rPr lang="en-GB" dirty="0"/>
              <a:t>Funding: </a:t>
            </a:r>
            <a:endParaRPr lang="en-US" dirty="0"/>
          </a:p>
        </p:txBody>
      </p:sp>
      <p:sp>
        <p:nvSpPr>
          <p:cNvPr id="3" name="Content Placeholder 2">
            <a:extLst>
              <a:ext uri="{FF2B5EF4-FFF2-40B4-BE49-F238E27FC236}">
                <a16:creationId xmlns:a16="http://schemas.microsoft.com/office/drawing/2014/main" id="{808DEAEC-2A6A-BB99-CE34-214D15280A42}"/>
              </a:ext>
            </a:extLst>
          </p:cNvPr>
          <p:cNvSpPr>
            <a:spLocks noGrp="1"/>
          </p:cNvSpPr>
          <p:nvPr>
            <p:ph idx="1"/>
          </p:nvPr>
        </p:nvSpPr>
        <p:spPr/>
        <p:txBody>
          <a:bodyPr>
            <a:normAutofit fontScale="85000" lnSpcReduction="20000"/>
          </a:bodyPr>
          <a:lstStyle/>
          <a:p>
            <a:r>
              <a:rPr lang="en-GB" dirty="0"/>
              <a:t>The enterprise requires £25,000 in initial funding to develop and launch the platform. The funding will be allocated as follows:</a:t>
            </a:r>
          </a:p>
          <a:p>
            <a:r>
              <a:rPr lang="en-GB" dirty="0"/>
              <a:t>App Development &amp; Design: £10,000</a:t>
            </a:r>
          </a:p>
          <a:p>
            <a:r>
              <a:rPr lang="en-GB" dirty="0"/>
              <a:t>Marketing &amp; Promotion: £6,000</a:t>
            </a:r>
          </a:p>
          <a:p>
            <a:r>
              <a:rPr lang="en-GB" dirty="0"/>
              <a:t>Staff &amp; Freelancers (AI developers, designers): £4,000</a:t>
            </a:r>
          </a:p>
          <a:p>
            <a:r>
              <a:rPr lang="en-GB" dirty="0"/>
              <a:t>Licensing, Legal &amp; Data Protection Compliance: £2,000</a:t>
            </a:r>
          </a:p>
          <a:p>
            <a:r>
              <a:rPr lang="en-GB" dirty="0"/>
              <a:t>Equipment, Software &amp; Maintenance: £2,000</a:t>
            </a:r>
          </a:p>
          <a:p>
            <a:r>
              <a:rPr lang="en-GB" dirty="0"/>
              <a:t>Contingency Fund: £1,000</a:t>
            </a:r>
          </a:p>
          <a:p>
            <a:br>
              <a:rPr lang="en-GB" dirty="0"/>
            </a:br>
            <a:endParaRPr lang="en-GB" dirty="0"/>
          </a:p>
          <a:p>
            <a:r>
              <a:rPr lang="en-GB" dirty="0"/>
              <a:t>This funding will cover the setup and early operational costs until the app begins generating revenue through premium subscriptions and partnerships.</a:t>
            </a:r>
          </a:p>
          <a:p>
            <a:endParaRPr lang="en-US" dirty="0"/>
          </a:p>
        </p:txBody>
      </p:sp>
    </p:spTree>
    <p:extLst>
      <p:ext uri="{BB962C8B-B14F-4D97-AF65-F5344CB8AC3E}">
        <p14:creationId xmlns:p14="http://schemas.microsoft.com/office/powerpoint/2010/main" val="16800081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E87E1-42AC-C9EC-D029-725F47188A0F}"/>
              </a:ext>
            </a:extLst>
          </p:cNvPr>
          <p:cNvSpPr>
            <a:spLocks noGrp="1"/>
          </p:cNvSpPr>
          <p:nvPr>
            <p:ph type="title"/>
          </p:nvPr>
        </p:nvSpPr>
        <p:spPr>
          <a:xfrm>
            <a:off x="3215379" y="488462"/>
            <a:ext cx="10515600" cy="1137098"/>
          </a:xfrm>
        </p:spPr>
        <p:txBody>
          <a:bodyPr/>
          <a:lstStyle/>
          <a:p>
            <a:r>
              <a:rPr lang="en-GB" dirty="0"/>
              <a:t>Thank you for listening! </a:t>
            </a:r>
            <a:endParaRPr lang="en-US" dirty="0"/>
          </a:p>
        </p:txBody>
      </p:sp>
    </p:spTree>
    <p:extLst>
      <p:ext uri="{BB962C8B-B14F-4D97-AF65-F5344CB8AC3E}">
        <p14:creationId xmlns:p14="http://schemas.microsoft.com/office/powerpoint/2010/main" val="29224829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1</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  Module name: enterprise and entrepreneurship  Module code: LCLM4006 lecturers name: Trinh Nguyen Thi Ngoc Programme of study: business    </vt:lpstr>
      <vt:lpstr>Context: - business overview  -problems and solutions  - legal format and management -pestle analysis  - marketing strategies  -funding         </vt:lpstr>
      <vt:lpstr>The problem??</vt:lpstr>
      <vt:lpstr>PowerPoint Presentation</vt:lpstr>
      <vt:lpstr>Introducing </vt:lpstr>
      <vt:lpstr>    Study with Riri</vt:lpstr>
      <vt:lpstr>What is Study with Riri?</vt:lpstr>
      <vt:lpstr>Key services </vt:lpstr>
      <vt:lpstr>Study with Riri</vt:lpstr>
      <vt:lpstr>The solution </vt:lpstr>
      <vt:lpstr>Management and legal format </vt:lpstr>
      <vt:lpstr>Additionally,</vt:lpstr>
      <vt:lpstr>Target market </vt:lpstr>
      <vt:lpstr>PESTLE analysis </vt:lpstr>
      <vt:lpstr>Market strategies </vt:lpstr>
      <vt:lpstr>Funding: </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with Riri      </dc:title>
  <dc:creator>Anisa Ruxar (2421422)</dc:creator>
  <cp:lastModifiedBy>Anisa Ruxar (2421422)</cp:lastModifiedBy>
  <cp:revision>5</cp:revision>
  <dcterms:created xsi:type="dcterms:W3CDTF">2025-11-13T02:16:39Z</dcterms:created>
  <dcterms:modified xsi:type="dcterms:W3CDTF">2025-11-13T05:22:57Z</dcterms:modified>
</cp:coreProperties>
</file>