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22"/>
  </p:notesMasterIdLst>
  <p:sldIdLst>
    <p:sldId id="256" r:id="rId3"/>
    <p:sldId id="405" r:id="rId4"/>
    <p:sldId id="263" r:id="rId5"/>
    <p:sldId id="455" r:id="rId6"/>
    <p:sldId id="477" r:id="rId7"/>
    <p:sldId id="265" r:id="rId8"/>
    <p:sldId id="463" r:id="rId9"/>
    <p:sldId id="406" r:id="rId10"/>
    <p:sldId id="452" r:id="rId11"/>
    <p:sldId id="464" r:id="rId12"/>
    <p:sldId id="476" r:id="rId13"/>
    <p:sldId id="453" r:id="rId14"/>
    <p:sldId id="465" r:id="rId15"/>
    <p:sldId id="407" r:id="rId16"/>
    <p:sldId id="393" r:id="rId17"/>
    <p:sldId id="454" r:id="rId18"/>
    <p:sldId id="475" r:id="rId19"/>
    <p:sldId id="479" r:id="rId20"/>
    <p:sldId id="478"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830"/>
  </p:normalViewPr>
  <p:slideViewPr>
    <p:cSldViewPr snapToGrid="0" snapToObjects="1">
      <p:cViewPr varScale="1">
        <p:scale>
          <a:sx n="86" d="100"/>
          <a:sy n="86" d="100"/>
        </p:scale>
        <p:origin x="834" y="8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4917"/>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12/10/2025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836CE1-AF4F-37E0-0425-DA085DFA7E8A}"/>
            </a:ext>
          </a:extLst>
        </p:cNvPr>
        <p:cNvGrpSpPr/>
        <p:nvPr/>
      </p:nvGrpSpPr>
      <p:grpSpPr>
        <a:xfrm>
          <a:off x="0" y="0"/>
          <a:ext cx="0" cy="0"/>
          <a:chOff x="0" y="0"/>
          <a:chExt cx="0" cy="0"/>
        </a:xfrm>
      </p:grpSpPr>
      <p:sp>
        <p:nvSpPr>
          <p:cNvPr id="74754" name="Rectangle 7">
            <a:extLst>
              <a:ext uri="{FF2B5EF4-FFF2-40B4-BE49-F238E27FC236}">
                <a16:creationId xmlns:a16="http://schemas.microsoft.com/office/drawing/2014/main" id="{B30B5204-85AF-A066-4185-812E8F31AAB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13B5DD6F-0F2F-4640-A2A6-83EDEF82F248}" type="slidenum">
              <a:rPr lang="en-GB" altLang="en-US" smtClean="0">
                <a:latin typeface="Arial" panose="020B0604020202020204" pitchFamily="34" charset="0"/>
                <a:ea typeface="ＭＳ Ｐゴシック" panose="020B0600070205080204" pitchFamily="34" charset="-128"/>
                <a:cs typeface="Arial" panose="020B0604020202020204" pitchFamily="34" charset="0"/>
              </a:rPr>
              <a:pPr fontAlgn="base">
                <a:spcBef>
                  <a:spcPct val="0"/>
                </a:spcBef>
                <a:spcAft>
                  <a:spcPct val="0"/>
                </a:spcAft>
              </a:pPr>
              <a:t>19</a:t>
            </a:fld>
            <a:endParaRPr lang="en-GB" altLang="en-US">
              <a:latin typeface="Arial" panose="020B0604020202020204" pitchFamily="34" charset="0"/>
              <a:ea typeface="ＭＳ Ｐゴシック" panose="020B0600070205080204" pitchFamily="34" charset="-128"/>
              <a:cs typeface="Arial" panose="020B0604020202020204" pitchFamily="34" charset="0"/>
            </a:endParaRPr>
          </a:p>
        </p:txBody>
      </p:sp>
      <p:sp>
        <p:nvSpPr>
          <p:cNvPr id="74755" name="Rectangle 2">
            <a:extLst>
              <a:ext uri="{FF2B5EF4-FFF2-40B4-BE49-F238E27FC236}">
                <a16:creationId xmlns:a16="http://schemas.microsoft.com/office/drawing/2014/main" id="{C59D0E8E-1D98-261E-1D40-8CED1BA3F91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6" name="Rectangle 3">
            <a:extLst>
              <a:ext uri="{FF2B5EF4-FFF2-40B4-BE49-F238E27FC236}">
                <a16:creationId xmlns:a16="http://schemas.microsoft.com/office/drawing/2014/main" id="{69A457E2-7AE3-CAA9-AFCC-F62EEB5CE80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267384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03A7047C-1C0E-42EF-9096-0A31D2E73E76}" type="slidenum">
              <a:rPr lang="en-GB" altLang="en-US" smtClean="0"/>
              <a:pPr>
                <a:defRPr/>
              </a:pPr>
              <a:t>‹#›</a:t>
            </a:fld>
            <a:endParaRPr lang="en-GB" altLang="en-US"/>
          </a:p>
        </p:txBody>
      </p:sp>
    </p:spTree>
    <p:extLst>
      <p:ext uri="{BB962C8B-B14F-4D97-AF65-F5344CB8AC3E}">
        <p14:creationId xmlns:p14="http://schemas.microsoft.com/office/powerpoint/2010/main" val="166096032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12/10/2025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3.xml"/><Relationship Id="rId1" Type="http://schemas.openxmlformats.org/officeDocument/2006/relationships/video" Target="https://www.youtube.com/embed/VRRGV7s3K5M?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3.xml"/><Relationship Id="rId1" Type="http://schemas.openxmlformats.org/officeDocument/2006/relationships/video" Target="https://www.youtube.com/embed/VRRGV7s3K5M?feature=oembed" TargetMode="External"/><Relationship Id="rId5" Type="http://schemas.openxmlformats.org/officeDocument/2006/relationships/image" Target="../media/image8.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hyperlink" Target="https://www.gov.wales/patterns-attainment-reading-and-numeracy-september-2018-august-2024-html" TargetMode="External"/><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hyperlink" Target="http://www.oecd.org/pisa/" TargetMode="Externa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www.oecd.org/pisa/" TargetMode="External"/><Relationship Id="rId2" Type="http://schemas.openxmlformats.org/officeDocument/2006/relationships/hyperlink" Target="https://link.springer.com/chapter/10.1007/978-3-031-13548-4_22#ref-CR31"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hyperlink" Target="https://www.bbc.co.uk/news/uk-wales-67616536" TargetMode="Externa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hyperlink" Target="https://www.teachermagazine.com/au_en/articles/supporting-critical-numeracy-and-maths-skills-in-teaching-and-learning"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doi.org/10.16922/wje.19.1.11" TargetMode="Externa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hyperlink" Target="https://doi.org/10.16922/wje.19.1.11" TargetMode="Externa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www.thersa.org/events/rsaanimate/animate/rsa-animate-changing-paradigms"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hyperlink" Target="http://wales.gov.uk/consultations/education/nlnf/?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2">
            <a:extLst>
              <a:ext uri="{FF2B5EF4-FFF2-40B4-BE49-F238E27FC236}">
                <a16:creationId xmlns:a16="http://schemas.microsoft.com/office/drawing/2014/main" id="{8C22643D-CE0B-47D1-8137-69424B058B22}"/>
              </a:ext>
            </a:extLst>
          </p:cNvPr>
          <p:cNvPicPr>
            <a:picLocks noChangeAspect="1"/>
          </p:cNvPicPr>
          <p:nvPr/>
        </p:nvPicPr>
        <p:blipFill rotWithShape="1">
          <a:blip r:embed="rId3">
            <a:alphaModFix amt="48000"/>
            <a:extLst>
              <a:ext uri="{28A0092B-C50C-407E-A947-70E740481C1C}">
                <a14:useLocalDpi xmlns:a14="http://schemas.microsoft.com/office/drawing/2010/main" val="0"/>
              </a:ext>
            </a:extLst>
          </a:blip>
          <a:srcRect l="5821" r="5180" b="-1"/>
          <a:stretch/>
        </p:blipFill>
        <p:spPr bwMode="auto">
          <a:xfrm>
            <a:off x="44712" y="177349"/>
            <a:ext cx="9143751"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0" name="Rectangle 2">
            <a:extLst>
              <a:ext uri="{FF2B5EF4-FFF2-40B4-BE49-F238E27FC236}">
                <a16:creationId xmlns:a16="http://schemas.microsoft.com/office/drawing/2014/main" id="{60326A6B-BCE6-47EF-8F41-55864D2B0699}"/>
              </a:ext>
            </a:extLst>
          </p:cNvPr>
          <p:cNvSpPr>
            <a:spLocks noGrp="1" noChangeArrowheads="1"/>
          </p:cNvSpPr>
          <p:nvPr>
            <p:ph type="title"/>
          </p:nvPr>
        </p:nvSpPr>
        <p:spPr>
          <a:xfrm>
            <a:off x="1938444" y="1036320"/>
            <a:ext cx="5260377" cy="4211782"/>
          </a:xfrm>
        </p:spPr>
        <p:txBody>
          <a:bodyPr vert="horz" lIns="91440" tIns="45720" rIns="91440" bIns="45720" rtlCol="0" anchor="t">
            <a:noAutofit/>
          </a:bodyPr>
          <a:lstStyle/>
          <a:p>
            <a:pPr>
              <a:defRPr/>
            </a:pPr>
            <a:r>
              <a:rPr lang="en-US" sz="4400" b="1" dirty="0"/>
              <a:t>ECIE5002/C Session 2</a:t>
            </a:r>
            <a:br>
              <a:rPr lang="en-US" sz="4400" b="1" dirty="0"/>
            </a:br>
            <a:r>
              <a:rPr lang="en-US" sz="3600" b="1" dirty="0" err="1">
                <a:solidFill>
                  <a:schemeClr val="accent1"/>
                </a:solidFill>
              </a:rPr>
              <a:t>Rhifau’n</a:t>
            </a:r>
            <a:r>
              <a:rPr lang="en-US" sz="3600" b="1" dirty="0">
                <a:solidFill>
                  <a:schemeClr val="accent1"/>
                </a:solidFill>
              </a:rPr>
              <a:t> </a:t>
            </a:r>
            <a:r>
              <a:rPr lang="en-US" sz="3600" b="1" dirty="0" err="1">
                <a:solidFill>
                  <a:schemeClr val="accent1"/>
                </a:solidFill>
              </a:rPr>
              <a:t>Cyfri</a:t>
            </a:r>
            <a:br>
              <a:rPr lang="en-US" sz="3600" b="1" dirty="0"/>
            </a:br>
            <a:r>
              <a:rPr lang="en-US" sz="3600" b="1" dirty="0"/>
              <a:t>Numbers Count</a:t>
            </a:r>
            <a:br>
              <a:rPr lang="en-US" sz="3600" b="1" dirty="0"/>
            </a:br>
            <a:r>
              <a:rPr lang="en-US" sz="3600" b="1" dirty="0"/>
              <a:t>Zahlen </a:t>
            </a:r>
            <a:r>
              <a:rPr lang="en-US" sz="3600" b="1" dirty="0" err="1"/>
              <a:t>Zaehlen</a:t>
            </a:r>
            <a:br>
              <a:rPr lang="en-US" sz="3600" b="1" dirty="0"/>
            </a:br>
            <a:r>
              <a:rPr lang="en-US" sz="3600" b="1" dirty="0">
                <a:solidFill>
                  <a:schemeClr val="accent1"/>
                </a:solidFill>
              </a:rPr>
              <a:t>PISA, </a:t>
            </a:r>
            <a:r>
              <a:rPr lang="en-US" sz="3600" b="1" dirty="0" err="1">
                <a:solidFill>
                  <a:schemeClr val="accent1"/>
                </a:solidFill>
              </a:rPr>
              <a:t>cyrhaeddiad</a:t>
            </a:r>
            <a:r>
              <a:rPr lang="en-US" sz="3600" b="1" dirty="0">
                <a:solidFill>
                  <a:schemeClr val="accent1"/>
                </a:solidFill>
              </a:rPr>
              <a:t> a </a:t>
            </a:r>
            <a:r>
              <a:rPr lang="en-US" sz="3600" b="1" dirty="0" err="1">
                <a:solidFill>
                  <a:schemeClr val="accent1"/>
                </a:solidFill>
              </a:rPr>
              <a:t>galluoedd</a:t>
            </a:r>
            <a:br>
              <a:rPr lang="en-US" sz="3600" b="1" dirty="0"/>
            </a:br>
            <a:r>
              <a:rPr lang="en-US" sz="3600" b="1" dirty="0"/>
              <a:t>PISA, attainment and capabilities</a:t>
            </a:r>
            <a:br>
              <a:rPr lang="en-US" sz="3600" b="1" dirty="0"/>
            </a:br>
            <a:endParaRPr lang="en-US" sz="3600" b="1" dirty="0"/>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050"/>
                                        </p:tgtEl>
                                        <p:attrNameLst>
                                          <p:attrName>style.visibility</p:attrName>
                                        </p:attrNameLst>
                                      </p:cBhvr>
                                      <p:to>
                                        <p:strVal val="visible"/>
                                      </p:to>
                                    </p:set>
                                    <p:animEffect transition="in" filter="fade">
                                      <p:cBhvr>
                                        <p:cTn id="7" dur="4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err="1"/>
              <a:t>DEILLIANNau</a:t>
            </a:r>
            <a:r>
              <a:rPr lang="cy-GB" dirty="0"/>
              <a:t> Dysgu</a:t>
            </a:r>
          </a:p>
        </p:txBody>
      </p:sp>
      <p:sp>
        <p:nvSpPr>
          <p:cNvPr id="3" name="Content Placeholder 2"/>
          <p:cNvSpPr>
            <a:spLocks noGrp="1"/>
          </p:cNvSpPr>
          <p:nvPr>
            <p:ph idx="1"/>
          </p:nvPr>
        </p:nvSpPr>
        <p:spPr/>
        <p:txBody>
          <a:bodyPr>
            <a:normAutofit fontScale="92500"/>
          </a:bodyPr>
          <a:lstStyle/>
          <a:p>
            <a:pPr lvl="0" hangingPunct="0"/>
            <a:r>
              <a:rPr lang="cy-GB" dirty="0"/>
              <a:t>Dadansoddi'n feirniadol safbwyntiau damcaniaethol a thueddiadau allweddol wrth ddatblygu strategaethau rhifedd ar draws pob un o gyfnodau’r system addysg</a:t>
            </a:r>
          </a:p>
          <a:p>
            <a:pPr lvl="0" hangingPunct="0"/>
            <a:r>
              <a:rPr lang="cy-GB" dirty="0"/>
              <a:t>Gwerthuso'n feirniadol y cysylltiadau rhwng rhifedd a meysydd eraill y cwricwlwm, gan gynnwys meddwl yn greadigol</a:t>
            </a:r>
          </a:p>
          <a:p>
            <a:pPr lvl="0" hangingPunct="0"/>
            <a:r>
              <a:rPr lang="cy-GB" dirty="0"/>
              <a:t>Archwilio'n feirniadol y rhesymeg y tu ôl i fonitro ac asesu rhifedd gan gynnwys defnyddio asesiad ffurfiannol a chrynodol</a:t>
            </a:r>
          </a:p>
          <a:p>
            <a:endParaRPr lang="en-GB" dirty="0"/>
          </a:p>
        </p:txBody>
      </p:sp>
    </p:spTree>
    <p:extLst>
      <p:ext uri="{BB962C8B-B14F-4D97-AF65-F5344CB8AC3E}">
        <p14:creationId xmlns:p14="http://schemas.microsoft.com/office/powerpoint/2010/main" val="2996793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lstStyle/>
          <a:p>
            <a:pPr lvl="0" hangingPunct="0"/>
            <a:r>
              <a:rPr lang="en-GB" dirty="0"/>
              <a:t>Critically analyse theoretical perspectives and key trends in the development of numeracy strategies across all phases of the education system</a:t>
            </a:r>
          </a:p>
          <a:p>
            <a:pPr lvl="0" hangingPunct="0"/>
            <a:r>
              <a:rPr lang="en-GB" dirty="0"/>
              <a:t>Critically evaluate the links between numeracy and other curriculum areas including thinking creatively</a:t>
            </a:r>
          </a:p>
          <a:p>
            <a:pPr lvl="0" hangingPunct="0"/>
            <a:r>
              <a:rPr lang="en-GB" dirty="0"/>
              <a:t>Critically examine the rationale behind monitoring and assessing numeracy including use of formative and summative assessment</a:t>
            </a:r>
          </a:p>
          <a:p>
            <a:endParaRPr lang="en-GB" dirty="0"/>
          </a:p>
          <a:p>
            <a:endParaRPr lang="en-GB" dirty="0"/>
          </a:p>
        </p:txBody>
      </p:sp>
    </p:spTree>
    <p:extLst>
      <p:ext uri="{BB962C8B-B14F-4D97-AF65-F5344CB8AC3E}">
        <p14:creationId xmlns:p14="http://schemas.microsoft.com/office/powerpoint/2010/main" val="1287137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BFB8B-849B-72D6-865F-5CA03B155962}"/>
              </a:ext>
            </a:extLst>
          </p:cNvPr>
          <p:cNvSpPr>
            <a:spLocks noGrp="1"/>
          </p:cNvSpPr>
          <p:nvPr>
            <p:ph type="title"/>
          </p:nvPr>
        </p:nvSpPr>
        <p:spPr>
          <a:xfrm>
            <a:off x="628650" y="365125"/>
            <a:ext cx="7886700" cy="782031"/>
          </a:xfrm>
        </p:spPr>
        <p:txBody>
          <a:bodyPr/>
          <a:lstStyle/>
          <a:p>
            <a:r>
              <a:rPr lang="en-GB" dirty="0"/>
              <a:t>Portfolio</a:t>
            </a:r>
            <a:endParaRPr lang="en-US" dirty="0"/>
          </a:p>
        </p:txBody>
      </p:sp>
      <p:sp>
        <p:nvSpPr>
          <p:cNvPr id="3" name="Content Placeholder 2">
            <a:extLst>
              <a:ext uri="{FF2B5EF4-FFF2-40B4-BE49-F238E27FC236}">
                <a16:creationId xmlns:a16="http://schemas.microsoft.com/office/drawing/2014/main" id="{3467A5BF-46FE-6D61-44F3-9028532B8B4B}"/>
              </a:ext>
            </a:extLst>
          </p:cNvPr>
          <p:cNvSpPr>
            <a:spLocks noGrp="1"/>
          </p:cNvSpPr>
          <p:nvPr>
            <p:ph sz="half" idx="1"/>
          </p:nvPr>
        </p:nvSpPr>
        <p:spPr>
          <a:xfrm>
            <a:off x="628650" y="1246909"/>
            <a:ext cx="3867150" cy="4388578"/>
          </a:xfrm>
        </p:spPr>
        <p:txBody>
          <a:bodyPr>
            <a:normAutofit fontScale="55000" lnSpcReduction="20000"/>
          </a:bodyPr>
          <a:lstStyle/>
          <a:p>
            <a:r>
              <a:rPr lang="cy-GB" sz="3200" dirty="0">
                <a:solidFill>
                  <a:schemeClr val="accent1">
                    <a:lumMod val="75000"/>
                  </a:schemeClr>
                </a:solidFill>
              </a:rPr>
              <a:t>Elfen 1: Blog - Pam mae rhifedd da yn bwysig?                      </a:t>
            </a:r>
            <a:r>
              <a:rPr lang="cy-GB" sz="3200" i="1" dirty="0">
                <a:solidFill>
                  <a:schemeClr val="accent1">
                    <a:lumMod val="75000"/>
                  </a:schemeClr>
                </a:solidFill>
              </a:rPr>
              <a:t>1000 o eiriau</a:t>
            </a:r>
          </a:p>
          <a:p>
            <a:r>
              <a:rPr lang="cy-GB" sz="3200" dirty="0">
                <a:solidFill>
                  <a:schemeClr val="accent1">
                    <a:lumMod val="75000"/>
                  </a:schemeClr>
                </a:solidFill>
              </a:rPr>
              <a:t>Elfen 2: Traethawd Byr – Beth gall ysgolion ei wneud i annog rhifedd? </a:t>
            </a:r>
            <a:r>
              <a:rPr lang="cy-GB" sz="3200" i="1" dirty="0">
                <a:solidFill>
                  <a:schemeClr val="accent1">
                    <a:lumMod val="75000"/>
                  </a:schemeClr>
                </a:solidFill>
              </a:rPr>
              <a:t>1000 o eiriau</a:t>
            </a:r>
          </a:p>
          <a:p>
            <a:r>
              <a:rPr lang="cy-GB" sz="3200" dirty="0">
                <a:solidFill>
                  <a:schemeClr val="accent1">
                    <a:lumMod val="75000"/>
                  </a:schemeClr>
                </a:solidFill>
              </a:rPr>
              <a:t>Elfen 3: Adnoddau – Taflen wybodaeth am adnodd rhifedd o'ch dewis chi sy'n ceisio cefnogi datblygiad rhifedd mewn disgyblion ag ADY </a:t>
            </a:r>
            <a:r>
              <a:rPr lang="cy-GB" sz="3200" i="1" dirty="0">
                <a:solidFill>
                  <a:schemeClr val="accent1">
                    <a:lumMod val="75000"/>
                  </a:schemeClr>
                </a:solidFill>
              </a:rPr>
              <a:t>cyfwerth â 300 o eiriau</a:t>
            </a:r>
            <a:endParaRPr lang="cy-GB" sz="3200" dirty="0">
              <a:solidFill>
                <a:schemeClr val="accent1">
                  <a:lumMod val="75000"/>
                </a:schemeClr>
              </a:solidFill>
            </a:endParaRPr>
          </a:p>
          <a:p>
            <a:r>
              <a:rPr lang="cy-GB" sz="3200" dirty="0">
                <a:solidFill>
                  <a:schemeClr val="accent1">
                    <a:lumMod val="75000"/>
                  </a:schemeClr>
                </a:solidFill>
              </a:rPr>
              <a:t>Elfen 4: Fideo o'r adnodd ar waith                                         </a:t>
            </a:r>
            <a:r>
              <a:rPr lang="cy-GB" sz="3200" i="1" dirty="0">
                <a:solidFill>
                  <a:schemeClr val="accent1">
                    <a:lumMod val="75000"/>
                  </a:schemeClr>
                </a:solidFill>
              </a:rPr>
              <a:t>3 funud</a:t>
            </a:r>
            <a:endParaRPr lang="cy-GB" sz="3200" dirty="0">
              <a:solidFill>
                <a:schemeClr val="accent1">
                  <a:lumMod val="75000"/>
                </a:schemeClr>
              </a:solidFill>
            </a:endParaRPr>
          </a:p>
          <a:p>
            <a:r>
              <a:rPr lang="cy-GB" sz="3200" dirty="0">
                <a:solidFill>
                  <a:schemeClr val="accent1">
                    <a:lumMod val="75000"/>
                  </a:schemeClr>
                </a:solidFill>
              </a:rPr>
              <a:t>Elfen 5: Gwerthuso'r adnodd                                                  </a:t>
            </a:r>
            <a:r>
              <a:rPr lang="cy-GB" sz="3200" i="1" dirty="0">
                <a:solidFill>
                  <a:schemeClr val="accent1">
                    <a:lumMod val="75000"/>
                  </a:schemeClr>
                </a:solidFill>
              </a:rPr>
              <a:t>1000 o eiriau</a:t>
            </a:r>
            <a:endParaRPr lang="cy-GB" sz="3200" dirty="0">
              <a:solidFill>
                <a:schemeClr val="accent1">
                  <a:lumMod val="75000"/>
                </a:schemeClr>
              </a:solidFill>
            </a:endParaRPr>
          </a:p>
          <a:p>
            <a:r>
              <a:rPr lang="cy-GB" sz="3200" dirty="0">
                <a:solidFill>
                  <a:schemeClr val="accent1">
                    <a:lumMod val="75000"/>
                  </a:schemeClr>
                </a:solidFill>
              </a:rPr>
              <a:t>Elfen 6: Adfyfyrio ar eich dysgu yn y modwl hwn                </a:t>
            </a:r>
            <a:r>
              <a:rPr lang="cy-GB" sz="3200" i="1" dirty="0">
                <a:solidFill>
                  <a:schemeClr val="accent1">
                    <a:lumMod val="75000"/>
                  </a:schemeClr>
                </a:solidFill>
              </a:rPr>
              <a:t>1000 o eiriau</a:t>
            </a:r>
            <a:endParaRPr lang="cy-GB" sz="3200" dirty="0">
              <a:solidFill>
                <a:schemeClr val="accent1">
                  <a:lumMod val="75000"/>
                </a:schemeClr>
              </a:solidFill>
            </a:endParaRPr>
          </a:p>
          <a:p>
            <a:endParaRPr lang="en-US" dirty="0"/>
          </a:p>
        </p:txBody>
      </p:sp>
      <p:sp>
        <p:nvSpPr>
          <p:cNvPr id="4" name="Content Placeholder 3">
            <a:extLst>
              <a:ext uri="{FF2B5EF4-FFF2-40B4-BE49-F238E27FC236}">
                <a16:creationId xmlns:a16="http://schemas.microsoft.com/office/drawing/2014/main" id="{5E937BAC-37AB-176F-B97E-8C2494517448}"/>
              </a:ext>
            </a:extLst>
          </p:cNvPr>
          <p:cNvSpPr>
            <a:spLocks noGrp="1"/>
          </p:cNvSpPr>
          <p:nvPr>
            <p:ph sz="half" idx="2"/>
          </p:nvPr>
        </p:nvSpPr>
        <p:spPr>
          <a:xfrm>
            <a:off x="4648200" y="1246909"/>
            <a:ext cx="3867150" cy="4388578"/>
          </a:xfrm>
        </p:spPr>
        <p:txBody>
          <a:bodyPr>
            <a:normAutofit fontScale="55000" lnSpcReduction="20000"/>
          </a:bodyPr>
          <a:lstStyle/>
          <a:p>
            <a:pPr>
              <a:spcBef>
                <a:spcPts val="500"/>
              </a:spcBef>
              <a:spcAft>
                <a:spcPts val="500"/>
              </a:spcAft>
            </a:pPr>
            <a:r>
              <a:rPr lang="en-GB" sz="3300" dirty="0">
                <a:effectLst/>
                <a:latin typeface="Cambria" panose="02040503050406030204" pitchFamily="18" charset="0"/>
                <a:ea typeface="Cambria" panose="02040503050406030204" pitchFamily="18" charset="0"/>
                <a:cs typeface="Cambria" panose="02040503050406030204" pitchFamily="18" charset="0"/>
              </a:rPr>
              <a:t>Element 1: Essay - Why is good numeracy important? 1000 words</a:t>
            </a:r>
            <a:endParaRPr lang="en-US" sz="3300" dirty="0">
              <a:effectLst/>
              <a:latin typeface="Times New Roman" panose="02020603050405020304" pitchFamily="18" charset="0"/>
              <a:ea typeface="Times New Roman" panose="02020603050405020304" pitchFamily="18" charset="0"/>
            </a:endParaRPr>
          </a:p>
          <a:p>
            <a:pPr>
              <a:spcBef>
                <a:spcPts val="500"/>
              </a:spcBef>
              <a:spcAft>
                <a:spcPts val="500"/>
              </a:spcAft>
            </a:pPr>
            <a:r>
              <a:rPr lang="en-GB" sz="3300" dirty="0">
                <a:effectLst/>
                <a:latin typeface="Cambria" panose="02040503050406030204" pitchFamily="18" charset="0"/>
                <a:ea typeface="Cambria" panose="02040503050406030204" pitchFamily="18" charset="0"/>
                <a:cs typeface="Cambria" panose="02040503050406030204" pitchFamily="18" charset="0"/>
              </a:rPr>
              <a:t>Element 2: Blog – What can schools do encourage numeracy?         1000 words</a:t>
            </a:r>
            <a:endParaRPr lang="en-US" sz="3300" dirty="0">
              <a:effectLst/>
              <a:latin typeface="Times New Roman" panose="02020603050405020304" pitchFamily="18" charset="0"/>
              <a:ea typeface="Times New Roman" panose="02020603050405020304" pitchFamily="18" charset="0"/>
            </a:endParaRPr>
          </a:p>
          <a:p>
            <a:pPr>
              <a:spcBef>
                <a:spcPts val="500"/>
              </a:spcBef>
              <a:spcAft>
                <a:spcPts val="500"/>
              </a:spcAft>
            </a:pPr>
            <a:r>
              <a:rPr lang="en-GB" sz="3300" dirty="0">
                <a:effectLst/>
                <a:latin typeface="Cambria" panose="02040503050406030204" pitchFamily="18" charset="0"/>
                <a:ea typeface="Cambria" panose="02040503050406030204" pitchFamily="18" charset="0"/>
                <a:cs typeface="Cambria" panose="02040503050406030204" pitchFamily="18" charset="0"/>
              </a:rPr>
              <a:t>Element 3: Resource – Information Sheet for professionals about a numeracy resource of your choice which aims to support numeracy development in pupils with ALN.   equivalent to 500 words</a:t>
            </a:r>
            <a:endParaRPr lang="en-US" sz="3300" dirty="0">
              <a:effectLst/>
              <a:latin typeface="Times New Roman" panose="02020603050405020304" pitchFamily="18" charset="0"/>
              <a:ea typeface="Times New Roman" panose="02020603050405020304" pitchFamily="18" charset="0"/>
            </a:endParaRPr>
          </a:p>
          <a:p>
            <a:pPr>
              <a:spcBef>
                <a:spcPts val="500"/>
              </a:spcBef>
              <a:spcAft>
                <a:spcPts val="500"/>
              </a:spcAft>
            </a:pPr>
            <a:r>
              <a:rPr lang="en-GB" sz="3300" dirty="0">
                <a:effectLst/>
                <a:latin typeface="Cambria" panose="02040503050406030204" pitchFamily="18" charset="0"/>
                <a:ea typeface="Cambria" panose="02040503050406030204" pitchFamily="18" charset="0"/>
                <a:cs typeface="Cambria" panose="02040503050406030204" pitchFamily="18" charset="0"/>
              </a:rPr>
              <a:t>Element 4: Video of the resource in action       3 mins (equivalent to 500 words)                            </a:t>
            </a:r>
            <a:endParaRPr lang="en-US" sz="3300" dirty="0">
              <a:effectLst/>
              <a:latin typeface="Times New Roman" panose="02020603050405020304" pitchFamily="18" charset="0"/>
              <a:ea typeface="Times New Roman" panose="02020603050405020304" pitchFamily="18" charset="0"/>
            </a:endParaRPr>
          </a:p>
          <a:p>
            <a:pPr>
              <a:spcBef>
                <a:spcPts val="500"/>
              </a:spcBef>
              <a:spcAft>
                <a:spcPts val="500"/>
              </a:spcAft>
            </a:pPr>
            <a:r>
              <a:rPr lang="en-GB" sz="3300" dirty="0">
                <a:effectLst/>
                <a:latin typeface="Cambria" panose="02040503050406030204" pitchFamily="18" charset="0"/>
                <a:ea typeface="Cambria" panose="02040503050406030204" pitchFamily="18" charset="0"/>
                <a:cs typeface="Cambria" panose="02040503050406030204" pitchFamily="18" charset="0"/>
              </a:rPr>
              <a:t>Element 5: Evaluation of the resource 1000 words</a:t>
            </a:r>
            <a:endParaRPr lang="en-US" sz="33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902454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Diffiniadau ac </a:t>
            </a:r>
            <a:r>
              <a:rPr lang="cy-GB" dirty="0" err="1"/>
              <a:t>adeilIaDAU</a:t>
            </a:r>
            <a:r>
              <a:rPr lang="cy-GB" dirty="0"/>
              <a:t> cymdeithasol</a:t>
            </a:r>
          </a:p>
        </p:txBody>
      </p:sp>
      <p:pic>
        <p:nvPicPr>
          <p:cNvPr id="5" name="Online Media 4" title="Numeracy">
            <a:hlinkClick r:id="" action="ppaction://media"/>
            <a:extLst>
              <a:ext uri="{FF2B5EF4-FFF2-40B4-BE49-F238E27FC236}">
                <a16:creationId xmlns:a16="http://schemas.microsoft.com/office/drawing/2014/main" id="{58CE98B4-E4B1-0E95-3607-41FF614D9C34}"/>
              </a:ext>
            </a:extLst>
          </p:cNvPr>
          <p:cNvPicPr>
            <a:picLocks noGrp="1" noRot="1" noChangeAspect="1"/>
          </p:cNvPicPr>
          <p:nvPr>
            <p:ph idx="1"/>
            <a:videoFile r:link="rId1"/>
          </p:nvPr>
        </p:nvPicPr>
        <p:blipFill>
          <a:blip r:embed="rId3"/>
          <a:stretch>
            <a:fillRect/>
          </a:stretch>
        </p:blipFill>
        <p:spPr>
          <a:xfrm>
            <a:off x="1989513" y="1708828"/>
            <a:ext cx="4011237" cy="3008428"/>
          </a:xfrm>
          <a:prstGeom prst="rect">
            <a:avLst/>
          </a:prstGeom>
        </p:spPr>
      </p:pic>
    </p:spTree>
    <p:extLst>
      <p:ext uri="{BB962C8B-B14F-4D97-AF65-F5344CB8AC3E}">
        <p14:creationId xmlns:p14="http://schemas.microsoft.com/office/powerpoint/2010/main" val="1894379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and social constructs</a:t>
            </a:r>
          </a:p>
        </p:txBody>
      </p:sp>
      <p:pic>
        <p:nvPicPr>
          <p:cNvPr id="5" name="Online Media 4" title="Numeracy">
            <a:hlinkClick r:id="" action="ppaction://media"/>
            <a:extLst>
              <a:ext uri="{FF2B5EF4-FFF2-40B4-BE49-F238E27FC236}">
                <a16:creationId xmlns:a16="http://schemas.microsoft.com/office/drawing/2014/main" id="{717E00F4-FF0A-DC19-DA0F-E4D7DA42E302}"/>
              </a:ext>
            </a:extLst>
          </p:cNvPr>
          <p:cNvPicPr>
            <a:picLocks noGrp="1" noRot="1" noChangeAspect="1"/>
          </p:cNvPicPr>
          <p:nvPr>
            <p:ph idx="1"/>
            <a:videoFile r:link="rId1"/>
          </p:nvPr>
        </p:nvPicPr>
        <p:blipFill>
          <a:blip r:embed="rId3"/>
          <a:stretch>
            <a:fillRect/>
          </a:stretch>
        </p:blipFill>
        <p:spPr>
          <a:xfrm>
            <a:off x="2144713" y="1825625"/>
            <a:ext cx="4852987" cy="3640138"/>
          </a:xfrm>
          <a:prstGeom prst="rect">
            <a:avLst/>
          </a:prstGeom>
        </p:spPr>
      </p:pic>
      <mc:AlternateContent xmlns:mc="http://schemas.openxmlformats.org/markup-compatibility/2006" xmlns:pslz="http://schemas.microsoft.com/office/powerpoint/2016/slidezoom">
        <mc:Choice Requires="pslz">
          <p:graphicFrame>
            <p:nvGraphicFramePr>
              <p:cNvPr id="6" name="Slide Zoom 5">
                <a:extLst>
                  <a:ext uri="{FF2B5EF4-FFF2-40B4-BE49-F238E27FC236}">
                    <a16:creationId xmlns:a16="http://schemas.microsoft.com/office/drawing/2014/main" id="{FCC2940C-6C82-A9E4-559A-85537339E5AA}"/>
                  </a:ext>
                </a:extLst>
              </p:cNvPr>
              <p:cNvGraphicFramePr>
                <a:graphicFrameLocks noChangeAspect="1"/>
              </p:cNvGraphicFramePr>
              <p:nvPr/>
            </p:nvGraphicFramePr>
            <p:xfrm>
              <a:off x="-1051560" y="4276453"/>
              <a:ext cx="2286000" cy="1714500"/>
            </p:xfrm>
            <a:graphic>
              <a:graphicData uri="http://schemas.microsoft.com/office/powerpoint/2016/slidezoom">
                <pslz:sldZm>
                  <pslz:sldZmObj sldId="463" cId="254575069">
                    <pslz:zmPr id="{2F48C744-AE75-4E24-932E-23EAD8EDF29F}" returnToParent="0" transitionDur="1000">
                      <p166:blipFill xmlns:p166="http://schemas.microsoft.com/office/powerpoint/2016/6/main">
                        <a:blip r:embed="rId4"/>
                        <a:stretch>
                          <a:fillRect/>
                        </a:stretch>
                      </p166:blipFill>
                      <p166:spPr xmlns:p166="http://schemas.microsoft.com/office/powerpoint/2016/6/main">
                        <a:xfrm>
                          <a:off x="0" y="0"/>
                          <a:ext cx="2286000" cy="1714500"/>
                        </a:xfrm>
                        <a:prstGeom prst="rect">
                          <a:avLst/>
                        </a:prstGeom>
                        <a:ln w="3175">
                          <a:solidFill>
                            <a:prstClr val="ltGray"/>
                          </a:solidFill>
                        </a:ln>
                      </p166:spPr>
                    </pslz:zmPr>
                  </pslz:sldZmObj>
                </pslz:sldZm>
              </a:graphicData>
            </a:graphic>
          </p:graphicFrame>
        </mc:Choice>
        <mc:Fallback xmlns="">
          <p:pic>
            <p:nvPicPr>
              <p:cNvPr id="6" name="Slide Zoom 5">
                <a:extLst>
                  <a:ext uri="{FF2B5EF4-FFF2-40B4-BE49-F238E27FC236}">
                    <a16:creationId xmlns:a16="http://schemas.microsoft.com/office/drawing/2014/main" id="{FCC2940C-6C82-A9E4-559A-85537339E5AA}"/>
                  </a:ext>
                </a:extLst>
              </p:cNvPr>
              <p:cNvPicPr>
                <a:picLocks noGrp="1" noRot="1" noChangeAspect="1" noMove="1" noResize="1" noEditPoints="1" noAdjustHandles="1" noChangeArrowheads="1" noChangeShapeType="1"/>
              </p:cNvPicPr>
              <p:nvPr/>
            </p:nvPicPr>
            <p:blipFill>
              <a:blip r:embed="rId5"/>
              <a:stretch>
                <a:fillRect/>
              </a:stretch>
            </p:blipFill>
            <p:spPr>
              <a:xfrm>
                <a:off x="-1051560" y="4276453"/>
                <a:ext cx="2286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254575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4052B-D74E-DAAE-4ED3-21E90A761176}"/>
              </a:ext>
            </a:extLst>
          </p:cNvPr>
          <p:cNvSpPr>
            <a:spLocks noGrp="1"/>
          </p:cNvSpPr>
          <p:nvPr>
            <p:ph type="title"/>
          </p:nvPr>
        </p:nvSpPr>
        <p:spPr>
          <a:xfrm>
            <a:off x="630238" y="457200"/>
            <a:ext cx="2949575" cy="2158538"/>
          </a:xfrm>
        </p:spPr>
        <p:txBody>
          <a:bodyPr>
            <a:normAutofit/>
          </a:bodyPr>
          <a:lstStyle/>
          <a:p>
            <a:r>
              <a:rPr lang="en-GB" sz="2400" b="1" dirty="0" err="1">
                <a:solidFill>
                  <a:schemeClr val="accent1"/>
                </a:solidFill>
              </a:rPr>
              <a:t>Ymdrechion</a:t>
            </a:r>
            <a:r>
              <a:rPr lang="en-GB" sz="2400" b="1" dirty="0">
                <a:solidFill>
                  <a:schemeClr val="accent1"/>
                </a:solidFill>
              </a:rPr>
              <a:t> </a:t>
            </a:r>
            <a:r>
              <a:rPr lang="en-GB" sz="2400" b="1" dirty="0" err="1">
                <a:solidFill>
                  <a:schemeClr val="accent1"/>
                </a:solidFill>
              </a:rPr>
              <a:t>Llywodraeth</a:t>
            </a:r>
            <a:r>
              <a:rPr lang="en-GB" sz="2400" b="1" dirty="0">
                <a:solidFill>
                  <a:schemeClr val="accent1"/>
                </a:solidFill>
              </a:rPr>
              <a:t> Cymru</a:t>
            </a:r>
            <a:br>
              <a:rPr lang="en-GB" sz="2400" b="1" dirty="0">
                <a:solidFill>
                  <a:schemeClr val="accent1"/>
                </a:solidFill>
              </a:rPr>
            </a:br>
            <a:br>
              <a:rPr lang="en-GB" sz="2400" b="1" dirty="0"/>
            </a:br>
            <a:r>
              <a:rPr lang="en-GB" sz="2400" b="1" dirty="0"/>
              <a:t>Welsh Government efforts</a:t>
            </a:r>
            <a:endParaRPr lang="en-US" sz="2400" b="1" dirty="0"/>
          </a:p>
        </p:txBody>
      </p:sp>
      <p:pic>
        <p:nvPicPr>
          <p:cNvPr id="1032" name="Picture 8" descr="Pronunciation of Attainment | Definition of Attainment - YouTube">
            <a:extLst>
              <a:ext uri="{FF2B5EF4-FFF2-40B4-BE49-F238E27FC236}">
                <a16:creationId xmlns:a16="http://schemas.microsoft.com/office/drawing/2014/main" id="{7573B602-6CFD-0A45-0752-DB39AE36442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887788" y="1423194"/>
            <a:ext cx="4629150" cy="3471862"/>
          </a:xfrm>
          <a:prstGeom prst="rect">
            <a:avLst/>
          </a:prstGeom>
          <a:noFill/>
          <a:extLst>
            <a:ext uri="{909E8E84-426E-40DD-AFC4-6F175D3DCCD1}">
              <a14:hiddenFill xmlns:a14="http://schemas.microsoft.com/office/drawing/2010/main">
                <a:solidFill>
                  <a:srgbClr val="FFFFFF"/>
                </a:solidFill>
              </a14:hiddenFill>
            </a:ext>
          </a:extLst>
        </p:spPr>
      </p:pic>
      <p:sp>
        <p:nvSpPr>
          <p:cNvPr id="8" name="Action Button: Document 7">
            <a:hlinkClick r:id="rId3" highlightClick="1"/>
            <a:extLst>
              <a:ext uri="{FF2B5EF4-FFF2-40B4-BE49-F238E27FC236}">
                <a16:creationId xmlns:a16="http://schemas.microsoft.com/office/drawing/2014/main" id="{0832986A-3F4A-C098-ED37-D2FE6FBD475E}"/>
              </a:ext>
            </a:extLst>
          </p:cNvPr>
          <p:cNvSpPr/>
          <p:nvPr/>
        </p:nvSpPr>
        <p:spPr>
          <a:xfrm>
            <a:off x="1107503" y="3606484"/>
            <a:ext cx="1255170" cy="1703851"/>
          </a:xfrm>
          <a:prstGeom prst="actionButtonDocumen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1200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CAEB8-20D4-EEB3-DE78-36206DD3B2AE}"/>
              </a:ext>
            </a:extLst>
          </p:cNvPr>
          <p:cNvSpPr>
            <a:spLocks noGrp="1"/>
          </p:cNvSpPr>
          <p:nvPr>
            <p:ph type="title"/>
          </p:nvPr>
        </p:nvSpPr>
        <p:spPr>
          <a:xfrm>
            <a:off x="1115616" y="867036"/>
            <a:ext cx="6571343" cy="1049235"/>
          </a:xfrm>
        </p:spPr>
        <p:txBody>
          <a:bodyPr/>
          <a:lstStyle/>
          <a:p>
            <a:r>
              <a:rPr lang="cy-GB" b="1" dirty="0"/>
              <a:t>Cefndir polisi</a:t>
            </a:r>
            <a:r>
              <a:rPr lang="en-GB" b="1" dirty="0"/>
              <a:t>: PISA</a:t>
            </a:r>
            <a:endParaRPr lang="en-US" b="1" dirty="0"/>
          </a:p>
        </p:txBody>
      </p:sp>
      <p:sp>
        <p:nvSpPr>
          <p:cNvPr id="3" name="Content Placeholder 2">
            <a:extLst>
              <a:ext uri="{FF2B5EF4-FFF2-40B4-BE49-F238E27FC236}">
                <a16:creationId xmlns:a16="http://schemas.microsoft.com/office/drawing/2014/main" id="{010B1EDE-6814-35A9-E0BD-2B0D2A9780C8}"/>
              </a:ext>
            </a:extLst>
          </p:cNvPr>
          <p:cNvSpPr>
            <a:spLocks noGrp="1"/>
          </p:cNvSpPr>
          <p:nvPr>
            <p:ph idx="1"/>
          </p:nvPr>
        </p:nvSpPr>
        <p:spPr/>
        <p:txBody>
          <a:bodyPr>
            <a:normAutofit fontScale="77500" lnSpcReduction="20000"/>
          </a:bodyPr>
          <a:lstStyle/>
          <a:p>
            <a:pPr marL="0" indent="0" algn="l">
              <a:buNone/>
            </a:pPr>
            <a:endParaRPr lang="en-US" b="0" i="0" dirty="0">
              <a:solidFill>
                <a:srgbClr val="333333"/>
              </a:solidFill>
              <a:effectLst/>
              <a:latin typeface="Georgia" panose="02040502050405020303" pitchFamily="18" charset="0"/>
            </a:endParaRPr>
          </a:p>
          <a:p>
            <a:r>
              <a:rPr lang="cy-GB" dirty="0">
                <a:solidFill>
                  <a:srgbClr val="333333"/>
                </a:solidFill>
                <a:latin typeface="-apple-system"/>
              </a:rPr>
              <a:t>Lansiodd y Sefydliad ar gyfer Cydweithrediad a Datblygiad Economaidd (OECD) PISA yn 2000 i asesu cymwyseddau sylfaenol mewn darllen, mathemateg a gwyddoniaeth myfyrwyr 15 oed bob tair blynedd, gan ganolbwyntio ar fathemateg yn 2003 a 2012.</a:t>
            </a:r>
            <a:r>
              <a:rPr lang="cy-GB" b="0" i="0" dirty="0">
                <a:solidFill>
                  <a:srgbClr val="333333"/>
                </a:solidFill>
                <a:effectLst/>
                <a:latin typeface="-apple-system"/>
              </a:rPr>
              <a:t> </a:t>
            </a:r>
          </a:p>
          <a:p>
            <a:r>
              <a:rPr lang="cy-GB" dirty="0">
                <a:solidFill>
                  <a:srgbClr val="333333"/>
                </a:solidFill>
                <a:latin typeface="-apple-system"/>
              </a:rPr>
              <a:t>Ar wahân i'r tri phwnc craidd hyn, roedd PISA 2018, a gynhaliwyd ym mhob un aelodau-wladwriaeth OECD a llawer o wledydd eraill ledled y byd (bron 80 o wledydd i gyd), yn cynnwys asesu dau barth, sef: llythrennedd ariannol a chymhwysedd byd-eang (gweler: </a:t>
            </a:r>
            <a:r>
              <a:rPr lang="cy-GB" dirty="0">
                <a:solidFill>
                  <a:srgbClr val="333333"/>
                </a:solidFill>
                <a:latin typeface="-apple-system"/>
                <a:hlinkClick r:id="rId2"/>
              </a:rPr>
              <a:t>http://www.oecd.org/pisa/</a:t>
            </a:r>
            <a:r>
              <a:rPr lang="cy-GB" dirty="0">
                <a:solidFill>
                  <a:srgbClr val="333333"/>
                </a:solidFill>
                <a:latin typeface="-apple-system"/>
              </a:rPr>
              <a:t>).</a:t>
            </a:r>
          </a:p>
          <a:p>
            <a:pPr marL="0" indent="0">
              <a:buNone/>
            </a:pPr>
            <a:r>
              <a:rPr lang="en-US" sz="2000" dirty="0"/>
              <a:t>(Kadijevich</a:t>
            </a:r>
            <a:r>
              <a:rPr lang="en-US" dirty="0">
                <a:latin typeface="-apple-system"/>
              </a:rPr>
              <a:t> </a:t>
            </a:r>
            <a:r>
              <a:rPr lang="en-US" dirty="0">
                <a:solidFill>
                  <a:srgbClr val="333333"/>
                </a:solidFill>
                <a:latin typeface="-apple-system"/>
              </a:rPr>
              <a:t>et al, 2023)</a:t>
            </a:r>
            <a:endParaRPr lang="en-US" b="0" i="0" dirty="0">
              <a:solidFill>
                <a:srgbClr val="333333"/>
              </a:solidFill>
              <a:effectLst/>
              <a:latin typeface="-apple-system"/>
            </a:endParaRPr>
          </a:p>
          <a:p>
            <a:endParaRPr lang="en-US" dirty="0"/>
          </a:p>
        </p:txBody>
      </p:sp>
    </p:spTree>
    <p:extLst>
      <p:ext uri="{BB962C8B-B14F-4D97-AF65-F5344CB8AC3E}">
        <p14:creationId xmlns:p14="http://schemas.microsoft.com/office/powerpoint/2010/main" val="447225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CAEB8-20D4-EEB3-DE78-36206DD3B2AE}"/>
              </a:ext>
            </a:extLst>
          </p:cNvPr>
          <p:cNvSpPr>
            <a:spLocks noGrp="1"/>
          </p:cNvSpPr>
          <p:nvPr>
            <p:ph type="title"/>
          </p:nvPr>
        </p:nvSpPr>
        <p:spPr/>
        <p:txBody>
          <a:bodyPr/>
          <a:lstStyle/>
          <a:p>
            <a:r>
              <a:rPr lang="en-GB" b="1" dirty="0"/>
              <a:t>Policy background: PISA</a:t>
            </a:r>
            <a:endParaRPr lang="en-US" b="1" dirty="0"/>
          </a:p>
        </p:txBody>
      </p:sp>
      <p:sp>
        <p:nvSpPr>
          <p:cNvPr id="3" name="Content Placeholder 2">
            <a:extLst>
              <a:ext uri="{FF2B5EF4-FFF2-40B4-BE49-F238E27FC236}">
                <a16:creationId xmlns:a16="http://schemas.microsoft.com/office/drawing/2014/main" id="{010B1EDE-6814-35A9-E0BD-2B0D2A9780C8}"/>
              </a:ext>
            </a:extLst>
          </p:cNvPr>
          <p:cNvSpPr>
            <a:spLocks noGrp="1"/>
          </p:cNvSpPr>
          <p:nvPr>
            <p:ph idx="1"/>
          </p:nvPr>
        </p:nvSpPr>
        <p:spPr/>
        <p:txBody>
          <a:bodyPr>
            <a:normAutofit fontScale="85000" lnSpcReduction="20000"/>
          </a:bodyPr>
          <a:lstStyle/>
          <a:p>
            <a:pPr marL="0" indent="0" algn="l">
              <a:buNone/>
            </a:pPr>
            <a:endParaRPr lang="en-US" b="0" i="0" dirty="0">
              <a:solidFill>
                <a:srgbClr val="333333"/>
              </a:solidFill>
              <a:effectLst/>
              <a:latin typeface="Georgia" panose="02040502050405020303" pitchFamily="18" charset="0"/>
            </a:endParaRPr>
          </a:p>
          <a:p>
            <a:pPr algn="l"/>
            <a:r>
              <a:rPr lang="en-US" b="0" i="0" dirty="0">
                <a:solidFill>
                  <a:srgbClr val="333333"/>
                </a:solidFill>
                <a:effectLst/>
                <a:latin typeface="-apple-system"/>
              </a:rPr>
              <a:t>The </a:t>
            </a:r>
            <a:r>
              <a:rPr lang="en-US" b="0" i="0" dirty="0" err="1">
                <a:solidFill>
                  <a:srgbClr val="333333"/>
                </a:solidFill>
                <a:effectLst/>
                <a:latin typeface="-apple-system"/>
              </a:rPr>
              <a:t>Organisation</a:t>
            </a:r>
            <a:r>
              <a:rPr lang="en-US" b="0" i="0" dirty="0">
                <a:solidFill>
                  <a:srgbClr val="333333"/>
                </a:solidFill>
                <a:effectLst/>
                <a:latin typeface="-apple-system"/>
              </a:rPr>
              <a:t> for Economic Co-operation and Development (OECD) launched PISA in 2000 to assess basic competencies in reading, mathematics, and science of 15-year-olds students every 3 years, focusing on mathematics in 2003 and 2012. </a:t>
            </a:r>
          </a:p>
          <a:p>
            <a:pPr algn="l"/>
            <a:r>
              <a:rPr lang="en-US" b="0" i="0" dirty="0">
                <a:solidFill>
                  <a:srgbClr val="333333"/>
                </a:solidFill>
                <a:effectLst/>
                <a:latin typeface="-apple-system"/>
              </a:rPr>
              <a:t>Apart from these three core subjects, PISA </a:t>
            </a:r>
            <a:r>
              <a:rPr lang="en-US" b="0" i="0" dirty="0">
                <a:solidFill>
                  <a:srgbClr val="004B83"/>
                </a:solidFill>
                <a:effectLst/>
                <a:latin typeface="-apple-system"/>
                <a:hlinkClick r:id="rId2" tooltip="OECD. (2018). PISA 2021 mathematics framework (draft). Organisation for Economic Co-operation and Development Publications. &#10;                  https://protect-au.mimecast.com/s/SGQsCBNZkph7K7wl1FQRQs9?domain=oecd.org&#10;                  &#10;                "/>
              </a:rPr>
              <a:t>2018</a:t>
            </a:r>
            <a:r>
              <a:rPr lang="en-US" b="0" i="0" dirty="0">
                <a:solidFill>
                  <a:srgbClr val="333333"/>
                </a:solidFill>
                <a:effectLst/>
                <a:latin typeface="-apple-system"/>
              </a:rPr>
              <a:t>, administered in all OECD member countries and many other countries worldwide (almost 80 countries in total), involved the assessment of two domains, namely: financial literacy and global competence (see: </a:t>
            </a:r>
            <a:r>
              <a:rPr lang="en-US" b="0" i="0" dirty="0">
                <a:solidFill>
                  <a:srgbClr val="004B83"/>
                </a:solidFill>
                <a:effectLst/>
                <a:latin typeface="-apple-system"/>
                <a:hlinkClick r:id="rId3"/>
              </a:rPr>
              <a:t>http://www.oecd.org/pisa/</a:t>
            </a:r>
            <a:r>
              <a:rPr lang="en-US" b="0" i="0" dirty="0">
                <a:solidFill>
                  <a:srgbClr val="333333"/>
                </a:solidFill>
                <a:effectLst/>
                <a:latin typeface="-apple-system"/>
              </a:rPr>
              <a:t>).</a:t>
            </a:r>
          </a:p>
          <a:p>
            <a:pPr marL="0" indent="0" algn="l">
              <a:buNone/>
            </a:pPr>
            <a:r>
              <a:rPr lang="en-US" sz="2000" dirty="0"/>
              <a:t>(</a:t>
            </a:r>
            <a:r>
              <a:rPr lang="en-US" sz="2000" dirty="0" err="1"/>
              <a:t>Kadijevich</a:t>
            </a:r>
            <a:r>
              <a:rPr lang="en-US" dirty="0">
                <a:latin typeface="-apple-system"/>
              </a:rPr>
              <a:t> </a:t>
            </a:r>
            <a:r>
              <a:rPr lang="en-US" dirty="0">
                <a:solidFill>
                  <a:srgbClr val="333333"/>
                </a:solidFill>
                <a:latin typeface="-apple-system"/>
              </a:rPr>
              <a:t>et al, 2023)</a:t>
            </a:r>
            <a:endParaRPr lang="en-US" b="0" i="0" dirty="0">
              <a:solidFill>
                <a:srgbClr val="333333"/>
              </a:solidFill>
              <a:effectLst/>
              <a:latin typeface="-apple-system"/>
            </a:endParaRPr>
          </a:p>
          <a:p>
            <a:endParaRPr lang="en-US" dirty="0"/>
          </a:p>
        </p:txBody>
      </p:sp>
    </p:spTree>
    <p:extLst>
      <p:ext uri="{BB962C8B-B14F-4D97-AF65-F5344CB8AC3E}">
        <p14:creationId xmlns:p14="http://schemas.microsoft.com/office/powerpoint/2010/main" val="895972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37B87-E429-AD10-91D6-C883DA33A8C8}"/>
              </a:ext>
            </a:extLst>
          </p:cNvPr>
          <p:cNvSpPr>
            <a:spLocks noGrp="1"/>
          </p:cNvSpPr>
          <p:nvPr>
            <p:ph type="title"/>
          </p:nvPr>
        </p:nvSpPr>
        <p:spPr/>
        <p:txBody>
          <a:bodyPr/>
          <a:lstStyle/>
          <a:p>
            <a:r>
              <a:rPr lang="en-GB" dirty="0"/>
              <a:t>Pisa Cymru/Wales</a:t>
            </a:r>
            <a:endParaRPr lang="en-US" dirty="0"/>
          </a:p>
        </p:txBody>
      </p:sp>
      <p:sp>
        <p:nvSpPr>
          <p:cNvPr id="3" name="Content Placeholder 2">
            <a:extLst>
              <a:ext uri="{FF2B5EF4-FFF2-40B4-BE49-F238E27FC236}">
                <a16:creationId xmlns:a16="http://schemas.microsoft.com/office/drawing/2014/main" id="{6808A7E7-E04E-4411-809C-0F71F21E5A5B}"/>
              </a:ext>
            </a:extLst>
          </p:cNvPr>
          <p:cNvSpPr>
            <a:spLocks noGrp="1"/>
          </p:cNvSpPr>
          <p:nvPr>
            <p:ph idx="1"/>
          </p:nvPr>
        </p:nvSpPr>
        <p:spPr/>
        <p:txBody>
          <a:bodyPr/>
          <a:lstStyle/>
          <a:p>
            <a:endParaRPr lang="en-US" dirty="0"/>
          </a:p>
        </p:txBody>
      </p:sp>
      <p:sp>
        <p:nvSpPr>
          <p:cNvPr id="4" name="Action Button: Get Information 3">
            <a:hlinkClick r:id="rId2" highlightClick="1"/>
            <a:extLst>
              <a:ext uri="{FF2B5EF4-FFF2-40B4-BE49-F238E27FC236}">
                <a16:creationId xmlns:a16="http://schemas.microsoft.com/office/drawing/2014/main" id="{7F059DD2-5EE8-569A-AD9F-754A619A76E8}"/>
              </a:ext>
            </a:extLst>
          </p:cNvPr>
          <p:cNvSpPr/>
          <p:nvPr/>
        </p:nvSpPr>
        <p:spPr>
          <a:xfrm>
            <a:off x="2388524" y="2964873"/>
            <a:ext cx="1695796" cy="1839883"/>
          </a:xfrm>
          <a:prstGeom prst="actionButtonInformati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658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36B85-9D34-EB28-3591-C5413E508B3F}"/>
              </a:ext>
            </a:extLst>
          </p:cNvPr>
          <p:cNvSpPr>
            <a:spLocks noGrp="1"/>
          </p:cNvSpPr>
          <p:nvPr>
            <p:ph type="title"/>
          </p:nvPr>
        </p:nvSpPr>
        <p:spPr/>
        <p:txBody>
          <a:bodyPr/>
          <a:lstStyle/>
          <a:p>
            <a:r>
              <a:rPr lang="cy-GB" dirty="0"/>
              <a:t>Dylanwad byd-eang PISA</a:t>
            </a:r>
          </a:p>
        </p:txBody>
      </p:sp>
      <p:sp>
        <p:nvSpPr>
          <p:cNvPr id="3" name="Content Placeholder 2">
            <a:extLst>
              <a:ext uri="{FF2B5EF4-FFF2-40B4-BE49-F238E27FC236}">
                <a16:creationId xmlns:a16="http://schemas.microsoft.com/office/drawing/2014/main" id="{D1A27EFA-5111-89C9-4764-6454E7967528}"/>
              </a:ext>
            </a:extLst>
          </p:cNvPr>
          <p:cNvSpPr>
            <a:spLocks noGrp="1"/>
          </p:cNvSpPr>
          <p:nvPr>
            <p:ph idx="1"/>
          </p:nvPr>
        </p:nvSpPr>
        <p:spPr>
          <a:xfrm>
            <a:off x="395536" y="2015733"/>
            <a:ext cx="8424935" cy="3450613"/>
          </a:xfrm>
        </p:spPr>
        <p:txBody>
          <a:bodyPr>
            <a:normAutofit fontScale="62500" lnSpcReduction="20000"/>
          </a:bodyPr>
          <a:lstStyle/>
          <a:p>
            <a:r>
              <a:rPr lang="cy-GB" sz="2900" dirty="0">
                <a:solidFill>
                  <a:srgbClr val="222222"/>
                </a:solidFill>
                <a:latin typeface="Arial" panose="020B0604020202020204" pitchFamily="34" charset="0"/>
              </a:rPr>
              <a:t>Mewn llawer o wledydd, mae canlyniadau PISA wedi bod yn alwad i weithredu, ac wedi ysgogi prosiectau amrywiol gyda'r nod o wella canlyniadau, yn bennaf ar gyfer addysg athrawon ond hefyd rhai sy'n cynnwys myfyrwyr.</a:t>
            </a:r>
            <a:r>
              <a:rPr lang="cy-GB" sz="2900" b="0" i="0" dirty="0">
                <a:solidFill>
                  <a:srgbClr val="222222"/>
                </a:solidFill>
                <a:effectLst/>
                <a:latin typeface="Arial" panose="020B0604020202020204" pitchFamily="34" charset="0"/>
              </a:rPr>
              <a:t>. </a:t>
            </a:r>
          </a:p>
          <a:p>
            <a:r>
              <a:rPr lang="cy-GB" sz="2900" dirty="0">
                <a:solidFill>
                  <a:srgbClr val="222222"/>
                </a:solidFill>
                <a:latin typeface="Arial" panose="020B0604020202020204" pitchFamily="34" charset="0"/>
              </a:rPr>
              <a:t>Mae rhai gwledydd wedi sefydlu asesiadau cenedlaethol gyda chysondeb amlwg â syniadau PISA</a:t>
            </a:r>
            <a:r>
              <a:rPr lang="cy-GB" sz="2900" b="0" i="0" dirty="0">
                <a:solidFill>
                  <a:srgbClr val="222222"/>
                </a:solidFill>
                <a:effectLst/>
                <a:latin typeface="Arial" panose="020B0604020202020204" pitchFamily="34" charset="0"/>
              </a:rPr>
              <a:t>. </a:t>
            </a:r>
          </a:p>
          <a:p>
            <a:r>
              <a:rPr lang="cy-GB" sz="2900" dirty="0">
                <a:solidFill>
                  <a:srgbClr val="222222"/>
                </a:solidFill>
                <a:latin typeface="Arial" panose="020B0604020202020204" pitchFamily="34" charset="0"/>
              </a:rPr>
              <a:t>Mewn llawer o wledydd, mae cysyniad PISA o lythrennedd mathemategol, gyda'i ddadansoddiad o'r hyn sy'n gwneud addysg fathemateg yn ddefnyddiol i'r mwyafrif o ddinasyddion y dyfodol, wedi bod yn hynod ddylanwadol o ran adolygu'r cwricwlwm a hefyd ar gyfer gwella addysgu a dysgu</a:t>
            </a:r>
            <a:r>
              <a:rPr lang="cy-GB" sz="2900" b="0" i="0" dirty="0">
                <a:solidFill>
                  <a:srgbClr val="222222"/>
                </a:solidFill>
                <a:effectLst/>
                <a:latin typeface="Arial" panose="020B0604020202020204" pitchFamily="34" charset="0"/>
              </a:rPr>
              <a:t>. </a:t>
            </a:r>
          </a:p>
          <a:p>
            <a:r>
              <a:rPr lang="cy-GB" sz="2900" dirty="0">
                <a:solidFill>
                  <a:srgbClr val="222222"/>
                </a:solidFill>
                <a:latin typeface="Arial" panose="020B0604020202020204" pitchFamily="34" charset="0"/>
              </a:rPr>
              <a:t>Mae gwledydd hefyd wedi ymgorffori neu fabwysiadu'r ffordd y mae PISA yn disgrifio cymhwysedd mathemategol trwy'r galluoedd mathemategol sylfaenol</a:t>
            </a:r>
            <a:r>
              <a:rPr lang="en-US" sz="2900" dirty="0">
                <a:solidFill>
                  <a:srgbClr val="222222"/>
                </a:solidFill>
                <a:latin typeface="Arial" panose="020B0604020202020204" pitchFamily="34" charset="0"/>
              </a:rPr>
              <a:t>.</a:t>
            </a:r>
            <a:endParaRPr lang="en-US" sz="2900" b="0" i="0" dirty="0">
              <a:solidFill>
                <a:srgbClr val="222222"/>
              </a:solidFill>
              <a:effectLst/>
              <a:latin typeface="Arial" panose="020B0604020202020204" pitchFamily="34" charset="0"/>
            </a:endParaRPr>
          </a:p>
          <a:p>
            <a:pPr marL="0" indent="0">
              <a:buNone/>
            </a:pPr>
            <a:r>
              <a:rPr lang="en-US" dirty="0">
                <a:solidFill>
                  <a:srgbClr val="222222"/>
                </a:solidFill>
                <a:latin typeface="Arial" panose="020B0604020202020204" pitchFamily="34" charset="0"/>
              </a:rPr>
              <a:t>(Stacey et al, 2015)</a:t>
            </a:r>
            <a:endParaRPr lang="en-US" dirty="0"/>
          </a:p>
        </p:txBody>
      </p:sp>
    </p:spTree>
    <p:extLst>
      <p:ext uri="{BB962C8B-B14F-4D97-AF65-F5344CB8AC3E}">
        <p14:creationId xmlns:p14="http://schemas.microsoft.com/office/powerpoint/2010/main" val="3274935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36B85-9D34-EB28-3591-C5413E508B3F}"/>
              </a:ext>
            </a:extLst>
          </p:cNvPr>
          <p:cNvSpPr>
            <a:spLocks noGrp="1"/>
          </p:cNvSpPr>
          <p:nvPr>
            <p:ph type="title"/>
          </p:nvPr>
        </p:nvSpPr>
        <p:spPr/>
        <p:txBody>
          <a:bodyPr/>
          <a:lstStyle/>
          <a:p>
            <a:r>
              <a:rPr lang="en-GB" dirty="0"/>
              <a:t>PISA’s global influence</a:t>
            </a:r>
            <a:endParaRPr lang="en-US" dirty="0"/>
          </a:p>
        </p:txBody>
      </p:sp>
      <p:sp>
        <p:nvSpPr>
          <p:cNvPr id="3" name="Content Placeholder 2">
            <a:extLst>
              <a:ext uri="{FF2B5EF4-FFF2-40B4-BE49-F238E27FC236}">
                <a16:creationId xmlns:a16="http://schemas.microsoft.com/office/drawing/2014/main" id="{D1A27EFA-5111-89C9-4764-6454E7967528}"/>
              </a:ext>
            </a:extLst>
          </p:cNvPr>
          <p:cNvSpPr>
            <a:spLocks noGrp="1"/>
          </p:cNvSpPr>
          <p:nvPr>
            <p:ph idx="1"/>
          </p:nvPr>
        </p:nvSpPr>
        <p:spPr>
          <a:xfrm>
            <a:off x="323528" y="2015733"/>
            <a:ext cx="8496943" cy="3450613"/>
          </a:xfrm>
        </p:spPr>
        <p:txBody>
          <a:bodyPr>
            <a:normAutofit fontScale="70000" lnSpcReduction="20000"/>
          </a:bodyPr>
          <a:lstStyle/>
          <a:p>
            <a:r>
              <a:rPr lang="en-US" b="0" i="0" dirty="0">
                <a:solidFill>
                  <a:srgbClr val="222222"/>
                </a:solidFill>
                <a:effectLst/>
                <a:latin typeface="Arial" panose="020B0604020202020204" pitchFamily="34" charset="0"/>
              </a:rPr>
              <a:t>In many countries, the PISA results have been a call to action, and have stimulated diverse projects aimed at improving results, principally for teacher education but also some involving students. </a:t>
            </a:r>
          </a:p>
          <a:p>
            <a:r>
              <a:rPr lang="en-US" b="0" i="0" dirty="0">
                <a:solidFill>
                  <a:srgbClr val="222222"/>
                </a:solidFill>
                <a:effectLst/>
                <a:latin typeface="Arial" panose="020B0604020202020204" pitchFamily="34" charset="0"/>
              </a:rPr>
              <a:t>Some countries have established national assessments with noticeable consistency with PISA ideas. </a:t>
            </a:r>
          </a:p>
          <a:p>
            <a:r>
              <a:rPr lang="en-US" b="0" i="0" dirty="0">
                <a:solidFill>
                  <a:srgbClr val="222222"/>
                </a:solidFill>
                <a:effectLst/>
                <a:latin typeface="Arial" panose="020B0604020202020204" pitchFamily="34" charset="0"/>
              </a:rPr>
              <a:t>In many countries, PISA’s concept of mathematical literacy, with its analysis of what makes mathematics education useful for most future citizens, has been extremely influential in curriculum review and also for improving teaching and learning. </a:t>
            </a:r>
          </a:p>
          <a:p>
            <a:r>
              <a:rPr lang="en-US" b="0" i="0" dirty="0">
                <a:solidFill>
                  <a:srgbClr val="222222"/>
                </a:solidFill>
                <a:effectLst/>
                <a:latin typeface="Arial" panose="020B0604020202020204" pitchFamily="34" charset="0"/>
              </a:rPr>
              <a:t>Countries have also incorporated or adopted the way that PISA describes mathematical competence through the fundamental mathematical capabilities.</a:t>
            </a:r>
          </a:p>
          <a:p>
            <a:pPr marL="0" indent="0">
              <a:buNone/>
            </a:pPr>
            <a:r>
              <a:rPr lang="en-US" dirty="0">
                <a:solidFill>
                  <a:srgbClr val="222222"/>
                </a:solidFill>
                <a:latin typeface="Arial" panose="020B0604020202020204" pitchFamily="34" charset="0"/>
              </a:rPr>
              <a:t>(Stacey et al, 2015)</a:t>
            </a:r>
            <a:endParaRPr lang="en-US" dirty="0"/>
          </a:p>
        </p:txBody>
      </p:sp>
    </p:spTree>
    <p:extLst>
      <p:ext uri="{BB962C8B-B14F-4D97-AF65-F5344CB8AC3E}">
        <p14:creationId xmlns:p14="http://schemas.microsoft.com/office/powerpoint/2010/main" val="3133061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6E4DE-5556-6DEA-4895-2A162D126D47}"/>
              </a:ext>
            </a:extLst>
          </p:cNvPr>
          <p:cNvSpPr>
            <a:spLocks noGrp="1"/>
          </p:cNvSpPr>
          <p:nvPr>
            <p:ph type="title"/>
          </p:nvPr>
        </p:nvSpPr>
        <p:spPr/>
        <p:txBody>
          <a:bodyPr/>
          <a:lstStyle/>
          <a:p>
            <a:r>
              <a:rPr lang="en-GB" dirty="0"/>
              <a:t>PISA </a:t>
            </a:r>
            <a:endParaRPr lang="en-US" dirty="0"/>
          </a:p>
        </p:txBody>
      </p:sp>
      <p:sp>
        <p:nvSpPr>
          <p:cNvPr id="3" name="Content Placeholder 2">
            <a:extLst>
              <a:ext uri="{FF2B5EF4-FFF2-40B4-BE49-F238E27FC236}">
                <a16:creationId xmlns:a16="http://schemas.microsoft.com/office/drawing/2014/main" id="{F8F4C41B-C752-46CC-BE4F-C81F226B7056}"/>
              </a:ext>
            </a:extLst>
          </p:cNvPr>
          <p:cNvSpPr>
            <a:spLocks noGrp="1"/>
          </p:cNvSpPr>
          <p:nvPr>
            <p:ph idx="1"/>
          </p:nvPr>
        </p:nvSpPr>
        <p:spPr/>
        <p:txBody>
          <a:bodyPr>
            <a:normAutofit fontScale="70000" lnSpcReduction="20000"/>
          </a:bodyPr>
          <a:lstStyle/>
          <a:p>
            <a:r>
              <a:rPr lang="en-US" b="1" dirty="0"/>
              <a:t>Mathematics</a:t>
            </a:r>
          </a:p>
          <a:p>
            <a:r>
              <a:rPr lang="en-US" dirty="0"/>
              <a:t>The average PISA mathematics score for Wales in 2022 was 466. This score was significantly lower than the OECD average score of 472.</a:t>
            </a:r>
          </a:p>
          <a:p>
            <a:r>
              <a:rPr lang="en-US" dirty="0"/>
              <a:t>Learners in 42 of the participating education systems achieved an average mathematics score that was significantly below that of Wales, compared to 26 achieving an average mathematics score that was significantly above that of Wales.</a:t>
            </a:r>
          </a:p>
          <a:p>
            <a:r>
              <a:rPr lang="en-US" dirty="0" err="1"/>
              <a:t>Wales’</a:t>
            </a:r>
            <a:r>
              <a:rPr lang="en-US" dirty="0"/>
              <a:t> score of 466 was significantly lower than the 487 achieved in 2018. The OECD trend average was also significantly lower in 2022 than in 2018.</a:t>
            </a:r>
          </a:p>
          <a:p>
            <a:pPr marL="0" indent="0">
              <a:buNone/>
            </a:pPr>
            <a:r>
              <a:rPr lang="en-US" dirty="0"/>
              <a:t>(WG, 2023)</a:t>
            </a:r>
          </a:p>
        </p:txBody>
      </p:sp>
      <p:sp>
        <p:nvSpPr>
          <p:cNvPr id="4" name="Text Placeholder 3">
            <a:extLst>
              <a:ext uri="{FF2B5EF4-FFF2-40B4-BE49-F238E27FC236}">
                <a16:creationId xmlns:a16="http://schemas.microsoft.com/office/drawing/2014/main" id="{B59D7C6A-1479-5C2E-0432-22D8B7ED2CAF}"/>
              </a:ext>
            </a:extLst>
          </p:cNvPr>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2724397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43F6-85F6-2755-13AF-4FAD58D56BC6}"/>
              </a:ext>
            </a:extLst>
          </p:cNvPr>
          <p:cNvSpPr>
            <a:spLocks noGrp="1"/>
          </p:cNvSpPr>
          <p:nvPr>
            <p:ph type="title"/>
          </p:nvPr>
        </p:nvSpPr>
        <p:spPr/>
        <p:txBody>
          <a:bodyPr/>
          <a:lstStyle/>
          <a:p>
            <a:r>
              <a:rPr lang="cy-GB" dirty="0">
                <a:solidFill>
                  <a:schemeClr val="accent1">
                    <a:lumMod val="75000"/>
                  </a:schemeClr>
                </a:solidFill>
              </a:rPr>
              <a:t>Datblygiadau diweddaraf            </a:t>
            </a:r>
            <a:r>
              <a:rPr lang="en-GB" dirty="0"/>
              <a:t>Latest developments</a:t>
            </a:r>
            <a:endParaRPr lang="en-US" dirty="0"/>
          </a:p>
        </p:txBody>
      </p:sp>
      <p:sp>
        <p:nvSpPr>
          <p:cNvPr id="3" name="Content Placeholder 2">
            <a:extLst>
              <a:ext uri="{FF2B5EF4-FFF2-40B4-BE49-F238E27FC236}">
                <a16:creationId xmlns:a16="http://schemas.microsoft.com/office/drawing/2014/main" id="{17EFB13F-A0AB-B153-9114-32C9A82E3304}"/>
              </a:ext>
            </a:extLst>
          </p:cNvPr>
          <p:cNvSpPr>
            <a:spLocks noGrp="1"/>
          </p:cNvSpPr>
          <p:nvPr>
            <p:ph sz="half" idx="1"/>
          </p:nvPr>
        </p:nvSpPr>
        <p:spPr/>
        <p:txBody>
          <a:bodyPr>
            <a:normAutofit fontScale="85000" lnSpcReduction="10000"/>
          </a:bodyPr>
          <a:lstStyle/>
          <a:p>
            <a:r>
              <a:rPr lang="cy-GB" dirty="0">
                <a:solidFill>
                  <a:schemeClr val="accent1">
                    <a:lumMod val="75000"/>
                  </a:schemeClr>
                </a:solidFill>
              </a:rPr>
              <a:t>Yn ogystal â bod yn gymwys yn fathemategol, mae'r cysyniad o rifedd beirniadol yn cael ei ddatblygu, ei drafod a'i weithredu mewn llawer o wledydd.</a:t>
            </a:r>
          </a:p>
          <a:p>
            <a:r>
              <a:rPr lang="en-US" dirty="0">
                <a:hlinkClick r:id="rId2"/>
              </a:rPr>
              <a:t>https://www.teachermagazine.com/au_en/articles/supporting-critical-numeracy-and-maths-skills-in-teaching-and-learning</a:t>
            </a:r>
            <a:endParaRPr lang="en-GB" dirty="0"/>
          </a:p>
          <a:p>
            <a:endParaRPr lang="en-US" dirty="0"/>
          </a:p>
        </p:txBody>
      </p:sp>
      <p:sp>
        <p:nvSpPr>
          <p:cNvPr id="4" name="Content Placeholder 3">
            <a:extLst>
              <a:ext uri="{FF2B5EF4-FFF2-40B4-BE49-F238E27FC236}">
                <a16:creationId xmlns:a16="http://schemas.microsoft.com/office/drawing/2014/main" id="{5379A5B3-5CD4-C8FF-37D0-4E7F8360C516}"/>
              </a:ext>
            </a:extLst>
          </p:cNvPr>
          <p:cNvSpPr>
            <a:spLocks noGrp="1"/>
          </p:cNvSpPr>
          <p:nvPr>
            <p:ph sz="half" idx="2"/>
          </p:nvPr>
        </p:nvSpPr>
        <p:spPr/>
        <p:txBody>
          <a:bodyPr>
            <a:normAutofit fontScale="85000" lnSpcReduction="10000"/>
          </a:bodyPr>
          <a:lstStyle/>
          <a:p>
            <a:r>
              <a:rPr lang="en-GB" dirty="0"/>
              <a:t>Further to being competent mathematically, the concept of critical numeracy is being developed, discussed and implemented in many countries.</a:t>
            </a:r>
          </a:p>
          <a:p>
            <a:r>
              <a:rPr lang="en-US" dirty="0">
                <a:hlinkClick r:id="rId2"/>
              </a:rPr>
              <a:t>https://www.teachermagazine.com/au_en/articles/supporting-critical-numeracy-and-maths-skills-in-teaching-and-learning</a:t>
            </a:r>
            <a:endParaRPr lang="en-GB" dirty="0"/>
          </a:p>
          <a:p>
            <a:endParaRPr lang="en-US" dirty="0"/>
          </a:p>
        </p:txBody>
      </p:sp>
    </p:spTree>
    <p:extLst>
      <p:ext uri="{BB962C8B-B14F-4D97-AF65-F5344CB8AC3E}">
        <p14:creationId xmlns:p14="http://schemas.microsoft.com/office/powerpoint/2010/main" val="3237598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F28F8-1EF3-3917-EC0F-1E58B56FD93E}"/>
              </a:ext>
            </a:extLst>
          </p:cNvPr>
          <p:cNvSpPr>
            <a:spLocks noGrp="1"/>
          </p:cNvSpPr>
          <p:nvPr>
            <p:ph type="title"/>
          </p:nvPr>
        </p:nvSpPr>
        <p:spPr/>
        <p:txBody>
          <a:bodyPr/>
          <a:lstStyle/>
          <a:p>
            <a:r>
              <a:rPr lang="cy-GB" dirty="0"/>
              <a:t>PISA yng Nghymru</a:t>
            </a:r>
          </a:p>
        </p:txBody>
      </p:sp>
      <p:sp>
        <p:nvSpPr>
          <p:cNvPr id="3" name="Content Placeholder 2">
            <a:extLst>
              <a:ext uri="{FF2B5EF4-FFF2-40B4-BE49-F238E27FC236}">
                <a16:creationId xmlns:a16="http://schemas.microsoft.com/office/drawing/2014/main" id="{A27F3E51-889A-4D7F-F6E4-FC697AA6323E}"/>
              </a:ext>
            </a:extLst>
          </p:cNvPr>
          <p:cNvSpPr>
            <a:spLocks noGrp="1"/>
          </p:cNvSpPr>
          <p:nvPr>
            <p:ph idx="1"/>
          </p:nvPr>
        </p:nvSpPr>
        <p:spPr/>
        <p:txBody>
          <a:bodyPr>
            <a:normAutofit fontScale="92500"/>
          </a:bodyPr>
          <a:lstStyle/>
          <a:p>
            <a:pPr marL="0" indent="0">
              <a:buNone/>
            </a:pPr>
            <a:r>
              <a:rPr lang="cy-GB" dirty="0"/>
              <a:t>Gwnewch ychydig o ymchwil, man cychwyn yw'r erthygl hon</a:t>
            </a:r>
            <a:r>
              <a:rPr lang="en-GB" dirty="0"/>
              <a:t>: </a:t>
            </a:r>
          </a:p>
          <a:p>
            <a:r>
              <a:rPr lang="en-US" b="0" i="0" dirty="0" err="1">
                <a:solidFill>
                  <a:srgbClr val="0A0A0A"/>
                </a:solidFill>
                <a:effectLst/>
                <a:latin typeface="Merriweather" panose="00000500000000000000" pitchFamily="2" charset="0"/>
              </a:rPr>
              <a:t>Swaffield</a:t>
            </a:r>
            <a:r>
              <a:rPr lang="en-US" b="0" i="0" dirty="0">
                <a:solidFill>
                  <a:srgbClr val="0A0A0A"/>
                </a:solidFill>
                <a:effectLst/>
                <a:latin typeface="Merriweather" panose="00000500000000000000" pitchFamily="2" charset="0"/>
              </a:rPr>
              <a:t>, L., (2017) “Never Waste a Crisis: Understanding the Welsh Policy Response to PISA in the Context of the Globally Structured Reform Agenda”, </a:t>
            </a:r>
            <a:r>
              <a:rPr lang="en-US" b="0" i="1" dirty="0">
                <a:solidFill>
                  <a:srgbClr val="0A0A0A"/>
                </a:solidFill>
                <a:effectLst/>
                <a:latin typeface="Merriweather" panose="00000500000000000000" pitchFamily="2" charset="0"/>
              </a:rPr>
              <a:t>Wales Journal of Education</a:t>
            </a:r>
            <a:r>
              <a:rPr lang="en-US" b="0" i="0" dirty="0">
                <a:solidFill>
                  <a:srgbClr val="0A0A0A"/>
                </a:solidFill>
                <a:effectLst/>
                <a:latin typeface="Merriweather" panose="00000500000000000000" pitchFamily="2" charset="0"/>
              </a:rPr>
              <a:t> 19(1), 182-191. </a:t>
            </a:r>
            <a:r>
              <a:rPr lang="en-US" b="0" i="0" dirty="0" err="1">
                <a:solidFill>
                  <a:srgbClr val="0A0A0A"/>
                </a:solidFill>
                <a:effectLst/>
                <a:latin typeface="Merriweather" panose="00000500000000000000" pitchFamily="2" charset="0"/>
              </a:rPr>
              <a:t>doi</a:t>
            </a:r>
            <a:r>
              <a:rPr lang="en-US" b="0" i="0" dirty="0">
                <a:solidFill>
                  <a:srgbClr val="0A0A0A"/>
                </a:solidFill>
                <a:effectLst/>
                <a:latin typeface="Merriweather" panose="00000500000000000000" pitchFamily="2" charset="0"/>
              </a:rPr>
              <a:t>: </a:t>
            </a:r>
            <a:r>
              <a:rPr lang="en-US" b="0" i="0" u="none" strike="noStrike" dirty="0">
                <a:solidFill>
                  <a:srgbClr val="1585CF"/>
                </a:solidFill>
                <a:effectLst/>
                <a:latin typeface="Merriweather" panose="00000500000000000000" pitchFamily="2" charset="0"/>
                <a:hlinkClick r:id="rId2"/>
              </a:rPr>
              <a:t>https://doi.org/10.16922/wje.19.1.11</a:t>
            </a:r>
            <a:endParaRPr lang="en-US" b="0" i="0" u="none" strike="noStrike" dirty="0">
              <a:solidFill>
                <a:srgbClr val="1585CF"/>
              </a:solidFill>
              <a:effectLst/>
              <a:latin typeface="Merriweather" panose="00000500000000000000" pitchFamily="2" charset="0"/>
            </a:endParaRPr>
          </a:p>
          <a:p>
            <a:r>
              <a:rPr lang="en-US" dirty="0">
                <a:solidFill>
                  <a:srgbClr val="1585CF"/>
                </a:solidFill>
                <a:latin typeface="Merriweather" panose="00000500000000000000" pitchFamily="2" charset="0"/>
              </a:rPr>
              <a:t>Mae </a:t>
            </a:r>
            <a:r>
              <a:rPr lang="en-US" dirty="0" err="1">
                <a:solidFill>
                  <a:srgbClr val="1585CF"/>
                </a:solidFill>
                <a:latin typeface="Merriweather" panose="00000500000000000000" pitchFamily="2" charset="0"/>
              </a:rPr>
              <a:t>hi'n</a:t>
            </a:r>
            <a:r>
              <a:rPr lang="en-US" dirty="0">
                <a:solidFill>
                  <a:srgbClr val="1585CF"/>
                </a:solidFill>
                <a:latin typeface="Merriweather" panose="00000500000000000000" pitchFamily="2" charset="0"/>
              </a:rPr>
              <a:t> </a:t>
            </a:r>
            <a:r>
              <a:rPr lang="en-US" dirty="0" err="1">
                <a:solidFill>
                  <a:srgbClr val="1585CF"/>
                </a:solidFill>
                <a:latin typeface="Merriweather" panose="00000500000000000000" pitchFamily="2" charset="0"/>
              </a:rPr>
              <a:t>dod</a:t>
            </a:r>
            <a:r>
              <a:rPr lang="en-US" dirty="0">
                <a:solidFill>
                  <a:srgbClr val="1585CF"/>
                </a:solidFill>
                <a:latin typeface="Merriweather" panose="00000500000000000000" pitchFamily="2" charset="0"/>
              </a:rPr>
              <a:t> </a:t>
            </a:r>
            <a:r>
              <a:rPr lang="en-US" dirty="0" err="1">
                <a:solidFill>
                  <a:srgbClr val="1585CF"/>
                </a:solidFill>
                <a:latin typeface="Merriweather" panose="00000500000000000000" pitchFamily="2" charset="0"/>
              </a:rPr>
              <a:t>o'r</a:t>
            </a:r>
            <a:r>
              <a:rPr lang="en-US" dirty="0">
                <a:solidFill>
                  <a:srgbClr val="1585CF"/>
                </a:solidFill>
                <a:latin typeface="Merriweather" panose="00000500000000000000" pitchFamily="2" charset="0"/>
              </a:rPr>
              <a:t> </a:t>
            </a:r>
            <a:r>
              <a:rPr lang="en-US" dirty="0" err="1">
                <a:solidFill>
                  <a:srgbClr val="1585CF"/>
                </a:solidFill>
                <a:latin typeface="Merriweather" panose="00000500000000000000" pitchFamily="2" charset="0"/>
              </a:rPr>
              <a:t>Drindod</a:t>
            </a:r>
            <a:r>
              <a:rPr lang="en-US" dirty="0">
                <a:solidFill>
                  <a:srgbClr val="1585CF"/>
                </a:solidFill>
                <a:latin typeface="Merriweather" panose="00000500000000000000" pitchFamily="2" charset="0"/>
              </a:rPr>
              <a:t> Dewi Sant.</a:t>
            </a:r>
            <a:endParaRPr lang="en-GB" dirty="0"/>
          </a:p>
        </p:txBody>
      </p:sp>
    </p:spTree>
    <p:extLst>
      <p:ext uri="{BB962C8B-B14F-4D97-AF65-F5344CB8AC3E}">
        <p14:creationId xmlns:p14="http://schemas.microsoft.com/office/powerpoint/2010/main" val="12935479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F28F8-1EF3-3917-EC0F-1E58B56FD93E}"/>
              </a:ext>
            </a:extLst>
          </p:cNvPr>
          <p:cNvSpPr>
            <a:spLocks noGrp="1"/>
          </p:cNvSpPr>
          <p:nvPr>
            <p:ph type="title"/>
          </p:nvPr>
        </p:nvSpPr>
        <p:spPr/>
        <p:txBody>
          <a:bodyPr/>
          <a:lstStyle/>
          <a:p>
            <a:r>
              <a:rPr lang="en-GB" dirty="0"/>
              <a:t>PISA in Wales</a:t>
            </a:r>
            <a:endParaRPr lang="en-US" dirty="0"/>
          </a:p>
        </p:txBody>
      </p:sp>
      <p:sp>
        <p:nvSpPr>
          <p:cNvPr id="3" name="Content Placeholder 2">
            <a:extLst>
              <a:ext uri="{FF2B5EF4-FFF2-40B4-BE49-F238E27FC236}">
                <a16:creationId xmlns:a16="http://schemas.microsoft.com/office/drawing/2014/main" id="{A27F3E51-889A-4D7F-F6E4-FC697AA6323E}"/>
              </a:ext>
            </a:extLst>
          </p:cNvPr>
          <p:cNvSpPr>
            <a:spLocks noGrp="1"/>
          </p:cNvSpPr>
          <p:nvPr>
            <p:ph idx="1"/>
          </p:nvPr>
        </p:nvSpPr>
        <p:spPr/>
        <p:txBody>
          <a:bodyPr>
            <a:normAutofit fontScale="92500"/>
          </a:bodyPr>
          <a:lstStyle/>
          <a:p>
            <a:pPr marL="0" indent="0">
              <a:buNone/>
            </a:pPr>
            <a:r>
              <a:rPr lang="en-GB" dirty="0"/>
              <a:t>Please do some research, a starting point is this article: </a:t>
            </a:r>
          </a:p>
          <a:p>
            <a:r>
              <a:rPr lang="en-US" b="0" i="0" dirty="0" err="1">
                <a:solidFill>
                  <a:srgbClr val="0A0A0A"/>
                </a:solidFill>
                <a:effectLst/>
                <a:latin typeface="Merriweather" panose="00000500000000000000" pitchFamily="2" charset="0"/>
              </a:rPr>
              <a:t>Swaffield</a:t>
            </a:r>
            <a:r>
              <a:rPr lang="en-US" b="0" i="0" dirty="0">
                <a:solidFill>
                  <a:srgbClr val="0A0A0A"/>
                </a:solidFill>
                <a:effectLst/>
                <a:latin typeface="Merriweather" panose="00000500000000000000" pitchFamily="2" charset="0"/>
              </a:rPr>
              <a:t>, L., (2017) “Never Waste a Crisis: Understanding the Welsh Policy Response to PISA in the Context of the Globally Structured Reform Agenda”, </a:t>
            </a:r>
            <a:r>
              <a:rPr lang="en-US" b="0" i="1" dirty="0">
                <a:solidFill>
                  <a:srgbClr val="0A0A0A"/>
                </a:solidFill>
                <a:effectLst/>
                <a:latin typeface="Merriweather" panose="00000500000000000000" pitchFamily="2" charset="0"/>
              </a:rPr>
              <a:t>Wales Journal of Education</a:t>
            </a:r>
            <a:r>
              <a:rPr lang="en-US" b="0" i="0" dirty="0">
                <a:solidFill>
                  <a:srgbClr val="0A0A0A"/>
                </a:solidFill>
                <a:effectLst/>
                <a:latin typeface="Merriweather" panose="00000500000000000000" pitchFamily="2" charset="0"/>
              </a:rPr>
              <a:t> 19(1), 182-191. </a:t>
            </a:r>
            <a:r>
              <a:rPr lang="en-US" b="0" i="0" dirty="0" err="1">
                <a:solidFill>
                  <a:srgbClr val="0A0A0A"/>
                </a:solidFill>
                <a:effectLst/>
                <a:latin typeface="Merriweather" panose="00000500000000000000" pitchFamily="2" charset="0"/>
              </a:rPr>
              <a:t>doi</a:t>
            </a:r>
            <a:r>
              <a:rPr lang="en-US" b="0" i="0" dirty="0">
                <a:solidFill>
                  <a:srgbClr val="0A0A0A"/>
                </a:solidFill>
                <a:effectLst/>
                <a:latin typeface="Merriweather" panose="00000500000000000000" pitchFamily="2" charset="0"/>
              </a:rPr>
              <a:t>: </a:t>
            </a:r>
            <a:r>
              <a:rPr lang="en-US" b="0" i="0" u="none" strike="noStrike" dirty="0">
                <a:solidFill>
                  <a:srgbClr val="1585CF"/>
                </a:solidFill>
                <a:effectLst/>
                <a:latin typeface="Merriweather" panose="00000500000000000000" pitchFamily="2" charset="0"/>
                <a:hlinkClick r:id="rId2"/>
              </a:rPr>
              <a:t>https://doi.org/10.16922/wje.19.1.11</a:t>
            </a:r>
            <a:endParaRPr lang="en-US" b="0" i="0" u="none" strike="noStrike" dirty="0">
              <a:solidFill>
                <a:srgbClr val="1585CF"/>
              </a:solidFill>
              <a:effectLst/>
              <a:latin typeface="Merriweather" panose="00000500000000000000" pitchFamily="2" charset="0"/>
            </a:endParaRPr>
          </a:p>
          <a:p>
            <a:r>
              <a:rPr lang="en-US" dirty="0">
                <a:solidFill>
                  <a:srgbClr val="1585CF"/>
                </a:solidFill>
                <a:latin typeface="Merriweather" panose="00000500000000000000" pitchFamily="2" charset="0"/>
              </a:rPr>
              <a:t>She </a:t>
            </a:r>
            <a:r>
              <a:rPr lang="en-US">
                <a:solidFill>
                  <a:srgbClr val="1585CF"/>
                </a:solidFill>
                <a:latin typeface="Merriweather" panose="00000500000000000000" pitchFamily="2" charset="0"/>
              </a:rPr>
              <a:t>is from UWTSD.</a:t>
            </a:r>
            <a:endParaRPr lang="en-GB" dirty="0"/>
          </a:p>
        </p:txBody>
      </p:sp>
    </p:spTree>
    <p:extLst>
      <p:ext uri="{BB962C8B-B14F-4D97-AF65-F5344CB8AC3E}">
        <p14:creationId xmlns:p14="http://schemas.microsoft.com/office/powerpoint/2010/main" val="23278848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E27A5364-524D-36BE-26C4-0DB77C70261D}"/>
              </a:ext>
            </a:extLst>
          </p:cNvPr>
          <p:cNvSpPr>
            <a:spLocks noGrp="1"/>
          </p:cNvSpPr>
          <p:nvPr>
            <p:ph type="title"/>
          </p:nvPr>
        </p:nvSpPr>
        <p:spPr>
          <a:xfrm>
            <a:off x="630238" y="155172"/>
            <a:ext cx="3257550" cy="1064028"/>
          </a:xfrm>
        </p:spPr>
        <p:txBody>
          <a:bodyPr/>
          <a:lstStyle/>
          <a:p>
            <a:r>
              <a:rPr lang="en-GB" dirty="0" err="1">
                <a:solidFill>
                  <a:schemeClr val="accent1"/>
                </a:solidFill>
              </a:rPr>
              <a:t>Mae'n</a:t>
            </a:r>
            <a:r>
              <a:rPr lang="en-GB" dirty="0">
                <a:solidFill>
                  <a:schemeClr val="accent1"/>
                </a:solidFill>
              </a:rPr>
              <a:t> </a:t>
            </a:r>
            <a:r>
              <a:rPr lang="en-GB" dirty="0" err="1">
                <a:solidFill>
                  <a:schemeClr val="accent1"/>
                </a:solidFill>
              </a:rPr>
              <a:t>gymhleth</a:t>
            </a:r>
            <a:r>
              <a:rPr lang="en-GB" dirty="0">
                <a:solidFill>
                  <a:schemeClr val="accent1"/>
                </a:solidFill>
              </a:rPr>
              <a:t>….</a:t>
            </a:r>
            <a:br>
              <a:rPr lang="en-GB" dirty="0"/>
            </a:br>
            <a:r>
              <a:rPr lang="en-GB" dirty="0"/>
              <a:t>It’s complicated….</a:t>
            </a:r>
            <a:endParaRPr lang="en-US" dirty="0"/>
          </a:p>
        </p:txBody>
      </p:sp>
      <p:pic>
        <p:nvPicPr>
          <p:cNvPr id="1026" name="Picture 2">
            <a:extLst>
              <a:ext uri="{FF2B5EF4-FFF2-40B4-BE49-F238E27FC236}">
                <a16:creationId xmlns:a16="http://schemas.microsoft.com/office/drawing/2014/main" id="{209A8974-0553-E26E-281D-CC2B32846C54}"/>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tretch/>
        </p:blipFill>
        <p:spPr bwMode="auto">
          <a:xfrm>
            <a:off x="3887788" y="854194"/>
            <a:ext cx="4629150" cy="4609861"/>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033" name="Text Placeholder 3">
            <a:extLst>
              <a:ext uri="{FF2B5EF4-FFF2-40B4-BE49-F238E27FC236}">
                <a16:creationId xmlns:a16="http://schemas.microsoft.com/office/drawing/2014/main" id="{F297392C-B274-4246-C0E3-4E6226D2692C}"/>
              </a:ext>
            </a:extLst>
          </p:cNvPr>
          <p:cNvSpPr>
            <a:spLocks noGrp="1"/>
          </p:cNvSpPr>
          <p:nvPr>
            <p:ph type="body" sz="half" idx="2"/>
          </p:nvPr>
        </p:nvSpPr>
        <p:spPr>
          <a:xfrm>
            <a:off x="149629" y="1529542"/>
            <a:ext cx="3663141" cy="4339446"/>
          </a:xfrm>
        </p:spPr>
        <p:txBody>
          <a:bodyPr>
            <a:normAutofit/>
          </a:bodyPr>
          <a:lstStyle/>
          <a:p>
            <a:r>
              <a:rPr lang="en-US" sz="1800" dirty="0"/>
              <a:t>Discourse is a “complex entity that extends into the realms of ideology, strategy, language and practice, and is shaped by the relations between power and knowledge” (Sharp &amp; Richardson, 2001, p. 195, </a:t>
            </a:r>
            <a:r>
              <a:rPr lang="en-US" sz="1800" i="1" dirty="0"/>
              <a:t>cited in </a:t>
            </a:r>
            <a:r>
              <a:rPr lang="en-US" sz="1800" dirty="0"/>
              <a:t>Cochran-Smith, Piazza, Power, 2012). </a:t>
            </a:r>
          </a:p>
          <a:p>
            <a:r>
              <a:rPr lang="en-US" sz="1800" dirty="0"/>
              <a:t>This also means recognizing, as Fischer and Forester (1993) suggested, that policy is an argument-making process, wherein policy actors construct both what “the problem” is and its plausible solutions (Stone, 2001, </a:t>
            </a:r>
            <a:r>
              <a:rPr lang="en-US" sz="1800" i="1" dirty="0"/>
              <a:t>cited in </a:t>
            </a:r>
            <a:r>
              <a:rPr lang="en-US" sz="1800" dirty="0"/>
              <a:t>Cochran-Smith, Piazza, Power, 2012).</a:t>
            </a:r>
          </a:p>
        </p:txBody>
      </p:sp>
      <p:sp>
        <p:nvSpPr>
          <p:cNvPr id="4" name="Rectangle 3">
            <a:extLst>
              <a:ext uri="{FF2B5EF4-FFF2-40B4-BE49-F238E27FC236}">
                <a16:creationId xmlns:a16="http://schemas.microsoft.com/office/drawing/2014/main" id="{ECA9B75B-BD89-B60D-0E5F-C7497FDFBAB6}"/>
              </a:ext>
            </a:extLst>
          </p:cNvPr>
          <p:cNvSpPr/>
          <p:nvPr/>
        </p:nvSpPr>
        <p:spPr>
          <a:xfrm>
            <a:off x="3887788" y="5464055"/>
            <a:ext cx="4020388" cy="4049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(Cochran-Smith, Piazza, &amp; Power, 2012).</a:t>
            </a:r>
          </a:p>
        </p:txBody>
      </p:sp>
    </p:spTree>
    <p:extLst>
      <p:ext uri="{BB962C8B-B14F-4D97-AF65-F5344CB8AC3E}">
        <p14:creationId xmlns:p14="http://schemas.microsoft.com/office/powerpoint/2010/main" val="4011204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CA0E56-C7CF-B8C4-04B6-0B3664ECFC15}"/>
            </a:ext>
          </a:extLst>
        </p:cNvPr>
        <p:cNvGrpSpPr/>
        <p:nvPr/>
      </p:nvGrpSpPr>
      <p:grpSpPr>
        <a:xfrm>
          <a:off x="0" y="0"/>
          <a:ext cx="0" cy="0"/>
          <a:chOff x="0" y="0"/>
          <a:chExt cx="0" cy="0"/>
        </a:xfrm>
      </p:grpSpPr>
      <p:sp>
        <p:nvSpPr>
          <p:cNvPr id="73730" name="Rectangle 2">
            <a:extLst>
              <a:ext uri="{FF2B5EF4-FFF2-40B4-BE49-F238E27FC236}">
                <a16:creationId xmlns:a16="http://schemas.microsoft.com/office/drawing/2014/main" id="{ECA21C8E-B3DA-F604-F720-531CEC888C4C}"/>
              </a:ext>
            </a:extLst>
          </p:cNvPr>
          <p:cNvSpPr>
            <a:spLocks noGrp="1" noChangeArrowheads="1"/>
          </p:cNvSpPr>
          <p:nvPr>
            <p:ph type="title" idx="4294967295"/>
          </p:nvPr>
        </p:nvSpPr>
        <p:spPr>
          <a:xfrm rot="10553595" flipV="1">
            <a:off x="2571750" y="72043"/>
            <a:ext cx="6572250" cy="732819"/>
          </a:xfrm>
        </p:spPr>
        <p:txBody>
          <a:bodyPr>
            <a:normAutofit/>
          </a:bodyPr>
          <a:lstStyle/>
          <a:p>
            <a:r>
              <a:rPr lang="en-GB" altLang="en-US" dirty="0">
                <a:ea typeface="ＭＳ Ｐゴシック" panose="020B0600070205080204" pitchFamily="34" charset="-128"/>
              </a:rPr>
              <a:t>Reference List</a:t>
            </a:r>
          </a:p>
        </p:txBody>
      </p:sp>
      <p:sp>
        <p:nvSpPr>
          <p:cNvPr id="38914" name="Rectangle 3">
            <a:extLst>
              <a:ext uri="{FF2B5EF4-FFF2-40B4-BE49-F238E27FC236}">
                <a16:creationId xmlns:a16="http://schemas.microsoft.com/office/drawing/2014/main" id="{2F946593-5F7A-CF22-1B84-F61381086089}"/>
              </a:ext>
            </a:extLst>
          </p:cNvPr>
          <p:cNvSpPr>
            <a:spLocks noGrp="1" noChangeArrowheads="1"/>
          </p:cNvSpPr>
          <p:nvPr>
            <p:ph idx="4294967295"/>
          </p:nvPr>
        </p:nvSpPr>
        <p:spPr>
          <a:xfrm>
            <a:off x="430213" y="1540625"/>
            <a:ext cx="8713787" cy="4512514"/>
          </a:xfrm>
        </p:spPr>
        <p:txBody>
          <a:bodyPr rtlCol="0">
            <a:normAutofit/>
          </a:bodyPr>
          <a:lstStyle/>
          <a:p>
            <a:pPr marL="342906" indent="-342906" defTabSz="457207" fontAlgn="auto">
              <a:lnSpc>
                <a:spcPct val="80000"/>
              </a:lnSpc>
              <a:spcAft>
                <a:spcPts val="0"/>
              </a:spcAft>
              <a:buClr>
                <a:schemeClr val="bg2">
                  <a:lumMod val="40000"/>
                  <a:lumOff val="60000"/>
                </a:schemeClr>
              </a:buClr>
              <a:buFont typeface="Wingdings 3" charset="2"/>
              <a:buChar char=""/>
              <a:defRPr/>
            </a:pPr>
            <a:r>
              <a:rPr lang="en-US" sz="1800" dirty="0"/>
              <a:t>Cochran-Smith, M., Piazza, &amp; Power, C. (2012). The Politics of Accountability: Assessing Teacher Education in the United States. The Educational Forum. 77. 6-27. 10.1080/00131725.2013.739015. (accessed 10.12.2025)</a:t>
            </a:r>
          </a:p>
          <a:p>
            <a:pPr marL="342906" indent="-342906" defTabSz="457207" fontAlgn="auto">
              <a:lnSpc>
                <a:spcPct val="80000"/>
              </a:lnSpc>
              <a:spcAft>
                <a:spcPts val="0"/>
              </a:spcAft>
              <a:buClr>
                <a:schemeClr val="bg2">
                  <a:lumMod val="40000"/>
                  <a:lumOff val="60000"/>
                </a:schemeClr>
              </a:buClr>
              <a:buFont typeface="Wingdings 3" charset="2"/>
              <a:buChar char=""/>
              <a:defRPr/>
            </a:pPr>
            <a:r>
              <a:rPr lang="en-US" sz="1800" dirty="0" err="1"/>
              <a:t>Kadijevich</a:t>
            </a:r>
            <a:r>
              <a:rPr lang="en-US" sz="1800" dirty="0"/>
              <a:t>, D.M., Stephens, M., Solares-Rojas, A., Guberman, R. (2023). Impacts of TIMSS and PISA on Mathematics Curriculum Reforms. In: Shimizu, Y., Vithal, R. (eds) Mathematics Curriculum Reforms Around the World. New ICMI Study Series. Springer, Cham. https://doi.org/10.1007/978-3-031-13548-4_22</a:t>
            </a:r>
            <a:endParaRPr lang="en-GB" altLang="en-US" sz="1800" dirty="0">
              <a:hlinkClick r:id="rId3">
                <a:extLst>
                  <a:ext uri="{A12FA001-AC4F-418D-AE19-62706E023703}">
                    <ahyp:hlinkClr xmlns:ahyp="http://schemas.microsoft.com/office/drawing/2018/hyperlinkcolor" val="tx"/>
                  </a:ext>
                </a:extLst>
              </a:hlinkClick>
            </a:endParaRPr>
          </a:p>
          <a:p>
            <a:pPr marL="342906" indent="-342906" defTabSz="457207" fontAlgn="auto">
              <a:lnSpc>
                <a:spcPct val="80000"/>
              </a:lnSpc>
              <a:spcAft>
                <a:spcPts val="0"/>
              </a:spcAft>
              <a:buClr>
                <a:schemeClr val="bg2">
                  <a:lumMod val="40000"/>
                  <a:lumOff val="60000"/>
                </a:schemeClr>
              </a:buClr>
              <a:buFont typeface="Wingdings 3" charset="2"/>
              <a:buChar char=""/>
              <a:defRPr/>
            </a:pPr>
            <a:r>
              <a:rPr lang="en-GB" altLang="en-US" sz="1800" dirty="0"/>
              <a:t>National Literacy and Numeracy Framework and Tests. Available at </a:t>
            </a:r>
            <a:r>
              <a:rPr lang="en-GB" altLang="en-US" sz="1800" dirty="0">
                <a:hlinkClick r:id="rId4">
                  <a:extLst>
                    <a:ext uri="{A12FA001-AC4F-418D-AE19-62706E023703}">
                      <ahyp:hlinkClr xmlns:ahyp="http://schemas.microsoft.com/office/drawing/2018/hyperlinkcolor" val="tx"/>
                    </a:ext>
                  </a:extLst>
                </a:hlinkClick>
              </a:rPr>
              <a:t>http://wales.gov.uk/consultations/education/nlnf/?lang=en</a:t>
            </a:r>
            <a:r>
              <a:rPr lang="en-GB" altLang="en-US" sz="1800" dirty="0"/>
              <a:t> [Accessed 06.08.14] and/a</a:t>
            </a:r>
          </a:p>
          <a:p>
            <a:pPr marL="342906" indent="-342906" defTabSz="457207" fontAlgn="auto">
              <a:lnSpc>
                <a:spcPct val="80000"/>
              </a:lnSpc>
              <a:spcAft>
                <a:spcPts val="0"/>
              </a:spcAft>
              <a:buClr>
                <a:schemeClr val="bg2">
                  <a:lumMod val="40000"/>
                  <a:lumOff val="60000"/>
                </a:schemeClr>
              </a:buClr>
              <a:buFont typeface="Wingdings 3" charset="2"/>
              <a:buChar char=""/>
              <a:defRPr/>
            </a:pPr>
            <a:r>
              <a:rPr lang="en-GB" altLang="en-US" sz="1800" dirty="0" err="1"/>
              <a:t>Fframwaith</a:t>
            </a:r>
            <a:r>
              <a:rPr lang="en-GB" altLang="en-US" sz="1800" dirty="0"/>
              <a:t> </a:t>
            </a:r>
            <a:r>
              <a:rPr lang="en-GB" altLang="en-US" sz="1800" dirty="0" err="1"/>
              <a:t>Llythrennedd</a:t>
            </a:r>
            <a:r>
              <a:rPr lang="en-GB" altLang="en-US" sz="1800" dirty="0"/>
              <a:t> a </a:t>
            </a:r>
            <a:r>
              <a:rPr lang="en-GB" altLang="en-US" sz="1800" dirty="0" err="1"/>
              <a:t>Rhifedd</a:t>
            </a:r>
            <a:r>
              <a:rPr lang="en-GB" altLang="en-US" sz="1800" dirty="0"/>
              <a:t> a </a:t>
            </a:r>
            <a:r>
              <a:rPr lang="en-GB" altLang="en-US" sz="1800" dirty="0" err="1"/>
              <a:t>Phrofion</a:t>
            </a:r>
            <a:r>
              <a:rPr lang="en-GB" altLang="en-US" sz="1800" dirty="0"/>
              <a:t>. </a:t>
            </a:r>
            <a:r>
              <a:rPr lang="en-GB" altLang="en-US" sz="1800" dirty="0" err="1"/>
              <a:t>Ar</a:t>
            </a:r>
            <a:r>
              <a:rPr lang="en-GB" altLang="en-US" sz="1800" dirty="0"/>
              <a:t> </a:t>
            </a:r>
            <a:r>
              <a:rPr lang="en-GB" altLang="en-US" sz="1800" dirty="0" err="1"/>
              <a:t>gael</a:t>
            </a:r>
            <a:r>
              <a:rPr lang="en-GB" altLang="en-US" sz="1800" dirty="0"/>
              <a:t> </a:t>
            </a:r>
            <a:r>
              <a:rPr lang="en-GB" altLang="en-US" sz="1800" dirty="0">
                <a:solidFill>
                  <a:srgbClr val="FA2B5C"/>
                </a:solidFill>
                <a:hlinkClick r:id="rId3">
                  <a:extLst>
                    <a:ext uri="{A12FA001-AC4F-418D-AE19-62706E023703}">
                      <ahyp:hlinkClr xmlns:ahyp="http://schemas.microsoft.com/office/drawing/2018/hyperlinkcolor" val="tx"/>
                    </a:ext>
                  </a:extLst>
                </a:hlinkClick>
              </a:rPr>
              <a:t>http://wales.gov.uk/consultations/education/nlnf/?skip=1&amp;lang=cy</a:t>
            </a:r>
            <a:endParaRPr lang="en-GB" altLang="en-US" sz="1800" dirty="0">
              <a:hlinkClick r:id="rId3">
                <a:extLst>
                  <a:ext uri="{A12FA001-AC4F-418D-AE19-62706E023703}">
                    <ahyp:hlinkClr xmlns:ahyp="http://schemas.microsoft.com/office/drawing/2018/hyperlinkcolor" val="tx"/>
                  </a:ext>
                </a:extLst>
              </a:hlinkClick>
            </a:endParaRPr>
          </a:p>
          <a:p>
            <a:pPr marL="342906" indent="-342906" defTabSz="457207" fontAlgn="auto">
              <a:lnSpc>
                <a:spcPct val="80000"/>
              </a:lnSpc>
              <a:spcAft>
                <a:spcPts val="0"/>
              </a:spcAft>
              <a:buClr>
                <a:schemeClr val="bg2">
                  <a:lumMod val="40000"/>
                  <a:lumOff val="60000"/>
                </a:schemeClr>
              </a:buClr>
              <a:buFont typeface="Wingdings 3" charset="2"/>
              <a:buChar char=""/>
              <a:defRPr/>
            </a:pPr>
            <a:r>
              <a:rPr lang="en-US" sz="1600" b="0" i="0" dirty="0">
                <a:effectLst/>
                <a:latin typeface="Arial" panose="020B0604020202020204" pitchFamily="34" charset="0"/>
              </a:rPr>
              <a:t>Stacey, K., </a:t>
            </a:r>
            <a:r>
              <a:rPr lang="en-US" sz="1600" b="0" i="0" dirty="0" err="1">
                <a:effectLst/>
                <a:latin typeface="Arial" panose="020B0604020202020204" pitchFamily="34" charset="0"/>
              </a:rPr>
              <a:t>Almuna</a:t>
            </a:r>
            <a:r>
              <a:rPr lang="en-US" sz="1600" b="0" i="0" dirty="0">
                <a:effectLst/>
                <a:latin typeface="Arial" panose="020B0604020202020204" pitchFamily="34" charset="0"/>
              </a:rPr>
              <a:t>, F., Caraballo, R.M., </a:t>
            </a:r>
            <a:r>
              <a:rPr lang="en-US" sz="1600" b="0" i="0" dirty="0" err="1">
                <a:effectLst/>
                <a:latin typeface="Arial" panose="020B0604020202020204" pitchFamily="34" charset="0"/>
              </a:rPr>
              <a:t>Chesné</a:t>
            </a:r>
            <a:r>
              <a:rPr lang="en-US" sz="1600" b="0" i="0" dirty="0">
                <a:effectLst/>
                <a:latin typeface="Arial" panose="020B0604020202020204" pitchFamily="34" charset="0"/>
              </a:rPr>
              <a:t>, J.F., Garfunkel, S., </a:t>
            </a:r>
            <a:r>
              <a:rPr lang="en-US" sz="1600" b="0" i="0" dirty="0" err="1">
                <a:effectLst/>
                <a:latin typeface="Arial" panose="020B0604020202020204" pitchFamily="34" charset="0"/>
              </a:rPr>
              <a:t>Gooya</a:t>
            </a:r>
            <a:r>
              <a:rPr lang="en-US" sz="1600" b="0" i="0" dirty="0">
                <a:effectLst/>
                <a:latin typeface="Arial" panose="020B0604020202020204" pitchFamily="34" charset="0"/>
              </a:rPr>
              <a:t>, Z., Kaur, B., </a:t>
            </a:r>
            <a:r>
              <a:rPr lang="en-US" sz="1600" b="0" i="0" dirty="0" err="1">
                <a:effectLst/>
                <a:latin typeface="Arial" panose="020B0604020202020204" pitchFamily="34" charset="0"/>
              </a:rPr>
              <a:t>Lindenskov</a:t>
            </a:r>
            <a:r>
              <a:rPr lang="en-US" sz="1600" b="0" i="0" dirty="0">
                <a:effectLst/>
                <a:latin typeface="Arial" panose="020B0604020202020204" pitchFamily="34" charset="0"/>
              </a:rPr>
              <a:t>, L., </a:t>
            </a:r>
            <a:r>
              <a:rPr lang="en-US" sz="1600" b="0" i="0" dirty="0" err="1">
                <a:effectLst/>
                <a:latin typeface="Arial" panose="020B0604020202020204" pitchFamily="34" charset="0"/>
              </a:rPr>
              <a:t>Lupiáñez</a:t>
            </a:r>
            <a:r>
              <a:rPr lang="en-US" sz="1600" b="0" i="0" dirty="0">
                <a:effectLst/>
                <a:latin typeface="Arial" panose="020B0604020202020204" pitchFamily="34" charset="0"/>
              </a:rPr>
              <a:t>, J.L., Park, K.M. and Perl, H., 2015. PISA’s influence on thought and action in mathematics education. </a:t>
            </a:r>
            <a:r>
              <a:rPr lang="en-US" sz="1600" b="0" i="1" dirty="0">
                <a:effectLst/>
                <a:latin typeface="Arial" panose="020B0604020202020204" pitchFamily="34" charset="0"/>
              </a:rPr>
              <a:t>Assessing mathematical literacy: The PISA experience</a:t>
            </a:r>
            <a:r>
              <a:rPr lang="en-US" sz="1600" b="0" i="0" dirty="0">
                <a:effectLst/>
                <a:latin typeface="Arial" panose="020B0604020202020204" pitchFamily="34" charset="0"/>
              </a:rPr>
              <a:t>, pp.275-306.</a:t>
            </a:r>
            <a:endParaRPr lang="en-GB" altLang="en-US" sz="1800" dirty="0">
              <a:hlinkClick r:id="rId3">
                <a:extLst>
                  <a:ext uri="{A12FA001-AC4F-418D-AE19-62706E023703}">
                    <ahyp:hlinkClr xmlns:ahyp="http://schemas.microsoft.com/office/drawing/2018/hyperlinkcolor" val="tx"/>
                  </a:ext>
                </a:extLst>
              </a:hlinkClick>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p:txBody>
      </p:sp>
    </p:spTree>
    <p:extLst>
      <p:ext uri="{BB962C8B-B14F-4D97-AF65-F5344CB8AC3E}">
        <p14:creationId xmlns:p14="http://schemas.microsoft.com/office/powerpoint/2010/main" val="53318282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2381</TotalTime>
  <Words>1494</Words>
  <Application>Microsoft Office PowerPoint</Application>
  <PresentationFormat>On-screen Show (4:3)</PresentationFormat>
  <Paragraphs>84</Paragraphs>
  <Slides>19</Slides>
  <Notes>1</Notes>
  <HiddenSlides>0</HiddenSlides>
  <MMClips>2</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19</vt:i4>
      </vt:variant>
    </vt:vector>
  </HeadingPairs>
  <TitlesOfParts>
    <vt:vector size="31" baseType="lpstr">
      <vt:lpstr>-apple-system</vt:lpstr>
      <vt:lpstr>ＭＳ Ｐゴシック</vt:lpstr>
      <vt:lpstr>Arial</vt:lpstr>
      <vt:lpstr>Calibri</vt:lpstr>
      <vt:lpstr>Calibri Light</vt:lpstr>
      <vt:lpstr>Cambria</vt:lpstr>
      <vt:lpstr>Georgia</vt:lpstr>
      <vt:lpstr>Merriweather</vt:lpstr>
      <vt:lpstr>Times New Roman</vt:lpstr>
      <vt:lpstr>Wingdings 3</vt:lpstr>
      <vt:lpstr>Holding PAge</vt:lpstr>
      <vt:lpstr>Accessible 2</vt:lpstr>
      <vt:lpstr>PowerPoint Presentation</vt:lpstr>
      <vt:lpstr>ECIE5002/C Session 2 Rhifau’n Cyfri Numbers Count Zahlen Zaehlen PISA, cyrhaeddiad a galluoedd PISA, attainment and capabilities </vt:lpstr>
      <vt:lpstr>DEILLIANNau Dysgu</vt:lpstr>
      <vt:lpstr>Learning Outcomes</vt:lpstr>
      <vt:lpstr>Portfolio</vt:lpstr>
      <vt:lpstr>Diffiniadau ac adeilIaDAU cymdeithasol</vt:lpstr>
      <vt:lpstr>Definitions and social constructs</vt:lpstr>
      <vt:lpstr>Ymdrechion Llywodraeth Cymru  Welsh Government efforts</vt:lpstr>
      <vt:lpstr>Cefndir polisi: PISA</vt:lpstr>
      <vt:lpstr>Policy background: PISA</vt:lpstr>
      <vt:lpstr>Pisa Cymru/Wales</vt:lpstr>
      <vt:lpstr>Dylanwad byd-eang PISA</vt:lpstr>
      <vt:lpstr>PISA’s global influence</vt:lpstr>
      <vt:lpstr>PISA </vt:lpstr>
      <vt:lpstr>Datblygiadau diweddaraf            Latest developments</vt:lpstr>
      <vt:lpstr>PISA yng Nghymru</vt:lpstr>
      <vt:lpstr>PISA in Wales</vt:lpstr>
      <vt:lpstr>Mae'n gymhleth…. It’s complicated….</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Heike Griffiths</cp:lastModifiedBy>
  <cp:revision>5</cp:revision>
  <dcterms:created xsi:type="dcterms:W3CDTF">2024-09-09T09:14:57Z</dcterms:created>
  <dcterms:modified xsi:type="dcterms:W3CDTF">2025-12-10T13:03:41Z</dcterms:modified>
</cp:coreProperties>
</file>