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57" r:id="rId3"/>
    <p:sldId id="258" r:id="rId4"/>
    <p:sldId id="260" r:id="rId5"/>
    <p:sldId id="261" r:id="rId6"/>
    <p:sldId id="259" r:id="rId7"/>
  </p:sldIdLst>
  <p:sldSz cx="12192000" cy="6858000"/>
  <p:notesSz cx="6858000" cy="9144000"/>
  <p:defaultTextStyle>
    <a:defPPr rtl="0">
      <a:defRPr lang="ro-RO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6623" autoAdjust="0"/>
  </p:normalViewPr>
  <p:slideViewPr>
    <p:cSldViewPr snapToGrid="0">
      <p:cViewPr varScale="1">
        <p:scale>
          <a:sx n="103" d="100"/>
          <a:sy n="103" d="100"/>
        </p:scale>
        <p:origin x="120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3" d="100"/>
          <a:sy n="93" d="100"/>
        </p:scale>
        <p:origin x="2958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handoutMaster" Target="handoutMasters/handoutMaster1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2A5798-B885-4D8C-9BB3-4F06BBC5D8A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311336B-94CD-427A-8589-88086013077E}">
      <dgm:prSet/>
      <dgm:spPr/>
      <dgm:t>
        <a:bodyPr/>
        <a:lstStyle/>
        <a:p>
          <a:r>
            <a:rPr lang="en-US"/>
            <a:t>Strenghts: communication skills, knowledge of the best products that should be used, customer service experience, flexibility, focusing on the customer needs, targeting the right customers, creative</a:t>
          </a:r>
        </a:p>
      </dgm:t>
    </dgm:pt>
    <dgm:pt modelId="{98741500-8DE9-4C20-97DD-6D88E5212075}" type="parTrans" cxnId="{865F3FFF-8336-4ACD-9F5F-8A109B38F74B}">
      <dgm:prSet/>
      <dgm:spPr/>
      <dgm:t>
        <a:bodyPr/>
        <a:lstStyle/>
        <a:p>
          <a:endParaRPr lang="en-US"/>
        </a:p>
      </dgm:t>
    </dgm:pt>
    <dgm:pt modelId="{ED1AC447-21EF-44A6-91BB-FCA650212DA2}" type="sibTrans" cxnId="{865F3FFF-8336-4ACD-9F5F-8A109B38F74B}">
      <dgm:prSet/>
      <dgm:spPr/>
      <dgm:t>
        <a:bodyPr/>
        <a:lstStyle/>
        <a:p>
          <a:endParaRPr lang="en-US"/>
        </a:p>
      </dgm:t>
    </dgm:pt>
    <dgm:pt modelId="{CADCAB93-A782-4997-B9EC-CF6CD079B711}">
      <dgm:prSet/>
      <dgm:spPr/>
      <dgm:t>
        <a:bodyPr/>
        <a:lstStyle/>
        <a:p>
          <a:r>
            <a:rPr lang="en-US"/>
            <a:t>Weaknesses: high competition, poor management skills, not knowing enough about the legal requirements, financial resources</a:t>
          </a:r>
        </a:p>
      </dgm:t>
    </dgm:pt>
    <dgm:pt modelId="{7D631005-971B-4F9B-BE0B-0B1BBBC26BE3}" type="parTrans" cxnId="{25E3534D-00B7-414F-AA4F-AD1B2D8337A3}">
      <dgm:prSet/>
      <dgm:spPr/>
      <dgm:t>
        <a:bodyPr/>
        <a:lstStyle/>
        <a:p>
          <a:endParaRPr lang="en-US"/>
        </a:p>
      </dgm:t>
    </dgm:pt>
    <dgm:pt modelId="{D6833415-735B-4A4C-85F8-3D7B188E66CA}" type="sibTrans" cxnId="{25E3534D-00B7-414F-AA4F-AD1B2D8337A3}">
      <dgm:prSet/>
      <dgm:spPr/>
      <dgm:t>
        <a:bodyPr/>
        <a:lstStyle/>
        <a:p>
          <a:endParaRPr lang="en-US"/>
        </a:p>
      </dgm:t>
    </dgm:pt>
    <dgm:pt modelId="{11F4D25B-60B3-499A-BB4A-A0E68374805E}" type="pres">
      <dgm:prSet presAssocID="{2D2A5798-B885-4D8C-9BB3-4F06BBC5D8A6}" presName="linear" presStyleCnt="0">
        <dgm:presLayoutVars>
          <dgm:animLvl val="lvl"/>
          <dgm:resizeHandles val="exact"/>
        </dgm:presLayoutVars>
      </dgm:prSet>
      <dgm:spPr/>
    </dgm:pt>
    <dgm:pt modelId="{B7E69B57-18F2-418F-B043-21B9B5B42257}" type="pres">
      <dgm:prSet presAssocID="{1311336B-94CD-427A-8589-88086013077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180CBA5-7AE7-4835-963E-E7571552B24D}" type="pres">
      <dgm:prSet presAssocID="{ED1AC447-21EF-44A6-91BB-FCA650212DA2}" presName="spacer" presStyleCnt="0"/>
      <dgm:spPr/>
    </dgm:pt>
    <dgm:pt modelId="{0432CB69-7288-4BA2-84D3-0E91F66929B3}" type="pres">
      <dgm:prSet presAssocID="{CADCAB93-A782-4997-B9EC-CF6CD079B71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7075C3B-C563-4992-A1EE-42F1C3D73E58}" type="presOf" srcId="{1311336B-94CD-427A-8589-88086013077E}" destId="{B7E69B57-18F2-418F-B043-21B9B5B42257}" srcOrd="0" destOrd="0" presId="urn:microsoft.com/office/officeart/2005/8/layout/vList2"/>
    <dgm:cxn modelId="{25E3534D-00B7-414F-AA4F-AD1B2D8337A3}" srcId="{2D2A5798-B885-4D8C-9BB3-4F06BBC5D8A6}" destId="{CADCAB93-A782-4997-B9EC-CF6CD079B711}" srcOrd="1" destOrd="0" parTransId="{7D631005-971B-4F9B-BE0B-0B1BBBC26BE3}" sibTransId="{D6833415-735B-4A4C-85F8-3D7B188E66CA}"/>
    <dgm:cxn modelId="{D1933658-E867-4928-B5AB-CB26821D3E47}" type="presOf" srcId="{2D2A5798-B885-4D8C-9BB3-4F06BBC5D8A6}" destId="{11F4D25B-60B3-499A-BB4A-A0E68374805E}" srcOrd="0" destOrd="0" presId="urn:microsoft.com/office/officeart/2005/8/layout/vList2"/>
    <dgm:cxn modelId="{A86096C7-61BE-41B0-B5E6-47139F3F6A59}" type="presOf" srcId="{CADCAB93-A782-4997-B9EC-CF6CD079B711}" destId="{0432CB69-7288-4BA2-84D3-0E91F66929B3}" srcOrd="0" destOrd="0" presId="urn:microsoft.com/office/officeart/2005/8/layout/vList2"/>
    <dgm:cxn modelId="{865F3FFF-8336-4ACD-9F5F-8A109B38F74B}" srcId="{2D2A5798-B885-4D8C-9BB3-4F06BBC5D8A6}" destId="{1311336B-94CD-427A-8589-88086013077E}" srcOrd="0" destOrd="0" parTransId="{98741500-8DE9-4C20-97DD-6D88E5212075}" sibTransId="{ED1AC447-21EF-44A6-91BB-FCA650212DA2}"/>
    <dgm:cxn modelId="{EFD2528A-75BB-4EC0-B5E3-CCE038AE01AB}" type="presParOf" srcId="{11F4D25B-60B3-499A-BB4A-A0E68374805E}" destId="{B7E69B57-18F2-418F-B043-21B9B5B42257}" srcOrd="0" destOrd="0" presId="urn:microsoft.com/office/officeart/2005/8/layout/vList2"/>
    <dgm:cxn modelId="{876E4BDF-50A8-4A7B-BD6D-AC40124E8A1B}" type="presParOf" srcId="{11F4D25B-60B3-499A-BB4A-A0E68374805E}" destId="{9180CBA5-7AE7-4835-963E-E7571552B24D}" srcOrd="1" destOrd="0" presId="urn:microsoft.com/office/officeart/2005/8/layout/vList2"/>
    <dgm:cxn modelId="{BEA3391F-FDFA-4070-B755-05D48F27A753}" type="presParOf" srcId="{11F4D25B-60B3-499A-BB4A-A0E68374805E}" destId="{0432CB69-7288-4BA2-84D3-0E91F66929B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535296-63E6-4D2C-B344-4897625C1FD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A3884B2-8695-42D0-AF80-94B3FFC4B300}">
      <dgm:prSet/>
      <dgm:spPr/>
      <dgm:t>
        <a:bodyPr/>
        <a:lstStyle/>
        <a:p>
          <a:r>
            <a:rPr lang="en-US" b="0" i="0"/>
            <a:t>Opportunities: social media marketing, partnerships with other businesses or proffesionals, online booking, packages and discounts, refer a friend program</a:t>
          </a:r>
          <a:endParaRPr lang="en-US"/>
        </a:p>
      </dgm:t>
    </dgm:pt>
    <dgm:pt modelId="{8EBB3EBD-580E-4CA6-BC53-2C6AEB8A7F5C}" type="parTrans" cxnId="{41D3CF09-2C2D-4BAC-8C0C-7C86E6DFB464}">
      <dgm:prSet/>
      <dgm:spPr/>
      <dgm:t>
        <a:bodyPr/>
        <a:lstStyle/>
        <a:p>
          <a:endParaRPr lang="en-US"/>
        </a:p>
      </dgm:t>
    </dgm:pt>
    <dgm:pt modelId="{16290FD6-AD76-46D3-9ED6-58949F669184}" type="sibTrans" cxnId="{41D3CF09-2C2D-4BAC-8C0C-7C86E6DFB464}">
      <dgm:prSet/>
      <dgm:spPr/>
      <dgm:t>
        <a:bodyPr/>
        <a:lstStyle/>
        <a:p>
          <a:endParaRPr lang="en-US"/>
        </a:p>
      </dgm:t>
    </dgm:pt>
    <dgm:pt modelId="{63764C5B-7516-46D5-9387-EF73F5695BEF}">
      <dgm:prSet/>
      <dgm:spPr/>
      <dgm:t>
        <a:bodyPr/>
        <a:lstStyle/>
        <a:p>
          <a:r>
            <a:rPr lang="en-US" b="0" i="0"/>
            <a:t>Threats: Lockdown, economic reccesion, not being able to have affordable prices, new competitors</a:t>
          </a:r>
          <a:endParaRPr lang="en-US"/>
        </a:p>
      </dgm:t>
    </dgm:pt>
    <dgm:pt modelId="{40F3BDE9-CA25-4795-925A-917B785B728D}" type="parTrans" cxnId="{8FFC6CEE-5101-4B42-B30A-6A3F057A443E}">
      <dgm:prSet/>
      <dgm:spPr/>
      <dgm:t>
        <a:bodyPr/>
        <a:lstStyle/>
        <a:p>
          <a:endParaRPr lang="en-US"/>
        </a:p>
      </dgm:t>
    </dgm:pt>
    <dgm:pt modelId="{0F442BAB-656D-4D14-AABF-516975016948}" type="sibTrans" cxnId="{8FFC6CEE-5101-4B42-B30A-6A3F057A443E}">
      <dgm:prSet/>
      <dgm:spPr/>
      <dgm:t>
        <a:bodyPr/>
        <a:lstStyle/>
        <a:p>
          <a:endParaRPr lang="en-US"/>
        </a:p>
      </dgm:t>
    </dgm:pt>
    <dgm:pt modelId="{DE87DC44-208A-4CF1-A475-11AD2A906EA2}" type="pres">
      <dgm:prSet presAssocID="{4D535296-63E6-4D2C-B344-4897625C1FD0}" presName="linear" presStyleCnt="0">
        <dgm:presLayoutVars>
          <dgm:animLvl val="lvl"/>
          <dgm:resizeHandles val="exact"/>
        </dgm:presLayoutVars>
      </dgm:prSet>
      <dgm:spPr/>
    </dgm:pt>
    <dgm:pt modelId="{6C99400C-FF61-43E6-8960-621F571FDFAE}" type="pres">
      <dgm:prSet presAssocID="{9A3884B2-8695-42D0-AF80-94B3FFC4B30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C917767-D978-4741-8FF1-BD1C38C6BD28}" type="pres">
      <dgm:prSet presAssocID="{16290FD6-AD76-46D3-9ED6-58949F669184}" presName="spacer" presStyleCnt="0"/>
      <dgm:spPr/>
    </dgm:pt>
    <dgm:pt modelId="{342F8A13-C6C4-4A59-8F03-2B6CAF71B9C0}" type="pres">
      <dgm:prSet presAssocID="{63764C5B-7516-46D5-9387-EF73F5695BE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7A38604-E2AA-4992-A0D0-5B23211D85AB}" type="presOf" srcId="{9A3884B2-8695-42D0-AF80-94B3FFC4B300}" destId="{6C99400C-FF61-43E6-8960-621F571FDFAE}" srcOrd="0" destOrd="0" presId="urn:microsoft.com/office/officeart/2005/8/layout/vList2"/>
    <dgm:cxn modelId="{41D3CF09-2C2D-4BAC-8C0C-7C86E6DFB464}" srcId="{4D535296-63E6-4D2C-B344-4897625C1FD0}" destId="{9A3884B2-8695-42D0-AF80-94B3FFC4B300}" srcOrd="0" destOrd="0" parTransId="{8EBB3EBD-580E-4CA6-BC53-2C6AEB8A7F5C}" sibTransId="{16290FD6-AD76-46D3-9ED6-58949F669184}"/>
    <dgm:cxn modelId="{6E98B072-C2E4-42DB-BD30-EF39B83BD0BE}" type="presOf" srcId="{4D535296-63E6-4D2C-B344-4897625C1FD0}" destId="{DE87DC44-208A-4CF1-A475-11AD2A906EA2}" srcOrd="0" destOrd="0" presId="urn:microsoft.com/office/officeart/2005/8/layout/vList2"/>
    <dgm:cxn modelId="{8FFC6CEE-5101-4B42-B30A-6A3F057A443E}" srcId="{4D535296-63E6-4D2C-B344-4897625C1FD0}" destId="{63764C5B-7516-46D5-9387-EF73F5695BEF}" srcOrd="1" destOrd="0" parTransId="{40F3BDE9-CA25-4795-925A-917B785B728D}" sibTransId="{0F442BAB-656D-4D14-AABF-516975016948}"/>
    <dgm:cxn modelId="{26C7CAF4-D885-48EA-9314-98499BB0191C}" type="presOf" srcId="{63764C5B-7516-46D5-9387-EF73F5695BEF}" destId="{342F8A13-C6C4-4A59-8F03-2B6CAF71B9C0}" srcOrd="0" destOrd="0" presId="urn:microsoft.com/office/officeart/2005/8/layout/vList2"/>
    <dgm:cxn modelId="{8FD5DB94-C955-4505-919B-0BF13DF8FC93}" type="presParOf" srcId="{DE87DC44-208A-4CF1-A475-11AD2A906EA2}" destId="{6C99400C-FF61-43E6-8960-621F571FDFAE}" srcOrd="0" destOrd="0" presId="urn:microsoft.com/office/officeart/2005/8/layout/vList2"/>
    <dgm:cxn modelId="{385CB823-69CE-42EA-8332-7BA87B1A0DC4}" type="presParOf" srcId="{DE87DC44-208A-4CF1-A475-11AD2A906EA2}" destId="{CC917767-D978-4741-8FF1-BD1C38C6BD28}" srcOrd="1" destOrd="0" presId="urn:microsoft.com/office/officeart/2005/8/layout/vList2"/>
    <dgm:cxn modelId="{3F4FA400-395B-4548-BF74-56A11F39BFEF}" type="presParOf" srcId="{DE87DC44-208A-4CF1-A475-11AD2A906EA2}" destId="{342F8A13-C6C4-4A59-8F03-2B6CAF71B9C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E69B57-18F2-418F-B043-21B9B5B42257}">
      <dsp:nvSpPr>
        <dsp:cNvPr id="0" name=""/>
        <dsp:cNvSpPr/>
      </dsp:nvSpPr>
      <dsp:spPr>
        <a:xfrm>
          <a:off x="0" y="71843"/>
          <a:ext cx="6391275" cy="25155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Strenghts: communication skills, knowledge of the best products that should be used, customer service experience, flexibility, focusing on the customer needs, targeting the right customers, creative</a:t>
          </a:r>
        </a:p>
      </dsp:txBody>
      <dsp:txXfrm>
        <a:off x="122797" y="194640"/>
        <a:ext cx="6145681" cy="2269906"/>
      </dsp:txXfrm>
    </dsp:sp>
    <dsp:sp modelId="{0432CB69-7288-4BA2-84D3-0E91F66929B3}">
      <dsp:nvSpPr>
        <dsp:cNvPr id="0" name=""/>
        <dsp:cNvSpPr/>
      </dsp:nvSpPr>
      <dsp:spPr>
        <a:xfrm>
          <a:off x="0" y="2659343"/>
          <a:ext cx="6391275" cy="251550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Weaknesses: high competition, poor management skills, not knowing enough about the legal requirements, financial resources</a:t>
          </a:r>
        </a:p>
      </dsp:txBody>
      <dsp:txXfrm>
        <a:off x="122797" y="2782140"/>
        <a:ext cx="6145681" cy="22699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99400C-FF61-43E6-8960-621F571FDFAE}">
      <dsp:nvSpPr>
        <dsp:cNvPr id="0" name=""/>
        <dsp:cNvSpPr/>
      </dsp:nvSpPr>
      <dsp:spPr>
        <a:xfrm>
          <a:off x="0" y="138623"/>
          <a:ext cx="6391275" cy="2442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/>
            <a:t>Opportunities: social media marketing, partnerships with other businesses or proffesionals, online booking, packages and discounts, refer a friend program</a:t>
          </a:r>
          <a:endParaRPr lang="en-US" sz="2900" kern="1200"/>
        </a:p>
      </dsp:txBody>
      <dsp:txXfrm>
        <a:off x="119255" y="257878"/>
        <a:ext cx="6152765" cy="2204450"/>
      </dsp:txXfrm>
    </dsp:sp>
    <dsp:sp modelId="{342F8A13-C6C4-4A59-8F03-2B6CAF71B9C0}">
      <dsp:nvSpPr>
        <dsp:cNvPr id="0" name=""/>
        <dsp:cNvSpPr/>
      </dsp:nvSpPr>
      <dsp:spPr>
        <a:xfrm>
          <a:off x="0" y="2665103"/>
          <a:ext cx="6391275" cy="2442960"/>
        </a:xfrm>
        <a:prstGeom prst="round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/>
            <a:t>Threats: Lockdown, economic reccesion, not being able to have affordable prices, new competitors</a:t>
          </a:r>
          <a:endParaRPr lang="en-US" sz="2900" kern="1200"/>
        </a:p>
      </dsp:txBody>
      <dsp:txXfrm>
        <a:off x="119255" y="2784358"/>
        <a:ext cx="6152765" cy="2204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>
            <a:extLst>
              <a:ext uri="{FF2B5EF4-FFF2-40B4-BE49-F238E27FC236}">
                <a16:creationId xmlns:a16="http://schemas.microsoft.com/office/drawing/2014/main" id="{AEC21DF5-8AD3-4460-8084-588ADE7CCE8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CF460151-0715-4416-B960-2CF48AFCC6E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BD4484-8FD2-4634-8328-74BDDDCC2F98}" type="datetime1">
              <a:rPr lang="ro-RO" smtClean="0"/>
              <a:t>06.08.2022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CF90FFB7-EFB4-4222-AA9D-942266FD16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EBECF49F-C6A4-49D9-B9C3-887D10024A6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28185E-060F-4A98-90A6-86B25278A7F7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8704929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 noProof="0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1E37C7-CCAA-4800-B773-FF2203657799}" type="datetime1">
              <a:rPr lang="ro-RO" smtClean="0"/>
              <a:pPr/>
              <a:t>06.08.2022</a:t>
            </a:fld>
            <a:endParaRPr lang="ro-RO" dirty="0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 noProof="0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 noProof="0"/>
              <a:t>Faceţi clic pentru a edita Master stiluri text</a:t>
            </a:r>
          </a:p>
          <a:p>
            <a:pPr lvl="1"/>
            <a:r>
              <a:rPr lang="ro-RO" noProof="0"/>
              <a:t>al doilea nivel</a:t>
            </a:r>
          </a:p>
          <a:p>
            <a:pPr lvl="2"/>
            <a:r>
              <a:rPr lang="ro-RO" noProof="0"/>
              <a:t>al treilea nivel</a:t>
            </a:r>
          </a:p>
          <a:p>
            <a:pPr lvl="3"/>
            <a:r>
              <a:rPr lang="ro-RO" noProof="0"/>
              <a:t>al patrulea nivel</a:t>
            </a:r>
          </a:p>
          <a:p>
            <a:pPr lvl="4"/>
            <a:r>
              <a:rPr lang="ro-RO" noProof="0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 noProof="0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19D844-DDD0-48CF-9C84-6045EAB24643}" type="slidenum">
              <a:rPr lang="ro-RO" noProof="0" smtClean="0"/>
              <a:t>‹#›</a:t>
            </a:fld>
            <a:endParaRPr lang="ro-RO" noProof="0"/>
          </a:p>
        </p:txBody>
      </p:sp>
    </p:spTree>
    <p:extLst>
      <p:ext uri="{BB962C8B-B14F-4D97-AF65-F5344CB8AC3E}">
        <p14:creationId xmlns:p14="http://schemas.microsoft.com/office/powerpoint/2010/main" val="100578551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19D844-DDD0-48CF-9C84-6045EAB24643}" type="slidenum">
              <a:rPr lang="ro-RO" smtClean="0"/>
              <a:t>1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70840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Dreptunghi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ormă liberă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rtlCol="0" anchor="b"/>
          <a:lstStyle>
            <a:lvl1pPr>
              <a:defRPr sz="5400"/>
            </a:lvl1pPr>
          </a:lstStyle>
          <a:p>
            <a:pPr rtl="0"/>
            <a:r>
              <a:rPr lang="ro-RO" noProof="0"/>
              <a:t>Faceți clic pentru a edita stilul de titlu coordonator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rtlCol="0"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ro-RO" noProof="0"/>
              <a:t>Faceți clic pentru a edita stilul de subtitlu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rtlCol="0"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pPr rtl="0"/>
            <a:fld id="{8975E5F3-69B1-45C3-8D05-FAF80F26AE9D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 rtlCol="0"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pPr rtl="0"/>
            <a:endParaRPr lang="ro-RO" noProof="0"/>
          </a:p>
        </p:txBody>
      </p:sp>
      <p:sp>
        <p:nvSpPr>
          <p:cNvPr id="11" name="Dreptunghi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ubstituent număr diapozitiv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 hasCustomPrompt="1"/>
          </p:nvPr>
        </p:nvSpPr>
        <p:spPr>
          <a:xfrm>
            <a:off x="1154954" y="2603500"/>
            <a:ext cx="8825659" cy="3416300"/>
          </a:xfrm>
        </p:spPr>
        <p:txBody>
          <a:bodyPr rtlCol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F950216-F147-40DA-A3F7-E3B072EAA646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Dreptunghi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Dreptunghi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ormă liberă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ormă liberă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ormă liberă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1154954" y="2677645"/>
            <a:ext cx="4351025" cy="2283824"/>
          </a:xfrm>
        </p:spPr>
        <p:txBody>
          <a:bodyPr rtlCol="0" anchor="ctr"/>
          <a:lstStyle>
            <a:lvl1pPr algn="l">
              <a:defRPr sz="4000" b="0" cap="none"/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 hasCustomPrompt="1"/>
          </p:nvPr>
        </p:nvSpPr>
        <p:spPr>
          <a:xfrm>
            <a:off x="6895559" y="2677644"/>
            <a:ext cx="3757545" cy="2283824"/>
          </a:xfrm>
        </p:spPr>
        <p:txBody>
          <a:bodyPr rtlCol="0"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39C6A84-8213-4C7D-8399-FEF4D635DE11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16" name="Dreptunghi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/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 hasCustomPrompt="1"/>
          </p:nvPr>
        </p:nvSpPr>
        <p:spPr>
          <a:xfrm>
            <a:off x="1154954" y="2603500"/>
            <a:ext cx="4825158" cy="3416301"/>
          </a:xfrm>
        </p:spPr>
        <p:txBody>
          <a:bodyPr rtlCol="0">
            <a:normAutofit/>
          </a:bodyPr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 hasCustomPrompt="1"/>
          </p:nvPr>
        </p:nvSpPr>
        <p:spPr>
          <a:xfrm>
            <a:off x="6208712" y="2603500"/>
            <a:ext cx="4825159" cy="3416300"/>
          </a:xfrm>
        </p:spPr>
        <p:txBody>
          <a:bodyPr rtlCol="0">
            <a:normAutofit/>
          </a:bodyPr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004EC16-141E-453E-B4A9-919B5F58B62E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 hasCustomPrompt="1"/>
          </p:nvPr>
        </p:nvSpPr>
        <p:spPr>
          <a:xfrm>
            <a:off x="1154954" y="2603500"/>
            <a:ext cx="4825157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 hasCustomPrompt="1"/>
          </p:nvPr>
        </p:nvSpPr>
        <p:spPr>
          <a:xfrm>
            <a:off x="1154954" y="3179762"/>
            <a:ext cx="4825158" cy="2840039"/>
          </a:xfrm>
        </p:spPr>
        <p:txBody>
          <a:bodyPr rtlCol="0">
            <a:normAutofit/>
          </a:bodyPr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 hasCustomPrompt="1"/>
          </p:nvPr>
        </p:nvSpPr>
        <p:spPr>
          <a:xfrm>
            <a:off x="6208712" y="2603500"/>
            <a:ext cx="482515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 hasCustomPrompt="1"/>
          </p:nvPr>
        </p:nvSpPr>
        <p:spPr>
          <a:xfrm>
            <a:off x="6208712" y="3179762"/>
            <a:ext cx="4825159" cy="2840039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DCB638D-049D-40FE-948A-2DDC2648C5FB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u 1"/>
          <p:cNvSpPr>
            <a:spLocks noGrp="1"/>
          </p:cNvSpPr>
          <p:nvPr>
            <p:ph type="title" hasCustomPrompt="1"/>
          </p:nvPr>
        </p:nvSpPr>
        <p:spPr>
          <a:xfrm>
            <a:off x="1154954" y="973668"/>
            <a:ext cx="8761413" cy="706964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B414DE8-A418-4EEB-AE5F-76C5DD1E6A60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0CCF935-6A61-4813-9E89-3B85CC2DB5CF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7" name="Dreptunghi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Dreptunghi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Dreptunghi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ormă liberă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ormă liberă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ormă liberă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1154955" y="1295400"/>
            <a:ext cx="2793158" cy="16002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 hasCustomPrompt="1"/>
          </p:nvPr>
        </p:nvSpPr>
        <p:spPr>
          <a:xfrm>
            <a:off x="5781146" y="1447800"/>
            <a:ext cx="5190066" cy="4572000"/>
          </a:xfrm>
        </p:spPr>
        <p:txBody>
          <a:bodyPr rtlCol="0" anchor="ctr">
            <a:normAutofit/>
          </a:bodyPr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 hasCustomPrompt="1"/>
          </p:nvPr>
        </p:nvSpPr>
        <p:spPr bwMode="gray">
          <a:xfrm>
            <a:off x="1154954" y="3129280"/>
            <a:ext cx="2793158" cy="2895599"/>
          </a:xfrm>
        </p:spPr>
        <p:txBody>
          <a:bodyPr rtlCol="0"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A2B23D4-FE90-432B-8136-7532E9B027D7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16" name="Dreptunghi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Dreptunghi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Dreptunghi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ormă liberă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ormă liberă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ormă liberă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1154955" y="1693333"/>
            <a:ext cx="3865134" cy="1735667"/>
          </a:xfrm>
        </p:spPr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imagine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 rtl="0">
              <a:buNone/>
            </a:pPr>
            <a:r>
              <a:rPr lang="ro-RO" noProof="0"/>
              <a:t>Faceți clic pe pictogramă pentru a adăuga o imagine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 hasCustomPrompt="1"/>
          </p:nvPr>
        </p:nvSpPr>
        <p:spPr bwMode="gray">
          <a:xfrm>
            <a:off x="1154954" y="3657600"/>
            <a:ext cx="3859212" cy="1371600"/>
          </a:xfrm>
        </p:spPr>
        <p:txBody>
          <a:bodyPr rtlCol="0"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099A20-6C3F-4974-86E4-9CAA154111A1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16" name="Dreptunghi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ine panoramică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Dreptunghi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ormă liberă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ormă liberă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ormă liberă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1154954" y="4969927"/>
            <a:ext cx="8825659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imagine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ro-RO" noProof="0"/>
              <a:t>Faceți clic pe pictogramă pentru a adăuga o imagine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 hasCustomPrompt="1"/>
          </p:nvPr>
        </p:nvSpPr>
        <p:spPr>
          <a:xfrm>
            <a:off x="1154954" y="5536665"/>
            <a:ext cx="8825658" cy="493712"/>
          </a:xfrm>
        </p:spPr>
        <p:txBody>
          <a:bodyPr rtlCol="0"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4CC8A99-6A0F-4324-87E5-1111EF2A6314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16" name="Dreptunghi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u și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Dreptunghi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ormă liberă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ormă liberă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ormă liberă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1148798" y="1063417"/>
            <a:ext cx="8831816" cy="1372986"/>
          </a:xfrm>
        </p:spPr>
        <p:txBody>
          <a:bodyPr rtlCol="0"/>
          <a:lstStyle>
            <a:lvl1pPr>
              <a:defRPr sz="4000"/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8" name="Substituent text 3"/>
          <p:cNvSpPr>
            <a:spLocks noGrp="1"/>
          </p:cNvSpPr>
          <p:nvPr>
            <p:ph type="body" sz="half" idx="2" hasCustomPrompt="1"/>
          </p:nvPr>
        </p:nvSpPr>
        <p:spPr>
          <a:xfrm>
            <a:off x="1154954" y="3543300"/>
            <a:ext cx="8825659" cy="24765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5253B4D-5352-46EF-871F-69C1EEC38836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13" name="Dreptunghi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Dreptunghi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ormă liberă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ormă liberă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ormă liberă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Casetă text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ro-RO" sz="9600" b="0" i="0" noProof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„</a:t>
            </a:r>
          </a:p>
        </p:txBody>
      </p:sp>
      <p:sp>
        <p:nvSpPr>
          <p:cNvPr id="13" name="Casetă text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ro-RO" sz="9600" b="0" i="0" noProof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1581878" y="982134"/>
            <a:ext cx="8453906" cy="2696632"/>
          </a:xfrm>
        </p:spPr>
        <p:txBody>
          <a:bodyPr rtlCol="0"/>
          <a:lstStyle>
            <a:lvl1pPr>
              <a:defRPr sz="4000"/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14" name="Substituent text 3"/>
          <p:cNvSpPr>
            <a:spLocks noGrp="1"/>
          </p:cNvSpPr>
          <p:nvPr>
            <p:ph type="body" sz="half" idx="13" hasCustomPrompt="1"/>
          </p:nvPr>
        </p:nvSpPr>
        <p:spPr bwMode="gray">
          <a:xfrm>
            <a:off x="1945945" y="3678766"/>
            <a:ext cx="7731219" cy="342174"/>
          </a:xfrm>
        </p:spPr>
        <p:txBody>
          <a:bodyPr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10" name="Substituent text 3"/>
          <p:cNvSpPr>
            <a:spLocks noGrp="1"/>
          </p:cNvSpPr>
          <p:nvPr>
            <p:ph type="body" sz="half" idx="2" hasCustomPrompt="1"/>
          </p:nvPr>
        </p:nvSpPr>
        <p:spPr>
          <a:xfrm>
            <a:off x="1154954" y="5029199"/>
            <a:ext cx="9244897" cy="9978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2C4F17F-1B51-43C5-8B49-62D28861DEBD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19" name="Dreptunghi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Fișă de nu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Dreptunghi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ormă liberă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ormă liberă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ormă liberă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1154954" y="2370667"/>
            <a:ext cx="8825660" cy="1822514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 hasCustomPrompt="1"/>
          </p:nvPr>
        </p:nvSpPr>
        <p:spPr>
          <a:xfrm>
            <a:off x="1154954" y="5024967"/>
            <a:ext cx="8825659" cy="860400"/>
          </a:xfrm>
        </p:spPr>
        <p:txBody>
          <a:bodyPr rtlCol="0"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B4A4F81-9BA3-499D-9056-C2D510611B98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14" name="Dreptunghi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oa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1154954" y="973668"/>
            <a:ext cx="8825659" cy="706964"/>
          </a:xfrm>
        </p:spPr>
        <p:txBody>
          <a:bodyPr rtlCol="0"/>
          <a:lstStyle>
            <a:lvl1pPr>
              <a:defRPr sz="3600"/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 hasCustomPrompt="1"/>
          </p:nvPr>
        </p:nvSpPr>
        <p:spPr>
          <a:xfrm>
            <a:off x="1154954" y="2603502"/>
            <a:ext cx="314187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16" name="Substituent text 3"/>
          <p:cNvSpPr>
            <a:spLocks noGrp="1"/>
          </p:cNvSpPr>
          <p:nvPr>
            <p:ph type="body" sz="half" idx="15" hasCustomPrompt="1"/>
          </p:nvPr>
        </p:nvSpPr>
        <p:spPr>
          <a:xfrm>
            <a:off x="1154953" y="3179764"/>
            <a:ext cx="3141879" cy="284729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 hasCustomPrompt="1"/>
          </p:nvPr>
        </p:nvSpPr>
        <p:spPr>
          <a:xfrm>
            <a:off x="4512721" y="2603500"/>
            <a:ext cx="314700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19" name="Substituent text 3"/>
          <p:cNvSpPr>
            <a:spLocks noGrp="1"/>
          </p:cNvSpPr>
          <p:nvPr>
            <p:ph type="body" sz="half" idx="16" hasCustomPrompt="1"/>
          </p:nvPr>
        </p:nvSpPr>
        <p:spPr>
          <a:xfrm>
            <a:off x="4512721" y="3179763"/>
            <a:ext cx="3147009" cy="284729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14" name="Substituent text 4"/>
          <p:cNvSpPr>
            <a:spLocks noGrp="1"/>
          </p:cNvSpPr>
          <p:nvPr>
            <p:ph type="body" sz="quarter" idx="13" hasCustomPrompt="1"/>
          </p:nvPr>
        </p:nvSpPr>
        <p:spPr>
          <a:xfrm>
            <a:off x="7888135" y="2603501"/>
            <a:ext cx="314573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20" name="Substituent text 3"/>
          <p:cNvSpPr>
            <a:spLocks noGrp="1"/>
          </p:cNvSpPr>
          <p:nvPr>
            <p:ph type="body" sz="half" idx="17" hasCustomPrompt="1"/>
          </p:nvPr>
        </p:nvSpPr>
        <p:spPr>
          <a:xfrm>
            <a:off x="7888329" y="3179762"/>
            <a:ext cx="3145536" cy="2847293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cxnSp>
        <p:nvCxnSpPr>
          <p:cNvPr id="17" name="Conector drept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Conector drept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00B5A5D-507F-4C4B-96D4-D74A703FCF72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loană 3 imagin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1154954" y="973668"/>
            <a:ext cx="8825659" cy="706964"/>
          </a:xfrm>
        </p:spPr>
        <p:txBody>
          <a:bodyPr rtlCol="0"/>
          <a:lstStyle>
            <a:lvl1pPr>
              <a:defRPr sz="3600"/>
            </a:lvl1pPr>
          </a:lstStyle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 hasCustomPrompt="1"/>
          </p:nvPr>
        </p:nvSpPr>
        <p:spPr>
          <a:xfrm>
            <a:off x="1154954" y="4532844"/>
            <a:ext cx="305043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19" name="Substituent imagine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ro-RO" noProof="0"/>
              <a:t>Faceți clic pe pictogramă pentru a adăuga o imagine</a:t>
            </a:r>
          </a:p>
        </p:txBody>
      </p:sp>
      <p:sp>
        <p:nvSpPr>
          <p:cNvPr id="22" name="Substituent text 3"/>
          <p:cNvSpPr>
            <a:spLocks noGrp="1"/>
          </p:cNvSpPr>
          <p:nvPr>
            <p:ph type="body" sz="half" idx="18" hasCustomPrompt="1"/>
          </p:nvPr>
        </p:nvSpPr>
        <p:spPr>
          <a:xfrm>
            <a:off x="1154954" y="5109106"/>
            <a:ext cx="3050438" cy="91795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 hasCustomPrompt="1"/>
          </p:nvPr>
        </p:nvSpPr>
        <p:spPr>
          <a:xfrm>
            <a:off x="4568865" y="4532844"/>
            <a:ext cx="3050438" cy="576263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41" name="Substituent imagine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ro-RO" noProof="0"/>
              <a:t>Faceți clic pe pictogramă pentru a adăuga o imagine</a:t>
            </a:r>
          </a:p>
        </p:txBody>
      </p:sp>
      <p:sp>
        <p:nvSpPr>
          <p:cNvPr id="23" name="Substituent text 3"/>
          <p:cNvSpPr>
            <a:spLocks noGrp="1"/>
          </p:cNvSpPr>
          <p:nvPr>
            <p:ph type="body" sz="half" idx="19" hasCustomPrompt="1"/>
          </p:nvPr>
        </p:nvSpPr>
        <p:spPr>
          <a:xfrm>
            <a:off x="4570172" y="5109105"/>
            <a:ext cx="3050438" cy="91795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14" name="Substituent text 4"/>
          <p:cNvSpPr>
            <a:spLocks noGrp="1"/>
          </p:cNvSpPr>
          <p:nvPr>
            <p:ph type="body" sz="quarter" idx="13" hasCustomPrompt="1"/>
          </p:nvPr>
        </p:nvSpPr>
        <p:spPr>
          <a:xfrm>
            <a:off x="7982775" y="4532845"/>
            <a:ext cx="305109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sp>
        <p:nvSpPr>
          <p:cNvPr id="42" name="Substituent imagine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ro-RO" noProof="0"/>
              <a:t>Faceți clic pe pictogramă pentru a adăuga o imagine</a:t>
            </a:r>
          </a:p>
        </p:txBody>
      </p:sp>
      <p:sp>
        <p:nvSpPr>
          <p:cNvPr id="24" name="Substituent text 3"/>
          <p:cNvSpPr>
            <a:spLocks noGrp="1"/>
          </p:cNvSpPr>
          <p:nvPr>
            <p:ph type="body" sz="half" idx="20" hasCustomPrompt="1"/>
          </p:nvPr>
        </p:nvSpPr>
        <p:spPr>
          <a:xfrm>
            <a:off x="7982775" y="5109104"/>
            <a:ext cx="3051096" cy="917952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ro-RO" noProof="0"/>
              <a:t>Editați stilurile de text coordonator</a:t>
            </a:r>
          </a:p>
        </p:txBody>
      </p:sp>
      <p:cxnSp>
        <p:nvCxnSpPr>
          <p:cNvPr id="43" name="Conector drept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Conector drept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F976E5-D2D5-47A0-8EFA-0008E6EE9F35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 hasCustomPrompt="1"/>
          </p:nvPr>
        </p:nvSpPr>
        <p:spPr>
          <a:xfrm>
            <a:off x="1154954" y="973668"/>
            <a:ext cx="8825659" cy="706964"/>
          </a:xfrm>
        </p:spPr>
        <p:txBody>
          <a:bodyPr rtlCol="0"/>
          <a:lstStyle/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 hasCustomPrompt="1"/>
          </p:nvPr>
        </p:nvSpPr>
        <p:spPr>
          <a:xfrm>
            <a:off x="1154954" y="2603500"/>
            <a:ext cx="8825659" cy="3416300"/>
          </a:xfrm>
        </p:spPr>
        <p:txBody>
          <a:bodyPr vert="eaVert" rtlCol="0" anchor="t" anchorCtr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 rtlCol="0"/>
          <a:lstStyle/>
          <a:p>
            <a:pPr rtl="0"/>
            <a:fld id="{3161A0B2-1410-41E7-A690-D448F03D9720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Dreptunghi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Dreptunghi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ormă liberă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ormă liberă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ormă liberă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u vertical 1"/>
          <p:cNvSpPr>
            <a:spLocks noGrp="1"/>
          </p:cNvSpPr>
          <p:nvPr>
            <p:ph type="title" orient="vert" hasCustomPrompt="1"/>
          </p:nvPr>
        </p:nvSpPr>
        <p:spPr>
          <a:xfrm>
            <a:off x="8585235" y="1278467"/>
            <a:ext cx="1409965" cy="4748590"/>
          </a:xfrm>
        </p:spPr>
        <p:txBody>
          <a:bodyPr vert="eaVert" rtlCol="0" anchor="b" anchorCtr="0"/>
          <a:lstStyle/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 hasCustomPrompt="1"/>
          </p:nvPr>
        </p:nvSpPr>
        <p:spPr>
          <a:xfrm>
            <a:off x="1154954" y="1278467"/>
            <a:ext cx="6256025" cy="4748590"/>
          </a:xfrm>
        </p:spPr>
        <p:txBody>
          <a:bodyPr vert="eaVert" rtlCol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 rtlCol="0"/>
          <a:lstStyle/>
          <a:p>
            <a:pPr rtl="0"/>
            <a:fld id="{DA6C3C88-6396-497C-8516-3C7E566980DC}" type="datetime1">
              <a:rPr lang="ro-RO" noProof="0" smtClean="0"/>
              <a:t>06.08.2022</a:t>
            </a:fld>
            <a:endParaRPr lang="ro-RO" noProof="0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ro-RO" noProof="0"/>
          </a:p>
        </p:txBody>
      </p:sp>
      <p:sp>
        <p:nvSpPr>
          <p:cNvPr id="14" name="Dreptunghi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ro-RO" noProof="0" smtClean="0"/>
              <a:pPr rtl="0"/>
              <a:t>‹#›</a:t>
            </a:fld>
            <a:endParaRPr lang="ro-RO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jpe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Dreptunghi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ormă liberă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ormă liberă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ormă liberă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Substituent titlu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ro-RO" noProof="0"/>
              <a:t>Clic pentru editare stil titlu Coordonator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2D262D3C-C622-49A9-B36C-DAC72527B779}" type="datetime1">
              <a:rPr lang="ro-RO" noProof="0" smtClean="0"/>
              <a:t>06.08.2022</a:t>
            </a:fld>
            <a:endParaRPr lang="ro-RO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ro-RO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Dreptunghi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D57F1E4F-1CFF-5643-939E-217C01CDF565}" type="slidenum">
              <a:rPr lang="ro-RO" noProof="0" smtClean="0"/>
              <a:pPr/>
              <a:t>‹#›</a:t>
            </a:fld>
            <a:endParaRPr lang="ro-RO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8.xml" /><Relationship Id="rId4" Type="http://schemas.openxmlformats.org/officeDocument/2006/relationships/image" Target="../media/image3.jpeg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3.xml" /><Relationship Id="rId4" Type="http://schemas.openxmlformats.org/officeDocument/2006/relationships/image" Target="../media/image4.jpeg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3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 /><Relationship Id="rId7" Type="http://schemas.microsoft.com/office/2007/relationships/diagramDrawing" Target="../diagrams/drawing2.xml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3.xml" /><Relationship Id="rId6" Type="http://schemas.openxmlformats.org/officeDocument/2006/relationships/diagramColors" Target="../diagrams/colors2.xml" /><Relationship Id="rId5" Type="http://schemas.openxmlformats.org/officeDocument/2006/relationships/diagramQuickStyle" Target="../diagrams/quickStyle2.xml" /><Relationship Id="rId4" Type="http://schemas.openxmlformats.org/officeDocument/2006/relationships/diagramLayout" Target="../diagrams/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3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318606" y="754727"/>
            <a:ext cx="8825658" cy="2677648"/>
          </a:xfrm>
        </p:spPr>
        <p:txBody>
          <a:bodyPr rtlCol="0"/>
          <a:lstStyle/>
          <a:p>
            <a:pPr algn="ctr"/>
            <a:r>
              <a:rPr lang="ro-RO" dirty="0">
                <a:latin typeface="Century Schoolbook"/>
                <a:cs typeface="Arial"/>
              </a:rPr>
              <a:t>Academic </a:t>
            </a:r>
            <a:r>
              <a:rPr lang="ro-RO" dirty="0" err="1">
                <a:latin typeface="Century Schoolbook"/>
                <a:cs typeface="Arial"/>
              </a:rPr>
              <a:t>and</a:t>
            </a:r>
            <a:r>
              <a:rPr lang="ro-RO" dirty="0">
                <a:latin typeface="Century Schoolbook"/>
                <a:cs typeface="Arial"/>
              </a:rPr>
              <a:t> </a:t>
            </a:r>
            <a:r>
              <a:rPr lang="ro-RO" dirty="0" err="1">
                <a:latin typeface="Century Schoolbook"/>
                <a:cs typeface="Arial"/>
              </a:rPr>
              <a:t>employability</a:t>
            </a:r>
            <a:r>
              <a:rPr lang="ro-RO" dirty="0">
                <a:latin typeface="Century Schoolbook"/>
                <a:cs typeface="Arial"/>
              </a:rPr>
              <a:t> </a:t>
            </a:r>
            <a:r>
              <a:rPr lang="ro-RO" dirty="0" err="1">
                <a:latin typeface="Century Schoolbook"/>
                <a:cs typeface="Arial"/>
              </a:rPr>
              <a:t>skills</a:t>
            </a:r>
            <a:endParaRPr lang="ro-RO" dirty="0" err="1">
              <a:latin typeface="Century Schoolbook"/>
            </a:endParaRP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r>
              <a:rPr lang="ro-RO" b="1" err="1">
                <a:latin typeface="Century Schoolbook"/>
                <a:cs typeface="Arial"/>
              </a:rPr>
              <a:t>Name</a:t>
            </a:r>
            <a:r>
              <a:rPr lang="ro-RO" b="1" dirty="0">
                <a:latin typeface="Century Schoolbook"/>
                <a:cs typeface="Arial"/>
              </a:rPr>
              <a:t>: Ana Maria </a:t>
            </a:r>
            <a:r>
              <a:rPr lang="ro-RO" b="1" err="1">
                <a:latin typeface="Century Schoolbook"/>
                <a:cs typeface="Arial"/>
              </a:rPr>
              <a:t>andronache</a:t>
            </a:r>
            <a:endParaRPr lang="ro-RO" b="1" dirty="0">
              <a:latin typeface="Century Schoolbook"/>
              <a:cs typeface="Arial"/>
            </a:endParaRPr>
          </a:p>
          <a:p>
            <a:r>
              <a:rPr lang="ro-RO" b="1" dirty="0">
                <a:latin typeface="Century Schoolbook"/>
                <a:cs typeface="Arial"/>
              </a:rPr>
              <a:t>Tutor: </a:t>
            </a:r>
            <a:r>
              <a:rPr lang="ro-RO" b="1" dirty="0" err="1">
                <a:latin typeface="Century Schoolbook"/>
                <a:cs typeface="Arial"/>
              </a:rPr>
              <a:t>Timothy</a:t>
            </a:r>
            <a:r>
              <a:rPr lang="ro-RO" b="1" dirty="0">
                <a:latin typeface="Century Schoolbook"/>
                <a:cs typeface="Arial"/>
              </a:rPr>
              <a:t> Hopkins</a:t>
            </a:r>
            <a:endParaRPr lang="ro-RO" b="1" dirty="0"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3563268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ACCC08F4-6649-4752-A49D-EC2C8E965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CCBFAE1-A7B8-4741-A1BD-1D22BE1B9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8DFBA0E-2986-4121-92BD-9ADBE9F79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6B514A6-1440-4614-B316-443C485A1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7C4B390-CACA-4CE0-A179-19E2CAADF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9330A14-E127-4084-BA51-D86B9568B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47AD4CB-E128-49E9-A8C2-AC0CEA98F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D76D76C3-9DFE-4C5F-8F74-D65651A74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7FC72400-C794-438B-90D7-5F6E03028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AD24BDB9-26CF-4AAC-B31C-95E190D55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E4947D45-3E3A-4249-A3DB-5B907C179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6" descr="A picture containing indoor, floor, room, ceiling&#10;&#10;Description automatically generated">
            <a:extLst>
              <a:ext uri="{FF2B5EF4-FFF2-40B4-BE49-F238E27FC236}">
                <a16:creationId xmlns:a16="http://schemas.microsoft.com/office/drawing/2014/main" id="{0CE1EEC9-1139-623B-5065-12DCE021B05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263" r="3" b="3"/>
          <a:stretch/>
        </p:blipFill>
        <p:spPr>
          <a:xfrm>
            <a:off x="6095019" y="413998"/>
            <a:ext cx="5625013" cy="3594644"/>
          </a:xfrm>
          <a:custGeom>
            <a:avLst/>
            <a:gdLst/>
            <a:ahLst/>
            <a:cxnLst/>
            <a:rect l="l" t="t" r="r" b="b"/>
            <a:pathLst>
              <a:path w="5625013" h="3594644">
                <a:moveTo>
                  <a:pt x="0" y="0"/>
                </a:moveTo>
                <a:lnTo>
                  <a:pt x="5625013" y="0"/>
                </a:lnTo>
                <a:lnTo>
                  <a:pt x="5625013" y="3182785"/>
                </a:lnTo>
                <a:lnTo>
                  <a:pt x="5369916" y="3223724"/>
                </a:lnTo>
                <a:lnTo>
                  <a:pt x="5115940" y="3262739"/>
                </a:lnTo>
                <a:lnTo>
                  <a:pt x="4860842" y="3300930"/>
                </a:lnTo>
                <a:lnTo>
                  <a:pt x="4604619" y="3333626"/>
                </a:lnTo>
                <a:lnTo>
                  <a:pt x="4349520" y="3366596"/>
                </a:lnTo>
                <a:lnTo>
                  <a:pt x="4093297" y="3397369"/>
                </a:lnTo>
                <a:lnTo>
                  <a:pt x="3840446" y="3423746"/>
                </a:lnTo>
                <a:lnTo>
                  <a:pt x="3584223" y="3448748"/>
                </a:lnTo>
                <a:lnTo>
                  <a:pt x="3329125" y="3471553"/>
                </a:lnTo>
                <a:lnTo>
                  <a:pt x="3078521" y="3491336"/>
                </a:lnTo>
                <a:lnTo>
                  <a:pt x="2824547" y="3511118"/>
                </a:lnTo>
                <a:lnTo>
                  <a:pt x="2573942" y="3527604"/>
                </a:lnTo>
                <a:lnTo>
                  <a:pt x="2323339" y="3540517"/>
                </a:lnTo>
                <a:lnTo>
                  <a:pt x="2073860" y="3553980"/>
                </a:lnTo>
                <a:lnTo>
                  <a:pt x="1826627" y="3565245"/>
                </a:lnTo>
                <a:lnTo>
                  <a:pt x="1581642" y="3573213"/>
                </a:lnTo>
                <a:lnTo>
                  <a:pt x="1336657" y="3580082"/>
                </a:lnTo>
                <a:lnTo>
                  <a:pt x="1093921" y="3586676"/>
                </a:lnTo>
                <a:lnTo>
                  <a:pt x="854555" y="3589699"/>
                </a:lnTo>
                <a:lnTo>
                  <a:pt x="615189" y="3592995"/>
                </a:lnTo>
                <a:lnTo>
                  <a:pt x="379194" y="3594644"/>
                </a:lnTo>
                <a:lnTo>
                  <a:pt x="145448" y="3592995"/>
                </a:lnTo>
                <a:lnTo>
                  <a:pt x="0" y="3592995"/>
                </a:lnTo>
                <a:close/>
              </a:path>
            </a:pathLst>
          </a:custGeom>
        </p:spPr>
      </p:pic>
      <p:sp>
        <p:nvSpPr>
          <p:cNvPr id="24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128074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12192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8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5" name="Picture 5" descr="A picture containing person, indoor, person, crowd&#10;&#10;Description automatically generated">
            <a:extLst>
              <a:ext uri="{FF2B5EF4-FFF2-40B4-BE49-F238E27FC236}">
                <a16:creationId xmlns:a16="http://schemas.microsoft.com/office/drawing/2014/main" id="{64DC61D2-1DC1-F2BF-BA79-EECB5B8D4C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r="4796" b="-1"/>
          <a:stretch/>
        </p:blipFill>
        <p:spPr>
          <a:xfrm>
            <a:off x="477086" y="466162"/>
            <a:ext cx="5615867" cy="3937502"/>
          </a:xfrm>
          <a:custGeom>
            <a:avLst/>
            <a:gdLst/>
            <a:ahLst/>
            <a:cxnLst/>
            <a:rect l="l" t="t" r="r" b="b"/>
            <a:pathLst>
              <a:path w="5615867" h="3937502">
                <a:moveTo>
                  <a:pt x="0" y="0"/>
                </a:moveTo>
                <a:lnTo>
                  <a:pt x="5615867" y="0"/>
                </a:lnTo>
                <a:lnTo>
                  <a:pt x="5615867" y="3592995"/>
                </a:lnTo>
                <a:lnTo>
                  <a:pt x="5526768" y="3592995"/>
                </a:lnTo>
                <a:lnTo>
                  <a:pt x="5297516" y="3589699"/>
                </a:lnTo>
                <a:lnTo>
                  <a:pt x="5072759" y="3584753"/>
                </a:lnTo>
                <a:lnTo>
                  <a:pt x="4850251" y="3580082"/>
                </a:lnTo>
                <a:lnTo>
                  <a:pt x="4632236" y="3574861"/>
                </a:lnTo>
                <a:lnTo>
                  <a:pt x="4415345" y="3566894"/>
                </a:lnTo>
                <a:lnTo>
                  <a:pt x="4201828" y="3558376"/>
                </a:lnTo>
                <a:lnTo>
                  <a:pt x="3992803" y="3550683"/>
                </a:lnTo>
                <a:lnTo>
                  <a:pt x="3584870" y="3528977"/>
                </a:lnTo>
                <a:lnTo>
                  <a:pt x="3193793" y="3505898"/>
                </a:lnTo>
                <a:lnTo>
                  <a:pt x="2818449" y="3481719"/>
                </a:lnTo>
                <a:lnTo>
                  <a:pt x="2463334" y="3455068"/>
                </a:lnTo>
                <a:lnTo>
                  <a:pt x="2123952" y="3427317"/>
                </a:lnTo>
                <a:lnTo>
                  <a:pt x="1809292" y="3397369"/>
                </a:lnTo>
                <a:lnTo>
                  <a:pt x="1513738" y="3367971"/>
                </a:lnTo>
                <a:lnTo>
                  <a:pt x="1241781" y="3338572"/>
                </a:lnTo>
                <a:lnTo>
                  <a:pt x="992302" y="3310822"/>
                </a:lnTo>
                <a:lnTo>
                  <a:pt x="770916" y="3284445"/>
                </a:lnTo>
                <a:lnTo>
                  <a:pt x="570883" y="3259442"/>
                </a:lnTo>
                <a:lnTo>
                  <a:pt x="402316" y="3238561"/>
                </a:lnTo>
                <a:lnTo>
                  <a:pt x="260719" y="3218778"/>
                </a:lnTo>
                <a:lnTo>
                  <a:pt x="66304" y="3190479"/>
                </a:lnTo>
                <a:lnTo>
                  <a:pt x="1" y="3180862"/>
                </a:lnTo>
                <a:lnTo>
                  <a:pt x="1" y="3937502"/>
                </a:lnTo>
                <a:lnTo>
                  <a:pt x="0" y="393750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D45C18-6FBF-209D-7CC9-1943A4711F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4110824"/>
            <a:ext cx="5015258" cy="1908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chemeClr val="tx1"/>
                </a:solidFill>
                <a:latin typeface="Century Schoolbook"/>
                <a:cs typeface="+mj-cs"/>
              </a:rPr>
              <a:t>The Beauty industry</a:t>
            </a:r>
            <a:br>
              <a:rPr lang="en-US" sz="3600" dirty="0">
                <a:solidFill>
                  <a:schemeClr val="tx1"/>
                </a:solidFill>
                <a:latin typeface="+mj-lt"/>
                <a:cs typeface="+mj-cs"/>
              </a:rPr>
            </a:br>
            <a:endParaRPr lang="en-US" sz="3600" dirty="0">
              <a:solidFill>
                <a:schemeClr val="tx1"/>
              </a:solidFill>
              <a:latin typeface="+mj-lt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4B2AD5-1461-B133-10A3-0EC1150335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75894" y="4110824"/>
            <a:ext cx="4772509" cy="19089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  <a:latin typeface="+mn-lt"/>
                <a:cs typeface="+mn-cs"/>
              </a:rPr>
              <a:t>Hair and Beauty services were and will always be in high demand. Either if you need a haircut, a facial or even a professional make-up for an important event in your life, you will need to visit a beauty salon.</a:t>
            </a:r>
          </a:p>
        </p:txBody>
      </p:sp>
    </p:spTree>
    <p:extLst>
      <p:ext uri="{BB962C8B-B14F-4D97-AF65-F5344CB8AC3E}">
        <p14:creationId xmlns:p14="http://schemas.microsoft.com/office/powerpoint/2010/main" val="37632942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31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14682E-49A0-E31B-500E-D8E67CE4D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endParaRPr lang="en-US" sz="3600">
              <a:solidFill>
                <a:schemeClr val="tx1"/>
              </a:solidFill>
              <a:latin typeface="+mj-lt"/>
              <a:cs typeface="+mj-cs"/>
            </a:endParaRPr>
          </a:p>
          <a:p>
            <a:pPr algn="r"/>
            <a:endParaRPr lang="en-US" sz="3600">
              <a:solidFill>
                <a:schemeClr val="tx1"/>
              </a:solidFill>
              <a:latin typeface="+mj-lt"/>
              <a:cs typeface="+mj-cs"/>
            </a:endParaRP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01E994-F32E-CA62-0B49-C23A5252FF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41399" y="1085549"/>
            <a:ext cx="5579707" cy="46869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lnSpc>
                <a:spcPct val="90000"/>
              </a:lnSpc>
              <a:buFont typeface="Wingdings 3" charset="2"/>
              <a:buChar char=""/>
            </a:pPr>
            <a:r>
              <a:rPr lang="en-US" sz="1900">
                <a:solidFill>
                  <a:schemeClr val="tx1"/>
                </a:solidFill>
                <a:latin typeface="+mn-lt"/>
                <a:cs typeface="+mn-cs"/>
              </a:rPr>
              <a:t>There were almost 445,000 hair and beauty businesses operating in the UK in 2020 and an estimated 288,000 beauticians, hairdressers and barbers working in the UK (excluding salon owners/managers).</a:t>
            </a:r>
          </a:p>
          <a:p>
            <a:pPr marL="342900" indent="-342900">
              <a:lnSpc>
                <a:spcPct val="90000"/>
              </a:lnSpc>
              <a:buFont typeface="Wingdings 3" charset="2"/>
              <a:buChar char=""/>
            </a:pPr>
            <a:r>
              <a:rPr lang="en-US" sz="1900">
                <a:solidFill>
                  <a:schemeClr val="tx1"/>
                </a:solidFill>
                <a:latin typeface="+mn-lt"/>
                <a:cs typeface="+mn-cs"/>
              </a:rPr>
              <a:t>The hair and beauty industry is largely represented by small businesses: over two-thirds of businesses employ fewer than five people, while 94% employ fewer than ten people.</a:t>
            </a:r>
          </a:p>
          <a:p>
            <a:pPr marL="342900" indent="-342900">
              <a:lnSpc>
                <a:spcPct val="90000"/>
              </a:lnSpc>
              <a:buFont typeface="Wingdings 3" charset="2"/>
              <a:buChar char=""/>
            </a:pPr>
            <a:endParaRPr lang="en-US" sz="1900">
              <a:solidFill>
                <a:schemeClr val="tx1"/>
              </a:solidFill>
              <a:latin typeface="+mn-lt"/>
              <a:cs typeface="+mn-cs"/>
            </a:endParaRPr>
          </a:p>
          <a:p>
            <a:pPr marL="342900" indent="-342900">
              <a:lnSpc>
                <a:spcPct val="90000"/>
              </a:lnSpc>
              <a:buFont typeface="Wingdings 3" charset="2"/>
              <a:buChar char=""/>
            </a:pPr>
            <a:r>
              <a:rPr lang="en-US" sz="1900">
                <a:solidFill>
                  <a:schemeClr val="tx1"/>
                </a:solidFill>
                <a:latin typeface="+mn-lt"/>
                <a:cs typeface="+mn-cs"/>
              </a:rPr>
              <a:t>As of 2021, the UK's hairdressers and salons collected 8.6 billion in revenue, which implies that the average person spent 165 pounds on beauty treatments each year. </a:t>
            </a:r>
          </a:p>
        </p:txBody>
      </p:sp>
      <p:pic>
        <p:nvPicPr>
          <p:cNvPr id="4" name="Picture 4" descr="A picture containing indoor, floor, kitchen, ceiling&#10;&#10;Description automatically generated">
            <a:extLst>
              <a:ext uri="{FF2B5EF4-FFF2-40B4-BE49-F238E27FC236}">
                <a16:creationId xmlns:a16="http://schemas.microsoft.com/office/drawing/2014/main" id="{EC3A9CD8-5FF3-8564-6BB0-8BD534CB4B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8602" y="3399337"/>
            <a:ext cx="2743200" cy="33754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A616988D-00AB-3BDB-4B4F-6590624340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406" y="1932507"/>
            <a:ext cx="3791589" cy="2512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784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54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55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B32EFF6-BE42-8EE2-F066-542CEE7E1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EBEBEB"/>
                </a:solidFill>
                <a:latin typeface="+mj-lt"/>
                <a:cs typeface="+mj-cs"/>
              </a:rPr>
              <a:t>SWOT ANALYSIS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1" name="Text Placeholder 2">
            <a:extLst>
              <a:ext uri="{FF2B5EF4-FFF2-40B4-BE49-F238E27FC236}">
                <a16:creationId xmlns:a16="http://schemas.microsoft.com/office/drawing/2014/main" id="{EBE89EAF-EBC0-EB85-A2DC-7278EBD3FE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9792324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66673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2" name="Group 61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63" name="Rectangle 62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9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0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71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73" name="Rectangle 72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1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2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EC408A9-A3D3-9B21-90CC-05B720D1E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EBEBEB"/>
                </a:solidFill>
                <a:latin typeface="+mj-lt"/>
                <a:cs typeface="+mj-cs"/>
              </a:rPr>
              <a:t>SWOT ANALYSIS</a:t>
            </a: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1" name="Text Placeholder 2">
            <a:extLst>
              <a:ext uri="{FF2B5EF4-FFF2-40B4-BE49-F238E27FC236}">
                <a16:creationId xmlns:a16="http://schemas.microsoft.com/office/drawing/2014/main" id="{8ED4EFC0-9D8F-75AE-5189-8E896AE0AE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2702306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81286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3E10248-AF0E-477D-B4D2-47C02CE4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3010C2-2DA5-460F-A40C-5317F567A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17CB0634-F963-4EC9-A6F6-8EA46BD1F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73C0A186-7444-4460-9C37-532E7671E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5" name="Rectangle 14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B2FBC8A-9031-13E6-F477-CC3054B12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1574" y="2223276"/>
            <a:ext cx="8825658" cy="287016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400" dirty="0">
                <a:solidFill>
                  <a:schemeClr val="tx1"/>
                </a:solidFill>
                <a:latin typeface="+mj-lt"/>
                <a:cs typeface="+mj-cs"/>
              </a:rPr>
              <a:t>References</a:t>
            </a:r>
            <a:br>
              <a:rPr lang="en-US" sz="5400" dirty="0">
                <a:solidFill>
                  <a:schemeClr val="tx1"/>
                </a:solidFill>
                <a:latin typeface="+mj-lt"/>
                <a:cs typeface="+mj-cs"/>
              </a:rPr>
            </a:br>
            <a:br>
              <a:rPr lang="en-US" sz="5400" dirty="0">
                <a:latin typeface="+mj-lt"/>
                <a:cs typeface="+mj-cs"/>
              </a:rPr>
            </a:b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PolicyBee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news and risk advice. 2022. </a:t>
            </a:r>
            <a:r>
              <a:rPr lang="en-US" sz="2000" i="1" dirty="0">
                <a:solidFill>
                  <a:schemeClr val="tx1"/>
                </a:solidFill>
                <a:latin typeface="Arial"/>
                <a:cs typeface="Arial"/>
              </a:rPr>
              <a:t>UK hair and beauty industry statistics 2021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. [online] Available at: &lt;https://www.policybee.co.uk/blog/uk-hair-and-beauty-industry-statistics-2021&gt; [Accessed 6 August 2022].</a:t>
            </a:r>
            <a:b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Images:</a:t>
            </a:r>
            <a:b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 1. Image by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Delbeautybox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 from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Pexel</a:t>
            </a:r>
            <a:b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2. Image by Rene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Asmusen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from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Pexel</a:t>
            </a:r>
            <a:br>
              <a:rPr lang="en-US" sz="2000" dirty="0">
                <a:latin typeface="Arial"/>
                <a:cs typeface="Arial"/>
              </a:rPr>
            </a:b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 3. Image by Lukas from 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Pexel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60824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Directorial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TF00001243</Template>
  <TotalTime>0</TotalTime>
  <Words>1</Words>
  <Application>Microsoft Office PowerPoint</Application>
  <PresentationFormat>Widescreen</PresentationFormat>
  <Paragraphs>1</Paragraphs>
  <Slides>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Directorial</vt:lpstr>
      <vt:lpstr>Academic and employability skills</vt:lpstr>
      <vt:lpstr>The Beauty industry </vt:lpstr>
      <vt:lpstr> </vt:lpstr>
      <vt:lpstr>SWOT ANALYSIS</vt:lpstr>
      <vt:lpstr>SWOT ANALYSIS</vt:lpstr>
      <vt:lpstr>References  PolicyBee news and risk advice. 2022. UK hair and beauty industry statistics 2021. [online] Available at: &lt;https://www.policybee.co.uk/blog/uk-hair-and-beauty-industry-statistics-2021&gt; [Accessed 6 August 2022]. Images:  1. Image by Delbeautybox from Pexel 2. Image by Rene Asmusen from Pexel  3. Image by Lukas from Pexel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Ioana-Alexandra Andronache</cp:lastModifiedBy>
  <cp:revision>240</cp:revision>
  <dcterms:created xsi:type="dcterms:W3CDTF">2022-08-06T20:49:37Z</dcterms:created>
  <dcterms:modified xsi:type="dcterms:W3CDTF">2022-08-06T22:23:34Z</dcterms:modified>
</cp:coreProperties>
</file>