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448" r:id="rId2"/>
    <p:sldId id="565" r:id="rId3"/>
    <p:sldId id="580" r:id="rId4"/>
    <p:sldId id="529" r:id="rId5"/>
    <p:sldId id="569" r:id="rId6"/>
    <p:sldId id="570" r:id="rId7"/>
    <p:sldId id="572" r:id="rId8"/>
    <p:sldId id="573" r:id="rId9"/>
    <p:sldId id="575" r:id="rId10"/>
    <p:sldId id="574" r:id="rId11"/>
    <p:sldId id="578" r:id="rId12"/>
    <p:sldId id="581" r:id="rId13"/>
    <p:sldId id="564" r:id="rId14"/>
  </p:sldIdLst>
  <p:sldSz cx="9144000" cy="6858000" type="screen4x3"/>
  <p:notesSz cx="6858000" cy="9144000"/>
  <p:embeddedFontLst>
    <p:embeddedFont>
      <p:font typeface="Arial Black" panose="020B0A04020102020204" pitchFamily="34" charset="0"/>
      <p:bold r:id="rId16"/>
    </p:embeddedFont>
    <p:embeddedFont>
      <p:font typeface="Calibri" panose="020F0502020204030204" pitchFamily="34" charset="0"/>
      <p:regular r:id="rId17"/>
      <p:bold r:id="rId18"/>
      <p:italic r:id="rId19"/>
      <p:boldItalic r:id="rId20"/>
    </p:embeddedFont>
    <p:embeddedFont>
      <p:font typeface="Cooper Black" panose="0208090404030B020404" pitchFamily="18" charset="0"/>
      <p:regular r:id="rId21"/>
    </p:embeddedFont>
    <p:embeddedFont>
      <p:font typeface="Helvetica" panose="020B0604020202020204" pitchFamily="34" charset="0"/>
      <p:regular r:id="rId22"/>
      <p:bold r:id="rId23"/>
      <p:italic r:id="rId24"/>
      <p:boldItalic r:id="rId25"/>
    </p:embeddedFont>
    <p:embeddedFont>
      <p:font typeface="等线" panose="02010600030101010101" pitchFamily="2" charset="-122"/>
      <p:regular r:id="rId26"/>
      <p:bold r:id="rId27"/>
    </p:embeddedFont>
  </p:embeddedFontLst>
  <p:defaultTextStyle>
    <a:defPPr>
      <a:defRPr lang="zh-CN"/>
    </a:defPPr>
    <a:lvl1pPr algn="l" rtl="0" fontAlgn="base">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FF"/>
    <a:srgbClr val="FF9900"/>
    <a:srgbClr val="71AE0E"/>
    <a:srgbClr val="B40000"/>
    <a:srgbClr val="8E0000"/>
    <a:srgbClr val="FF6600"/>
    <a:srgbClr val="336600"/>
    <a:srgbClr val="2DC8FF"/>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中度样式 2 - 强调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2838BEF-8BB2-4498-84A7-C5851F593DF1}" styleName="中度样式 4 - 强调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50" autoAdjust="0"/>
    <p:restoredTop sz="37342" autoAdjust="0"/>
  </p:normalViewPr>
  <p:slideViewPr>
    <p:cSldViewPr snapToObjects="1">
      <p:cViewPr varScale="1">
        <p:scale>
          <a:sx n="51" d="100"/>
          <a:sy n="51" d="100"/>
        </p:scale>
        <p:origin x="1435" y="3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7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defRPr>
            </a:lvl1pPr>
          </a:lstStyle>
          <a:p>
            <a:pPr>
              <a:defRPr/>
            </a:pPr>
            <a:fld id="{960C25E8-E278-407F-A48A-05ECB24ECBB8}" type="datetimeFigureOut">
              <a:rPr lang="zh-CN" altLang="en-US"/>
              <a:t>2023/4/13</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zh-CN" altLang="en-US" noProof="0"/>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defRPr>
            </a:lvl1pPr>
          </a:lstStyle>
          <a:p>
            <a:pPr>
              <a:defRPr/>
            </a:pPr>
            <a:fld id="{850E6E3A-BBE5-4115-90A8-0033B186556B}" type="slidenum">
              <a:rPr lang="zh-CN" altLang="en-US"/>
              <a:t>‹#›</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TextEdit="1"/>
          </p:cNvSpPr>
          <p:nvPr>
            <p:ph type="sldImg"/>
          </p:nvPr>
        </p:nvSpPr>
        <p:spPr bwMode="auto">
          <a:noFill/>
          <a:ln>
            <a:solidFill>
              <a:srgbClr val="000000"/>
            </a:solidFill>
            <a:miter lim="800000"/>
          </a:ln>
        </p:spPr>
      </p:sp>
      <p:sp>
        <p:nvSpPr>
          <p:cNvPr id="39938"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dirty="0"/>
          </a:p>
        </p:txBody>
      </p:sp>
      <p:sp>
        <p:nvSpPr>
          <p:cNvPr id="39939"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1368C564-9702-47BB-9BE1-B241589ED36C}" type="slidenum">
              <a:rPr lang="zh-CN" altLang="en-US" sz="1200">
                <a:latin typeface="Calibri" panose="020F0502020204030204" pitchFamily="34" charset="0"/>
              </a:rPr>
              <a:t>1</a:t>
            </a:fld>
            <a:endParaRPr lang="en-US" altLang="zh-CN" sz="120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dirty="0"/>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2</a:t>
            </a:fld>
            <a:endParaRPr lang="en-US" altLang="zh-CN" sz="1200">
              <a:latin typeface="Calibri" panose="020F0502020204030204" pitchFamily="34" charset="0"/>
            </a:endParaRPr>
          </a:p>
        </p:txBody>
      </p:sp>
    </p:spTree>
    <p:extLst>
      <p:ext uri="{BB962C8B-B14F-4D97-AF65-F5344CB8AC3E}">
        <p14:creationId xmlns:p14="http://schemas.microsoft.com/office/powerpoint/2010/main" val="192499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TextEdit="1"/>
          </p:cNvSpPr>
          <p:nvPr>
            <p:ph type="sldImg"/>
          </p:nvPr>
        </p:nvSpPr>
        <p:spPr bwMode="auto">
          <a:noFill/>
          <a:ln>
            <a:solidFill>
              <a:srgbClr val="000000"/>
            </a:solidFill>
            <a:miter lim="800000"/>
          </a:ln>
        </p:spPr>
      </p:sp>
      <p:sp>
        <p:nvSpPr>
          <p:cNvPr id="39938"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dirty="0"/>
          </a:p>
        </p:txBody>
      </p:sp>
      <p:sp>
        <p:nvSpPr>
          <p:cNvPr id="39939"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1368C564-9702-47BB-9BE1-B241589ED36C}" type="slidenum">
              <a:rPr lang="zh-CN" altLang="en-US" sz="1200">
                <a:latin typeface="Calibri" panose="020F0502020204030204" pitchFamily="34" charset="0"/>
              </a:rPr>
              <a:t>3</a:t>
            </a:fld>
            <a:endParaRPr lang="en-US" altLang="zh-CN" sz="1200">
              <a:latin typeface="Calibri" panose="020F0502020204030204" pitchFamily="34" charset="0"/>
            </a:endParaRPr>
          </a:p>
        </p:txBody>
      </p:sp>
    </p:spTree>
    <p:extLst>
      <p:ext uri="{BB962C8B-B14F-4D97-AF65-F5344CB8AC3E}">
        <p14:creationId xmlns:p14="http://schemas.microsoft.com/office/powerpoint/2010/main" val="3642400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4</a:t>
            </a:fld>
            <a:endParaRPr lang="en-US" altLang="zh-CN" sz="120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5</a:t>
            </a:fld>
            <a:endParaRPr lang="en-US" altLang="zh-CN" sz="1200">
              <a:latin typeface="Calibri" panose="020F0502020204030204" pitchFamily="34" charset="0"/>
            </a:endParaRPr>
          </a:p>
        </p:txBody>
      </p:sp>
    </p:spTree>
    <p:extLst>
      <p:ext uri="{BB962C8B-B14F-4D97-AF65-F5344CB8AC3E}">
        <p14:creationId xmlns:p14="http://schemas.microsoft.com/office/powerpoint/2010/main" val="2523749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6</a:t>
            </a:fld>
            <a:endParaRPr lang="en-US" altLang="zh-CN" sz="1200">
              <a:latin typeface="Calibri" panose="020F0502020204030204" pitchFamily="34" charset="0"/>
            </a:endParaRPr>
          </a:p>
        </p:txBody>
      </p:sp>
    </p:spTree>
    <p:extLst>
      <p:ext uri="{BB962C8B-B14F-4D97-AF65-F5344CB8AC3E}">
        <p14:creationId xmlns:p14="http://schemas.microsoft.com/office/powerpoint/2010/main" val="3123506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7</a:t>
            </a:fld>
            <a:endParaRPr lang="en-US" altLang="zh-CN" sz="1200">
              <a:latin typeface="Calibri" panose="020F0502020204030204" pitchFamily="34" charset="0"/>
            </a:endParaRPr>
          </a:p>
        </p:txBody>
      </p:sp>
    </p:spTree>
    <p:extLst>
      <p:ext uri="{BB962C8B-B14F-4D97-AF65-F5344CB8AC3E}">
        <p14:creationId xmlns:p14="http://schemas.microsoft.com/office/powerpoint/2010/main" val="27661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8</a:t>
            </a:fld>
            <a:endParaRPr lang="en-US" altLang="zh-CN" sz="1200">
              <a:latin typeface="Calibri" panose="020F0502020204030204" pitchFamily="34" charset="0"/>
            </a:endParaRPr>
          </a:p>
        </p:txBody>
      </p:sp>
    </p:spTree>
    <p:extLst>
      <p:ext uri="{BB962C8B-B14F-4D97-AF65-F5344CB8AC3E}">
        <p14:creationId xmlns:p14="http://schemas.microsoft.com/office/powerpoint/2010/main" val="15899451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9</a:t>
            </a:fld>
            <a:endParaRPr lang="en-US" altLang="zh-CN" sz="1200">
              <a:latin typeface="Calibri" panose="020F0502020204030204" pitchFamily="34" charset="0"/>
            </a:endParaRPr>
          </a:p>
        </p:txBody>
      </p:sp>
    </p:spTree>
    <p:extLst>
      <p:ext uri="{BB962C8B-B14F-4D97-AF65-F5344CB8AC3E}">
        <p14:creationId xmlns:p14="http://schemas.microsoft.com/office/powerpoint/2010/main" val="1175926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10</a:t>
            </a:fld>
            <a:endParaRPr lang="en-US" altLang="zh-CN" sz="1200">
              <a:latin typeface="Calibri" panose="020F0502020204030204" pitchFamily="34" charset="0"/>
            </a:endParaRPr>
          </a:p>
        </p:txBody>
      </p:sp>
    </p:spTree>
    <p:extLst>
      <p:ext uri="{BB962C8B-B14F-4D97-AF65-F5344CB8AC3E}">
        <p14:creationId xmlns:p14="http://schemas.microsoft.com/office/powerpoint/2010/main" val="1206864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11</a:t>
            </a:fld>
            <a:endParaRPr lang="en-US" altLang="zh-CN" sz="1200">
              <a:latin typeface="Calibri" panose="020F0502020204030204" pitchFamily="34" charset="0"/>
            </a:endParaRPr>
          </a:p>
        </p:txBody>
      </p:sp>
    </p:spTree>
    <p:extLst>
      <p:ext uri="{BB962C8B-B14F-4D97-AF65-F5344CB8AC3E}">
        <p14:creationId xmlns:p14="http://schemas.microsoft.com/office/powerpoint/2010/main" val="2674206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幻灯片图像占位符 1"/>
          <p:cNvSpPr>
            <a:spLocks noGrp="1" noRot="1" noChangeAspect="1" noTextEdit="1"/>
          </p:cNvSpPr>
          <p:nvPr>
            <p:ph type="sldImg"/>
          </p:nvPr>
        </p:nvSpPr>
        <p:spPr bwMode="auto">
          <a:noFill/>
          <a:ln>
            <a:solidFill>
              <a:srgbClr val="000000"/>
            </a:solidFill>
            <a:miter lim="800000"/>
          </a:ln>
        </p:spPr>
      </p:sp>
      <p:sp>
        <p:nvSpPr>
          <p:cNvPr id="41986" name="备注占位符 2"/>
          <p:cNvSpPr>
            <a:spLocks noGrp="1"/>
          </p:cNvSpPr>
          <p:nvPr>
            <p:ph type="body" idx="1"/>
          </p:nvPr>
        </p:nvSpPr>
        <p:spPr bwMode="auto">
          <a:noFill/>
        </p:spPr>
        <p:txBody>
          <a:bodyPr wrap="square" numCol="1" anchor="t" anchorCtr="0" compatLnSpc="1"/>
          <a:lstStyle/>
          <a:p>
            <a:pPr eaLnBrk="1" hangingPunct="1">
              <a:spcBef>
                <a:spcPct val="0"/>
              </a:spcBef>
            </a:pPr>
            <a:endParaRPr lang="zh-CN" altLang="en-US"/>
          </a:p>
        </p:txBody>
      </p:sp>
      <p:sp>
        <p:nvSpPr>
          <p:cNvPr id="41987" name="灯片编号占位符 3"/>
          <p:cNvSpPr txBox="1">
            <a:spLocks noGrp="1"/>
          </p:cNvSpPr>
          <p:nvPr/>
        </p:nvSpPr>
        <p:spPr bwMode="auto">
          <a:xfrm>
            <a:off x="3884613" y="8685213"/>
            <a:ext cx="2971800" cy="457200"/>
          </a:xfrm>
          <a:prstGeom prst="rect">
            <a:avLst/>
          </a:prstGeom>
          <a:noFill/>
          <a:ln w="9525">
            <a:noFill/>
            <a:miter lim="800000"/>
          </a:ln>
        </p:spPr>
        <p:txBody>
          <a:bodyPr anchor="b"/>
          <a:lstStyle/>
          <a:p>
            <a:pPr algn="r"/>
            <a:fld id="{F572BC46-2DAD-4325-B37F-3155F5DDA33A}" type="slidenum">
              <a:rPr lang="zh-CN" altLang="en-US" sz="1200">
                <a:latin typeface="Calibri" panose="020F0502020204030204" pitchFamily="34" charset="0"/>
              </a:rPr>
              <a:t>12</a:t>
            </a:fld>
            <a:endParaRPr lang="en-US" altLang="zh-CN" sz="1200">
              <a:latin typeface="Calibri" panose="020F0502020204030204" pitchFamily="34" charset="0"/>
            </a:endParaRPr>
          </a:p>
        </p:txBody>
      </p:sp>
    </p:spTree>
    <p:extLst>
      <p:ext uri="{BB962C8B-B14F-4D97-AF65-F5344CB8AC3E}">
        <p14:creationId xmlns:p14="http://schemas.microsoft.com/office/powerpoint/2010/main" val="81597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D4F76076-3085-4175-A638-017EC17AB2EC}" type="datetimeFigureOut">
              <a:rPr lang="zh-CN" altLang="en-US"/>
              <a:t>2023/4/13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8B073E86-1506-4E35-89EA-D6E6410E6A68}" type="slidenum">
              <a:rPr lang="zh-CN" altLang="en-US"/>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1FC50ECC-8A28-407B-8CC7-7D962C55535C}" type="datetimeFigureOut">
              <a:rPr lang="zh-CN" altLang="en-US"/>
              <a:t>2023/4/13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4561FFE5-A4A0-43BD-A9E5-60EEF3FAD4D3}" type="slidenum">
              <a:rPr lang="zh-CN" altLang="en-US"/>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a:defRPr/>
            </a:lvl1pPr>
          </a:lstStyle>
          <a:p>
            <a:pPr>
              <a:defRPr/>
            </a:pPr>
            <a:fld id="{B5141496-3C89-4E5F-9383-732C1D4E7162}" type="datetimeFigureOut">
              <a:rPr lang="zh-CN" altLang="en-US"/>
              <a:t>2023/4/13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0ECE436A-61B4-4307-88D2-EC10204F574D}" type="slidenum">
              <a:rPr lang="zh-CN" altLang="en-US"/>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3"/>
          <p:cNvSpPr>
            <a:spLocks noGrp="1"/>
          </p:cNvSpPr>
          <p:nvPr>
            <p:ph type="dt" sz="half" idx="10"/>
          </p:nvPr>
        </p:nvSpPr>
        <p:spPr/>
        <p:txBody>
          <a:bodyPr/>
          <a:lstStyle>
            <a:lvl1pPr>
              <a:defRPr/>
            </a:lvl1pPr>
          </a:lstStyle>
          <a:p>
            <a:pPr>
              <a:defRPr/>
            </a:pPr>
            <a:fld id="{2796D4EA-6E10-40FA-84C9-042CC499359A}" type="datetimeFigureOut">
              <a:rPr lang="zh-CN" altLang="en-US"/>
              <a:t>2023/4/13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B74EB31C-5FE5-4D7C-B393-CE4D6180DE82}" type="slidenum">
              <a:rPr lang="zh-CN" altLang="en-US"/>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3"/>
          <p:cNvSpPr>
            <a:spLocks noGrp="1"/>
          </p:cNvSpPr>
          <p:nvPr>
            <p:ph type="dt" sz="half" idx="10"/>
          </p:nvPr>
        </p:nvSpPr>
        <p:spPr/>
        <p:txBody>
          <a:bodyPr/>
          <a:lstStyle>
            <a:lvl1pPr>
              <a:defRPr/>
            </a:lvl1pPr>
          </a:lstStyle>
          <a:p>
            <a:pPr>
              <a:defRPr/>
            </a:pPr>
            <a:fld id="{0CB550F6-4DBF-4181-BACA-E617EB17859D}" type="datetimeFigureOut">
              <a:rPr lang="zh-CN" altLang="en-US"/>
              <a:t>2023/4/13</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
        <p:nvSpPr>
          <p:cNvPr id="9" name="灯片编号占位符 5"/>
          <p:cNvSpPr>
            <a:spLocks noGrp="1"/>
          </p:cNvSpPr>
          <p:nvPr>
            <p:ph type="sldNum" sz="quarter" idx="12"/>
          </p:nvPr>
        </p:nvSpPr>
        <p:spPr/>
        <p:txBody>
          <a:bodyPr/>
          <a:lstStyle>
            <a:lvl1pPr>
              <a:defRPr/>
            </a:lvl1pPr>
          </a:lstStyle>
          <a:p>
            <a:pPr>
              <a:defRPr/>
            </a:pPr>
            <a:fld id="{27E0AAD5-1279-490F-8499-7D12958A7BF8}" type="slidenum">
              <a:rPr lang="zh-CN" altLang="en-US"/>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3"/>
          <p:cNvSpPr>
            <a:spLocks noGrp="1"/>
          </p:cNvSpPr>
          <p:nvPr>
            <p:ph type="dt" sz="half" idx="10"/>
          </p:nvPr>
        </p:nvSpPr>
        <p:spPr/>
        <p:txBody>
          <a:bodyPr/>
          <a:lstStyle>
            <a:lvl1pPr>
              <a:defRPr/>
            </a:lvl1pPr>
          </a:lstStyle>
          <a:p>
            <a:pPr>
              <a:defRPr/>
            </a:pPr>
            <a:fld id="{421DA529-5F91-48C5-8DAE-B54439EF40F5}" type="datetimeFigureOut">
              <a:rPr lang="zh-CN" altLang="en-US"/>
              <a:t>2023/4/13</a:t>
            </a:fld>
            <a:endParaRPr lang="zh-CN" altLang="en-US"/>
          </a:p>
        </p:txBody>
      </p:sp>
      <p:sp>
        <p:nvSpPr>
          <p:cNvPr id="4" name="页脚占位符 4"/>
          <p:cNvSpPr>
            <a:spLocks noGrp="1"/>
          </p:cNvSpPr>
          <p:nvPr>
            <p:ph type="ftr" sz="quarter" idx="11"/>
          </p:nvPr>
        </p:nvSpPr>
        <p:spPr/>
        <p:txBody>
          <a:bodyPr/>
          <a:lstStyle>
            <a:lvl1pPr>
              <a:defRPr/>
            </a:lvl1pPr>
          </a:lstStyle>
          <a:p>
            <a:pPr>
              <a:defRPr/>
            </a:pPr>
            <a:endParaRPr lang="zh-CN" altLang="en-US"/>
          </a:p>
        </p:txBody>
      </p:sp>
      <p:sp>
        <p:nvSpPr>
          <p:cNvPr id="5" name="灯片编号占位符 5"/>
          <p:cNvSpPr>
            <a:spLocks noGrp="1"/>
          </p:cNvSpPr>
          <p:nvPr>
            <p:ph type="sldNum" sz="quarter" idx="12"/>
          </p:nvPr>
        </p:nvSpPr>
        <p:spPr/>
        <p:txBody>
          <a:bodyPr/>
          <a:lstStyle>
            <a:lvl1pPr>
              <a:defRPr/>
            </a:lvl1pPr>
          </a:lstStyle>
          <a:p>
            <a:pPr>
              <a:defRPr/>
            </a:pPr>
            <a:fld id="{62F9B2A1-4EAC-4415-A5E1-C8C9836C5C5B}" type="slidenum">
              <a:rPr lang="zh-CN" altLang="en-US"/>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3"/>
          <p:cNvSpPr>
            <a:spLocks noGrp="1"/>
          </p:cNvSpPr>
          <p:nvPr>
            <p:ph type="dt" sz="half" idx="10"/>
          </p:nvPr>
        </p:nvSpPr>
        <p:spPr/>
        <p:txBody>
          <a:bodyPr/>
          <a:lstStyle>
            <a:lvl1pPr>
              <a:defRPr/>
            </a:lvl1pPr>
          </a:lstStyle>
          <a:p>
            <a:pPr>
              <a:defRPr/>
            </a:pPr>
            <a:fld id="{4148B527-C71E-4AD7-A2C2-FEFD7C4DDE22}" type="datetimeFigureOut">
              <a:rPr lang="zh-CN" altLang="en-US"/>
              <a:t>2023/4/13</a:t>
            </a:fld>
            <a:endParaRPr lang="zh-CN" altLang="en-US"/>
          </a:p>
        </p:txBody>
      </p:sp>
      <p:sp>
        <p:nvSpPr>
          <p:cNvPr id="3" name="页脚占位符 4"/>
          <p:cNvSpPr>
            <a:spLocks noGrp="1"/>
          </p:cNvSpPr>
          <p:nvPr>
            <p:ph type="ftr" sz="quarter" idx="11"/>
          </p:nvPr>
        </p:nvSpPr>
        <p:spPr/>
        <p:txBody>
          <a:bodyPr/>
          <a:lstStyle>
            <a:lvl1pPr>
              <a:defRPr/>
            </a:lvl1pPr>
          </a:lstStyle>
          <a:p>
            <a:pPr>
              <a:defRPr/>
            </a:pPr>
            <a:endParaRPr lang="zh-CN" altLang="en-US"/>
          </a:p>
        </p:txBody>
      </p:sp>
      <p:sp>
        <p:nvSpPr>
          <p:cNvPr id="4" name="灯片编号占位符 5"/>
          <p:cNvSpPr>
            <a:spLocks noGrp="1"/>
          </p:cNvSpPr>
          <p:nvPr>
            <p:ph type="sldNum" sz="quarter" idx="12"/>
          </p:nvPr>
        </p:nvSpPr>
        <p:spPr/>
        <p:txBody>
          <a:bodyPr/>
          <a:lstStyle>
            <a:lvl1pPr>
              <a:defRPr/>
            </a:lvl1pPr>
          </a:lstStyle>
          <a:p>
            <a:pPr>
              <a:defRPr/>
            </a:pPr>
            <a:fld id="{63FA98FC-F50B-4DA8-AAF2-000A68C7D50A}" type="slidenum">
              <a:rPr lang="zh-CN" altLang="en-US"/>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71036E23-F721-44CB-8AAA-0F28CD3707C9}" type="datetimeFigureOut">
              <a:rPr lang="zh-CN" altLang="en-US"/>
              <a:t>2023/4/13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8FE32D96-DE44-4B79-8CB9-CD5B2B985635}" type="slidenum">
              <a:rPr lang="zh-CN" altLang="en-US"/>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C15273AA-C930-48DC-B31D-1D0FD8A0218E}" type="datetimeFigureOut">
              <a:rPr lang="zh-CN" altLang="en-US"/>
              <a:t>2023/4/13</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3E776372-157B-49CA-A642-E9252E5254BD}" type="slidenum">
              <a:rPr lang="zh-CN" altLang="en-US"/>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3AD1A398-88D5-4E16-9601-EC5E280FBDB6}" type="datetimeFigureOut">
              <a:rPr lang="zh-CN" altLang="en-US"/>
              <a:t>2023/4/13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334A4BD9-49D1-4F40-9294-C4F294B7B15B}" type="slidenum">
              <a:rPr lang="zh-CN" altLang="en-US"/>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E301E551-0B76-4A3F-873F-D82E2845F359}" type="datetimeFigureOut">
              <a:rPr lang="zh-CN" altLang="en-US"/>
              <a:t>2023/4/13</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
        <p:nvSpPr>
          <p:cNvPr id="6" name="灯片编号占位符 5"/>
          <p:cNvSpPr>
            <a:spLocks noGrp="1"/>
          </p:cNvSpPr>
          <p:nvPr>
            <p:ph type="sldNum" sz="quarter" idx="12"/>
          </p:nvPr>
        </p:nvSpPr>
        <p:spPr/>
        <p:txBody>
          <a:bodyPr/>
          <a:lstStyle>
            <a:lvl1pPr>
              <a:defRPr/>
            </a:lvl1pPr>
          </a:lstStyle>
          <a:p>
            <a:pPr>
              <a:defRPr/>
            </a:pPr>
            <a:fld id="{F59D936D-4F70-41AF-959C-72E48754B515}" type="slidenum">
              <a:rPr lang="zh-CN" altLang="en-US"/>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标题占位符 1"/>
          <p:cNvSpPr>
            <a:spLocks noGrp="1"/>
          </p:cNvSpPr>
          <p:nvPr>
            <p:ph type="title"/>
          </p:nvPr>
        </p:nvSpPr>
        <p:spPr bwMode="auto">
          <a:xfrm>
            <a:off x="457200" y="274638"/>
            <a:ext cx="8229600" cy="1143000"/>
          </a:xfrm>
          <a:prstGeom prst="rect">
            <a:avLst/>
          </a:prstGeom>
          <a:noFill/>
          <a:ln w="9525">
            <a:noFill/>
            <a:miter lim="800000"/>
          </a:ln>
        </p:spPr>
        <p:txBody>
          <a:bodyPr vert="horz" wrap="square" lIns="91440" tIns="45720" rIns="91440" bIns="45720" numCol="1" anchor="ctr" anchorCtr="0" compatLnSpc="1"/>
          <a:lstStyle/>
          <a:p>
            <a:pPr lvl="0"/>
            <a:r>
              <a:rPr lang="zh-CN" altLang="en-US"/>
              <a:t>单击此处编辑母版标题样式</a:t>
            </a:r>
          </a:p>
        </p:txBody>
      </p:sp>
      <p:sp>
        <p:nvSpPr>
          <p:cNvPr id="1027" name="文本占位符 2"/>
          <p:cNvSpPr>
            <a:spLocks noGrp="1"/>
          </p:cNvSpPr>
          <p:nvPr>
            <p:ph type="body" idx="1"/>
          </p:nvPr>
        </p:nvSpPr>
        <p:spPr bwMode="auto">
          <a:xfrm>
            <a:off x="457200" y="1600200"/>
            <a:ext cx="8229600" cy="4525963"/>
          </a:xfrm>
          <a:prstGeom prst="rect">
            <a:avLst/>
          </a:prstGeom>
          <a:noFill/>
          <a:ln w="9525">
            <a:noFill/>
            <a:miter lim="800000"/>
          </a:ln>
        </p:spPr>
        <p:txBody>
          <a:bodyPr vert="horz" wrap="square" lIns="91440" tIns="45720" rIns="91440" bIns="4572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defRPr>
            </a:lvl1pPr>
          </a:lstStyle>
          <a:p>
            <a:pPr>
              <a:defRPr/>
            </a:pPr>
            <a:fld id="{49D89936-2B41-4901-9D11-AFCF65C7CC34}" type="datetimeFigureOut">
              <a:rPr lang="zh-CN" altLang="en-US"/>
              <a:t>2023/4/13</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defRPr>
            </a:lvl1pPr>
          </a:lstStyle>
          <a:p>
            <a:pPr>
              <a:defRPr/>
            </a:pPr>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defRPr>
            </a:lvl1pPr>
          </a:lstStyle>
          <a:p>
            <a:pPr>
              <a:defRPr/>
            </a:pPr>
            <a:fld id="{F70465BE-7F4D-4C95-9D5A-3E9FF92B25DA}" type="slidenum">
              <a:rPr lang="zh-CN" altLang="en-US"/>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0.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2.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10"/>
          <p:cNvSpPr/>
          <p:nvPr/>
        </p:nvSpPr>
        <p:spPr>
          <a:xfrm>
            <a:off x="17959" y="6318250"/>
            <a:ext cx="9144000" cy="539750"/>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5" name="Rectangle 5"/>
          <p:cNvSpPr/>
          <p:nvPr/>
        </p:nvSpPr>
        <p:spPr>
          <a:xfrm>
            <a:off x="4932363" y="128588"/>
            <a:ext cx="1371600" cy="708025"/>
          </a:xfrm>
          <a:prstGeom prst="rect">
            <a:avLst/>
          </a:prstGeom>
        </p:spPr>
        <p:txBody>
          <a:bodyPr>
            <a:spAutoFit/>
          </a:bodyPr>
          <a:lstStyle/>
          <a:p>
            <a:pPr fontAlgn="auto">
              <a:spcBef>
                <a:spcPts val="0"/>
              </a:spcBef>
              <a:spcAft>
                <a:spcPts val="0"/>
              </a:spcAft>
              <a:defRPr/>
            </a:pPr>
            <a:r>
              <a:rPr lang="en-US" altLang="zh-CN" sz="4000" b="1" i="1">
                <a:solidFill>
                  <a:srgbClr val="0B856D"/>
                </a:solidFill>
                <a:effectLst>
                  <a:outerShdw blurRad="38100" dist="38100" dir="2700000" algn="tl">
                    <a:srgbClr val="C0C0C0"/>
                  </a:outerShdw>
                </a:effectLst>
                <a:latin typeface="方正大黑简体"/>
                <a:ea typeface="方正大黑简体"/>
                <a:cs typeface="方正大黑简体"/>
              </a:rPr>
              <a:t>1</a:t>
            </a:r>
          </a:p>
        </p:txBody>
      </p:sp>
      <p:sp>
        <p:nvSpPr>
          <p:cNvPr id="28" name="Text Box 15"/>
          <p:cNvSpPr txBox="1">
            <a:spLocks noChangeArrowheads="1"/>
          </p:cNvSpPr>
          <p:nvPr/>
        </p:nvSpPr>
        <p:spPr bwMode="auto">
          <a:xfrm>
            <a:off x="-59961" y="1584199"/>
            <a:ext cx="8820471" cy="769441"/>
          </a:xfrm>
          <a:prstGeom prst="rect">
            <a:avLst/>
          </a:prstGeom>
          <a:noFill/>
          <a:ln w="9525">
            <a:noFill/>
            <a:miter lim="800000"/>
          </a:ln>
          <a:effectLst>
            <a:outerShdw dist="107763" dir="2700000" algn="ctr" rotWithShape="0">
              <a:schemeClr val="bg2">
                <a:alpha val="50000"/>
              </a:schemeClr>
            </a:outerShdw>
          </a:effectLst>
        </p:spPr>
        <p:txBody>
          <a:bodyPr wrap="square">
            <a:spAutoFit/>
          </a:bodyPr>
          <a:lstStyle/>
          <a:p>
            <a:pPr algn="ctr" fontAlgn="auto" latinLnBrk="1">
              <a:spcBef>
                <a:spcPct val="50000"/>
              </a:spcBef>
              <a:spcAft>
                <a:spcPts val="0"/>
              </a:spcAft>
              <a:defRPr/>
            </a:pPr>
            <a:r>
              <a:rPr kumimoji="1" lang="en-US" altLang="zh-CN" sz="4400" b="1" dirty="0">
                <a:effectLst>
                  <a:outerShdw blurRad="38100" dist="38100" dir="2700000" algn="tl">
                    <a:srgbClr val="000000">
                      <a:alpha val="43137"/>
                    </a:srgbClr>
                  </a:outerShdw>
                </a:effectLst>
                <a:latin typeface="+mj-lt"/>
                <a:ea typeface="华文彩云" panose="02010800040101010101" pitchFamily="2" charset="-122"/>
              </a:rPr>
              <a:t>Mini Research Project Proposal</a:t>
            </a:r>
          </a:p>
        </p:txBody>
      </p:sp>
      <p:pic>
        <p:nvPicPr>
          <p:cNvPr id="2" name="图片 1">
            <a:extLst>
              <a:ext uri="{FF2B5EF4-FFF2-40B4-BE49-F238E27FC236}">
                <a16:creationId xmlns:a16="http://schemas.microsoft.com/office/drawing/2014/main" id="{E2238A60-E99F-3B0E-83B9-D93E5EE76186}"/>
              </a:ext>
            </a:extLst>
          </p:cNvPr>
          <p:cNvPicPr>
            <a:picLocks noChangeAspect="1"/>
          </p:cNvPicPr>
          <p:nvPr/>
        </p:nvPicPr>
        <p:blipFill>
          <a:blip r:embed="rId3"/>
          <a:stretch>
            <a:fillRect/>
          </a:stretch>
        </p:blipFill>
        <p:spPr>
          <a:xfrm>
            <a:off x="-59961" y="-57848"/>
            <a:ext cx="9144000" cy="885200"/>
          </a:xfrm>
          <a:prstGeom prst="rect">
            <a:avLst/>
          </a:prstGeom>
        </p:spPr>
      </p:pic>
      <p:pic>
        <p:nvPicPr>
          <p:cNvPr id="5" name="图片 4">
            <a:extLst>
              <a:ext uri="{FF2B5EF4-FFF2-40B4-BE49-F238E27FC236}">
                <a16:creationId xmlns:a16="http://schemas.microsoft.com/office/drawing/2014/main" id="{C946B267-02DF-9573-DE36-E23803DDC5B3}"/>
              </a:ext>
            </a:extLst>
          </p:cNvPr>
          <p:cNvPicPr>
            <a:picLocks noChangeAspect="1"/>
          </p:cNvPicPr>
          <p:nvPr/>
        </p:nvPicPr>
        <p:blipFill>
          <a:blip r:embed="rId4"/>
          <a:stretch>
            <a:fillRect/>
          </a:stretch>
        </p:blipFill>
        <p:spPr>
          <a:xfrm>
            <a:off x="0" y="-21203"/>
            <a:ext cx="2318863" cy="769441"/>
          </a:xfrm>
          <a:prstGeom prst="rect">
            <a:avLst/>
          </a:prstGeom>
        </p:spPr>
      </p:pic>
      <p:sp>
        <p:nvSpPr>
          <p:cNvPr id="6" name="Text Box 15">
            <a:extLst>
              <a:ext uri="{FF2B5EF4-FFF2-40B4-BE49-F238E27FC236}">
                <a16:creationId xmlns:a16="http://schemas.microsoft.com/office/drawing/2014/main" id="{2A03A3C1-FFC8-AA22-C124-F44D7DECA8C1}"/>
              </a:ext>
            </a:extLst>
          </p:cNvPr>
          <p:cNvSpPr txBox="1">
            <a:spLocks noChangeArrowheads="1"/>
          </p:cNvSpPr>
          <p:nvPr/>
        </p:nvSpPr>
        <p:spPr bwMode="auto">
          <a:xfrm>
            <a:off x="3275856" y="3135615"/>
            <a:ext cx="9396535" cy="1200329"/>
          </a:xfrm>
          <a:prstGeom prst="rect">
            <a:avLst/>
          </a:prstGeom>
          <a:noFill/>
          <a:ln w="9525">
            <a:noFill/>
            <a:miter lim="800000"/>
          </a:ln>
          <a:effectLst>
            <a:outerShdw dist="107763" dir="2700000" algn="ctr" rotWithShape="0">
              <a:schemeClr val="bg2">
                <a:alpha val="50000"/>
              </a:schemeClr>
            </a:outerShdw>
          </a:effectLst>
        </p:spPr>
        <p:txBody>
          <a:bodyPr wrap="square">
            <a:spAutoFit/>
          </a:bodyPr>
          <a:lstStyle/>
          <a:p>
            <a:pPr algn="just"/>
            <a:r>
              <a:rPr lang="en-US" altLang="zh-CN" sz="2400" kern="100" dirty="0">
                <a:effectLst/>
                <a:latin typeface="Arial Black" panose="020B0A04020102020204" pitchFamily="34" charset="0"/>
                <a:ea typeface="等线" panose="02010600030101010101" pitchFamily="2" charset="-122"/>
                <a:cs typeface="Times New Roman" panose="02020603050405020304" pitchFamily="18" charset="0"/>
              </a:rPr>
              <a:t>Juan Xu(2228329)</a:t>
            </a:r>
            <a:endParaRPr lang="zh-CN" altLang="zh-CN" sz="2400" kern="100" dirty="0">
              <a:effectLst/>
              <a:latin typeface="Arial Black" panose="020B0A04020102020204" pitchFamily="34" charset="0"/>
              <a:ea typeface="等线" panose="02010600030101010101" pitchFamily="2" charset="-122"/>
              <a:cs typeface="Times New Roman" panose="02020603050405020304" pitchFamily="18" charset="0"/>
            </a:endParaRPr>
          </a:p>
          <a:p>
            <a:pPr algn="just"/>
            <a:r>
              <a:rPr lang="en-US" altLang="zh-CN" sz="2400" kern="100" dirty="0">
                <a:effectLst/>
                <a:latin typeface="Arial Black" panose="020B0A04020102020204" pitchFamily="34" charset="0"/>
                <a:ea typeface="等线" panose="02010600030101010101" pitchFamily="2" charset="-122"/>
                <a:cs typeface="Times New Roman" panose="02020603050405020304" pitchFamily="18" charset="0"/>
              </a:rPr>
              <a:t>ELTE (HPEN7005)</a:t>
            </a:r>
            <a:endParaRPr lang="zh-CN" altLang="zh-CN" sz="2400" kern="100" dirty="0">
              <a:effectLst/>
              <a:latin typeface="Arial Black" panose="020B0A04020102020204" pitchFamily="34" charset="0"/>
              <a:ea typeface="等线" panose="02010600030101010101" pitchFamily="2" charset="-122"/>
              <a:cs typeface="Times New Roman" panose="02020603050405020304" pitchFamily="18" charset="0"/>
            </a:endParaRPr>
          </a:p>
          <a:p>
            <a:pPr algn="just"/>
            <a:r>
              <a:rPr lang="en-US" altLang="zh-CN" sz="2400" kern="100" dirty="0">
                <a:effectLst/>
                <a:latin typeface="Arial Black" panose="020B0A04020102020204" pitchFamily="34" charset="0"/>
                <a:ea typeface="等线" panose="02010600030101010101" pitchFamily="2" charset="-122"/>
                <a:cs typeface="Times New Roman" panose="02020603050405020304" pitchFamily="18" charset="0"/>
              </a:rPr>
              <a:t>13 April 2023</a:t>
            </a:r>
            <a:endParaRPr lang="zh-CN" altLang="zh-CN" sz="2400" kern="100" dirty="0">
              <a:effectLst/>
              <a:latin typeface="Arial Black" panose="020B0A04020102020204" pitchFamily="34" charset="0"/>
              <a:ea typeface="等线" panose="02010600030101010101" pitchFamily="2" charset="-122"/>
              <a:cs typeface="Times New Roman" panose="02020603050405020304" pitchFamily="18" charset="0"/>
            </a:endParaRPr>
          </a:p>
        </p:txBody>
      </p:sp>
      <p:pic>
        <p:nvPicPr>
          <p:cNvPr id="10242" name="Picture 2" descr="水仙花的免费图片">
            <a:extLst>
              <a:ext uri="{FF2B5EF4-FFF2-40B4-BE49-F238E27FC236}">
                <a16:creationId xmlns:a16="http://schemas.microsoft.com/office/drawing/2014/main" id="{28941BFE-CBDF-A258-5666-A0434645AF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1520" y="3828130"/>
            <a:ext cx="3354338" cy="24901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a:extLst>
              <a:ext uri="{FF2B5EF4-FFF2-40B4-BE49-F238E27FC236}">
                <a16:creationId xmlns:a16="http://schemas.microsoft.com/office/drawing/2014/main" id="{E645721C-BAB8-84A1-CD67-E3F1456FB4A8}"/>
              </a:ext>
            </a:extLst>
          </p:cNvPr>
          <p:cNvPicPr>
            <a:picLocks noChangeAspect="1"/>
          </p:cNvPicPr>
          <p:nvPr/>
        </p:nvPicPr>
        <p:blipFill>
          <a:blip r:embed="rId3"/>
          <a:stretch>
            <a:fillRect/>
          </a:stretch>
        </p:blipFill>
        <p:spPr>
          <a:xfrm>
            <a:off x="3650" y="4365104"/>
            <a:ext cx="3700215" cy="2465376"/>
          </a:xfrm>
          <a:prstGeom prst="rect">
            <a:avLst/>
          </a:prstGeom>
        </p:spPr>
      </p:pic>
      <p:sp>
        <p:nvSpPr>
          <p:cNvPr id="40961" name="Rectangle 6"/>
          <p:cNvSpPr>
            <a:spLocks noChangeArrowheads="1"/>
          </p:cNvSpPr>
          <p:nvPr/>
        </p:nvSpPr>
        <p:spPr bwMode="auto">
          <a:xfrm>
            <a:off x="3650" y="2271774"/>
            <a:ext cx="8964488" cy="2677656"/>
          </a:xfrm>
          <a:prstGeom prst="rect">
            <a:avLst/>
          </a:prstGeom>
          <a:noFill/>
          <a:ln w="9525">
            <a:noFill/>
            <a:miter lim="800000"/>
          </a:ln>
        </p:spPr>
        <p:txBody>
          <a:bodyPr wrap="square">
            <a:spAutoFit/>
          </a:bodyPr>
          <a:lstStyle/>
          <a:p>
            <a:pPr algn="just"/>
            <a:endParaRPr lang="en-US" altLang="zh-CN" sz="24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endParaRPr>
          </a:p>
          <a:p>
            <a:pPr algn="just"/>
            <a:r>
              <a:rPr lang="en-US" altLang="zh-CN" sz="24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rPr>
              <a:t>An Exploration of the Application of </a:t>
            </a:r>
          </a:p>
          <a:p>
            <a:pPr algn="just"/>
            <a:r>
              <a:rPr lang="en-US" altLang="zh-CN" sz="2400" i="1" kern="100" dirty="0">
                <a:solidFill>
                  <a:srgbClr val="7030A0"/>
                </a:solidFill>
                <a:latin typeface="Arial Black" panose="020B0A04020102020204" pitchFamily="34" charset="0"/>
                <a:ea typeface="等线" panose="02010600030101010101" pitchFamily="2" charset="-122"/>
                <a:cs typeface="Times New Roman" panose="02020603050405020304" pitchFamily="18" charset="0"/>
              </a:rPr>
              <a:t>   </a:t>
            </a:r>
            <a:r>
              <a:rPr lang="en-US" altLang="zh-CN" sz="24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rPr>
              <a:t>“Task-Based Language Teaching”</a:t>
            </a:r>
          </a:p>
          <a:p>
            <a:pPr algn="just"/>
            <a:r>
              <a:rPr lang="en-US" altLang="zh-CN" sz="24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rPr>
              <a:t>       (TBLT) and Effective Strategies to Problems </a:t>
            </a:r>
          </a:p>
          <a:p>
            <a:pPr algn="just"/>
            <a:r>
              <a:rPr lang="en-US" altLang="zh-CN" sz="24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rPr>
              <a:t>            in College English Writing Teaching</a:t>
            </a:r>
            <a:endParaRPr lang="zh-CN" altLang="zh-CN" sz="1800" i="1" kern="100" dirty="0">
              <a:solidFill>
                <a:srgbClr val="7030A0"/>
              </a:solidFill>
              <a:effectLst/>
              <a:latin typeface="Arial Black" panose="020B0A04020102020204" pitchFamily="34" charset="0"/>
              <a:ea typeface="等线" panose="02010600030101010101" pitchFamily="2" charset="-122"/>
              <a:cs typeface="Times New Roman" panose="02020603050405020304" pitchFamily="18" charset="0"/>
            </a:endParaRPr>
          </a:p>
          <a:p>
            <a:pPr algn="just"/>
            <a:r>
              <a:rPr lang="en-US" altLang="zh-CN" sz="2400" b="1" i="1" kern="100" dirty="0">
                <a:solidFill>
                  <a:srgbClr val="8E0000"/>
                </a:solidFill>
                <a:effectLst/>
                <a:latin typeface="Arial Black" panose="020B0A04020102020204" pitchFamily="34" charset="0"/>
                <a:ea typeface="等线" panose="02010600030101010101" pitchFamily="2" charset="-122"/>
                <a:cs typeface="Times New Roman" panose="02020603050405020304" pitchFamily="18" charset="0"/>
              </a:rPr>
              <a:t> </a:t>
            </a:r>
            <a:endParaRPr lang="zh-CN" altLang="zh-CN" sz="1800" i="1" kern="100" dirty="0">
              <a:solidFill>
                <a:srgbClr val="8E0000"/>
              </a:solidFill>
              <a:effectLst/>
              <a:latin typeface="Arial Black" panose="020B0A04020102020204" pitchFamily="34" charset="0"/>
              <a:ea typeface="等线" panose="02010600030101010101" pitchFamily="2" charset="-122"/>
              <a:cs typeface="Times New Roman" panose="02020603050405020304" pitchFamily="18" charset="0"/>
            </a:endParaRPr>
          </a:p>
          <a:p>
            <a:pPr eaLnBrk="0" hangingPunct="0"/>
            <a:endParaRPr lang="en-US" altLang="zh-CN" sz="2400" dirty="0">
              <a:solidFill>
                <a:srgbClr val="000000"/>
              </a:solidFill>
              <a:latin typeface="Helvetica"/>
            </a:endParaRPr>
          </a:p>
        </p:txBody>
      </p:sp>
      <p:sp>
        <p:nvSpPr>
          <p:cNvPr id="12" name="Rectangle 27"/>
          <p:cNvSpPr/>
          <p:nvPr/>
        </p:nvSpPr>
        <p:spPr>
          <a:xfrm>
            <a:off x="36512"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r>
              <a:rPr lang="en-US" dirty="0" err="1"/>
              <a:t>Ti</a:t>
            </a:r>
            <a:endParaRPr lang="en-US" dirty="0"/>
          </a:p>
        </p:txBody>
      </p:sp>
      <p:sp>
        <p:nvSpPr>
          <p:cNvPr id="14" name="Rectangle 10"/>
          <p:cNvSpPr/>
          <p:nvPr/>
        </p:nvSpPr>
        <p:spPr>
          <a:xfrm>
            <a:off x="-44878" y="27520"/>
            <a:ext cx="9233756" cy="990597"/>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eaLnBrk="0" hangingPunct="0"/>
            <a:endParaRPr lang="en-US" altLang="zh-CN" sz="4000" i="1" dirty="0">
              <a:solidFill>
                <a:srgbClr val="7030A0"/>
              </a:solidFill>
              <a:latin typeface="Arial Black" panose="020B0A04020102020204" pitchFamily="34" charset="0"/>
            </a:endParaRPr>
          </a:p>
        </p:txBody>
      </p:sp>
      <p:pic>
        <p:nvPicPr>
          <p:cNvPr id="2" name="图片 1">
            <a:extLst>
              <a:ext uri="{FF2B5EF4-FFF2-40B4-BE49-F238E27FC236}">
                <a16:creationId xmlns:a16="http://schemas.microsoft.com/office/drawing/2014/main" id="{4F95503D-8992-110D-8C7E-EA709B177B5F}"/>
              </a:ext>
            </a:extLst>
          </p:cNvPr>
          <p:cNvPicPr>
            <a:picLocks noChangeAspect="1"/>
          </p:cNvPicPr>
          <p:nvPr/>
        </p:nvPicPr>
        <p:blipFill>
          <a:blip r:embed="rId4"/>
          <a:stretch>
            <a:fillRect/>
          </a:stretch>
        </p:blipFill>
        <p:spPr>
          <a:xfrm>
            <a:off x="6336704" y="0"/>
            <a:ext cx="2843808" cy="1982049"/>
          </a:xfrm>
          <a:prstGeom prst="rect">
            <a:avLst/>
          </a:prstGeom>
        </p:spPr>
      </p:pic>
      <p:sp>
        <p:nvSpPr>
          <p:cNvPr id="8" name="文本框 7">
            <a:extLst>
              <a:ext uri="{FF2B5EF4-FFF2-40B4-BE49-F238E27FC236}">
                <a16:creationId xmlns:a16="http://schemas.microsoft.com/office/drawing/2014/main" id="{D1462890-77CE-7C12-9390-B4CCF4A6F000}"/>
              </a:ext>
            </a:extLst>
          </p:cNvPr>
          <p:cNvSpPr txBox="1"/>
          <p:nvPr/>
        </p:nvSpPr>
        <p:spPr>
          <a:xfrm>
            <a:off x="140162" y="1623185"/>
            <a:ext cx="4691920" cy="707886"/>
          </a:xfrm>
          <a:prstGeom prst="rect">
            <a:avLst/>
          </a:prstGeom>
          <a:noFill/>
        </p:spPr>
        <p:txBody>
          <a:bodyPr wrap="square">
            <a:spAutoFit/>
          </a:bodyPr>
          <a:lstStyle/>
          <a:p>
            <a:r>
              <a:rPr lang="en-US" altLang="zh-CN" sz="4000" i="1" dirty="0">
                <a:latin typeface="Arial Black" panose="020B0A04020102020204" pitchFamily="34" charset="0"/>
              </a:rPr>
              <a:t>Title</a:t>
            </a:r>
          </a:p>
        </p:txBody>
      </p:sp>
      <p:pic>
        <p:nvPicPr>
          <p:cNvPr id="9" name="图片 8">
            <a:extLst>
              <a:ext uri="{FF2B5EF4-FFF2-40B4-BE49-F238E27FC236}">
                <a16:creationId xmlns:a16="http://schemas.microsoft.com/office/drawing/2014/main" id="{5420CCCE-C101-F4E5-D8B9-B243C79951FC}"/>
              </a:ext>
            </a:extLst>
          </p:cNvPr>
          <p:cNvPicPr>
            <a:picLocks noChangeAspect="1"/>
          </p:cNvPicPr>
          <p:nvPr/>
        </p:nvPicPr>
        <p:blipFill>
          <a:blip r:embed="rId5"/>
          <a:stretch>
            <a:fillRect/>
          </a:stretch>
        </p:blipFill>
        <p:spPr>
          <a:xfrm>
            <a:off x="28146" y="92457"/>
            <a:ext cx="2710185" cy="898142"/>
          </a:xfrm>
          <a:prstGeom prst="rect">
            <a:avLst/>
          </a:prstGeom>
        </p:spPr>
      </p:pic>
    </p:spTree>
    <p:extLst>
      <p:ext uri="{BB962C8B-B14F-4D97-AF65-F5344CB8AC3E}">
        <p14:creationId xmlns:p14="http://schemas.microsoft.com/office/powerpoint/2010/main" val="2433968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Rectangle 10"/>
          <p:cNvSpPr/>
          <p:nvPr/>
        </p:nvSpPr>
        <p:spPr>
          <a:xfrm>
            <a:off x="0" y="6318250"/>
            <a:ext cx="9144000" cy="539750"/>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sp>
        <p:nvSpPr>
          <p:cNvPr id="12" name="Rectangle 27"/>
          <p:cNvSpPr/>
          <p:nvPr/>
        </p:nvSpPr>
        <p:spPr>
          <a:xfrm>
            <a:off x="-37840" y="0"/>
            <a:ext cx="9181840" cy="120915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pic>
        <p:nvPicPr>
          <p:cNvPr id="2" name="图片 1">
            <a:extLst>
              <a:ext uri="{FF2B5EF4-FFF2-40B4-BE49-F238E27FC236}">
                <a16:creationId xmlns:a16="http://schemas.microsoft.com/office/drawing/2014/main" id="{E2238A60-E99F-3B0E-83B9-D93E5EE76186}"/>
              </a:ext>
            </a:extLst>
          </p:cNvPr>
          <p:cNvPicPr>
            <a:picLocks noChangeAspect="1"/>
          </p:cNvPicPr>
          <p:nvPr/>
        </p:nvPicPr>
        <p:blipFill>
          <a:blip r:embed="rId3"/>
          <a:stretch>
            <a:fillRect/>
          </a:stretch>
        </p:blipFill>
        <p:spPr>
          <a:xfrm>
            <a:off x="2441409" y="-3985001"/>
            <a:ext cx="8504025" cy="823246"/>
          </a:xfrm>
          <a:prstGeom prst="rect">
            <a:avLst/>
          </a:prstGeom>
        </p:spPr>
      </p:pic>
      <p:sp>
        <p:nvSpPr>
          <p:cNvPr id="18" name="文本框 17">
            <a:extLst>
              <a:ext uri="{FF2B5EF4-FFF2-40B4-BE49-F238E27FC236}">
                <a16:creationId xmlns:a16="http://schemas.microsoft.com/office/drawing/2014/main" id="{E6DBEACE-CF88-B88D-CD47-D272D53298D5}"/>
              </a:ext>
            </a:extLst>
          </p:cNvPr>
          <p:cNvSpPr txBox="1"/>
          <p:nvPr/>
        </p:nvSpPr>
        <p:spPr>
          <a:xfrm>
            <a:off x="197132" y="2522303"/>
            <a:ext cx="8839364" cy="6801862"/>
          </a:xfrm>
          <a:prstGeom prst="rect">
            <a:avLst/>
          </a:prstGeom>
          <a:noFill/>
        </p:spPr>
        <p:txBody>
          <a:bodyPr wrap="square">
            <a:spAutoFit/>
          </a:bodyPr>
          <a:lstStyle/>
          <a:p>
            <a:pPr marL="457200" indent="-457200" eaLnBrk="0" hangingPunct="0">
              <a:buAutoNum type="arabicPeriod"/>
            </a:pPr>
            <a:r>
              <a:rPr lang="en-US" altLang="zh-CN" sz="2400" dirty="0">
                <a:solidFill>
                  <a:srgbClr val="6600FF"/>
                </a:solidFill>
                <a:latin typeface="Arial Black" panose="020B0A04020102020204" pitchFamily="34" charset="0"/>
              </a:rPr>
              <a:t>The aims of the investigation</a:t>
            </a:r>
          </a:p>
          <a:p>
            <a:pPr marL="457200" indent="-457200" eaLnBrk="0" hangingPunct="0">
              <a:buAutoNum type="arabicPeriod"/>
            </a:pPr>
            <a:r>
              <a:rPr lang="en-US" altLang="zh-CN" sz="2400" dirty="0">
                <a:solidFill>
                  <a:srgbClr val="6600FF"/>
                </a:solidFill>
                <a:latin typeface="Arial Black" panose="020B0A04020102020204" pitchFamily="34" charset="0"/>
              </a:rPr>
              <a:t>Reason for choosing this topic</a:t>
            </a:r>
          </a:p>
          <a:p>
            <a:pPr marL="457200" indent="-457200" eaLnBrk="0" hangingPunct="0">
              <a:buAutoNum type="arabicPeriod"/>
            </a:pPr>
            <a:r>
              <a:rPr lang="en-US" altLang="zh-CN" sz="2400" dirty="0">
                <a:solidFill>
                  <a:srgbClr val="6600FF"/>
                </a:solidFill>
                <a:latin typeface="Arial Black" panose="020B0A04020102020204" pitchFamily="34" charset="0"/>
              </a:rPr>
              <a:t>A description of the evidence I intend to collect</a:t>
            </a:r>
          </a:p>
          <a:p>
            <a:pPr marL="457200" indent="-457200" eaLnBrk="0" hangingPunct="0">
              <a:buFontTx/>
              <a:buAutoNum type="arabicPeriod"/>
            </a:pPr>
            <a:r>
              <a:rPr lang="en-US" altLang="zh-CN" sz="2400" dirty="0">
                <a:solidFill>
                  <a:srgbClr val="6600FF"/>
                </a:solidFill>
                <a:latin typeface="Arial Black" panose="020B0A04020102020204" pitchFamily="34" charset="0"/>
              </a:rPr>
              <a:t>The methods of collecting analyzing the evidence I collect</a:t>
            </a:r>
          </a:p>
          <a:p>
            <a:pPr marL="457200" indent="-457200" eaLnBrk="0" hangingPunct="0">
              <a:buFontTx/>
              <a:buAutoNum type="arabicPeriod"/>
            </a:pPr>
            <a:r>
              <a:rPr lang="en-US" altLang="zh-CN" sz="2400" dirty="0">
                <a:solidFill>
                  <a:srgbClr val="6600FF"/>
                </a:solidFill>
                <a:latin typeface="Arial Black" panose="020B0A04020102020204" pitchFamily="34" charset="0"/>
              </a:rPr>
              <a:t>A description of the settings in which I plan to collect my evidence</a:t>
            </a:r>
          </a:p>
          <a:p>
            <a:pPr marL="457200" indent="-457200" eaLnBrk="0" hangingPunct="0">
              <a:buFontTx/>
              <a:buAutoNum type="arabicPeriod"/>
            </a:pPr>
            <a:r>
              <a:rPr lang="en-US" altLang="zh-CN" sz="2400" dirty="0">
                <a:solidFill>
                  <a:srgbClr val="6600FF"/>
                </a:solidFill>
                <a:latin typeface="Arial Black" panose="020B0A04020102020204" pitchFamily="34" charset="0"/>
              </a:rPr>
              <a:t>The ethical issues to be considered</a:t>
            </a:r>
          </a:p>
          <a:p>
            <a:pPr marL="457200" indent="-457200" eaLnBrk="0" hangingPunct="0">
              <a:buFontTx/>
              <a:buAutoNum type="arabicPeriod"/>
            </a:pPr>
            <a:r>
              <a:rPr lang="en-US" altLang="zh-CN" sz="2400" dirty="0">
                <a:solidFill>
                  <a:srgbClr val="6600FF"/>
                </a:solidFill>
                <a:latin typeface="Arial Black" panose="020B0A04020102020204" pitchFamily="34" charset="0"/>
              </a:rPr>
              <a:t>The timetable for the proposed project</a:t>
            </a: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FontTx/>
              <a:buAutoNum type="arabicPeriod"/>
            </a:pPr>
            <a:endParaRPr lang="en-US" altLang="zh-CN" sz="2000" i="1" dirty="0">
              <a:latin typeface="Arial Black" panose="020B0A04020102020204" pitchFamily="34" charset="0"/>
            </a:endParaRPr>
          </a:p>
          <a:p>
            <a:pPr marL="457200" indent="-457200" eaLnBrk="0" hangingPunct="0">
              <a:buAutoNum type="arabicPeriod"/>
            </a:pPr>
            <a:endParaRPr lang="en-US" altLang="zh-CN" sz="2000" i="1" dirty="0">
              <a:latin typeface="Arial Black" panose="020B0A04020102020204" pitchFamily="34" charset="0"/>
            </a:endParaRPr>
          </a:p>
          <a:p>
            <a:pPr marL="457200" indent="-457200" eaLnBrk="0" hangingPunct="0">
              <a:buAutoNum type="arabicPeriod"/>
            </a:pPr>
            <a:endParaRPr lang="en-US" altLang="zh-CN" sz="2000" i="1" dirty="0">
              <a:latin typeface="Arial Black" panose="020B0A04020102020204" pitchFamily="34" charset="0"/>
            </a:endParaRPr>
          </a:p>
          <a:p>
            <a:pPr marL="457200" indent="-457200" eaLnBrk="0" hangingPunct="0">
              <a:buAutoNum type="arabicPeriod"/>
            </a:pPr>
            <a:endParaRPr lang="en-US" altLang="zh-CN" sz="2000" i="1" dirty="0">
              <a:latin typeface="Arial Black" panose="020B0A04020102020204" pitchFamily="34" charset="0"/>
            </a:endParaRPr>
          </a:p>
          <a:p>
            <a:pPr marL="457200" indent="-457200" eaLnBrk="0" hangingPunct="0">
              <a:buAutoNum type="arabicPeriod"/>
            </a:pPr>
            <a:endParaRPr lang="en-US" altLang="zh-CN" sz="2000" i="1" dirty="0">
              <a:latin typeface="Arial Black" panose="020B0A04020102020204" pitchFamily="34" charset="0"/>
            </a:endParaRPr>
          </a:p>
          <a:p>
            <a:pPr marL="457200" indent="-457200" eaLnBrk="0" hangingPunct="0">
              <a:buAutoNum type="arabicPeriod"/>
            </a:pPr>
            <a:endParaRPr lang="en-US" altLang="zh-CN" sz="2000" i="1" dirty="0">
              <a:latin typeface="Arial Black" panose="020B0A04020102020204" pitchFamily="34" charset="0"/>
            </a:endParaRPr>
          </a:p>
        </p:txBody>
      </p:sp>
      <p:pic>
        <p:nvPicPr>
          <p:cNvPr id="41" name="图片 40">
            <a:extLst>
              <a:ext uri="{FF2B5EF4-FFF2-40B4-BE49-F238E27FC236}">
                <a16:creationId xmlns:a16="http://schemas.microsoft.com/office/drawing/2014/main" id="{F5EBB576-E97C-CAB3-4EDC-9BA2A7224040}"/>
              </a:ext>
            </a:extLst>
          </p:cNvPr>
          <p:cNvPicPr>
            <a:picLocks noChangeAspect="1"/>
          </p:cNvPicPr>
          <p:nvPr/>
        </p:nvPicPr>
        <p:blipFill>
          <a:blip r:embed="rId4"/>
          <a:stretch>
            <a:fillRect/>
          </a:stretch>
        </p:blipFill>
        <p:spPr>
          <a:xfrm>
            <a:off x="0" y="-13323"/>
            <a:ext cx="9181839" cy="1213933"/>
          </a:xfrm>
          <a:prstGeom prst="rect">
            <a:avLst/>
          </a:prstGeom>
        </p:spPr>
      </p:pic>
      <p:sp>
        <p:nvSpPr>
          <p:cNvPr id="3" name="Text Box 15">
            <a:extLst>
              <a:ext uri="{FF2B5EF4-FFF2-40B4-BE49-F238E27FC236}">
                <a16:creationId xmlns:a16="http://schemas.microsoft.com/office/drawing/2014/main" id="{C482D490-3274-A476-434B-345C2D9B9D54}"/>
              </a:ext>
            </a:extLst>
          </p:cNvPr>
          <p:cNvSpPr txBox="1">
            <a:spLocks noChangeArrowheads="1"/>
          </p:cNvSpPr>
          <p:nvPr/>
        </p:nvSpPr>
        <p:spPr bwMode="auto">
          <a:xfrm>
            <a:off x="2882915" y="1372090"/>
            <a:ext cx="6516217" cy="646331"/>
          </a:xfrm>
          <a:prstGeom prst="rect">
            <a:avLst/>
          </a:prstGeom>
          <a:noFill/>
          <a:ln w="9525">
            <a:noFill/>
            <a:miter lim="800000"/>
          </a:ln>
          <a:effectLst>
            <a:outerShdw dist="107763" dir="2700000" algn="ctr" rotWithShape="0">
              <a:schemeClr val="bg2">
                <a:alpha val="50000"/>
              </a:schemeClr>
            </a:outerShdw>
          </a:effectLst>
        </p:spPr>
        <p:txBody>
          <a:bodyPr wrap="square">
            <a:spAutoFit/>
          </a:bodyPr>
          <a:lstStyle/>
          <a:p>
            <a:pPr algn="just"/>
            <a:r>
              <a:rPr lang="en-US" altLang="zh-CN" sz="3600" kern="100" dirty="0">
                <a:effectLst/>
                <a:latin typeface="Arial Black" panose="020B0A04020102020204" pitchFamily="34" charset="0"/>
                <a:ea typeface="等线" panose="02010600030101010101" pitchFamily="2" charset="-122"/>
                <a:cs typeface="Times New Roman" panose="02020603050405020304" pitchFamily="18" charset="0"/>
              </a:rPr>
              <a:t>Content</a:t>
            </a:r>
            <a:endParaRPr lang="zh-CN" altLang="zh-CN" sz="3600" kern="100" dirty="0">
              <a:effectLst/>
              <a:latin typeface="Arial Black" panose="020B0A04020102020204" pitchFamily="34" charset="0"/>
              <a:ea typeface="等线" panose="02010600030101010101" pitchFamily="2" charset="-122"/>
              <a:cs typeface="Times New Roman" panose="02020603050405020304" pitchFamily="18" charset="0"/>
            </a:endParaRPr>
          </a:p>
        </p:txBody>
      </p:sp>
      <p:pic>
        <p:nvPicPr>
          <p:cNvPr id="7" name="图片 6">
            <a:extLst>
              <a:ext uri="{FF2B5EF4-FFF2-40B4-BE49-F238E27FC236}">
                <a16:creationId xmlns:a16="http://schemas.microsoft.com/office/drawing/2014/main" id="{2DF9FEFB-0FB7-C04E-694D-3ED17437A800}"/>
              </a:ext>
            </a:extLst>
          </p:cNvPr>
          <p:cNvPicPr>
            <a:picLocks noChangeAspect="1"/>
          </p:cNvPicPr>
          <p:nvPr/>
        </p:nvPicPr>
        <p:blipFill>
          <a:blip r:embed="rId5"/>
          <a:stretch>
            <a:fillRect/>
          </a:stretch>
        </p:blipFill>
        <p:spPr>
          <a:xfrm>
            <a:off x="4481813" y="-1462138"/>
            <a:ext cx="4645555" cy="2651990"/>
          </a:xfrm>
          <a:prstGeom prst="rect">
            <a:avLst/>
          </a:prstGeom>
        </p:spPr>
      </p:pic>
    </p:spTree>
    <p:extLst>
      <p:ext uri="{BB962C8B-B14F-4D97-AF65-F5344CB8AC3E}">
        <p14:creationId xmlns:p14="http://schemas.microsoft.com/office/powerpoint/2010/main" val="299223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花朵的免费图片">
            <a:extLst>
              <a:ext uri="{FF2B5EF4-FFF2-40B4-BE49-F238E27FC236}">
                <a16:creationId xmlns:a16="http://schemas.microsoft.com/office/drawing/2014/main" id="{C37C30A7-3B79-6432-EE1E-23EF08EC6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5161754"/>
            <a:ext cx="5036908" cy="2240375"/>
          </a:xfrm>
          <a:prstGeom prst="rect">
            <a:avLst/>
          </a:prstGeom>
          <a:noFill/>
          <a:extLst>
            <a:ext uri="{909E8E84-426E-40DD-AFC4-6F175D3DCCD1}">
              <a14:hiddenFill xmlns:a14="http://schemas.microsoft.com/office/drawing/2010/main">
                <a:solidFill>
                  <a:srgbClr val="FFFFFF"/>
                </a:solidFill>
              </a14:hiddenFill>
            </a:ext>
          </a:extLst>
        </p:spPr>
      </p:pic>
      <p:sp>
        <p:nvSpPr>
          <p:cNvPr id="40961" name="Rectangle 6"/>
          <p:cNvSpPr>
            <a:spLocks noChangeArrowheads="1"/>
          </p:cNvSpPr>
          <p:nvPr/>
        </p:nvSpPr>
        <p:spPr bwMode="auto">
          <a:xfrm>
            <a:off x="179512" y="1268760"/>
            <a:ext cx="8352928" cy="707886"/>
          </a:xfrm>
          <a:prstGeom prst="rect">
            <a:avLst/>
          </a:prstGeom>
          <a:noFill/>
          <a:ln w="9525">
            <a:noFill/>
            <a:miter lim="800000"/>
          </a:ln>
        </p:spPr>
        <p:txBody>
          <a:bodyPr wrap="square">
            <a:spAutoFit/>
          </a:bodyPr>
          <a:lstStyle/>
          <a:p>
            <a:pPr eaLnBrk="0" hangingPunct="0"/>
            <a:r>
              <a:rPr lang="en-US" altLang="zh-CN" sz="4000" i="1" dirty="0">
                <a:latin typeface="Arial Black" panose="020B0A04020102020204" pitchFamily="34" charset="0"/>
              </a:rPr>
              <a:t>1</a:t>
            </a:r>
            <a:r>
              <a:rPr lang="en-US" altLang="zh-CN" sz="3200" i="1" dirty="0">
                <a:latin typeface="Arial Black" panose="020B0A04020102020204" pitchFamily="34" charset="0"/>
              </a:rPr>
              <a:t>. The aims of the investigation</a:t>
            </a:r>
          </a:p>
        </p:txBody>
      </p:sp>
      <p:sp>
        <p:nvSpPr>
          <p:cNvPr id="40962" name="Rectangle 10"/>
          <p:cNvSpPr>
            <a:spLocks noChangeArrowheads="1"/>
          </p:cNvSpPr>
          <p:nvPr/>
        </p:nvSpPr>
        <p:spPr bwMode="auto">
          <a:xfrm>
            <a:off x="467544" y="2348880"/>
            <a:ext cx="8608776" cy="2677656"/>
          </a:xfrm>
          <a:prstGeom prst="rect">
            <a:avLst/>
          </a:prstGeom>
          <a:noFill/>
          <a:ln w="9525">
            <a:noFill/>
            <a:miter lim="800000"/>
          </a:ln>
        </p:spPr>
        <p:txBody>
          <a:bodyPr wrap="square">
            <a:spAutoFit/>
          </a:bodyPr>
          <a:lstStyle/>
          <a:p>
            <a:pPr eaLnBrk="0" hangingPunct="0"/>
            <a:r>
              <a:rPr lang="en-US" altLang="zh-CN" sz="2800" dirty="0">
                <a:solidFill>
                  <a:srgbClr val="6600FF"/>
                </a:solidFill>
                <a:latin typeface="+mj-lt"/>
              </a:rPr>
              <a:t>To </a:t>
            </a:r>
            <a:r>
              <a:rPr lang="en-US" altLang="zh-CN" sz="2800" dirty="0">
                <a:solidFill>
                  <a:srgbClr val="FF0000"/>
                </a:solidFill>
                <a:latin typeface="+mj-lt"/>
              </a:rPr>
              <a:t>examine</a:t>
            </a:r>
            <a:r>
              <a:rPr lang="en-US" altLang="zh-CN" sz="2800" dirty="0">
                <a:solidFill>
                  <a:srgbClr val="6600FF"/>
                </a:solidFill>
                <a:latin typeface="+mj-lt"/>
              </a:rPr>
              <a:t> the </a:t>
            </a:r>
            <a:r>
              <a:rPr lang="en-US" altLang="zh-CN" sz="2800" dirty="0">
                <a:solidFill>
                  <a:srgbClr val="FF0000"/>
                </a:solidFill>
                <a:latin typeface="+mj-lt"/>
              </a:rPr>
              <a:t>importance of TBLT </a:t>
            </a:r>
            <a:r>
              <a:rPr lang="en-US" altLang="zh-CN" sz="2800" dirty="0">
                <a:solidFill>
                  <a:srgbClr val="6600FF"/>
                </a:solidFill>
                <a:latin typeface="+mj-lt"/>
              </a:rPr>
              <a:t>in college English writing activities, and </a:t>
            </a:r>
            <a:r>
              <a:rPr lang="en-US" altLang="zh-CN" sz="2800" dirty="0">
                <a:solidFill>
                  <a:srgbClr val="FF0000"/>
                </a:solidFill>
                <a:latin typeface="+mj-lt"/>
              </a:rPr>
              <a:t>obtain effective strategies to the problems </a:t>
            </a:r>
            <a:r>
              <a:rPr lang="en-US" altLang="zh-CN" sz="2800" dirty="0">
                <a:solidFill>
                  <a:srgbClr val="6600FF"/>
                </a:solidFill>
                <a:latin typeface="+mj-lt"/>
              </a:rPr>
              <a:t>occurring in the process of writing activities so as to help college English teachers implement this teaching mode more effectively under the current context of promoting the </a:t>
            </a:r>
            <a:r>
              <a:rPr lang="en-US" altLang="zh-CN" sz="2800" dirty="0">
                <a:solidFill>
                  <a:srgbClr val="FF0000"/>
                </a:solidFill>
                <a:latin typeface="+mj-lt"/>
              </a:rPr>
              <a:t>“Core competence of English discipline”.</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4"/>
          <a:stretch>
            <a:fillRect/>
          </a:stretch>
        </p:blipFill>
        <p:spPr>
          <a:xfrm>
            <a:off x="15169" y="6350"/>
            <a:ext cx="2774352" cy="982663"/>
          </a:xfrm>
          <a:prstGeom prst="rect">
            <a:avLst/>
          </a:prstGeom>
        </p:spPr>
      </p:pic>
      <p:pic>
        <p:nvPicPr>
          <p:cNvPr id="4" name="图形 3" descr="一副太阳镜">
            <a:extLst>
              <a:ext uri="{FF2B5EF4-FFF2-40B4-BE49-F238E27FC236}">
                <a16:creationId xmlns:a16="http://schemas.microsoft.com/office/drawing/2014/main" id="{84CC474F-8866-FD69-C323-5C3BCAAF32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07126" y="-1176920"/>
            <a:ext cx="3594338" cy="359433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0962">
                                            <p:txEl>
                                              <p:pRg st="0" end="0"/>
                                            </p:txEl>
                                          </p:spTgt>
                                        </p:tgtEl>
                                        <p:attrNameLst>
                                          <p:attrName>style.visibility</p:attrName>
                                        </p:attrNameLst>
                                      </p:cBhvr>
                                      <p:to>
                                        <p:strVal val="visible"/>
                                      </p:to>
                                    </p:set>
                                    <p:animEffect transition="in" filter="circle(in)">
                                      <p:cBhvr>
                                        <p:cTn id="7" dur="2000"/>
                                        <p:tgtEl>
                                          <p:spTgt spid="4096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a:extLst>
              <a:ext uri="{FF2B5EF4-FFF2-40B4-BE49-F238E27FC236}">
                <a16:creationId xmlns:a16="http://schemas.microsoft.com/office/drawing/2014/main" id="{58A3BABD-3D68-517C-E618-CD554F839985}"/>
              </a:ext>
            </a:extLst>
          </p:cNvPr>
          <p:cNvSpPr txBox="1"/>
          <p:nvPr/>
        </p:nvSpPr>
        <p:spPr>
          <a:xfrm>
            <a:off x="323528" y="1788180"/>
            <a:ext cx="8896808" cy="3785652"/>
          </a:xfrm>
          <a:prstGeom prst="rect">
            <a:avLst/>
          </a:prstGeom>
          <a:noFill/>
        </p:spPr>
        <p:txBody>
          <a:bodyPr wrap="square">
            <a:spAutoFit/>
          </a:bodyPr>
          <a:lstStyle/>
          <a:p>
            <a:pPr eaLnBrk="0" hangingPunct="0"/>
            <a:r>
              <a:rPr lang="en-US" altLang="zh-CN" sz="2400" dirty="0">
                <a:solidFill>
                  <a:srgbClr val="6600FF"/>
                </a:solidFill>
                <a:latin typeface="+mj-lt"/>
              </a:rPr>
              <a:t>(1) Related to my current teaching practice</a:t>
            </a:r>
          </a:p>
          <a:p>
            <a:pPr eaLnBrk="0" hangingPunct="0"/>
            <a:r>
              <a:rPr lang="en-US" altLang="zh-CN" dirty="0">
                <a:solidFill>
                  <a:schemeClr val="tx1">
                    <a:lumMod val="85000"/>
                    <a:lumOff val="15000"/>
                  </a:schemeClr>
                </a:solidFill>
                <a:latin typeface="+mj-lt"/>
              </a:rPr>
              <a:t>Advantages of PPP</a:t>
            </a:r>
          </a:p>
          <a:p>
            <a:pPr eaLnBrk="0" hangingPunct="0"/>
            <a:r>
              <a:rPr lang="en-US" altLang="zh-CN" dirty="0">
                <a:solidFill>
                  <a:schemeClr val="tx1">
                    <a:lumMod val="85000"/>
                    <a:lumOff val="15000"/>
                  </a:schemeClr>
                </a:solidFill>
                <a:latin typeface="+mj-lt"/>
              </a:rPr>
              <a:t>TBLT---student-centered, emphasizes that students learn by participating, intervene in their writing process, provide a path, improve their critical writing</a:t>
            </a:r>
          </a:p>
          <a:p>
            <a:pPr eaLnBrk="0" hangingPunct="0"/>
            <a:r>
              <a:rPr lang="en-US" altLang="zh-CN" sz="2400" dirty="0">
                <a:solidFill>
                  <a:srgbClr val="6600FF"/>
                </a:solidFill>
                <a:latin typeface="+mj-lt"/>
              </a:rPr>
              <a:t>(2) TBLT---learn by doing </a:t>
            </a:r>
          </a:p>
          <a:p>
            <a:pPr eaLnBrk="0" hangingPunct="0"/>
            <a:r>
              <a:rPr lang="en-US" altLang="zh-CN" dirty="0">
                <a:solidFill>
                  <a:schemeClr val="tx1">
                    <a:lumMod val="85000"/>
                    <a:lumOff val="15000"/>
                  </a:schemeClr>
                </a:solidFill>
                <a:latin typeface="+mj-lt"/>
              </a:rPr>
              <a:t>    developed from communicative approach</a:t>
            </a:r>
          </a:p>
          <a:p>
            <a:pPr eaLnBrk="0" hangingPunct="0"/>
            <a:r>
              <a:rPr lang="en-US" altLang="zh-CN" dirty="0">
                <a:solidFill>
                  <a:schemeClr val="tx1">
                    <a:lumMod val="85000"/>
                    <a:lumOff val="15000"/>
                  </a:schemeClr>
                </a:solidFill>
                <a:latin typeface="+mj-lt"/>
              </a:rPr>
              <a:t>    Prabha (1980s), David Nunan, Jane Willis and  Peter </a:t>
            </a:r>
            <a:r>
              <a:rPr lang="en-US" altLang="zh-CN" dirty="0" err="1">
                <a:solidFill>
                  <a:schemeClr val="tx1">
                    <a:lumMod val="85000"/>
                    <a:lumOff val="15000"/>
                  </a:schemeClr>
                </a:solidFill>
                <a:latin typeface="+mj-lt"/>
              </a:rPr>
              <a:t>Skehan</a:t>
            </a:r>
            <a:r>
              <a:rPr lang="en-US" altLang="zh-CN" dirty="0">
                <a:solidFill>
                  <a:schemeClr val="tx1">
                    <a:lumMod val="85000"/>
                    <a:lumOff val="15000"/>
                  </a:schemeClr>
                </a:solidFill>
                <a:latin typeface="+mj-lt"/>
              </a:rPr>
              <a:t> , provided practical framework</a:t>
            </a:r>
          </a:p>
          <a:p>
            <a:pPr eaLnBrk="0" hangingPunct="0"/>
            <a:r>
              <a:rPr lang="en-US" altLang="zh-CN" dirty="0">
                <a:solidFill>
                  <a:schemeClr val="tx1">
                    <a:lumMod val="85000"/>
                    <a:lumOff val="15000"/>
                  </a:schemeClr>
                </a:solidFill>
                <a:latin typeface="+mj-lt"/>
              </a:rPr>
              <a:t>    brough in China in the late of 1990s</a:t>
            </a:r>
          </a:p>
          <a:p>
            <a:pPr eaLnBrk="0" hangingPunct="0"/>
            <a:r>
              <a:rPr lang="en-US" altLang="zh-CN" dirty="0">
                <a:solidFill>
                  <a:schemeClr val="tx1">
                    <a:lumMod val="85000"/>
                    <a:lumOff val="15000"/>
                  </a:schemeClr>
                </a:solidFill>
                <a:latin typeface="+mj-lt"/>
              </a:rPr>
              <a:t>   The Chinese Ministry of Education issued English  curriculum standard and clearly promoted task-based  teaching method in 2001---popularization of TBLT</a:t>
            </a:r>
          </a:p>
          <a:p>
            <a:pPr eaLnBrk="0" hangingPunct="0"/>
            <a:r>
              <a:rPr lang="en-US" altLang="zh-CN" sz="2400" dirty="0">
                <a:solidFill>
                  <a:srgbClr val="6600FF"/>
                </a:solidFill>
                <a:latin typeface="+mj-lt"/>
              </a:rPr>
              <a:t>(3) New context of “Core competence of English discipline”</a:t>
            </a:r>
          </a:p>
          <a:p>
            <a:pPr eaLnBrk="0" hangingPunct="0"/>
            <a:r>
              <a:rPr lang="en-US" altLang="zh-CN" sz="2400" dirty="0">
                <a:solidFill>
                  <a:srgbClr val="6600FF"/>
                </a:solidFill>
                <a:latin typeface="+mj-lt"/>
              </a:rPr>
              <a:t>(4) practical tricky problems existing in English teaching   </a:t>
            </a:r>
          </a:p>
        </p:txBody>
      </p:sp>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3"/>
          <a:stretch>
            <a:fillRect/>
          </a:stretch>
        </p:blipFill>
        <p:spPr>
          <a:xfrm>
            <a:off x="0" y="978"/>
            <a:ext cx="2789521" cy="988036"/>
          </a:xfrm>
          <a:prstGeom prst="rect">
            <a:avLst/>
          </a:prstGeom>
        </p:spPr>
      </p:pic>
      <p:sp>
        <p:nvSpPr>
          <p:cNvPr id="4" name="文本框 3">
            <a:extLst>
              <a:ext uri="{FF2B5EF4-FFF2-40B4-BE49-F238E27FC236}">
                <a16:creationId xmlns:a16="http://schemas.microsoft.com/office/drawing/2014/main" id="{6FFC44A1-71D7-65D1-7E2B-C9F6177F5CB7}"/>
              </a:ext>
            </a:extLst>
          </p:cNvPr>
          <p:cNvSpPr txBox="1"/>
          <p:nvPr/>
        </p:nvSpPr>
        <p:spPr>
          <a:xfrm>
            <a:off x="-180528" y="1117615"/>
            <a:ext cx="8568952" cy="523220"/>
          </a:xfrm>
          <a:prstGeom prst="rect">
            <a:avLst/>
          </a:prstGeom>
          <a:noFill/>
        </p:spPr>
        <p:txBody>
          <a:bodyPr wrap="square">
            <a:spAutoFit/>
          </a:bodyPr>
          <a:lstStyle/>
          <a:p>
            <a:pPr lvl="1" eaLnBrk="0" hangingPunct="0"/>
            <a:r>
              <a:rPr lang="en-US" altLang="zh-CN" sz="2800" i="1" dirty="0">
                <a:latin typeface="Arial Black" panose="020B0A04020102020204" pitchFamily="34" charset="0"/>
              </a:rPr>
              <a:t>2. Reason for choosing this topic</a:t>
            </a:r>
          </a:p>
        </p:txBody>
      </p:sp>
      <p:pic>
        <p:nvPicPr>
          <p:cNvPr id="6" name="图片 5">
            <a:extLst>
              <a:ext uri="{FF2B5EF4-FFF2-40B4-BE49-F238E27FC236}">
                <a16:creationId xmlns:a16="http://schemas.microsoft.com/office/drawing/2014/main" id="{73342D47-9C92-95C5-5821-2A46A18A88F7}"/>
              </a:ext>
            </a:extLst>
          </p:cNvPr>
          <p:cNvPicPr>
            <a:picLocks noChangeAspect="1"/>
          </p:cNvPicPr>
          <p:nvPr/>
        </p:nvPicPr>
        <p:blipFill>
          <a:blip r:embed="rId4"/>
          <a:stretch>
            <a:fillRect/>
          </a:stretch>
        </p:blipFill>
        <p:spPr>
          <a:xfrm>
            <a:off x="7390623" y="-92139"/>
            <a:ext cx="1780232" cy="1788179"/>
          </a:xfrm>
          <a:prstGeom prst="rect">
            <a:avLst/>
          </a:prstGeom>
        </p:spPr>
      </p:pic>
    </p:spTree>
    <p:extLst>
      <p:ext uri="{BB962C8B-B14F-4D97-AF65-F5344CB8AC3E}">
        <p14:creationId xmlns:p14="http://schemas.microsoft.com/office/powerpoint/2010/main" val="232644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heel(1)">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heel(1)">
                                      <p:cBhvr>
                                        <p:cTn id="12" dur="2000"/>
                                        <p:tgtEl>
                                          <p:spTgt spid="7">
                                            <p:txEl>
                                              <p:pRg st="1" end="1"/>
                                            </p:txEl>
                                          </p:spTgt>
                                        </p:tgtEl>
                                      </p:cBhvr>
                                    </p:animEffect>
                                  </p:childTnLst>
                                </p:cTn>
                              </p:par>
                              <p:par>
                                <p:cTn id="13" presetID="21" presetClass="entr" presetSubtype="1"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wheel(1)">
                                      <p:cBhvr>
                                        <p:cTn id="15" dur="2000"/>
                                        <p:tgtEl>
                                          <p:spTgt spid="7">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7">
                                            <p:txEl>
                                              <p:pRg st="3" end="3"/>
                                            </p:txEl>
                                          </p:spTgt>
                                        </p:tgtEl>
                                        <p:attrNameLst>
                                          <p:attrName>style.visibility</p:attrName>
                                        </p:attrNameLst>
                                      </p:cBhvr>
                                      <p:to>
                                        <p:strVal val="visible"/>
                                      </p:to>
                                    </p:set>
                                    <p:animEffect transition="in" filter="circle(in)">
                                      <p:cBhvr>
                                        <p:cTn id="18" dur="2000"/>
                                        <p:tgtEl>
                                          <p:spTgt spid="7">
                                            <p:txEl>
                                              <p:pRg st="3" end="3"/>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circle(in)">
                                      <p:cBhvr>
                                        <p:cTn id="21" dur="2000"/>
                                        <p:tgtEl>
                                          <p:spTgt spid="7">
                                            <p:txEl>
                                              <p:pRg st="4" end="4"/>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7">
                                            <p:txEl>
                                              <p:pRg st="5" end="5"/>
                                            </p:txEl>
                                          </p:spTgt>
                                        </p:tgtEl>
                                        <p:attrNameLst>
                                          <p:attrName>style.visibility</p:attrName>
                                        </p:attrNameLst>
                                      </p:cBhvr>
                                      <p:to>
                                        <p:strVal val="visible"/>
                                      </p:to>
                                    </p:set>
                                    <p:animEffect transition="in" filter="circle(in)">
                                      <p:cBhvr>
                                        <p:cTn id="24" dur="2000"/>
                                        <p:tgtEl>
                                          <p:spTgt spid="7">
                                            <p:txEl>
                                              <p:pRg st="5" end="5"/>
                                            </p:txEl>
                                          </p:spTgt>
                                        </p:tgtEl>
                                      </p:cBhvr>
                                    </p:animEffect>
                                  </p:childTnLst>
                                </p:cTn>
                              </p:par>
                              <p:par>
                                <p:cTn id="25" presetID="6" presetClass="entr" presetSubtype="16" fill="hold" nodeType="with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circle(in)">
                                      <p:cBhvr>
                                        <p:cTn id="27" dur="2000"/>
                                        <p:tgtEl>
                                          <p:spTgt spid="7">
                                            <p:txEl>
                                              <p:pRg st="6" end="6"/>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7">
                                            <p:txEl>
                                              <p:pRg st="7" end="7"/>
                                            </p:txEl>
                                          </p:spTgt>
                                        </p:tgtEl>
                                        <p:attrNameLst>
                                          <p:attrName>style.visibility</p:attrName>
                                        </p:attrNameLst>
                                      </p:cBhvr>
                                      <p:to>
                                        <p:strVal val="visible"/>
                                      </p:to>
                                    </p:set>
                                    <p:animEffect transition="in" filter="circle(in)">
                                      <p:cBhvr>
                                        <p:cTn id="30" dur="2000"/>
                                        <p:tgtEl>
                                          <p:spTgt spid="7">
                                            <p:txEl>
                                              <p:pRg st="7" end="7"/>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7">
                                            <p:txEl>
                                              <p:pRg st="8" end="8"/>
                                            </p:txEl>
                                          </p:spTgt>
                                        </p:tgtEl>
                                        <p:attrNameLst>
                                          <p:attrName>style.visibility</p:attrName>
                                        </p:attrNameLst>
                                      </p:cBhvr>
                                      <p:to>
                                        <p:strVal val="visible"/>
                                      </p:to>
                                    </p:set>
                                    <p:animEffect transition="in" filter="circle(in)">
                                      <p:cBhvr>
                                        <p:cTn id="33" dur="2000"/>
                                        <p:tgtEl>
                                          <p:spTgt spid="7">
                                            <p:txEl>
                                              <p:pRg st="8" end="8"/>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7">
                                            <p:txEl>
                                              <p:pRg st="9" end="9"/>
                                            </p:txEl>
                                          </p:spTgt>
                                        </p:tgtEl>
                                        <p:attrNameLst>
                                          <p:attrName>style.visibility</p:attrName>
                                        </p:attrNameLst>
                                      </p:cBhvr>
                                      <p:to>
                                        <p:strVal val="visible"/>
                                      </p:to>
                                    </p:set>
                                    <p:animEffect transition="in" filter="wheel(1)">
                                      <p:cBhvr>
                                        <p:cTn id="36" dur="2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专辑的免费图片">
            <a:extLst>
              <a:ext uri="{FF2B5EF4-FFF2-40B4-BE49-F238E27FC236}">
                <a16:creationId xmlns:a16="http://schemas.microsoft.com/office/drawing/2014/main" id="{3B347315-D320-0340-EE0F-9F9C753F2C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23192"/>
            <a:ext cx="9144000" cy="189021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超过7 张关于“重视”和“金子”的免费图片- Pixabay">
            <a:extLst>
              <a:ext uri="{FF2B5EF4-FFF2-40B4-BE49-F238E27FC236}">
                <a16:creationId xmlns:a16="http://schemas.microsoft.com/office/drawing/2014/main" id="{64533A47-22ED-AFC6-AB78-DB8A8B58A4A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2757805"/>
            <a:ext cx="864501" cy="864501"/>
          </a:xfrm>
          <a:prstGeom prst="rect">
            <a:avLst/>
          </a:prstGeom>
          <a:noFill/>
          <a:extLst>
            <a:ext uri="{909E8E84-426E-40DD-AFC4-6F175D3DCCD1}">
              <a14:hiddenFill xmlns:a14="http://schemas.microsoft.com/office/drawing/2010/main">
                <a:solidFill>
                  <a:srgbClr val="FFFFFF"/>
                </a:solidFill>
              </a14:hiddenFill>
            </a:ext>
          </a:extLst>
        </p:spPr>
      </p:pic>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5"/>
          <a:stretch>
            <a:fillRect/>
          </a:stretch>
        </p:blipFill>
        <p:spPr>
          <a:xfrm>
            <a:off x="0" y="978"/>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467544" y="2450424"/>
            <a:ext cx="8827649" cy="2308324"/>
          </a:xfrm>
          <a:prstGeom prst="rect">
            <a:avLst/>
          </a:prstGeom>
          <a:noFill/>
        </p:spPr>
        <p:txBody>
          <a:bodyPr wrap="square">
            <a:spAutoFit/>
          </a:bodyPr>
          <a:lstStyle/>
          <a:p>
            <a:pPr eaLnBrk="0" hangingPunct="0"/>
            <a:r>
              <a:rPr lang="en-US" altLang="zh-CN" sz="2400" dirty="0">
                <a:solidFill>
                  <a:srgbClr val="6600FF"/>
                </a:solidFill>
                <a:latin typeface="Arial Black" panose="020B0A04020102020204" pitchFamily="34" charset="0"/>
              </a:rPr>
              <a:t>	</a:t>
            </a:r>
          </a:p>
          <a:p>
            <a:pPr eaLnBrk="0" hangingPunct="0"/>
            <a:r>
              <a:rPr lang="en-US" altLang="zh-CN" sz="2400" dirty="0">
                <a:solidFill>
                  <a:srgbClr val="6600FF"/>
                </a:solidFill>
                <a:latin typeface="Arial Black" panose="020B0A04020102020204" pitchFamily="34" charset="0"/>
              </a:rPr>
              <a:t>      </a:t>
            </a:r>
          </a:p>
          <a:p>
            <a:pPr eaLnBrk="0" hangingPunct="0"/>
            <a:r>
              <a:rPr lang="en-US" altLang="zh-CN" sz="2400" dirty="0">
                <a:solidFill>
                  <a:srgbClr val="6600FF"/>
                </a:solidFill>
                <a:latin typeface="Arial Black" panose="020B0A04020102020204" pitchFamily="34" charset="0"/>
              </a:rPr>
              <a:t>    </a:t>
            </a:r>
            <a:r>
              <a:rPr lang="en-US" altLang="zh-CN" sz="2400" dirty="0">
                <a:solidFill>
                  <a:srgbClr val="6600FF"/>
                </a:solidFill>
                <a:latin typeface="+mj-lt"/>
              </a:rPr>
              <a:t>This investigation starts from the perspective of both instructors and learners to discover the constraints of the implementation of TBLT, analyze the specific problems and provide solutions, providing some ideas and references for college English writing teaching.</a:t>
            </a:r>
          </a:p>
        </p:txBody>
      </p:sp>
      <p:sp>
        <p:nvSpPr>
          <p:cNvPr id="4" name="文本框 3">
            <a:extLst>
              <a:ext uri="{FF2B5EF4-FFF2-40B4-BE49-F238E27FC236}">
                <a16:creationId xmlns:a16="http://schemas.microsoft.com/office/drawing/2014/main" id="{6FFC44A1-71D7-65D1-7E2B-C9F6177F5CB7}"/>
              </a:ext>
            </a:extLst>
          </p:cNvPr>
          <p:cNvSpPr txBox="1"/>
          <p:nvPr/>
        </p:nvSpPr>
        <p:spPr>
          <a:xfrm>
            <a:off x="-252536" y="1403990"/>
            <a:ext cx="6840760" cy="1077218"/>
          </a:xfrm>
          <a:prstGeom prst="rect">
            <a:avLst/>
          </a:prstGeom>
          <a:noFill/>
        </p:spPr>
        <p:txBody>
          <a:bodyPr wrap="square">
            <a:spAutoFit/>
          </a:bodyPr>
          <a:lstStyle/>
          <a:p>
            <a:pPr lvl="1" eaLnBrk="0" hangingPunct="0"/>
            <a:r>
              <a:rPr lang="en-US" altLang="zh-CN" sz="3200" dirty="0">
                <a:solidFill>
                  <a:srgbClr val="6600FF"/>
                </a:solidFill>
                <a:latin typeface="Arial Black" panose="020B0A04020102020204" pitchFamily="34" charset="0"/>
              </a:rPr>
              <a:t>   </a:t>
            </a:r>
            <a:r>
              <a:rPr lang="en-US" altLang="zh-CN" sz="3200" i="1" dirty="0">
                <a:latin typeface="Arial Black" panose="020B0A04020102020204" pitchFamily="34" charset="0"/>
              </a:rPr>
              <a:t>The importance and significance of the study</a:t>
            </a:r>
          </a:p>
        </p:txBody>
      </p:sp>
      <p:pic>
        <p:nvPicPr>
          <p:cNvPr id="5" name="图片 4">
            <a:extLst>
              <a:ext uri="{FF2B5EF4-FFF2-40B4-BE49-F238E27FC236}">
                <a16:creationId xmlns:a16="http://schemas.microsoft.com/office/drawing/2014/main" id="{0FD8184D-740A-1E33-9C49-F1C42E0F6631}"/>
              </a:ext>
            </a:extLst>
          </p:cNvPr>
          <p:cNvPicPr>
            <a:picLocks noChangeAspect="1"/>
          </p:cNvPicPr>
          <p:nvPr/>
        </p:nvPicPr>
        <p:blipFill>
          <a:blip r:embed="rId6"/>
          <a:stretch>
            <a:fillRect/>
          </a:stretch>
        </p:blipFill>
        <p:spPr>
          <a:xfrm>
            <a:off x="6994349" y="-51364"/>
            <a:ext cx="2191408" cy="2504465"/>
          </a:xfrm>
          <a:prstGeom prst="rect">
            <a:avLst/>
          </a:prstGeom>
        </p:spPr>
      </p:pic>
    </p:spTree>
    <p:extLst>
      <p:ext uri="{BB962C8B-B14F-4D97-AF65-F5344CB8AC3E}">
        <p14:creationId xmlns:p14="http://schemas.microsoft.com/office/powerpoint/2010/main" val="3095164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a:extLst>
              <a:ext uri="{FF2B5EF4-FFF2-40B4-BE49-F238E27FC236}">
                <a16:creationId xmlns:a16="http://schemas.microsoft.com/office/drawing/2014/main" id="{349545E4-49B1-C4D3-9A20-05F42B1014B3}"/>
              </a:ext>
            </a:extLst>
          </p:cNvPr>
          <p:cNvPicPr>
            <a:picLocks noChangeAspect="1"/>
          </p:cNvPicPr>
          <p:nvPr/>
        </p:nvPicPr>
        <p:blipFill>
          <a:blip r:embed="rId3"/>
          <a:stretch>
            <a:fillRect/>
          </a:stretch>
        </p:blipFill>
        <p:spPr>
          <a:xfrm>
            <a:off x="5443124" y="3861049"/>
            <a:ext cx="3621431" cy="2855862"/>
          </a:xfrm>
          <a:prstGeom prst="rect">
            <a:avLst/>
          </a:prstGeom>
        </p:spPr>
      </p:pic>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4"/>
          <a:stretch>
            <a:fillRect/>
          </a:stretch>
        </p:blipFill>
        <p:spPr>
          <a:xfrm>
            <a:off x="2433" y="28604"/>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179512" y="2481208"/>
            <a:ext cx="8648137" cy="3785652"/>
          </a:xfrm>
          <a:prstGeom prst="rect">
            <a:avLst/>
          </a:prstGeom>
          <a:noFill/>
        </p:spPr>
        <p:txBody>
          <a:bodyPr wrap="square">
            <a:spAutoFit/>
          </a:bodyPr>
          <a:lstStyle/>
          <a:p>
            <a:pPr eaLnBrk="0" hangingPunct="0"/>
            <a:r>
              <a:rPr lang="en-US" altLang="zh-CN" sz="2000" dirty="0">
                <a:solidFill>
                  <a:srgbClr val="6600FF"/>
                </a:solidFill>
                <a:latin typeface="Arial Black" panose="020B0A04020102020204" pitchFamily="34" charset="0"/>
              </a:rPr>
              <a:t>Semi-structured questionnaire surveys will be conducted online among 35 college English teachers and 118 non-English major students in HUAT;</a:t>
            </a:r>
          </a:p>
          <a:p>
            <a:pPr eaLnBrk="0" hangingPunct="0"/>
            <a:endParaRPr lang="en-US" altLang="zh-CN" sz="2000" dirty="0">
              <a:solidFill>
                <a:srgbClr val="6600FF"/>
              </a:solidFill>
              <a:latin typeface="Arial Black" panose="020B0A04020102020204" pitchFamily="34" charset="0"/>
            </a:endParaRPr>
          </a:p>
          <a:p>
            <a:pPr eaLnBrk="0" hangingPunct="0"/>
            <a:r>
              <a:rPr lang="en-US" altLang="zh-CN" sz="2000" dirty="0">
                <a:solidFill>
                  <a:srgbClr val="6600FF"/>
                </a:solidFill>
                <a:latin typeface="Arial Black" panose="020B0A04020102020204" pitchFamily="34" charset="0"/>
              </a:rPr>
              <a:t>An unstructured observation of the </a:t>
            </a:r>
          </a:p>
          <a:p>
            <a:pPr eaLnBrk="0" hangingPunct="0"/>
            <a:r>
              <a:rPr lang="en-US" altLang="zh-CN" sz="2000" dirty="0">
                <a:solidFill>
                  <a:srgbClr val="6600FF"/>
                </a:solidFill>
                <a:latin typeface="Arial Black" panose="020B0A04020102020204" pitchFamily="34" charset="0"/>
              </a:rPr>
              <a:t>performance of the 118 students </a:t>
            </a:r>
          </a:p>
          <a:p>
            <a:pPr eaLnBrk="0" hangingPunct="0"/>
            <a:r>
              <a:rPr lang="en-US" altLang="zh-CN" sz="2000" dirty="0">
                <a:solidFill>
                  <a:srgbClr val="6600FF"/>
                </a:solidFill>
                <a:latin typeface="Arial Black" panose="020B0A04020102020204" pitchFamily="34" charset="0"/>
              </a:rPr>
              <a:t>on class in one semester will be made;</a:t>
            </a:r>
          </a:p>
          <a:p>
            <a:pPr eaLnBrk="0" hangingPunct="0"/>
            <a:endParaRPr lang="en-US" altLang="zh-CN" sz="2000" dirty="0">
              <a:solidFill>
                <a:srgbClr val="6600FF"/>
              </a:solidFill>
              <a:latin typeface="Arial Black" panose="020B0A04020102020204" pitchFamily="34" charset="0"/>
            </a:endParaRPr>
          </a:p>
          <a:p>
            <a:pPr eaLnBrk="0" hangingPunct="0"/>
            <a:endParaRPr lang="en-US" altLang="zh-CN" sz="2000" dirty="0">
              <a:solidFill>
                <a:srgbClr val="6600FF"/>
              </a:solidFill>
              <a:latin typeface="Arial Black" panose="020B0A04020102020204" pitchFamily="34" charset="0"/>
            </a:endParaRPr>
          </a:p>
          <a:p>
            <a:pPr eaLnBrk="0" hangingPunct="0"/>
            <a:r>
              <a:rPr lang="en-US" altLang="zh-CN" sz="2000" dirty="0">
                <a:solidFill>
                  <a:srgbClr val="6600FF"/>
                </a:solidFill>
                <a:latin typeface="Arial Black" panose="020B0A04020102020204" pitchFamily="34" charset="0"/>
              </a:rPr>
              <a:t>individual semi-structured interviews </a:t>
            </a:r>
          </a:p>
          <a:p>
            <a:pPr eaLnBrk="0" hangingPunct="0"/>
            <a:r>
              <a:rPr lang="en-US" altLang="zh-CN" sz="2000" dirty="0">
                <a:solidFill>
                  <a:srgbClr val="6600FF"/>
                </a:solidFill>
                <a:latin typeface="Arial Black" panose="020B0A04020102020204" pitchFamily="34" charset="0"/>
              </a:rPr>
              <a:t>among 18 teachers and 35 students </a:t>
            </a:r>
          </a:p>
          <a:p>
            <a:pPr eaLnBrk="0" hangingPunct="0"/>
            <a:r>
              <a:rPr lang="en-US" altLang="zh-CN" sz="2000" dirty="0">
                <a:solidFill>
                  <a:srgbClr val="6600FF"/>
                </a:solidFill>
                <a:latin typeface="Arial Black" panose="020B0A04020102020204" pitchFamily="34" charset="0"/>
              </a:rPr>
              <a:t>will be carried out and recorded</a:t>
            </a:r>
          </a:p>
        </p:txBody>
      </p:sp>
      <p:sp>
        <p:nvSpPr>
          <p:cNvPr id="4" name="文本框 3">
            <a:extLst>
              <a:ext uri="{FF2B5EF4-FFF2-40B4-BE49-F238E27FC236}">
                <a16:creationId xmlns:a16="http://schemas.microsoft.com/office/drawing/2014/main" id="{6FFC44A1-71D7-65D1-7E2B-C9F6177F5CB7}"/>
              </a:ext>
            </a:extLst>
          </p:cNvPr>
          <p:cNvSpPr txBox="1"/>
          <p:nvPr/>
        </p:nvSpPr>
        <p:spPr>
          <a:xfrm>
            <a:off x="-180528" y="1271870"/>
            <a:ext cx="8896808" cy="954107"/>
          </a:xfrm>
          <a:prstGeom prst="rect">
            <a:avLst/>
          </a:prstGeom>
          <a:noFill/>
        </p:spPr>
        <p:txBody>
          <a:bodyPr wrap="square">
            <a:spAutoFit/>
          </a:bodyPr>
          <a:lstStyle/>
          <a:p>
            <a:pPr lvl="1" eaLnBrk="0" hangingPunct="0"/>
            <a:r>
              <a:rPr lang="en-US" altLang="zh-CN" sz="2800" i="1" dirty="0">
                <a:latin typeface="Arial Black" panose="020B0A04020102020204" pitchFamily="34" charset="0"/>
              </a:rPr>
              <a:t>3. A description of the evidence I intend to collect</a:t>
            </a:r>
          </a:p>
        </p:txBody>
      </p:sp>
    </p:spTree>
    <p:extLst>
      <p:ext uri="{BB962C8B-B14F-4D97-AF65-F5344CB8AC3E}">
        <p14:creationId xmlns:p14="http://schemas.microsoft.com/office/powerpoint/2010/main" val="352359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circle(in)">
                                      <p:cBhvr>
                                        <p:cTn id="12" dur="20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circle(in)">
                                      <p:cBhvr>
                                        <p:cTn id="17" dur="20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circle(in)">
                                      <p:cBhvr>
                                        <p:cTn id="22" dur="2000"/>
                                        <p:tgtEl>
                                          <p:spTgt spid="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animEffect transition="in" filter="circle(in)">
                                      <p:cBhvr>
                                        <p:cTn id="27" dur="2000"/>
                                        <p:tgtEl>
                                          <p:spTgt spid="7">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7">
                                            <p:txEl>
                                              <p:pRg st="8" end="8"/>
                                            </p:txEl>
                                          </p:spTgt>
                                        </p:tgtEl>
                                        <p:attrNameLst>
                                          <p:attrName>style.visibility</p:attrName>
                                        </p:attrNameLst>
                                      </p:cBhvr>
                                      <p:to>
                                        <p:strVal val="visible"/>
                                      </p:to>
                                    </p:set>
                                    <p:animEffect transition="in" filter="circle(in)">
                                      <p:cBhvr>
                                        <p:cTn id="32" dur="2000"/>
                                        <p:tgtEl>
                                          <p:spTgt spid="7">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Effect transition="in" filter="circle(in)">
                                      <p:cBhvr>
                                        <p:cTn id="37" dur="20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罐子的免费图片">
            <a:extLst>
              <a:ext uri="{FF2B5EF4-FFF2-40B4-BE49-F238E27FC236}">
                <a16:creationId xmlns:a16="http://schemas.microsoft.com/office/drawing/2014/main" id="{D949F27E-0538-33E8-511E-D6FF56A003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86037" y="4725144"/>
            <a:ext cx="3466349" cy="2087031"/>
          </a:xfrm>
          <a:prstGeom prst="rect">
            <a:avLst/>
          </a:prstGeom>
          <a:noFill/>
          <a:extLst>
            <a:ext uri="{909E8E84-426E-40DD-AFC4-6F175D3DCCD1}">
              <a14:hiddenFill xmlns:a14="http://schemas.microsoft.com/office/drawing/2010/main">
                <a:solidFill>
                  <a:srgbClr val="FFFFFF"/>
                </a:solidFill>
              </a14:hiddenFill>
            </a:ext>
          </a:extLst>
        </p:spPr>
      </p:pic>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4"/>
          <a:stretch>
            <a:fillRect/>
          </a:stretch>
        </p:blipFill>
        <p:spPr>
          <a:xfrm>
            <a:off x="2433" y="28604"/>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91614" y="2004676"/>
            <a:ext cx="8948273" cy="5020667"/>
          </a:xfrm>
          <a:prstGeom prst="rect">
            <a:avLst/>
          </a:prstGeom>
          <a:noFill/>
        </p:spPr>
        <p:txBody>
          <a:bodyPr wrap="square">
            <a:spAutoFit/>
          </a:bodyPr>
          <a:lstStyle/>
          <a:p>
            <a:pPr eaLnBrk="0" hangingPunct="0"/>
            <a:r>
              <a:rPr lang="en-US" altLang="zh-CN" sz="2400" dirty="0">
                <a:solidFill>
                  <a:srgbClr val="6600FF"/>
                </a:solidFill>
                <a:latin typeface="+mj-lt"/>
              </a:rPr>
              <a:t>Online </a:t>
            </a:r>
            <a:r>
              <a:rPr lang="en-US" altLang="zh-CN" sz="2400" dirty="0">
                <a:solidFill>
                  <a:srgbClr val="FF0000"/>
                </a:solidFill>
                <a:latin typeface="+mj-lt"/>
              </a:rPr>
              <a:t>semi-structured questionnaire surveys </a:t>
            </a:r>
            <a:r>
              <a:rPr lang="en-US" altLang="zh-CN" sz="2400" dirty="0">
                <a:solidFill>
                  <a:srgbClr val="6600FF"/>
                </a:solidFill>
                <a:latin typeface="+mj-lt"/>
              </a:rPr>
              <a:t>will be carried out through Tencent QQ and data will be collected and </a:t>
            </a:r>
            <a:r>
              <a:rPr lang="en-US" altLang="zh-CN" sz="2400" dirty="0">
                <a:solidFill>
                  <a:srgbClr val="FF0000"/>
                </a:solidFill>
                <a:latin typeface="+mj-lt"/>
              </a:rPr>
              <a:t>a quantitative analysis</a:t>
            </a:r>
            <a:r>
              <a:rPr lang="en-US" altLang="zh-CN" sz="2400" dirty="0">
                <a:solidFill>
                  <a:srgbClr val="6600FF"/>
                </a:solidFill>
                <a:latin typeface="+mj-lt"/>
              </a:rPr>
              <a:t> will be used  to analyze the data with the help of SPSS.</a:t>
            </a:r>
          </a:p>
          <a:p>
            <a:pPr eaLnBrk="0" hangingPunct="0"/>
            <a:endParaRPr lang="en-US" altLang="zh-CN" sz="2400" dirty="0">
              <a:solidFill>
                <a:srgbClr val="6600FF"/>
              </a:solidFill>
              <a:latin typeface="+mj-lt"/>
            </a:endParaRPr>
          </a:p>
          <a:p>
            <a:pPr eaLnBrk="0" hangingPunct="0"/>
            <a:r>
              <a:rPr lang="en-US" altLang="zh-CN" sz="2400" dirty="0">
                <a:solidFill>
                  <a:srgbClr val="6600FF"/>
                </a:solidFill>
                <a:latin typeface="+mj-lt"/>
              </a:rPr>
              <a:t> Then unstructured observation is carried out and narrative and dynamic records will be made. Then </a:t>
            </a:r>
            <a:r>
              <a:rPr lang="en-US" altLang="zh-CN" sz="2400" dirty="0">
                <a:solidFill>
                  <a:srgbClr val="FF0000"/>
                </a:solidFill>
                <a:latin typeface="+mj-lt"/>
              </a:rPr>
              <a:t>qualitative analysis </a:t>
            </a:r>
            <a:r>
              <a:rPr lang="en-US" altLang="zh-CN" sz="2400" dirty="0">
                <a:solidFill>
                  <a:srgbClr val="6600FF"/>
                </a:solidFill>
                <a:latin typeface="+mj-lt"/>
              </a:rPr>
              <a:t>will be employed  to integrated the individual cases</a:t>
            </a:r>
          </a:p>
          <a:p>
            <a:pPr eaLnBrk="0" hangingPunct="0"/>
            <a:r>
              <a:rPr lang="en-US" altLang="zh-CN" sz="2400" dirty="0">
                <a:solidFill>
                  <a:srgbClr val="6600FF"/>
                </a:solidFill>
                <a:latin typeface="+mj-lt"/>
              </a:rPr>
              <a:t>with </a:t>
            </a:r>
            <a:r>
              <a:rPr lang="en-US" altLang="zh-CN" sz="2400" dirty="0" err="1">
                <a:solidFill>
                  <a:srgbClr val="6600FF"/>
                </a:solidFill>
                <a:latin typeface="+mj-lt"/>
              </a:rPr>
              <a:t>Nvivo</a:t>
            </a:r>
            <a:r>
              <a:rPr lang="en-US" altLang="zh-CN" sz="2400" dirty="0">
                <a:solidFill>
                  <a:srgbClr val="6600FF"/>
                </a:solidFill>
                <a:latin typeface="+mj-lt"/>
              </a:rPr>
              <a:t>. </a:t>
            </a:r>
          </a:p>
          <a:p>
            <a:pPr eaLnBrk="0" hangingPunct="0"/>
            <a:endParaRPr lang="en-US" altLang="zh-CN" sz="2400" dirty="0">
              <a:solidFill>
                <a:srgbClr val="6600FF"/>
              </a:solidFill>
              <a:latin typeface="+mj-lt"/>
            </a:endParaRPr>
          </a:p>
          <a:p>
            <a:pPr eaLnBrk="0" hangingPunct="0"/>
            <a:r>
              <a:rPr lang="en-US" altLang="zh-CN" sz="2400" dirty="0">
                <a:solidFill>
                  <a:srgbClr val="6600FF"/>
                </a:solidFill>
                <a:latin typeface="+mj-lt"/>
              </a:rPr>
              <a:t>Individual </a:t>
            </a:r>
            <a:r>
              <a:rPr lang="en-US" altLang="zh-CN" sz="2400" dirty="0">
                <a:solidFill>
                  <a:srgbClr val="FF0000"/>
                </a:solidFill>
                <a:latin typeface="+mj-lt"/>
              </a:rPr>
              <a:t>semi-structured interviews </a:t>
            </a:r>
            <a:r>
              <a:rPr lang="en-US" altLang="zh-CN" sz="2400" dirty="0">
                <a:solidFill>
                  <a:srgbClr val="6600FF"/>
                </a:solidFill>
                <a:latin typeface="+mj-lt"/>
              </a:rPr>
              <a:t>will be </a:t>
            </a:r>
          </a:p>
          <a:p>
            <a:pPr eaLnBrk="0" hangingPunct="0"/>
            <a:r>
              <a:rPr lang="en-US" altLang="zh-CN" sz="2400" dirty="0">
                <a:solidFill>
                  <a:srgbClr val="6600FF"/>
                </a:solidFill>
                <a:latin typeface="+mj-lt"/>
              </a:rPr>
              <a:t>carried out and recorded, and all  the recording </a:t>
            </a:r>
          </a:p>
          <a:p>
            <a:pPr eaLnBrk="0" hangingPunct="0"/>
            <a:r>
              <a:rPr lang="en-US" altLang="zh-CN" sz="2400" dirty="0">
                <a:solidFill>
                  <a:srgbClr val="6600FF"/>
                </a:solidFill>
                <a:latin typeface="+mj-lt"/>
              </a:rPr>
              <a:t>will be organized and analyzed </a:t>
            </a:r>
            <a:r>
              <a:rPr lang="en-US" altLang="zh-CN" sz="2400" dirty="0">
                <a:solidFill>
                  <a:srgbClr val="FF0000"/>
                </a:solidFill>
                <a:latin typeface="+mj-lt"/>
              </a:rPr>
              <a:t>qualitatively</a:t>
            </a:r>
            <a:r>
              <a:rPr lang="en-US" altLang="zh-CN" sz="2400" dirty="0">
                <a:solidFill>
                  <a:srgbClr val="6600FF"/>
                </a:solidFill>
                <a:latin typeface="+mj-lt"/>
              </a:rPr>
              <a:t> with </a:t>
            </a:r>
          </a:p>
          <a:p>
            <a:pPr eaLnBrk="0" hangingPunct="0"/>
            <a:r>
              <a:rPr lang="en-US" altLang="zh-CN" sz="2400" dirty="0" err="1">
                <a:solidFill>
                  <a:srgbClr val="6600FF"/>
                </a:solidFill>
                <a:latin typeface="+mj-lt"/>
              </a:rPr>
              <a:t>Nvivo</a:t>
            </a:r>
            <a:r>
              <a:rPr lang="en-US" altLang="zh-CN" sz="2400" dirty="0">
                <a:solidFill>
                  <a:srgbClr val="6600FF"/>
                </a:solidFill>
                <a:latin typeface="+mj-lt"/>
              </a:rPr>
              <a:t>.</a:t>
            </a:r>
            <a:endParaRPr lang="en-US" altLang="zh-CN" sz="2400" dirty="0">
              <a:solidFill>
                <a:srgbClr val="FF9900"/>
              </a:solidFill>
              <a:latin typeface="+mj-lt"/>
            </a:endParaRPr>
          </a:p>
        </p:txBody>
      </p:sp>
      <p:sp>
        <p:nvSpPr>
          <p:cNvPr id="4" name="文本框 3">
            <a:extLst>
              <a:ext uri="{FF2B5EF4-FFF2-40B4-BE49-F238E27FC236}">
                <a16:creationId xmlns:a16="http://schemas.microsoft.com/office/drawing/2014/main" id="{6FFC44A1-71D7-65D1-7E2B-C9F6177F5CB7}"/>
              </a:ext>
            </a:extLst>
          </p:cNvPr>
          <p:cNvSpPr txBox="1"/>
          <p:nvPr/>
        </p:nvSpPr>
        <p:spPr>
          <a:xfrm>
            <a:off x="-162070" y="1016640"/>
            <a:ext cx="9256848" cy="1323439"/>
          </a:xfrm>
          <a:prstGeom prst="rect">
            <a:avLst/>
          </a:prstGeom>
          <a:noFill/>
        </p:spPr>
        <p:txBody>
          <a:bodyPr wrap="square">
            <a:spAutoFit/>
          </a:bodyPr>
          <a:lstStyle/>
          <a:p>
            <a:pPr lvl="1" eaLnBrk="0" hangingPunct="0"/>
            <a:r>
              <a:rPr lang="en-US" altLang="zh-CN" sz="2800" i="1" dirty="0">
                <a:latin typeface="Arial Black" panose="020B0A04020102020204" pitchFamily="34" charset="0"/>
              </a:rPr>
              <a:t>4. </a:t>
            </a:r>
            <a:r>
              <a:rPr lang="en-US" altLang="zh-CN" sz="2400" i="1" dirty="0">
                <a:latin typeface="Arial Black" panose="020B0A04020102020204" pitchFamily="34" charset="0"/>
              </a:rPr>
              <a:t>The methods of collecting evidence and the methods of analyzing the evidence I collect</a:t>
            </a:r>
          </a:p>
          <a:p>
            <a:pPr lvl="1" eaLnBrk="0" hangingPunct="0"/>
            <a:endParaRPr lang="en-US" altLang="zh-CN" sz="2800" i="1" dirty="0">
              <a:latin typeface="Arial Black" panose="020B0A04020102020204" pitchFamily="34" charset="0"/>
            </a:endParaRPr>
          </a:p>
        </p:txBody>
      </p:sp>
    </p:spTree>
    <p:extLst>
      <p:ext uri="{BB962C8B-B14F-4D97-AF65-F5344CB8AC3E}">
        <p14:creationId xmlns:p14="http://schemas.microsoft.com/office/powerpoint/2010/main" val="3095385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circle(in)">
                                      <p:cBhvr>
                                        <p:cTn id="12" dur="20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circle(in)">
                                      <p:cBhvr>
                                        <p:cTn id="17" dur="20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circle(in)">
                                      <p:cBhvr>
                                        <p:cTn id="22" dur="20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circle(in)">
                                      <p:cBhvr>
                                        <p:cTn id="27" dur="2000"/>
                                        <p:tgtEl>
                                          <p:spTgt spid="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7">
                                            <p:txEl>
                                              <p:pRg st="7" end="7"/>
                                            </p:txEl>
                                          </p:spTgt>
                                        </p:tgtEl>
                                        <p:attrNameLst>
                                          <p:attrName>style.visibility</p:attrName>
                                        </p:attrNameLst>
                                      </p:cBhvr>
                                      <p:to>
                                        <p:strVal val="visible"/>
                                      </p:to>
                                    </p:set>
                                    <p:animEffect transition="in" filter="circle(in)">
                                      <p:cBhvr>
                                        <p:cTn id="32" dur="2000"/>
                                        <p:tgtEl>
                                          <p:spTgt spid="7">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Effect transition="in" filter="circle(in)">
                                      <p:cBhvr>
                                        <p:cTn id="37" dur="20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3"/>
          <a:stretch>
            <a:fillRect/>
          </a:stretch>
        </p:blipFill>
        <p:spPr>
          <a:xfrm>
            <a:off x="2433" y="28604"/>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179512" y="2481208"/>
            <a:ext cx="8648137" cy="2308324"/>
          </a:xfrm>
          <a:prstGeom prst="rect">
            <a:avLst/>
          </a:prstGeom>
          <a:noFill/>
        </p:spPr>
        <p:txBody>
          <a:bodyPr wrap="square">
            <a:spAutoFit/>
          </a:bodyPr>
          <a:lstStyle/>
          <a:p>
            <a:pPr eaLnBrk="0" hangingPunct="0"/>
            <a:r>
              <a:rPr lang="en-US" altLang="zh-CN" sz="2400" dirty="0">
                <a:solidFill>
                  <a:srgbClr val="6600FF"/>
                </a:solidFill>
                <a:latin typeface="Arial Black" panose="020B0A04020102020204" pitchFamily="34" charset="0"/>
              </a:rPr>
              <a:t>    </a:t>
            </a:r>
            <a:r>
              <a:rPr lang="en-US" altLang="zh-CN" sz="2400" dirty="0">
                <a:solidFill>
                  <a:srgbClr val="6600FF"/>
                </a:solidFill>
                <a:latin typeface="+mj-lt"/>
                <a:ea typeface="+mn-ea"/>
              </a:rPr>
              <a:t>Two questionnaire surveys are to be conducted respectively among 35 teachers and 118 college non-English major students </a:t>
            </a:r>
            <a:r>
              <a:rPr lang="en-US" altLang="zh-CN" sz="2400" dirty="0">
                <a:solidFill>
                  <a:srgbClr val="B40000"/>
                </a:solidFill>
                <a:latin typeface="+mj-lt"/>
                <a:ea typeface="+mn-ea"/>
              </a:rPr>
              <a:t>online</a:t>
            </a:r>
            <a:r>
              <a:rPr lang="en-US" altLang="zh-CN" sz="2400" dirty="0">
                <a:solidFill>
                  <a:srgbClr val="6600FF"/>
                </a:solidFill>
                <a:latin typeface="+mj-lt"/>
                <a:ea typeface="+mn-ea"/>
              </a:rPr>
              <a:t>. Classroom observation will be conducted </a:t>
            </a:r>
            <a:r>
              <a:rPr lang="en-US" altLang="zh-CN" sz="2400" dirty="0">
                <a:solidFill>
                  <a:srgbClr val="B40000"/>
                </a:solidFill>
                <a:latin typeface="+mj-lt"/>
                <a:ea typeface="+mn-ea"/>
              </a:rPr>
              <a:t>in the writing classroom </a:t>
            </a:r>
            <a:r>
              <a:rPr lang="en-US" altLang="zh-CN" sz="2400" dirty="0">
                <a:solidFill>
                  <a:srgbClr val="6600FF"/>
                </a:solidFill>
                <a:latin typeface="+mj-lt"/>
                <a:ea typeface="+mn-ea"/>
              </a:rPr>
              <a:t>for the 118 students. Interviews with 18 teachers and 35 students will be carried out </a:t>
            </a:r>
            <a:r>
              <a:rPr lang="en-US" altLang="zh-CN" sz="2400" dirty="0">
                <a:solidFill>
                  <a:srgbClr val="B40000"/>
                </a:solidFill>
                <a:latin typeface="+mj-lt"/>
                <a:ea typeface="+mn-ea"/>
              </a:rPr>
              <a:t>in the coffee shop of the school cafeteria </a:t>
            </a:r>
            <a:r>
              <a:rPr lang="en-US" altLang="zh-CN" sz="2400" dirty="0">
                <a:solidFill>
                  <a:srgbClr val="6600FF"/>
                </a:solidFill>
                <a:latin typeface="+mj-lt"/>
                <a:ea typeface="+mn-ea"/>
              </a:rPr>
              <a:t>in 2 months. </a:t>
            </a:r>
          </a:p>
        </p:txBody>
      </p:sp>
      <p:sp>
        <p:nvSpPr>
          <p:cNvPr id="4" name="文本框 3">
            <a:extLst>
              <a:ext uri="{FF2B5EF4-FFF2-40B4-BE49-F238E27FC236}">
                <a16:creationId xmlns:a16="http://schemas.microsoft.com/office/drawing/2014/main" id="{6FFC44A1-71D7-65D1-7E2B-C9F6177F5CB7}"/>
              </a:ext>
            </a:extLst>
          </p:cNvPr>
          <p:cNvSpPr txBox="1"/>
          <p:nvPr/>
        </p:nvSpPr>
        <p:spPr>
          <a:xfrm>
            <a:off x="-180528" y="1271870"/>
            <a:ext cx="8896808" cy="954107"/>
          </a:xfrm>
          <a:prstGeom prst="rect">
            <a:avLst/>
          </a:prstGeom>
          <a:noFill/>
        </p:spPr>
        <p:txBody>
          <a:bodyPr wrap="square">
            <a:spAutoFit/>
          </a:bodyPr>
          <a:lstStyle/>
          <a:p>
            <a:pPr lvl="1" eaLnBrk="0" hangingPunct="0"/>
            <a:r>
              <a:rPr lang="en-US" altLang="zh-CN" sz="2800" i="1" dirty="0">
                <a:latin typeface="Arial Black" panose="020B0A04020102020204" pitchFamily="34" charset="0"/>
              </a:rPr>
              <a:t>5. A description of the settings in which I plan to collect my evidence</a:t>
            </a:r>
          </a:p>
        </p:txBody>
      </p:sp>
      <p:pic>
        <p:nvPicPr>
          <p:cNvPr id="3074" name="Picture 2" descr="表的免费图片">
            <a:extLst>
              <a:ext uri="{FF2B5EF4-FFF2-40B4-BE49-F238E27FC236}">
                <a16:creationId xmlns:a16="http://schemas.microsoft.com/office/drawing/2014/main" id="{3D22B3D9-24C1-7C33-9F4A-4D138F4D56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4796640"/>
            <a:ext cx="3064160" cy="2042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4055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heel(1)">
                                      <p:cBhvr>
                                        <p:cTn id="7"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CB792B22-87B5-5E43-6B2B-5D3250B7B939}"/>
              </a:ext>
            </a:extLst>
          </p:cNvPr>
          <p:cNvPicPr>
            <a:picLocks noChangeAspect="1"/>
          </p:cNvPicPr>
          <p:nvPr/>
        </p:nvPicPr>
        <p:blipFill>
          <a:blip r:embed="rId3"/>
          <a:stretch>
            <a:fillRect/>
          </a:stretch>
        </p:blipFill>
        <p:spPr>
          <a:xfrm>
            <a:off x="5998854" y="4734761"/>
            <a:ext cx="3105458" cy="2093056"/>
          </a:xfrm>
          <a:prstGeom prst="rect">
            <a:avLst/>
          </a:prstGeom>
        </p:spPr>
      </p:pic>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4"/>
          <a:stretch>
            <a:fillRect/>
          </a:stretch>
        </p:blipFill>
        <p:spPr>
          <a:xfrm>
            <a:off x="2433" y="28604"/>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179512" y="2481208"/>
            <a:ext cx="8896808" cy="3539430"/>
          </a:xfrm>
          <a:prstGeom prst="rect">
            <a:avLst/>
          </a:prstGeom>
          <a:noFill/>
        </p:spPr>
        <p:txBody>
          <a:bodyPr wrap="square">
            <a:spAutoFit/>
          </a:bodyPr>
          <a:lstStyle/>
          <a:p>
            <a:pPr eaLnBrk="0" hangingPunct="0"/>
            <a:r>
              <a:rPr lang="en-US" altLang="zh-CN" sz="2400" dirty="0">
                <a:solidFill>
                  <a:srgbClr val="6600FF"/>
                </a:solidFill>
                <a:latin typeface="Arial Black" panose="020B0A04020102020204" pitchFamily="34" charset="0"/>
              </a:rPr>
              <a:t> </a:t>
            </a:r>
            <a:r>
              <a:rPr lang="en-US" altLang="zh-CN" sz="2000" dirty="0">
                <a:solidFill>
                  <a:srgbClr val="6600FF"/>
                </a:solidFill>
                <a:latin typeface="Arial Black" panose="020B0A04020102020204" pitchFamily="34" charset="0"/>
              </a:rPr>
              <a:t>“Informed consent” will be adopted; get the permission of the School of Foreign Language of HUAT</a:t>
            </a:r>
          </a:p>
          <a:p>
            <a:pPr eaLnBrk="0" hangingPunct="0"/>
            <a:endParaRPr lang="en-US" altLang="zh-CN" sz="2000" dirty="0">
              <a:solidFill>
                <a:srgbClr val="6600FF"/>
              </a:solidFill>
              <a:latin typeface="Arial Black" panose="020B0A04020102020204" pitchFamily="34" charset="0"/>
            </a:endParaRPr>
          </a:p>
          <a:p>
            <a:pPr eaLnBrk="0" hangingPunct="0"/>
            <a:r>
              <a:rPr lang="en-US" altLang="zh-CN" sz="2000" dirty="0">
                <a:solidFill>
                  <a:srgbClr val="6600FF"/>
                </a:solidFill>
                <a:latin typeface="Arial Black" panose="020B0A04020102020204" pitchFamily="34" charset="0"/>
              </a:rPr>
              <a:t> Confidentiality and anonymity should be guaranteed</a:t>
            </a:r>
          </a:p>
          <a:p>
            <a:pPr eaLnBrk="0" hangingPunct="0"/>
            <a:endParaRPr lang="en-US" altLang="zh-CN" sz="2000" dirty="0">
              <a:solidFill>
                <a:srgbClr val="6600FF"/>
              </a:solidFill>
              <a:latin typeface="Arial Black" panose="020B0A04020102020204" pitchFamily="34" charset="0"/>
            </a:endParaRPr>
          </a:p>
          <a:p>
            <a:pPr eaLnBrk="0" hangingPunct="0"/>
            <a:r>
              <a:rPr lang="en-US" altLang="zh-CN" sz="2000" dirty="0">
                <a:solidFill>
                  <a:srgbClr val="6600FF"/>
                </a:solidFill>
                <a:latin typeface="Arial Black" panose="020B0A04020102020204" pitchFamily="34" charset="0"/>
              </a:rPr>
              <a:t>  The use of personal data should be kept</a:t>
            </a:r>
          </a:p>
          <a:p>
            <a:pPr eaLnBrk="0" hangingPunct="0"/>
            <a:r>
              <a:rPr lang="en-US" altLang="zh-CN" sz="2000" dirty="0">
                <a:solidFill>
                  <a:srgbClr val="6600FF"/>
                </a:solidFill>
                <a:latin typeface="Arial Black" panose="020B0A04020102020204" pitchFamily="34" charset="0"/>
              </a:rPr>
              <a:t>   open to participants  </a:t>
            </a:r>
            <a:r>
              <a:rPr lang="en-US" altLang="zh-CN" sz="1800" b="1" i="1" dirty="0">
                <a:solidFill>
                  <a:schemeClr val="tx1">
                    <a:lumMod val="85000"/>
                    <a:lumOff val="15000"/>
                  </a:schemeClr>
                </a:solidFill>
                <a:effectLst/>
                <a:latin typeface="Times New Roman" panose="02020603050405020304" pitchFamily="18" charset="0"/>
                <a:ea typeface="等线" panose="02010600030101010101" pitchFamily="2" charset="-122"/>
              </a:rPr>
              <a:t>Data Protection Act (1998)</a:t>
            </a:r>
            <a:endParaRPr lang="en-US" altLang="zh-CN" sz="2400" b="1" i="1" dirty="0">
              <a:solidFill>
                <a:schemeClr val="tx1">
                  <a:lumMod val="85000"/>
                  <a:lumOff val="15000"/>
                </a:schemeClr>
              </a:solidFill>
              <a:latin typeface="Arial Black" panose="020B0A04020102020204" pitchFamily="34" charset="0"/>
            </a:endParaRPr>
          </a:p>
          <a:p>
            <a:pPr eaLnBrk="0" hangingPunct="0"/>
            <a:endParaRPr lang="en-US" altLang="zh-CN" sz="2400" dirty="0">
              <a:solidFill>
                <a:srgbClr val="6600FF"/>
              </a:solidFill>
              <a:latin typeface="Arial Black" panose="020B0A04020102020204" pitchFamily="34" charset="0"/>
            </a:endParaRPr>
          </a:p>
          <a:p>
            <a:pPr eaLnBrk="0" hangingPunct="0"/>
            <a:endParaRPr lang="en-US" altLang="zh-CN" sz="2400" dirty="0">
              <a:solidFill>
                <a:srgbClr val="6600FF"/>
              </a:solidFill>
              <a:latin typeface="Arial Black" panose="020B0A04020102020204" pitchFamily="34" charset="0"/>
            </a:endParaRPr>
          </a:p>
          <a:p>
            <a:pPr eaLnBrk="0" hangingPunct="0"/>
            <a:r>
              <a:rPr lang="en-US" altLang="zh-CN" sz="1800" i="1" dirty="0">
                <a:effectLst/>
                <a:latin typeface="Times New Roman" panose="02020603050405020304" pitchFamily="18" charset="0"/>
                <a:ea typeface="等线" panose="02010600030101010101" pitchFamily="2" charset="-122"/>
              </a:rPr>
              <a:t>                                          </a:t>
            </a:r>
            <a:r>
              <a:rPr lang="en-US" altLang="zh-CN" sz="3200" i="1" dirty="0">
                <a:solidFill>
                  <a:srgbClr val="FF0000"/>
                </a:solidFill>
                <a:effectLst/>
                <a:latin typeface="Arial Black" panose="020B0A04020102020204" pitchFamily="34" charset="0"/>
                <a:ea typeface="等线" panose="02010600030101010101" pitchFamily="2" charset="-122"/>
              </a:rPr>
              <a:t>BERA document</a:t>
            </a:r>
            <a:endParaRPr lang="en-US" altLang="zh-CN" sz="3200" i="1" dirty="0">
              <a:solidFill>
                <a:srgbClr val="FF0000"/>
              </a:solidFill>
              <a:latin typeface="Arial Black" panose="020B0A04020102020204" pitchFamily="34" charset="0"/>
            </a:endParaRPr>
          </a:p>
        </p:txBody>
      </p:sp>
      <p:sp>
        <p:nvSpPr>
          <p:cNvPr id="4" name="文本框 3">
            <a:extLst>
              <a:ext uri="{FF2B5EF4-FFF2-40B4-BE49-F238E27FC236}">
                <a16:creationId xmlns:a16="http://schemas.microsoft.com/office/drawing/2014/main" id="{6FFC44A1-71D7-65D1-7E2B-C9F6177F5CB7}"/>
              </a:ext>
            </a:extLst>
          </p:cNvPr>
          <p:cNvSpPr txBox="1"/>
          <p:nvPr/>
        </p:nvSpPr>
        <p:spPr>
          <a:xfrm>
            <a:off x="-180528" y="1271870"/>
            <a:ext cx="8896808" cy="954107"/>
          </a:xfrm>
          <a:prstGeom prst="rect">
            <a:avLst/>
          </a:prstGeom>
          <a:noFill/>
        </p:spPr>
        <p:txBody>
          <a:bodyPr wrap="square">
            <a:spAutoFit/>
          </a:bodyPr>
          <a:lstStyle/>
          <a:p>
            <a:pPr lvl="1" eaLnBrk="0" hangingPunct="0"/>
            <a:endParaRPr lang="en-US" altLang="zh-CN" sz="2800" i="1" dirty="0">
              <a:solidFill>
                <a:srgbClr val="6600FF"/>
              </a:solidFill>
              <a:latin typeface="Arial Black" panose="020B0A04020102020204" pitchFamily="34" charset="0"/>
            </a:endParaRPr>
          </a:p>
          <a:p>
            <a:pPr lvl="1" eaLnBrk="0" hangingPunct="0"/>
            <a:r>
              <a:rPr lang="en-US" altLang="zh-CN" sz="2800" i="1" dirty="0">
                <a:latin typeface="Arial Black" panose="020B0A04020102020204" pitchFamily="34" charset="0"/>
              </a:rPr>
              <a:t>6. The ethical issues to be considered</a:t>
            </a:r>
          </a:p>
        </p:txBody>
      </p:sp>
      <p:pic>
        <p:nvPicPr>
          <p:cNvPr id="3" name="图片 2">
            <a:extLst>
              <a:ext uri="{FF2B5EF4-FFF2-40B4-BE49-F238E27FC236}">
                <a16:creationId xmlns:a16="http://schemas.microsoft.com/office/drawing/2014/main" id="{C74443F3-8A19-D8EC-4401-826D5D8C751D}"/>
              </a:ext>
            </a:extLst>
          </p:cNvPr>
          <p:cNvPicPr>
            <a:picLocks noChangeAspect="1"/>
          </p:cNvPicPr>
          <p:nvPr/>
        </p:nvPicPr>
        <p:blipFill>
          <a:blip r:embed="rId5"/>
          <a:stretch>
            <a:fillRect/>
          </a:stretch>
        </p:blipFill>
        <p:spPr>
          <a:xfrm>
            <a:off x="7511857" y="49136"/>
            <a:ext cx="1624912" cy="1081305"/>
          </a:xfrm>
          <a:prstGeom prst="rect">
            <a:avLst/>
          </a:prstGeom>
        </p:spPr>
      </p:pic>
    </p:spTree>
    <p:extLst>
      <p:ext uri="{BB962C8B-B14F-4D97-AF65-F5344CB8AC3E}">
        <p14:creationId xmlns:p14="http://schemas.microsoft.com/office/powerpoint/2010/main" val="3421623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3"/>
          <a:stretch>
            <a:fillRect/>
          </a:stretch>
        </p:blipFill>
        <p:spPr>
          <a:xfrm>
            <a:off x="2433" y="28604"/>
            <a:ext cx="2481335" cy="878878"/>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179512" y="2481208"/>
            <a:ext cx="8896808" cy="830997"/>
          </a:xfrm>
          <a:prstGeom prst="rect">
            <a:avLst/>
          </a:prstGeom>
          <a:noFill/>
        </p:spPr>
        <p:txBody>
          <a:bodyPr wrap="square">
            <a:spAutoFit/>
          </a:bodyPr>
          <a:lstStyle/>
          <a:p>
            <a:pPr eaLnBrk="0" hangingPunct="0"/>
            <a:r>
              <a:rPr lang="en-US" altLang="zh-CN" sz="2400" dirty="0">
                <a:solidFill>
                  <a:srgbClr val="6600FF"/>
                </a:solidFill>
                <a:latin typeface="Arial Black" panose="020B0A04020102020204" pitchFamily="34" charset="0"/>
              </a:rPr>
              <a:t>   </a:t>
            </a:r>
          </a:p>
          <a:p>
            <a:pPr eaLnBrk="0" hangingPunct="0"/>
            <a:r>
              <a:rPr lang="en-US" altLang="zh-CN" sz="2400" dirty="0">
                <a:solidFill>
                  <a:srgbClr val="6600FF"/>
                </a:solidFill>
                <a:latin typeface="Arial Black" panose="020B0A04020102020204" pitchFamily="34" charset="0"/>
              </a:rPr>
              <a:t>   </a:t>
            </a:r>
          </a:p>
        </p:txBody>
      </p:sp>
      <p:sp>
        <p:nvSpPr>
          <p:cNvPr id="4" name="文本框 3">
            <a:extLst>
              <a:ext uri="{FF2B5EF4-FFF2-40B4-BE49-F238E27FC236}">
                <a16:creationId xmlns:a16="http://schemas.microsoft.com/office/drawing/2014/main" id="{6FFC44A1-71D7-65D1-7E2B-C9F6177F5CB7}"/>
              </a:ext>
            </a:extLst>
          </p:cNvPr>
          <p:cNvSpPr txBox="1"/>
          <p:nvPr/>
        </p:nvSpPr>
        <p:spPr>
          <a:xfrm>
            <a:off x="-20082" y="1038894"/>
            <a:ext cx="8896808" cy="523220"/>
          </a:xfrm>
          <a:prstGeom prst="rect">
            <a:avLst/>
          </a:prstGeom>
          <a:noFill/>
        </p:spPr>
        <p:txBody>
          <a:bodyPr wrap="square">
            <a:spAutoFit/>
          </a:bodyPr>
          <a:lstStyle/>
          <a:p>
            <a:pPr lvl="1" eaLnBrk="0" hangingPunct="0"/>
            <a:r>
              <a:rPr lang="en-US" altLang="zh-CN" sz="2800" i="1" dirty="0">
                <a:solidFill>
                  <a:srgbClr val="6600FF"/>
                </a:solidFill>
                <a:latin typeface="Arial Black" panose="020B0A04020102020204" pitchFamily="34" charset="0"/>
              </a:rPr>
              <a:t> </a:t>
            </a:r>
            <a:r>
              <a:rPr lang="en-US" altLang="zh-CN" sz="2400" i="1" dirty="0">
                <a:latin typeface="Arial Black" panose="020B0A04020102020204" pitchFamily="34" charset="0"/>
              </a:rPr>
              <a:t>7 The timetable for the proposed project</a:t>
            </a:r>
          </a:p>
        </p:txBody>
      </p:sp>
      <p:graphicFrame>
        <p:nvGraphicFramePr>
          <p:cNvPr id="3" name="表格 2">
            <a:extLst>
              <a:ext uri="{FF2B5EF4-FFF2-40B4-BE49-F238E27FC236}">
                <a16:creationId xmlns:a16="http://schemas.microsoft.com/office/drawing/2014/main" id="{26740264-3450-D33D-0FB9-02C15A6F88BB}"/>
              </a:ext>
            </a:extLst>
          </p:cNvPr>
          <p:cNvGraphicFramePr>
            <a:graphicFrameLocks noGrp="1"/>
          </p:cNvGraphicFramePr>
          <p:nvPr>
            <p:extLst>
              <p:ext uri="{D42A27DB-BD31-4B8C-83A1-F6EECF244321}">
                <p14:modId xmlns:p14="http://schemas.microsoft.com/office/powerpoint/2010/main" val="2546713154"/>
              </p:ext>
            </p:extLst>
          </p:nvPr>
        </p:nvGraphicFramePr>
        <p:xfrm>
          <a:off x="395535" y="1693527"/>
          <a:ext cx="8237378" cy="5114542"/>
        </p:xfrm>
        <a:graphic>
          <a:graphicData uri="http://schemas.openxmlformats.org/drawingml/2006/table">
            <a:tbl>
              <a:tblPr firstRow="1" firstCol="1" bandRow="1">
                <a:tableStyleId>{5C22544A-7EE6-4342-B048-85BDC9FD1C3A}</a:tableStyleId>
              </a:tblPr>
              <a:tblGrid>
                <a:gridCol w="1656185">
                  <a:extLst>
                    <a:ext uri="{9D8B030D-6E8A-4147-A177-3AD203B41FA5}">
                      <a16:colId xmlns:a16="http://schemas.microsoft.com/office/drawing/2014/main" val="2733894243"/>
                    </a:ext>
                  </a:extLst>
                </a:gridCol>
                <a:gridCol w="1583080">
                  <a:extLst>
                    <a:ext uri="{9D8B030D-6E8A-4147-A177-3AD203B41FA5}">
                      <a16:colId xmlns:a16="http://schemas.microsoft.com/office/drawing/2014/main" val="3575514708"/>
                    </a:ext>
                  </a:extLst>
                </a:gridCol>
                <a:gridCol w="4998113">
                  <a:extLst>
                    <a:ext uri="{9D8B030D-6E8A-4147-A177-3AD203B41FA5}">
                      <a16:colId xmlns:a16="http://schemas.microsoft.com/office/drawing/2014/main" val="3347068908"/>
                    </a:ext>
                  </a:extLst>
                </a:gridCol>
              </a:tblGrid>
              <a:tr h="367702">
                <a:tc>
                  <a:txBody>
                    <a:bodyPr/>
                    <a:lstStyle/>
                    <a:p>
                      <a:pPr algn="just">
                        <a:tabLst>
                          <a:tab pos="144780" algn="l"/>
                        </a:tabLst>
                      </a:pPr>
                      <a:r>
                        <a:rPr lang="en-US" sz="2000" kern="100" dirty="0">
                          <a:solidFill>
                            <a:srgbClr val="FFFF00"/>
                          </a:solidFill>
                          <a:effectLst/>
                        </a:rPr>
                        <a:t>	 Stage</a:t>
                      </a:r>
                      <a:endParaRPr lang="zh-CN" sz="2000" kern="100" dirty="0">
                        <a:solidFill>
                          <a:srgbClr val="FFFF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indent="152400" algn="just"/>
                      <a:r>
                        <a:rPr lang="en-US" sz="2000" kern="100" dirty="0">
                          <a:solidFill>
                            <a:srgbClr val="FFFF00"/>
                          </a:solidFill>
                          <a:effectLst/>
                        </a:rPr>
                        <a:t>        Time</a:t>
                      </a:r>
                      <a:endParaRPr lang="zh-CN" sz="2000" kern="100" dirty="0">
                        <a:solidFill>
                          <a:srgbClr val="FFFF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2000" kern="100" dirty="0">
                          <a:solidFill>
                            <a:srgbClr val="FFFF00"/>
                          </a:solidFill>
                          <a:effectLst/>
                        </a:rPr>
                        <a:t>                                   Task</a:t>
                      </a:r>
                      <a:endParaRPr lang="zh-CN" sz="2000" kern="100" dirty="0">
                        <a:solidFill>
                          <a:srgbClr val="FFFF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35320603"/>
                  </a:ext>
                </a:extLst>
              </a:tr>
              <a:tr h="827092">
                <a:tc>
                  <a:txBody>
                    <a:bodyPr/>
                    <a:lstStyle/>
                    <a:p>
                      <a:pPr algn="just"/>
                      <a:r>
                        <a:rPr lang="en-US" sz="1200" kern="100" dirty="0">
                          <a:effectLst/>
                        </a:rPr>
                        <a:t> </a:t>
                      </a:r>
                      <a:endParaRPr lang="zh-CN" sz="1600" kern="100" dirty="0">
                        <a:effectLst/>
                      </a:endParaRPr>
                    </a:p>
                    <a:p>
                      <a:pPr algn="just"/>
                      <a:r>
                        <a:rPr lang="en-US" sz="1800" kern="100" dirty="0">
                          <a:effectLst/>
                        </a:rPr>
                        <a:t>Preparation</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dirty="0">
                          <a:solidFill>
                            <a:srgbClr val="C00000"/>
                          </a:solidFill>
                          <a:effectLst/>
                        </a:rPr>
                        <a:t> </a:t>
                      </a:r>
                      <a:endParaRPr lang="zh-CN" sz="1600" kern="100" dirty="0">
                        <a:solidFill>
                          <a:srgbClr val="C00000"/>
                        </a:solidFill>
                        <a:effectLst/>
                      </a:endParaRPr>
                    </a:p>
                    <a:p>
                      <a:pPr algn="just"/>
                      <a:r>
                        <a:rPr lang="en-US" sz="1600" kern="100" dirty="0">
                          <a:solidFill>
                            <a:srgbClr val="C00000"/>
                          </a:solidFill>
                          <a:effectLst/>
                        </a:rPr>
                        <a:t>July1st—Aug. 31st</a:t>
                      </a:r>
                      <a:endParaRPr lang="zh-CN" sz="1600" kern="100" dirty="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marL="342900" lvl="0" indent="-342900" algn="just">
                        <a:buFont typeface="+mj-lt"/>
                        <a:buAutoNum type="arabicParenBoth"/>
                      </a:pPr>
                      <a:r>
                        <a:rPr lang="en-US" sz="1800" kern="100" dirty="0">
                          <a:solidFill>
                            <a:srgbClr val="7030A0"/>
                          </a:solidFill>
                          <a:effectLst/>
                        </a:rPr>
                        <a:t>Extensive literature review and develop research plan; </a:t>
                      </a:r>
                      <a:endParaRPr lang="zh-CN" sz="1800" kern="100" dirty="0">
                        <a:solidFill>
                          <a:srgbClr val="7030A0"/>
                        </a:solidFill>
                        <a:effectLst/>
                      </a:endParaRPr>
                    </a:p>
                    <a:p>
                      <a:pPr marL="342900" lvl="0" indent="-342900" algn="just">
                        <a:buFont typeface="+mj-lt"/>
                        <a:buAutoNum type="arabicParenBoth"/>
                      </a:pPr>
                      <a:r>
                        <a:rPr lang="en-US" sz="1800" kern="100" dirty="0">
                          <a:solidFill>
                            <a:srgbClr val="7030A0"/>
                          </a:solidFill>
                          <a:effectLst/>
                        </a:rPr>
                        <a:t>Design two sets of questionnaires respectively </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84171432"/>
                  </a:ext>
                </a:extLst>
              </a:tr>
              <a:tr h="622718">
                <a:tc>
                  <a:txBody>
                    <a:bodyPr/>
                    <a:lstStyle/>
                    <a:p>
                      <a:pPr algn="just"/>
                      <a:r>
                        <a:rPr lang="en-US" sz="1800" kern="100" dirty="0">
                          <a:effectLst/>
                        </a:rPr>
                        <a:t>Questionnaire survey</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dirty="0">
                          <a:solidFill>
                            <a:srgbClr val="C00000"/>
                          </a:solidFill>
                          <a:effectLst/>
                        </a:rPr>
                        <a:t> Sep.1st—15th</a:t>
                      </a:r>
                      <a:endParaRPr lang="zh-CN" sz="1600" kern="100" dirty="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800" kern="100" dirty="0">
                          <a:solidFill>
                            <a:srgbClr val="7030A0"/>
                          </a:solidFill>
                          <a:effectLst/>
                        </a:rPr>
                        <a:t>(1) Carry out questionnaire surveys;</a:t>
                      </a:r>
                      <a:endParaRPr lang="zh-CN" sz="1800" kern="100" dirty="0">
                        <a:solidFill>
                          <a:srgbClr val="7030A0"/>
                        </a:solidFill>
                        <a:effectLst/>
                      </a:endParaRPr>
                    </a:p>
                    <a:p>
                      <a:pPr algn="just"/>
                      <a:r>
                        <a:rPr lang="en-US" sz="1800" kern="100" dirty="0">
                          <a:solidFill>
                            <a:srgbClr val="7030A0"/>
                          </a:solidFill>
                          <a:effectLst/>
                        </a:rPr>
                        <a:t>(2) Collect and analyze data.</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99073271"/>
                  </a:ext>
                </a:extLst>
              </a:tr>
              <a:tr h="521960">
                <a:tc>
                  <a:txBody>
                    <a:bodyPr/>
                    <a:lstStyle/>
                    <a:p>
                      <a:pPr algn="just"/>
                      <a:r>
                        <a:rPr lang="en-US" sz="1800" kern="100" dirty="0">
                          <a:effectLst/>
                        </a:rPr>
                        <a:t>Observation</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dirty="0">
                          <a:solidFill>
                            <a:srgbClr val="C00000"/>
                          </a:solidFill>
                          <a:effectLst/>
                        </a:rPr>
                        <a:t>Sep.16th—Dec. 12th</a:t>
                      </a:r>
                      <a:endParaRPr lang="zh-CN" sz="1600" kern="100" dirty="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altLang="zh-CN" sz="1800" kern="100" dirty="0">
                          <a:solidFill>
                            <a:srgbClr val="7030A0"/>
                          </a:solidFill>
                          <a:effectLst/>
                        </a:rPr>
                        <a:t>Make </a:t>
                      </a:r>
                      <a:r>
                        <a:rPr lang="en-US" sz="1800" kern="100" dirty="0">
                          <a:solidFill>
                            <a:srgbClr val="7030A0"/>
                          </a:solidFill>
                          <a:effectLst/>
                        </a:rPr>
                        <a:t>unstructured observation and make continuous records</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18651339"/>
                  </a:ext>
                </a:extLst>
              </a:tr>
              <a:tr h="782940">
                <a:tc>
                  <a:txBody>
                    <a:bodyPr/>
                    <a:lstStyle/>
                    <a:p>
                      <a:pPr algn="just"/>
                      <a:r>
                        <a:rPr lang="en-US" sz="1800" kern="100" dirty="0">
                          <a:effectLst/>
                        </a:rPr>
                        <a:t>Interviews</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a:solidFill>
                            <a:srgbClr val="C00000"/>
                          </a:solidFill>
                          <a:effectLst/>
                        </a:rPr>
                        <a:t>Nov.15th—Jan. 15th, 2024</a:t>
                      </a:r>
                      <a:endParaRPr lang="zh-CN" sz="1600" kern="10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800" kern="100" dirty="0">
                          <a:solidFill>
                            <a:srgbClr val="7030A0"/>
                          </a:solidFill>
                          <a:effectLst/>
                        </a:rPr>
                        <a:t>Conduct individual semi-structured interviews among 18 teachers and 35 students and make records.</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063783125"/>
                  </a:ext>
                </a:extLst>
              </a:tr>
              <a:tr h="1305112">
                <a:tc>
                  <a:txBody>
                    <a:bodyPr/>
                    <a:lstStyle/>
                    <a:p>
                      <a:pPr algn="just"/>
                      <a:r>
                        <a:rPr lang="en-US" sz="1200" kern="100" dirty="0">
                          <a:effectLst/>
                        </a:rPr>
                        <a:t> </a:t>
                      </a:r>
                      <a:endParaRPr lang="zh-CN" sz="1800" kern="100" dirty="0">
                        <a:effectLst/>
                      </a:endParaRPr>
                    </a:p>
                    <a:p>
                      <a:pPr algn="just"/>
                      <a:r>
                        <a:rPr lang="en-US" sz="1800" kern="100" dirty="0">
                          <a:effectLst/>
                        </a:rPr>
                        <a:t>Comprehensive</a:t>
                      </a:r>
                      <a:endParaRPr lang="zh-CN" sz="1800" kern="100" dirty="0">
                        <a:effectLst/>
                      </a:endParaRPr>
                    </a:p>
                    <a:p>
                      <a:pPr algn="just"/>
                      <a:r>
                        <a:rPr lang="en-US" sz="1800" kern="100" dirty="0">
                          <a:effectLst/>
                        </a:rPr>
                        <a:t>Analysis and outcome </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dirty="0">
                          <a:solidFill>
                            <a:srgbClr val="C00000"/>
                          </a:solidFill>
                          <a:effectLst/>
                        </a:rPr>
                        <a:t> </a:t>
                      </a:r>
                      <a:endParaRPr lang="zh-CN" sz="1600" kern="100" dirty="0">
                        <a:solidFill>
                          <a:srgbClr val="C00000"/>
                        </a:solidFill>
                        <a:effectLst/>
                      </a:endParaRPr>
                    </a:p>
                    <a:p>
                      <a:pPr algn="just"/>
                      <a:r>
                        <a:rPr lang="en-US" sz="1600" kern="100" dirty="0">
                          <a:solidFill>
                            <a:srgbClr val="C00000"/>
                          </a:solidFill>
                          <a:effectLst/>
                        </a:rPr>
                        <a:t>Jan. 16</a:t>
                      </a:r>
                      <a:r>
                        <a:rPr lang="en-US" sz="1600" kern="100" baseline="30000" dirty="0">
                          <a:solidFill>
                            <a:srgbClr val="C00000"/>
                          </a:solidFill>
                          <a:effectLst/>
                        </a:rPr>
                        <a:t>th</a:t>
                      </a:r>
                      <a:r>
                        <a:rPr lang="en-US" sz="1600" kern="100" dirty="0">
                          <a:solidFill>
                            <a:srgbClr val="C00000"/>
                          </a:solidFill>
                          <a:effectLst/>
                        </a:rPr>
                        <a:t>, 2024—Feb. 16</a:t>
                      </a:r>
                      <a:r>
                        <a:rPr lang="en-US" sz="1600" kern="100" baseline="30000" dirty="0">
                          <a:solidFill>
                            <a:srgbClr val="C00000"/>
                          </a:solidFill>
                          <a:effectLst/>
                        </a:rPr>
                        <a:t>th</a:t>
                      </a:r>
                      <a:r>
                        <a:rPr lang="en-US" sz="1600" kern="100" dirty="0">
                          <a:solidFill>
                            <a:srgbClr val="C00000"/>
                          </a:solidFill>
                          <a:effectLst/>
                        </a:rPr>
                        <a:t>, 2024</a:t>
                      </a:r>
                      <a:endParaRPr lang="zh-CN" sz="1600" kern="100" dirty="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800" kern="100" dirty="0">
                          <a:solidFill>
                            <a:srgbClr val="7030A0"/>
                          </a:solidFill>
                          <a:effectLst/>
                        </a:rPr>
                        <a:t>Combine quantitative research and qualitative analysis, analyze the constraints on the application of TBLT in writing class, and develop corresponding strategies or solutions.</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205371119"/>
                  </a:ext>
                </a:extLst>
              </a:tr>
              <a:tr h="620318">
                <a:tc>
                  <a:txBody>
                    <a:bodyPr/>
                    <a:lstStyle/>
                    <a:p>
                      <a:pPr algn="just"/>
                      <a:r>
                        <a:rPr lang="en-US" sz="1800" kern="100" dirty="0">
                          <a:effectLst/>
                        </a:rPr>
                        <a:t>Report</a:t>
                      </a:r>
                      <a:endParaRPr lang="zh-CN" sz="180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600" kern="100" dirty="0">
                          <a:solidFill>
                            <a:srgbClr val="C00000"/>
                          </a:solidFill>
                          <a:effectLst/>
                        </a:rPr>
                        <a:t>Feb.17</a:t>
                      </a:r>
                      <a:r>
                        <a:rPr lang="en-US" sz="1600" kern="100" baseline="30000" dirty="0">
                          <a:solidFill>
                            <a:srgbClr val="C00000"/>
                          </a:solidFill>
                          <a:effectLst/>
                        </a:rPr>
                        <a:t>th</a:t>
                      </a:r>
                      <a:r>
                        <a:rPr lang="en-US" sz="1600" kern="100" dirty="0">
                          <a:solidFill>
                            <a:srgbClr val="C00000"/>
                          </a:solidFill>
                          <a:effectLst/>
                        </a:rPr>
                        <a:t>, 2024— March 17</a:t>
                      </a:r>
                      <a:r>
                        <a:rPr lang="en-US" sz="1600" kern="100" baseline="30000" dirty="0">
                          <a:solidFill>
                            <a:srgbClr val="C00000"/>
                          </a:solidFill>
                          <a:effectLst/>
                        </a:rPr>
                        <a:t>th</a:t>
                      </a:r>
                      <a:r>
                        <a:rPr lang="en-US" sz="1600" kern="100" dirty="0">
                          <a:solidFill>
                            <a:srgbClr val="C00000"/>
                          </a:solidFill>
                          <a:effectLst/>
                        </a:rPr>
                        <a:t>, 2024</a:t>
                      </a:r>
                      <a:endParaRPr lang="zh-CN" sz="1600" kern="100" dirty="0">
                        <a:solidFill>
                          <a:srgbClr val="C0000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r>
                        <a:rPr lang="en-US" sz="1800" kern="100" dirty="0">
                          <a:solidFill>
                            <a:srgbClr val="7030A0"/>
                          </a:solidFill>
                          <a:effectLst/>
                        </a:rPr>
                        <a:t>Complete the research report</a:t>
                      </a:r>
                      <a:endParaRPr lang="zh-CN" sz="1800" kern="100" dirty="0">
                        <a:solidFill>
                          <a:srgbClr val="7030A0"/>
                        </a:solidFill>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51378915"/>
                  </a:ext>
                </a:extLst>
              </a:tr>
            </a:tbl>
          </a:graphicData>
        </a:graphic>
      </p:graphicFrame>
    </p:spTree>
    <p:extLst>
      <p:ext uri="{BB962C8B-B14F-4D97-AF65-F5344CB8AC3E}">
        <p14:creationId xmlns:p14="http://schemas.microsoft.com/office/powerpoint/2010/main" val="142999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0"/>
          <p:cNvSpPr>
            <a:spLocks noChangeArrowheads="1"/>
          </p:cNvSpPr>
          <p:nvPr/>
        </p:nvSpPr>
        <p:spPr bwMode="auto">
          <a:xfrm>
            <a:off x="179512" y="2131696"/>
            <a:ext cx="8896808" cy="461665"/>
          </a:xfrm>
          <a:prstGeom prst="rect">
            <a:avLst/>
          </a:prstGeom>
          <a:noFill/>
          <a:ln w="9525">
            <a:noFill/>
            <a:miter lim="800000"/>
          </a:ln>
        </p:spPr>
        <p:txBody>
          <a:bodyPr wrap="square">
            <a:spAutoFit/>
          </a:bodyPr>
          <a:lstStyle/>
          <a:p>
            <a:pPr eaLnBrk="0" hangingPunct="0"/>
            <a:r>
              <a:rPr lang="en-US" altLang="zh-CN" sz="2400" dirty="0">
                <a:solidFill>
                  <a:srgbClr val="6600FF"/>
                </a:solidFill>
                <a:latin typeface="Arial Black" panose="020B0A04020102020204" pitchFamily="34" charset="0"/>
              </a:rPr>
              <a:t>    </a:t>
            </a:r>
          </a:p>
        </p:txBody>
      </p:sp>
      <p:sp>
        <p:nvSpPr>
          <p:cNvPr id="12" name="Rectangle 27"/>
          <p:cNvSpPr/>
          <p:nvPr/>
        </p:nvSpPr>
        <p:spPr>
          <a:xfrm>
            <a:off x="0" y="0"/>
            <a:ext cx="9144000" cy="990598"/>
          </a:xfrm>
          <a:prstGeom prst="rect">
            <a:avLst/>
          </a:prstGeom>
          <a:gradFill flip="none" rotWithShape="1">
            <a:gsLst>
              <a:gs pos="0">
                <a:schemeClr val="bg1">
                  <a:lumMod val="75000"/>
                </a:schemeClr>
              </a:gs>
              <a:gs pos="100000">
                <a:srgbClr val="FFFFFF"/>
              </a:gs>
            </a:gsLst>
            <a:lin ang="16200000" scaled="0"/>
            <a:tileRect/>
          </a:gradFill>
          <a:effectLst>
            <a:glow>
              <a:schemeClr val="tx1">
                <a:lumMod val="50000"/>
                <a:lumOff val="50000"/>
              </a:schemeClr>
            </a:glow>
            <a:outerShdw dist="23000" dir="5400000" sx="0" sy="0" rotWithShape="0">
              <a:srgbClr val="000000"/>
            </a:outerShdw>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14" name="Rectangle 10"/>
          <p:cNvSpPr/>
          <p:nvPr/>
        </p:nvSpPr>
        <p:spPr>
          <a:xfrm>
            <a:off x="0" y="6350"/>
            <a:ext cx="9144000" cy="982663"/>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solidFill>
                <a:schemeClr val="bg2">
                  <a:lumMod val="50000"/>
                </a:schemeClr>
              </a:solidFill>
            </a:endParaRPr>
          </a:p>
        </p:txBody>
      </p:sp>
      <p:pic>
        <p:nvPicPr>
          <p:cNvPr id="2" name="图片 1">
            <a:extLst>
              <a:ext uri="{FF2B5EF4-FFF2-40B4-BE49-F238E27FC236}">
                <a16:creationId xmlns:a16="http://schemas.microsoft.com/office/drawing/2014/main" id="{CFD266E5-9278-E97C-4CA2-B49504AC53FD}"/>
              </a:ext>
            </a:extLst>
          </p:cNvPr>
          <p:cNvPicPr>
            <a:picLocks noChangeAspect="1"/>
          </p:cNvPicPr>
          <p:nvPr/>
        </p:nvPicPr>
        <p:blipFill>
          <a:blip r:embed="rId3"/>
          <a:stretch>
            <a:fillRect/>
          </a:stretch>
        </p:blipFill>
        <p:spPr>
          <a:xfrm>
            <a:off x="2433" y="28604"/>
            <a:ext cx="2789521" cy="988036"/>
          </a:xfrm>
          <a:prstGeom prst="rect">
            <a:avLst/>
          </a:prstGeom>
        </p:spPr>
      </p:pic>
      <p:sp>
        <p:nvSpPr>
          <p:cNvPr id="7" name="文本框 6">
            <a:extLst>
              <a:ext uri="{FF2B5EF4-FFF2-40B4-BE49-F238E27FC236}">
                <a16:creationId xmlns:a16="http://schemas.microsoft.com/office/drawing/2014/main" id="{58A3BABD-3D68-517C-E618-CD554F839985}"/>
              </a:ext>
            </a:extLst>
          </p:cNvPr>
          <p:cNvSpPr txBox="1"/>
          <p:nvPr/>
        </p:nvSpPr>
        <p:spPr>
          <a:xfrm>
            <a:off x="123596" y="2593361"/>
            <a:ext cx="8896808" cy="4431983"/>
          </a:xfrm>
          <a:prstGeom prst="rect">
            <a:avLst/>
          </a:prstGeom>
          <a:noFill/>
        </p:spPr>
        <p:txBody>
          <a:bodyPr wrap="square">
            <a:spAutoFit/>
          </a:bodyPr>
          <a:lstStyle/>
          <a:p>
            <a:pPr indent="266700" algn="just">
              <a:lnSpc>
                <a:spcPts val="1500"/>
              </a:lnSpc>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Izumi, S. (2003) ‘Comprehension and production process in second language learning: in research of the psycholinguistic rationale of the output hypothesis’,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Applied Linguistics</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(Vol.2), pp.168-196.</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lnSpc>
                <a:spcPts val="1500"/>
              </a:lnSpc>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Krashen, Stephen D. (1982)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Principles and practice in second language acquisition</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New York: Elsevier.</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lnSpc>
                <a:spcPts val="1500"/>
              </a:lnSpc>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Krashen, Stephen D.(1981)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Second language acquisition. </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Oxford: Pergamon.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lnSpc>
                <a:spcPts val="1500"/>
              </a:lnSpc>
            </a:pPr>
            <a:r>
              <a:rPr lang="en-US" altLang="zh-CN" sz="1800" kern="100" dirty="0" err="1">
                <a:effectLst/>
                <a:latin typeface="Times New Roman" panose="02020603050405020304" pitchFamily="18" charset="0"/>
                <a:ea typeface="等线" panose="02010600030101010101" pitchFamily="2" charset="-122"/>
                <a:cs typeface="Times New Roman" panose="02020603050405020304" pitchFamily="18" charset="0"/>
              </a:rPr>
              <a:t>Manzhen</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Feng &amp; Xinmin, Zheng(2016) ‘Using tasks to promote the development of reflective learning ability and writing ability of non-English major learners’,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Foreign Languages in China</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12</a:t>
            </a:r>
            <a:r>
              <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6</a:t>
            </a:r>
            <a:r>
              <a:rPr lang="zh-CN"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pp. 12-13.</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lnSpc>
                <a:spcPts val="1500"/>
              </a:lnSpc>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Nunan, D. (2004).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Task-based language teaching</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Cambridge, UK: Cambridge University.</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lnSpc>
                <a:spcPts val="1500"/>
              </a:lnSpc>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Swain, M., &amp; </a:t>
            </a:r>
            <a:r>
              <a:rPr lang="en-US" altLang="zh-CN" sz="1800" kern="100" dirty="0" err="1">
                <a:effectLst/>
                <a:latin typeface="Times New Roman" panose="02020603050405020304" pitchFamily="18" charset="0"/>
                <a:ea typeface="等线" panose="02010600030101010101" pitchFamily="2" charset="-122"/>
                <a:cs typeface="Times New Roman" panose="02020603050405020304" pitchFamily="18" charset="0"/>
              </a:rPr>
              <a:t>Lapkin</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S. (1995). ‘Problems in output and the cognitive processes they generate: A step towards second language learning’,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Applied Linguistics</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16(3), pp.371-391.</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Willis, J. (1996)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 framework for task-based learning</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London: Longman, London.</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indent="266700"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Yushan, Zhu (2007) ‘The design of writing tasks in college English from the perspective of implicit grammar teaching’,</a:t>
            </a:r>
            <a:r>
              <a:rPr lang="en-US" altLang="zh-CN" sz="1800" kern="100" dirty="0">
                <a:effectLst/>
                <a:latin typeface="等线" panose="02010600030101010101" pitchFamily="2" charset="-122"/>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Foreign Language and Foreign Language Teaching,</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12(9), pp. 53-55</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800" kern="100" dirty="0">
                <a:solidFill>
                  <a:srgbClr val="0070C0"/>
                </a:solidFill>
                <a:effectLst/>
                <a:latin typeface="等线" panose="02010600030101010101" pitchFamily="2" charset="-122"/>
                <a:ea typeface="等线" panose="02010600030101010101" pitchFamily="2" charset="-122"/>
                <a:cs typeface="Times New Roman" panose="02020603050405020304" pitchFamily="18" charset="0"/>
              </a:rPr>
              <a:t> </a:t>
            </a:r>
            <a:endParaRPr lang="en-US" altLang="zh-CN" sz="2400" dirty="0">
              <a:solidFill>
                <a:srgbClr val="6600FF"/>
              </a:solidFill>
              <a:latin typeface="Arial Black" panose="020B0A04020102020204" pitchFamily="34" charset="0"/>
            </a:endParaRPr>
          </a:p>
          <a:p>
            <a:pPr eaLnBrk="0" hangingPunct="0"/>
            <a:endParaRPr lang="en-US" altLang="zh-CN" sz="2400" dirty="0">
              <a:solidFill>
                <a:srgbClr val="6600FF"/>
              </a:solidFill>
              <a:latin typeface="Arial Black" panose="020B0A04020102020204" pitchFamily="34" charset="0"/>
            </a:endParaRPr>
          </a:p>
          <a:p>
            <a:pPr eaLnBrk="0" hangingPunct="0"/>
            <a:r>
              <a:rPr lang="en-US" altLang="zh-CN" sz="1800" i="1" dirty="0">
                <a:effectLst/>
                <a:latin typeface="Times New Roman" panose="02020603050405020304" pitchFamily="18" charset="0"/>
                <a:ea typeface="等线" panose="02010600030101010101" pitchFamily="2" charset="-122"/>
              </a:rPr>
              <a:t>                                          </a:t>
            </a:r>
            <a:endParaRPr lang="en-US" altLang="zh-CN" sz="3200" i="1" dirty="0">
              <a:solidFill>
                <a:srgbClr val="FF0000"/>
              </a:solidFill>
              <a:latin typeface="Arial Black" panose="020B0A04020102020204" pitchFamily="34" charset="0"/>
            </a:endParaRPr>
          </a:p>
        </p:txBody>
      </p:sp>
      <p:sp>
        <p:nvSpPr>
          <p:cNvPr id="4" name="文本框 3">
            <a:extLst>
              <a:ext uri="{FF2B5EF4-FFF2-40B4-BE49-F238E27FC236}">
                <a16:creationId xmlns:a16="http://schemas.microsoft.com/office/drawing/2014/main" id="{6FFC44A1-71D7-65D1-7E2B-C9F6177F5CB7}"/>
              </a:ext>
            </a:extLst>
          </p:cNvPr>
          <p:cNvSpPr txBox="1"/>
          <p:nvPr/>
        </p:nvSpPr>
        <p:spPr>
          <a:xfrm>
            <a:off x="-180528" y="1271870"/>
            <a:ext cx="8896808" cy="954107"/>
          </a:xfrm>
          <a:prstGeom prst="rect">
            <a:avLst/>
          </a:prstGeom>
          <a:noFill/>
        </p:spPr>
        <p:txBody>
          <a:bodyPr wrap="square">
            <a:spAutoFit/>
          </a:bodyPr>
          <a:lstStyle/>
          <a:p>
            <a:pPr lvl="1" eaLnBrk="0" hangingPunct="0"/>
            <a:endParaRPr lang="en-US" altLang="zh-CN" sz="2800" i="1" dirty="0">
              <a:solidFill>
                <a:srgbClr val="6600FF"/>
              </a:solidFill>
              <a:latin typeface="Arial Black" panose="020B0A04020102020204" pitchFamily="34" charset="0"/>
            </a:endParaRPr>
          </a:p>
          <a:p>
            <a:pPr lvl="1" eaLnBrk="0" hangingPunct="0"/>
            <a:r>
              <a:rPr lang="en-US" altLang="zh-CN" sz="2800" i="1" dirty="0">
                <a:latin typeface="Arial Black" panose="020B0A04020102020204" pitchFamily="34" charset="0"/>
              </a:rPr>
              <a:t>                    References</a:t>
            </a:r>
          </a:p>
        </p:txBody>
      </p:sp>
    </p:spTree>
    <p:extLst>
      <p:ext uri="{BB962C8B-B14F-4D97-AF65-F5344CB8AC3E}">
        <p14:creationId xmlns:p14="http://schemas.microsoft.com/office/powerpoint/2010/main" val="455381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图片 8" descr="sps47-8285m.jpg"/>
          <p:cNvPicPr>
            <a:picLocks noChangeAspect="1"/>
          </p:cNvPicPr>
          <p:nvPr/>
        </p:nvPicPr>
        <p:blipFill>
          <a:blip r:embed="rId2"/>
          <a:stretch>
            <a:fillRect/>
          </a:stretch>
        </p:blipFill>
        <p:spPr>
          <a:xfrm>
            <a:off x="6327802" y="1628375"/>
            <a:ext cx="2792062" cy="19118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Rectangle 6"/>
          <p:cNvSpPr>
            <a:spLocks noChangeArrowheads="1"/>
          </p:cNvSpPr>
          <p:nvPr/>
        </p:nvSpPr>
        <p:spPr bwMode="auto">
          <a:xfrm>
            <a:off x="3051110" y="4497355"/>
            <a:ext cx="4148203" cy="1015663"/>
          </a:xfrm>
          <a:prstGeom prst="rect">
            <a:avLst/>
          </a:prstGeom>
          <a:noFill/>
          <a:ln w="9525">
            <a:noFill/>
            <a:miter lim="800000"/>
          </a:ln>
        </p:spPr>
        <p:txBody>
          <a:bodyPr wrap="square">
            <a:spAutoFit/>
          </a:bodyPr>
          <a:lstStyle/>
          <a:p>
            <a:pPr eaLnBrk="0" fontAlgn="auto" hangingPunct="0">
              <a:spcBef>
                <a:spcPts val="0"/>
              </a:spcBef>
              <a:spcAft>
                <a:spcPts val="0"/>
              </a:spcAft>
              <a:defRPr/>
            </a:pPr>
            <a:r>
              <a:rPr lang="en-US" altLang="zh-CN" sz="6000" dirty="0">
                <a:solidFill>
                  <a:srgbClr val="FF6600"/>
                </a:solidFill>
                <a:effectLst>
                  <a:outerShdw blurRad="38100" dist="38100" dir="2700000" algn="tl">
                    <a:srgbClr val="000000">
                      <a:alpha val="43137"/>
                    </a:srgbClr>
                  </a:outerShdw>
                </a:effectLst>
                <a:latin typeface="Cooper Black" panose="0208090404030B020404" pitchFamily="18" charset="0"/>
                <a:ea typeface="+mn-ea"/>
              </a:rPr>
              <a:t>The end</a:t>
            </a:r>
          </a:p>
        </p:txBody>
      </p:sp>
      <p:sp>
        <p:nvSpPr>
          <p:cNvPr id="4" name="矩形 3"/>
          <p:cNvSpPr/>
          <p:nvPr/>
        </p:nvSpPr>
        <p:spPr>
          <a:xfrm>
            <a:off x="0" y="6308725"/>
            <a:ext cx="9144000" cy="549275"/>
          </a:xfrm>
          <a:prstGeom prst="rect">
            <a:avLst/>
          </a:prstGeom>
          <a:solidFill>
            <a:srgbClr val="99CC00"/>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zh-CN" altLang="en-US"/>
          </a:p>
        </p:txBody>
      </p:sp>
      <p:sp>
        <p:nvSpPr>
          <p:cNvPr id="18" name="Rectangle 10"/>
          <p:cNvSpPr/>
          <p:nvPr/>
        </p:nvSpPr>
        <p:spPr bwMode="auto">
          <a:xfrm>
            <a:off x="0" y="0"/>
            <a:ext cx="9180512" cy="988036"/>
          </a:xfrm>
          <a:prstGeom prst="rect">
            <a:avLst/>
          </a:prstGeom>
          <a:solidFill>
            <a:srgbClr val="99CC00">
              <a:alpha val="84706"/>
            </a:srgbClr>
          </a:solidFill>
          <a:ln>
            <a:noFill/>
          </a:ln>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solidFill>
                <a:schemeClr val="bg2">
                  <a:lumMod val="50000"/>
                </a:schemeClr>
              </a:solidFill>
            </a:endParaRPr>
          </a:p>
        </p:txBody>
      </p:sp>
      <p:pic>
        <p:nvPicPr>
          <p:cNvPr id="2" name="图片 1">
            <a:extLst>
              <a:ext uri="{FF2B5EF4-FFF2-40B4-BE49-F238E27FC236}">
                <a16:creationId xmlns:a16="http://schemas.microsoft.com/office/drawing/2014/main" id="{A332BCA1-4FD2-1A76-7A73-C3700072F974}"/>
              </a:ext>
            </a:extLst>
          </p:cNvPr>
          <p:cNvPicPr>
            <a:picLocks noChangeAspect="1"/>
          </p:cNvPicPr>
          <p:nvPr/>
        </p:nvPicPr>
        <p:blipFill>
          <a:blip r:embed="rId3"/>
          <a:stretch>
            <a:fillRect/>
          </a:stretch>
        </p:blipFill>
        <p:spPr>
          <a:xfrm>
            <a:off x="84983" y="0"/>
            <a:ext cx="2789521" cy="988036"/>
          </a:xfrm>
          <a:prstGeom prst="rect">
            <a:avLst/>
          </a:prstGeom>
        </p:spPr>
      </p:pic>
      <p:pic>
        <p:nvPicPr>
          <p:cNvPr id="5" name="图片 4">
            <a:extLst>
              <a:ext uri="{FF2B5EF4-FFF2-40B4-BE49-F238E27FC236}">
                <a16:creationId xmlns:a16="http://schemas.microsoft.com/office/drawing/2014/main" id="{48C3CBF3-E256-3939-537C-617AC37EDD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63888" y="1177133"/>
            <a:ext cx="2674429" cy="3155826"/>
          </a:xfrm>
          <a:prstGeom prst="rect">
            <a:avLst/>
          </a:prstGeom>
        </p:spPr>
      </p:pic>
      <p:sp>
        <p:nvSpPr>
          <p:cNvPr id="6" name="AutoShape 2">
            <a:extLst>
              <a:ext uri="{FF2B5EF4-FFF2-40B4-BE49-F238E27FC236}">
                <a16:creationId xmlns:a16="http://schemas.microsoft.com/office/drawing/2014/main" id="{62F3CD56-D102-F091-B7E7-71E493EE227D}"/>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zh-CN" altLang="en-US"/>
          </a:p>
        </p:txBody>
      </p:sp>
      <p:pic>
        <p:nvPicPr>
          <p:cNvPr id="7" name="图片 6">
            <a:extLst>
              <a:ext uri="{FF2B5EF4-FFF2-40B4-BE49-F238E27FC236}">
                <a16:creationId xmlns:a16="http://schemas.microsoft.com/office/drawing/2014/main" id="{2584D3A8-39BC-FAF6-E0F0-1995C8252CBA}"/>
              </a:ext>
            </a:extLst>
          </p:cNvPr>
          <p:cNvPicPr>
            <a:picLocks noChangeAspect="1"/>
          </p:cNvPicPr>
          <p:nvPr/>
        </p:nvPicPr>
        <p:blipFill>
          <a:blip r:embed="rId5"/>
          <a:stretch>
            <a:fillRect/>
          </a:stretch>
        </p:blipFill>
        <p:spPr>
          <a:xfrm>
            <a:off x="82751" y="1689691"/>
            <a:ext cx="3391653" cy="1739309"/>
          </a:xfrm>
          <a:prstGeom prst="rect">
            <a:avLst/>
          </a:prstGeom>
        </p:spPr>
      </p:pic>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955</TotalTime>
  <Words>1052</Words>
  <Application>Microsoft Office PowerPoint</Application>
  <PresentationFormat>全屏显示(4:3)</PresentationFormat>
  <Paragraphs>146</Paragraphs>
  <Slides>13</Slides>
  <Notes>12</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13</vt:i4>
      </vt:variant>
    </vt:vector>
  </HeadingPairs>
  <TitlesOfParts>
    <vt:vector size="22" baseType="lpstr">
      <vt:lpstr>Arial Black</vt:lpstr>
      <vt:lpstr>Times New Roman</vt:lpstr>
      <vt:lpstr>Helvetica</vt:lpstr>
      <vt:lpstr>Cooper Black</vt:lpstr>
      <vt:lpstr>Calibri</vt:lpstr>
      <vt:lpstr>方正大黑简体</vt:lpstr>
      <vt:lpstr>等线</vt:lpstr>
      <vt:lpstr>Arial</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
  <cp:lastModifiedBy>350308717@qq.com</cp:lastModifiedBy>
  <cp:revision>827</cp:revision>
  <dcterms:created xsi:type="dcterms:W3CDTF">2018-10-08T01:08:00Z</dcterms:created>
  <dcterms:modified xsi:type="dcterms:W3CDTF">2023-04-13T15:15:03Z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2052-11.1.0.10072</vt:lpwstr>
  </property>
</Properties>
</file>