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6" r:id="rId5"/>
    <p:sldId id="275" r:id="rId6"/>
    <p:sldId id="451" r:id="rId7"/>
    <p:sldId id="307" r:id="rId8"/>
    <p:sldId id="450" r:id="rId9"/>
    <p:sldId id="335" r:id="rId10"/>
    <p:sldId id="336" r:id="rId11"/>
    <p:sldId id="366" r:id="rId12"/>
    <p:sldId id="370" r:id="rId13"/>
    <p:sldId id="371" r:id="rId14"/>
    <p:sldId id="372" r:id="rId15"/>
    <p:sldId id="337" r:id="rId16"/>
    <p:sldId id="373" r:id="rId17"/>
    <p:sldId id="308" r:id="rId18"/>
    <p:sldId id="338" r:id="rId19"/>
    <p:sldId id="374" r:id="rId20"/>
    <p:sldId id="339" r:id="rId21"/>
    <p:sldId id="340" r:id="rId22"/>
    <p:sldId id="385" r:id="rId23"/>
    <p:sldId id="452" r:id="rId24"/>
    <p:sldId id="453" r:id="rId25"/>
    <p:sldId id="454" r:id="rId26"/>
    <p:sldId id="455" r:id="rId27"/>
    <p:sldId id="456" r:id="rId28"/>
    <p:sldId id="457" r:id="rId29"/>
    <p:sldId id="458" r:id="rId30"/>
    <p:sldId id="459" r:id="rId31"/>
    <p:sldId id="460" r:id="rId32"/>
    <p:sldId id="461" r:id="rId33"/>
    <p:sldId id="462" r:id="rId34"/>
    <p:sldId id="463" r:id="rId35"/>
    <p:sldId id="464" r:id="rId36"/>
    <p:sldId id="465" r:id="rId37"/>
    <p:sldId id="466" r:id="rId38"/>
    <p:sldId id="467" r:id="rId39"/>
    <p:sldId id="27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99" autoAdjust="0"/>
    <p:restoredTop sz="94660"/>
  </p:normalViewPr>
  <p:slideViewPr>
    <p:cSldViewPr>
      <p:cViewPr varScale="1">
        <p:scale>
          <a:sx n="100" d="100"/>
          <a:sy n="100" d="100"/>
        </p:scale>
        <p:origin x="759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</a:t>
            </a:r>
            <a:r>
              <a:rPr lang="en-GB" dirty="0"/>
              <a:t>–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</a:t>
            </a:r>
            <a:r>
              <a:rPr lang="en-GB" baseline="0" dirty="0"/>
              <a:t> </a:t>
            </a:r>
            <a:r>
              <a:rPr lang="en-GB" dirty="0"/>
              <a:t>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539041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41589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78UdORll-Q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Cybersecurity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(ACCB6000)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Gainin</a:t>
            </a:r>
            <a:r>
              <a:rPr lang="en-GB" sz="2200" i="1" dirty="0" smtClean="0">
                <a:solidFill>
                  <a:schemeClr val="bg1"/>
                </a:solidFill>
              </a:rPr>
              <a:t>g Access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332" t="14654" r="5651" b="16630"/>
          <a:stretch/>
        </p:blipFill>
        <p:spPr>
          <a:xfrm>
            <a:off x="6732240" y="2595281"/>
            <a:ext cx="2285155" cy="14340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Real cyber world…</a:t>
            </a:r>
          </a:p>
          <a:p>
            <a:pPr lvl="1"/>
            <a:r>
              <a:rPr lang="en-GB" sz="2400" dirty="0" smtClean="0"/>
              <a:t>Threats… Actors… Defending Threats…</a:t>
            </a:r>
          </a:p>
          <a:p>
            <a:r>
              <a:rPr lang="en-GB" sz="2800" dirty="0" smtClean="0"/>
              <a:t>Network Infrastructure…</a:t>
            </a:r>
            <a:endParaRPr lang="en-GB" sz="2800" dirty="0"/>
          </a:p>
          <a:p>
            <a:pPr lvl="1"/>
            <a:r>
              <a:rPr lang="en-GB" sz="2400" dirty="0" smtClean="0"/>
              <a:t>Network Hierarchy, Security Architectures</a:t>
            </a:r>
          </a:p>
          <a:p>
            <a:pPr lvl="1"/>
            <a:r>
              <a:rPr lang="en-GB" sz="2400" dirty="0" smtClean="0"/>
              <a:t>Firewalls and other security Services</a:t>
            </a:r>
          </a:p>
          <a:p>
            <a:r>
              <a:rPr lang="en-GB" sz="2800" dirty="0" smtClean="0"/>
              <a:t>Tools and Attacks…</a:t>
            </a:r>
            <a:endParaRPr lang="en-GB" sz="2800" dirty="0"/>
          </a:p>
          <a:p>
            <a:pPr lvl="1"/>
            <a:r>
              <a:rPr lang="en-GB" sz="2400" dirty="0" smtClean="0"/>
              <a:t>Threats, Vulnerabilities, Risks</a:t>
            </a:r>
            <a:endParaRPr lang="en-GB" sz="2400" dirty="0"/>
          </a:p>
          <a:p>
            <a:pPr lvl="1"/>
            <a:r>
              <a:rPr lang="en-GB" sz="2400" dirty="0" smtClean="0"/>
              <a:t>Managing Risks</a:t>
            </a:r>
            <a:endParaRPr lang="en-GB" sz="2400" dirty="0"/>
          </a:p>
          <a:p>
            <a:pPr lvl="1"/>
            <a:r>
              <a:rPr lang="en-GB" sz="2400" dirty="0" smtClean="0"/>
              <a:t>Attacks: Malwares, Social Engineering..</a:t>
            </a:r>
            <a:endParaRPr lang="en-GB" sz="2400" dirty="0"/>
          </a:p>
          <a:p>
            <a:pPr lvl="1"/>
            <a:endParaRPr lang="en-GB" sz="2400" dirty="0" smtClean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804" y="1208303"/>
            <a:ext cx="1931294" cy="128752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6" t="6580" r="6357"/>
          <a:stretch/>
        </p:blipFill>
        <p:spPr bwMode="auto">
          <a:xfrm>
            <a:off x="7117912" y="4223829"/>
            <a:ext cx="1453019" cy="1262684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Process Phase !!!</a:t>
            </a:r>
          </a:p>
          <a:p>
            <a:pPr lvl="1"/>
            <a:r>
              <a:rPr lang="en-GB" dirty="0" smtClean="0"/>
              <a:t>Scan Ports and other entry pts</a:t>
            </a:r>
          </a:p>
          <a:p>
            <a:r>
              <a:rPr lang="en-GB" dirty="0" smtClean="0"/>
              <a:t>Watch </a:t>
            </a:r>
            <a:r>
              <a:rPr lang="en-GB" dirty="0"/>
              <a:t>out Phase !!!</a:t>
            </a:r>
          </a:p>
          <a:p>
            <a:pPr lvl="1"/>
            <a:r>
              <a:rPr lang="en-GB" dirty="0" err="1" smtClean="0"/>
              <a:t>Caputered</a:t>
            </a:r>
            <a:r>
              <a:rPr lang="en-GB" dirty="0" smtClean="0"/>
              <a:t> Information using SE</a:t>
            </a:r>
            <a:endParaRPr lang="en-GB" dirty="0"/>
          </a:p>
          <a:p>
            <a:r>
              <a:rPr lang="en-GB" dirty="0"/>
              <a:t>Attack Phase !!!!</a:t>
            </a:r>
          </a:p>
          <a:p>
            <a:pPr lvl="1"/>
            <a:r>
              <a:rPr lang="en-GB" dirty="0" smtClean="0"/>
              <a:t>Captured User credentials </a:t>
            </a:r>
          </a:p>
          <a:p>
            <a:pPr marL="457200" lvl="1" indent="0">
              <a:buNone/>
            </a:pPr>
            <a:r>
              <a:rPr lang="en-GB" dirty="0" smtClean="0"/>
              <a:t>and Passwords using SET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98" y="1232521"/>
            <a:ext cx="2857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63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3376" t="13942" r="-798" b="67765"/>
          <a:stretch/>
        </p:blipFill>
        <p:spPr>
          <a:xfrm>
            <a:off x="1187624" y="1056337"/>
            <a:ext cx="6372708" cy="44608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800" y="1988840"/>
            <a:ext cx="3672408" cy="252028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Warm Up Lab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Attacks &amp; Defence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Security Lab Setup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Feel the Analyst!!!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Collecting Information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Look, Observe and Attack</a:t>
            </a:r>
            <a:endParaRPr lang="en-GB" b="1" dirty="0">
              <a:solidFill>
                <a:schemeClr val="bg1"/>
              </a:solidFill>
            </a:endParaRPr>
          </a:p>
          <a:p>
            <a:pPr lvl="1"/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18341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3376" t="13942" r="-798" b="67765"/>
          <a:stretch/>
        </p:blipFill>
        <p:spPr>
          <a:xfrm>
            <a:off x="1187624" y="1056337"/>
            <a:ext cx="6372708" cy="44608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800" y="1988840"/>
            <a:ext cx="3672408" cy="252028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b="1" dirty="0" smtClean="0">
                <a:solidFill>
                  <a:schemeClr val="bg1"/>
                </a:solidFill>
              </a:rPr>
              <a:t>Gaining Information using Social Engineering Toolkits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Sniffing Packets using sniffers</a:t>
            </a:r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406312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84784"/>
            <a:ext cx="7848872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available tools to gain information</a:t>
            </a:r>
          </a:p>
          <a:p>
            <a:r>
              <a:rPr lang="en-GB" b="1" dirty="0" err="1" smtClean="0"/>
              <a:t>Metasploit</a:t>
            </a:r>
            <a:r>
              <a:rPr lang="en-GB" b="1" dirty="0" smtClean="0"/>
              <a:t> and other tools</a:t>
            </a:r>
            <a:endParaRPr lang="en-GB" b="1" dirty="0"/>
          </a:p>
          <a:p>
            <a:pPr lvl="1"/>
            <a:endParaRPr lang="en-GB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38812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Watch out !!! –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in Infrastructure?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90303" y="1800548"/>
            <a:ext cx="806489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Traffic </a:t>
            </a:r>
            <a:r>
              <a:rPr lang="en-US" dirty="0"/>
              <a:t>flow,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Bandwidth </a:t>
            </a:r>
            <a:r>
              <a:rPr lang="en-US" dirty="0"/>
              <a:t>usage,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Resource </a:t>
            </a:r>
            <a:r>
              <a:rPr lang="en-US" dirty="0"/>
              <a:t>access.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algn="ctr"/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Find out the Patterns!!!</a:t>
            </a:r>
          </a:p>
          <a:p>
            <a:pPr algn="ctr"/>
            <a:endPara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Patterns </a:t>
            </a:r>
            <a:r>
              <a:rPr lang="en-US" dirty="0"/>
              <a:t>identify normal network </a:t>
            </a:r>
            <a:r>
              <a:rPr lang="en-US" dirty="0" smtClean="0"/>
              <a:t>behavior.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To </a:t>
            </a:r>
            <a:r>
              <a:rPr lang="en-US" dirty="0"/>
              <a:t>determine normal network behavior, network monitoring must be implemented</a:t>
            </a:r>
            <a:r>
              <a:rPr lang="en-US" dirty="0" smtClean="0"/>
              <a:t>.</a:t>
            </a:r>
          </a:p>
        </p:txBody>
      </p:sp>
      <p:pic>
        <p:nvPicPr>
          <p:cNvPr id="3" name="Picture 2" descr="The Days of Johann, an agility dog!: Where you can watch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10"/>
            <a:ext cx="2857500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37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Watch out !!! – </a:t>
            </a:r>
            <a:br>
              <a:rPr lang="en-GB" sz="36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in Infrastructure?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692326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/>
              <a:t>How to monitor? </a:t>
            </a:r>
            <a:endParaRPr lang="en-US" b="1" dirty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Use tools </a:t>
            </a:r>
            <a:r>
              <a:rPr lang="en-US" dirty="0"/>
              <a:t>such as IDS, packet analyzers, SNMP, </a:t>
            </a:r>
            <a:r>
              <a:rPr lang="en-US" dirty="0" err="1"/>
              <a:t>NetFlow</a:t>
            </a:r>
            <a:r>
              <a:rPr lang="en-US" dirty="0"/>
              <a:t>, </a:t>
            </a:r>
            <a:r>
              <a:rPr lang="en-US" dirty="0" smtClean="0"/>
              <a:t>etc.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Capture the packets and send to the network monitoring tools.</a:t>
            </a:r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Network </a:t>
            </a:r>
            <a:r>
              <a:rPr lang="en-US" dirty="0"/>
              <a:t>taps, sometimes known as Test Access Points (</a:t>
            </a:r>
            <a:r>
              <a:rPr lang="en-US" dirty="0" smtClean="0"/>
              <a:t>TAPs)</a:t>
            </a:r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Traffic </a:t>
            </a:r>
            <a:r>
              <a:rPr lang="en-US" dirty="0"/>
              <a:t>mirroring using Switch Port Analyzer (SPAN) or other port mirroring.</a:t>
            </a:r>
          </a:p>
        </p:txBody>
      </p:sp>
      <p:pic>
        <p:nvPicPr>
          <p:cNvPr id="6" name="Picture 5" descr="The Days of Johann, an agility dog!: Where you can watch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10"/>
            <a:ext cx="2857500" cy="15049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614045" y="1628800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29529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8" y="44624"/>
            <a:ext cx="3419872" cy="213373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Network Taps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2204864"/>
            <a:ext cx="806489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A network tap is a </a:t>
            </a:r>
            <a:r>
              <a:rPr lang="en-US" b="1" i="1" dirty="0"/>
              <a:t>passive splitting device </a:t>
            </a:r>
            <a:r>
              <a:rPr lang="en-US" dirty="0"/>
              <a:t>implemented inline between a device of interest and the network. 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A </a:t>
            </a:r>
            <a:r>
              <a:rPr lang="en-US" b="1" i="1" dirty="0"/>
              <a:t>tap forwards all traffic</a:t>
            </a:r>
            <a:r>
              <a:rPr lang="en-US" dirty="0"/>
              <a:t>, including physical layer errors, </a:t>
            </a:r>
            <a:r>
              <a:rPr lang="en-US" b="1" i="1" dirty="0"/>
              <a:t>to an analysis device while allowing the traffic </a:t>
            </a:r>
            <a:r>
              <a:rPr lang="en-US" dirty="0"/>
              <a:t>to reach its intended destination.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 smtClean="0"/>
              <a:t>This </a:t>
            </a:r>
            <a:r>
              <a:rPr lang="en-US" dirty="0"/>
              <a:t>ensures that </a:t>
            </a:r>
            <a:r>
              <a:rPr lang="en-US" b="1" i="1" dirty="0"/>
              <a:t>all data arrives at the monitoring device</a:t>
            </a:r>
            <a:r>
              <a:rPr lang="en-US" dirty="0"/>
              <a:t> in real time.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Taps are fail-safe, which means that the </a:t>
            </a:r>
            <a:r>
              <a:rPr lang="en-US" b="1" i="1" dirty="0"/>
              <a:t>traffic between the firewall and internal router is not affected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011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Traffic Monitoring &amp; SPAN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06164" y="1340768"/>
            <a:ext cx="446449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Capturing data for network monitoring requires </a:t>
            </a:r>
            <a:r>
              <a:rPr lang="en-US" b="1" i="1" dirty="0" smtClean="0"/>
              <a:t>all </a:t>
            </a:r>
            <a:r>
              <a:rPr lang="en-US" b="1" i="1" dirty="0"/>
              <a:t>traffic to be </a:t>
            </a:r>
            <a:r>
              <a:rPr lang="en-US" b="1" i="1" dirty="0" smtClean="0"/>
              <a:t>captured</a:t>
            </a:r>
            <a:r>
              <a:rPr lang="en-US" dirty="0" smtClean="0"/>
              <a:t>.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Special </a:t>
            </a:r>
            <a:r>
              <a:rPr lang="en-US" dirty="0"/>
              <a:t>techniques such as </a:t>
            </a:r>
            <a:r>
              <a:rPr lang="en-US" b="1" i="1" dirty="0"/>
              <a:t>port mirroring </a:t>
            </a:r>
            <a:r>
              <a:rPr lang="en-US" dirty="0"/>
              <a:t>must be employed to bypass network segmentation imposed by network switches. 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Port </a:t>
            </a:r>
            <a:r>
              <a:rPr lang="en-US" dirty="0"/>
              <a:t>mirroring enables the switch to </a:t>
            </a:r>
            <a:r>
              <a:rPr lang="en-US" b="1" i="1" dirty="0"/>
              <a:t>copy frames that are received on one or more ports to a Switch Port Analyzer (SPAN) port that is connected to an analysis device</a:t>
            </a:r>
            <a:r>
              <a:rPr lang="en-US" dirty="0"/>
              <a:t>.</a:t>
            </a:r>
          </a:p>
          <a:p>
            <a:pPr algn="just"/>
            <a:endParaRPr lang="en-US" dirty="0" smtClean="0"/>
          </a:p>
          <a:p>
            <a:pPr algn="just"/>
            <a:r>
              <a:rPr lang="en-US" i="1" dirty="0" smtClean="0"/>
              <a:t>The </a:t>
            </a:r>
            <a:r>
              <a:rPr lang="en-US" i="1" dirty="0"/>
              <a:t>table identifies and describes the SPAN terms.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C0402EF-DC60-4A7F-8F75-F6A17DCA8A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8607004"/>
              </p:ext>
            </p:extLst>
          </p:nvPr>
        </p:nvGraphicFramePr>
        <p:xfrm>
          <a:off x="4570660" y="1700808"/>
          <a:ext cx="4427935" cy="3136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384">
                  <a:extLst>
                    <a:ext uri="{9D8B030D-6E8A-4147-A177-3AD203B41FA5}">
                      <a16:colId xmlns:a16="http://schemas.microsoft.com/office/drawing/2014/main" val="3215831619"/>
                    </a:ext>
                  </a:extLst>
                </a:gridCol>
                <a:gridCol w="3108551">
                  <a:extLst>
                    <a:ext uri="{9D8B030D-6E8A-4147-A177-3AD203B41FA5}">
                      <a16:colId xmlns:a16="http://schemas.microsoft.com/office/drawing/2014/main" val="276475465"/>
                    </a:ext>
                  </a:extLst>
                </a:gridCol>
              </a:tblGrid>
              <a:tr h="40592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SPAN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Term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8427975"/>
                  </a:ext>
                </a:extLst>
              </a:tr>
              <a:tr h="52062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Ingress traffic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enters the switch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58594367"/>
                  </a:ext>
                </a:extLst>
              </a:tr>
              <a:tr h="525447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Egress traffic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leaves the switch.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125566603"/>
                  </a:ext>
                </a:extLst>
              </a:tr>
              <a:tr h="546248"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ports are monitored as traffic entering them is replicated (mirrored) to the destination ports.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831502776"/>
                  </a:ext>
                </a:extLst>
              </a:tr>
              <a:tr h="7567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Destination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port that mirrors source ports. Destination SPAN ports often connect to analysis devices such as a packet analyzer or an IDS.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67046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7103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Traffic Monitoring &amp; SPAN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C0402EF-DC60-4A7F-8F75-F6A17DCA8A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8607004"/>
              </p:ext>
            </p:extLst>
          </p:nvPr>
        </p:nvGraphicFramePr>
        <p:xfrm>
          <a:off x="4570660" y="1700808"/>
          <a:ext cx="4427935" cy="3136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384">
                  <a:extLst>
                    <a:ext uri="{9D8B030D-6E8A-4147-A177-3AD203B41FA5}">
                      <a16:colId xmlns:a16="http://schemas.microsoft.com/office/drawing/2014/main" val="3215831619"/>
                    </a:ext>
                  </a:extLst>
                </a:gridCol>
                <a:gridCol w="3108551">
                  <a:extLst>
                    <a:ext uri="{9D8B030D-6E8A-4147-A177-3AD203B41FA5}">
                      <a16:colId xmlns:a16="http://schemas.microsoft.com/office/drawing/2014/main" val="276475465"/>
                    </a:ext>
                  </a:extLst>
                </a:gridCol>
              </a:tblGrid>
              <a:tr h="40592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SPAN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Term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8427975"/>
                  </a:ext>
                </a:extLst>
              </a:tr>
              <a:tr h="52062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Ingress traffic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enters the switch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58594367"/>
                  </a:ext>
                </a:extLst>
              </a:tr>
              <a:tr h="525447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Egress traffic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leaves the switch.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125566603"/>
                  </a:ext>
                </a:extLst>
              </a:tr>
              <a:tr h="546248"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ports are monitored as traffic entering them is replicated (mirrored) to the destination ports.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831502776"/>
                  </a:ext>
                </a:extLst>
              </a:tr>
              <a:tr h="7567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Destination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port that mirrors source ports. Destination SPAN ports often connect to analysis devices such as a packet analyzer or an IDS.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67046280"/>
                  </a:ext>
                </a:extLst>
              </a:tr>
            </a:tbl>
          </a:graphicData>
        </a:graphic>
      </p:graphicFrame>
      <p:pic>
        <p:nvPicPr>
          <p:cNvPr id="7" name="Picture 2">
            <a:extLst>
              <a:ext uri="{FF2B5EF4-FFF2-40B4-BE49-F238E27FC236}">
                <a16:creationId xmlns:a16="http://schemas.microsoft.com/office/drawing/2014/main" id="{1EA24FB1-48C6-4E35-B362-4AF0D479FA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l="26175" t="18597" r="27351" b="9006"/>
          <a:stretch/>
        </p:blipFill>
        <p:spPr bwMode="auto">
          <a:xfrm>
            <a:off x="107504" y="1417638"/>
            <a:ext cx="4357558" cy="3816424"/>
          </a:xfrm>
          <a:prstGeom prst="rect">
            <a:avLst/>
          </a:prstGeom>
          <a:noFill/>
          <a:ln w="9525">
            <a:solidFill>
              <a:schemeClr val="tx1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3891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Tools to Monitor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71BCAA28-F303-4126-B3C6-822C85BEBF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l="18847" t="352" r="21412" b="3980"/>
          <a:stretch/>
        </p:blipFill>
        <p:spPr bwMode="auto">
          <a:xfrm>
            <a:off x="323528" y="1340768"/>
            <a:ext cx="3965814" cy="3726182"/>
          </a:xfrm>
          <a:prstGeom prst="rect">
            <a:avLst/>
          </a:prstGeom>
          <a:noFill/>
          <a:ln w="9525">
            <a:solidFill>
              <a:schemeClr val="tx1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4355976" y="134076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2763" indent="-228600">
              <a:buFont typeface="Arial" pitchFamily="34" charset="0"/>
              <a:buChar char="•"/>
            </a:pPr>
            <a:r>
              <a:rPr lang="en-US" dirty="0" smtClean="0"/>
              <a:t>Network </a:t>
            </a:r>
            <a:r>
              <a:rPr lang="en-US" dirty="0"/>
              <a:t>protocol </a:t>
            </a:r>
            <a:r>
              <a:rPr lang="en-US" dirty="0" smtClean="0"/>
              <a:t>analyzers </a:t>
            </a:r>
            <a:r>
              <a:rPr lang="en-US" i="1" dirty="0" smtClean="0"/>
              <a:t>(Wireshark </a:t>
            </a:r>
            <a:r>
              <a:rPr lang="en-US" i="1" dirty="0"/>
              <a:t>and </a:t>
            </a:r>
            <a:r>
              <a:rPr lang="en-US" i="1" dirty="0" err="1" smtClean="0"/>
              <a:t>Tcpdump</a:t>
            </a:r>
            <a:r>
              <a:rPr lang="en-US" i="1" dirty="0" smtClean="0"/>
              <a:t>)</a:t>
            </a:r>
          </a:p>
          <a:p>
            <a:pPr marL="512763" indent="-228600">
              <a:buFont typeface="Arial" pitchFamily="34" charset="0"/>
              <a:buChar char="•"/>
            </a:pPr>
            <a:endParaRPr lang="en-US" i="1" dirty="0"/>
          </a:p>
          <a:p>
            <a:pPr marL="512763" indent="-228600">
              <a:buFont typeface="Arial" pitchFamily="34" charset="0"/>
              <a:buChar char="•"/>
            </a:pPr>
            <a:r>
              <a:rPr lang="en-US" dirty="0" err="1"/>
              <a:t>NetFlow</a:t>
            </a:r>
            <a:endParaRPr lang="en-US" dirty="0"/>
          </a:p>
          <a:p>
            <a:pPr marL="512763" indent="-228600">
              <a:buFont typeface="Arial" pitchFamily="34" charset="0"/>
              <a:buChar char="•"/>
            </a:pPr>
            <a:endParaRPr lang="en-US" dirty="0" smtClean="0"/>
          </a:p>
          <a:p>
            <a:pPr marL="512763" indent="-228600">
              <a:buFont typeface="Arial" pitchFamily="34" charset="0"/>
              <a:buChar char="•"/>
            </a:pPr>
            <a:r>
              <a:rPr lang="en-US" dirty="0" smtClean="0"/>
              <a:t>Security </a:t>
            </a:r>
            <a:r>
              <a:rPr lang="en-US" dirty="0"/>
              <a:t>Information and Event Management Systems (SIEM)</a:t>
            </a:r>
          </a:p>
          <a:p>
            <a:endParaRPr lang="en-US" dirty="0" smtClean="0"/>
          </a:p>
          <a:p>
            <a:pPr algn="just"/>
            <a:endParaRPr lang="en-US" i="1" dirty="0" smtClean="0"/>
          </a:p>
          <a:p>
            <a:pPr algn="just"/>
            <a:endParaRPr lang="en-US" i="1" dirty="0"/>
          </a:p>
          <a:p>
            <a:pPr algn="just"/>
            <a:r>
              <a:rPr lang="en-US" i="1" dirty="0" smtClean="0"/>
              <a:t>It </a:t>
            </a:r>
            <a:r>
              <a:rPr lang="en-US" i="1" dirty="0"/>
              <a:t>is common for security analysts to rely on log files and Simple Network Management Protocol (SNMP) for network behavior discovery.</a:t>
            </a:r>
          </a:p>
        </p:txBody>
      </p:sp>
    </p:spTree>
    <p:extLst>
      <p:ext uri="{BB962C8B-B14F-4D97-AF65-F5344CB8AC3E}">
        <p14:creationId xmlns:p14="http://schemas.microsoft.com/office/powerpoint/2010/main" val="158358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Tools to Monitor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3275856" y="1046691"/>
            <a:ext cx="55446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/>
              <a:t>We have </a:t>
            </a:r>
            <a:r>
              <a:rPr lang="en-US" dirty="0"/>
              <a:t>already </a:t>
            </a:r>
            <a:r>
              <a:rPr lang="en-US" dirty="0" smtClean="0"/>
              <a:t>worked with Wireshark in our labs, </a:t>
            </a:r>
            <a:r>
              <a:rPr lang="en-US" b="1" i="1" dirty="0" err="1"/>
              <a:t>NetFlow</a:t>
            </a:r>
            <a:r>
              <a:rPr lang="en-US" b="1" i="1" dirty="0"/>
              <a:t> </a:t>
            </a:r>
            <a:r>
              <a:rPr lang="en-US" dirty="0"/>
              <a:t>is </a:t>
            </a:r>
            <a:r>
              <a:rPr lang="en-US" dirty="0" smtClean="0"/>
              <a:t>another tool of  </a:t>
            </a:r>
            <a:r>
              <a:rPr lang="en-US" dirty="0"/>
              <a:t>Cisco IOS technology that provides 24x7 statistics on packets that flow through a Cisco router or multilayer switch</a:t>
            </a:r>
            <a:r>
              <a:rPr lang="en-US" dirty="0" smtClean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b="1" i="1" dirty="0" err="1"/>
              <a:t>NetFlow</a:t>
            </a:r>
            <a:r>
              <a:rPr lang="en-US" b="1" i="1" dirty="0"/>
              <a:t> is the standard for collecting IP operational data in IP networks</a:t>
            </a:r>
            <a:r>
              <a:rPr lang="en-US" b="1" i="1" dirty="0" smtClean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dirty="0" err="1"/>
              <a:t>NetFlow</a:t>
            </a:r>
            <a:r>
              <a:rPr lang="en-US" dirty="0"/>
              <a:t> can be used for </a:t>
            </a:r>
            <a:endParaRPr lang="en-US" dirty="0" smtClean="0"/>
          </a:p>
          <a:p>
            <a:pPr algn="just"/>
            <a:r>
              <a:rPr lang="en-US" dirty="0"/>
              <a:t>	</a:t>
            </a:r>
            <a:r>
              <a:rPr lang="en-US" dirty="0" smtClean="0"/>
              <a:t>network </a:t>
            </a:r>
            <a:r>
              <a:rPr lang="en-US" dirty="0"/>
              <a:t>and security monitoring, </a:t>
            </a:r>
            <a:endParaRPr lang="en-US" dirty="0" smtClean="0"/>
          </a:p>
          <a:p>
            <a:pPr algn="just"/>
            <a:r>
              <a:rPr lang="en-US" dirty="0"/>
              <a:t>	</a:t>
            </a:r>
            <a:r>
              <a:rPr lang="en-US" dirty="0" smtClean="0"/>
              <a:t>network </a:t>
            </a:r>
            <a:r>
              <a:rPr lang="en-US" dirty="0"/>
              <a:t>planning, and traffic analysis. </a:t>
            </a:r>
            <a:endParaRPr lang="en-US" dirty="0" smtClean="0"/>
          </a:p>
          <a:p>
            <a:pPr algn="just"/>
            <a:endParaRPr lang="en-US" dirty="0" smtClean="0"/>
          </a:p>
          <a:p>
            <a:pPr algn="just"/>
            <a:r>
              <a:rPr lang="en-US" dirty="0" err="1" smtClean="0"/>
              <a:t>NetFlow</a:t>
            </a:r>
            <a:r>
              <a:rPr lang="en-US" dirty="0" smtClean="0"/>
              <a:t> </a:t>
            </a:r>
            <a:r>
              <a:rPr lang="en-US" dirty="0"/>
              <a:t>stores flow information in a local cache on the </a:t>
            </a:r>
            <a:r>
              <a:rPr lang="en-US" dirty="0" smtClean="0"/>
              <a:t>device. However, it </a:t>
            </a:r>
            <a:r>
              <a:rPr lang="en-US" dirty="0"/>
              <a:t>should always be configured to forward data to a </a:t>
            </a:r>
            <a:r>
              <a:rPr lang="en-US" dirty="0" err="1"/>
              <a:t>NetFlow</a:t>
            </a:r>
            <a:r>
              <a:rPr lang="en-US" dirty="0"/>
              <a:t> collector which stores the </a:t>
            </a:r>
            <a:r>
              <a:rPr lang="en-US" dirty="0" err="1"/>
              <a:t>NetFlow</a:t>
            </a:r>
            <a:r>
              <a:rPr lang="en-US" dirty="0"/>
              <a:t> data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7C1A3D-91CE-478E-AD7A-E41BFC9E7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25" t="26227" r="8079" b="12458"/>
          <a:stretch/>
        </p:blipFill>
        <p:spPr>
          <a:xfrm>
            <a:off x="163778" y="1196752"/>
            <a:ext cx="2986890" cy="2166511"/>
          </a:xfrm>
          <a:prstGeom prst="rect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894" t="2586" r="894" b="3236"/>
          <a:stretch/>
        </p:blipFill>
        <p:spPr>
          <a:xfrm>
            <a:off x="140337" y="3442838"/>
            <a:ext cx="3010331" cy="106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3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3728" y="764704"/>
            <a:ext cx="4792307" cy="25202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823" y="260648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altLang="en-US" sz="3600" dirty="0" smtClean="0">
                <a:solidFill>
                  <a:schemeClr val="accent1">
                    <a:lumMod val="50000"/>
                  </a:schemeClr>
                </a:solidFill>
                <a:ea typeface="+mj-ea"/>
                <a:cs typeface="+mj-cs"/>
              </a:rPr>
              <a:t>Tools to Monitor</a:t>
            </a:r>
            <a:endParaRPr lang="en-US" altLang="en-US" sz="3600" dirty="0">
              <a:solidFill>
                <a:schemeClr val="accent1">
                  <a:lumMod val="5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1520" y="3284984"/>
            <a:ext cx="8610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 err="1"/>
              <a:t>NetFlow</a:t>
            </a:r>
            <a:r>
              <a:rPr lang="en-US" sz="1600" dirty="0"/>
              <a:t> can monitor application connection by tracking byte and packet counts for that individual application flow. 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smtClean="0"/>
              <a:t>It </a:t>
            </a:r>
            <a:r>
              <a:rPr lang="en-US" sz="1600" dirty="0"/>
              <a:t>pushes the statistics over to an external server called a </a:t>
            </a:r>
            <a:r>
              <a:rPr lang="en-US" sz="1600" b="1" i="1" dirty="0" err="1"/>
              <a:t>NetFlow</a:t>
            </a:r>
            <a:r>
              <a:rPr lang="en-US" sz="1600" b="1" i="1" dirty="0"/>
              <a:t> collector</a:t>
            </a:r>
            <a:r>
              <a:rPr lang="en-US" sz="1600" dirty="0"/>
              <a:t>.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smtClean="0"/>
              <a:t>Cisco </a:t>
            </a:r>
            <a:r>
              <a:rPr lang="en-US" sz="1600" dirty="0" err="1"/>
              <a:t>Stealthwatch</a:t>
            </a:r>
            <a:r>
              <a:rPr lang="en-US" sz="1600" dirty="0"/>
              <a:t> collects </a:t>
            </a:r>
            <a:r>
              <a:rPr lang="en-US" sz="1600" dirty="0" err="1"/>
              <a:t>NetFlow</a:t>
            </a:r>
            <a:r>
              <a:rPr lang="en-US" sz="1600" dirty="0"/>
              <a:t> statistics to perform advanced functions including:</a:t>
            </a:r>
          </a:p>
          <a:p>
            <a:pPr lvl="1" algn="just"/>
            <a:r>
              <a:rPr lang="en-US" sz="1600" b="1" dirty="0"/>
              <a:t>Flow stitching -</a:t>
            </a:r>
            <a:r>
              <a:rPr lang="en-US" sz="1600" dirty="0"/>
              <a:t> It groups individual entries into flows.</a:t>
            </a:r>
          </a:p>
          <a:p>
            <a:pPr lvl="1" algn="just"/>
            <a:r>
              <a:rPr lang="en-US" sz="1600" b="1" dirty="0"/>
              <a:t>Flow deduplication</a:t>
            </a:r>
            <a:r>
              <a:rPr lang="en-US" sz="1600" dirty="0"/>
              <a:t> - It filters duplicate incoming entries from multiple </a:t>
            </a:r>
            <a:r>
              <a:rPr lang="en-US" sz="1600" dirty="0" err="1"/>
              <a:t>NetFlow</a:t>
            </a:r>
            <a:r>
              <a:rPr lang="en-US" sz="1600" dirty="0"/>
              <a:t> clients.</a:t>
            </a:r>
          </a:p>
          <a:p>
            <a:pPr lvl="1" algn="just"/>
            <a:r>
              <a:rPr lang="en-US" sz="1600" b="1" dirty="0"/>
              <a:t>NAT stitching</a:t>
            </a:r>
            <a:r>
              <a:rPr lang="en-US" sz="1600" dirty="0"/>
              <a:t> - It simplifies flows with NAT entries.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18003987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SIEM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124744"/>
            <a:ext cx="8352928" cy="39780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en-US" sz="1600" b="1" i="1" dirty="0" smtClean="0"/>
              <a:t>Security </a:t>
            </a:r>
            <a:r>
              <a:rPr lang="en-US" sz="1600" b="1" i="1" dirty="0"/>
              <a:t>Information Event Management (SIEM)</a:t>
            </a:r>
            <a:r>
              <a:rPr lang="en-US" sz="1600" dirty="0"/>
              <a:t> is a technology used in enterprise organizations to provide </a:t>
            </a:r>
            <a:r>
              <a:rPr lang="en-US" sz="1600" b="1" i="1" dirty="0"/>
              <a:t>real time reporting and long-term analysis of security events</a:t>
            </a:r>
            <a:r>
              <a:rPr lang="en-US" sz="1600" dirty="0"/>
              <a:t>.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endParaRPr lang="en-US" sz="1600" dirty="0" smtClean="0"/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en-US" sz="1600" dirty="0" smtClean="0"/>
              <a:t>SIEM </a:t>
            </a:r>
            <a:r>
              <a:rPr lang="en-US" sz="1600" dirty="0"/>
              <a:t>systems include the following essential functions: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Forensic </a:t>
            </a:r>
            <a:r>
              <a:rPr lang="en-US" sz="1600" b="1" dirty="0"/>
              <a:t>analysis</a:t>
            </a:r>
            <a:r>
              <a:rPr lang="en-US" sz="1600" dirty="0"/>
              <a:t> – The ability to search logs and event records from sources and provide complete information for forensic analysis.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Correlation</a:t>
            </a:r>
            <a:r>
              <a:rPr lang="en-US" sz="1600" dirty="0"/>
              <a:t> – Examines logs and events from different systems or applications, speeding detection of and reaction to security threats.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Aggregation</a:t>
            </a:r>
            <a:r>
              <a:rPr lang="en-US" sz="1600" dirty="0"/>
              <a:t> - Reduces the volume of event data by consolidating duplicate event records.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Reporting</a:t>
            </a:r>
            <a:r>
              <a:rPr lang="en-US" sz="1600" dirty="0"/>
              <a:t> - Presents the correlated and aggregated event data in real-time monitoring and long-term summaries.</a:t>
            </a:r>
          </a:p>
        </p:txBody>
      </p:sp>
    </p:spTree>
    <p:extLst>
      <p:ext uri="{BB962C8B-B14F-4D97-AF65-F5344CB8AC3E}">
        <p14:creationId xmlns:p14="http://schemas.microsoft.com/office/powerpoint/2010/main" val="272958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El Blog de Ricardo SB: Gestión de LOGS de eventos d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93895"/>
            <a:ext cx="5508104" cy="22143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3785"/>
            <a:ext cx="505090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SIEM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33872" y="2679818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/>
              <a:t>SIEM provides </a:t>
            </a:r>
            <a:r>
              <a:rPr lang="en-US" sz="1600" b="1" i="1" dirty="0"/>
              <a:t>details on the source of suspicious </a:t>
            </a:r>
            <a:r>
              <a:rPr lang="en-US" sz="1600" b="1" i="1" dirty="0" smtClean="0"/>
              <a:t>activity</a:t>
            </a:r>
            <a:r>
              <a:rPr lang="en-US" sz="1600" dirty="0" smtClean="0"/>
              <a:t>: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b="1" dirty="0" smtClean="0"/>
              <a:t>User </a:t>
            </a:r>
            <a:r>
              <a:rPr lang="en-US" sz="1600" b="1" dirty="0"/>
              <a:t>information </a:t>
            </a:r>
            <a:r>
              <a:rPr lang="en-US" sz="1600" dirty="0"/>
              <a:t>such as username, authentication status, </a:t>
            </a:r>
            <a:r>
              <a:rPr lang="en-US" sz="1600" dirty="0" smtClean="0"/>
              <a:t>location.</a:t>
            </a:r>
          </a:p>
          <a:p>
            <a:pPr algn="just"/>
            <a:endParaRPr lang="en-US" sz="1600" b="1" dirty="0" smtClean="0"/>
          </a:p>
          <a:p>
            <a:pPr algn="just"/>
            <a:r>
              <a:rPr lang="en-US" sz="1600" b="1" dirty="0" smtClean="0"/>
              <a:t>Device </a:t>
            </a:r>
            <a:r>
              <a:rPr lang="en-US" sz="1600" b="1" dirty="0"/>
              <a:t>information</a:t>
            </a:r>
            <a:r>
              <a:rPr lang="en-US" sz="1600" dirty="0"/>
              <a:t> such as manufacturer, model, OS version, MAC address, network connection method, and </a:t>
            </a:r>
            <a:r>
              <a:rPr lang="en-US" sz="1600" dirty="0" smtClean="0"/>
              <a:t>location.</a:t>
            </a:r>
          </a:p>
          <a:p>
            <a:pPr algn="just"/>
            <a:endParaRPr lang="en-US" sz="1600" b="1" dirty="0" smtClean="0"/>
          </a:p>
          <a:p>
            <a:pPr algn="just"/>
            <a:r>
              <a:rPr lang="en-US" sz="1600" b="1" dirty="0" smtClean="0"/>
              <a:t>Posture </a:t>
            </a:r>
            <a:r>
              <a:rPr lang="en-US" sz="1600" b="1" dirty="0"/>
              <a:t>information </a:t>
            </a:r>
            <a:r>
              <a:rPr lang="en-US" sz="1600" dirty="0"/>
              <a:t>such as compliance of the device with the security policy and updated antivirus files and OS patches</a:t>
            </a:r>
            <a:r>
              <a:rPr lang="en-US" sz="1600" dirty="0" smtClean="0"/>
              <a:t>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80298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SOAR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755576" y="2204864"/>
            <a:ext cx="7848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i="1" dirty="0" smtClean="0"/>
              <a:t>Security </a:t>
            </a:r>
            <a:r>
              <a:rPr lang="en-US" sz="1600" i="1" dirty="0"/>
              <a:t>Orchestration, Automation, and Response (SOAR) enhances SIEM</a:t>
            </a:r>
            <a:r>
              <a:rPr lang="en-US" sz="1600" i="1" dirty="0" smtClean="0"/>
              <a:t>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b="1" i="1" dirty="0"/>
              <a:t>SOAR helps security teams investigate security incidents and add enhanced data gathering and a number of functionalities that aid in security incident response</a:t>
            </a:r>
            <a:r>
              <a:rPr lang="en-US" sz="1600" b="1" i="1" dirty="0" smtClean="0"/>
              <a:t>.</a:t>
            </a:r>
          </a:p>
          <a:p>
            <a:pPr algn="ctr"/>
            <a:endParaRPr lang="en-US" sz="1600" dirty="0" smtClean="0"/>
          </a:p>
          <a:p>
            <a:pPr algn="ctr"/>
            <a:r>
              <a:rPr lang="en-US" sz="1600" b="1" i="1" dirty="0" smtClean="0">
                <a:solidFill>
                  <a:schemeClr val="tx2"/>
                </a:solidFill>
              </a:rPr>
              <a:t>SOAR </a:t>
            </a:r>
            <a:r>
              <a:rPr lang="en-US" sz="1600" b="1" i="1" dirty="0">
                <a:solidFill>
                  <a:schemeClr val="tx2"/>
                </a:solidFill>
              </a:rPr>
              <a:t>helps analysts respond to the threat.</a:t>
            </a:r>
          </a:p>
          <a:p>
            <a:pPr algn="ctr"/>
            <a:endParaRPr lang="en-US" sz="1600" b="1" i="1" dirty="0"/>
          </a:p>
        </p:txBody>
      </p:sp>
    </p:spTree>
    <p:extLst>
      <p:ext uri="{BB962C8B-B14F-4D97-AF65-F5344CB8AC3E}">
        <p14:creationId xmlns:p14="http://schemas.microsoft.com/office/powerpoint/2010/main" val="361346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631896"/>
            <a:ext cx="353873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SIEM &amp; SOAR</a:t>
            </a:r>
            <a:endParaRPr lang="en-GB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419872" y="1268760"/>
            <a:ext cx="496855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/>
              <a:t>An open source product called </a:t>
            </a:r>
            <a:r>
              <a:rPr lang="en-US" sz="1600" b="1" dirty="0"/>
              <a:t>Security Onion </a:t>
            </a:r>
            <a:r>
              <a:rPr lang="en-US" sz="1600" dirty="0"/>
              <a:t>includes the ELK suite for SIEM functionality. </a:t>
            </a:r>
            <a:endParaRPr lang="en-US" sz="1600" dirty="0" smtClean="0"/>
          </a:p>
          <a:p>
            <a:pPr algn="just"/>
            <a:endParaRPr lang="en-US" sz="1600" dirty="0"/>
          </a:p>
          <a:p>
            <a:pPr algn="just"/>
            <a:r>
              <a:rPr lang="en-US" sz="1600" dirty="0"/>
              <a:t>ELK is an acronym for three products from Elastic:</a:t>
            </a:r>
          </a:p>
          <a:p>
            <a:pPr lvl="1" algn="just"/>
            <a:r>
              <a:rPr lang="en-US" sz="1600" b="1" dirty="0" err="1"/>
              <a:t>Elasticsearch</a:t>
            </a:r>
            <a:r>
              <a:rPr lang="en-US" sz="1600" dirty="0"/>
              <a:t> - Document oriented full text search engine.</a:t>
            </a:r>
          </a:p>
          <a:p>
            <a:pPr lvl="1" algn="just"/>
            <a:r>
              <a:rPr lang="en-US" sz="1600" b="1" dirty="0" err="1"/>
              <a:t>Logstash</a:t>
            </a:r>
            <a:r>
              <a:rPr lang="en-US" sz="1600" dirty="0"/>
              <a:t> - Pipeline processing system that connects ‘inputs’ to ‘outputs’ with optional ‘filters’ in between.</a:t>
            </a:r>
          </a:p>
          <a:p>
            <a:pPr lvl="1" algn="just"/>
            <a:r>
              <a:rPr lang="en-US" sz="1600" b="1" dirty="0" err="1"/>
              <a:t>Kibana</a:t>
            </a:r>
            <a:r>
              <a:rPr lang="en-US" sz="1600" dirty="0"/>
              <a:t> - Browser based analytics and search dashboard for </a:t>
            </a:r>
            <a:r>
              <a:rPr lang="en-US" sz="1600" dirty="0" err="1"/>
              <a:t>Elasticsearch</a:t>
            </a:r>
            <a:r>
              <a:rPr lang="en-US" sz="1600" dirty="0" smtClean="0"/>
              <a:t>.</a:t>
            </a:r>
          </a:p>
          <a:p>
            <a:pPr lvl="1" algn="just"/>
            <a:endParaRPr lang="en-US" sz="1600" dirty="0"/>
          </a:p>
          <a:p>
            <a:pPr algn="just"/>
            <a:r>
              <a:rPr lang="en-US" sz="1600" b="1" dirty="0"/>
              <a:t>Note</a:t>
            </a:r>
            <a:r>
              <a:rPr lang="en-US" sz="1600" dirty="0"/>
              <a:t>: </a:t>
            </a:r>
            <a:r>
              <a:rPr lang="en-US" sz="1600" dirty="0" err="1"/>
              <a:t>SolarWinds</a:t>
            </a:r>
            <a:r>
              <a:rPr lang="en-US" sz="1600" dirty="0"/>
              <a:t> Security Event Manager and </a:t>
            </a:r>
            <a:r>
              <a:rPr lang="en-US" sz="1600" dirty="0" err="1"/>
              <a:t>Splunk</a:t>
            </a:r>
            <a:r>
              <a:rPr lang="en-US" sz="1600" dirty="0"/>
              <a:t> Enterprise Security are two popular proprietary SIEM systems used by SOCs.</a:t>
            </a: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64089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96" y="332656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altLang="en-US" sz="3600" dirty="0" smtClean="0">
                <a:solidFill>
                  <a:schemeClr val="accent1">
                    <a:lumMod val="50000"/>
                  </a:schemeClr>
                </a:solidFill>
              </a:rPr>
              <a:t>So far….</a:t>
            </a:r>
            <a:endParaRPr lang="en-US" altLang="en-US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Content Placeholder 2"/>
          <p:cNvSpPr txBox="1"/>
          <p:nvPr/>
        </p:nvSpPr>
        <p:spPr>
          <a:xfrm>
            <a:off x="539552" y="1628800"/>
            <a:ext cx="3600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00000"/>
            </a:pPr>
            <a:r>
              <a:rPr lang="en-US" sz="1600" b="1" dirty="0" smtClean="0"/>
              <a:t>Virtual Machines (Oracle Virtual Box)</a:t>
            </a:r>
          </a:p>
          <a:p>
            <a:pPr>
              <a:buSzPct val="100000"/>
            </a:pPr>
            <a:r>
              <a:rPr lang="en-US" sz="1600" b="1" dirty="0" err="1" smtClean="0"/>
              <a:t>CyberOps</a:t>
            </a:r>
            <a:r>
              <a:rPr lang="en-US" sz="1600" b="1" dirty="0" smtClean="0"/>
              <a:t> Lab (Linux)</a:t>
            </a:r>
          </a:p>
          <a:p>
            <a:pPr>
              <a:buSzPct val="100000"/>
            </a:pPr>
            <a:r>
              <a:rPr lang="en-US" sz="1600" b="1" dirty="0" smtClean="0"/>
              <a:t>Kali Linux 2020.3</a:t>
            </a:r>
          </a:p>
          <a:p>
            <a:pPr>
              <a:buSzPct val="100000"/>
            </a:pPr>
            <a:r>
              <a:rPr lang="en-US" sz="1600" b="1" dirty="0" smtClean="0"/>
              <a:t>TCPView</a:t>
            </a:r>
          </a:p>
          <a:p>
            <a:pPr>
              <a:buSzPct val="100000"/>
            </a:pPr>
            <a:r>
              <a:rPr lang="en-US" sz="1600" b="1" dirty="0" smtClean="0"/>
              <a:t>Packet Tracer</a:t>
            </a:r>
          </a:p>
          <a:p>
            <a:pPr>
              <a:buSzPct val="100000"/>
            </a:pPr>
            <a:r>
              <a:rPr lang="en-US" sz="1600" b="1" dirty="0" err="1" smtClean="0"/>
              <a:t>Mininet</a:t>
            </a:r>
            <a:endParaRPr lang="en-US" sz="1600" b="1" dirty="0" smtClean="0"/>
          </a:p>
          <a:p>
            <a:pPr>
              <a:buSzPct val="100000"/>
            </a:pPr>
            <a:r>
              <a:rPr lang="en-US" sz="1600" b="1" dirty="0" smtClean="0"/>
              <a:t>Social Engineering Toolkit</a:t>
            </a:r>
            <a:endParaRPr lang="en-US" sz="1600" b="1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5364088" y="2420888"/>
            <a:ext cx="36004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00000"/>
            </a:pPr>
            <a:r>
              <a:rPr lang="en-US" sz="1600" b="1" dirty="0" smtClean="0"/>
              <a:t>Understand Cyberattacks</a:t>
            </a:r>
          </a:p>
          <a:p>
            <a:pPr>
              <a:buSzPct val="100000"/>
            </a:pPr>
            <a:r>
              <a:rPr lang="en-US" sz="1600" b="1" dirty="0" smtClean="0"/>
              <a:t>The Target and Outcomes of Attacks</a:t>
            </a:r>
          </a:p>
          <a:p>
            <a:pPr>
              <a:buSzPct val="100000"/>
            </a:pPr>
            <a:r>
              <a:rPr lang="en-US" sz="1600" b="1" dirty="0" smtClean="0"/>
              <a:t>The Vulnerabilities and Exploits</a:t>
            </a:r>
          </a:p>
          <a:p>
            <a:pPr>
              <a:buSzPct val="100000"/>
            </a:pPr>
            <a:r>
              <a:rPr lang="en-US" sz="1600" b="1" dirty="0" smtClean="0"/>
              <a:t>Scope for Cybersecurity Professional</a:t>
            </a:r>
          </a:p>
          <a:p>
            <a:pPr>
              <a:buSzPct val="100000"/>
            </a:pPr>
            <a:r>
              <a:rPr lang="en-US" sz="1600" b="1" dirty="0" smtClean="0"/>
              <a:t>Run and Troubleshoot</a:t>
            </a:r>
          </a:p>
          <a:p>
            <a:pPr>
              <a:buSzPct val="100000"/>
            </a:pPr>
            <a:r>
              <a:rPr lang="en-US" sz="1600" b="1" dirty="0" smtClean="0"/>
              <a:t>	Virtual Machines</a:t>
            </a:r>
          </a:p>
          <a:p>
            <a:pPr>
              <a:buSzPct val="100000"/>
            </a:pPr>
            <a:r>
              <a:rPr lang="en-US" sz="1600" b="1" dirty="0" smtClean="0"/>
              <a:t>	Linux OS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err="1" smtClean="0"/>
              <a:t>SETool</a:t>
            </a:r>
            <a:r>
              <a:rPr lang="en-US" sz="1600" b="1" dirty="0" smtClean="0"/>
              <a:t> Kit</a:t>
            </a:r>
          </a:p>
          <a:p>
            <a:pPr>
              <a:buSzPct val="100000"/>
            </a:pPr>
            <a:r>
              <a:rPr lang="en-US" sz="1600" b="1" dirty="0" smtClean="0"/>
              <a:t>Run Simulations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smtClean="0"/>
              <a:t>Packet Tracer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err="1" smtClean="0"/>
              <a:t>Mininet</a:t>
            </a:r>
            <a:endParaRPr lang="en-US" sz="1600" b="1" dirty="0" smtClean="0"/>
          </a:p>
          <a:p>
            <a:pPr>
              <a:buSzPct val="100000"/>
            </a:pPr>
            <a:r>
              <a:rPr lang="en-US" sz="1600" b="1" dirty="0" smtClean="0"/>
              <a:t>Tools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smtClean="0"/>
              <a:t>TCPView </a:t>
            </a:r>
            <a:r>
              <a:rPr lang="en-US" sz="1600" b="1" dirty="0" smtClean="0">
                <a:sym typeface="Wingdings" panose="05000000000000000000" pitchFamily="2" charset="2"/>
              </a:rPr>
              <a:t> </a:t>
            </a:r>
            <a:r>
              <a:rPr lang="en-US" sz="1600" b="1" dirty="0" err="1" smtClean="0">
                <a:sym typeface="Wingdings" panose="05000000000000000000" pitchFamily="2" charset="2"/>
              </a:rPr>
              <a:t>Analyse</a:t>
            </a:r>
            <a:r>
              <a:rPr lang="en-US" sz="1600" b="1" dirty="0" smtClean="0">
                <a:sym typeface="Wingdings" panose="05000000000000000000" pitchFamily="2" charset="2"/>
              </a:rPr>
              <a:t> Ports</a:t>
            </a:r>
            <a:endParaRPr lang="en-US" sz="16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34877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Phases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251520" y="3645024"/>
            <a:ext cx="30901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1" dirty="0" smtClean="0"/>
              <a:t>Understand the basics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1" dirty="0" smtClean="0"/>
              <a:t>To Attack</a:t>
            </a:r>
            <a:endParaRPr lang="en-US" i="1" dirty="0"/>
          </a:p>
          <a:p>
            <a:pPr lvl="1" algn="just"/>
            <a:r>
              <a:rPr lang="en-US" i="1" dirty="0" smtClean="0"/>
              <a:t>You need a </a:t>
            </a:r>
            <a:r>
              <a:rPr lang="en-US" b="1" i="1" dirty="0" smtClean="0"/>
              <a:t>MOTIVE</a:t>
            </a:r>
          </a:p>
          <a:p>
            <a:pPr lvl="1" algn="just"/>
            <a:r>
              <a:rPr lang="en-US" i="1" dirty="0" smtClean="0"/>
              <a:t>You need a </a:t>
            </a:r>
            <a:r>
              <a:rPr lang="en-US" b="1" i="1" dirty="0" smtClean="0"/>
              <a:t>METHOD</a:t>
            </a:r>
          </a:p>
          <a:p>
            <a:pPr lvl="1" algn="just"/>
            <a:r>
              <a:rPr lang="en-US" i="1" dirty="0" smtClean="0"/>
              <a:t>You need a </a:t>
            </a:r>
            <a:r>
              <a:rPr lang="en-US" b="1" i="1" dirty="0" smtClean="0"/>
              <a:t>WEAKPOINT</a:t>
            </a:r>
            <a:endParaRPr lang="en-US" b="1" i="1" dirty="0"/>
          </a:p>
        </p:txBody>
      </p:sp>
      <p:pic>
        <p:nvPicPr>
          <p:cNvPr id="3" name="Picture 2" descr="About ICT systems security and the recent ZSE websit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6" y="0"/>
            <a:ext cx="2857500" cy="1971675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 rotWithShape="1">
          <a:blip r:embed="rId3"/>
          <a:srcRect l="31525" t="6556" r="11057" b="51789"/>
          <a:stretch/>
        </p:blipFill>
        <p:spPr bwMode="auto">
          <a:xfrm>
            <a:off x="3419872" y="1628800"/>
            <a:ext cx="5328592" cy="298172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725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Gaining / Advancing!!!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60444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Diving into Important Network Protocols (TCP, UDP, ICMP, ARP, 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etc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Nmap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 – Intro.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Host Discovery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Tracing the Route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Port Scanning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OS and Service Fingerprinting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Learning Python in 4 Slides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ü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Packet Crafting</a:t>
            </a:r>
          </a:p>
        </p:txBody>
      </p:sp>
    </p:spTree>
    <p:extLst>
      <p:ext uri="{BB962C8B-B14F-4D97-AF65-F5344CB8AC3E}">
        <p14:creationId xmlns:p14="http://schemas.microsoft.com/office/powerpoint/2010/main" val="2974809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Gaining / Advancing!!!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0000"/>
              </a:solidFill>
              <a:latin typeface="Bookman Old Style" pitchFamily="18" charset="0"/>
            </a:endParaRPr>
          </a:p>
          <a:p>
            <a:pPr marL="457200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Diving into Important Network Protocols:</a:t>
            </a:r>
          </a:p>
          <a:p>
            <a:pPr marL="914400" lvl="1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TCP</a:t>
            </a:r>
          </a:p>
          <a:p>
            <a:pPr marL="914400" lvl="1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UDP</a:t>
            </a:r>
          </a:p>
          <a:p>
            <a:pPr marL="914400" lvl="1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ICMP</a:t>
            </a:r>
          </a:p>
          <a:p>
            <a:pPr marL="914400" lvl="1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ARP</a:t>
            </a:r>
          </a:p>
          <a:p>
            <a:pPr marL="914400" lvl="1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HTTP</a:t>
            </a:r>
          </a:p>
          <a:p>
            <a:pPr marL="914400" lvl="1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etc</a:t>
            </a:r>
            <a:endParaRPr lang="en-US" sz="2800" dirty="0">
              <a:solidFill>
                <a:srgbClr val="FF0000"/>
              </a:solidFill>
              <a:latin typeface="Bookman Old Style" pitchFamily="18" charset="0"/>
            </a:endParaRPr>
          </a:p>
          <a:p>
            <a:pPr marL="457200" indent="-457200">
              <a:buClr>
                <a:srgbClr val="FF0000"/>
              </a:buClr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65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Gaining / Advancing!!!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Identifying Live </a:t>
            </a:r>
            <a:r>
              <a:rPr lang="en-US" dirty="0" smtClean="0">
                <a:solidFill>
                  <a:srgbClr val="FF0000"/>
                </a:solidFill>
                <a:latin typeface="Bookman Old Style" pitchFamily="18" charset="0"/>
              </a:rPr>
              <a:t>Systems - Also </a:t>
            </a: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called “Network Sweep”</a:t>
            </a:r>
          </a:p>
          <a:p>
            <a:pPr marL="285750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rgbClr val="FF0000"/>
              </a:solidFill>
              <a:latin typeface="Bookman Old Style" pitchFamily="18" charset="0"/>
            </a:endParaRPr>
          </a:p>
          <a:p>
            <a:pPr marL="285750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FF0000"/>
                </a:solidFill>
                <a:latin typeface="Bookman Old Style" pitchFamily="18" charset="0"/>
              </a:rPr>
              <a:t>Nmap</a:t>
            </a: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 ping sweeps: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Ping Only (-</a:t>
            </a:r>
            <a:r>
              <a:rPr lang="en-US" dirty="0" err="1">
                <a:solidFill>
                  <a:srgbClr val="FF0000"/>
                </a:solidFill>
                <a:latin typeface="Bookman Old Style" pitchFamily="18" charset="0"/>
              </a:rPr>
              <a:t>sP</a:t>
            </a: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ARP Ping (-PR)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ICMP Echo Request Ping (-PE)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TCP SYN Ping (-PS)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TCP ACK Ping (-PA)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UDP Ping (-PU)</a:t>
            </a:r>
          </a:p>
        </p:txBody>
      </p:sp>
    </p:spTree>
    <p:extLst>
      <p:ext uri="{BB962C8B-B14F-4D97-AF65-F5344CB8AC3E}">
        <p14:creationId xmlns:p14="http://schemas.microsoft.com/office/powerpoint/2010/main" val="176296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Port Scanning!!!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The act of testing a remote port to know in which state it is.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Common port states:</a:t>
            </a:r>
          </a:p>
          <a:p>
            <a:pPr lvl="1"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Open,</a:t>
            </a:r>
          </a:p>
          <a:p>
            <a:pPr lvl="1"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Closed,</a:t>
            </a:r>
          </a:p>
          <a:p>
            <a:pPr lvl="1"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and Filtered.</a:t>
            </a:r>
          </a:p>
        </p:txBody>
      </p:sp>
    </p:spTree>
    <p:extLst>
      <p:ext uri="{BB962C8B-B14F-4D97-AF65-F5344CB8AC3E}">
        <p14:creationId xmlns:p14="http://schemas.microsoft.com/office/powerpoint/2010/main" val="56950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Port Scanning!!!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TCP SYN or Stealth Scan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sS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TCP Connect Scan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sT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TCP ACK Scan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UDP Scan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sU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TCP FIN Scan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sF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TCP NULL Scan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sN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XMAS Scan 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Scan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sX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Custom Scan (--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scanflags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IP Protocol Scan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sO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endParaRPr lang="en-US" sz="28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76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Port Scanning!!!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Operating System Detection (-O)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Service Version Detection (-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sV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  <a:buNone/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Or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Enables OS detection and Version detection, Script scanning and Traceroute (-A)</a:t>
            </a:r>
          </a:p>
          <a:p>
            <a:pPr>
              <a:buClr>
                <a:srgbClr val="FF0000"/>
              </a:buClr>
            </a:pPr>
            <a:endParaRPr lang="en-US" sz="28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827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Evasion Technique!!!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Fragment Packets (-f)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Specific MTU (--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mtu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Using a Decoy (-D)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Specify source port (--source-port)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Append Random Data (--data-length)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Spoof MAC Address (--spoof-mac)</a:t>
            </a: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Send Bad Checksum (--</a:t>
            </a:r>
            <a:r>
              <a:rPr lang="en-US" sz="2800" dirty="0" err="1">
                <a:solidFill>
                  <a:srgbClr val="FF0000"/>
                </a:solidFill>
                <a:latin typeface="Bookman Old Style" pitchFamily="18" charset="0"/>
              </a:rPr>
              <a:t>badsum</a:t>
            </a: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>
              <a:buClr>
                <a:srgbClr val="FF0000"/>
              </a:buClr>
            </a:pPr>
            <a:endParaRPr lang="en-US" sz="2800" dirty="0">
              <a:solidFill>
                <a:srgbClr val="FF0000"/>
              </a:solidFill>
              <a:latin typeface="Bookman Old Style" pitchFamily="18" charset="0"/>
            </a:endParaRPr>
          </a:p>
          <a:p>
            <a:pPr>
              <a:buClr>
                <a:srgbClr val="FF0000"/>
              </a:buClr>
            </a:pPr>
            <a:r>
              <a:rPr lang="en-US" sz="2800" dirty="0">
                <a:solidFill>
                  <a:srgbClr val="FF0000"/>
                </a:solidFill>
                <a:latin typeface="Bookman Old Style" pitchFamily="18" charset="0"/>
              </a:rPr>
              <a:t>That’s all? Nope, check the next slide.</a:t>
            </a:r>
          </a:p>
        </p:txBody>
      </p:sp>
    </p:spTree>
    <p:extLst>
      <p:ext uri="{BB962C8B-B14F-4D97-AF65-F5344CB8AC3E}">
        <p14:creationId xmlns:p14="http://schemas.microsoft.com/office/powerpoint/2010/main" val="271715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Idle Scan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Clr>
                <a:srgbClr val="FF0000"/>
              </a:buClr>
            </a:pPr>
            <a:r>
              <a:rPr lang="en-US" sz="3600" dirty="0">
                <a:solidFill>
                  <a:srgbClr val="FF0000"/>
                </a:solidFill>
                <a:latin typeface="Bookman Old Style" pitchFamily="18" charset="0"/>
              </a:rPr>
              <a:t>A completely blind port scanning technique, that attackers can use to scan a target without sending a single packet to the target from their own IP address</a:t>
            </a:r>
            <a:r>
              <a:rPr lang="en-US" sz="3600" dirty="0" smtClean="0">
                <a:solidFill>
                  <a:srgbClr val="FF0000"/>
                </a:solidFill>
                <a:latin typeface="Bookman Old Style" pitchFamily="18" charset="0"/>
              </a:rPr>
              <a:t>!</a:t>
            </a:r>
          </a:p>
          <a:p>
            <a:pPr algn="just">
              <a:buClr>
                <a:srgbClr val="FF0000"/>
              </a:buClr>
            </a:pPr>
            <a:endParaRPr lang="en-US" sz="3600" dirty="0">
              <a:solidFill>
                <a:srgbClr val="FF0000"/>
              </a:solidFill>
              <a:latin typeface="Bookman Old Style" pitchFamily="18" charset="0"/>
            </a:endParaRPr>
          </a:p>
          <a:p>
            <a:pPr algn="just">
              <a:buClr>
                <a:srgbClr val="FF0000"/>
              </a:buClr>
            </a:pPr>
            <a:r>
              <a:rPr lang="en-US" sz="3600" dirty="0" err="1">
                <a:solidFill>
                  <a:srgbClr val="FF0000"/>
                </a:solidFill>
                <a:latin typeface="Bookman Old Style" pitchFamily="18" charset="0"/>
              </a:rPr>
              <a:t>Nmap</a:t>
            </a:r>
            <a:r>
              <a:rPr lang="en-US" sz="3600" dirty="0">
                <a:solidFill>
                  <a:srgbClr val="FF0000"/>
                </a:solidFill>
                <a:latin typeface="Bookman Old Style" pitchFamily="18" charset="0"/>
              </a:rPr>
              <a:t> IDLE Scan (-</a:t>
            </a:r>
            <a:r>
              <a:rPr lang="en-US" sz="3600" dirty="0" err="1">
                <a:solidFill>
                  <a:srgbClr val="FF0000"/>
                </a:solidFill>
                <a:latin typeface="Bookman Old Style" pitchFamily="18" charset="0"/>
              </a:rPr>
              <a:t>sI</a:t>
            </a:r>
            <a:r>
              <a:rPr lang="en-US" sz="3600" dirty="0">
                <a:solidFill>
                  <a:srgbClr val="FF0000"/>
                </a:solidFill>
                <a:latin typeface="Bookman Old Style" pitchFamily="18" charset="0"/>
              </a:rPr>
              <a:t>)</a:t>
            </a:r>
          </a:p>
          <a:p>
            <a:pPr algn="just">
              <a:buClr>
                <a:srgbClr val="FF0000"/>
              </a:buClr>
            </a:pPr>
            <a:endParaRPr lang="en-US" sz="36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75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Open Port - Idle Scan!!!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19" name="Picture 18" descr="idlescan_ope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340768"/>
            <a:ext cx="6624736" cy="3698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14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Closed Port - Idle Scan!!!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 descr="idlescan_clos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616496"/>
            <a:ext cx="6516216" cy="363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95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Filtered Port - Idle Scan!!!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 descr="idlescan_filter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96752"/>
            <a:ext cx="7092280" cy="395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5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Question?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2687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3600" dirty="0">
                <a:solidFill>
                  <a:srgbClr val="FF0000"/>
                </a:solidFill>
                <a:latin typeface="Bookman Old Style" pitchFamily="18" charset="0"/>
              </a:rPr>
              <a:t>How can we find an IDLE machine?</a:t>
            </a:r>
          </a:p>
        </p:txBody>
      </p:sp>
    </p:spTree>
    <p:extLst>
      <p:ext uri="{BB962C8B-B14F-4D97-AF65-F5344CB8AC3E}">
        <p14:creationId xmlns:p14="http://schemas.microsoft.com/office/powerpoint/2010/main" val="2239588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Packet Crafting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467545" y="1039914"/>
            <a:ext cx="830557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Clr>
                <a:srgbClr val="FF0000"/>
              </a:buClr>
            </a:pPr>
            <a:r>
              <a:rPr lang="en-US" sz="2400" dirty="0" smtClean="0">
                <a:solidFill>
                  <a:srgbClr val="FF0000"/>
                </a:solidFill>
                <a:latin typeface="Bookman Old Style" pitchFamily="18" charset="0"/>
              </a:rPr>
              <a:t>The </a:t>
            </a: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art of manually generating packets to test network devices</a:t>
            </a:r>
            <a:r>
              <a:rPr lang="en-US" sz="2400" dirty="0" smtClean="0">
                <a:solidFill>
                  <a:srgbClr val="FF0000"/>
                </a:solidFill>
                <a:latin typeface="Bookman Old Style" pitchFamily="18" charset="0"/>
              </a:rPr>
              <a:t>,</a:t>
            </a:r>
          </a:p>
          <a:p>
            <a:pPr algn="just">
              <a:buClr>
                <a:srgbClr val="FF0000"/>
              </a:buClr>
            </a:pPr>
            <a:endParaRPr lang="en-US" sz="2400" dirty="0">
              <a:solidFill>
                <a:srgbClr val="FF0000"/>
              </a:solidFill>
              <a:latin typeface="Bookman Old Style" pitchFamily="18" charset="0"/>
            </a:endParaRPr>
          </a:p>
          <a:p>
            <a:pPr algn="just">
              <a:buClr>
                <a:srgbClr val="FF0000"/>
              </a:buClr>
            </a:pP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Packets are crafted to test Firewalls, IDS, TCP/IP Stack,....,</a:t>
            </a:r>
            <a:r>
              <a:rPr lang="en-US" sz="2400" dirty="0" err="1">
                <a:solidFill>
                  <a:srgbClr val="FF0000"/>
                </a:solidFill>
                <a:latin typeface="Bookman Old Style" pitchFamily="18" charset="0"/>
              </a:rPr>
              <a:t>etc</a:t>
            </a: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,</a:t>
            </a:r>
          </a:p>
          <a:p>
            <a:pPr algn="just">
              <a:buClr>
                <a:srgbClr val="FF0000"/>
              </a:buClr>
            </a:pPr>
            <a:endParaRPr lang="en-US" sz="2400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pPr algn="just">
              <a:buClr>
                <a:srgbClr val="FF0000"/>
              </a:buClr>
            </a:pPr>
            <a:r>
              <a:rPr lang="en-US" sz="2400" dirty="0" smtClean="0">
                <a:solidFill>
                  <a:srgbClr val="FF0000"/>
                </a:solidFill>
                <a:latin typeface="Bookman Old Style" pitchFamily="18" charset="0"/>
              </a:rPr>
              <a:t>Auditing </a:t>
            </a: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network protocols looking for vulnerabilities to exploit,</a:t>
            </a:r>
          </a:p>
          <a:p>
            <a:pPr algn="just">
              <a:buClr>
                <a:srgbClr val="FF0000"/>
              </a:buClr>
            </a:pPr>
            <a:endParaRPr lang="en-US" sz="2400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pPr algn="just">
              <a:buClr>
                <a:srgbClr val="FF0000"/>
              </a:buClr>
            </a:pPr>
            <a:r>
              <a:rPr lang="en-US" sz="2400" dirty="0" smtClean="0">
                <a:solidFill>
                  <a:srgbClr val="FF0000"/>
                </a:solidFill>
                <a:latin typeface="Bookman Old Style" pitchFamily="18" charset="0"/>
              </a:rPr>
              <a:t>Find </a:t>
            </a: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inconsistencies and poor network protocol implementations.</a:t>
            </a:r>
          </a:p>
        </p:txBody>
      </p:sp>
    </p:spTree>
    <p:extLst>
      <p:ext uri="{BB962C8B-B14F-4D97-AF65-F5344CB8AC3E}">
        <p14:creationId xmlns:p14="http://schemas.microsoft.com/office/powerpoint/2010/main" val="170652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Packet Crafting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467545" y="1039914"/>
            <a:ext cx="830557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Crafting test Packets is an Art!</a:t>
            </a:r>
          </a:p>
          <a:p>
            <a:pPr marL="342900" indent="-3429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Different tools are available to Craft Packets,</a:t>
            </a:r>
          </a:p>
          <a:p>
            <a:pPr marL="342900" indent="-34290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sz="2400" u="sng" dirty="0">
                <a:solidFill>
                  <a:srgbClr val="FF0000"/>
                </a:solidFill>
                <a:latin typeface="Bookman Old Style" pitchFamily="18" charset="0"/>
              </a:rPr>
              <a:t>BUT</a:t>
            </a:r>
            <a:r>
              <a:rPr lang="en-US" sz="2400" dirty="0">
                <a:solidFill>
                  <a:srgbClr val="FF0000"/>
                </a:solidFill>
                <a:latin typeface="Bookman Old Style" pitchFamily="18" charset="0"/>
              </a:rPr>
              <a:t> the process of Crafting Packets in such a way that will stress test protocols, firewalls and any other network devices for the purpose of uncovering faults, is an Art.</a:t>
            </a:r>
          </a:p>
        </p:txBody>
      </p:sp>
    </p:spTree>
    <p:extLst>
      <p:ext uri="{BB962C8B-B14F-4D97-AF65-F5344CB8AC3E}">
        <p14:creationId xmlns:p14="http://schemas.microsoft.com/office/powerpoint/2010/main" val="262929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Packet Crafting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467545" y="1039914"/>
            <a:ext cx="830557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Packet Crafting consist of: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Packet Assembly,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Packet Editing, 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Packet Re-Play,</a:t>
            </a:r>
          </a:p>
          <a:p>
            <a:pPr marL="742950" lvl="1" indent="-285750">
              <a:buClr>
                <a:srgbClr val="FF0000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and Packet Decoding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467545" y="3140968"/>
            <a:ext cx="6246440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0000"/>
              </a:buClr>
              <a:buNone/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Best Packet Crafters:</a:t>
            </a:r>
          </a:p>
          <a:p>
            <a:pPr>
              <a:buClr>
                <a:srgbClr val="FF0000"/>
              </a:buClr>
            </a:pPr>
            <a:r>
              <a:rPr lang="en-US" dirty="0" err="1">
                <a:solidFill>
                  <a:srgbClr val="FF0000"/>
                </a:solidFill>
                <a:latin typeface="Bookman Old Style" pitchFamily="18" charset="0"/>
              </a:rPr>
              <a:t>Scapy</a:t>
            </a: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 - http://www.secdev.org/projects/scapy/</a:t>
            </a:r>
          </a:p>
          <a:p>
            <a:pPr>
              <a:buClr>
                <a:srgbClr val="FF0000"/>
              </a:buClr>
            </a:pP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hping3 - </a:t>
            </a:r>
            <a:r>
              <a:rPr lang="en-US" sz="2000" dirty="0">
                <a:solidFill>
                  <a:srgbClr val="FF0000"/>
                </a:solidFill>
                <a:latin typeface="Bookman Old Style" pitchFamily="18" charset="0"/>
              </a:rPr>
              <a:t>http://www.hping.org/</a:t>
            </a:r>
            <a:endParaRPr lang="en-US" dirty="0">
              <a:solidFill>
                <a:srgbClr val="FF0000"/>
              </a:solidFill>
              <a:latin typeface="Bookman Old Style" pitchFamily="18" charset="0"/>
            </a:endParaRPr>
          </a:p>
          <a:p>
            <a:pPr>
              <a:buClr>
                <a:srgbClr val="FF0000"/>
              </a:buClr>
            </a:pPr>
            <a:r>
              <a:rPr lang="en-US" dirty="0" err="1">
                <a:solidFill>
                  <a:srgbClr val="FF0000"/>
                </a:solidFill>
                <a:latin typeface="Bookman Old Style" pitchFamily="18" charset="0"/>
              </a:rPr>
              <a:t>Netdude</a:t>
            </a: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 - </a:t>
            </a:r>
            <a:r>
              <a:rPr lang="en-US" sz="2000" dirty="0">
                <a:solidFill>
                  <a:srgbClr val="FF0000"/>
                </a:solidFill>
                <a:latin typeface="Bookman Old Style" pitchFamily="18" charset="0"/>
              </a:rPr>
              <a:t>http://netdude.sourceforge.net/</a:t>
            </a:r>
            <a:endParaRPr lang="en-US" dirty="0">
              <a:solidFill>
                <a:srgbClr val="FF0000"/>
              </a:solidFill>
              <a:latin typeface="Bookman Old Style" pitchFamily="18" charset="0"/>
            </a:endParaRPr>
          </a:p>
          <a:p>
            <a:pPr>
              <a:buClr>
                <a:srgbClr val="FF0000"/>
              </a:buClr>
            </a:pPr>
            <a:r>
              <a:rPr lang="en-US" dirty="0" err="1">
                <a:solidFill>
                  <a:srgbClr val="FF0000"/>
                </a:solidFill>
                <a:latin typeface="Bookman Old Style" pitchFamily="18" charset="0"/>
              </a:rPr>
              <a:t>tcpreplay</a:t>
            </a:r>
            <a:r>
              <a:rPr lang="en-US" dirty="0">
                <a:solidFill>
                  <a:srgbClr val="FF0000"/>
                </a:solidFill>
                <a:latin typeface="Bookman Old Style" pitchFamily="18" charset="0"/>
              </a:rPr>
              <a:t> - http://tcpreplay.synfin.net/trac/</a:t>
            </a:r>
          </a:p>
        </p:txBody>
      </p:sp>
    </p:spTree>
    <p:extLst>
      <p:ext uri="{BB962C8B-B14F-4D97-AF65-F5344CB8AC3E}">
        <p14:creationId xmlns:p14="http://schemas.microsoft.com/office/powerpoint/2010/main" val="92925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</a:t>
            </a:r>
            <a:r>
              <a:rPr lang="en-US" kern="0" baseline="-25000" dirty="0" err="1" smtClean="0"/>
              <a:t>Cyberops</a:t>
            </a:r>
            <a:r>
              <a:rPr lang="en-US" kern="0" baseline="-25000" dirty="0" smtClean="0"/>
              <a:t> Associate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</a:t>
            </a:r>
            <a:r>
              <a:rPr lang="en-US" b="1" kern="0" baseline="-25000" dirty="0" smtClean="0"/>
              <a:t>YouTube</a:t>
            </a:r>
            <a:r>
              <a:rPr lang="en-US" kern="0" baseline="-25000" dirty="0" smtClean="0"/>
              <a:t>: </a:t>
            </a:r>
            <a:r>
              <a:rPr lang="en-US" kern="0" baseline="-25000" dirty="0" err="1" smtClean="0"/>
              <a:t>Defcon</a:t>
            </a:r>
            <a:r>
              <a:rPr lang="en-US" kern="0" baseline="-25000" dirty="0" smtClean="0"/>
              <a:t> Social </a:t>
            </a:r>
            <a:r>
              <a:rPr lang="en-US" kern="0" baseline="-25000" dirty="0"/>
              <a:t>Engineering </a:t>
            </a:r>
            <a:r>
              <a:rPr lang="en-US" kern="0" baseline="-25000" dirty="0">
                <a:hlinkClick r:id="rId3"/>
              </a:rPr>
              <a:t>https://</a:t>
            </a:r>
            <a:r>
              <a:rPr lang="en-US" kern="0" baseline="-25000" dirty="0" smtClean="0">
                <a:hlinkClick r:id="rId3"/>
              </a:rPr>
              <a:t>youtu.be/F78UdORll-Q</a:t>
            </a:r>
            <a:r>
              <a:rPr lang="en-US" kern="0" baseline="-25000" dirty="0" smtClean="0"/>
              <a:t> 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9902240c-f584-4322-946e-7b0be23bca91"/>
    <ds:schemaRef ds:uri="http://purl.org/dc/elements/1.1/"/>
    <ds:schemaRef ds:uri="http://purl.org/dc/dcmitype/"/>
    <ds:schemaRef ds:uri="http://schemas.microsoft.com/office/infopath/2007/PartnerControls"/>
    <ds:schemaRef ds:uri="d2ec016d-25cf-4c07-aa6b-c53e267faa6f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1759</TotalTime>
  <Words>1902</Words>
  <Application>Microsoft Office PowerPoint</Application>
  <PresentationFormat>On-screen Show (4:3)</PresentationFormat>
  <Paragraphs>314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ＭＳ Ｐゴシック</vt:lpstr>
      <vt:lpstr>Arial</vt:lpstr>
      <vt:lpstr>Bookman Old Style</vt:lpstr>
      <vt:lpstr>Calibri</vt:lpstr>
      <vt:lpstr>CiscoSans</vt:lpstr>
      <vt:lpstr>Myriad Pro</vt:lpstr>
      <vt:lpstr>Wingdings</vt:lpstr>
      <vt:lpstr>20140311PresentationUWTSDTemplate</vt:lpstr>
      <vt:lpstr>Advanced Cybersecurity (ACCB6000) Gaining Access</vt:lpstr>
      <vt:lpstr>From our previous class… (recap)</vt:lpstr>
      <vt:lpstr>From our previous class… (recap)</vt:lpstr>
      <vt:lpstr>From our previous class… (recap)</vt:lpstr>
      <vt:lpstr>From our previous class… (recap)</vt:lpstr>
      <vt:lpstr>Objectives and Discussions</vt:lpstr>
      <vt:lpstr>Watch out !!! –  in Infrastructure?</vt:lpstr>
      <vt:lpstr>Watch out !!! –  in Infrastructure?</vt:lpstr>
      <vt:lpstr>Network Taps</vt:lpstr>
      <vt:lpstr>Traffic Monitoring &amp; SPAN</vt:lpstr>
      <vt:lpstr>Traffic Monitoring &amp; SPAN</vt:lpstr>
      <vt:lpstr>Tools to Monitor</vt:lpstr>
      <vt:lpstr>Tools to Monitor</vt:lpstr>
      <vt:lpstr>PowerPoint Presentation</vt:lpstr>
      <vt:lpstr>SIEM</vt:lpstr>
      <vt:lpstr>SIEM</vt:lpstr>
      <vt:lpstr>SOAR</vt:lpstr>
      <vt:lpstr>SIEM &amp; SOAR</vt:lpstr>
      <vt:lpstr>PowerPoint Presentation</vt:lpstr>
      <vt:lpstr>Phases !!! </vt:lpstr>
      <vt:lpstr>Gaining / Advancing!!! </vt:lpstr>
      <vt:lpstr>Gaining / Advancing!!! </vt:lpstr>
      <vt:lpstr>Gaining / Advancing!!! </vt:lpstr>
      <vt:lpstr>Port Scanning!!! </vt:lpstr>
      <vt:lpstr>Port Scanning!!! </vt:lpstr>
      <vt:lpstr>Port Scanning!!! </vt:lpstr>
      <vt:lpstr>Evasion Technique!!! </vt:lpstr>
      <vt:lpstr>Idle Scan</vt:lpstr>
      <vt:lpstr>Open Port - Idle Scan!!! </vt:lpstr>
      <vt:lpstr>Closed Port - Idle Scan!!! </vt:lpstr>
      <vt:lpstr>Filtered Port - Idle Scan!!! </vt:lpstr>
      <vt:lpstr>Question?</vt:lpstr>
      <vt:lpstr>Packet Crafting</vt:lpstr>
      <vt:lpstr>Packet Crafting</vt:lpstr>
      <vt:lpstr>Packet Crafting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88</cp:revision>
  <dcterms:created xsi:type="dcterms:W3CDTF">2020-09-20T20:16:38Z</dcterms:created>
  <dcterms:modified xsi:type="dcterms:W3CDTF">2020-10-29T13:59:11Z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