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59" r:id="rId5"/>
    <p:sldId id="261" r:id="rId6"/>
    <p:sldId id="260" r:id="rId7"/>
    <p:sldId id="262" r:id="rId8"/>
    <p:sldId id="281" r:id="rId9"/>
    <p:sldId id="263" r:id="rId10"/>
    <p:sldId id="264" r:id="rId11"/>
    <p:sldId id="265" r:id="rId12"/>
    <p:sldId id="266" r:id="rId13"/>
    <p:sldId id="267" r:id="rId14"/>
    <p:sldId id="268" r:id="rId15"/>
    <p:sldId id="282" r:id="rId16"/>
    <p:sldId id="269" r:id="rId17"/>
    <p:sldId id="270" r:id="rId18"/>
    <p:sldId id="271" r:id="rId19"/>
    <p:sldId id="284" r:id="rId20"/>
    <p:sldId id="272" r:id="rId21"/>
    <p:sldId id="273" r:id="rId22"/>
    <p:sldId id="280" r:id="rId23"/>
    <p:sldId id="279" r:id="rId24"/>
    <p:sldId id="276" r:id="rId25"/>
    <p:sldId id="277" r:id="rId26"/>
    <p:sldId id="274" r:id="rId27"/>
    <p:sldId id="27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14" autoAdjust="0"/>
    <p:restoredTop sz="69330" autoAdjust="0"/>
  </p:normalViewPr>
  <p:slideViewPr>
    <p:cSldViewPr snapToGrid="0">
      <p:cViewPr varScale="1">
        <p:scale>
          <a:sx n="59" d="100"/>
          <a:sy n="59" d="100"/>
        </p:scale>
        <p:origin x="127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r>
            <a:rPr lang="en-GB"/>
            <a:t>Partnership-Orientated Policing (POPS) </a:t>
          </a:r>
          <a:endParaRPr lang="en-US"/>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a:t>OSARA</a:t>
          </a:r>
          <a:endParaRPr lang="en-US"/>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r>
            <a:rPr lang="en-GB"/>
            <a:t>PAT</a:t>
          </a:r>
          <a:endParaRPr lang="en-US"/>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r>
            <a:rPr lang="en-GB"/>
            <a:t>PAT (Enhanced) </a:t>
          </a:r>
          <a:endParaRPr lang="en-US"/>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a:t>Routine Activity Theory</a:t>
          </a:r>
          <a:endParaRPr lang="en-US"/>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a:t>Rational Choice Theory</a:t>
          </a:r>
          <a:endParaRPr lang="en-US"/>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FEEF92-3BB8-44AD-9AEA-BE8F20311BA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917E446-9B6A-4C77-8925-3622ECFDA709}">
      <dgm:prSet/>
      <dgm:spPr/>
      <dgm:t>
        <a:bodyPr/>
        <a:lstStyle/>
        <a:p>
          <a:r>
            <a:rPr lang="en-GB" b="1"/>
            <a:t>Problem Solving</a:t>
          </a:r>
          <a:r>
            <a:rPr lang="en-GB"/>
            <a:t>: POP focuses on solving specific problems rather than simply responding to incidents. It encourages police officers to think critically and creatively to develop tailored solutions for each problem.</a:t>
          </a:r>
          <a:endParaRPr lang="en-US"/>
        </a:p>
      </dgm:t>
    </dgm:pt>
    <dgm:pt modelId="{9A45C433-CC80-425B-A2FC-30E171FD8360}" type="parTrans" cxnId="{28D7903B-9AD7-4321-8E80-844E5F7D954A}">
      <dgm:prSet/>
      <dgm:spPr/>
      <dgm:t>
        <a:bodyPr/>
        <a:lstStyle/>
        <a:p>
          <a:endParaRPr lang="en-US"/>
        </a:p>
      </dgm:t>
    </dgm:pt>
    <dgm:pt modelId="{C2391C51-09AD-4DF7-9E48-5397FA620748}" type="sibTrans" cxnId="{28D7903B-9AD7-4321-8E80-844E5F7D954A}">
      <dgm:prSet/>
      <dgm:spPr/>
      <dgm:t>
        <a:bodyPr/>
        <a:lstStyle/>
        <a:p>
          <a:endParaRPr lang="en-US"/>
        </a:p>
      </dgm:t>
    </dgm:pt>
    <dgm:pt modelId="{BD3E77BC-9B93-4B69-B103-F3375B60AAE9}">
      <dgm:prSet/>
      <dgm:spPr/>
      <dgm:t>
        <a:bodyPr/>
        <a:lstStyle/>
        <a:p>
          <a:r>
            <a:rPr lang="en-GB" b="1"/>
            <a:t>Partnerships and Collaboration</a:t>
          </a:r>
          <a:r>
            <a:rPr lang="en-GB"/>
            <a:t>: POP emphasizes collaboration between law enforcement, other government agencies, community organizations, and members of the community. These partnerships help gather diverse perspectives and resources to address complex issues.</a:t>
          </a:r>
          <a:endParaRPr lang="en-US"/>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a:t>Prevention</a:t>
          </a:r>
          <a:r>
            <a:rPr lang="en-GB"/>
            <a:t>: By addressing the root causes of problems, POP aims to prevent crime and disorder from occurring in the first place. This proactive approach is seen as more effective in the long term than merely reacting to incidents after they occur.</a:t>
          </a:r>
          <a:endParaRPr lang="en-US"/>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8E436AD-8C2F-412D-B3E7-C676A22B1A3F}">
      <dgm:prSet/>
      <dgm:spPr/>
      <dgm:t>
        <a:bodyPr/>
        <a:lstStyle/>
        <a:p>
          <a:r>
            <a:rPr lang="en-GB" b="1"/>
            <a:t>Community Engagement</a:t>
          </a:r>
          <a:r>
            <a:rPr lang="en-GB"/>
            <a:t>: POP recognizes the importance of involving community members in the problem-solving process. Their input helps identify problems, develop solutions, and build trust between police and the community.</a:t>
          </a:r>
          <a:endParaRPr lang="en-US"/>
        </a:p>
      </dgm:t>
    </dgm:pt>
    <dgm:pt modelId="{A0192214-2BF5-49B0-9E4D-84736E302E19}" type="parTrans" cxnId="{26FEFBFE-601D-4C91-A66C-30336FBB9BA5}">
      <dgm:prSet/>
      <dgm:spPr/>
      <dgm:t>
        <a:bodyPr/>
        <a:lstStyle/>
        <a:p>
          <a:endParaRPr lang="en-US"/>
        </a:p>
      </dgm:t>
    </dgm:pt>
    <dgm:pt modelId="{56E350A7-5ED4-41A3-937D-D25F51ED49DC}" type="sibTrans" cxnId="{26FEFBFE-601D-4C91-A66C-30336FBB9BA5}">
      <dgm:prSet/>
      <dgm:spPr/>
      <dgm:t>
        <a:bodyPr/>
        <a:lstStyle/>
        <a:p>
          <a:endParaRPr lang="en-US"/>
        </a:p>
      </dgm:t>
    </dgm:pt>
    <dgm:pt modelId="{03DD60DE-F335-4BC7-8930-5CB5A3A07DC6}">
      <dgm:prSet/>
      <dgm:spPr/>
      <dgm:t>
        <a:bodyPr/>
        <a:lstStyle/>
        <a:p>
          <a:r>
            <a:rPr lang="en-GB" b="1"/>
            <a:t>Evidence-Based Practices</a:t>
          </a:r>
          <a:r>
            <a:rPr lang="en-GB"/>
            <a:t>: POP encourages the use of data and research to inform decision-making. Strategies and interventions are developed based on empirical evidence of what works to address specific problems.</a:t>
          </a:r>
          <a:endParaRPr lang="en-US"/>
        </a:p>
      </dgm:t>
    </dgm:pt>
    <dgm:pt modelId="{FCC97A1E-F479-4633-9206-647B7006496A}" type="parTrans" cxnId="{F5CB5604-66EB-494A-BE56-5421E72A5600}">
      <dgm:prSet/>
      <dgm:spPr/>
      <dgm:t>
        <a:bodyPr/>
        <a:lstStyle/>
        <a:p>
          <a:endParaRPr lang="en-US"/>
        </a:p>
      </dgm:t>
    </dgm:pt>
    <dgm:pt modelId="{3D61DEAA-7395-4968-BB05-F3C438CF2F4F}" type="sibTrans" cxnId="{F5CB5604-66EB-494A-BE56-5421E72A5600}">
      <dgm:prSet/>
      <dgm:spPr/>
      <dgm:t>
        <a:bodyPr/>
        <a:lstStyle/>
        <a:p>
          <a:endParaRPr lang="en-US"/>
        </a:p>
      </dgm:t>
    </dgm:pt>
    <dgm:pt modelId="{D1009203-1246-480C-A8D8-D7DF9DBDE9EA}">
      <dgm:prSet/>
      <dgm:spPr/>
      <dgm:t>
        <a:bodyPr/>
        <a:lstStyle/>
        <a:p>
          <a:r>
            <a:rPr lang="en-GB" b="1"/>
            <a:t>Flexibility and Adaptability</a:t>
          </a:r>
          <a:r>
            <a:rPr lang="en-GB"/>
            <a:t>: Problem-oriented policing acknowledges that each problem and community is unique. As a result, strategies need to be flexible and adaptable to the specific context.</a:t>
          </a:r>
          <a:endParaRPr lang="en-US"/>
        </a:p>
      </dgm:t>
    </dgm:pt>
    <dgm:pt modelId="{2B29EA56-3EEF-44AD-9DC1-21C68BCCF174}" type="parTrans" cxnId="{7EC87E0B-C3F9-4269-A122-F54B310A10D9}">
      <dgm:prSet/>
      <dgm:spPr/>
      <dgm:t>
        <a:bodyPr/>
        <a:lstStyle/>
        <a:p>
          <a:endParaRPr lang="en-US"/>
        </a:p>
      </dgm:t>
    </dgm:pt>
    <dgm:pt modelId="{48CCDE14-3D60-438A-A5F7-49D4E2CACE90}" type="sibTrans" cxnId="{7EC87E0B-C3F9-4269-A122-F54B310A10D9}">
      <dgm:prSet/>
      <dgm:spPr/>
      <dgm:t>
        <a:bodyPr/>
        <a:lstStyle/>
        <a:p>
          <a:endParaRPr lang="en-US"/>
        </a:p>
      </dgm:t>
    </dgm:pt>
    <dgm:pt modelId="{2403EB1C-F79D-4751-B3A4-CDFF529C784B}" type="pres">
      <dgm:prSet presAssocID="{B6FEEF92-3BB8-44AD-9AEA-BE8F20311BAF}" presName="diagram" presStyleCnt="0">
        <dgm:presLayoutVars>
          <dgm:dir/>
          <dgm:resizeHandles val="exact"/>
        </dgm:presLayoutVars>
      </dgm:prSet>
      <dgm:spPr/>
    </dgm:pt>
    <dgm:pt modelId="{56DCA93A-5407-4FBA-95D0-CE2784B849CB}" type="pres">
      <dgm:prSet presAssocID="{9917E446-9B6A-4C77-8925-3622ECFDA709}" presName="node" presStyleLbl="node1" presStyleIdx="0" presStyleCnt="6">
        <dgm:presLayoutVars>
          <dgm:bulletEnabled val="1"/>
        </dgm:presLayoutVars>
      </dgm:prSet>
      <dgm:spPr/>
    </dgm:pt>
    <dgm:pt modelId="{0C84EDEF-3A52-47DF-A26C-8EF1A503CA81}" type="pres">
      <dgm:prSet presAssocID="{C2391C51-09AD-4DF7-9E48-5397FA620748}" presName="sibTrans" presStyleCnt="0"/>
      <dgm:spPr/>
    </dgm:pt>
    <dgm:pt modelId="{D0F1AE20-144C-43BF-BE12-B535DEB6F0A3}" type="pres">
      <dgm:prSet presAssocID="{BD3E77BC-9B93-4B69-B103-F3375B60AAE9}" presName="node" presStyleLbl="node1" presStyleIdx="1" presStyleCnt="6">
        <dgm:presLayoutVars>
          <dgm:bulletEnabled val="1"/>
        </dgm:presLayoutVars>
      </dgm:prSet>
      <dgm:spPr/>
    </dgm:pt>
    <dgm:pt modelId="{5C68DAF9-F4C2-4BA1-B9BD-58EF4DA13758}" type="pres">
      <dgm:prSet presAssocID="{27D7FC0A-BAD8-4C15-933D-7AB8C9AF57F0}" presName="sibTrans" presStyleCnt="0"/>
      <dgm:spPr/>
    </dgm:pt>
    <dgm:pt modelId="{1B349E2A-FBD1-41E2-9B85-2D91A504DD65}" type="pres">
      <dgm:prSet presAssocID="{BBFE9B7B-60F3-4D89-AC58-CD2464790E8D}" presName="node" presStyleLbl="node1" presStyleIdx="2" presStyleCnt="6">
        <dgm:presLayoutVars>
          <dgm:bulletEnabled val="1"/>
        </dgm:presLayoutVars>
      </dgm:prSet>
      <dgm:spPr/>
    </dgm:pt>
    <dgm:pt modelId="{433DA0E1-6059-4605-8DB2-C6D41F0032E4}" type="pres">
      <dgm:prSet presAssocID="{680DD04E-EDFC-443D-8925-252840CE944E}" presName="sibTrans" presStyleCnt="0"/>
      <dgm:spPr/>
    </dgm:pt>
    <dgm:pt modelId="{43AF4DF0-C3CB-4E5A-9C36-E0771F0F2848}" type="pres">
      <dgm:prSet presAssocID="{98E436AD-8C2F-412D-B3E7-C676A22B1A3F}" presName="node" presStyleLbl="node1" presStyleIdx="3" presStyleCnt="6">
        <dgm:presLayoutVars>
          <dgm:bulletEnabled val="1"/>
        </dgm:presLayoutVars>
      </dgm:prSet>
      <dgm:spPr/>
    </dgm:pt>
    <dgm:pt modelId="{3A8C6F1D-2636-4F2A-9476-86C0B82DE418}" type="pres">
      <dgm:prSet presAssocID="{56E350A7-5ED4-41A3-937D-D25F51ED49DC}" presName="sibTrans" presStyleCnt="0"/>
      <dgm:spPr/>
    </dgm:pt>
    <dgm:pt modelId="{EB47B55A-7730-4143-BCAF-73BE71AB259B}" type="pres">
      <dgm:prSet presAssocID="{03DD60DE-F335-4BC7-8930-5CB5A3A07DC6}" presName="node" presStyleLbl="node1" presStyleIdx="4" presStyleCnt="6">
        <dgm:presLayoutVars>
          <dgm:bulletEnabled val="1"/>
        </dgm:presLayoutVars>
      </dgm:prSet>
      <dgm:spPr/>
    </dgm:pt>
    <dgm:pt modelId="{3F9D9A20-2406-4251-B3BC-65ED79174C71}" type="pres">
      <dgm:prSet presAssocID="{3D61DEAA-7395-4968-BB05-F3C438CF2F4F}" presName="sibTrans" presStyleCnt="0"/>
      <dgm:spPr/>
    </dgm:pt>
    <dgm:pt modelId="{5E7F83FB-9525-4539-A4C5-17D595626B42}" type="pres">
      <dgm:prSet presAssocID="{D1009203-1246-480C-A8D8-D7DF9DBDE9EA}" presName="node" presStyleLbl="node1" presStyleIdx="5" presStyleCnt="6">
        <dgm:presLayoutVars>
          <dgm:bulletEnabled val="1"/>
        </dgm:presLayoutVars>
      </dgm:prSet>
      <dgm:spPr/>
    </dgm:pt>
  </dgm:ptLst>
  <dgm:cxnLst>
    <dgm:cxn modelId="{B53F1801-C59C-4470-A8AB-979CF8B73232}" type="presOf" srcId="{03DD60DE-F335-4BC7-8930-5CB5A3A07DC6}" destId="{EB47B55A-7730-4143-BCAF-73BE71AB259B}" srcOrd="0" destOrd="0" presId="urn:microsoft.com/office/officeart/2005/8/layout/default"/>
    <dgm:cxn modelId="{F5CB5604-66EB-494A-BE56-5421E72A5600}" srcId="{B6FEEF92-3BB8-44AD-9AEA-BE8F20311BAF}" destId="{03DD60DE-F335-4BC7-8930-5CB5A3A07DC6}" srcOrd="4" destOrd="0" parTransId="{FCC97A1E-F479-4633-9206-647B7006496A}" sibTransId="{3D61DEAA-7395-4968-BB05-F3C438CF2F4F}"/>
    <dgm:cxn modelId="{7EC87E0B-C3F9-4269-A122-F54B310A10D9}" srcId="{B6FEEF92-3BB8-44AD-9AEA-BE8F20311BAF}" destId="{D1009203-1246-480C-A8D8-D7DF9DBDE9EA}" srcOrd="5" destOrd="0" parTransId="{2B29EA56-3EEF-44AD-9DC1-21C68BCCF174}" sibTransId="{48CCDE14-3D60-438A-A5F7-49D4E2CACE90}"/>
    <dgm:cxn modelId="{64015A20-BC4D-4B49-8009-ED2646D90EB8}" type="presOf" srcId="{98E436AD-8C2F-412D-B3E7-C676A22B1A3F}" destId="{43AF4DF0-C3CB-4E5A-9C36-E0771F0F2848}" srcOrd="0" destOrd="0" presId="urn:microsoft.com/office/officeart/2005/8/layout/default"/>
    <dgm:cxn modelId="{1F7AE12B-A3DE-42A2-8333-5906CEDB6718}" type="presOf" srcId="{9917E446-9B6A-4C77-8925-3622ECFDA709}" destId="{56DCA93A-5407-4FBA-95D0-CE2784B849CB}" srcOrd="0" destOrd="0" presId="urn:microsoft.com/office/officeart/2005/8/layout/default"/>
    <dgm:cxn modelId="{28D7903B-9AD7-4321-8E80-844E5F7D954A}" srcId="{B6FEEF92-3BB8-44AD-9AEA-BE8F20311BAF}" destId="{9917E446-9B6A-4C77-8925-3622ECFDA709}" srcOrd="0" destOrd="0" parTransId="{9A45C433-CC80-425B-A2FC-30E171FD8360}" sibTransId="{C2391C51-09AD-4DF7-9E48-5397FA620748}"/>
    <dgm:cxn modelId="{1A9C733C-ABD3-4238-AB2A-6E18FC43145B}" srcId="{B6FEEF92-3BB8-44AD-9AEA-BE8F20311BAF}" destId="{BBFE9B7B-60F3-4D89-AC58-CD2464790E8D}" srcOrd="2" destOrd="0" parTransId="{37968321-09AD-4556-A634-ABC6CEDF30AA}" sibTransId="{680DD04E-EDFC-443D-8925-252840CE944E}"/>
    <dgm:cxn modelId="{3E9AAB6B-70F8-46F4-B4FF-BDA0508D6C24}" type="presOf" srcId="{B6FEEF92-3BB8-44AD-9AEA-BE8F20311BAF}" destId="{2403EB1C-F79D-4751-B3A4-CDFF529C784B}" srcOrd="0" destOrd="0" presId="urn:microsoft.com/office/officeart/2005/8/layout/default"/>
    <dgm:cxn modelId="{64797483-DBFA-4772-A096-B49AF1C555A3}" type="presOf" srcId="{BD3E77BC-9B93-4B69-B103-F3375B60AAE9}" destId="{D0F1AE20-144C-43BF-BE12-B535DEB6F0A3}" srcOrd="0" destOrd="0" presId="urn:microsoft.com/office/officeart/2005/8/layout/default"/>
    <dgm:cxn modelId="{60A6749A-93C3-489A-B20B-D72EE60006CE}" type="presOf" srcId="{D1009203-1246-480C-A8D8-D7DF9DBDE9EA}" destId="{5E7F83FB-9525-4539-A4C5-17D595626B42}" srcOrd="0" destOrd="0" presId="urn:microsoft.com/office/officeart/2005/8/layout/default"/>
    <dgm:cxn modelId="{424622AB-C18A-4A54-94B6-B2FCA24C6421}" srcId="{B6FEEF92-3BB8-44AD-9AEA-BE8F20311BAF}" destId="{BD3E77BC-9B93-4B69-B103-F3375B60AAE9}" srcOrd="1" destOrd="0" parTransId="{E49C45F7-50AE-4B07-B171-07171060400B}" sibTransId="{27D7FC0A-BAD8-4C15-933D-7AB8C9AF57F0}"/>
    <dgm:cxn modelId="{9A51CAC7-226C-46F5-B44B-2FF7D2F7A9A1}" type="presOf" srcId="{BBFE9B7B-60F3-4D89-AC58-CD2464790E8D}" destId="{1B349E2A-FBD1-41E2-9B85-2D91A504DD65}" srcOrd="0" destOrd="0" presId="urn:microsoft.com/office/officeart/2005/8/layout/default"/>
    <dgm:cxn modelId="{26FEFBFE-601D-4C91-A66C-30336FBB9BA5}" srcId="{B6FEEF92-3BB8-44AD-9AEA-BE8F20311BAF}" destId="{98E436AD-8C2F-412D-B3E7-C676A22B1A3F}" srcOrd="3" destOrd="0" parTransId="{A0192214-2BF5-49B0-9E4D-84736E302E19}" sibTransId="{56E350A7-5ED4-41A3-937D-D25F51ED49DC}"/>
    <dgm:cxn modelId="{C8ED259E-09CA-45B6-ACA8-69AA54C470DA}" type="presParOf" srcId="{2403EB1C-F79D-4751-B3A4-CDFF529C784B}" destId="{56DCA93A-5407-4FBA-95D0-CE2784B849CB}" srcOrd="0" destOrd="0" presId="urn:microsoft.com/office/officeart/2005/8/layout/default"/>
    <dgm:cxn modelId="{72D633B8-3C04-4485-B56D-FBD76B9C824E}" type="presParOf" srcId="{2403EB1C-F79D-4751-B3A4-CDFF529C784B}" destId="{0C84EDEF-3A52-47DF-A26C-8EF1A503CA81}" srcOrd="1" destOrd="0" presId="urn:microsoft.com/office/officeart/2005/8/layout/default"/>
    <dgm:cxn modelId="{821A359D-92AF-4CAB-AC89-C892925D908A}" type="presParOf" srcId="{2403EB1C-F79D-4751-B3A4-CDFF529C784B}" destId="{D0F1AE20-144C-43BF-BE12-B535DEB6F0A3}" srcOrd="2" destOrd="0" presId="urn:microsoft.com/office/officeart/2005/8/layout/default"/>
    <dgm:cxn modelId="{506F6FF6-E48C-4A5C-BCBD-C85EBFD0B03F}" type="presParOf" srcId="{2403EB1C-F79D-4751-B3A4-CDFF529C784B}" destId="{5C68DAF9-F4C2-4BA1-B9BD-58EF4DA13758}" srcOrd="3" destOrd="0" presId="urn:microsoft.com/office/officeart/2005/8/layout/default"/>
    <dgm:cxn modelId="{E453D5CB-7083-476F-9EDD-AF1A9AA48A23}" type="presParOf" srcId="{2403EB1C-F79D-4751-B3A4-CDFF529C784B}" destId="{1B349E2A-FBD1-41E2-9B85-2D91A504DD65}" srcOrd="4" destOrd="0" presId="urn:microsoft.com/office/officeart/2005/8/layout/default"/>
    <dgm:cxn modelId="{04FB4722-B03F-4275-8AC5-EA28D89A8C71}" type="presParOf" srcId="{2403EB1C-F79D-4751-B3A4-CDFF529C784B}" destId="{433DA0E1-6059-4605-8DB2-C6D41F0032E4}" srcOrd="5" destOrd="0" presId="urn:microsoft.com/office/officeart/2005/8/layout/default"/>
    <dgm:cxn modelId="{0B6C6E1F-D5E9-4F74-BD82-4CA3AC2C1FE7}" type="presParOf" srcId="{2403EB1C-F79D-4751-B3A4-CDFF529C784B}" destId="{43AF4DF0-C3CB-4E5A-9C36-E0771F0F2848}" srcOrd="6" destOrd="0" presId="urn:microsoft.com/office/officeart/2005/8/layout/default"/>
    <dgm:cxn modelId="{9ABD2EC4-E085-4810-BD76-1F28764E68B6}" type="presParOf" srcId="{2403EB1C-F79D-4751-B3A4-CDFF529C784B}" destId="{3A8C6F1D-2636-4F2A-9476-86C0B82DE418}" srcOrd="7" destOrd="0" presId="urn:microsoft.com/office/officeart/2005/8/layout/default"/>
    <dgm:cxn modelId="{56F308E6-1BE1-409E-ACB0-371CBB75B558}" type="presParOf" srcId="{2403EB1C-F79D-4751-B3A4-CDFF529C784B}" destId="{EB47B55A-7730-4143-BCAF-73BE71AB259B}" srcOrd="8" destOrd="0" presId="urn:microsoft.com/office/officeart/2005/8/layout/default"/>
    <dgm:cxn modelId="{AF28748D-4D49-4875-B8D9-57E5EB05B52E}" type="presParOf" srcId="{2403EB1C-F79D-4751-B3A4-CDFF529C784B}" destId="{3F9D9A20-2406-4251-B3BC-65ED79174C71}" srcOrd="9" destOrd="0" presId="urn:microsoft.com/office/officeart/2005/8/layout/default"/>
    <dgm:cxn modelId="{43B0F13E-6903-4DE9-811E-6866F2EA7288}" type="presParOf" srcId="{2403EB1C-F79D-4751-B3A4-CDFF529C784B}" destId="{5E7F83FB-9525-4539-A4C5-17D595626B4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3B3A09-D54E-4215-9BE0-830FFCB97B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888CBD-91C8-46EE-80AA-A041E4324F89}">
      <dgm:prSet/>
      <dgm:spPr/>
      <dgm:t>
        <a:bodyPr/>
        <a:lstStyle/>
        <a:p>
          <a:r>
            <a:rPr lang="en-GB"/>
            <a:t>Scanning -  Identify problems</a:t>
          </a:r>
          <a:endParaRPr lang="en-US"/>
        </a:p>
      </dgm:t>
    </dgm:pt>
    <dgm:pt modelId="{A3856AE6-89CC-425E-B409-DFC771E794F0}" type="parTrans" cxnId="{B2838CAE-9F5D-4374-805C-9A3A32A0511D}">
      <dgm:prSet/>
      <dgm:spPr/>
      <dgm:t>
        <a:bodyPr/>
        <a:lstStyle/>
        <a:p>
          <a:endParaRPr lang="en-US"/>
        </a:p>
      </dgm:t>
    </dgm:pt>
    <dgm:pt modelId="{4F00D4E4-DCF9-4F13-AB1F-DDD01340D625}" type="sibTrans" cxnId="{B2838CAE-9F5D-4374-805C-9A3A32A0511D}">
      <dgm:prSet/>
      <dgm:spPr/>
      <dgm:t>
        <a:bodyPr/>
        <a:lstStyle/>
        <a:p>
          <a:endParaRPr lang="en-US"/>
        </a:p>
      </dgm:t>
    </dgm:pt>
    <dgm:pt modelId="{3EC603F0-F46E-4564-ABCF-6DF834E9D337}">
      <dgm:prSet/>
      <dgm:spPr/>
      <dgm:t>
        <a:bodyPr/>
        <a:lstStyle/>
        <a:p>
          <a:r>
            <a:rPr lang="en-GB"/>
            <a:t>Analysis - Understand conditions that cause problems to occur </a:t>
          </a:r>
          <a:endParaRPr lang="en-US"/>
        </a:p>
      </dgm:t>
    </dgm:pt>
    <dgm:pt modelId="{8F3E2440-F165-4A34-A979-DE54861A5490}" type="parTrans" cxnId="{F18A511A-A16C-44F6-B41C-FFC6FFAE24C3}">
      <dgm:prSet/>
      <dgm:spPr/>
      <dgm:t>
        <a:bodyPr/>
        <a:lstStyle/>
        <a:p>
          <a:endParaRPr lang="en-US"/>
        </a:p>
      </dgm:t>
    </dgm:pt>
    <dgm:pt modelId="{FEA1D247-3026-439A-B925-20B423FCA06A}" type="sibTrans" cxnId="{F18A511A-A16C-44F6-B41C-FFC6FFAE24C3}">
      <dgm:prSet/>
      <dgm:spPr/>
      <dgm:t>
        <a:bodyPr/>
        <a:lstStyle/>
        <a:p>
          <a:endParaRPr lang="en-US"/>
        </a:p>
      </dgm:t>
    </dgm:pt>
    <dgm:pt modelId="{00179371-D3E3-456B-9E94-319E8DDF2CE5}">
      <dgm:prSet/>
      <dgm:spPr/>
      <dgm:t>
        <a:bodyPr/>
        <a:lstStyle/>
        <a:p>
          <a:r>
            <a:rPr lang="en-GB"/>
            <a:t>Response - Develop &amp; implement solutions </a:t>
          </a:r>
          <a:endParaRPr lang="en-US"/>
        </a:p>
      </dgm:t>
    </dgm:pt>
    <dgm:pt modelId="{B766F8C8-D1D5-4878-8E85-5451A54C1A50}" type="parTrans" cxnId="{B4E96593-1F98-4B9D-8BD4-52FC37157E45}">
      <dgm:prSet/>
      <dgm:spPr/>
      <dgm:t>
        <a:bodyPr/>
        <a:lstStyle/>
        <a:p>
          <a:endParaRPr lang="en-US"/>
        </a:p>
      </dgm:t>
    </dgm:pt>
    <dgm:pt modelId="{3975D2A9-818D-40E0-8FD8-7EA92DC286A3}" type="sibTrans" cxnId="{B4E96593-1F98-4B9D-8BD4-52FC37157E45}">
      <dgm:prSet/>
      <dgm:spPr/>
      <dgm:t>
        <a:bodyPr/>
        <a:lstStyle/>
        <a:p>
          <a:endParaRPr lang="en-US"/>
        </a:p>
      </dgm:t>
    </dgm:pt>
    <dgm:pt modelId="{9F08ABCE-5E2A-42D8-9074-FAC1F9EE6B4B}">
      <dgm:prSet/>
      <dgm:spPr/>
      <dgm:t>
        <a:bodyPr/>
        <a:lstStyle/>
        <a:p>
          <a:r>
            <a:rPr lang="en-GB"/>
            <a:t>Assessment - Determine the impact</a:t>
          </a:r>
          <a:endParaRPr lang="en-US"/>
        </a:p>
      </dgm:t>
    </dgm:pt>
    <dgm:pt modelId="{767226F5-B064-4A4C-9B9B-65C38D8FEDC6}" type="parTrans" cxnId="{7AA62716-7535-4786-BAE8-7F50C8036F65}">
      <dgm:prSet/>
      <dgm:spPr/>
      <dgm:t>
        <a:bodyPr/>
        <a:lstStyle/>
        <a:p>
          <a:endParaRPr lang="en-US"/>
        </a:p>
      </dgm:t>
    </dgm:pt>
    <dgm:pt modelId="{522F0F69-4D81-4516-85D1-2677A90AD665}" type="sibTrans" cxnId="{7AA62716-7535-4786-BAE8-7F50C8036F65}">
      <dgm:prSet/>
      <dgm:spPr/>
      <dgm:t>
        <a:bodyPr/>
        <a:lstStyle/>
        <a:p>
          <a:endParaRPr lang="en-US"/>
        </a:p>
      </dgm:t>
    </dgm:pt>
    <dgm:pt modelId="{193B1093-6D9C-4B3B-BBED-EAE4ADB2BE2C}" type="pres">
      <dgm:prSet presAssocID="{693B3A09-D54E-4215-9BE0-830FFCB97BAB}" presName="linear" presStyleCnt="0">
        <dgm:presLayoutVars>
          <dgm:animLvl val="lvl"/>
          <dgm:resizeHandles val="exact"/>
        </dgm:presLayoutVars>
      </dgm:prSet>
      <dgm:spPr/>
    </dgm:pt>
    <dgm:pt modelId="{60265D95-320B-45CA-94D1-48DAAC10D839}" type="pres">
      <dgm:prSet presAssocID="{BB888CBD-91C8-46EE-80AA-A041E4324F89}" presName="parentText" presStyleLbl="node1" presStyleIdx="0" presStyleCnt="4">
        <dgm:presLayoutVars>
          <dgm:chMax val="0"/>
          <dgm:bulletEnabled val="1"/>
        </dgm:presLayoutVars>
      </dgm:prSet>
      <dgm:spPr/>
    </dgm:pt>
    <dgm:pt modelId="{069A5923-8CBF-4E59-AA63-673482970F12}" type="pres">
      <dgm:prSet presAssocID="{4F00D4E4-DCF9-4F13-AB1F-DDD01340D625}" presName="spacer" presStyleCnt="0"/>
      <dgm:spPr/>
    </dgm:pt>
    <dgm:pt modelId="{905660B5-F6B1-4D6D-A68D-B8BE8AD86F41}" type="pres">
      <dgm:prSet presAssocID="{3EC603F0-F46E-4564-ABCF-6DF834E9D337}" presName="parentText" presStyleLbl="node1" presStyleIdx="1" presStyleCnt="4">
        <dgm:presLayoutVars>
          <dgm:chMax val="0"/>
          <dgm:bulletEnabled val="1"/>
        </dgm:presLayoutVars>
      </dgm:prSet>
      <dgm:spPr/>
    </dgm:pt>
    <dgm:pt modelId="{26DB5FFB-EE29-4C17-9B3A-74D601EFC748}" type="pres">
      <dgm:prSet presAssocID="{FEA1D247-3026-439A-B925-20B423FCA06A}" presName="spacer" presStyleCnt="0"/>
      <dgm:spPr/>
    </dgm:pt>
    <dgm:pt modelId="{3D19F79F-B157-47D0-8633-4B600421F3ED}" type="pres">
      <dgm:prSet presAssocID="{00179371-D3E3-456B-9E94-319E8DDF2CE5}" presName="parentText" presStyleLbl="node1" presStyleIdx="2" presStyleCnt="4">
        <dgm:presLayoutVars>
          <dgm:chMax val="0"/>
          <dgm:bulletEnabled val="1"/>
        </dgm:presLayoutVars>
      </dgm:prSet>
      <dgm:spPr/>
    </dgm:pt>
    <dgm:pt modelId="{03FC238F-AF13-4385-8428-FDC8AFF7A82C}" type="pres">
      <dgm:prSet presAssocID="{3975D2A9-818D-40E0-8FD8-7EA92DC286A3}" presName="spacer" presStyleCnt="0"/>
      <dgm:spPr/>
    </dgm:pt>
    <dgm:pt modelId="{18468427-1ADC-4684-99E4-251CC033D1EE}" type="pres">
      <dgm:prSet presAssocID="{9F08ABCE-5E2A-42D8-9074-FAC1F9EE6B4B}" presName="parentText" presStyleLbl="node1" presStyleIdx="3" presStyleCnt="4">
        <dgm:presLayoutVars>
          <dgm:chMax val="0"/>
          <dgm:bulletEnabled val="1"/>
        </dgm:presLayoutVars>
      </dgm:prSet>
      <dgm:spPr/>
    </dgm:pt>
  </dgm:ptLst>
  <dgm:cxnLst>
    <dgm:cxn modelId="{7AA62716-7535-4786-BAE8-7F50C8036F65}" srcId="{693B3A09-D54E-4215-9BE0-830FFCB97BAB}" destId="{9F08ABCE-5E2A-42D8-9074-FAC1F9EE6B4B}" srcOrd="3" destOrd="0" parTransId="{767226F5-B064-4A4C-9B9B-65C38D8FEDC6}" sibTransId="{522F0F69-4D81-4516-85D1-2677A90AD665}"/>
    <dgm:cxn modelId="{F18A511A-A16C-44F6-B41C-FFC6FFAE24C3}" srcId="{693B3A09-D54E-4215-9BE0-830FFCB97BAB}" destId="{3EC603F0-F46E-4564-ABCF-6DF834E9D337}" srcOrd="1" destOrd="0" parTransId="{8F3E2440-F165-4A34-A979-DE54861A5490}" sibTransId="{FEA1D247-3026-439A-B925-20B423FCA06A}"/>
    <dgm:cxn modelId="{A298333B-15FD-4BCE-88E9-3113F8B0238C}" type="presOf" srcId="{00179371-D3E3-456B-9E94-319E8DDF2CE5}" destId="{3D19F79F-B157-47D0-8633-4B600421F3ED}" srcOrd="0" destOrd="0" presId="urn:microsoft.com/office/officeart/2005/8/layout/vList2"/>
    <dgm:cxn modelId="{3ADE7F46-39FF-4F85-A764-FD3D26F15FB4}" type="presOf" srcId="{BB888CBD-91C8-46EE-80AA-A041E4324F89}" destId="{60265D95-320B-45CA-94D1-48DAAC10D839}" srcOrd="0" destOrd="0" presId="urn:microsoft.com/office/officeart/2005/8/layout/vList2"/>
    <dgm:cxn modelId="{B4E96593-1F98-4B9D-8BD4-52FC37157E45}" srcId="{693B3A09-D54E-4215-9BE0-830FFCB97BAB}" destId="{00179371-D3E3-456B-9E94-319E8DDF2CE5}" srcOrd="2" destOrd="0" parTransId="{B766F8C8-D1D5-4878-8E85-5451A54C1A50}" sibTransId="{3975D2A9-818D-40E0-8FD8-7EA92DC286A3}"/>
    <dgm:cxn modelId="{B2838CAE-9F5D-4374-805C-9A3A32A0511D}" srcId="{693B3A09-D54E-4215-9BE0-830FFCB97BAB}" destId="{BB888CBD-91C8-46EE-80AA-A041E4324F89}" srcOrd="0" destOrd="0" parTransId="{A3856AE6-89CC-425E-B409-DFC771E794F0}" sibTransId="{4F00D4E4-DCF9-4F13-AB1F-DDD01340D625}"/>
    <dgm:cxn modelId="{2F2E01BE-DD64-4BFC-8C5F-F44E21CD0FEF}" type="presOf" srcId="{9F08ABCE-5E2A-42D8-9074-FAC1F9EE6B4B}" destId="{18468427-1ADC-4684-99E4-251CC033D1EE}" srcOrd="0" destOrd="0" presId="urn:microsoft.com/office/officeart/2005/8/layout/vList2"/>
    <dgm:cxn modelId="{8B59F2D6-EB93-4316-972A-65BE2E6D9C4C}" type="presOf" srcId="{693B3A09-D54E-4215-9BE0-830FFCB97BAB}" destId="{193B1093-6D9C-4B3B-BBED-EAE4ADB2BE2C}" srcOrd="0" destOrd="0" presId="urn:microsoft.com/office/officeart/2005/8/layout/vList2"/>
    <dgm:cxn modelId="{6AB958E3-F238-4C6B-AC32-5D20CD7F8ED4}" type="presOf" srcId="{3EC603F0-F46E-4564-ABCF-6DF834E9D337}" destId="{905660B5-F6B1-4D6D-A68D-B8BE8AD86F41}" srcOrd="0" destOrd="0" presId="urn:microsoft.com/office/officeart/2005/8/layout/vList2"/>
    <dgm:cxn modelId="{CD0DF54F-4405-4E6B-A50E-49CD4CE7F51F}" type="presParOf" srcId="{193B1093-6D9C-4B3B-BBED-EAE4ADB2BE2C}" destId="{60265D95-320B-45CA-94D1-48DAAC10D839}" srcOrd="0" destOrd="0" presId="urn:microsoft.com/office/officeart/2005/8/layout/vList2"/>
    <dgm:cxn modelId="{B5898CB3-371F-40D8-929F-4568AEF27602}" type="presParOf" srcId="{193B1093-6D9C-4B3B-BBED-EAE4ADB2BE2C}" destId="{069A5923-8CBF-4E59-AA63-673482970F12}" srcOrd="1" destOrd="0" presId="urn:microsoft.com/office/officeart/2005/8/layout/vList2"/>
    <dgm:cxn modelId="{CE97BA73-78FB-49C0-AB5C-5435216DA688}" type="presParOf" srcId="{193B1093-6D9C-4B3B-BBED-EAE4ADB2BE2C}" destId="{905660B5-F6B1-4D6D-A68D-B8BE8AD86F41}" srcOrd="2" destOrd="0" presId="urn:microsoft.com/office/officeart/2005/8/layout/vList2"/>
    <dgm:cxn modelId="{E9BD6001-A0A7-4486-A83C-443F0585A9B4}" type="presParOf" srcId="{193B1093-6D9C-4B3B-BBED-EAE4ADB2BE2C}" destId="{26DB5FFB-EE29-4C17-9B3A-74D601EFC748}" srcOrd="3" destOrd="0" presId="urn:microsoft.com/office/officeart/2005/8/layout/vList2"/>
    <dgm:cxn modelId="{76B48A5D-C1B4-4A7E-8F59-0DAFB9BC138D}" type="presParOf" srcId="{193B1093-6D9C-4B3B-BBED-EAE4ADB2BE2C}" destId="{3D19F79F-B157-47D0-8633-4B600421F3ED}" srcOrd="4" destOrd="0" presId="urn:microsoft.com/office/officeart/2005/8/layout/vList2"/>
    <dgm:cxn modelId="{9C5EB5C9-A93A-4959-8F19-D0DE194FAFEF}" type="presParOf" srcId="{193B1093-6D9C-4B3B-BBED-EAE4ADB2BE2C}" destId="{03FC238F-AF13-4385-8428-FDC8AFF7A82C}" srcOrd="5" destOrd="0" presId="urn:microsoft.com/office/officeart/2005/8/layout/vList2"/>
    <dgm:cxn modelId="{663AAB00-8C7C-441C-8ABF-ACC0432E4C13}" type="presParOf" srcId="{193B1093-6D9C-4B3B-BBED-EAE4ADB2BE2C}" destId="{18468427-1ADC-4684-99E4-251CC033D1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Partnership-Orientated Policing (POPS) </a:t>
          </a:r>
          <a:endParaRPr lang="en-US" sz="2700" kern="1200"/>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OSARA</a:t>
          </a:r>
          <a:endParaRPr lang="en-US" sz="2700" kern="1200"/>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PAT</a:t>
          </a:r>
          <a:endParaRPr lang="en-US" sz="2700" kern="120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PAT (Enhanced) </a:t>
          </a:r>
          <a:endParaRPr lang="en-US" sz="2700" kern="120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Routine Activity Theory</a:t>
          </a:r>
          <a:endParaRPr lang="en-US" sz="2700" kern="120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Rational Choice Theory</a:t>
          </a:r>
          <a:endParaRPr lang="en-US" sz="2700" kern="1200"/>
        </a:p>
      </dsp:txBody>
      <dsp:txXfrm>
        <a:off x="31613" y="3696872"/>
        <a:ext cx="10452374"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CA93A-5407-4FBA-95D0-CE2784B849CB}">
      <dsp:nvSpPr>
        <dsp:cNvPr id="0" name=""/>
        <dsp:cNvSpPr/>
      </dsp:nvSpPr>
      <dsp:spPr>
        <a:xfrm>
          <a:off x="0" y="25755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Problem Solving</a:t>
          </a:r>
          <a:r>
            <a:rPr lang="en-GB" sz="1600" kern="1200"/>
            <a:t>: POP focuses on solving specific problems rather than simply responding to incidents. It encourages police officers to think critically and creatively to develop tailored solutions for each problem.</a:t>
          </a:r>
          <a:endParaRPr lang="en-US" sz="1600" kern="1200"/>
        </a:p>
      </dsp:txBody>
      <dsp:txXfrm>
        <a:off x="0" y="257556"/>
        <a:ext cx="3286125" cy="1971675"/>
      </dsp:txXfrm>
    </dsp:sp>
    <dsp:sp modelId="{D0F1AE20-144C-43BF-BE12-B535DEB6F0A3}">
      <dsp:nvSpPr>
        <dsp:cNvPr id="0" name=""/>
        <dsp:cNvSpPr/>
      </dsp:nvSpPr>
      <dsp:spPr>
        <a:xfrm>
          <a:off x="3614737" y="25755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Partnerships and Collaboration</a:t>
          </a:r>
          <a:r>
            <a:rPr lang="en-GB" sz="1600" kern="1200"/>
            <a:t>: POP emphasizes collaboration between law enforcement, other government agencies, community organizations, and members of the community. These partnerships help gather diverse perspectives and resources to address complex issues.</a:t>
          </a:r>
          <a:endParaRPr lang="en-US" sz="1600" kern="1200"/>
        </a:p>
      </dsp:txBody>
      <dsp:txXfrm>
        <a:off x="3614737" y="257556"/>
        <a:ext cx="3286125" cy="1971675"/>
      </dsp:txXfrm>
    </dsp:sp>
    <dsp:sp modelId="{1B349E2A-FBD1-41E2-9B85-2D91A504DD65}">
      <dsp:nvSpPr>
        <dsp:cNvPr id="0" name=""/>
        <dsp:cNvSpPr/>
      </dsp:nvSpPr>
      <dsp:spPr>
        <a:xfrm>
          <a:off x="7229475" y="25755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Prevention</a:t>
          </a:r>
          <a:r>
            <a:rPr lang="en-GB" sz="1600" kern="1200"/>
            <a:t>: By addressing the root causes of problems, POP aims to prevent crime and disorder from occurring in the first place. This proactive approach is seen as more effective in the long term than merely reacting to incidents after they occur.</a:t>
          </a:r>
          <a:endParaRPr lang="en-US" sz="1600" kern="1200"/>
        </a:p>
      </dsp:txBody>
      <dsp:txXfrm>
        <a:off x="7229475" y="257556"/>
        <a:ext cx="3286125" cy="1971675"/>
      </dsp:txXfrm>
    </dsp:sp>
    <dsp:sp modelId="{43AF4DF0-C3CB-4E5A-9C36-E0771F0F2848}">
      <dsp:nvSpPr>
        <dsp:cNvPr id="0" name=""/>
        <dsp:cNvSpPr/>
      </dsp:nvSpPr>
      <dsp:spPr>
        <a:xfrm>
          <a:off x="0" y="2557843"/>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Community Engagement</a:t>
          </a:r>
          <a:r>
            <a:rPr lang="en-GB" sz="1600" kern="1200"/>
            <a:t>: POP recognizes the importance of involving community members in the problem-solving process. Their input helps identify problems, develop solutions, and build trust between police and the community.</a:t>
          </a:r>
          <a:endParaRPr lang="en-US" sz="1600" kern="1200"/>
        </a:p>
      </dsp:txBody>
      <dsp:txXfrm>
        <a:off x="0" y="2557843"/>
        <a:ext cx="3286125" cy="1971675"/>
      </dsp:txXfrm>
    </dsp:sp>
    <dsp:sp modelId="{EB47B55A-7730-4143-BCAF-73BE71AB259B}">
      <dsp:nvSpPr>
        <dsp:cNvPr id="0" name=""/>
        <dsp:cNvSpPr/>
      </dsp:nvSpPr>
      <dsp:spPr>
        <a:xfrm>
          <a:off x="3614737" y="2557843"/>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Evidence-Based Practices</a:t>
          </a:r>
          <a:r>
            <a:rPr lang="en-GB" sz="1600" kern="1200"/>
            <a:t>: POP encourages the use of data and research to inform decision-making. Strategies and interventions are developed based on empirical evidence of what works to address specific problems.</a:t>
          </a:r>
          <a:endParaRPr lang="en-US" sz="1600" kern="1200"/>
        </a:p>
      </dsp:txBody>
      <dsp:txXfrm>
        <a:off x="3614737" y="2557843"/>
        <a:ext cx="3286125" cy="1971675"/>
      </dsp:txXfrm>
    </dsp:sp>
    <dsp:sp modelId="{5E7F83FB-9525-4539-A4C5-17D595626B42}">
      <dsp:nvSpPr>
        <dsp:cNvPr id="0" name=""/>
        <dsp:cNvSpPr/>
      </dsp:nvSpPr>
      <dsp:spPr>
        <a:xfrm>
          <a:off x="7229475" y="2557843"/>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Flexibility and Adaptability</a:t>
          </a:r>
          <a:r>
            <a:rPr lang="en-GB" sz="1600" kern="1200"/>
            <a:t>: Problem-oriented policing acknowledges that each problem and community is unique. As a result, strategies need to be flexible and adaptable to the specific context.</a:t>
          </a:r>
          <a:endParaRPr lang="en-US" sz="1600" kern="1200"/>
        </a:p>
      </dsp:txBody>
      <dsp:txXfrm>
        <a:off x="7229475" y="2557843"/>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65D95-320B-45CA-94D1-48DAAC10D839}">
      <dsp:nvSpPr>
        <dsp:cNvPr id="0" name=""/>
        <dsp:cNvSpPr/>
      </dsp:nvSpPr>
      <dsp:spPr>
        <a:xfrm>
          <a:off x="0" y="947"/>
          <a:ext cx="6291714"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Scanning -  Identify problems</a:t>
          </a:r>
          <a:endParaRPr lang="en-US" sz="3300" kern="1200"/>
        </a:p>
      </dsp:txBody>
      <dsp:txXfrm>
        <a:off x="63994" y="64941"/>
        <a:ext cx="6163726" cy="1182942"/>
      </dsp:txXfrm>
    </dsp:sp>
    <dsp:sp modelId="{905660B5-F6B1-4D6D-A68D-B8BE8AD86F41}">
      <dsp:nvSpPr>
        <dsp:cNvPr id="0" name=""/>
        <dsp:cNvSpPr/>
      </dsp:nvSpPr>
      <dsp:spPr>
        <a:xfrm>
          <a:off x="0" y="1406917"/>
          <a:ext cx="6291714" cy="13109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Analysis - Understand conditions that cause problems to occur </a:t>
          </a:r>
          <a:endParaRPr lang="en-US" sz="3300" kern="1200"/>
        </a:p>
      </dsp:txBody>
      <dsp:txXfrm>
        <a:off x="63994" y="1470911"/>
        <a:ext cx="6163726" cy="1182942"/>
      </dsp:txXfrm>
    </dsp:sp>
    <dsp:sp modelId="{3D19F79F-B157-47D0-8633-4B600421F3ED}">
      <dsp:nvSpPr>
        <dsp:cNvPr id="0" name=""/>
        <dsp:cNvSpPr/>
      </dsp:nvSpPr>
      <dsp:spPr>
        <a:xfrm>
          <a:off x="0" y="2812887"/>
          <a:ext cx="6291714" cy="13109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Response - Develop &amp; implement solutions </a:t>
          </a:r>
          <a:endParaRPr lang="en-US" sz="3300" kern="1200"/>
        </a:p>
      </dsp:txBody>
      <dsp:txXfrm>
        <a:off x="63994" y="2876881"/>
        <a:ext cx="6163726" cy="1182942"/>
      </dsp:txXfrm>
    </dsp:sp>
    <dsp:sp modelId="{18468427-1ADC-4684-99E4-251CC033D1EE}">
      <dsp:nvSpPr>
        <dsp:cNvPr id="0" name=""/>
        <dsp:cNvSpPr/>
      </dsp:nvSpPr>
      <dsp:spPr>
        <a:xfrm>
          <a:off x="0" y="4218857"/>
          <a:ext cx="6291714"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 Determine the impact</a:t>
          </a:r>
          <a:endParaRPr lang="en-US" sz="3300" kern="1200"/>
        </a:p>
      </dsp:txBody>
      <dsp:txXfrm>
        <a:off x="63994" y="4282851"/>
        <a:ext cx="6163726" cy="11829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28858A-A126-4EEC-B158-092E3F48107A}" type="datetimeFigureOut">
              <a:rPr lang="en-GB" smtClean="0"/>
              <a:t>15/09/2023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1ED30E-2DA2-4863-8F2F-E474906ED72B}" type="slidenum">
              <a:rPr lang="en-GB" smtClean="0"/>
              <a:t>‹#›</a:t>
            </a:fld>
            <a:endParaRPr lang="en-GB"/>
          </a:p>
        </p:txBody>
      </p:sp>
    </p:spTree>
    <p:extLst>
      <p:ext uri="{BB962C8B-B14F-4D97-AF65-F5344CB8AC3E}">
        <p14:creationId xmlns:p14="http://schemas.microsoft.com/office/powerpoint/2010/main" val="3766302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a:t>
            </a:fld>
            <a:endParaRPr lang="en-GB"/>
          </a:p>
        </p:txBody>
      </p:sp>
    </p:spTree>
    <p:extLst>
      <p:ext uri="{BB962C8B-B14F-4D97-AF65-F5344CB8AC3E}">
        <p14:creationId xmlns:p14="http://schemas.microsoft.com/office/powerpoint/2010/main" val="815089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5</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6</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7</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8</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10</a:t>
            </a:fld>
            <a:endParaRPr lang="en-GB"/>
          </a:p>
        </p:txBody>
      </p:sp>
    </p:spTree>
    <p:extLst>
      <p:ext uri="{BB962C8B-B14F-4D97-AF65-F5344CB8AC3E}">
        <p14:creationId xmlns:p14="http://schemas.microsoft.com/office/powerpoint/2010/main" val="3816395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11</a:t>
            </a:fld>
            <a:endParaRPr lang="en-GB"/>
          </a:p>
        </p:txBody>
      </p:sp>
    </p:spTree>
    <p:extLst>
      <p:ext uri="{BB962C8B-B14F-4D97-AF65-F5344CB8AC3E}">
        <p14:creationId xmlns:p14="http://schemas.microsoft.com/office/powerpoint/2010/main" val="3531112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12</a:t>
            </a:fld>
            <a:endParaRPr lang="en-GB"/>
          </a:p>
        </p:txBody>
      </p:sp>
    </p:spTree>
    <p:extLst>
      <p:ext uri="{BB962C8B-B14F-4D97-AF65-F5344CB8AC3E}">
        <p14:creationId xmlns:p14="http://schemas.microsoft.com/office/powerpoint/2010/main" val="2049134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13</a:t>
            </a:fld>
            <a:endParaRPr lang="en-GB"/>
          </a:p>
        </p:txBody>
      </p:sp>
    </p:spTree>
    <p:extLst>
      <p:ext uri="{BB962C8B-B14F-4D97-AF65-F5344CB8AC3E}">
        <p14:creationId xmlns:p14="http://schemas.microsoft.com/office/powerpoint/2010/main" val="3278125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14</a:t>
            </a:fld>
            <a:endParaRPr lang="en-GB"/>
          </a:p>
        </p:txBody>
      </p:sp>
    </p:spTree>
    <p:extLst>
      <p:ext uri="{BB962C8B-B14F-4D97-AF65-F5344CB8AC3E}">
        <p14:creationId xmlns:p14="http://schemas.microsoft.com/office/powerpoint/2010/main" val="3426808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16</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18</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(28) Problem analysis triangle | Video explainer 7 | Problem solving with the SARA model - YouTube</a:t>
            </a:r>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19</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Analysis Triangle is based within the Routine Activity Theory – so lets build upon it.</a:t>
            </a:r>
          </a:p>
          <a:p>
            <a:endParaRPr lang="en-GB" dirty="0"/>
          </a:p>
          <a:p>
            <a:r>
              <a:rPr lang="en-GB" dirty="0"/>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dirty="0"/>
          </a:p>
          <a:p>
            <a:r>
              <a:rPr lang="en-GB" dirty="0"/>
              <a:t>This theory will help you understand why crimes occur by analysing the three elements present when any crime is committed.</a:t>
            </a:r>
          </a:p>
          <a:p>
            <a:endParaRPr lang="en-GB" dirty="0"/>
          </a:p>
          <a:p>
            <a:r>
              <a:rPr lang="en-GB" dirty="0"/>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dirty="0"/>
          </a:p>
          <a:p>
            <a:r>
              <a:rPr lang="en-GB" dirty="0"/>
              <a:t> A SUITABLE TARGET – can be a person, an object, a place. Four things make a target suitable to an offender (click for second box and explain the following):</a:t>
            </a:r>
          </a:p>
          <a:p>
            <a:endParaRPr lang="en-GB" dirty="0"/>
          </a:p>
          <a:p>
            <a:r>
              <a:rPr lang="en-GB" dirty="0"/>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dirty="0"/>
          </a:p>
          <a:p>
            <a:r>
              <a:rPr lang="en-GB" dirty="0"/>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dirty="0"/>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dirty="0"/>
          </a:p>
          <a:p>
            <a:r>
              <a:rPr lang="en-GB" dirty="0"/>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dirty="0"/>
          </a:p>
          <a:p>
            <a:r>
              <a:rPr lang="en-GB" dirty="0"/>
              <a:t>Similarly, making sure that there is a capable guardian in place will help to protect the target.</a:t>
            </a:r>
          </a:p>
          <a:p>
            <a:endParaRPr lang="en-GB" dirty="0"/>
          </a:p>
          <a:p>
            <a:endParaRPr lang="en-GB" dirty="0"/>
          </a:p>
          <a:p>
            <a:r>
              <a:rPr lang="en-GB" dirty="0"/>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20</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21</a:t>
            </a:fld>
            <a:endParaRPr lang="en-GB"/>
          </a:p>
        </p:txBody>
      </p:sp>
    </p:spTree>
    <p:extLst>
      <p:ext uri="{BB962C8B-B14F-4D97-AF65-F5344CB8AC3E}">
        <p14:creationId xmlns:p14="http://schemas.microsoft.com/office/powerpoint/2010/main" val="4136182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23</a:t>
            </a:fld>
            <a:endParaRPr lang="en-GB"/>
          </a:p>
        </p:txBody>
      </p:sp>
    </p:spTree>
    <p:extLst>
      <p:ext uri="{BB962C8B-B14F-4D97-AF65-F5344CB8AC3E}">
        <p14:creationId xmlns:p14="http://schemas.microsoft.com/office/powerpoint/2010/main" val="39316352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25</a:t>
            </a:fld>
            <a:endParaRPr lang="en-GB"/>
          </a:p>
        </p:txBody>
      </p:sp>
    </p:spTree>
    <p:extLst>
      <p:ext uri="{BB962C8B-B14F-4D97-AF65-F5344CB8AC3E}">
        <p14:creationId xmlns:p14="http://schemas.microsoft.com/office/powerpoint/2010/main" val="14132902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26</a:t>
            </a:fld>
            <a:endParaRPr lang="en-GB"/>
          </a:p>
        </p:txBody>
      </p:sp>
    </p:spTree>
    <p:extLst>
      <p:ext uri="{BB962C8B-B14F-4D97-AF65-F5344CB8AC3E}">
        <p14:creationId xmlns:p14="http://schemas.microsoft.com/office/powerpoint/2010/main" val="8755935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27</a:t>
            </a:fld>
            <a:endParaRPr lang="en-GB"/>
          </a:p>
        </p:txBody>
      </p:sp>
    </p:spTree>
    <p:extLst>
      <p:ext uri="{BB962C8B-B14F-4D97-AF65-F5344CB8AC3E}">
        <p14:creationId xmlns:p14="http://schemas.microsoft.com/office/powerpoint/2010/main" val="70774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15/09/2023</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15/09/2023</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lt6Xnn56bh0?feature=oembed" TargetMode="Externa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A5DEFAD9-9ECE-F9D3-147F-DC5973BDBE51}"/>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24095A7C-BB59-0818-DD94-7C97B02236CF}"/>
              </a:ext>
            </a:extLst>
          </p:cNvPr>
          <p:cNvSpPr>
            <a:spLocks noGrp="1"/>
          </p:cNvSpPr>
          <p:nvPr>
            <p:ph type="ctrTitle"/>
          </p:nvPr>
        </p:nvSpPr>
        <p:spPr>
          <a:xfrm>
            <a:off x="1524000" y="1122362"/>
            <a:ext cx="9144000" cy="2900518"/>
          </a:xfrm>
        </p:spPr>
        <p:txBody>
          <a:bodyPr>
            <a:normAutofit/>
          </a:bodyPr>
          <a:lstStyle/>
          <a:p>
            <a:r>
              <a:rPr lang="en-GB">
                <a:solidFill>
                  <a:srgbClr val="FFFFFF"/>
                </a:solidFill>
              </a:rPr>
              <a:t>Problem Solving</a:t>
            </a:r>
          </a:p>
        </p:txBody>
      </p:sp>
      <p:sp>
        <p:nvSpPr>
          <p:cNvPr id="3" name="Subtitle 2">
            <a:extLst>
              <a:ext uri="{FF2B5EF4-FFF2-40B4-BE49-F238E27FC236}">
                <a16:creationId xmlns:a16="http://schemas.microsoft.com/office/drawing/2014/main" id="{1B630DAE-0AA5-9AE8-AC60-C142268451C3}"/>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By Kelly Andrews</a:t>
            </a:r>
          </a:p>
        </p:txBody>
      </p:sp>
    </p:spTree>
    <p:extLst>
      <p:ext uri="{BB962C8B-B14F-4D97-AF65-F5344CB8AC3E}">
        <p14:creationId xmlns:p14="http://schemas.microsoft.com/office/powerpoint/2010/main" val="289190138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B32A-C090-884C-93DC-612780B5DB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A957F9-FB23-EFD5-F193-1ECDFD5B1691}"/>
              </a:ext>
            </a:extLst>
          </p:cNvPr>
          <p:cNvSpPr>
            <a:spLocks noGrp="1"/>
          </p:cNvSpPr>
          <p:nvPr>
            <p:ph idx="1"/>
          </p:nvPr>
        </p:nvSpPr>
        <p:spPr>
          <a:xfrm>
            <a:off x="4447308" y="591344"/>
            <a:ext cx="6906491" cy="5585619"/>
          </a:xfrm>
        </p:spPr>
        <p:txBody>
          <a:bodyPr anchor="ctr">
            <a:normAutofit/>
          </a:bodyPr>
          <a:lstStyle/>
          <a:p>
            <a:r>
              <a:rPr lang="en-GB" dirty="0"/>
              <a:t>A group of incidents occurring in a community that are similar or connected in one or more ways &amp; that are of concern to the public &amp; require a police response </a:t>
            </a:r>
          </a:p>
        </p:txBody>
      </p:sp>
    </p:spTree>
    <p:extLst>
      <p:ext uri="{BB962C8B-B14F-4D97-AF65-F5344CB8AC3E}">
        <p14:creationId xmlns:p14="http://schemas.microsoft.com/office/powerpoint/2010/main" val="84522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dirty="0"/>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2602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dirty="0">
                <a:solidFill>
                  <a:schemeClr val="tx1"/>
                </a:solidFill>
              </a:rPr>
              <a:t>Traditional</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dirty="0">
              <a:solidFill>
                <a:schemeClr val="tx1"/>
              </a:solidFill>
            </a:endParaRPr>
          </a:p>
          <a:p>
            <a:pPr marL="285750" indent="-228600">
              <a:lnSpc>
                <a:spcPct val="90000"/>
              </a:lnSpc>
              <a:spcAft>
                <a:spcPts val="600"/>
              </a:spcAft>
              <a:buFont typeface="Arial" panose="020B0604020202020204" pitchFamily="34" charset="0"/>
              <a:buChar char="•"/>
            </a:pPr>
            <a:r>
              <a:rPr lang="en-US" dirty="0">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dirty="0">
              <a:solidFill>
                <a:schemeClr val="tx1"/>
              </a:solidFill>
            </a:endParaRPr>
          </a:p>
          <a:p>
            <a:pPr>
              <a:spcAft>
                <a:spcPts val="600"/>
              </a:spcAft>
            </a:pPr>
            <a:r>
              <a:rPr lang="en-GB" dirty="0">
                <a:solidFill>
                  <a:schemeClr val="tx1"/>
                </a:solidFill>
              </a:rPr>
              <a:t>Pop</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Constantly review reports for patterns</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Look for root cause</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Find solutions to root cause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Implement solutions</a:t>
            </a:r>
          </a:p>
        </p:txBody>
      </p:sp>
    </p:spTree>
    <p:extLst>
      <p:ext uri="{BB962C8B-B14F-4D97-AF65-F5344CB8AC3E}">
        <p14:creationId xmlns:p14="http://schemas.microsoft.com/office/powerpoint/2010/main" val="956737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dirty="0"/>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7468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3">
            <a:alphaModFix/>
          </a:blip>
          <a:src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When can POP be used?</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908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4358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p:txBody>
          <a:bodyPr>
            <a:normAutofit/>
          </a:bodyPr>
          <a:lstStyle/>
          <a:p>
            <a:r>
              <a:rPr lang="en-GB" sz="3200"/>
              <a:t>Key principles of Problem-Oriented Policing include:</a:t>
            </a:r>
            <a:endParaRPr lang="en-GB" sz="3200" dirty="0"/>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nvPr>
        </p:nvGraphicFramePr>
        <p:xfrm>
          <a:off x="838200" y="1389888"/>
          <a:ext cx="10515600" cy="4787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8708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4271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35F91-2DAE-2F35-FE02-7D7A26A27244}"/>
              </a:ext>
            </a:extLst>
          </p:cNvPr>
          <p:cNvSpPr>
            <a:spLocks noGrp="1"/>
          </p:cNvSpPr>
          <p:nvPr>
            <p:ph type="title"/>
          </p:nvPr>
        </p:nvSpPr>
        <p:spPr/>
        <p:txBody>
          <a:bodyPr/>
          <a:lstStyle/>
          <a:p>
            <a:r>
              <a:rPr lang="en-GB" dirty="0"/>
              <a:t>Problem-Solving Models: OSARA</a:t>
            </a:r>
          </a:p>
        </p:txBody>
      </p:sp>
      <p:sp>
        <p:nvSpPr>
          <p:cNvPr id="3" name="Content Placeholder 2">
            <a:extLst>
              <a:ext uri="{FF2B5EF4-FFF2-40B4-BE49-F238E27FC236}">
                <a16:creationId xmlns:a16="http://schemas.microsoft.com/office/drawing/2014/main" id="{092C5816-4DA5-227C-D8EA-7F185F9CF1A8}"/>
              </a:ext>
            </a:extLst>
          </p:cNvPr>
          <p:cNvSpPr>
            <a:spLocks noGrp="1"/>
          </p:cNvSpPr>
          <p:nvPr>
            <p:ph idx="1"/>
          </p:nvPr>
        </p:nvSpPr>
        <p:spPr/>
        <p:txBody>
          <a:bodyPr/>
          <a:lstStyle/>
          <a:p>
            <a:r>
              <a:rPr lang="en-GB" dirty="0"/>
              <a:t>O – Objective S – Scanning A – Analysis R – Response A - Assessment </a:t>
            </a:r>
          </a:p>
        </p:txBody>
      </p:sp>
      <p:pic>
        <p:nvPicPr>
          <p:cNvPr id="5" name="Picture 4">
            <a:extLst>
              <a:ext uri="{FF2B5EF4-FFF2-40B4-BE49-F238E27FC236}">
                <a16:creationId xmlns:a16="http://schemas.microsoft.com/office/drawing/2014/main" id="{462FC87A-DB57-927C-D806-B18E7C33ABB6}"/>
              </a:ext>
            </a:extLst>
          </p:cNvPr>
          <p:cNvPicPr>
            <a:picLocks noChangeAspect="1"/>
          </p:cNvPicPr>
          <p:nvPr/>
        </p:nvPicPr>
        <p:blipFill>
          <a:blip r:embed="rId3"/>
          <a:stretch>
            <a:fillRect/>
          </a:stretch>
        </p:blipFill>
        <p:spPr>
          <a:xfrm>
            <a:off x="3033712" y="2843403"/>
            <a:ext cx="6124575" cy="3219450"/>
          </a:xfrm>
          <a:prstGeom prst="rect">
            <a:avLst/>
          </a:prstGeom>
        </p:spPr>
      </p:pic>
    </p:spTree>
    <p:extLst>
      <p:ext uri="{BB962C8B-B14F-4D97-AF65-F5344CB8AC3E}">
        <p14:creationId xmlns:p14="http://schemas.microsoft.com/office/powerpoint/2010/main" val="4220954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6709173-5FE0-206C-5F5B-CE6A3D60E581}"/>
              </a:ext>
            </a:extLst>
          </p:cNvPr>
          <p:cNvSpPr>
            <a:spLocks noGrp="1"/>
          </p:cNvSpPr>
          <p:nvPr>
            <p:ph type="title"/>
          </p:nvPr>
        </p:nvSpPr>
        <p:spPr>
          <a:xfrm>
            <a:off x="838200" y="643467"/>
            <a:ext cx="2951205" cy="5571066"/>
          </a:xfrm>
        </p:spPr>
        <p:txBody>
          <a:bodyPr>
            <a:normAutofit/>
          </a:bodyPr>
          <a:lstStyle/>
          <a:p>
            <a:r>
              <a:rPr lang="en-GB">
                <a:solidFill>
                  <a:srgbClr val="FFFFFF"/>
                </a:solidFill>
              </a:rPr>
              <a:t>OSARA Model – Objective ( SMART)</a:t>
            </a:r>
          </a:p>
        </p:txBody>
      </p:sp>
      <p:graphicFrame>
        <p:nvGraphicFramePr>
          <p:cNvPr id="5" name="Content Placeholder 2">
            <a:extLst>
              <a:ext uri="{FF2B5EF4-FFF2-40B4-BE49-F238E27FC236}">
                <a16:creationId xmlns:a16="http://schemas.microsoft.com/office/drawing/2014/main" id="{99788D06-AFC4-87A2-8D02-602BCE1862EB}"/>
              </a:ext>
            </a:extLst>
          </p:cNvPr>
          <p:cNvGraphicFramePr>
            <a:graphicFrameLocks noGrp="1"/>
          </p:cNvGraphicFramePr>
          <p:nvPr>
            <p:ph idx="1"/>
            <p:extLst>
              <p:ext uri="{D42A27DB-BD31-4B8C-83A1-F6EECF244321}">
                <p14:modId xmlns:p14="http://schemas.microsoft.com/office/powerpoint/2010/main" val="1857020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912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3"/>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spTree>
    <p:extLst>
      <p:ext uri="{BB962C8B-B14F-4D97-AF65-F5344CB8AC3E}">
        <p14:creationId xmlns:p14="http://schemas.microsoft.com/office/powerpoint/2010/main" val="3707809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2B5DB-63E9-8537-C462-5052CA1EF93D}"/>
              </a:ext>
            </a:extLst>
          </p:cNvPr>
          <p:cNvSpPr>
            <a:spLocks noGrp="1"/>
          </p:cNvSpPr>
          <p:nvPr>
            <p:ph type="title"/>
          </p:nvPr>
        </p:nvSpPr>
        <p:spPr>
          <a:xfrm>
            <a:off x="838200" y="365125"/>
            <a:ext cx="10515600" cy="1325563"/>
          </a:xfrm>
        </p:spPr>
        <p:txBody>
          <a:bodyPr>
            <a:normAutofit/>
          </a:bodyPr>
          <a:lstStyle/>
          <a:p>
            <a:r>
              <a:rPr lang="en-GB" sz="5400"/>
              <a:t>Scanning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2A18D-745F-AFDC-A8E1-CD960F83AAFF}"/>
              </a:ext>
            </a:extLst>
          </p:cNvPr>
          <p:cNvSpPr>
            <a:spLocks noGrp="1"/>
          </p:cNvSpPr>
          <p:nvPr>
            <p:ph idx="1"/>
          </p:nvPr>
        </p:nvSpPr>
        <p:spPr>
          <a:xfrm>
            <a:off x="838200" y="1929384"/>
            <a:ext cx="10515600" cy="4251960"/>
          </a:xfrm>
        </p:spPr>
        <p:txBody>
          <a:bodyPr>
            <a:normAutofit/>
          </a:bodyPr>
          <a:lstStyle/>
          <a:p>
            <a:r>
              <a:rPr lang="en-GB" sz="2000" dirty="0"/>
              <a:t>Allows incidents to be grouped into clusters or “problems”. These problems comprise similar, related or recurring incidents and are identified from police and partnership data and intelligence and from community information.</a:t>
            </a:r>
          </a:p>
          <a:p>
            <a:endParaRPr lang="en-GB" sz="2000" dirty="0"/>
          </a:p>
          <a:p>
            <a:r>
              <a:rPr lang="en-GB" sz="2000" dirty="0"/>
              <a:t>The definition of what constitutes a “problem” is deliberately left open as there is an almost endless range of situations where the public may call for help. Incidents may vary in terms of their seriousness, particularly in crime terms, but they are all of concern to the community and many call for a partnership response.</a:t>
            </a:r>
          </a:p>
          <a:p>
            <a:endParaRPr lang="en-GB" sz="2000" dirty="0"/>
          </a:p>
          <a:p>
            <a:pPr marL="0" indent="0">
              <a:buNone/>
            </a:pPr>
            <a:r>
              <a:rPr lang="en-GB" sz="2000" dirty="0"/>
              <a:t>•Problems identified in the scanning phase of the process should not be “one-offs”; they should be problems which have been recurring for some time, certainly over a period of months</a:t>
            </a:r>
          </a:p>
          <a:p>
            <a:endParaRPr lang="en-GB" sz="2200" dirty="0"/>
          </a:p>
        </p:txBody>
      </p:sp>
    </p:spTree>
    <p:extLst>
      <p:ext uri="{BB962C8B-B14F-4D97-AF65-F5344CB8AC3E}">
        <p14:creationId xmlns:p14="http://schemas.microsoft.com/office/powerpoint/2010/main" val="1730061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A0EAF-70B0-9EAA-9328-86A4AE0F9302}"/>
              </a:ext>
            </a:extLst>
          </p:cNvPr>
          <p:cNvSpPr>
            <a:spLocks noGrp="1"/>
          </p:cNvSpPr>
          <p:nvPr>
            <p:ph type="title"/>
          </p:nvPr>
        </p:nvSpPr>
        <p:spPr>
          <a:xfrm>
            <a:off x="630936" y="639520"/>
            <a:ext cx="3429000" cy="1719072"/>
          </a:xfrm>
        </p:spPr>
        <p:txBody>
          <a:bodyPr anchor="b">
            <a:normAutofit/>
          </a:bodyPr>
          <a:lstStyle/>
          <a:p>
            <a:r>
              <a:rPr lang="en-GB" sz="5400"/>
              <a:t>Analysis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72D4F6-A16B-0783-1280-A51E85725982}"/>
              </a:ext>
            </a:extLst>
          </p:cNvPr>
          <p:cNvSpPr>
            <a:spLocks noGrp="1"/>
          </p:cNvSpPr>
          <p:nvPr>
            <p:ph idx="1"/>
          </p:nvPr>
        </p:nvSpPr>
        <p:spPr>
          <a:xfrm>
            <a:off x="630936" y="2807208"/>
            <a:ext cx="3429000" cy="3410712"/>
          </a:xfrm>
        </p:spPr>
        <p:txBody>
          <a:bodyPr anchor="t">
            <a:normAutofit/>
          </a:bodyPr>
          <a:lstStyle/>
          <a:p>
            <a:r>
              <a:rPr lang="en-GB" sz="2200"/>
              <a:t>In this phase, crime reduction practitioners identify the conditions that give rise to a particular problem by examining the characteristics and impact of the problem in greater detail.</a:t>
            </a:r>
          </a:p>
          <a:p>
            <a:endParaRPr lang="en-GB" sz="2200"/>
          </a:p>
          <a:p>
            <a:endParaRPr lang="en-GB" sz="2200"/>
          </a:p>
          <a:p>
            <a:endParaRPr lang="en-GB" sz="2200"/>
          </a:p>
        </p:txBody>
      </p:sp>
      <p:pic>
        <p:nvPicPr>
          <p:cNvPr id="5" name="Picture 4" descr="A blackboard with white chalk writing on it&#10;&#10;Description automatically generated">
            <a:extLst>
              <a:ext uri="{FF2B5EF4-FFF2-40B4-BE49-F238E27FC236}">
                <a16:creationId xmlns:a16="http://schemas.microsoft.com/office/drawing/2014/main" id="{0303638C-3D5B-CAD8-0924-9EB3EC09BC7A}"/>
              </a:ext>
            </a:extLst>
          </p:cNvPr>
          <p:cNvPicPr>
            <a:picLocks noChangeAspect="1"/>
          </p:cNvPicPr>
          <p:nvPr/>
        </p:nvPicPr>
        <p:blipFill>
          <a:blip r:embed="rId3"/>
          <a:stretch>
            <a:fillRect/>
          </a:stretch>
        </p:blipFill>
        <p:spPr>
          <a:xfrm>
            <a:off x="4654296" y="1306106"/>
            <a:ext cx="6903720" cy="4245787"/>
          </a:xfrm>
          <a:prstGeom prst="rect">
            <a:avLst/>
          </a:prstGeom>
        </p:spPr>
      </p:pic>
    </p:spTree>
    <p:extLst>
      <p:ext uri="{BB962C8B-B14F-4D97-AF65-F5344CB8AC3E}">
        <p14:creationId xmlns:p14="http://schemas.microsoft.com/office/powerpoint/2010/main" val="2849043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0F724-77F9-D19E-BCAC-1289B0D93570}"/>
              </a:ext>
            </a:extLst>
          </p:cNvPr>
          <p:cNvSpPr>
            <a:spLocks noGrp="1"/>
          </p:cNvSpPr>
          <p:nvPr>
            <p:ph type="title"/>
          </p:nvPr>
        </p:nvSpPr>
        <p:spPr>
          <a:xfrm>
            <a:off x="686834" y="1153572"/>
            <a:ext cx="3200400" cy="4461163"/>
          </a:xfrm>
        </p:spPr>
        <p:txBody>
          <a:bodyPr>
            <a:normAutofit/>
          </a:bodyPr>
          <a:lstStyle/>
          <a:p>
            <a:r>
              <a:rPr lang="en-GB">
                <a:solidFill>
                  <a:srgbClr val="FFFFFF"/>
                </a:solidFill>
              </a:rPr>
              <a:t>Response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54F792-BBE8-516E-84AE-F17E28D9788F}"/>
              </a:ext>
            </a:extLst>
          </p:cNvPr>
          <p:cNvSpPr>
            <a:spLocks noGrp="1"/>
          </p:cNvSpPr>
          <p:nvPr>
            <p:ph idx="1"/>
          </p:nvPr>
        </p:nvSpPr>
        <p:spPr>
          <a:xfrm>
            <a:off x="4447308" y="591344"/>
            <a:ext cx="6906491" cy="5585619"/>
          </a:xfrm>
        </p:spPr>
        <p:txBody>
          <a:bodyPr anchor="ctr">
            <a:normAutofit/>
          </a:bodyPr>
          <a:lstStyle/>
          <a:p>
            <a:r>
              <a:rPr lang="en-GB" sz="2600" dirty="0"/>
              <a:t>Develop &amp; implement solutions</a:t>
            </a:r>
          </a:p>
          <a:p>
            <a:r>
              <a:rPr lang="en-GB" sz="2600" dirty="0"/>
              <a:t>Refers to any action taken to try to address a problem. This might vary from the simple – for example advising someone what they should or should not be doing – to the complex, such as involving the community and local bodies to set up a project.</a:t>
            </a:r>
          </a:p>
          <a:p>
            <a:r>
              <a:rPr lang="en-GB" sz="2600" dirty="0"/>
              <a:t>•Work done in the analysis phase helps to identify or isolate the element that can most easily and effectively be tackled to try to resolve a problem. Often, responses will combine actions to tackle more than one aspect of the problem identified during the analysis phase. </a:t>
            </a:r>
          </a:p>
        </p:txBody>
      </p:sp>
    </p:spTree>
    <p:extLst>
      <p:ext uri="{BB962C8B-B14F-4D97-AF65-F5344CB8AC3E}">
        <p14:creationId xmlns:p14="http://schemas.microsoft.com/office/powerpoint/2010/main" val="1001620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630936" y="640080"/>
            <a:ext cx="4818888" cy="1481328"/>
          </a:xfrm>
        </p:spPr>
        <p:txBody>
          <a:bodyPr anchor="b">
            <a:normAutofit/>
          </a:bodyPr>
          <a:lstStyle/>
          <a:p>
            <a:r>
              <a:rPr lang="en-GB" sz="3800"/>
              <a:t>Theories That Underpin Problem-Solving</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630936" y="2660904"/>
            <a:ext cx="4818888" cy="3547872"/>
          </a:xfrm>
        </p:spPr>
        <p:txBody>
          <a:bodyPr anchor="t">
            <a:normAutofit/>
          </a:bodyPr>
          <a:lstStyle/>
          <a:p>
            <a:r>
              <a:rPr lang="en-GB" sz="2200"/>
              <a:t>Routine Activity Theory</a:t>
            </a:r>
          </a:p>
          <a:p>
            <a:r>
              <a:rPr lang="en-GB" sz="2200"/>
              <a:t>Repeat (&amp; near repeat) victimisation </a:t>
            </a:r>
          </a:p>
          <a:p>
            <a:r>
              <a:rPr lang="en-GB" sz="2200"/>
              <a:t>Rational Choice Theory </a:t>
            </a:r>
          </a:p>
          <a:p>
            <a:r>
              <a:rPr lang="en-GB" sz="2200"/>
              <a:t>Incident Pattern Theory </a:t>
            </a:r>
          </a:p>
          <a:p>
            <a:r>
              <a:rPr lang="en-GB" sz="2200"/>
              <a:t>Broken Windows</a:t>
            </a:r>
          </a:p>
          <a:p>
            <a:endParaRPr lang="en-GB" sz="2200"/>
          </a:p>
          <a:p>
            <a:pPr marL="0" indent="0">
              <a:buNone/>
            </a:pPr>
            <a:endParaRPr lang="en-GB" sz="22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6099048" y="1839076"/>
            <a:ext cx="5458968" cy="3179848"/>
          </a:xfrm>
          <a:prstGeom prst="rect">
            <a:avLst/>
          </a:prstGeom>
        </p:spPr>
      </p:pic>
    </p:spTree>
    <p:extLst>
      <p:ext uri="{BB962C8B-B14F-4D97-AF65-F5344CB8AC3E}">
        <p14:creationId xmlns:p14="http://schemas.microsoft.com/office/powerpoint/2010/main" val="3165630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2"/>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07980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p:txBody>
          <a:bodyPr/>
          <a:lstStyle/>
          <a:p>
            <a:r>
              <a:rPr lang="en-GB" dirty="0"/>
              <a:t>The Problem-Analysis Triangle</a:t>
            </a:r>
          </a:p>
        </p:txBody>
      </p:sp>
      <p:pic>
        <p:nvPicPr>
          <p:cNvPr id="5" name="Content Placeholder 4">
            <a:extLst>
              <a:ext uri="{FF2B5EF4-FFF2-40B4-BE49-F238E27FC236}">
                <a16:creationId xmlns:a16="http://schemas.microsoft.com/office/drawing/2014/main" id="{5E3D5D0D-EF0B-EA73-F66D-4E795D13AB53}"/>
              </a:ext>
            </a:extLst>
          </p:cNvPr>
          <p:cNvPicPr>
            <a:picLocks noGrp="1" noChangeAspect="1"/>
          </p:cNvPicPr>
          <p:nvPr>
            <p:ph idx="1"/>
          </p:nvPr>
        </p:nvPicPr>
        <p:blipFill>
          <a:blip r:embed="rId3"/>
          <a:stretch>
            <a:fillRect/>
          </a:stretch>
        </p:blipFill>
        <p:spPr>
          <a:xfrm>
            <a:off x="3929062" y="1962944"/>
            <a:ext cx="4333875" cy="4076700"/>
          </a:xfrm>
        </p:spPr>
      </p:pic>
    </p:spTree>
    <p:extLst>
      <p:ext uri="{BB962C8B-B14F-4D97-AF65-F5344CB8AC3E}">
        <p14:creationId xmlns:p14="http://schemas.microsoft.com/office/powerpoint/2010/main" val="3055623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dirty="0"/>
              <a:t>Pat and Sara Models</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195907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p:txBody>
          <a:bodyPr/>
          <a:lstStyle/>
          <a:p>
            <a:r>
              <a:rPr lang="en-GB" dirty="0"/>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3686175" y="2029619"/>
            <a:ext cx="4819650" cy="3943350"/>
          </a:xfrm>
        </p:spPr>
      </p:pic>
    </p:spTree>
    <p:extLst>
      <p:ext uri="{BB962C8B-B14F-4D97-AF65-F5344CB8AC3E}">
        <p14:creationId xmlns:p14="http://schemas.microsoft.com/office/powerpoint/2010/main" val="4073149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A1DDF-6E06-1BBA-2FC8-B1694422652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Rational Choice Theory</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ith a question mark in front of arrows&#10;&#10;Description automatically generated">
            <a:extLst>
              <a:ext uri="{FF2B5EF4-FFF2-40B4-BE49-F238E27FC236}">
                <a16:creationId xmlns:a16="http://schemas.microsoft.com/office/drawing/2014/main" id="{D518FCBC-7A82-D9A4-20E4-CEB9B126E2CA}"/>
              </a:ext>
            </a:extLst>
          </p:cNvPr>
          <p:cNvPicPr>
            <a:picLocks noGrp="1" noChangeAspect="1"/>
          </p:cNvPicPr>
          <p:nvPr>
            <p:ph idx="1"/>
          </p:nvPr>
        </p:nvPicPr>
        <p:blipFill>
          <a:blip r:embed="rId3"/>
          <a:stretch>
            <a:fillRect/>
          </a:stretch>
        </p:blipFill>
        <p:spPr>
          <a:xfrm>
            <a:off x="4654296" y="754895"/>
            <a:ext cx="7214616" cy="5320778"/>
          </a:xfrm>
          <a:prstGeom prst="rect">
            <a:avLst/>
          </a:prstGeom>
        </p:spPr>
      </p:pic>
    </p:spTree>
    <p:extLst>
      <p:ext uri="{BB962C8B-B14F-4D97-AF65-F5344CB8AC3E}">
        <p14:creationId xmlns:p14="http://schemas.microsoft.com/office/powerpoint/2010/main" val="9178648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90FB-99DC-801D-86F6-B4D2EB9DA510}"/>
              </a:ext>
            </a:extLst>
          </p:cNvPr>
          <p:cNvSpPr>
            <a:spLocks noGrp="1"/>
          </p:cNvSpPr>
          <p:nvPr>
            <p:ph type="title"/>
          </p:nvPr>
        </p:nvSpPr>
        <p:spPr/>
        <p:txBody>
          <a:bodyPr>
            <a:normAutofit/>
          </a:bodyPr>
          <a:lstStyle/>
          <a:p>
            <a:r>
              <a:rPr lang="en-GB" sz="2800" dirty="0"/>
              <a:t>Rational Choice Theory operates on the following key assumptions:</a:t>
            </a:r>
          </a:p>
        </p:txBody>
      </p:sp>
      <p:sp>
        <p:nvSpPr>
          <p:cNvPr id="3" name="Content Placeholder 2">
            <a:extLst>
              <a:ext uri="{FF2B5EF4-FFF2-40B4-BE49-F238E27FC236}">
                <a16:creationId xmlns:a16="http://schemas.microsoft.com/office/drawing/2014/main" id="{04524878-4FFE-BA18-BA9C-B818B9E1E971}"/>
              </a:ext>
            </a:extLst>
          </p:cNvPr>
          <p:cNvSpPr>
            <a:spLocks noGrp="1"/>
          </p:cNvSpPr>
          <p:nvPr>
            <p:ph idx="1"/>
          </p:nvPr>
        </p:nvSpPr>
        <p:spPr>
          <a:xfrm>
            <a:off x="838200" y="1499616"/>
            <a:ext cx="10515600" cy="4677347"/>
          </a:xfrm>
        </p:spPr>
        <p:txBody>
          <a:bodyPr>
            <a:normAutofit fontScale="85000" lnSpcReduction="20000"/>
          </a:bodyPr>
          <a:lstStyle/>
          <a:p>
            <a:pPr rtl="0">
              <a:buFont typeface="+mj-lt"/>
              <a:buAutoNum type="arabicPeriod"/>
            </a:pPr>
            <a:r>
              <a:rPr lang="en-GB" b="1" dirty="0"/>
              <a:t>Goal-Oriented Behaviour</a:t>
            </a:r>
            <a:r>
              <a:rPr lang="en-GB" dirty="0"/>
              <a:t>: Individuals are assumed to have specific goals they want to achieve, whether they are related to financial gain, personal satisfaction, or other objectives.</a:t>
            </a:r>
          </a:p>
          <a:p>
            <a:pPr rtl="0">
              <a:buFont typeface="+mj-lt"/>
              <a:buAutoNum type="arabicPeriod"/>
            </a:pPr>
            <a:r>
              <a:rPr lang="en-GB" b="1" dirty="0"/>
              <a:t>Weighing Costs and Benefits</a:t>
            </a:r>
            <a:r>
              <a:rPr lang="en-GB" dirty="0"/>
              <a:t>: People are expected to assess the potential costs and benefits of their actions before making a decision. This includes considering the potential rewards of criminal behaviour as well as the potential risks of getting caught and facing legal consequences.</a:t>
            </a:r>
          </a:p>
          <a:p>
            <a:pPr rtl="0">
              <a:buFont typeface="+mj-lt"/>
              <a:buAutoNum type="arabicPeriod"/>
            </a:pPr>
            <a:r>
              <a:rPr lang="en-GB" b="1" dirty="0"/>
              <a:t>Limited Resources</a:t>
            </a:r>
            <a:r>
              <a:rPr lang="en-GB" dirty="0"/>
              <a:t>: Individuals are assumed to have limited resources, such as time, money, and energy. As a result, they seek to optimize their choices to achieve their goals efficiently.</a:t>
            </a:r>
          </a:p>
          <a:p>
            <a:pPr rtl="0">
              <a:buFont typeface="+mj-lt"/>
              <a:buAutoNum type="arabicPeriod"/>
            </a:pPr>
            <a:r>
              <a:rPr lang="en-GB" b="1" dirty="0"/>
              <a:t>Information Processing</a:t>
            </a:r>
            <a:r>
              <a:rPr lang="en-GB" dirty="0"/>
              <a:t>: Rational actors are believed to gather relevant information and evaluate potential actions based on that information to make informed decisions.</a:t>
            </a:r>
          </a:p>
          <a:p>
            <a:pPr rtl="0">
              <a:buFont typeface="+mj-lt"/>
              <a:buAutoNum type="arabicPeriod"/>
            </a:pPr>
            <a:r>
              <a:rPr lang="en-GB" b="1" dirty="0"/>
              <a:t>Consistency</a:t>
            </a:r>
            <a:r>
              <a:rPr lang="en-GB" dirty="0"/>
              <a:t>: Rational Choice Theory assumes that individuals act in a consistent manner, making choices that align with their preferences and goals.</a:t>
            </a:r>
          </a:p>
          <a:p>
            <a:endParaRPr lang="en-GB" dirty="0"/>
          </a:p>
        </p:txBody>
      </p:sp>
    </p:spTree>
    <p:extLst>
      <p:ext uri="{BB962C8B-B14F-4D97-AF65-F5344CB8AC3E}">
        <p14:creationId xmlns:p14="http://schemas.microsoft.com/office/powerpoint/2010/main" val="3953487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16677C-D1F9-6288-2A70-E511B7F6B2E3}"/>
              </a:ext>
            </a:extLst>
          </p:cNvPr>
          <p:cNvSpPr>
            <a:spLocks noGrp="1"/>
          </p:cNvSpPr>
          <p:nvPr>
            <p:ph type="title"/>
          </p:nvPr>
        </p:nvSpPr>
        <p:spPr>
          <a:xfrm>
            <a:off x="838200" y="365125"/>
            <a:ext cx="10515600" cy="1325563"/>
          </a:xfrm>
        </p:spPr>
        <p:txBody>
          <a:bodyPr>
            <a:normAutofit/>
          </a:bodyPr>
          <a:lstStyle/>
          <a:p>
            <a:r>
              <a:rPr lang="en-GB" dirty="0"/>
              <a:t>Rational Choice Theory can be applied in several ways: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Content Placeholder 2">
            <a:extLst>
              <a:ext uri="{FF2B5EF4-FFF2-40B4-BE49-F238E27FC236}">
                <a16:creationId xmlns:a16="http://schemas.microsoft.com/office/drawing/2014/main" id="{D0B99CB6-27CD-7ECC-88B1-7AF42984CBD1}"/>
              </a:ext>
            </a:extLst>
          </p:cNvPr>
          <p:cNvSpPr>
            <a:spLocks noGrp="1"/>
          </p:cNvSpPr>
          <p:nvPr>
            <p:ph idx="1"/>
          </p:nvPr>
        </p:nvSpPr>
        <p:spPr>
          <a:xfrm>
            <a:off x="972312" y="1690688"/>
            <a:ext cx="10515600" cy="4843872"/>
          </a:xfrm>
        </p:spPr>
        <p:txBody>
          <a:bodyPr>
            <a:normAutofit/>
          </a:bodyPr>
          <a:lstStyle/>
          <a:p>
            <a:pPr rtl="0">
              <a:buFont typeface="+mj-lt"/>
              <a:buAutoNum type="arabicPeriod"/>
            </a:pPr>
            <a:r>
              <a:rPr lang="en-GB" sz="1800" b="1" dirty="0"/>
              <a:t>Crime Prevention Strategies</a:t>
            </a:r>
            <a:r>
              <a:rPr lang="en-GB" sz="1800" dirty="0"/>
              <a:t>: Law enforcement agencies can design strategies that increase the perceived risks and costs of engaging in criminal activities. For example, visible police presence, security cameras, and effective lighting in high-crime areas can discourage potential criminals by increasing the chances of being caught.</a:t>
            </a:r>
          </a:p>
          <a:p>
            <a:pPr rtl="0">
              <a:buFont typeface="+mj-lt"/>
              <a:buAutoNum type="arabicPeriod"/>
            </a:pPr>
            <a:r>
              <a:rPr lang="en-GB" sz="1800" b="1" dirty="0"/>
              <a:t>Deterrence Theory</a:t>
            </a:r>
            <a:r>
              <a:rPr lang="en-GB" sz="1800" dirty="0"/>
              <a:t>: Rational Choice Theory underlies deterrence theory, which suggests that the fear of punishment can deter individuals from engaging in criminal acts. Law enforcement aims to create a credible threat of punishment that outweighs the potential benefits of criminal behaviour.</a:t>
            </a:r>
          </a:p>
          <a:p>
            <a:pPr rtl="0">
              <a:buFont typeface="+mj-lt"/>
              <a:buAutoNum type="arabicPeriod"/>
            </a:pPr>
            <a:r>
              <a:rPr lang="en-GB" sz="1800" b="1" dirty="0"/>
              <a:t>Situational Crime Prevention</a:t>
            </a:r>
            <a:r>
              <a:rPr lang="en-GB" sz="1800" dirty="0"/>
              <a:t>: This approach involves altering the environment to make it more difficult for criminals to commit offenses. By increasing the effort required to commit a crime, potential offenders are less likely to proceed.</a:t>
            </a:r>
          </a:p>
          <a:p>
            <a:pPr rtl="0">
              <a:buFont typeface="+mj-lt"/>
              <a:buAutoNum type="arabicPeriod"/>
            </a:pPr>
            <a:r>
              <a:rPr lang="en-GB" sz="1800" b="1" dirty="0"/>
              <a:t>Target Hardening</a:t>
            </a:r>
            <a:r>
              <a:rPr lang="en-GB" sz="1800" dirty="0"/>
              <a:t>: This involves implementing security measures that make specific targets less attractive to criminals. For instance, using locks, alarms, and other security measures on homes and vehicles can make them less appealing targets.</a:t>
            </a:r>
          </a:p>
          <a:p>
            <a:pPr rtl="0">
              <a:buFont typeface="+mj-lt"/>
              <a:buAutoNum type="arabicPeriod"/>
            </a:pPr>
            <a:r>
              <a:rPr lang="en-GB" sz="1800" b="1" dirty="0"/>
              <a:t>Community Policing</a:t>
            </a:r>
            <a:r>
              <a:rPr lang="en-GB" sz="1800" dirty="0"/>
              <a:t>: Rational Choice Theory also supports community policing efforts, which involve building positive relationships between police and the community. When individuals have more trust in the police and feel connected to their community, they may be more inclined to report criminal activities and cooperate with law enforcement.</a:t>
            </a:r>
          </a:p>
          <a:p>
            <a:endParaRPr lang="en-GB" sz="1500" dirty="0"/>
          </a:p>
        </p:txBody>
      </p:sp>
    </p:spTree>
    <p:extLst>
      <p:ext uri="{BB962C8B-B14F-4D97-AF65-F5344CB8AC3E}">
        <p14:creationId xmlns:p14="http://schemas.microsoft.com/office/powerpoint/2010/main" val="143005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EB9BA4-6AB7-2BC9-C620-514D567BA6EB}"/>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PARTNERSHIP WORKING</a:t>
            </a:r>
          </a:p>
        </p:txBody>
      </p:sp>
      <p:sp>
        <p:nvSpPr>
          <p:cNvPr id="3" name="Content Placeholder 2">
            <a:extLst>
              <a:ext uri="{FF2B5EF4-FFF2-40B4-BE49-F238E27FC236}">
                <a16:creationId xmlns:a16="http://schemas.microsoft.com/office/drawing/2014/main" id="{4239BE63-50BB-4F6F-BE67-B476614F265F}"/>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dirty="0">
                <a:solidFill>
                  <a:schemeClr val="tx1"/>
                </a:solidFill>
                <a:latin typeface="+mn-lt"/>
                <a:ea typeface="+mn-ea"/>
                <a:cs typeface="+mn-cs"/>
              </a:rPr>
              <a:t>Board blast</a:t>
            </a:r>
          </a:p>
        </p:txBody>
      </p:sp>
    </p:spTree>
    <p:extLst>
      <p:ext uri="{BB962C8B-B14F-4D97-AF65-F5344CB8AC3E}">
        <p14:creationId xmlns:p14="http://schemas.microsoft.com/office/powerpoint/2010/main" val="47654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BF897-6AB6-D257-C6D3-07F8CC08EC42}"/>
              </a:ext>
            </a:extLst>
          </p:cNvPr>
          <p:cNvSpPr>
            <a:spLocks noGrp="1"/>
          </p:cNvSpPr>
          <p:nvPr>
            <p:ph type="title"/>
          </p:nvPr>
        </p:nvSpPr>
        <p:spPr/>
        <p:txBody>
          <a:bodyPr/>
          <a:lstStyle/>
          <a:p>
            <a:r>
              <a:rPr lang="en-GB" dirty="0"/>
              <a:t>Back to Rat/Pat</a:t>
            </a:r>
          </a:p>
        </p:txBody>
      </p:sp>
      <p:pic>
        <p:nvPicPr>
          <p:cNvPr id="5" name="Content Placeholder 4">
            <a:extLst>
              <a:ext uri="{FF2B5EF4-FFF2-40B4-BE49-F238E27FC236}">
                <a16:creationId xmlns:a16="http://schemas.microsoft.com/office/drawing/2014/main" id="{E4CBC7DB-D5E6-3B60-DE9D-9BB6F18D2540}"/>
              </a:ext>
            </a:extLst>
          </p:cNvPr>
          <p:cNvPicPr>
            <a:picLocks noGrp="1" noChangeAspect="1"/>
          </p:cNvPicPr>
          <p:nvPr>
            <p:ph idx="1"/>
          </p:nvPr>
        </p:nvPicPr>
        <p:blipFill>
          <a:blip r:embed="rId3"/>
          <a:stretch>
            <a:fillRect/>
          </a:stretch>
        </p:blipFill>
        <p:spPr>
          <a:xfrm>
            <a:off x="4406143" y="780288"/>
            <a:ext cx="6542273" cy="5712587"/>
          </a:xfrm>
        </p:spPr>
      </p:pic>
    </p:spTree>
    <p:extLst>
      <p:ext uri="{BB962C8B-B14F-4D97-AF65-F5344CB8AC3E}">
        <p14:creationId xmlns:p14="http://schemas.microsoft.com/office/powerpoint/2010/main" val="13598784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DE0B8-649D-9CE1-6CB2-D8F4182081BD}"/>
              </a:ext>
            </a:extLst>
          </p:cNvPr>
          <p:cNvSpPr>
            <a:spLocks noGrp="1"/>
          </p:cNvSpPr>
          <p:nvPr>
            <p:ph type="title"/>
          </p:nvPr>
        </p:nvSpPr>
        <p:spPr>
          <a:xfrm>
            <a:off x="6739128" y="638089"/>
            <a:ext cx="4818888" cy="1476801"/>
          </a:xfrm>
        </p:spPr>
        <p:txBody>
          <a:bodyPr anchor="b">
            <a:normAutofit/>
          </a:bodyPr>
          <a:lstStyle/>
          <a:p>
            <a:r>
              <a:rPr lang="en-GB" sz="5000"/>
              <a:t>Measuring Effectiveness </a:t>
            </a:r>
          </a:p>
        </p:txBody>
      </p:sp>
      <p:pic>
        <p:nvPicPr>
          <p:cNvPr id="5" name="Picture 4" descr="A cartoon of two men&#10;&#10;Description automatically generated">
            <a:extLst>
              <a:ext uri="{FF2B5EF4-FFF2-40B4-BE49-F238E27FC236}">
                <a16:creationId xmlns:a16="http://schemas.microsoft.com/office/drawing/2014/main" id="{0779BD25-A15A-FDC0-1941-9BD7FFDC9AF8}"/>
              </a:ext>
            </a:extLst>
          </p:cNvPr>
          <p:cNvPicPr>
            <a:picLocks noChangeAspect="1"/>
          </p:cNvPicPr>
          <p:nvPr/>
        </p:nvPicPr>
        <p:blipFill>
          <a:blip r:embed="rId3"/>
          <a:stretch>
            <a:fillRect/>
          </a:stretch>
        </p:blipFill>
        <p:spPr>
          <a:xfrm>
            <a:off x="630936" y="1279531"/>
            <a:ext cx="5458968" cy="4298937"/>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A676A-EDC2-5106-2EEB-548B2FE9FC0E}"/>
              </a:ext>
            </a:extLst>
          </p:cNvPr>
          <p:cNvSpPr>
            <a:spLocks noGrp="1"/>
          </p:cNvSpPr>
          <p:nvPr>
            <p:ph idx="1"/>
          </p:nvPr>
        </p:nvSpPr>
        <p:spPr>
          <a:xfrm>
            <a:off x="6739128" y="2664886"/>
            <a:ext cx="4818888" cy="3550789"/>
          </a:xfrm>
        </p:spPr>
        <p:txBody>
          <a:bodyPr anchor="t">
            <a:normAutofit/>
          </a:bodyPr>
          <a:lstStyle/>
          <a:p>
            <a:r>
              <a:rPr lang="en-GB" sz="2200" dirty="0"/>
              <a:t>Assessment: What’s different?</a:t>
            </a:r>
          </a:p>
          <a:p>
            <a:r>
              <a:rPr lang="en-GB" sz="2200" dirty="0"/>
              <a:t> Did the problem decline?</a:t>
            </a:r>
          </a:p>
          <a:p>
            <a:r>
              <a:rPr lang="en-GB" sz="2200" dirty="0"/>
              <a:t>If so, did the response cause the decline?</a:t>
            </a:r>
          </a:p>
          <a:p>
            <a:endParaRPr lang="en-GB" sz="2200" dirty="0"/>
          </a:p>
        </p:txBody>
      </p:sp>
    </p:spTree>
    <p:extLst>
      <p:ext uri="{BB962C8B-B14F-4D97-AF65-F5344CB8AC3E}">
        <p14:creationId xmlns:p14="http://schemas.microsoft.com/office/powerpoint/2010/main" val="107152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Any Questions?</a:t>
            </a:r>
            <a:br>
              <a:rPr lang="en-US" sz="5400" dirty="0"/>
            </a:br>
            <a:endParaRPr lang="en-US" sz="5400" dirty="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3"/>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2795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2128</Words>
  <Application>Microsoft Office PowerPoint</Application>
  <PresentationFormat>Widescreen</PresentationFormat>
  <Paragraphs>163</Paragraphs>
  <Slides>27</Slides>
  <Notes>21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Problem Solving</vt:lpstr>
      <vt:lpstr>What is a problem?</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Barriers to Effective Problem-Solving</vt:lpstr>
      <vt:lpstr>Problem-Solving Models: OSARA</vt:lpstr>
      <vt:lpstr>OSARA Model – Objective ( SMART)</vt:lpstr>
      <vt:lpstr>SMART </vt:lpstr>
      <vt:lpstr>Scanning</vt:lpstr>
      <vt:lpstr>Analysis</vt:lpstr>
      <vt:lpstr>Response</vt:lpstr>
      <vt:lpstr>Theories That Underpin Problem-Solving</vt:lpstr>
      <vt:lpstr>80/20 Rule: The Pareto Principle</vt:lpstr>
      <vt:lpstr>The Problem-Analysis Triangle</vt:lpstr>
      <vt:lpstr>Pat and Sara Models</vt:lpstr>
      <vt:lpstr>Routine Activity Theory (RAT)</vt:lpstr>
      <vt:lpstr>Rational Choice Theory</vt:lpstr>
      <vt:lpstr>Rational Choice Theory operates on the following key assumptions:</vt:lpstr>
      <vt:lpstr>Rational Choice Theory can be applied in several ways:</vt:lpstr>
      <vt:lpstr>PARTNERSHIP WORKING</vt:lpstr>
      <vt:lpstr>Back to Rat/Pat</vt:lpstr>
      <vt:lpstr>Measuring Effectiveness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dc:title>
  <dc:creator>Kelly Andrews</dc:creator>
  <cp:lastModifiedBy>Kelly Andrews</cp:lastModifiedBy>
  <cp:revision>4</cp:revision>
  <dcterms:created xsi:type="dcterms:W3CDTF">2023-08-08T11:13:30Z</dcterms:created>
  <dcterms:modified xsi:type="dcterms:W3CDTF">2023-09-15T08:39:26Z</dcterms:modified>
</cp:coreProperties>
</file>