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notesMasterIdLst>
    <p:notesMasterId r:id="rId32"/>
  </p:notesMasterIdLst>
  <p:handoutMasterIdLst>
    <p:handoutMasterId r:id="rId33"/>
  </p:handoutMasterIdLst>
  <p:sldIdLst>
    <p:sldId id="256" r:id="rId2"/>
    <p:sldId id="277" r:id="rId3"/>
    <p:sldId id="276" r:id="rId4"/>
    <p:sldId id="259" r:id="rId5"/>
    <p:sldId id="260" r:id="rId6"/>
    <p:sldId id="278" r:id="rId7"/>
    <p:sldId id="286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58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  <p:sldId id="269" r:id="rId25"/>
    <p:sldId id="270" r:id="rId26"/>
    <p:sldId id="271" r:id="rId27"/>
    <p:sldId id="272" r:id="rId28"/>
    <p:sldId id="274" r:id="rId29"/>
    <p:sldId id="275" r:id="rId30"/>
    <p:sldId id="288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3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134911-4FC7-D347-9EC9-5DD4A9A47945}" v="7" dt="2021-07-18T14:19:33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969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98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7FCA51-99B9-684C-9948-D5DF50EDAD75}" type="datetimeFigureOut">
              <a:rPr lang="en-US" smtClean="0"/>
              <a:t>3/3/23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7EBCE4-A7FE-8443-8287-146D0751B2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16526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A7E5C8-D342-6F4B-9D89-BD68EDFE63F7}" type="datetimeFigureOut">
              <a:rPr lang="en-US" smtClean="0"/>
              <a:t>3/3/23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89141C-1D53-DA47-8C07-1A73DCD5EFC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9816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89141C-1D53-DA47-8C07-1A73DCD5EFC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830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A4DAE-1F26-AB46-B848-507C3692E7EE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578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5F874-6CAE-0343-BB4A-5839D48A22DC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587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69151-499A-4840-A83A-C8D708EF6A25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71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EB81-2EA3-CE4D-875D-CD777D9170FD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352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89DD9-586D-934F-AE69-0F014F03ACE9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Andrew Scowcroft Consultancy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708309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D9DED-63B8-9B4F-A8A0-0C8FDEF5A98E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032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D6AD9-9268-1149-A7A5-F2AD7C9FDB56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00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7AC9B-312A-D947-BEF7-B783E819B83A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188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B39A643-854A-5941-8826-43DA923CE59A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515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53471-9F53-2847-9ECD-6190025DEF4B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861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2FFF7-5E23-4F48-B32D-7B3262482190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104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86D-27D0-F645-A310-97124D12D86E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98267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848"/>
            <a:ext cx="3122163" cy="245902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6612" y="802200"/>
            <a:ext cx="3805123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6636" y="1487999"/>
            <a:ext cx="3804674" cy="17753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5010" y="3585518"/>
            <a:ext cx="3819675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5010" y="4270332"/>
            <a:ext cx="3819675" cy="17854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D890B4F3-8682-7840-A7D3-72857C6FA208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336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0B89DD9-586D-934F-AE69-0F014F03ACE9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Andrew Scowcroft Consultancy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3E4AAA4-6363-4581-962D-1ACCC2D600C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 descr="logo idea small.png">
            <a:extLst>
              <a:ext uri="{FF2B5EF4-FFF2-40B4-BE49-F238E27FC236}">
                <a16:creationId xmlns:a16="http://schemas.microsoft.com/office/drawing/2014/main" id="{1490B6E0-80B3-0B41-BB95-8D6A18AC1F5A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906" y="107576"/>
            <a:ext cx="1125071" cy="954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593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8916" y="1860615"/>
            <a:ext cx="8349916" cy="3252805"/>
          </a:xfrm>
        </p:spPr>
        <p:txBody>
          <a:bodyPr>
            <a:normAutofit/>
          </a:bodyPr>
          <a:lstStyle/>
          <a:p>
            <a:r>
              <a:rPr lang="en-US" dirty="0"/>
              <a:t>Professional (I.E, Ethical) </a:t>
            </a:r>
            <a:br>
              <a:rPr lang="en-US" dirty="0"/>
            </a:br>
            <a:r>
              <a:rPr lang="en-US" dirty="0"/>
              <a:t>Influencing </a:t>
            </a:r>
            <a:br>
              <a:rPr lang="en-US" dirty="0"/>
            </a:br>
            <a:r>
              <a:rPr lang="en-US" dirty="0"/>
              <a:t>in the workplace </a:t>
            </a:r>
            <a:br>
              <a:rPr lang="en-US" dirty="0"/>
            </a:br>
            <a:r>
              <a:rPr lang="en-US" dirty="0"/>
              <a:t>and beyond</a:t>
            </a:r>
            <a:br>
              <a:rPr lang="en-US" dirty="0"/>
            </a:br>
            <a:br>
              <a:rPr lang="en-US" dirty="0"/>
            </a:b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0625" y="5337465"/>
            <a:ext cx="6762749" cy="1247808"/>
          </a:xfrm>
        </p:spPr>
        <p:txBody>
          <a:bodyPr/>
          <a:lstStyle/>
          <a:p>
            <a:r>
              <a:rPr lang="en-US" dirty="0"/>
              <a:t>Andrew Scowcroft, MA, </a:t>
            </a:r>
            <a:r>
              <a:rPr lang="en-US" dirty="0" err="1"/>
              <a:t>FiLM</a:t>
            </a:r>
            <a:r>
              <a:rPr lang="en-US" dirty="0"/>
              <a:t>, MCIPD, MHSM, MCII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97900-10C1-814D-9ECC-FDD2E2FA7BB9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92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49024-A4D1-224F-8AA7-C19B15BEE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Five Contributors to successful influencing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7CFF8-6EAA-184F-B3CF-D9668B798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rgbClr val="404040"/>
                </a:solidFill>
              </a:rPr>
              <a:t>An </a:t>
            </a:r>
            <a:r>
              <a:rPr lang="en-US" b="1" dirty="0">
                <a:solidFill>
                  <a:srgbClr val="404040"/>
                </a:solidFill>
              </a:rPr>
              <a:t>idea or proposal </a:t>
            </a:r>
            <a:r>
              <a:rPr lang="en-US" dirty="0">
                <a:solidFill>
                  <a:srgbClr val="404040"/>
                </a:solidFill>
              </a:rPr>
              <a:t>that stacks up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rgbClr val="404040"/>
                </a:solidFill>
              </a:rPr>
              <a:t>An appreciation of how </a:t>
            </a:r>
            <a:r>
              <a:rPr lang="en-US" b="1" dirty="0">
                <a:solidFill>
                  <a:srgbClr val="404040"/>
                </a:solidFill>
              </a:rPr>
              <a:t>personality</a:t>
            </a:r>
            <a:r>
              <a:rPr lang="en-US" dirty="0">
                <a:solidFill>
                  <a:srgbClr val="404040"/>
                </a:solidFill>
              </a:rPr>
              <a:t> affects the way you convey your message and how it is received by others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rgbClr val="404040"/>
                </a:solidFill>
              </a:rPr>
              <a:t>An appreciation of </a:t>
            </a:r>
            <a:r>
              <a:rPr lang="en-US" b="1" dirty="0">
                <a:solidFill>
                  <a:srgbClr val="404040"/>
                </a:solidFill>
              </a:rPr>
              <a:t>organisational culture</a:t>
            </a:r>
            <a:r>
              <a:rPr lang="en-US" dirty="0">
                <a:solidFill>
                  <a:srgbClr val="404040"/>
                </a:solidFill>
              </a:rPr>
              <a:t> and its impact on the decision-making process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rgbClr val="404040"/>
                </a:solidFill>
              </a:rPr>
              <a:t>The </a:t>
            </a:r>
            <a:r>
              <a:rPr lang="en-US" b="1" dirty="0">
                <a:solidFill>
                  <a:srgbClr val="404040"/>
                </a:solidFill>
              </a:rPr>
              <a:t>ability to adapt </a:t>
            </a:r>
            <a:r>
              <a:rPr lang="en-US" dirty="0">
                <a:solidFill>
                  <a:srgbClr val="404040"/>
                </a:solidFill>
              </a:rPr>
              <a:t>your approach to meet the personal and cultural preferences of those decision makers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rgbClr val="404040"/>
                </a:solidFill>
              </a:rPr>
              <a:t>An awareness of </a:t>
            </a:r>
            <a:r>
              <a:rPr lang="en-US" b="1" dirty="0">
                <a:solidFill>
                  <a:srgbClr val="404040"/>
                </a:solidFill>
              </a:rPr>
              <a:t>internal processes </a:t>
            </a:r>
            <a:r>
              <a:rPr lang="en-US" dirty="0">
                <a:solidFill>
                  <a:srgbClr val="404040"/>
                </a:solidFill>
              </a:rPr>
              <a:t>and decision-making cycles in the target </a:t>
            </a:r>
            <a:r>
              <a:rPr lang="en-US" dirty="0" err="1">
                <a:solidFill>
                  <a:srgbClr val="404040"/>
                </a:solidFill>
              </a:rPr>
              <a:t>organisation</a:t>
            </a:r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A0056-1ACC-2E43-B455-C5BDE33513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C5F874-6CAE-0343-BB4A-5839D48A22DC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D4C9FF-2080-7140-BEAB-0D3BC16F3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2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3352" y="315310"/>
            <a:ext cx="5797296" cy="1340828"/>
          </a:xfrm>
          <a:solidFill>
            <a:srgbClr val="FFFFFF"/>
          </a:solidFill>
        </p:spPr>
        <p:txBody>
          <a:bodyPr>
            <a:normAutofit fontScale="90000"/>
          </a:bodyPr>
          <a:lstStyle/>
          <a:p>
            <a:r>
              <a:rPr lang="en-US" dirty="0"/>
              <a:t>Normal reactions to being influenced…</a:t>
            </a:r>
            <a:br>
              <a:rPr lang="en-US" dirty="0"/>
            </a:br>
            <a:br>
              <a:rPr lang="en-US" dirty="0"/>
            </a:br>
            <a:r>
              <a:rPr lang="en-US" sz="1800" dirty="0"/>
              <a:t>Distraction, Challenge, Risk and EGO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7260" y="1843590"/>
            <a:ext cx="7269479" cy="36548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404040"/>
                </a:solidFill>
              </a:rPr>
              <a:t>Not another thing to think about!! </a:t>
            </a:r>
            <a:r>
              <a:rPr lang="en-US" sz="1600" dirty="0">
                <a:solidFill>
                  <a:srgbClr val="404040"/>
                </a:solidFill>
              </a:rPr>
              <a:t> - 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You may be asking me to consider something I had </a:t>
            </a:r>
            <a:r>
              <a:rPr lang="en-US" b="1" dirty="0">
                <a:solidFill>
                  <a:srgbClr val="404040"/>
                </a:solidFill>
              </a:rPr>
              <a:t>not</a:t>
            </a:r>
            <a:r>
              <a:rPr lang="en-US" dirty="0">
                <a:solidFill>
                  <a:srgbClr val="404040"/>
                </a:solidFill>
              </a:rPr>
              <a:t> thought about previously and I already had enough to do before you came along (</a:t>
            </a:r>
            <a:r>
              <a:rPr lang="en-US" b="1" dirty="0">
                <a:solidFill>
                  <a:srgbClr val="404040"/>
                </a:solidFill>
              </a:rPr>
              <a:t>Distraction</a:t>
            </a:r>
            <a:r>
              <a:rPr lang="en-US" dirty="0">
                <a:solidFill>
                  <a:srgbClr val="404040"/>
                </a:solidFill>
              </a:rPr>
              <a:t>)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404040"/>
                </a:solidFill>
              </a:rPr>
              <a:t>I’ve already made my mind up on this issue!! </a:t>
            </a:r>
            <a:r>
              <a:rPr lang="en-US" sz="1600" dirty="0">
                <a:solidFill>
                  <a:srgbClr val="404040"/>
                </a:solidFill>
              </a:rPr>
              <a:t>– 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You may be asking me to think </a:t>
            </a:r>
            <a:r>
              <a:rPr lang="en-US" b="1" dirty="0">
                <a:solidFill>
                  <a:srgbClr val="404040"/>
                </a:solidFill>
              </a:rPr>
              <a:t>differently</a:t>
            </a:r>
            <a:r>
              <a:rPr lang="en-US" dirty="0">
                <a:solidFill>
                  <a:srgbClr val="404040"/>
                </a:solidFill>
              </a:rPr>
              <a:t> about an issue and possibly set aside my previous position (</a:t>
            </a:r>
            <a:r>
              <a:rPr lang="en-US" b="1" dirty="0">
                <a:solidFill>
                  <a:srgbClr val="404040"/>
                </a:solidFill>
              </a:rPr>
              <a:t>Challenge</a:t>
            </a:r>
            <a:r>
              <a:rPr lang="en-US" dirty="0">
                <a:solidFill>
                  <a:srgbClr val="404040"/>
                </a:solidFill>
              </a:rPr>
              <a:t>)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404040"/>
                </a:solidFill>
              </a:rPr>
              <a:t>But what if I say no? </a:t>
            </a:r>
            <a:r>
              <a:rPr lang="en-US" sz="1600" dirty="0">
                <a:solidFill>
                  <a:srgbClr val="404040"/>
                </a:solidFill>
              </a:rPr>
              <a:t>– 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Will I miss out on something? There may be </a:t>
            </a:r>
            <a:r>
              <a:rPr lang="en-US" b="1" dirty="0">
                <a:solidFill>
                  <a:srgbClr val="404040"/>
                </a:solidFill>
              </a:rPr>
              <a:t>negative</a:t>
            </a:r>
            <a:r>
              <a:rPr lang="en-US" dirty="0">
                <a:solidFill>
                  <a:srgbClr val="404040"/>
                </a:solidFill>
              </a:rPr>
              <a:t> fall-out for me if I reject your idea and so I could feel pressurized (</a:t>
            </a:r>
            <a:r>
              <a:rPr lang="en-US" b="1" dirty="0">
                <a:solidFill>
                  <a:srgbClr val="404040"/>
                </a:solidFill>
              </a:rPr>
              <a:t>Risk</a:t>
            </a:r>
            <a:r>
              <a:rPr lang="en-US" dirty="0">
                <a:solidFill>
                  <a:srgbClr val="404040"/>
                </a:solidFill>
              </a:rPr>
              <a:t>)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404040"/>
                </a:solidFill>
              </a:rPr>
              <a:t>Why didn’t I think of it?!! </a:t>
            </a:r>
            <a:r>
              <a:rPr lang="en-US" sz="1600" dirty="0">
                <a:solidFill>
                  <a:srgbClr val="404040"/>
                </a:solidFill>
              </a:rPr>
              <a:t>– </a:t>
            </a:r>
          </a:p>
          <a:p>
            <a:pPr lvl="1"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I may resent being told something that perhaps I should have thought of before and so I may to want to </a:t>
            </a:r>
            <a:r>
              <a:rPr lang="en-US" b="1" dirty="0">
                <a:solidFill>
                  <a:srgbClr val="404040"/>
                </a:solidFill>
              </a:rPr>
              <a:t>save face </a:t>
            </a:r>
            <a:r>
              <a:rPr lang="en-US" dirty="0">
                <a:solidFill>
                  <a:srgbClr val="404040"/>
                </a:solidFill>
              </a:rPr>
              <a:t>by playing hard to get. (</a:t>
            </a:r>
            <a:r>
              <a:rPr lang="en-US" b="1" dirty="0">
                <a:solidFill>
                  <a:srgbClr val="404040"/>
                </a:solidFill>
              </a:rPr>
              <a:t>Ego</a:t>
            </a:r>
            <a:r>
              <a:rPr lang="en-US" dirty="0">
                <a:solidFill>
                  <a:srgbClr val="404040"/>
                </a:solidFill>
              </a:rPr>
              <a:t>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33D6E5A2-EC83-451F-A719-9AC1370DD5CF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861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xmlns:p14="http://schemas.microsoft.com/office/powerpoint/2010/main"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/>
              <a:t>Our ‘unthinking’ approach to influencing others……..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5325" y="2252182"/>
            <a:ext cx="6584634" cy="3474368"/>
          </a:xfrm>
        </p:spPr>
        <p:txBody>
          <a:bodyPr>
            <a:normAutofit lnSpcReduction="10000"/>
          </a:bodyPr>
          <a:lstStyle/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US" dirty="0">
                <a:solidFill>
                  <a:srgbClr val="404040"/>
                </a:solidFill>
              </a:rPr>
              <a:t>People (generally) think the way I do… or they should!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solidFill>
                  <a:srgbClr val="404040"/>
                </a:solidFill>
              </a:rPr>
              <a:t>	So,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 startAt="2"/>
            </a:pPr>
            <a:r>
              <a:rPr lang="en-US" dirty="0">
                <a:solidFill>
                  <a:srgbClr val="404040"/>
                </a:solidFill>
              </a:rPr>
              <a:t>I will sell my idea/plan in a way that would appeal to me, and in the way I have rehearsed (language, concepts, data etc.);     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 startAt="2"/>
            </a:pPr>
            <a:r>
              <a:rPr lang="en-US" dirty="0">
                <a:solidFill>
                  <a:srgbClr val="404040"/>
                </a:solidFill>
              </a:rPr>
              <a:t>If they don</a:t>
            </a:r>
            <a:r>
              <a:rPr lang="fr-FR" dirty="0">
                <a:solidFill>
                  <a:srgbClr val="404040"/>
                </a:solidFill>
              </a:rPr>
              <a:t>’</a:t>
            </a:r>
            <a:r>
              <a:rPr lang="en-US" dirty="0">
                <a:solidFill>
                  <a:srgbClr val="404040"/>
                </a:solidFill>
              </a:rPr>
              <a:t>t ‘get it’, I will repeat exactly the same arguments, but louder and more slowly;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 startAt="2"/>
            </a:pPr>
            <a:r>
              <a:rPr lang="en-US" dirty="0">
                <a:solidFill>
                  <a:srgbClr val="404040"/>
                </a:solidFill>
              </a:rPr>
              <a:t>If they still don</a:t>
            </a:r>
            <a:r>
              <a:rPr lang="fr-FR" dirty="0">
                <a:solidFill>
                  <a:srgbClr val="404040"/>
                </a:solidFill>
              </a:rPr>
              <a:t>’</a:t>
            </a:r>
            <a:r>
              <a:rPr lang="en-US" dirty="0">
                <a:solidFill>
                  <a:srgbClr val="404040"/>
                </a:solidFill>
              </a:rPr>
              <a:t>t get it, I will conclude there must be something wrong with them, so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 startAt="2"/>
            </a:pPr>
            <a:r>
              <a:rPr lang="en-US" dirty="0">
                <a:solidFill>
                  <a:srgbClr val="404040"/>
                </a:solidFill>
              </a:rPr>
              <a:t>I will find somebody else there who does know what they are doing and then……… </a:t>
            </a:r>
          </a:p>
          <a:p>
            <a:pPr marL="457200" indent="-457200">
              <a:lnSpc>
                <a:spcPct val="90000"/>
              </a:lnSpc>
              <a:buFont typeface="+mj-lt"/>
              <a:buAutoNum type="arabicPeriod" startAt="2"/>
            </a:pPr>
            <a:r>
              <a:rPr lang="en-US" dirty="0">
                <a:solidFill>
                  <a:srgbClr val="404040"/>
                </a:solidFill>
              </a:rPr>
              <a:t>See 2 above!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C5F874-6CAE-0343-BB4A-5839D48A22DC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23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The reality is that….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9683" y="1989372"/>
            <a:ext cx="6584634" cy="287925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dirty="0">
                <a:solidFill>
                  <a:srgbClr val="404040"/>
                </a:solidFill>
              </a:rPr>
              <a:t>People are different:- they prefer to engage, consider data, make key decisions and organise their environments, in ways that almost certainly differ from your own approaches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dirty="0">
                <a:solidFill>
                  <a:srgbClr val="404040"/>
                </a:solidFill>
              </a:rPr>
              <a:t>In addition, their workplaces will have developed different organisational cultures from your own, which then guide their unique collective behaviour and processes</a:t>
            </a:r>
            <a:endParaRPr lang="en-US" b="1" dirty="0">
              <a:solidFill>
                <a:srgbClr val="404040"/>
              </a:solidFill>
            </a:endParaRP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dirty="0">
                <a:solidFill>
                  <a:srgbClr val="404040"/>
                </a:solidFill>
              </a:rPr>
              <a:t>Therefore, if you want those other people onboard with your idea, you need to </a:t>
            </a:r>
            <a:r>
              <a:rPr lang="en-US" b="1" dirty="0">
                <a:solidFill>
                  <a:srgbClr val="404040"/>
                </a:solidFill>
              </a:rPr>
              <a:t>identify</a:t>
            </a:r>
            <a:r>
              <a:rPr lang="en-US" dirty="0">
                <a:solidFill>
                  <a:srgbClr val="404040"/>
                </a:solidFill>
              </a:rPr>
              <a:t> those different personal and cultural preferences and then </a:t>
            </a:r>
            <a:r>
              <a:rPr lang="en-US" b="1" dirty="0">
                <a:solidFill>
                  <a:srgbClr val="404040"/>
                </a:solidFill>
              </a:rPr>
              <a:t>adapt</a:t>
            </a:r>
            <a:r>
              <a:rPr lang="en-US" dirty="0">
                <a:solidFill>
                  <a:srgbClr val="404040"/>
                </a:solidFill>
              </a:rPr>
              <a:t> your approach to fit them.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dirty="0">
                <a:solidFill>
                  <a:srgbClr val="404040"/>
                </a:solidFill>
              </a:rPr>
              <a:t>If you don’t identify/adapt, you risk annoying and </a:t>
            </a:r>
            <a:r>
              <a:rPr lang="en-US" dirty="0" err="1">
                <a:solidFill>
                  <a:srgbClr val="404040"/>
                </a:solidFill>
              </a:rPr>
              <a:t>patronising</a:t>
            </a:r>
            <a:r>
              <a:rPr lang="en-US" dirty="0">
                <a:solidFill>
                  <a:srgbClr val="404040"/>
                </a:solidFill>
              </a:rPr>
              <a:t> the other person, to the short-term detriment of your idea and the long-term detriment of your reputation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C5F874-6CAE-0343-BB4A-5839D48A22DC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69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0473B-F166-7B43-A047-3491D8D94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Some ways in which people differ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54032-464D-9743-839A-6123C2B4A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474" y="2249424"/>
            <a:ext cx="6859993" cy="2879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Preference for </a:t>
            </a:r>
            <a:r>
              <a:rPr lang="en-US" b="1" dirty="0">
                <a:solidFill>
                  <a:srgbClr val="404040"/>
                </a:solidFill>
              </a:rPr>
              <a:t>External Engagement </a:t>
            </a:r>
            <a:r>
              <a:rPr lang="en-US" dirty="0">
                <a:solidFill>
                  <a:srgbClr val="404040"/>
                </a:solidFill>
              </a:rPr>
              <a:t>or </a:t>
            </a:r>
            <a:r>
              <a:rPr lang="en-US" b="1" dirty="0">
                <a:solidFill>
                  <a:srgbClr val="404040"/>
                </a:solidFill>
              </a:rPr>
              <a:t>Internal Reflection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404040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Preference for </a:t>
            </a:r>
            <a:r>
              <a:rPr lang="en-US" b="1" dirty="0">
                <a:solidFill>
                  <a:srgbClr val="404040"/>
                </a:solidFill>
              </a:rPr>
              <a:t>Hard Data </a:t>
            </a:r>
            <a:r>
              <a:rPr lang="en-US" dirty="0">
                <a:solidFill>
                  <a:srgbClr val="404040"/>
                </a:solidFill>
              </a:rPr>
              <a:t>or </a:t>
            </a:r>
            <a:r>
              <a:rPr lang="en-US" b="1" dirty="0">
                <a:solidFill>
                  <a:srgbClr val="404040"/>
                </a:solidFill>
              </a:rPr>
              <a:t>Big Picture Intuition</a:t>
            </a:r>
          </a:p>
          <a:p>
            <a:pPr>
              <a:lnSpc>
                <a:spcPct val="90000"/>
              </a:lnSpc>
            </a:pPr>
            <a:endParaRPr lang="en-US" b="1" dirty="0">
              <a:solidFill>
                <a:srgbClr val="404040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Preference for </a:t>
            </a:r>
            <a:r>
              <a:rPr lang="en-US" b="1" dirty="0">
                <a:solidFill>
                  <a:srgbClr val="404040"/>
                </a:solidFill>
              </a:rPr>
              <a:t>Objective</a:t>
            </a:r>
            <a:r>
              <a:rPr lang="en-US" dirty="0">
                <a:solidFill>
                  <a:srgbClr val="404040"/>
                </a:solidFill>
              </a:rPr>
              <a:t> or </a:t>
            </a:r>
            <a:r>
              <a:rPr lang="en-US" b="1" dirty="0">
                <a:solidFill>
                  <a:srgbClr val="404040"/>
                </a:solidFill>
              </a:rPr>
              <a:t>Subjective </a:t>
            </a:r>
            <a:r>
              <a:rPr lang="en-US" dirty="0">
                <a:solidFill>
                  <a:srgbClr val="404040"/>
                </a:solidFill>
              </a:rPr>
              <a:t>Decision</a:t>
            </a:r>
            <a:r>
              <a:rPr lang="en-US" b="1" dirty="0">
                <a:solidFill>
                  <a:srgbClr val="404040"/>
                </a:solidFill>
              </a:rPr>
              <a:t> </a:t>
            </a:r>
            <a:r>
              <a:rPr lang="en-US" dirty="0">
                <a:solidFill>
                  <a:srgbClr val="404040"/>
                </a:solidFill>
              </a:rPr>
              <a:t>Making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404040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Preference for </a:t>
            </a:r>
            <a:r>
              <a:rPr lang="en-US" b="1" dirty="0">
                <a:solidFill>
                  <a:srgbClr val="404040"/>
                </a:solidFill>
              </a:rPr>
              <a:t>Ordered</a:t>
            </a:r>
            <a:r>
              <a:rPr lang="en-US" dirty="0">
                <a:solidFill>
                  <a:srgbClr val="404040"/>
                </a:solidFill>
              </a:rPr>
              <a:t> </a:t>
            </a:r>
            <a:r>
              <a:rPr lang="en-US" b="1" dirty="0">
                <a:solidFill>
                  <a:srgbClr val="404040"/>
                </a:solidFill>
              </a:rPr>
              <a:t>Lifestyle </a:t>
            </a:r>
            <a:r>
              <a:rPr lang="en-US" dirty="0">
                <a:solidFill>
                  <a:srgbClr val="404040"/>
                </a:solidFill>
              </a:rPr>
              <a:t>or </a:t>
            </a:r>
            <a:r>
              <a:rPr lang="en-US" b="1" dirty="0">
                <a:solidFill>
                  <a:srgbClr val="404040"/>
                </a:solidFill>
              </a:rPr>
              <a:t>Unstructured Spontaneity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F114D4-6C92-8941-9177-E073B06816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C5F874-6CAE-0343-BB4A-5839D48A22DC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8E559C-F106-B74A-B3E4-6809C211F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14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BCE7D-8B52-464D-8F52-FC9FCA3F8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sz="2400" dirty="0"/>
              <a:t>Think of Personality preference like ‘handedness’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816CF-FFE8-0443-BA2F-676ED307D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3135" y="1989372"/>
            <a:ext cx="6808245" cy="287925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404040"/>
                </a:solidFill>
              </a:rPr>
              <a:t>Most of us are either left or right-handed…yet we use both hands every day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404040"/>
                </a:solidFill>
              </a:rPr>
              <a:t>Some tasks just feel ‘right’ and easier using our preferred hand and we don’t even have to think about which hand to choose (for example, writing our name or using a knife and fork)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404040"/>
                </a:solidFill>
              </a:rPr>
              <a:t>It looks weird if we see someone using the ‘wrong’ hand to do the same task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404040"/>
                </a:solidFill>
              </a:rPr>
              <a:t>If we had to use our non-preferred hand for a while it would be slow and awkward, but we could improve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404040"/>
                </a:solidFill>
              </a:rPr>
              <a:t>However, we would quickly revert to our preferred hand when able.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7884B-D8D5-8F46-A423-5B4B6C20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C5F874-6CAE-0343-BB4A-5839D48A22DC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A5C57-312C-0646-B943-25CF8ADDB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55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7664FD6-1768-E040-B644-8D274D5C7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40" y="277611"/>
            <a:ext cx="5937755" cy="1188720"/>
          </a:xfrm>
        </p:spPr>
        <p:txBody>
          <a:bodyPr/>
          <a:lstStyle/>
          <a:p>
            <a:r>
              <a:rPr lang="en-US" dirty="0"/>
              <a:t>External or internal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23EDD7D-6947-8545-A040-8D6CECE06F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5189" y="2313188"/>
            <a:ext cx="3288023" cy="3101982"/>
          </a:xfrm>
        </p:spPr>
        <p:txBody>
          <a:bodyPr>
            <a:normAutofit fontScale="85000" lnSpcReduction="20000"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External Engagement</a:t>
            </a:r>
          </a:p>
          <a:p>
            <a:endParaRPr lang="en-US" sz="2200" dirty="0"/>
          </a:p>
          <a:p>
            <a:pPr marL="457200" lvl="2" indent="0">
              <a:buNone/>
            </a:pPr>
            <a:r>
              <a:rPr lang="en-GB" altLang="en-US" sz="1800" dirty="0"/>
              <a:t>Directs energy outwards to people and things</a:t>
            </a:r>
          </a:p>
          <a:p>
            <a:pPr lvl="1"/>
            <a:r>
              <a:rPr lang="en-GB" altLang="en-US" sz="1800" dirty="0"/>
              <a:t>Focuses on change and interaction</a:t>
            </a:r>
          </a:p>
          <a:p>
            <a:pPr lvl="1"/>
            <a:r>
              <a:rPr lang="en-GB" altLang="en-US" sz="1800" dirty="0"/>
              <a:t>Outgoing, confident</a:t>
            </a:r>
          </a:p>
          <a:p>
            <a:pPr lvl="1"/>
            <a:r>
              <a:rPr lang="en-GB" altLang="en-US" sz="1800" dirty="0"/>
              <a:t>Thinks whilst, or after, speaking</a:t>
            </a:r>
          </a:p>
          <a:p>
            <a:pPr lvl="1"/>
            <a:r>
              <a:rPr lang="en-GB" altLang="en-US" sz="1800" dirty="0"/>
              <a:t>Seeks variety, action, company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0BBCACD-4AB4-7D41-8318-5D12E525DE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53737" y="2325224"/>
            <a:ext cx="3290516" cy="3101982"/>
          </a:xfrm>
        </p:spPr>
        <p:txBody>
          <a:bodyPr>
            <a:normAutofit fontScale="85000" lnSpcReduction="20000"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Internal Reflection</a:t>
            </a:r>
          </a:p>
          <a:p>
            <a:endParaRPr lang="en-US" sz="2200" dirty="0"/>
          </a:p>
          <a:p>
            <a:pPr marL="457200" lvl="2" indent="0">
              <a:buNone/>
            </a:pPr>
            <a:r>
              <a:rPr lang="en-GB" altLang="en-US" sz="1800" dirty="0"/>
              <a:t>Directs energy inward to concepts and ideas</a:t>
            </a:r>
          </a:p>
          <a:p>
            <a:pPr lvl="1"/>
            <a:r>
              <a:rPr lang="en-GB" altLang="en-US" sz="1800" dirty="0"/>
              <a:t>Focus on understanding, questioning</a:t>
            </a:r>
          </a:p>
          <a:p>
            <a:pPr lvl="1"/>
            <a:r>
              <a:rPr lang="en-GB" altLang="en-US" sz="1800" dirty="0"/>
              <a:t>Prefers inner dialogue to </a:t>
            </a:r>
            <a:r>
              <a:rPr lang="en-GB" altLang="en-US" sz="1800"/>
              <a:t>unrehearsed vocalising</a:t>
            </a:r>
            <a:endParaRPr lang="en-GB" altLang="en-US" sz="1800" dirty="0"/>
          </a:p>
          <a:p>
            <a:pPr lvl="1"/>
            <a:r>
              <a:rPr lang="en-GB" altLang="en-US" sz="1800" dirty="0"/>
              <a:t>Thinks before, or instead of, speaking</a:t>
            </a:r>
          </a:p>
          <a:p>
            <a:pPr lvl="1"/>
            <a:r>
              <a:rPr lang="en-GB" altLang="en-US" sz="1800" dirty="0"/>
              <a:t>Seeks quiet for concentration.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04348-4983-7342-8945-3F1C69D9A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5F874-6CAE-0343-BB4A-5839D48A22DC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885FCF-4FC2-CB44-B7A4-BAA996830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85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127EF-2F38-9842-A498-BDF157B96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40" y="295216"/>
            <a:ext cx="5937755" cy="1188720"/>
          </a:xfrm>
        </p:spPr>
        <p:txBody>
          <a:bodyPr/>
          <a:lstStyle/>
          <a:p>
            <a:r>
              <a:rPr lang="en-US" dirty="0"/>
              <a:t>Data or Intuition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9FA25-B44C-1643-BA35-9A34F93FA3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Data</a:t>
            </a:r>
          </a:p>
          <a:p>
            <a:pPr lvl="1"/>
            <a:endParaRPr lang="en-GB" altLang="en-US" sz="1900" dirty="0"/>
          </a:p>
          <a:p>
            <a:pPr lvl="1"/>
            <a:r>
              <a:rPr lang="en-GB" altLang="en-US" sz="1900" dirty="0"/>
              <a:t>Places reliance on the five senses</a:t>
            </a:r>
          </a:p>
          <a:p>
            <a:pPr lvl="1"/>
            <a:r>
              <a:rPr lang="en-GB" altLang="en-US" sz="1900" dirty="0"/>
              <a:t>Focuses on practicality and reality, the here and now</a:t>
            </a:r>
          </a:p>
          <a:p>
            <a:pPr lvl="1"/>
            <a:r>
              <a:rPr lang="en-GB" altLang="en-US" sz="1900" dirty="0"/>
              <a:t>Pays attention to detail</a:t>
            </a:r>
          </a:p>
          <a:p>
            <a:pPr lvl="1"/>
            <a:r>
              <a:rPr lang="en-GB" altLang="en-US" sz="1900" dirty="0"/>
              <a:t>Sees accuracy, initially, as ‘more important’ than impression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A1B724-C94B-274C-9A5D-F73E6429F2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Intuition</a:t>
            </a:r>
          </a:p>
          <a:p>
            <a:pPr lvl="1"/>
            <a:endParaRPr lang="en-GB" altLang="en-US" sz="1900" dirty="0"/>
          </a:p>
          <a:p>
            <a:pPr lvl="1"/>
            <a:r>
              <a:rPr lang="en-GB" altLang="en-US" sz="1900" dirty="0"/>
              <a:t>Relies on possibilities and inspiration</a:t>
            </a:r>
          </a:p>
          <a:p>
            <a:pPr lvl="1"/>
            <a:r>
              <a:rPr lang="en-GB" altLang="en-US" sz="1900" dirty="0"/>
              <a:t>Focuses on future and innovation</a:t>
            </a:r>
          </a:p>
          <a:p>
            <a:pPr lvl="1"/>
            <a:r>
              <a:rPr lang="en-GB" altLang="en-US" sz="1900" dirty="0"/>
              <a:t>Asks “What if…?”</a:t>
            </a:r>
          </a:p>
          <a:p>
            <a:pPr lvl="1"/>
            <a:r>
              <a:rPr lang="en-GB" altLang="en-US" sz="1900" dirty="0"/>
              <a:t>Sees the big picture</a:t>
            </a:r>
          </a:p>
          <a:p>
            <a:pPr lvl="1"/>
            <a:r>
              <a:rPr lang="en-GB" altLang="en-US" sz="1900" dirty="0"/>
              <a:t>Views impression, initially, as ‘more important’ than total accuracy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B17A19-8B24-FA48-A893-170382E67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EB81-2EA3-CE4D-875D-CD777D9170FD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2F9EC-6A2F-874B-897C-E17D59D9E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91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F54DC-BB24-4647-855E-A2D550AED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40" y="295216"/>
            <a:ext cx="5937755" cy="1188720"/>
          </a:xfrm>
        </p:spPr>
        <p:txBody>
          <a:bodyPr/>
          <a:lstStyle/>
          <a:p>
            <a:r>
              <a:rPr lang="en-US" dirty="0"/>
              <a:t>Objective or Subjective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F9840-1958-B34B-9156-C16D887229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Objective</a:t>
            </a:r>
          </a:p>
          <a:p>
            <a:pPr lvl="1"/>
            <a:endParaRPr lang="en-GB" altLang="en-US" sz="1900" dirty="0"/>
          </a:p>
          <a:p>
            <a:pPr lvl="1"/>
            <a:r>
              <a:rPr lang="en-GB" altLang="en-US" sz="1900" dirty="0"/>
              <a:t>Uses logic</a:t>
            </a:r>
          </a:p>
          <a:p>
            <a:pPr lvl="1"/>
            <a:r>
              <a:rPr lang="en-GB" altLang="en-US" sz="1900" dirty="0"/>
              <a:t>Values things, truth, principles</a:t>
            </a:r>
          </a:p>
          <a:p>
            <a:pPr lvl="1"/>
            <a:r>
              <a:rPr lang="en-GB" altLang="en-US" sz="1900" dirty="0"/>
              <a:t>Solves problems dispassionately</a:t>
            </a:r>
          </a:p>
          <a:p>
            <a:pPr lvl="1"/>
            <a:r>
              <a:rPr lang="en-GB" altLang="en-US" sz="1900" dirty="0"/>
              <a:t>Impersonal approach</a:t>
            </a:r>
          </a:p>
          <a:p>
            <a:pPr lvl="1"/>
            <a:r>
              <a:rPr lang="en-GB" altLang="en-US" sz="1800" dirty="0"/>
              <a:t>Treats people and problems with </a:t>
            </a:r>
            <a:r>
              <a:rPr lang="en-GB" altLang="en-US" sz="1800" u="sng" dirty="0"/>
              <a:t>Fairness</a:t>
            </a:r>
            <a:r>
              <a:rPr lang="en-GB" altLang="en-US" sz="1800" dirty="0"/>
              <a:t> (consistency)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CA9AD4-D19A-EA47-85E7-4760309090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Subjective</a:t>
            </a:r>
          </a:p>
          <a:p>
            <a:pPr lvl="1">
              <a:lnSpc>
                <a:spcPct val="90000"/>
              </a:lnSpc>
            </a:pPr>
            <a:endParaRPr lang="en-GB" altLang="en-US" sz="1900" dirty="0"/>
          </a:p>
          <a:p>
            <a:pPr lvl="1">
              <a:lnSpc>
                <a:spcPct val="90000"/>
              </a:lnSpc>
            </a:pPr>
            <a:r>
              <a:rPr lang="en-GB" altLang="en-US" sz="1900" dirty="0"/>
              <a:t>Taps into human values and needs</a:t>
            </a:r>
          </a:p>
          <a:p>
            <a:pPr lvl="1">
              <a:lnSpc>
                <a:spcPct val="90000"/>
              </a:lnSpc>
            </a:pPr>
            <a:r>
              <a:rPr lang="en-GB" altLang="en-US" sz="1900" dirty="0"/>
              <a:t>Values people, tact, harmony</a:t>
            </a:r>
          </a:p>
          <a:p>
            <a:pPr lvl="1">
              <a:lnSpc>
                <a:spcPct val="90000"/>
              </a:lnSpc>
            </a:pPr>
            <a:r>
              <a:rPr lang="en-GB" altLang="en-US" sz="1900" dirty="0"/>
              <a:t>Supports others</a:t>
            </a:r>
          </a:p>
          <a:p>
            <a:pPr lvl="1">
              <a:lnSpc>
                <a:spcPct val="90000"/>
              </a:lnSpc>
            </a:pPr>
            <a:r>
              <a:rPr lang="en-GB" altLang="en-US" sz="1900" dirty="0"/>
              <a:t>Personal approach</a:t>
            </a:r>
          </a:p>
          <a:p>
            <a:pPr lvl="1">
              <a:lnSpc>
                <a:spcPct val="90000"/>
              </a:lnSpc>
            </a:pPr>
            <a:r>
              <a:rPr lang="en-GB" altLang="en-US" sz="1900" dirty="0"/>
              <a:t>Treats people and problems with </a:t>
            </a:r>
            <a:r>
              <a:rPr lang="en-GB" altLang="en-US" sz="1900" u="sng" dirty="0"/>
              <a:t>Fairness</a:t>
            </a:r>
            <a:r>
              <a:rPr lang="en-GB" altLang="en-US" sz="1900" dirty="0"/>
              <a:t> (unique)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224A3-E6E3-214C-8B08-CB85D662D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EB81-2EA3-CE4D-875D-CD777D9170FD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D7BCC-C9EE-C640-8B32-51EC2521B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52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D6D7A-B1DF-EB4D-97CA-9074B68A7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40" y="297382"/>
            <a:ext cx="5937755" cy="1188720"/>
          </a:xfrm>
        </p:spPr>
        <p:txBody>
          <a:bodyPr/>
          <a:lstStyle/>
          <a:p>
            <a:r>
              <a:rPr lang="en-US" dirty="0"/>
              <a:t>Ordered or Unstructured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235C9-1FBA-CF42-92FF-3F7E87369C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Ordered</a:t>
            </a:r>
          </a:p>
          <a:p>
            <a:endParaRPr lang="en-US" sz="2200" dirty="0">
              <a:solidFill>
                <a:schemeClr val="bg1"/>
              </a:solidFill>
            </a:endParaRPr>
          </a:p>
          <a:p>
            <a:pPr lvl="1"/>
            <a:r>
              <a:rPr lang="en-GB" altLang="en-US" sz="2400" dirty="0"/>
              <a:t>Values Plans and structure</a:t>
            </a:r>
          </a:p>
          <a:p>
            <a:pPr lvl="1"/>
            <a:r>
              <a:rPr lang="en-GB" altLang="en-US" sz="2400" dirty="0"/>
              <a:t>Self regimented</a:t>
            </a:r>
          </a:p>
          <a:p>
            <a:pPr lvl="1"/>
            <a:r>
              <a:rPr lang="en-GB" altLang="en-US" sz="2400" dirty="0"/>
              <a:t>Exacting</a:t>
            </a:r>
          </a:p>
          <a:p>
            <a:pPr lvl="1"/>
            <a:r>
              <a:rPr lang="en-GB" altLang="en-US" sz="2400" dirty="0"/>
              <a:t>Focuses on completion</a:t>
            </a:r>
          </a:p>
          <a:p>
            <a:pPr lvl="1"/>
            <a:r>
              <a:rPr lang="en-GB" altLang="en-US" sz="2400" dirty="0"/>
              <a:t>Deals with essentials</a:t>
            </a:r>
          </a:p>
          <a:p>
            <a:pPr lvl="1"/>
            <a:r>
              <a:rPr lang="en-GB" altLang="en-US" sz="2400" dirty="0"/>
              <a:t>Relishes step by step progress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F75A37-80FA-344E-B739-DA4765B391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Unstructured</a:t>
            </a:r>
          </a:p>
          <a:p>
            <a:endParaRPr lang="en-US" sz="2200" dirty="0">
              <a:solidFill>
                <a:schemeClr val="bg1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Values Spontaneity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Curious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Flexible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Tolerant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Focuses on starting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Wants more information and to delay irreversible action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D2C3E3-9D3E-7A4F-BE8B-191A2420E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7EB81-2EA3-CE4D-875D-CD777D9170FD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3ED5D-D364-3A40-A8CF-B45E3B1C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73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1C48F1-CCF8-3D41-B2F5-2039CC07A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Important to appreciate…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9C21FF4-D8B5-1C4B-B2FC-D98D345A9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We use all of these </a:t>
            </a:r>
            <a:r>
              <a:rPr lang="en-US" dirty="0" err="1">
                <a:solidFill>
                  <a:srgbClr val="404040"/>
                </a:solidFill>
              </a:rPr>
              <a:t>behaviours</a:t>
            </a:r>
            <a:r>
              <a:rPr lang="en-US" dirty="0">
                <a:solidFill>
                  <a:srgbClr val="404040"/>
                </a:solidFill>
              </a:rPr>
              <a:t>, but we naturally and often unconsciously prefer some, which we then use more frequently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Reflecting on our default </a:t>
            </a:r>
            <a:r>
              <a:rPr lang="en-US" dirty="0" err="1">
                <a:solidFill>
                  <a:srgbClr val="404040"/>
                </a:solidFill>
              </a:rPr>
              <a:t>behaviours</a:t>
            </a:r>
            <a:r>
              <a:rPr lang="en-US" dirty="0">
                <a:solidFill>
                  <a:srgbClr val="404040"/>
                </a:solidFill>
              </a:rPr>
              <a:t> helps us see how we come across when promoting/presenting our ideas (and when we might be the right or wrong person to take the lead in the influencing process)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The personality labels are less important than accepting that people are different from you and that…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…they use </a:t>
            </a:r>
            <a:r>
              <a:rPr lang="en-US" u="sng" dirty="0">
                <a:solidFill>
                  <a:srgbClr val="404040"/>
                </a:solidFill>
              </a:rPr>
              <a:t>their</a:t>
            </a:r>
            <a:r>
              <a:rPr lang="en-US" dirty="0">
                <a:solidFill>
                  <a:srgbClr val="404040"/>
                </a:solidFill>
              </a:rPr>
              <a:t> preferences when receiving your ideas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Don’t try to diagnose personality type, just be alert and look for clues as to how that person might prefer to be approached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A useful tool for spotting clues is </a:t>
            </a:r>
            <a:r>
              <a:rPr lang="en-US" b="1" dirty="0">
                <a:solidFill>
                  <a:srgbClr val="404040"/>
                </a:solidFill>
              </a:rPr>
              <a:t>R.O.A.L</a:t>
            </a:r>
            <a:r>
              <a:rPr lang="en-US" dirty="0">
                <a:solidFill>
                  <a:srgbClr val="404040"/>
                </a:solidFill>
              </a:rPr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F4BA7F-593C-D44D-BDD9-316D38CEA0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8380C-EBC0-C04C-B087-D08193E13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420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DE83B2-8013-6D40-B5D6-86BA6FAC8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R O A 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BBE69-B7D7-8648-98F2-988AAC8F5C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1933903"/>
            <a:ext cx="6584634" cy="323661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 b="1" dirty="0">
                <a:solidFill>
                  <a:srgbClr val="404040"/>
                </a:solidFill>
              </a:rPr>
              <a:t>R = Research </a:t>
            </a:r>
          </a:p>
          <a:p>
            <a:pPr lvl="1">
              <a:lnSpc>
                <a:spcPct val="90000"/>
              </a:lnSpc>
            </a:pPr>
            <a:r>
              <a:rPr lang="en-US" sz="1200" dirty="0">
                <a:solidFill>
                  <a:srgbClr val="404040"/>
                </a:solidFill>
              </a:rPr>
              <a:t>Use internet, company website, social media, style of official documents and the previous experience of colleagues/associates, to get a sense of how the target person ticks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rgbClr val="404040"/>
                </a:solidFill>
              </a:rPr>
              <a:t>O = Observe</a:t>
            </a:r>
          </a:p>
          <a:p>
            <a:pPr lvl="1">
              <a:lnSpc>
                <a:spcPct val="90000"/>
              </a:lnSpc>
            </a:pPr>
            <a:r>
              <a:rPr lang="en-US" sz="1200" dirty="0">
                <a:solidFill>
                  <a:srgbClr val="404040"/>
                </a:solidFill>
              </a:rPr>
              <a:t>Take the opportunity to watch the person in meetings, conferences, etc., and pay attention to their triggers, level of interaction, choice of words and personal demeanor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rgbClr val="404040"/>
                </a:solidFill>
              </a:rPr>
              <a:t>A = Ask</a:t>
            </a:r>
          </a:p>
          <a:p>
            <a:pPr lvl="1">
              <a:lnSpc>
                <a:spcPct val="90000"/>
              </a:lnSpc>
            </a:pPr>
            <a:r>
              <a:rPr lang="en-US" sz="1200" dirty="0">
                <a:solidFill>
                  <a:srgbClr val="404040"/>
                </a:solidFill>
              </a:rPr>
              <a:t>If R and O are not available, or to cross reference what you have already found out, ask the person (and/or those around them) about the best way of approaching them/the issue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rgbClr val="404040"/>
                </a:solidFill>
              </a:rPr>
              <a:t>L = Listen</a:t>
            </a:r>
          </a:p>
          <a:p>
            <a:pPr lvl="1">
              <a:lnSpc>
                <a:spcPct val="90000"/>
              </a:lnSpc>
            </a:pPr>
            <a:r>
              <a:rPr lang="en-US" sz="1200" dirty="0">
                <a:solidFill>
                  <a:srgbClr val="404040"/>
                </a:solidFill>
              </a:rPr>
              <a:t>Just be quiet and listen carefully to any answers you get.  Listen for content and tone, and don’t interrupt.  Also respect silence – this may simply mean thinking is taking place and more content will follow.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27DDA-029B-4B44-AF37-B92842A3BD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C5F874-6CAE-0343-BB4A-5839D48A22DC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682B89-2FCE-C841-9F8F-2CBE352F5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37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89F96-E298-6643-B357-CC34E3575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Natural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8D14C-435F-9747-A58D-BA21309F0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404040"/>
                </a:solidFill>
              </a:rPr>
              <a:t>How would you like to handle this?</a:t>
            </a:r>
          </a:p>
          <a:p>
            <a:r>
              <a:rPr lang="en-US" dirty="0">
                <a:solidFill>
                  <a:srgbClr val="404040"/>
                </a:solidFill>
              </a:rPr>
              <a:t>How much time do we have?</a:t>
            </a:r>
          </a:p>
          <a:p>
            <a:r>
              <a:rPr lang="en-US" dirty="0">
                <a:solidFill>
                  <a:srgbClr val="404040"/>
                </a:solidFill>
              </a:rPr>
              <a:t>How do you see this problem/issue?</a:t>
            </a:r>
          </a:p>
          <a:p>
            <a:r>
              <a:rPr lang="en-US" dirty="0">
                <a:solidFill>
                  <a:srgbClr val="404040"/>
                </a:solidFill>
              </a:rPr>
              <a:t>What would help move things forward?</a:t>
            </a:r>
          </a:p>
          <a:p>
            <a:r>
              <a:rPr lang="en-US" dirty="0">
                <a:solidFill>
                  <a:srgbClr val="404040"/>
                </a:solidFill>
              </a:rPr>
              <a:t>How can I help?</a:t>
            </a:r>
          </a:p>
          <a:p>
            <a:r>
              <a:rPr lang="en-US" dirty="0">
                <a:solidFill>
                  <a:srgbClr val="404040"/>
                </a:solidFill>
              </a:rPr>
              <a:t>When would be a good time?</a:t>
            </a:r>
          </a:p>
          <a:p>
            <a:r>
              <a:rPr lang="en-US" dirty="0">
                <a:solidFill>
                  <a:srgbClr val="404040"/>
                </a:solidFill>
              </a:rPr>
              <a:t>How much information do you need from me now/later?</a:t>
            </a:r>
          </a:p>
          <a:p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2E030-2A48-D94D-BF19-4476ED9538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C5F874-6CAE-0343-BB4A-5839D48A22DC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CE4D41-3C93-824B-8B0E-CF58D6814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906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998" y="312324"/>
            <a:ext cx="5937755" cy="1188720"/>
          </a:xfrm>
        </p:spPr>
        <p:txBody>
          <a:bodyPr/>
          <a:lstStyle/>
          <a:p>
            <a:r>
              <a:rPr lang="en-US" dirty="0"/>
              <a:t>A Model of  Four Organisational Cultures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5F874-6CAE-0343-BB4A-5839D48A22DC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15</a:t>
            </a:fld>
            <a:endParaRPr lang="en-US" dirty="0"/>
          </a:p>
        </p:txBody>
      </p:sp>
      <p:sp>
        <p:nvSpPr>
          <p:cNvPr id="304" name="Content Placeholder 303"/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US" b="1" dirty="0"/>
              <a:t>The </a:t>
            </a:r>
            <a:r>
              <a:rPr lang="en-US" b="1" u="sng" dirty="0"/>
              <a:t>Power</a:t>
            </a:r>
            <a:r>
              <a:rPr lang="en-US" b="1" dirty="0"/>
              <a:t> Culture</a:t>
            </a:r>
          </a:p>
        </p:txBody>
      </p:sp>
      <p:sp>
        <p:nvSpPr>
          <p:cNvPr id="305" name="Content Placeholder 304"/>
          <p:cNvSpPr>
            <a:spLocks noGrp="1"/>
          </p:cNvSpPr>
          <p:nvPr>
            <p:ph sz="half" idx="15"/>
          </p:nvPr>
        </p:nvSpPr>
        <p:spPr/>
        <p:txBody>
          <a:bodyPr/>
          <a:lstStyle/>
          <a:p>
            <a:r>
              <a:rPr lang="en-US" b="1" dirty="0"/>
              <a:t>The </a:t>
            </a:r>
            <a:r>
              <a:rPr lang="en-US" b="1" u="sng" dirty="0"/>
              <a:t>Team</a:t>
            </a:r>
            <a:r>
              <a:rPr lang="en-US" b="1" dirty="0"/>
              <a:t> Culture</a:t>
            </a:r>
          </a:p>
        </p:txBody>
      </p:sp>
      <p:sp>
        <p:nvSpPr>
          <p:cNvPr id="302" name="Content Placeholder 30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b="1" dirty="0"/>
              <a:t>The </a:t>
            </a:r>
            <a:r>
              <a:rPr lang="en-US" b="1" u="sng" dirty="0"/>
              <a:t>Role</a:t>
            </a:r>
            <a:r>
              <a:rPr lang="en-US" b="1" dirty="0"/>
              <a:t> Culture</a:t>
            </a:r>
          </a:p>
        </p:txBody>
      </p:sp>
      <p:sp>
        <p:nvSpPr>
          <p:cNvPr id="303" name="Content Placeholder 302"/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r>
              <a:rPr lang="en-US" b="1" dirty="0"/>
              <a:t>The </a:t>
            </a:r>
            <a:r>
              <a:rPr lang="en-US" b="1" u="sng" dirty="0"/>
              <a:t>Individual</a:t>
            </a:r>
            <a:r>
              <a:rPr lang="en-US" b="1" dirty="0"/>
              <a:t> Culture</a:t>
            </a:r>
          </a:p>
        </p:txBody>
      </p:sp>
      <p:pic>
        <p:nvPicPr>
          <p:cNvPr id="307" name="Picture 3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704" y="2225942"/>
            <a:ext cx="2227402" cy="1660260"/>
          </a:xfrm>
          <a:prstGeom prst="rect">
            <a:avLst/>
          </a:prstGeom>
        </p:spPr>
      </p:pic>
      <p:pic>
        <p:nvPicPr>
          <p:cNvPr id="308" name="Picture 30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2379" y="2214961"/>
            <a:ext cx="2768971" cy="1671240"/>
          </a:xfrm>
          <a:prstGeom prst="rect">
            <a:avLst/>
          </a:prstGeom>
        </p:spPr>
      </p:pic>
      <p:pic>
        <p:nvPicPr>
          <p:cNvPr id="309" name="Picture 3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8704" y="4428368"/>
            <a:ext cx="2227401" cy="16208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EFE5F3-E70F-3DB8-D3FB-BD5EBA975D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432985" y="3854959"/>
            <a:ext cx="2010963" cy="2845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6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4" grpId="0" build="p"/>
      <p:bldP spid="305" grpId="0" build="p"/>
      <p:bldP spid="302" grpId="0" build="p"/>
      <p:bldP spid="30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0222" r="8791" b="1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The Power Culture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There will be a central “all powerful” figure (think Zeus!)</a:t>
            </a:r>
          </a:p>
          <a:p>
            <a:r>
              <a:rPr lang="en-US" dirty="0">
                <a:solidFill>
                  <a:srgbClr val="FFFFFF"/>
                </a:solidFill>
              </a:rPr>
              <a:t>Absolute power is managed at that </a:t>
            </a:r>
            <a:r>
              <a:rPr lang="en-US" dirty="0" err="1">
                <a:solidFill>
                  <a:srgbClr val="FFFFFF"/>
                </a:solidFill>
              </a:rPr>
              <a:t>centre</a:t>
            </a:r>
            <a:r>
              <a:rPr lang="en-US" dirty="0">
                <a:solidFill>
                  <a:srgbClr val="FFFFFF"/>
                </a:solidFill>
              </a:rPr>
              <a:t> and small elements are allowed to radiate out at Zeus’ discretion</a:t>
            </a:r>
          </a:p>
          <a:p>
            <a:r>
              <a:rPr lang="en-US" dirty="0">
                <a:solidFill>
                  <a:srgbClr val="FFFFFF"/>
                </a:solidFill>
              </a:rPr>
              <a:t>Mercurial </a:t>
            </a:r>
            <a:r>
              <a:rPr lang="en-US" dirty="0" err="1">
                <a:solidFill>
                  <a:srgbClr val="FFFFFF"/>
                </a:solidFill>
              </a:rPr>
              <a:t>behaviour</a:t>
            </a:r>
            <a:r>
              <a:rPr lang="en-US" dirty="0">
                <a:solidFill>
                  <a:srgbClr val="FFFFFF"/>
                </a:solidFill>
              </a:rPr>
              <a:t> is common, as is a lack of self regulation</a:t>
            </a:r>
          </a:p>
          <a:p>
            <a:r>
              <a:rPr lang="en-US" dirty="0">
                <a:solidFill>
                  <a:srgbClr val="FFFFFF"/>
                </a:solidFill>
              </a:rPr>
              <a:t>Colleagues can be </a:t>
            </a:r>
            <a:r>
              <a:rPr lang="en-US" dirty="0" err="1">
                <a:solidFill>
                  <a:srgbClr val="FFFFFF"/>
                </a:solidFill>
              </a:rPr>
              <a:t>favoured</a:t>
            </a:r>
            <a:r>
              <a:rPr lang="en-US" dirty="0">
                <a:solidFill>
                  <a:srgbClr val="FFFFFF"/>
                </a:solidFill>
              </a:rPr>
              <a:t>, or </a:t>
            </a:r>
            <a:r>
              <a:rPr lang="en-US" dirty="0" err="1">
                <a:solidFill>
                  <a:srgbClr val="FFFFFF"/>
                </a:solidFill>
              </a:rPr>
              <a:t>marginalised</a:t>
            </a:r>
            <a:r>
              <a:rPr lang="en-US" dirty="0">
                <a:solidFill>
                  <a:srgbClr val="FFFFFF"/>
                </a:solidFill>
              </a:rPr>
              <a:t>, rapidly</a:t>
            </a:r>
          </a:p>
          <a:p>
            <a:r>
              <a:rPr lang="en-US" dirty="0">
                <a:solidFill>
                  <a:srgbClr val="FFFFFF"/>
                </a:solidFill>
              </a:rPr>
              <a:t>Short term fads or whims are likely to consume time and resources before being replaced with new pet projects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BB986D-27D0-F645-A310-97124D12D86E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36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0222" r="8791" b="1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The Power Culture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en-US" dirty="0">
                <a:solidFill>
                  <a:srgbClr val="FFFFFF"/>
                </a:solidFill>
              </a:rPr>
              <a:t>Force will be met with force</a:t>
            </a:r>
          </a:p>
          <a:p>
            <a:r>
              <a:rPr lang="en-US" dirty="0">
                <a:solidFill>
                  <a:srgbClr val="FFFFFF"/>
                </a:solidFill>
              </a:rPr>
              <a:t>The Power figure will pay little attention to issues and threats that do not interest them</a:t>
            </a:r>
          </a:p>
          <a:p>
            <a:r>
              <a:rPr lang="en-US" dirty="0">
                <a:solidFill>
                  <a:srgbClr val="FFFFFF"/>
                </a:solidFill>
              </a:rPr>
              <a:t>What others perceive to be an abuse of power, the Power figure sees as merely passion, drive and decisiveness</a:t>
            </a:r>
          </a:p>
          <a:p>
            <a:r>
              <a:rPr lang="en-US" dirty="0">
                <a:solidFill>
                  <a:srgbClr val="FFFFFF"/>
                </a:solidFill>
              </a:rPr>
              <a:t>Conventional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processes will be </a:t>
            </a:r>
            <a:r>
              <a:rPr lang="en-US" dirty="0" err="1">
                <a:solidFill>
                  <a:srgbClr val="FFFFFF"/>
                </a:solidFill>
              </a:rPr>
              <a:t>minimised</a:t>
            </a:r>
            <a:r>
              <a:rPr lang="en-US" dirty="0">
                <a:solidFill>
                  <a:srgbClr val="FFFFFF"/>
                </a:solidFill>
              </a:rPr>
              <a:t> or subverted</a:t>
            </a:r>
          </a:p>
          <a:p>
            <a:r>
              <a:rPr lang="en-US" dirty="0">
                <a:solidFill>
                  <a:srgbClr val="FFFFFF"/>
                </a:solidFill>
              </a:rPr>
              <a:t>Its an exhilarating ride!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BB986D-27D0-F645-A310-97124D12D86E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5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0222" r="8791" b="1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Power Cultures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Many family businesses</a:t>
            </a:r>
          </a:p>
          <a:p>
            <a:r>
              <a:rPr lang="en-US" dirty="0">
                <a:solidFill>
                  <a:srgbClr val="FFFFFF"/>
                </a:solidFill>
              </a:rPr>
              <a:t>Steve Jobs</a:t>
            </a:r>
          </a:p>
          <a:p>
            <a:r>
              <a:rPr lang="en-US" dirty="0">
                <a:solidFill>
                  <a:srgbClr val="FFFFFF"/>
                </a:solidFill>
              </a:rPr>
              <a:t>Robert Maxwell</a:t>
            </a:r>
          </a:p>
          <a:p>
            <a:r>
              <a:rPr lang="en-US" dirty="0">
                <a:solidFill>
                  <a:srgbClr val="FFFFFF"/>
                </a:solidFill>
              </a:rPr>
              <a:t>Margaret Thatcher</a:t>
            </a:r>
          </a:p>
          <a:p>
            <a:r>
              <a:rPr lang="en-US" dirty="0">
                <a:solidFill>
                  <a:srgbClr val="FFFFFF"/>
                </a:solidFill>
              </a:rPr>
              <a:t>Donald Trump</a:t>
            </a:r>
          </a:p>
          <a:p>
            <a:r>
              <a:rPr lang="en-US" dirty="0">
                <a:solidFill>
                  <a:srgbClr val="FFFFFF"/>
                </a:solidFill>
              </a:rPr>
              <a:t>Alan Sugar</a:t>
            </a:r>
          </a:p>
          <a:p>
            <a:r>
              <a:rPr lang="en-US" dirty="0">
                <a:solidFill>
                  <a:srgbClr val="FFFFFF"/>
                </a:solidFill>
              </a:rPr>
              <a:t>Mandelson??</a:t>
            </a:r>
          </a:p>
          <a:p>
            <a:r>
              <a:rPr lang="en-US" dirty="0">
                <a:solidFill>
                  <a:srgbClr val="FFFFFF"/>
                </a:solidFill>
              </a:rPr>
              <a:t>Cummings??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CBB986D-27D0-F645-A310-97124D12D86E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55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791" r="28542" b="-1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The Role Culture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job role is more important than the current job holder</a:t>
            </a:r>
          </a:p>
          <a:p>
            <a:r>
              <a:rPr lang="en-US">
                <a:solidFill>
                  <a:srgbClr val="FFFFFF"/>
                </a:solidFill>
              </a:rPr>
              <a:t>Loyalty and soundness are rewarded</a:t>
            </a:r>
          </a:p>
          <a:p>
            <a:r>
              <a:rPr lang="en-US">
                <a:solidFill>
                  <a:srgbClr val="FFFFFF"/>
                </a:solidFill>
              </a:rPr>
              <a:t>Promotion is vertical/hierarchical</a:t>
            </a:r>
          </a:p>
          <a:p>
            <a:r>
              <a:rPr lang="en-US">
                <a:solidFill>
                  <a:srgbClr val="FFFFFF"/>
                </a:solidFill>
              </a:rPr>
              <a:t>The language is impersonal</a:t>
            </a:r>
          </a:p>
          <a:p>
            <a:r>
              <a:rPr lang="en-US">
                <a:solidFill>
                  <a:srgbClr val="FFFFFF"/>
                </a:solidFill>
              </a:rPr>
              <a:t>There is high specificity of roles and authority levels</a:t>
            </a:r>
          </a:p>
          <a:p>
            <a:r>
              <a:rPr lang="en-US">
                <a:solidFill>
                  <a:srgbClr val="FFFFFF"/>
                </a:solidFill>
              </a:rPr>
              <a:t>Risk is to be avoided or managed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3446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791" r="28542" b="-1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The Role Culture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Committees proliferate</a:t>
            </a:r>
          </a:p>
          <a:p>
            <a:r>
              <a:rPr lang="en-US">
                <a:solidFill>
                  <a:srgbClr val="FFFFFF"/>
                </a:solidFill>
              </a:rPr>
              <a:t>Paper and evidence are valued</a:t>
            </a:r>
          </a:p>
          <a:p>
            <a:r>
              <a:rPr lang="en-US">
                <a:solidFill>
                  <a:srgbClr val="FFFFFF"/>
                </a:solidFill>
              </a:rPr>
              <a:t>The currency is strategies and plans</a:t>
            </a:r>
          </a:p>
          <a:p>
            <a:r>
              <a:rPr lang="en-US">
                <a:solidFill>
                  <a:srgbClr val="FFFFFF"/>
                </a:solidFill>
              </a:rPr>
              <a:t>Time scales are long</a:t>
            </a:r>
          </a:p>
          <a:p>
            <a:r>
              <a:rPr lang="en-US">
                <a:solidFill>
                  <a:srgbClr val="FFFFFF"/>
                </a:solidFill>
              </a:rPr>
              <a:t>The culture is slow to respond</a:t>
            </a:r>
          </a:p>
          <a:p>
            <a:r>
              <a:rPr lang="en-US">
                <a:solidFill>
                  <a:srgbClr val="FFFFFF"/>
                </a:solidFill>
              </a:rPr>
              <a:t>It delivers consistency!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9812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1791" r="28542" b="-1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Role Cultures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Civil Service</a:t>
            </a:r>
          </a:p>
          <a:p>
            <a:r>
              <a:rPr lang="en-US">
                <a:solidFill>
                  <a:srgbClr val="FFFFFF"/>
                </a:solidFill>
              </a:rPr>
              <a:t>Roman Catholic Church</a:t>
            </a:r>
          </a:p>
          <a:p>
            <a:r>
              <a:rPr lang="en-US">
                <a:solidFill>
                  <a:srgbClr val="FFFFFF"/>
                </a:solidFill>
              </a:rPr>
              <a:t>Banks/Insurance Companies</a:t>
            </a:r>
          </a:p>
          <a:p>
            <a:r>
              <a:rPr lang="en-US">
                <a:solidFill>
                  <a:srgbClr val="FFFFFF"/>
                </a:solidFill>
              </a:rPr>
              <a:t>The Court system</a:t>
            </a:r>
          </a:p>
          <a:p>
            <a:r>
              <a:rPr lang="en-US">
                <a:solidFill>
                  <a:srgbClr val="FFFFFF"/>
                </a:solidFill>
              </a:rPr>
              <a:t>Corporate Functions – HR, Finance, Legal etc.</a:t>
            </a:r>
          </a:p>
          <a:p>
            <a:r>
              <a:rPr lang="en-US">
                <a:solidFill>
                  <a:srgbClr val="FFFFFF"/>
                </a:solidFill>
              </a:rPr>
              <a:t>Your own examples?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981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7356" r="10210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The Team Culture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Task and Outcome focused</a:t>
            </a:r>
          </a:p>
          <a:p>
            <a:r>
              <a:rPr lang="en-US" dirty="0">
                <a:solidFill>
                  <a:srgbClr val="FFFFFF"/>
                </a:solidFill>
              </a:rPr>
              <a:t>Problem oriented</a:t>
            </a:r>
          </a:p>
          <a:p>
            <a:r>
              <a:rPr lang="en-US" dirty="0">
                <a:solidFill>
                  <a:srgbClr val="FFFFFF"/>
                </a:solidFill>
              </a:rPr>
              <a:t>Team working is natural</a:t>
            </a:r>
          </a:p>
          <a:p>
            <a:r>
              <a:rPr lang="en-US" dirty="0">
                <a:solidFill>
                  <a:srgbClr val="FFFFFF"/>
                </a:solidFill>
              </a:rPr>
              <a:t>Personal expertise and potential contribution are more highly valued than grade or position</a:t>
            </a:r>
          </a:p>
          <a:p>
            <a:r>
              <a:rPr lang="en-US" dirty="0">
                <a:solidFill>
                  <a:srgbClr val="FFFFFF"/>
                </a:solidFill>
              </a:rPr>
              <a:t>Team self management is demanded</a:t>
            </a:r>
          </a:p>
          <a:p>
            <a:r>
              <a:rPr lang="en-US" dirty="0">
                <a:solidFill>
                  <a:srgbClr val="FFFFFF"/>
                </a:solidFill>
              </a:rPr>
              <a:t>Players may operate in several teams at once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893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7356" r="10210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The team Culture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Happy to work within an overall strategy or direction</a:t>
            </a:r>
          </a:p>
          <a:p>
            <a:r>
              <a:rPr lang="en-US" dirty="0">
                <a:solidFill>
                  <a:srgbClr val="FFFFFF"/>
                </a:solidFill>
              </a:rPr>
              <a:t>Resists micro management</a:t>
            </a:r>
          </a:p>
          <a:p>
            <a:r>
              <a:rPr lang="en-US" dirty="0">
                <a:solidFill>
                  <a:srgbClr val="FFFFFF"/>
                </a:solidFill>
              </a:rPr>
              <a:t>Team life cycle matches that of the issue</a:t>
            </a:r>
          </a:p>
          <a:p>
            <a:r>
              <a:rPr lang="en-US" dirty="0">
                <a:solidFill>
                  <a:srgbClr val="FFFFFF"/>
                </a:solidFill>
              </a:rPr>
              <a:t>Able to respond rapidly to events</a:t>
            </a:r>
          </a:p>
          <a:p>
            <a:r>
              <a:rPr lang="en-US" dirty="0" err="1">
                <a:solidFill>
                  <a:srgbClr val="FFFFFF"/>
                </a:solidFill>
              </a:rPr>
              <a:t>Organisation</a:t>
            </a:r>
            <a:r>
              <a:rPr lang="en-US" dirty="0">
                <a:solidFill>
                  <a:srgbClr val="FFFFFF"/>
                </a:solidFill>
              </a:rPr>
              <a:t> structure either invisible or mostly ignored</a:t>
            </a:r>
          </a:p>
          <a:p>
            <a:r>
              <a:rPr lang="en-US" dirty="0">
                <a:solidFill>
                  <a:srgbClr val="FFFFFF"/>
                </a:solidFill>
              </a:rPr>
              <a:t>Communication channels are created as needed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824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7356" r="10210"/>
          <a:stretch/>
        </p:blipFill>
        <p:spPr>
          <a:xfrm>
            <a:off x="20" y="10"/>
            <a:ext cx="565325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Team Cultures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SAS</a:t>
            </a:r>
          </a:p>
          <a:p>
            <a:r>
              <a:rPr lang="en-US">
                <a:solidFill>
                  <a:srgbClr val="FFFFFF"/>
                </a:solidFill>
              </a:rPr>
              <a:t>Advertising and Media</a:t>
            </a:r>
          </a:p>
          <a:p>
            <a:r>
              <a:rPr lang="en-US">
                <a:solidFill>
                  <a:srgbClr val="FFFFFF"/>
                </a:solidFill>
              </a:rPr>
              <a:t>Expeditions</a:t>
            </a:r>
          </a:p>
          <a:p>
            <a:r>
              <a:rPr lang="en-US">
                <a:solidFill>
                  <a:srgbClr val="FFFFFF"/>
                </a:solidFill>
              </a:rPr>
              <a:t>Small Project Teams</a:t>
            </a:r>
          </a:p>
          <a:p>
            <a:r>
              <a:rPr lang="en-US">
                <a:solidFill>
                  <a:srgbClr val="FFFFFF"/>
                </a:solidFill>
              </a:rPr>
              <a:t>Consultancy Firms</a:t>
            </a:r>
          </a:p>
          <a:p>
            <a:r>
              <a:rPr lang="en-US">
                <a:solidFill>
                  <a:srgbClr val="FFFFFF"/>
                </a:solidFill>
              </a:rPr>
              <a:t>Your own examples?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824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55631" y="973600"/>
            <a:ext cx="2875547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No dependencies or structure, just multiple professional relationships</a:t>
            </a:r>
          </a:p>
          <a:p>
            <a:r>
              <a:rPr lang="en-US" dirty="0">
                <a:solidFill>
                  <a:srgbClr val="FFFFFF"/>
                </a:solidFill>
              </a:rPr>
              <a:t>No policies or procedures</a:t>
            </a:r>
          </a:p>
          <a:p>
            <a:r>
              <a:rPr lang="en-US" dirty="0">
                <a:solidFill>
                  <a:srgbClr val="FFFFFF"/>
                </a:solidFill>
              </a:rPr>
              <a:t>Two unwritten (but sacred) rules</a:t>
            </a:r>
          </a:p>
          <a:p>
            <a:pPr lvl="1"/>
            <a:r>
              <a:rPr lang="en-US" dirty="0">
                <a:solidFill>
                  <a:srgbClr val="FFFFFF"/>
                </a:solidFill>
              </a:rPr>
              <a:t>I can’t tell you what to do</a:t>
            </a:r>
          </a:p>
          <a:p>
            <a:pPr lvl="1"/>
            <a:r>
              <a:rPr lang="en-US" dirty="0">
                <a:solidFill>
                  <a:srgbClr val="FFFFFF"/>
                </a:solidFill>
              </a:rPr>
              <a:t>You can’t tell me what to do</a:t>
            </a:r>
          </a:p>
          <a:p>
            <a:r>
              <a:rPr lang="en-US" dirty="0">
                <a:solidFill>
                  <a:srgbClr val="FFFFFF"/>
                </a:solidFill>
              </a:rPr>
              <a:t>Loose coalition of respected professionals</a:t>
            </a:r>
          </a:p>
          <a:p>
            <a:r>
              <a:rPr lang="en-US" dirty="0">
                <a:solidFill>
                  <a:srgbClr val="FFFFFF"/>
                </a:solidFill>
              </a:rPr>
              <a:t>Fierce protection of professional freedom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25</a:t>
            </a:fld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5D3709C-6A38-A7DC-4640-CE192517218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6261" y="104898"/>
            <a:ext cx="6222331" cy="6587593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28" y="2834640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Individual Culture</a:t>
            </a:r>
          </a:p>
        </p:txBody>
      </p:sp>
    </p:spTree>
    <p:extLst>
      <p:ext uri="{BB962C8B-B14F-4D97-AF65-F5344CB8AC3E}">
        <p14:creationId xmlns:p14="http://schemas.microsoft.com/office/powerpoint/2010/main" val="5152042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91AE619-5876-8AD2-5F90-890CA31AB3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6261" y="104898"/>
            <a:ext cx="6222331" cy="65875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Individual Culture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Admin/management is a low priority, often delegated or denigrated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Leaving and joining is a low-key affair as there are no official ‘positions’ 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Corporacy or collective action is avoided, except when the members feel threatened from outside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Pilot schemes and trials are viewed with suspicion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Members are both critical and curious 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C1232A-B343-DE13-EB04-0C39C3CFBC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9916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7F66189-A7C4-7BC1-22D8-B61F1763EC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6261" y="104898"/>
            <a:ext cx="6222331" cy="65875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4368"/>
            <a:ext cx="444627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Individual Cultures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674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81704" y="973600"/>
            <a:ext cx="2530602" cy="49242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Senior Medical Staff</a:t>
            </a:r>
          </a:p>
          <a:p>
            <a:r>
              <a:rPr lang="en-US" dirty="0">
                <a:solidFill>
                  <a:srgbClr val="FFFFFF"/>
                </a:solidFill>
              </a:rPr>
              <a:t>High Ranking Academia</a:t>
            </a:r>
          </a:p>
          <a:p>
            <a:r>
              <a:rPr lang="en-US" dirty="0">
                <a:solidFill>
                  <a:srgbClr val="FFFFFF"/>
                </a:solidFill>
              </a:rPr>
              <a:t>Professional Chambers</a:t>
            </a:r>
          </a:p>
          <a:p>
            <a:r>
              <a:rPr lang="en-US" dirty="0">
                <a:solidFill>
                  <a:srgbClr val="FFFFFF"/>
                </a:solidFill>
              </a:rPr>
              <a:t>Research Bodies</a:t>
            </a:r>
          </a:p>
          <a:p>
            <a:r>
              <a:rPr lang="en-US" dirty="0">
                <a:solidFill>
                  <a:srgbClr val="FFFFFF"/>
                </a:solidFill>
              </a:rPr>
              <a:t>Think Tanks</a:t>
            </a:r>
          </a:p>
          <a:p>
            <a:r>
              <a:rPr lang="en-US" dirty="0">
                <a:solidFill>
                  <a:srgbClr val="FFFFFF"/>
                </a:solidFill>
              </a:rPr>
              <a:t>Your own examples?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337EB81-2EA3-CE4D-875D-CD777D9170FD}" type="datetime3">
              <a:rPr lang="en-US" sz="1050" smtClean="0"/>
              <a:pPr>
                <a:spcAft>
                  <a:spcPts val="600"/>
                </a:spcAft>
              </a:pPr>
              <a:t>3 March 2023</a:t>
            </a:fld>
            <a:endParaRPr lang="en-US" sz="10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E36708-BBF7-EF9C-090E-5BC505F3B1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399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Content Placeholder 30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Find out what is on the Power figure’s agenda</a:t>
            </a:r>
          </a:p>
          <a:p>
            <a:r>
              <a:rPr lang="en-US" b="1" dirty="0"/>
              <a:t>Offer quick and simple solutions to those issues</a:t>
            </a:r>
          </a:p>
          <a:p>
            <a:r>
              <a:rPr lang="en-US" b="1" dirty="0"/>
              <a:t>Allow them to adopt and bask in the idea</a:t>
            </a:r>
          </a:p>
          <a:p>
            <a:r>
              <a:rPr lang="en-US" b="1" dirty="0"/>
              <a:t>Focus on success and impact</a:t>
            </a:r>
          </a:p>
          <a:p>
            <a:r>
              <a:rPr lang="en-US" b="1" dirty="0"/>
              <a:t>Work with the inner circle or prodigal sons</a:t>
            </a:r>
          </a:p>
          <a:p>
            <a:r>
              <a:rPr lang="en-US" b="1" dirty="0"/>
              <a:t>Don</a:t>
            </a:r>
            <a:r>
              <a:rPr lang="fr-FR" b="1" dirty="0"/>
              <a:t>’</a:t>
            </a:r>
            <a:r>
              <a:rPr lang="en-US" b="1" dirty="0"/>
              <a:t>t argue until you are accepted as credible</a:t>
            </a:r>
          </a:p>
          <a:p>
            <a:endParaRPr lang="en-US" b="1" dirty="0"/>
          </a:p>
        </p:txBody>
      </p:sp>
      <p:sp>
        <p:nvSpPr>
          <p:cNvPr id="303" name="Content Placeholder 30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Work with, and honour the evidence</a:t>
            </a:r>
          </a:p>
          <a:p>
            <a:r>
              <a:rPr lang="en-US" b="1" dirty="0"/>
              <a:t>Respect the hierarchy</a:t>
            </a:r>
          </a:p>
          <a:p>
            <a:r>
              <a:rPr lang="en-US" b="1" dirty="0"/>
              <a:t>Show detailed planning and risk appraisal</a:t>
            </a:r>
          </a:p>
          <a:p>
            <a:r>
              <a:rPr lang="en-US" b="1" dirty="0"/>
              <a:t>Include the ‘do nothing ‘option</a:t>
            </a:r>
          </a:p>
          <a:p>
            <a:r>
              <a:rPr lang="en-US" b="1" dirty="0"/>
              <a:t>Put things down on paper</a:t>
            </a:r>
          </a:p>
          <a:p>
            <a:r>
              <a:rPr lang="en-US" b="1" dirty="0"/>
              <a:t>Promote consultation</a:t>
            </a:r>
          </a:p>
          <a:p>
            <a:r>
              <a:rPr lang="en-US" b="1" dirty="0"/>
              <a:t>Take time and allow for time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5F874-6CAE-0343-BB4A-5839D48A22DC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28</a:t>
            </a:fld>
            <a:endParaRPr lang="en-US" dirty="0"/>
          </a:p>
        </p:txBody>
      </p:sp>
      <p:sp>
        <p:nvSpPr>
          <p:cNvPr id="304" name="Content Placeholder 303"/>
          <p:cNvSpPr>
            <a:spLocks noGrp="1"/>
          </p:cNvSpPr>
          <p:nvPr>
            <p:ph type="body" idx="4294967295"/>
          </p:nvPr>
        </p:nvSpPr>
        <p:spPr>
          <a:xfrm>
            <a:off x="1102239" y="1643898"/>
            <a:ext cx="3805237" cy="685800"/>
          </a:xfrm>
        </p:spPr>
        <p:txBody>
          <a:bodyPr/>
          <a:lstStyle/>
          <a:p>
            <a:r>
              <a:rPr lang="en-US" b="1" dirty="0"/>
              <a:t>With Power Cultures</a:t>
            </a:r>
          </a:p>
        </p:txBody>
      </p:sp>
      <p:sp>
        <p:nvSpPr>
          <p:cNvPr id="305" name="Content Placeholder 304"/>
          <p:cNvSpPr>
            <a:spLocks noGrp="1"/>
          </p:cNvSpPr>
          <p:nvPr>
            <p:ph type="body" sz="quarter" idx="4294967295"/>
          </p:nvPr>
        </p:nvSpPr>
        <p:spPr>
          <a:xfrm>
            <a:off x="4784760" y="1643898"/>
            <a:ext cx="3821112" cy="685800"/>
          </a:xfrm>
        </p:spPr>
        <p:txBody>
          <a:bodyPr/>
          <a:lstStyle/>
          <a:p>
            <a:r>
              <a:rPr lang="en-US" b="1" dirty="0"/>
              <a:t>With Role Cultures</a:t>
            </a:r>
          </a:p>
        </p:txBody>
      </p:sp>
    </p:spTree>
    <p:extLst>
      <p:ext uri="{BB962C8B-B14F-4D97-AF65-F5344CB8AC3E}">
        <p14:creationId xmlns:p14="http://schemas.microsoft.com/office/powerpoint/2010/main" val="1256137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Content Placeholder 30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Honour the personal skills of those involved</a:t>
            </a:r>
          </a:p>
          <a:p>
            <a:r>
              <a:rPr lang="en-US" b="1" dirty="0"/>
              <a:t>Demonstrate trust</a:t>
            </a:r>
          </a:p>
          <a:p>
            <a:r>
              <a:rPr lang="en-US" b="1" dirty="0"/>
              <a:t>Handpick the team or its leader</a:t>
            </a:r>
          </a:p>
          <a:p>
            <a:r>
              <a:rPr lang="en-US" b="1" dirty="0"/>
              <a:t>Delegate genuinely</a:t>
            </a:r>
          </a:p>
          <a:p>
            <a:r>
              <a:rPr lang="en-US" b="1" dirty="0"/>
              <a:t>Tap into core purpose and intrinsic motivation</a:t>
            </a:r>
          </a:p>
          <a:p>
            <a:r>
              <a:rPr lang="en-US" b="1" dirty="0"/>
              <a:t>Set end goals and then get out of the way</a:t>
            </a:r>
          </a:p>
          <a:p>
            <a:r>
              <a:rPr lang="en-US" b="1" dirty="0"/>
              <a:t>Reward achievements swiftly</a:t>
            </a:r>
          </a:p>
          <a:p>
            <a:r>
              <a:rPr lang="en-US" b="1" dirty="0"/>
              <a:t>Encourage innovation</a:t>
            </a:r>
          </a:p>
        </p:txBody>
      </p:sp>
      <p:sp>
        <p:nvSpPr>
          <p:cNvPr id="303" name="Content Placeholder 30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Avoid corporate initiatives and roll out programmes</a:t>
            </a:r>
          </a:p>
          <a:p>
            <a:r>
              <a:rPr lang="en-US" b="1" dirty="0"/>
              <a:t>Establish personal credibility with one or two members</a:t>
            </a:r>
          </a:p>
          <a:p>
            <a:r>
              <a:rPr lang="en-US" b="1" dirty="0"/>
              <a:t>Work with them and let the results speak for themselves</a:t>
            </a:r>
          </a:p>
          <a:p>
            <a:r>
              <a:rPr lang="en-US" b="1" dirty="0"/>
              <a:t>Acknowledge professional freedom to opt out/in</a:t>
            </a:r>
          </a:p>
          <a:p>
            <a:r>
              <a:rPr lang="en-US" b="1" dirty="0"/>
              <a:t>Build up expertise and offer help</a:t>
            </a:r>
          </a:p>
          <a:p>
            <a:r>
              <a:rPr lang="en-US" b="1" dirty="0"/>
              <a:t>Accept initial suspicion as the norm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5F874-6CAE-0343-BB4A-5839D48A22DC}" type="datetime3">
              <a:rPr lang="en-GB" smtClean="0"/>
              <a:t>3 March, 2023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29</a:t>
            </a:fld>
            <a:endParaRPr lang="en-US" dirty="0"/>
          </a:p>
        </p:txBody>
      </p:sp>
      <p:sp>
        <p:nvSpPr>
          <p:cNvPr id="304" name="Content Placeholder 303"/>
          <p:cNvSpPr>
            <a:spLocks noGrp="1"/>
          </p:cNvSpPr>
          <p:nvPr>
            <p:ph type="body" idx="4294967295"/>
          </p:nvPr>
        </p:nvSpPr>
        <p:spPr>
          <a:xfrm>
            <a:off x="1102239" y="1453454"/>
            <a:ext cx="3805237" cy="685800"/>
          </a:xfrm>
        </p:spPr>
        <p:txBody>
          <a:bodyPr/>
          <a:lstStyle/>
          <a:p>
            <a:r>
              <a:rPr lang="en-US" b="1" dirty="0"/>
              <a:t>With Team Cultures</a:t>
            </a:r>
          </a:p>
        </p:txBody>
      </p:sp>
      <p:sp>
        <p:nvSpPr>
          <p:cNvPr id="305" name="Content Placeholder 304"/>
          <p:cNvSpPr>
            <a:spLocks noGrp="1"/>
          </p:cNvSpPr>
          <p:nvPr>
            <p:ph type="body" sz="quarter" idx="4294967295"/>
          </p:nvPr>
        </p:nvSpPr>
        <p:spPr>
          <a:xfrm>
            <a:off x="4753737" y="1453454"/>
            <a:ext cx="3821112" cy="685800"/>
          </a:xfrm>
        </p:spPr>
        <p:txBody>
          <a:bodyPr/>
          <a:lstStyle/>
          <a:p>
            <a:r>
              <a:rPr lang="en-US" b="1" dirty="0"/>
              <a:t>With Individual Cultures</a:t>
            </a:r>
          </a:p>
        </p:txBody>
      </p:sp>
    </p:spTree>
    <p:extLst>
      <p:ext uri="{BB962C8B-B14F-4D97-AF65-F5344CB8AC3E}">
        <p14:creationId xmlns:p14="http://schemas.microsoft.com/office/powerpoint/2010/main" val="3662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0BCE7D-8B52-464D-8F52-FC9FCA3F8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 fontScale="90000"/>
          </a:bodyPr>
          <a:lstStyle/>
          <a:p>
            <a:r>
              <a:rPr lang="en-US" sz="2400" dirty="0"/>
              <a:t>Internal Processes </a:t>
            </a:r>
            <a:r>
              <a:rPr lang="en-US" sz="2400"/>
              <a:t>and decision-Making </a:t>
            </a:r>
            <a:r>
              <a:rPr lang="en-US" sz="2400" dirty="0"/>
              <a:t>Cycles in the Role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816CF-FFE8-0443-BA2F-676ED307D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404040"/>
                </a:solidFill>
              </a:rPr>
              <a:t>Look for strategic documents, showing priorities and timescales – these could be annual, three yearly or longer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404040"/>
                </a:solidFill>
              </a:rPr>
              <a:t>Pick out current priorities and attempt to connect or piggy-back your proposal onto one of them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404040"/>
                </a:solidFill>
              </a:rPr>
              <a:t>Show how your idea solves a current problem, exploits a priority target market, removes an obstacle to making progress with another of those priorities or, quite simply, makes the decision makers’ lives easier!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404040"/>
                </a:solidFill>
              </a:rPr>
              <a:t>Find out when funding decisions are made in the annual business planning cycle and time your presentation/pitch accordingly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404040"/>
                </a:solidFill>
              </a:rPr>
              <a:t>Find out which committees and boards make which decisions and make sure you go to the </a:t>
            </a:r>
            <a:r>
              <a:rPr lang="en-US" sz="1500">
                <a:solidFill>
                  <a:srgbClr val="404040"/>
                </a:solidFill>
              </a:rPr>
              <a:t>right one(s)</a:t>
            </a:r>
            <a:endParaRPr lang="en-US" sz="1500" dirty="0">
              <a:solidFill>
                <a:srgbClr val="404040"/>
              </a:solidFill>
            </a:endParaRPr>
          </a:p>
          <a:p>
            <a:pPr>
              <a:lnSpc>
                <a:spcPct val="90000"/>
              </a:lnSpc>
            </a:pPr>
            <a:endParaRPr lang="en-US" sz="1500" dirty="0">
              <a:solidFill>
                <a:srgbClr val="40404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7884B-D8D5-8F46-A423-5B4B6C20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6071" y="6238816"/>
            <a:ext cx="2065310" cy="3239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C5F874-6CAE-0343-BB4A-5839D48A22DC}" type="datetime3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 March, 2023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A5C57-312C-0646-B943-25CF8ADDB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69191" y="6217920"/>
            <a:ext cx="27432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E4AAA4-6363-4581-962D-1ACCC2D600C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747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{8784F574-EA18-3640-8D47-5256196D5DB2}tf10001120</Template>
  <TotalTime>2658</TotalTime>
  <Words>2094</Words>
  <Application>Microsoft Macintosh PowerPoint</Application>
  <PresentationFormat>On-screen Show (4:3)</PresentationFormat>
  <Paragraphs>315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Gill Sans MT</vt:lpstr>
      <vt:lpstr>Parcel</vt:lpstr>
      <vt:lpstr>Professional (I.E, Ethical)  Influencing  in the workplace  and beyond  </vt:lpstr>
      <vt:lpstr>Five Contributors to successful influencing</vt:lpstr>
      <vt:lpstr>Normal reactions to being influenced…  Distraction, Challenge, Risk and EGO</vt:lpstr>
      <vt:lpstr>Our ‘unthinking’ approach to influencing others……..</vt:lpstr>
      <vt:lpstr>The reality is that….</vt:lpstr>
      <vt:lpstr>Some ways in which people differ</vt:lpstr>
      <vt:lpstr>Think of Personality preference like ‘handedness’</vt:lpstr>
      <vt:lpstr>External or internal</vt:lpstr>
      <vt:lpstr>Data or Intuition</vt:lpstr>
      <vt:lpstr>Objective or Subjective</vt:lpstr>
      <vt:lpstr>Ordered or Unstructured</vt:lpstr>
      <vt:lpstr>Important to appreciate…</vt:lpstr>
      <vt:lpstr>R O A L</vt:lpstr>
      <vt:lpstr>Natural Questions</vt:lpstr>
      <vt:lpstr>A Model of  Four Organisational Cultures</vt:lpstr>
      <vt:lpstr>The Power Culture</vt:lpstr>
      <vt:lpstr>The Power Culture</vt:lpstr>
      <vt:lpstr>Examples of Power Cultures</vt:lpstr>
      <vt:lpstr>The Role Culture</vt:lpstr>
      <vt:lpstr>The Role Culture</vt:lpstr>
      <vt:lpstr>Examples of Role Cultures</vt:lpstr>
      <vt:lpstr>The Team Culture</vt:lpstr>
      <vt:lpstr>The team Culture</vt:lpstr>
      <vt:lpstr>Examples of Team Cultures</vt:lpstr>
      <vt:lpstr>The Individual Culture</vt:lpstr>
      <vt:lpstr>The Individual Culture</vt:lpstr>
      <vt:lpstr>Examples of Individual Cultures</vt:lpstr>
      <vt:lpstr>PowerPoint Presentation</vt:lpstr>
      <vt:lpstr>PowerPoint Presentation</vt:lpstr>
      <vt:lpstr>Internal Processes and decision-Making Cycles in the Role Culture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Organisational Culture</dc:title>
  <dc:creator>Andrew Scowcroft</dc:creator>
  <cp:lastModifiedBy>Andrew Scowcroft</cp:lastModifiedBy>
  <cp:revision>43</cp:revision>
  <cp:lastPrinted>2021-07-20T14:10:20Z</cp:lastPrinted>
  <dcterms:created xsi:type="dcterms:W3CDTF">2011-10-31T14:32:11Z</dcterms:created>
  <dcterms:modified xsi:type="dcterms:W3CDTF">2023-03-03T07:54:41Z</dcterms:modified>
</cp:coreProperties>
</file>