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4" r:id="rId1"/>
  </p:sldMasterIdLst>
  <p:notesMasterIdLst>
    <p:notesMasterId r:id="rId35"/>
  </p:notesMasterIdLst>
  <p:handoutMasterIdLst>
    <p:handoutMasterId r:id="rId36"/>
  </p:handoutMasterIdLst>
  <p:sldIdLst>
    <p:sldId id="364" r:id="rId2"/>
    <p:sldId id="546" r:id="rId3"/>
    <p:sldId id="525" r:id="rId4"/>
    <p:sldId id="526" r:id="rId5"/>
    <p:sldId id="545" r:id="rId6"/>
    <p:sldId id="482" r:id="rId7"/>
    <p:sldId id="528" r:id="rId8"/>
    <p:sldId id="529" r:id="rId9"/>
    <p:sldId id="543" r:id="rId10"/>
    <p:sldId id="530" r:id="rId11"/>
    <p:sldId id="531" r:id="rId12"/>
    <p:sldId id="534" r:id="rId13"/>
    <p:sldId id="544" r:id="rId14"/>
    <p:sldId id="487" r:id="rId15"/>
    <p:sldId id="536" r:id="rId16"/>
    <p:sldId id="537" r:id="rId17"/>
    <p:sldId id="547" r:id="rId18"/>
    <p:sldId id="501" r:id="rId19"/>
    <p:sldId id="502" r:id="rId20"/>
    <p:sldId id="503" r:id="rId21"/>
    <p:sldId id="504" r:id="rId22"/>
    <p:sldId id="505" r:id="rId23"/>
    <p:sldId id="507" r:id="rId24"/>
    <p:sldId id="508" r:id="rId25"/>
    <p:sldId id="509" r:id="rId26"/>
    <p:sldId id="511" r:id="rId27"/>
    <p:sldId id="513" r:id="rId28"/>
    <p:sldId id="542" r:id="rId29"/>
    <p:sldId id="517" r:id="rId30"/>
    <p:sldId id="519" r:id="rId31"/>
    <p:sldId id="520" r:id="rId32"/>
    <p:sldId id="521" r:id="rId33"/>
    <p:sldId id="522" r:id="rId34"/>
  </p:sldIdLst>
  <p:sldSz cx="9144000" cy="6858000" type="screen4x3"/>
  <p:notesSz cx="7010400" cy="92964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208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85E08"/>
    <a:srgbClr val="0000CC"/>
    <a:srgbClr val="0000FF"/>
    <a:srgbClr val="CC3300"/>
    <a:srgbClr val="FFA827"/>
    <a:srgbClr val="BE6A0E"/>
    <a:srgbClr val="EE8512"/>
    <a:srgbClr val="006600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22" autoAdjust="0"/>
    <p:restoredTop sz="70690" autoAdjust="0"/>
  </p:normalViewPr>
  <p:slideViewPr>
    <p:cSldViewPr>
      <p:cViewPr varScale="1">
        <p:scale>
          <a:sx n="45" d="100"/>
          <a:sy n="45" d="100"/>
        </p:scale>
        <p:origin x="141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-2448" y="-84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CBA1AEF1-6DF7-4CBF-92FD-02ED9E31E47F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91934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2688" y="698500"/>
            <a:ext cx="4645025" cy="348297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4720" y="4415790"/>
            <a:ext cx="5140960" cy="4183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E9959E96-1061-4E2E-B998-2EDD65CD9656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50619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442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112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2FE3F11-6D4C-423A-B4B6-69228312BD9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Operational Data Store is the database from which a business operates on an on-going basis. 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An EDW (Enterprise Data Warehouse) is an all-encompassing DW that covers all subject areas of interest to the entire organization. 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Metadata, “data about data,” are the means through which applications and users access the content of a data warehouse, through which its security is managed, and through which organizational management manages, in the true sense of the word, its information assets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79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Subject oriented – the data is organized by subject. This makes it useful not just for identifying what is happening within a particular subject area, but also for identifying the causes of the events.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Integrated – DW’s must place data from various sources into a consistent format. Thus, it deals with potential naming or unit of measure-related conflicts.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Time-variant – every DW has a temporal quality that is used to detect trends, deviations, and long term relationships for forecasting, comparisons and general decision support.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Non-volatile – after the data is entered into a warehouse, users cannot change or update it.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818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Dependent marts are created directly from a DW; therefore, such marts benefit from a consistent data model and good quality of data. On the other hand, independent data marts are designed specifically for a strategic business unit or department, containing data that was not derived from a parent DW.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200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ODS, or Operational Data Stores, are often used as an interim staging area for a data warehouse as their content is updated throughout the course of business operations.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ODS, are dynamic unlike the static nature of EDW’s, or Enterprise Data Warehouse, and are used for short-term decisions involving mission-critical applications rather than the medium and long term scope of EDW’s.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Metadata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 is useful -  3 types -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Syntactic metadata holds format instructions for individual entries ensuring inter-layer consistency. Semantic metadata is used to give users meaning to the entries, while structural metadata indicates how the entries should be assembled in order to provide utility.</a:t>
            </a: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Times New Roman" pitchFamily="18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6051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63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77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Times New Roman" pitchFamily="18" charset="0"/>
                <a:ea typeface="+mn-ea"/>
                <a:cs typeface="+mn-cs"/>
              </a:rPr>
              <a:t>ETL is the process through which data are loaded into a data warehouse, a DW could not exist without it. The ETL process also contributes to the quality of the data in a DW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4668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7437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5398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569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F9AB3-5B66-4179-A9B5-0BB785409A8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06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>
                <a:solidFill>
                  <a:srgbClr val="F85E0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rgbClr val="F85E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88925" indent="-28892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69913" indent="-29527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60425" indent="-3127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141413" indent="-31908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12863" indent="-2619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57200" y="1524000"/>
            <a:ext cx="8229600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1158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1524000" y="6528816"/>
            <a:ext cx="5867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b="1" i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Copyright © 2014 Pearson Education, Inc. </a:t>
            </a:r>
            <a:endParaRPr lang="en-US" sz="1200" dirty="0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Slide 2- </a:t>
            </a:r>
            <a:fld id="{0CFEC368-1D7A-4F81-ABF6-AE0E36BAF64C}" type="slidenum">
              <a:rPr lang="en-US" sz="1200" smtClean="0"/>
              <a:pPr/>
              <a:t>‹#›</a:t>
            </a:fld>
            <a:endParaRPr lang="en-US" sz="12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462481" y="1524000"/>
            <a:ext cx="8224319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 spc="-100" baseline="0">
          <a:solidFill>
            <a:srgbClr val="F85E08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88925" indent="-28892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69913" indent="-29527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96925" indent="-249238" algn="l" defTabSz="914400" rtl="0" eaLnBrk="1" latinLnBrk="0" hangingPunct="1">
        <a:spcBef>
          <a:spcPct val="20000"/>
        </a:spcBef>
        <a:buClr>
          <a:srgbClr val="F85E08"/>
        </a:buClr>
        <a:buSzPct val="90000"/>
        <a:buFont typeface="Wingdings" panose="05000000000000000000" pitchFamily="2" charset="2"/>
        <a:buChar char="§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85850" indent="-263525" algn="l" defTabSz="914400" rtl="0" eaLnBrk="1" latinLnBrk="0" hangingPunct="1">
        <a:spcBef>
          <a:spcPct val="20000"/>
        </a:spcBef>
        <a:buClr>
          <a:srgbClr val="F85E08"/>
        </a:buClr>
        <a:buFont typeface="Wingdings" panose="05000000000000000000" pitchFamily="2" charset="2"/>
        <a:buChar char="§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12863" indent="-261938" algn="l" defTabSz="914400" rtl="0" eaLnBrk="1" latinLnBrk="0" hangingPunct="1">
        <a:spcBef>
          <a:spcPct val="20000"/>
        </a:spcBef>
        <a:buClr>
          <a:srgbClr val="F85E08"/>
        </a:buClr>
        <a:buSzPct val="100000"/>
        <a:buFont typeface="Wingdings" panose="05000000000000000000" pitchFamily="2" charset="2"/>
        <a:buChar char="§"/>
        <a:defRPr sz="20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it.toolbox.com/wiki/index.php/Data_Warehouse_Fundamental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2a8pDbCab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4000" b="1" dirty="0" smtClean="0">
              <a:solidFill>
                <a:srgbClr val="F85E08"/>
              </a:solidFill>
            </a:endParaRPr>
          </a:p>
          <a:p>
            <a:r>
              <a:rPr lang="en-US" sz="43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6:</a:t>
            </a:r>
          </a:p>
          <a:p>
            <a:r>
              <a:rPr lang="en-US" sz="4000" b="1" dirty="0" smtClean="0"/>
              <a:t>Data Warehousing</a:t>
            </a:r>
            <a:endParaRPr lang="en-US" sz="4000" b="1" dirty="0">
              <a:solidFill>
                <a:srgbClr val="F85E08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42900" y="3048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and</a:t>
            </a:r>
          </a:p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>Business Intelligence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Week 2 problem solving</a:t>
            </a:r>
          </a:p>
          <a:p>
            <a:r>
              <a:rPr lang="en-GB" dirty="0" smtClean="0"/>
              <a:t>Group Analytics seminar revision</a:t>
            </a:r>
          </a:p>
          <a:p>
            <a:r>
              <a:rPr lang="en-GB" dirty="0" smtClean="0"/>
              <a:t>DW Lecture</a:t>
            </a:r>
          </a:p>
          <a:p>
            <a:r>
              <a:rPr lang="en-GB" dirty="0" smtClean="0"/>
              <a:t>Spreadsheet Analytics Lecture</a:t>
            </a:r>
          </a:p>
          <a:p>
            <a:r>
              <a:rPr lang="en-GB" dirty="0" smtClean="0"/>
              <a:t>Spreadsheet Practical (x2 exercises)</a:t>
            </a:r>
          </a:p>
          <a:p>
            <a:r>
              <a:rPr lang="en-GB" dirty="0" smtClean="0"/>
              <a:t>Homework – Analytics revision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776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Understand the basic definitions and concepts of data warehouses</a:t>
            </a:r>
          </a:p>
          <a:p>
            <a:r>
              <a:rPr lang="en-US" sz="3200" dirty="0"/>
              <a:t>Learn different types of data warehousing architectures; their comparative advantages and disadvantages</a:t>
            </a:r>
          </a:p>
          <a:p>
            <a:r>
              <a:rPr lang="en-US" sz="3200" dirty="0"/>
              <a:t>Describe the processes used in developing and managing data warehouses</a:t>
            </a:r>
          </a:p>
          <a:p>
            <a:r>
              <a:rPr lang="en-US" sz="3200" dirty="0"/>
              <a:t>Explain data warehousing </a:t>
            </a:r>
            <a:r>
              <a:rPr lang="en-US" sz="3200" dirty="0" smtClean="0"/>
              <a:t>operations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8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Explain the role of data warehouses in decision support</a:t>
            </a:r>
          </a:p>
          <a:p>
            <a:r>
              <a:rPr lang="en-US" sz="3200" dirty="0" smtClean="0"/>
              <a:t>Explain </a:t>
            </a:r>
            <a:r>
              <a:rPr lang="en-US" sz="3200" dirty="0"/>
              <a:t>data integration and the extraction, transformation, and load (ETL) processes</a:t>
            </a:r>
          </a:p>
          <a:p>
            <a:r>
              <a:rPr lang="en-US" sz="3200" dirty="0"/>
              <a:t>Describe real-time (a.k.a. right-time and/or active) data warehousing</a:t>
            </a:r>
          </a:p>
          <a:p>
            <a:r>
              <a:rPr lang="en-US" sz="3200" dirty="0"/>
              <a:t>Understand data warehouse administration and security issues</a:t>
            </a:r>
          </a:p>
        </p:txBody>
      </p:sp>
    </p:spTree>
    <p:extLst>
      <p:ext uri="{BB962C8B-B14F-4D97-AF65-F5344CB8AC3E}">
        <p14:creationId xmlns:p14="http://schemas.microsoft.com/office/powerpoint/2010/main" val="71388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Seminar…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Magpie </a:t>
            </a: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Sensing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Employs Analytics to </a:t>
            </a: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 a Vaccine Supply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Chain Effectively and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Safely</a:t>
            </a:r>
          </a:p>
          <a:p>
            <a:pPr>
              <a:buNone/>
            </a:pPr>
            <a:endParaRPr lang="en-US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dirty="0" smtClean="0"/>
              <a:t>Company background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Answer </a:t>
            </a:r>
            <a:r>
              <a:rPr lang="en-US" dirty="0" smtClean="0"/>
              <a:t>&amp; discuss the case questions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48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 Data Warehousing Topics</a:t>
            </a:r>
            <a:endParaRPr lang="en-US" dirty="0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DW definition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Characteristics of DW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Data Marts 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ODS, EDW, Metadata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Framework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Architecture &amp; ETL Process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Development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DW Issues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718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Data Warehouse?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SzPct val="70000"/>
            </a:pPr>
            <a:r>
              <a:rPr lang="en-US" altLang="ja-JP" sz="3200" dirty="0">
                <a:ea typeface="ＭＳ Ｐゴシック" charset="-128"/>
              </a:rPr>
              <a:t>A physical repository where relational data are specially organized to provide enterprise-wide, cleansed data in a </a:t>
            </a:r>
            <a:r>
              <a:rPr lang="en-US" altLang="ja-JP" sz="3200" dirty="0" err="1" smtClean="0">
                <a:ea typeface="ＭＳ Ｐゴシック" charset="-128"/>
              </a:rPr>
              <a:t>standardised</a:t>
            </a:r>
            <a:r>
              <a:rPr lang="en-US" altLang="ja-JP" sz="3200" dirty="0" smtClean="0">
                <a:ea typeface="ＭＳ Ｐゴシック" charset="-128"/>
              </a:rPr>
              <a:t> </a:t>
            </a:r>
            <a:r>
              <a:rPr lang="en-US" altLang="ja-JP" sz="3200" dirty="0">
                <a:ea typeface="ＭＳ Ｐゴシック" charset="-128"/>
              </a:rPr>
              <a:t>format</a:t>
            </a:r>
          </a:p>
          <a:p>
            <a:pPr lvl="3">
              <a:buSzPct val="70000"/>
            </a:pPr>
            <a:endParaRPr lang="en-US" sz="1200" dirty="0"/>
          </a:p>
          <a:p>
            <a:pPr>
              <a:buSzPct val="70000"/>
            </a:pPr>
            <a:r>
              <a:rPr lang="en-US" sz="3200" dirty="0"/>
              <a:t>“The data warehouse is a collection of </a:t>
            </a:r>
            <a:r>
              <a:rPr lang="en-US" sz="3200" u="sng" dirty="0"/>
              <a:t>integrated</a:t>
            </a:r>
            <a:r>
              <a:rPr lang="en-US" sz="3200" dirty="0"/>
              <a:t>, </a:t>
            </a:r>
            <a:r>
              <a:rPr lang="en-US" sz="3200" u="sng" dirty="0"/>
              <a:t>subject-oriented</a:t>
            </a:r>
            <a:r>
              <a:rPr lang="en-US" sz="3200" dirty="0"/>
              <a:t> databases </a:t>
            </a:r>
            <a:r>
              <a:rPr lang="en-US" sz="3200" dirty="0" smtClean="0"/>
              <a:t>designed </a:t>
            </a:r>
            <a:r>
              <a:rPr lang="en-US" sz="3200" dirty="0"/>
              <a:t>to support DSS functions, where each unit of data is </a:t>
            </a:r>
            <a:r>
              <a:rPr lang="en-US" sz="3200" u="sng" dirty="0"/>
              <a:t>non-volatile</a:t>
            </a:r>
            <a:r>
              <a:rPr lang="en-US" sz="3200" dirty="0"/>
              <a:t> and relevant to some moment in time” </a:t>
            </a:r>
          </a:p>
        </p:txBody>
      </p:sp>
    </p:spTree>
    <p:extLst>
      <p:ext uri="{BB962C8B-B14F-4D97-AF65-F5344CB8AC3E}">
        <p14:creationId xmlns:p14="http://schemas.microsoft.com/office/powerpoint/2010/main" val="3675074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Characteristics of </a:t>
            </a:r>
            <a:r>
              <a:rPr lang="en-US" dirty="0" smtClean="0"/>
              <a:t>DWs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5613" indent="-455613">
              <a:lnSpc>
                <a:spcPct val="90000"/>
              </a:lnSpc>
            </a:pPr>
            <a:r>
              <a:rPr lang="en-US" sz="3200" dirty="0"/>
              <a:t>Subject oriented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Integrated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Time-variant (time series)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Nonvolatile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Summarized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Not normalized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Metadata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/>
              <a:t>Web based, relational/multi-dimensional </a:t>
            </a:r>
          </a:p>
          <a:p>
            <a:pPr marL="455613" indent="-455613">
              <a:lnSpc>
                <a:spcPct val="90000"/>
              </a:lnSpc>
            </a:pPr>
            <a:r>
              <a:rPr lang="en-US" sz="3200" dirty="0" smtClean="0"/>
              <a:t>Client/server, real-time/right-time/active …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99853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Full explanation:</a:t>
            </a:r>
          </a:p>
          <a:p>
            <a:endParaRPr lang="en-US" dirty="0"/>
          </a:p>
          <a:p>
            <a:r>
              <a:rPr lang="nl-NL" dirty="0">
                <a:hlinkClick r:id="rId2"/>
              </a:rPr>
              <a:t>http://it.toolbox.com/wiki/index.php/</a:t>
            </a:r>
            <a:r>
              <a:rPr lang="nl-NL" dirty="0" smtClean="0">
                <a:hlinkClick r:id="rId2"/>
              </a:rPr>
              <a:t>Data_Warehouse_Fundamentals</a:t>
            </a:r>
            <a:endParaRPr lang="nl-NL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627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Mart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ja-JP" dirty="0">
                <a:ea typeface="ＭＳ Ｐゴシック" charset="-128"/>
              </a:rPr>
              <a:t>A departmental </a:t>
            </a:r>
            <a:r>
              <a:rPr lang="en-US" altLang="ja-JP" dirty="0" smtClean="0">
                <a:ea typeface="ＭＳ Ｐゴシック" charset="-128"/>
              </a:rPr>
              <a:t>small-scale “DW” </a:t>
            </a:r>
            <a:r>
              <a:rPr lang="en-US" altLang="ja-JP" dirty="0">
                <a:ea typeface="ＭＳ Ｐゴシック" charset="-128"/>
              </a:rPr>
              <a:t>that stores only </a:t>
            </a:r>
            <a:r>
              <a:rPr lang="en-US" altLang="ja-JP" dirty="0" smtClean="0">
                <a:ea typeface="ＭＳ Ｐゴシック" charset="-128"/>
              </a:rPr>
              <a:t>limited/relevant </a:t>
            </a:r>
            <a:r>
              <a:rPr lang="en-US" altLang="ja-JP" dirty="0">
                <a:ea typeface="ＭＳ Ｐゴシック" charset="-128"/>
              </a:rPr>
              <a:t>data </a:t>
            </a:r>
          </a:p>
          <a:p>
            <a:pPr lvl="5">
              <a:lnSpc>
                <a:spcPct val="90000"/>
              </a:lnSpc>
            </a:pPr>
            <a:endParaRPr lang="en-US" b="1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FF0000"/>
                </a:solidFill>
              </a:rPr>
              <a:t>Dependent data mart 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dirty="0"/>
              <a:t>	A subset that is created directly from a data warehouse </a:t>
            </a:r>
          </a:p>
          <a:p>
            <a:pPr lvl="5">
              <a:lnSpc>
                <a:spcPct val="90000"/>
              </a:lnSpc>
            </a:pP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FF0000"/>
                </a:solidFill>
              </a:rPr>
              <a:t>Independent data mart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dirty="0"/>
              <a:t>	A small data warehouse designed for a strategic business unit or a department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343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929640"/>
          </a:xfrm>
        </p:spPr>
        <p:txBody>
          <a:bodyPr/>
          <a:lstStyle/>
          <a:p>
            <a:r>
              <a:rPr lang="en-US" dirty="0" smtClean="0"/>
              <a:t>Other DW Components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25780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Operational data stores (ODS)</a:t>
            </a:r>
          </a:p>
          <a:p>
            <a:pPr>
              <a:buFontTx/>
              <a:buNone/>
            </a:pPr>
            <a:r>
              <a:rPr lang="en-US" sz="2800" dirty="0"/>
              <a:t>	A type of database often used as an interim area for a data warehouse</a:t>
            </a:r>
          </a:p>
          <a:p>
            <a:r>
              <a:rPr lang="en-US" sz="2800" dirty="0">
                <a:solidFill>
                  <a:srgbClr val="FF0000"/>
                </a:solidFill>
              </a:rPr>
              <a:t>Oper marts </a:t>
            </a:r>
            <a:r>
              <a:rPr lang="en-US" sz="2800" dirty="0" smtClean="0">
                <a:solidFill>
                  <a:srgbClr val="FF0000"/>
                </a:solidFill>
              </a:rPr>
              <a:t>- </a:t>
            </a:r>
            <a:r>
              <a:rPr lang="en-US" sz="2800" dirty="0"/>
              <a:t>a</a:t>
            </a:r>
            <a:r>
              <a:rPr lang="en-US" sz="2800" dirty="0" smtClean="0"/>
              <a:t>n </a:t>
            </a:r>
            <a:r>
              <a:rPr lang="en-US" sz="2800" dirty="0"/>
              <a:t>operational data mart.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Enterprise data warehouse (EDW)</a:t>
            </a:r>
          </a:p>
          <a:p>
            <a:pPr>
              <a:buFontTx/>
              <a:buNone/>
            </a:pPr>
            <a:r>
              <a:rPr lang="en-US" sz="2800" dirty="0"/>
              <a:t>	A data warehouse for the enterprise. </a:t>
            </a:r>
          </a:p>
          <a:p>
            <a:r>
              <a:rPr lang="en-US" altLang="ja-JP" sz="2800" dirty="0">
                <a:solidFill>
                  <a:srgbClr val="FF0000"/>
                </a:solidFill>
                <a:ea typeface="ＭＳ Ｐゴシック" charset="-128"/>
              </a:rPr>
              <a:t>Metadata </a:t>
            </a:r>
          </a:p>
          <a:p>
            <a:pPr>
              <a:buFontTx/>
              <a:buNone/>
            </a:pPr>
            <a:r>
              <a:rPr lang="en-US" altLang="ja-JP" sz="2800" dirty="0">
                <a:ea typeface="ＭＳ Ｐゴシック" charset="-128"/>
              </a:rPr>
              <a:t>	Data about data. In a data warehouse, metadata describe the contents of a data warehouse and the manner of its acquisition and </a:t>
            </a:r>
            <a:r>
              <a:rPr lang="en-US" altLang="ja-JP" sz="2800" dirty="0" smtClean="0">
                <a:ea typeface="ＭＳ Ｐゴシック" charset="-128"/>
              </a:rPr>
              <a:t>use.</a:t>
            </a:r>
            <a:r>
              <a:rPr lang="de-DE" altLang="ja-JP" sz="2800" dirty="0">
                <a:ea typeface="ＭＳ Ｐゴシック" charset="-128"/>
              </a:rPr>
              <a:t> </a:t>
            </a:r>
            <a:r>
              <a:rPr lang="de-DE" altLang="ja-JP" sz="2800" dirty="0">
                <a:ea typeface="ＭＳ Ｐゴシック" charset="-128"/>
                <a:hlinkClick r:id="rId3"/>
              </a:rPr>
              <a:t>https://www.youtube.com/watch?v=</a:t>
            </a:r>
            <a:r>
              <a:rPr lang="de-DE" altLang="ja-JP" sz="2800" dirty="0" smtClean="0">
                <a:ea typeface="ＭＳ Ｐゴシック" charset="-128"/>
                <a:hlinkClick r:id="rId3"/>
              </a:rPr>
              <a:t>i2a8pDbCabg</a:t>
            </a:r>
            <a:endParaRPr lang="de-DE" altLang="ja-JP" sz="2800" dirty="0" smtClean="0">
              <a:ea typeface="ＭＳ Ｐゴシック" charset="-128"/>
            </a:endParaRPr>
          </a:p>
          <a:p>
            <a:pPr>
              <a:buFontTx/>
              <a:buNone/>
            </a:pPr>
            <a:r>
              <a:rPr lang="en-US" altLang="ja-JP" sz="2800" dirty="0" smtClean="0">
                <a:ea typeface="ＭＳ Ｐゴシック" charset="-128"/>
              </a:rPr>
              <a:t> </a:t>
            </a:r>
          </a:p>
          <a:p>
            <a:pPr>
              <a:buFontTx/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54574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2.1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Better Data Plan: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Well-Established TELCOs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Leverage Data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Warehousing and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Analytics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Stay </a:t>
            </a:r>
            <a:r>
              <a:rPr lang="en-US" sz="32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Top in </a:t>
            </a:r>
            <a:r>
              <a:rPr lang="en-US" sz="32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Competitive Industry</a:t>
            </a:r>
          </a:p>
          <a:p>
            <a:pPr marL="0" indent="0">
              <a:buNone/>
            </a:pP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are the main challenges for TELCOs?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can data warehousing and data </a:t>
            </a:r>
            <a:r>
              <a:rPr lang="en-US" sz="3200" dirty="0" smtClean="0"/>
              <a:t>analytics help </a:t>
            </a:r>
            <a:r>
              <a:rPr lang="en-US" sz="3200" dirty="0"/>
              <a:t>TELCOs in overcoming their challenges?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Why </a:t>
            </a:r>
            <a:r>
              <a:rPr lang="en-US" sz="3200" dirty="0"/>
              <a:t>do you think TELCOs are well suited to </a:t>
            </a:r>
            <a:r>
              <a:rPr lang="en-US" sz="3200" dirty="0" smtClean="0"/>
              <a:t>take full </a:t>
            </a:r>
            <a:r>
              <a:rPr lang="en-US" sz="3200" dirty="0"/>
              <a:t>advantage of data analytics?</a:t>
            </a:r>
          </a:p>
        </p:txBody>
      </p:sp>
    </p:spTree>
    <p:extLst>
      <p:ext uri="{BB962C8B-B14F-4D97-AF65-F5344CB8AC3E}">
        <p14:creationId xmlns:p14="http://schemas.microsoft.com/office/powerpoint/2010/main" val="3838183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70104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Major </a:t>
            </a:r>
            <a:r>
              <a:rPr lang="en-US" dirty="0" err="1" smtClean="0"/>
              <a:t>componets</a:t>
            </a:r>
            <a:r>
              <a:rPr lang="en-US" dirty="0" smtClean="0"/>
              <a:t> of a data warehouse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1295400"/>
            <a:ext cx="8763000" cy="4876800"/>
          </a:xfrm>
        </p:spPr>
        <p:txBody>
          <a:bodyPr>
            <a:noAutofit/>
          </a:bodyPr>
          <a:lstStyle/>
          <a:p>
            <a:pPr lvl="0"/>
            <a:r>
              <a:rPr lang="en-US" sz="2100" b="1" i="1" dirty="0"/>
              <a:t>Data sources.</a:t>
            </a:r>
            <a:r>
              <a:rPr lang="en-US" sz="2100" dirty="0"/>
              <a:t> Data are sourced from operational systems and possibly from external data sources.</a:t>
            </a:r>
            <a:endParaRPr lang="en-GB" sz="2100" dirty="0"/>
          </a:p>
          <a:p>
            <a:pPr lvl="0"/>
            <a:r>
              <a:rPr lang="en-US" sz="2100" b="1" i="1" dirty="0"/>
              <a:t>Data extraction and transformation.</a:t>
            </a:r>
            <a:r>
              <a:rPr lang="en-US" sz="2100" dirty="0"/>
              <a:t> Data are extracted and properly transformed using custom-written or commercial software called ETL.</a:t>
            </a:r>
            <a:endParaRPr lang="en-GB" sz="2100" dirty="0"/>
          </a:p>
          <a:p>
            <a:pPr lvl="0"/>
            <a:r>
              <a:rPr lang="en-US" sz="2100" b="1" i="1" dirty="0"/>
              <a:t>Data loading.</a:t>
            </a:r>
            <a:r>
              <a:rPr lang="en-US" sz="2100" dirty="0"/>
              <a:t> Data are loaded into a staging area, where they are transformed and cleansed. The data are then ready to load into the data warehouse.</a:t>
            </a:r>
            <a:endParaRPr lang="en-GB" sz="2100" dirty="0"/>
          </a:p>
          <a:p>
            <a:pPr lvl="0"/>
            <a:r>
              <a:rPr lang="en-US" sz="2100" b="1" i="1" dirty="0"/>
              <a:t>Comprehensive database.</a:t>
            </a:r>
            <a:r>
              <a:rPr lang="en-US" sz="2100" dirty="0"/>
              <a:t> This is the EDW that supports decision analysis by providing relevant summarized and detailed information.</a:t>
            </a:r>
            <a:endParaRPr lang="en-GB" sz="2100" dirty="0"/>
          </a:p>
          <a:p>
            <a:pPr lvl="0"/>
            <a:r>
              <a:rPr lang="en-US" sz="2100" b="1" i="1" dirty="0"/>
              <a:t>Metadata.</a:t>
            </a:r>
            <a:r>
              <a:rPr lang="en-US" sz="2100" dirty="0"/>
              <a:t> Metadata are maintained for access by IT personnel and users. Metadata include rules for organizing data summaries that are easy to index and search.</a:t>
            </a:r>
            <a:endParaRPr lang="en-GB" sz="2100" dirty="0"/>
          </a:p>
          <a:p>
            <a:pPr lvl="0"/>
            <a:r>
              <a:rPr lang="en-US" sz="2100" b="1" i="1" dirty="0"/>
              <a:t>Middleware tools.</a:t>
            </a:r>
            <a:r>
              <a:rPr lang="en-US" sz="2100" dirty="0"/>
              <a:t> Middleware tools enable access to the data warehouse from a variety of front-end applications.</a:t>
            </a:r>
            <a:endParaRPr lang="en-GB" sz="2100" dirty="0"/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300216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Generic DW </a:t>
            </a:r>
            <a:r>
              <a:rPr lang="en-US" dirty="0"/>
              <a:t>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676400"/>
            <a:ext cx="8037809" cy="4594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8681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Data Integration and the Extraction, Transformation, and Load (ETL)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ETL = E</a:t>
            </a:r>
            <a:r>
              <a:rPr lang="en-US" sz="2400" dirty="0" smtClean="0"/>
              <a:t>xtract</a:t>
            </a:r>
            <a:r>
              <a:rPr lang="en-US" sz="2400" dirty="0" smtClean="0">
                <a:solidFill>
                  <a:srgbClr val="FF0000"/>
                </a:solidFill>
              </a:rPr>
              <a:t> T</a:t>
            </a:r>
            <a:r>
              <a:rPr lang="en-US" sz="2400" dirty="0" smtClean="0"/>
              <a:t>ransform</a:t>
            </a:r>
            <a:r>
              <a:rPr lang="en-US" sz="2400" dirty="0" smtClean="0">
                <a:solidFill>
                  <a:srgbClr val="FF0000"/>
                </a:solidFill>
              </a:rPr>
              <a:t> L</a:t>
            </a:r>
            <a:r>
              <a:rPr lang="en-US" sz="2400" dirty="0" smtClean="0"/>
              <a:t>oad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Data integration </a:t>
            </a:r>
          </a:p>
          <a:p>
            <a:pPr>
              <a:buFontTx/>
              <a:buNone/>
            </a:pPr>
            <a:r>
              <a:rPr lang="en-US" sz="2400" dirty="0" smtClean="0"/>
              <a:t>	Integration that comprises three major processes: data access, data federation, and change capture.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Enterprise </a:t>
            </a:r>
            <a:r>
              <a:rPr lang="en-US" sz="2400" dirty="0">
                <a:solidFill>
                  <a:srgbClr val="FF0000"/>
                </a:solidFill>
              </a:rPr>
              <a:t>application integration (EAI)</a:t>
            </a:r>
          </a:p>
          <a:p>
            <a:pPr>
              <a:buFontTx/>
              <a:buNone/>
            </a:pPr>
            <a:r>
              <a:rPr lang="en-US" sz="2400" dirty="0"/>
              <a:t>	A technology that</a:t>
            </a:r>
            <a:r>
              <a:rPr lang="en-US" sz="2400" b="1" dirty="0"/>
              <a:t> </a:t>
            </a:r>
            <a:r>
              <a:rPr lang="en-US" sz="2400" dirty="0"/>
              <a:t>provides a vehicle for pushing data from source systems into a data warehouse </a:t>
            </a:r>
          </a:p>
          <a:p>
            <a:r>
              <a:rPr lang="en-US" sz="2400" dirty="0">
                <a:solidFill>
                  <a:srgbClr val="FF0000"/>
                </a:solidFill>
              </a:rPr>
              <a:t>Enterprise information integration (EII) </a:t>
            </a:r>
          </a:p>
          <a:p>
            <a:pPr>
              <a:buFontTx/>
              <a:buNone/>
            </a:pPr>
            <a:r>
              <a:rPr lang="en-US" sz="2400" dirty="0"/>
              <a:t>	An evolving tool space that promises real-time data integration from a variety of sources, such as </a:t>
            </a:r>
            <a:r>
              <a:rPr lang="en-US" sz="2400" dirty="0" smtClean="0"/>
              <a:t>relational or </a:t>
            </a:r>
            <a:r>
              <a:rPr lang="en-US" sz="2400" dirty="0"/>
              <a:t>multidimensional</a:t>
            </a:r>
            <a:r>
              <a:rPr lang="en-US" sz="2400" dirty="0" smtClean="0"/>
              <a:t> </a:t>
            </a:r>
            <a:r>
              <a:rPr lang="en-US" sz="2400" dirty="0"/>
              <a:t>databases, Web services, </a:t>
            </a:r>
            <a:r>
              <a:rPr lang="en-US" sz="2400" dirty="0" smtClean="0"/>
              <a:t>etc.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1037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Data Integration and the Extraction, Transformation, and Load (ETL) Process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133600"/>
            <a:ext cx="8305800" cy="3583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0061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B</a:t>
            </a:r>
            <a:r>
              <a:rPr lang="en-US" sz="3600" dirty="0" smtClean="0"/>
              <a:t>enefits </a:t>
            </a:r>
            <a:r>
              <a:rPr lang="en-US" sz="3600" dirty="0"/>
              <a:t>of </a:t>
            </a:r>
            <a:r>
              <a:rPr lang="en-US" sz="3600" dirty="0" smtClean="0"/>
              <a:t>Data </a:t>
            </a:r>
            <a:r>
              <a:rPr lang="en-US" sz="3600" dirty="0"/>
              <a:t>W</a:t>
            </a:r>
            <a:r>
              <a:rPr lang="en-US" sz="3600" dirty="0" smtClean="0"/>
              <a:t>arehouses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876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50" i="1" dirty="0"/>
              <a:t>Direct</a:t>
            </a:r>
            <a:r>
              <a:rPr lang="en-US" sz="2050" dirty="0"/>
              <a:t> benefits include:</a:t>
            </a:r>
            <a:endParaRPr lang="en-GB" sz="2050" dirty="0"/>
          </a:p>
          <a:p>
            <a:pPr lvl="0"/>
            <a:r>
              <a:rPr lang="en-US" sz="2050" dirty="0"/>
              <a:t>Allowing end users to perform extensive analysis in numerous ways.</a:t>
            </a:r>
            <a:endParaRPr lang="en-GB" sz="2050" dirty="0"/>
          </a:p>
          <a:p>
            <a:pPr lvl="0"/>
            <a:r>
              <a:rPr lang="en-US" sz="2050" dirty="0"/>
              <a:t>A consolidated view of corporate data (i.e., a single version of the truth).</a:t>
            </a:r>
            <a:endParaRPr lang="en-GB" sz="2050" dirty="0"/>
          </a:p>
          <a:p>
            <a:pPr lvl="0"/>
            <a:r>
              <a:rPr lang="en-US" sz="2050" dirty="0"/>
              <a:t>Better and more timely information. </a:t>
            </a:r>
            <a:endParaRPr lang="en-US" sz="2050" dirty="0" smtClean="0"/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data warehouse permits information processing to be offloaded from costly operational systems onto low-cost servers; therefore, end-user information requests can be processed more quickly.</a:t>
            </a:r>
            <a:endParaRPr lang="en-GB" sz="2000" dirty="0"/>
          </a:p>
          <a:p>
            <a:pPr lvl="0"/>
            <a:r>
              <a:rPr lang="en-US" sz="2050" dirty="0"/>
              <a:t>Enhanced system performance. </a:t>
            </a:r>
            <a:endParaRPr lang="en-US" sz="2050" dirty="0" smtClean="0"/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data warehouse frees production processing because some operational system reporting requirements are moved to DSS.</a:t>
            </a:r>
            <a:endParaRPr lang="en-GB" sz="2000" dirty="0"/>
          </a:p>
          <a:p>
            <a:pPr lvl="0"/>
            <a:r>
              <a:rPr lang="en-US" sz="2050" dirty="0"/>
              <a:t>Simplification of data access.</a:t>
            </a:r>
            <a:endParaRPr lang="en-GB" sz="2050" dirty="0"/>
          </a:p>
          <a:p>
            <a:pPr marL="0" indent="0">
              <a:buNone/>
            </a:pPr>
            <a:r>
              <a:rPr lang="en-US" sz="1500" i="1" dirty="0"/>
              <a:t> </a:t>
            </a:r>
            <a:endParaRPr lang="en-GB" sz="1500" dirty="0"/>
          </a:p>
          <a:p>
            <a:pPr marL="0" indent="0">
              <a:buNone/>
            </a:pPr>
            <a:r>
              <a:rPr lang="en-US" sz="2050" i="1" dirty="0"/>
              <a:t>Indirect</a:t>
            </a:r>
            <a:r>
              <a:rPr lang="en-US" sz="2050" dirty="0"/>
              <a:t> benefits arise when end users take advantage of these direct benefits.</a:t>
            </a:r>
            <a:endParaRPr lang="en-GB" sz="2050" dirty="0"/>
          </a:p>
          <a:p>
            <a:endParaRPr lang="en-GB" sz="2050" dirty="0"/>
          </a:p>
        </p:txBody>
      </p:sp>
    </p:spTree>
    <p:extLst>
      <p:ext uri="{BB962C8B-B14F-4D97-AF65-F5344CB8AC3E}">
        <p14:creationId xmlns:p14="http://schemas.microsoft.com/office/powerpoint/2010/main" val="2321456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610600" cy="115824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Additional Data Warehouse Considerations </a:t>
            </a:r>
            <a:br>
              <a:rPr lang="en-US" dirty="0" smtClean="0"/>
            </a:br>
            <a:r>
              <a:rPr lang="en-US" dirty="0" smtClean="0"/>
              <a:t>Hosted Data Warehouses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Benefits:</a:t>
            </a:r>
          </a:p>
          <a:p>
            <a:pPr lvl="1"/>
            <a:r>
              <a:rPr lang="en-US" sz="2800" dirty="0" smtClean="0"/>
              <a:t>Requires minimal investment in infrastructure</a:t>
            </a:r>
          </a:p>
          <a:p>
            <a:pPr lvl="1"/>
            <a:r>
              <a:rPr lang="en-US" sz="2800" dirty="0" smtClean="0"/>
              <a:t>Frees up capacity on in-house systems</a:t>
            </a:r>
          </a:p>
          <a:p>
            <a:pPr lvl="1"/>
            <a:r>
              <a:rPr lang="en-US" sz="2800" dirty="0" smtClean="0"/>
              <a:t>Frees up cash flow</a:t>
            </a:r>
          </a:p>
          <a:p>
            <a:pPr lvl="1"/>
            <a:r>
              <a:rPr lang="en-US" sz="2800" dirty="0" smtClean="0"/>
              <a:t>Makes powerful solutions affordable</a:t>
            </a:r>
          </a:p>
          <a:p>
            <a:pPr lvl="1"/>
            <a:r>
              <a:rPr lang="en-US" sz="2800" dirty="0" smtClean="0"/>
              <a:t>Enables solutions that provide for growth</a:t>
            </a:r>
          </a:p>
          <a:p>
            <a:pPr lvl="1"/>
            <a:r>
              <a:rPr lang="en-US" sz="2800" dirty="0" smtClean="0"/>
              <a:t>Offers better quality equipment and software</a:t>
            </a:r>
          </a:p>
          <a:p>
            <a:pPr lvl="1"/>
            <a:r>
              <a:rPr lang="en-US" sz="2800" dirty="0" smtClean="0"/>
              <a:t>Provides faster </a:t>
            </a:r>
            <a:r>
              <a:rPr lang="en-US" sz="2800" dirty="0" smtClean="0"/>
              <a:t>connections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29535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Representation of Data in DW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Dimensional Modeling </a:t>
            </a:r>
          </a:p>
          <a:p>
            <a:pPr lvl="1"/>
            <a:r>
              <a:rPr lang="en-US" sz="2400" dirty="0" smtClean="0"/>
              <a:t>A retrieval-based system that supports high-volume query access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Star schema </a:t>
            </a:r>
          </a:p>
          <a:p>
            <a:pPr lvl="1"/>
            <a:r>
              <a:rPr lang="en-US" sz="2400" dirty="0" smtClean="0"/>
              <a:t>The most commonly used and the simplest style of dimensional modeling</a:t>
            </a:r>
          </a:p>
          <a:p>
            <a:pPr lvl="1"/>
            <a:r>
              <a:rPr lang="en-US" sz="2400" dirty="0" smtClean="0"/>
              <a:t>Contain a </a:t>
            </a:r>
            <a:r>
              <a:rPr lang="en-US" sz="2400" dirty="0" smtClean="0">
                <a:solidFill>
                  <a:srgbClr val="FF0000"/>
                </a:solidFill>
              </a:rPr>
              <a:t>fact table </a:t>
            </a:r>
            <a:r>
              <a:rPr lang="en-US" sz="2400" dirty="0" smtClean="0"/>
              <a:t>surrounded by and connected to several </a:t>
            </a:r>
            <a:r>
              <a:rPr lang="en-US" sz="2400" dirty="0" smtClean="0">
                <a:solidFill>
                  <a:srgbClr val="FF0000"/>
                </a:solidFill>
              </a:rPr>
              <a:t>dimension tables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Snowflakes schema </a:t>
            </a:r>
          </a:p>
          <a:p>
            <a:pPr lvl="1"/>
            <a:r>
              <a:rPr lang="en-US" sz="2400" dirty="0" smtClean="0"/>
              <a:t>An extension of star schema where the diagram resembles a snowflake in shape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662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 smtClean="0"/>
              <a:t>The ability to organize, present, and analyze data by several dimensions, such as sales by region, by product, by salesperson, and by time (four dimensions)</a:t>
            </a:r>
          </a:p>
          <a:p>
            <a:r>
              <a:rPr lang="en-US" sz="2800" dirty="0" smtClean="0">
                <a:solidFill>
                  <a:srgbClr val="F85E08"/>
                </a:solidFill>
              </a:rPr>
              <a:t>Multidimensional presentation  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Dimensions:</a:t>
            </a:r>
            <a:r>
              <a:rPr lang="en-US" sz="2400" dirty="0" smtClean="0"/>
              <a:t> products, salespeople, market segments, business units, geographical locations, distribution channels, country, or industry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Measures: </a:t>
            </a:r>
            <a:r>
              <a:rPr lang="en-US" sz="2400" dirty="0" smtClean="0"/>
              <a:t>money, sales volume, head count, inventory profit, actual versus forecast</a:t>
            </a:r>
          </a:p>
          <a:p>
            <a:pPr lvl="1"/>
            <a:r>
              <a:rPr lang="en-US" sz="2400" dirty="0" smtClean="0">
                <a:solidFill>
                  <a:srgbClr val="C00000"/>
                </a:solidFill>
              </a:rPr>
              <a:t>Time:</a:t>
            </a:r>
            <a:r>
              <a:rPr lang="en-US" sz="2400" dirty="0" smtClean="0"/>
              <a:t> daily, weekly, monthly, quarterly, or yearly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58240"/>
          </a:xfrm>
        </p:spPr>
        <p:txBody>
          <a:bodyPr/>
          <a:lstStyle/>
          <a:p>
            <a:r>
              <a:rPr lang="en-US" dirty="0" smtClean="0"/>
              <a:t>Multidimensionality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00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 versus Snowflake Schema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1" y="1905000"/>
            <a:ext cx="8892339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0127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 of Data in DW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US" sz="2800" dirty="0" smtClean="0"/>
              <a:t>OLTP vs. OLAP…</a:t>
            </a:r>
          </a:p>
          <a:p>
            <a:pPr lvl="2">
              <a:lnSpc>
                <a:spcPct val="80000"/>
              </a:lnSpc>
            </a:pPr>
            <a:endParaRPr lang="en-US" sz="1600" dirty="0" smtClean="0"/>
          </a:p>
          <a:p>
            <a:pPr>
              <a:lnSpc>
                <a:spcPct val="80000"/>
              </a:lnSpc>
            </a:pPr>
            <a:r>
              <a:rPr lang="en-US" sz="2800" dirty="0"/>
              <a:t>OLTP (online transaction processing)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Capturing </a:t>
            </a:r>
            <a:r>
              <a:rPr lang="en-US" sz="2400" dirty="0"/>
              <a:t>and storing data </a:t>
            </a:r>
            <a:r>
              <a:rPr lang="en-US" sz="2400" dirty="0" smtClean="0"/>
              <a:t>from ERP</a:t>
            </a:r>
            <a:r>
              <a:rPr lang="en-US" sz="2400" dirty="0"/>
              <a:t>, CRM, </a:t>
            </a:r>
            <a:r>
              <a:rPr lang="en-US" sz="2400" dirty="0" smtClean="0"/>
              <a:t>POS, …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The main focus is on </a:t>
            </a:r>
            <a:r>
              <a:rPr lang="en-US" sz="2400" u="sng" dirty="0"/>
              <a:t>efficiency</a:t>
            </a:r>
            <a:r>
              <a:rPr lang="en-US" sz="2400" dirty="0"/>
              <a:t> of routine </a:t>
            </a:r>
            <a:r>
              <a:rPr lang="en-US" sz="2400" dirty="0" smtClean="0"/>
              <a:t>tasks</a:t>
            </a:r>
          </a:p>
          <a:p>
            <a:pPr lvl="2">
              <a:lnSpc>
                <a:spcPct val="80000"/>
              </a:lnSpc>
            </a:pPr>
            <a:endParaRPr lang="en-US" sz="2000" dirty="0" smtClean="0"/>
          </a:p>
          <a:p>
            <a:pPr>
              <a:lnSpc>
                <a:spcPct val="80000"/>
              </a:lnSpc>
            </a:pPr>
            <a:r>
              <a:rPr lang="en-US" sz="2800" dirty="0" smtClean="0"/>
              <a:t>OLAP (Online analytical processing)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Converting data into information for </a:t>
            </a:r>
            <a:r>
              <a:rPr lang="en-US" sz="2400" u="sng" dirty="0" smtClean="0"/>
              <a:t>decision support</a:t>
            </a:r>
          </a:p>
          <a:p>
            <a:pPr lvl="1">
              <a:lnSpc>
                <a:spcPct val="80000"/>
              </a:lnSpc>
            </a:pPr>
            <a:r>
              <a:rPr lang="en-US" sz="2400" dirty="0" smtClean="0"/>
              <a:t>Data cubes, drill-down / rollup, slice &amp; dice, …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Requesting ad hoc reports	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Conducting statistical and other analyses </a:t>
            </a:r>
          </a:p>
          <a:p>
            <a:pPr lvl="1">
              <a:lnSpc>
                <a:spcPct val="80000"/>
              </a:lnSpc>
              <a:buSzPct val="70000"/>
            </a:pPr>
            <a:r>
              <a:rPr lang="en-US" sz="2400" dirty="0" smtClean="0"/>
              <a:t>Developing multimedia-based </a:t>
            </a:r>
            <a:r>
              <a:rPr lang="en-US" sz="2400" dirty="0" smtClean="0"/>
              <a:t>applications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0023825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 vs. OLTP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75" y="1743075"/>
            <a:ext cx="8391525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83737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 Operations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solidFill>
                  <a:srgbClr val="FF0000"/>
                </a:solidFill>
              </a:rPr>
              <a:t>Slice</a:t>
            </a:r>
            <a:r>
              <a:rPr lang="en-US" sz="2800" dirty="0" smtClean="0"/>
              <a:t> - a subset of a multidimensional array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Dice</a:t>
            </a:r>
            <a:r>
              <a:rPr lang="en-US" sz="2800" dirty="0" smtClean="0"/>
              <a:t> - a slice on more than two dimensions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Drill Down/Up </a:t>
            </a:r>
            <a:r>
              <a:rPr lang="en-US" sz="2800" dirty="0" smtClean="0"/>
              <a:t>- navigating among levels of data ranging from the most summarized (up) to the most detailed (down)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Roll Up </a:t>
            </a:r>
            <a:r>
              <a:rPr lang="en-US" sz="2800" dirty="0" smtClean="0"/>
              <a:t>- computing all of the data relationships for one or more dimensions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Pivot</a:t>
            </a:r>
            <a:r>
              <a:rPr lang="en-US" sz="2800" dirty="0" smtClean="0"/>
              <a:t> - used to change the dimensional orientation of a report or an ad hoc query-page display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3828628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OLAP</a:t>
            </a:r>
            <a:endParaRPr lang="en-US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0" y="223800"/>
            <a:ext cx="5524500" cy="617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304800" y="2057400"/>
            <a:ext cx="2971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0" dirty="0" smtClean="0">
                <a:solidFill>
                  <a:srgbClr val="0000CC"/>
                </a:solidFill>
              </a:rPr>
              <a:t>Slicing Operations on a Simple Three-Dimensional</a:t>
            </a:r>
          </a:p>
          <a:p>
            <a:pPr algn="l"/>
            <a:r>
              <a:rPr lang="en-US" b="0" dirty="0" smtClean="0">
                <a:solidFill>
                  <a:srgbClr val="0000CC"/>
                </a:solidFill>
              </a:rPr>
              <a:t>Data Cube</a:t>
            </a:r>
            <a:endParaRPr lang="en-US" b="0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2717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DW Implementation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Autofit/>
          </a:bodyPr>
          <a:lstStyle/>
          <a:p>
            <a:r>
              <a:rPr lang="en-US" sz="2800" dirty="0" smtClean="0"/>
              <a:t>Identification of data sources and governance</a:t>
            </a:r>
          </a:p>
          <a:p>
            <a:r>
              <a:rPr lang="en-US" sz="2800" dirty="0" smtClean="0"/>
              <a:t>Data quality planning, data model design</a:t>
            </a:r>
          </a:p>
          <a:p>
            <a:r>
              <a:rPr lang="en-US" sz="2800" dirty="0" smtClean="0"/>
              <a:t>ETL tool selection</a:t>
            </a:r>
          </a:p>
          <a:p>
            <a:r>
              <a:rPr lang="en-US" sz="2800" dirty="0"/>
              <a:t>Establishment of service-level </a:t>
            </a:r>
            <a:r>
              <a:rPr lang="en-US" sz="2800" dirty="0" smtClean="0"/>
              <a:t>agreements</a:t>
            </a:r>
          </a:p>
          <a:p>
            <a:r>
              <a:rPr lang="en-US" sz="2800" dirty="0" smtClean="0"/>
              <a:t>Data transport, data conversion</a:t>
            </a:r>
          </a:p>
          <a:p>
            <a:r>
              <a:rPr lang="en-US" sz="2800" dirty="0" smtClean="0"/>
              <a:t>Reconciliation process</a:t>
            </a:r>
          </a:p>
          <a:p>
            <a:r>
              <a:rPr lang="en-US" sz="2800" dirty="0" smtClean="0"/>
              <a:t>End-user support</a:t>
            </a:r>
          </a:p>
          <a:p>
            <a:r>
              <a:rPr lang="en-US" sz="2800" dirty="0" smtClean="0"/>
              <a:t>Political </a:t>
            </a:r>
            <a:r>
              <a:rPr lang="en-US" sz="2800" dirty="0" smtClean="0"/>
              <a:t>issues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0513543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Successful DW Implementation</a:t>
            </a:r>
            <a:br>
              <a:rPr lang="en-US" dirty="0" smtClean="0"/>
            </a:br>
            <a:r>
              <a:rPr lang="en-US" dirty="0" smtClean="0"/>
              <a:t>Things to Avoid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r>
              <a:rPr lang="en-US" sz="2800" dirty="0" smtClean="0"/>
              <a:t>Setting expectations that you cannot meet</a:t>
            </a:r>
          </a:p>
          <a:p>
            <a:r>
              <a:rPr lang="en-US" sz="2800" dirty="0" smtClean="0"/>
              <a:t>Engaging in politically naive behavior</a:t>
            </a:r>
          </a:p>
          <a:p>
            <a:r>
              <a:rPr lang="en-US" sz="2800" dirty="0" smtClean="0"/>
              <a:t>Loading the data warehouse with information just because it is available</a:t>
            </a:r>
          </a:p>
          <a:p>
            <a:r>
              <a:rPr lang="en-US" sz="2800" dirty="0" smtClean="0"/>
              <a:t>Believing that data warehousing database design is the same as transactional database design</a:t>
            </a:r>
          </a:p>
          <a:p>
            <a:r>
              <a:rPr lang="en-US" sz="2800" dirty="0" smtClean="0"/>
              <a:t>Choosing a data warehouse manager who is technology oriented rather than user </a:t>
            </a:r>
            <a:r>
              <a:rPr lang="en-US" sz="2800" dirty="0" smtClean="0"/>
              <a:t>oriented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317228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Failure Factors in DW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31812" indent="-533400"/>
            <a:r>
              <a:rPr lang="en-US" dirty="0"/>
              <a:t>Lack of executive sponsorship</a:t>
            </a:r>
          </a:p>
          <a:p>
            <a:pPr marL="531812" indent="-533400"/>
            <a:r>
              <a:rPr lang="en-US" dirty="0"/>
              <a:t>Unclear business objectives</a:t>
            </a:r>
          </a:p>
          <a:p>
            <a:pPr marL="531812" indent="-533400"/>
            <a:r>
              <a:rPr lang="en-US" dirty="0"/>
              <a:t>Cultural issues being ignored</a:t>
            </a:r>
          </a:p>
          <a:p>
            <a:pPr marL="990600" lvl="1" indent="-533400"/>
            <a:r>
              <a:rPr lang="en-US" dirty="0"/>
              <a:t>Change management</a:t>
            </a:r>
          </a:p>
          <a:p>
            <a:pPr marL="531812" indent="-533400"/>
            <a:r>
              <a:rPr lang="en-US" dirty="0"/>
              <a:t>Unrealistic expectations</a:t>
            </a:r>
          </a:p>
          <a:p>
            <a:pPr marL="531812" indent="-533400"/>
            <a:r>
              <a:rPr lang="en-US" dirty="0"/>
              <a:t>Inappropriate architecture</a:t>
            </a:r>
          </a:p>
          <a:p>
            <a:pPr marL="531812" indent="-533400"/>
            <a:r>
              <a:rPr lang="en-US" dirty="0"/>
              <a:t>Low data quality / missing information</a:t>
            </a:r>
          </a:p>
          <a:p>
            <a:pPr marL="531812" indent="-533400"/>
            <a:r>
              <a:rPr lang="en-US" dirty="0"/>
              <a:t>Loading data just because it is available </a:t>
            </a:r>
          </a:p>
        </p:txBody>
      </p:sp>
    </p:spTree>
    <p:extLst>
      <p:ext uri="{BB962C8B-B14F-4D97-AF65-F5344CB8AC3E}">
        <p14:creationId xmlns:p14="http://schemas.microsoft.com/office/powerpoint/2010/main" val="3939843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Real-Time/Active DW/BI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Enabling real-time data updates for real-time analysis and real-time decision making is growing rapidly</a:t>
            </a:r>
          </a:p>
          <a:p>
            <a:pPr lvl="1"/>
            <a:r>
              <a:rPr lang="en-US" dirty="0" smtClean="0"/>
              <a:t>Push vs. Pull (of data)</a:t>
            </a:r>
          </a:p>
          <a:p>
            <a:r>
              <a:rPr lang="en-US" dirty="0" smtClean="0"/>
              <a:t>Concerns about real-time BI</a:t>
            </a:r>
          </a:p>
          <a:p>
            <a:pPr lvl="1"/>
            <a:r>
              <a:rPr lang="en-US" sz="2400" dirty="0" smtClean="0"/>
              <a:t>Not all data should be updated continuously</a:t>
            </a:r>
          </a:p>
          <a:p>
            <a:pPr lvl="1"/>
            <a:r>
              <a:rPr lang="en-US" sz="2400" dirty="0" smtClean="0"/>
              <a:t>Mismatch of reports generated minutes apart</a:t>
            </a:r>
          </a:p>
          <a:p>
            <a:pPr lvl="1"/>
            <a:r>
              <a:rPr lang="en-US" sz="2400" dirty="0" smtClean="0"/>
              <a:t>May be cost prohibitive</a:t>
            </a:r>
          </a:p>
          <a:p>
            <a:pPr lvl="1"/>
            <a:r>
              <a:rPr lang="en-US" sz="2400" dirty="0" smtClean="0"/>
              <a:t>May also be infeasible </a:t>
            </a:r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8208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USER\Dursun\Research\Book - DSS Book 9th Edition\3 - Image Library\Fig_08.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972" y="381000"/>
            <a:ext cx="9076028" cy="6019800"/>
          </a:xfrm>
          <a:prstGeom prst="rect">
            <a:avLst/>
          </a:prstGeom>
          <a:noFill/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76400" y="152400"/>
            <a:ext cx="5257800" cy="99060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>Enterprise Decision Evolution and Data Warehousing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672262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752600"/>
            <a:ext cx="8776664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1158240"/>
          </a:xfrm>
        </p:spPr>
        <p:txBody>
          <a:bodyPr/>
          <a:lstStyle/>
          <a:p>
            <a:r>
              <a:rPr lang="fr-FR" dirty="0" smtClean="0"/>
              <a:t>Traditional versus Active DW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47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DW Administration and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Data warehouse administrator (DWA)</a:t>
            </a:r>
          </a:p>
          <a:p>
            <a:pPr lvl="1"/>
            <a:r>
              <a:rPr lang="en-US" sz="2400" dirty="0" smtClean="0"/>
              <a:t>DWA should…</a:t>
            </a:r>
          </a:p>
          <a:p>
            <a:pPr lvl="2"/>
            <a:r>
              <a:rPr lang="en-US" sz="2000" dirty="0" smtClean="0"/>
              <a:t>have the knowledge of high-performance software, hardware and networking technologies</a:t>
            </a:r>
          </a:p>
          <a:p>
            <a:pPr lvl="2"/>
            <a:r>
              <a:rPr lang="en-US" sz="2000" dirty="0" smtClean="0"/>
              <a:t>possess solid business knowledge and insight</a:t>
            </a:r>
          </a:p>
          <a:p>
            <a:pPr lvl="2"/>
            <a:r>
              <a:rPr lang="en-US" sz="2000" dirty="0" smtClean="0"/>
              <a:t>be familiar with the decision-making processes so as to suitably design/maintain the data warehouse structure</a:t>
            </a:r>
          </a:p>
          <a:p>
            <a:pPr lvl="2"/>
            <a:r>
              <a:rPr lang="en-US" sz="2000" dirty="0" smtClean="0"/>
              <a:t>possess excellent communications skills</a:t>
            </a:r>
          </a:p>
          <a:p>
            <a:r>
              <a:rPr lang="en-US" sz="2800" dirty="0" smtClean="0"/>
              <a:t>Security and privacy is a pressing issue in DW</a:t>
            </a:r>
          </a:p>
          <a:p>
            <a:pPr lvl="1"/>
            <a:r>
              <a:rPr lang="en-US" sz="2400" dirty="0" smtClean="0"/>
              <a:t>Safeguarding the most valuable assets </a:t>
            </a:r>
          </a:p>
          <a:p>
            <a:pPr lvl="1"/>
            <a:r>
              <a:rPr lang="en-US" sz="2400" dirty="0" smtClean="0"/>
              <a:t>Government regulations </a:t>
            </a:r>
            <a:r>
              <a:rPr lang="en-US" sz="2400" dirty="0" smtClean="0"/>
              <a:t>(Laws, </a:t>
            </a:r>
            <a:r>
              <a:rPr lang="en-US" sz="2400" dirty="0" smtClean="0"/>
              <a:t>etc.)</a:t>
            </a:r>
          </a:p>
          <a:p>
            <a:pPr lvl="1"/>
            <a:r>
              <a:rPr lang="en-US" sz="2400" dirty="0" smtClean="0"/>
              <a:t>Must be explicitly planned and executed </a:t>
            </a:r>
          </a:p>
          <a:p>
            <a:pPr lvl="2"/>
            <a:endParaRPr lang="en-US" sz="2000" dirty="0" smtClean="0"/>
          </a:p>
          <a:p>
            <a:pPr lvl="2"/>
            <a:endParaRPr lang="en-US" sz="2000" dirty="0" smtClean="0"/>
          </a:p>
          <a:p>
            <a:pPr lvl="2"/>
            <a:endParaRPr lang="en-US" sz="2000" dirty="0" smtClean="0"/>
          </a:p>
          <a:p>
            <a:pPr lvl="2"/>
            <a:endParaRPr lang="en-US" sz="6400" dirty="0"/>
          </a:p>
        </p:txBody>
      </p:sp>
    </p:spTree>
    <p:extLst>
      <p:ext uri="{BB962C8B-B14F-4D97-AF65-F5344CB8AC3E}">
        <p14:creationId xmlns:p14="http://schemas.microsoft.com/office/powerpoint/2010/main" val="25538555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Future of DW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Sourcing…</a:t>
            </a:r>
          </a:p>
          <a:p>
            <a:pPr lvl="1"/>
            <a:r>
              <a:rPr lang="en-US" sz="2000" i="1" dirty="0"/>
              <a:t>Web, social media, and Big </a:t>
            </a:r>
            <a:r>
              <a:rPr lang="en-US" sz="2000" i="1" dirty="0" smtClean="0"/>
              <a:t>Data</a:t>
            </a:r>
          </a:p>
          <a:p>
            <a:pPr lvl="1"/>
            <a:r>
              <a:rPr lang="en-US" sz="2000" dirty="0" smtClean="0"/>
              <a:t>Open </a:t>
            </a:r>
            <a:r>
              <a:rPr lang="en-US" sz="2000" dirty="0"/>
              <a:t>source software</a:t>
            </a:r>
          </a:p>
          <a:p>
            <a:pPr lvl="1"/>
            <a:r>
              <a:rPr lang="en-US" sz="2000" dirty="0"/>
              <a:t>SaaS (software as a service)</a:t>
            </a:r>
          </a:p>
          <a:p>
            <a:pPr lvl="1"/>
            <a:r>
              <a:rPr lang="en-US" sz="2000" dirty="0"/>
              <a:t>Cloud computing</a:t>
            </a:r>
          </a:p>
          <a:p>
            <a:r>
              <a:rPr lang="en-US" sz="2400" dirty="0" smtClean="0"/>
              <a:t>Infrastructure</a:t>
            </a:r>
            <a:r>
              <a:rPr lang="en-US" sz="2400" dirty="0"/>
              <a:t>…</a:t>
            </a:r>
          </a:p>
          <a:p>
            <a:pPr lvl="1"/>
            <a:r>
              <a:rPr lang="en-US" sz="2000" dirty="0" smtClean="0"/>
              <a:t>Columnar</a:t>
            </a:r>
          </a:p>
          <a:p>
            <a:pPr lvl="1"/>
            <a:r>
              <a:rPr lang="en-US" sz="2000" dirty="0" smtClean="0"/>
              <a:t>Real-time </a:t>
            </a:r>
            <a:r>
              <a:rPr lang="en-US" sz="2000" dirty="0"/>
              <a:t>DW</a:t>
            </a:r>
          </a:p>
          <a:p>
            <a:pPr lvl="1"/>
            <a:r>
              <a:rPr lang="en-US" sz="2000" dirty="0" smtClean="0"/>
              <a:t>Data warehouse appliances</a:t>
            </a:r>
          </a:p>
          <a:p>
            <a:pPr lvl="1"/>
            <a:r>
              <a:rPr lang="en-US" sz="2000" dirty="0" smtClean="0"/>
              <a:t>Data </a:t>
            </a:r>
            <a:r>
              <a:rPr lang="en-US" sz="2000" dirty="0"/>
              <a:t>management practices/technologies</a:t>
            </a:r>
          </a:p>
          <a:p>
            <a:pPr lvl="1"/>
            <a:r>
              <a:rPr lang="en-US" sz="2000" dirty="0" smtClean="0"/>
              <a:t>In-database &amp; In-memory </a:t>
            </a:r>
            <a:r>
              <a:rPr lang="en-US" sz="2000" dirty="0"/>
              <a:t>processing </a:t>
            </a:r>
            <a:r>
              <a:rPr lang="en-US" sz="2000" dirty="0" smtClean="0"/>
              <a:t>New </a:t>
            </a:r>
            <a:r>
              <a:rPr lang="en-US" sz="2000" dirty="0"/>
              <a:t>DBMS</a:t>
            </a:r>
          </a:p>
          <a:p>
            <a:pPr lvl="1"/>
            <a:r>
              <a:rPr lang="en-US" sz="2000" dirty="0"/>
              <a:t>Advanced </a:t>
            </a:r>
            <a:r>
              <a:rPr lang="en-US" sz="2000" dirty="0" smtClean="0"/>
              <a:t>analytics</a:t>
            </a:r>
          </a:p>
          <a:p>
            <a:pPr lvl="1"/>
            <a:r>
              <a:rPr lang="en-US" sz="2000" dirty="0" smtClean="0"/>
              <a:t>…</a:t>
            </a:r>
            <a:endParaRPr lang="en-US" sz="20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25072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4949</TotalTime>
  <Words>1669</Words>
  <Application>Microsoft Office PowerPoint</Application>
  <PresentationFormat>On-screen Show (4:3)</PresentationFormat>
  <Paragraphs>241</Paragraphs>
  <Slides>33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ＭＳ Ｐゴシック</vt:lpstr>
      <vt:lpstr>Arial</vt:lpstr>
      <vt:lpstr>Tahoma</vt:lpstr>
      <vt:lpstr>Times New Roman</vt:lpstr>
      <vt:lpstr>Wingdings</vt:lpstr>
      <vt:lpstr>Clarity</vt:lpstr>
      <vt:lpstr>PowerPoint Presentation</vt:lpstr>
      <vt:lpstr>Lesson Plan</vt:lpstr>
      <vt:lpstr>Learning Objectives</vt:lpstr>
      <vt:lpstr>Learning Objectives</vt:lpstr>
      <vt:lpstr>Opening Seminar…</vt:lpstr>
      <vt:lpstr>Main Data Warehousing Topics</vt:lpstr>
      <vt:lpstr>What is a Data Warehouse?</vt:lpstr>
      <vt:lpstr>Characteristics of DWs</vt:lpstr>
      <vt:lpstr>PowerPoint Presentation</vt:lpstr>
      <vt:lpstr>Data Mart</vt:lpstr>
      <vt:lpstr>Other DW Components</vt:lpstr>
      <vt:lpstr>Application Case 2.1</vt:lpstr>
      <vt:lpstr>Major componets of a data warehouse</vt:lpstr>
      <vt:lpstr>A Generic DW Framework</vt:lpstr>
      <vt:lpstr>Data Integration and the Extraction, Transformation, and Load (ETL) Process</vt:lpstr>
      <vt:lpstr>Data Integration and the Extraction, Transformation, and Load (ETL) Process</vt:lpstr>
      <vt:lpstr>Benefits of Data Warehouses</vt:lpstr>
      <vt:lpstr>Additional Data Warehouse Considerations  Hosted Data Warehouses</vt:lpstr>
      <vt:lpstr>Representation of Data in DW</vt:lpstr>
      <vt:lpstr>Multidimensionality</vt:lpstr>
      <vt:lpstr>Star versus Snowflake Schema</vt:lpstr>
      <vt:lpstr>Analysis of Data in DW</vt:lpstr>
      <vt:lpstr>OLAP vs. OLTP</vt:lpstr>
      <vt:lpstr>OLAP Operations</vt:lpstr>
      <vt:lpstr>OLAP</vt:lpstr>
      <vt:lpstr>DW Implementation Issues</vt:lpstr>
      <vt:lpstr>Successful DW Implementation Things to Avoid</vt:lpstr>
      <vt:lpstr>Failure Factors in DW Projects</vt:lpstr>
      <vt:lpstr>Real-Time/Active DW/BI</vt:lpstr>
      <vt:lpstr>Enterprise Decision Evolution and Data Warehousing</vt:lpstr>
      <vt:lpstr>Traditional versus Active DW</vt:lpstr>
      <vt:lpstr>DW Administration and Security</vt:lpstr>
      <vt:lpstr>The Future of DW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SAW-1</cp:lastModifiedBy>
  <cp:revision>208</cp:revision>
  <cp:lastPrinted>2013-11-04T21:29:49Z</cp:lastPrinted>
  <dcterms:created xsi:type="dcterms:W3CDTF">1998-03-18T21:58:50Z</dcterms:created>
  <dcterms:modified xsi:type="dcterms:W3CDTF">2016-02-07T18:22:47Z</dcterms:modified>
</cp:coreProperties>
</file>