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49"/>
  </p:notesMasterIdLst>
  <p:handoutMasterIdLst>
    <p:handoutMasterId r:id="rId50"/>
  </p:handoutMasterIdLst>
  <p:sldIdLst>
    <p:sldId id="256" r:id="rId4"/>
    <p:sldId id="398" r:id="rId5"/>
    <p:sldId id="399" r:id="rId6"/>
    <p:sldId id="400" r:id="rId7"/>
    <p:sldId id="401" r:id="rId8"/>
    <p:sldId id="402" r:id="rId9"/>
    <p:sldId id="403" r:id="rId10"/>
    <p:sldId id="404" r:id="rId11"/>
    <p:sldId id="405" r:id="rId12"/>
    <p:sldId id="406" r:id="rId13"/>
    <p:sldId id="408" r:id="rId14"/>
    <p:sldId id="409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40" r:id="rId23"/>
    <p:sldId id="419" r:id="rId24"/>
    <p:sldId id="420" r:id="rId25"/>
    <p:sldId id="421" r:id="rId26"/>
    <p:sldId id="422" r:id="rId27"/>
    <p:sldId id="423" r:id="rId28"/>
    <p:sldId id="424" r:id="rId29"/>
    <p:sldId id="425" r:id="rId30"/>
    <p:sldId id="426" r:id="rId31"/>
    <p:sldId id="427" r:id="rId32"/>
    <p:sldId id="428" r:id="rId33"/>
    <p:sldId id="429" r:id="rId34"/>
    <p:sldId id="430" r:id="rId35"/>
    <p:sldId id="431" r:id="rId36"/>
    <p:sldId id="432" r:id="rId37"/>
    <p:sldId id="433" r:id="rId38"/>
    <p:sldId id="434" r:id="rId39"/>
    <p:sldId id="435" r:id="rId40"/>
    <p:sldId id="436" r:id="rId41"/>
    <p:sldId id="438" r:id="rId42"/>
    <p:sldId id="439" r:id="rId43"/>
    <p:sldId id="418" r:id="rId44"/>
    <p:sldId id="441" r:id="rId45"/>
    <p:sldId id="442" r:id="rId46"/>
    <p:sldId id="443" r:id="rId47"/>
    <p:sldId id="397" r:id="rId48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86" d="100"/>
          <a:sy n="86" d="100"/>
        </p:scale>
        <p:origin x="126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handoutMaster" Target="handoutMasters/handoutMaster1.xml"/><Relationship Id="rId55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8" Type="http://schemas.openxmlformats.org/officeDocument/2006/relationships/slide" Target="slides/slide5.xml"/><Relationship Id="rId51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ql-server-index-design-guide?view=sql-server-2017#General_Design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75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transactions to identify performance criteria is used to identify</a:t>
            </a:r>
            <a:r>
              <a:rPr lang="en-GB" baseline="0" dirty="0"/>
              <a:t> </a:t>
            </a:r>
            <a:r>
              <a:rPr lang="en-GB" dirty="0"/>
              <a:t>the parts of the database that may cause performance problems.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387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Indexes are typically created on base tables.</a:t>
            </a:r>
            <a:r>
              <a:rPr lang="en-GB" baseline="0" dirty="0"/>
              <a:t> SQL Server also allows you to define indexes on views.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404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41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other types of indexes.</a:t>
            </a:r>
          </a:p>
          <a:p>
            <a:r>
              <a:rPr lang="en-GB" dirty="0"/>
              <a:t>See</a:t>
            </a:r>
            <a:r>
              <a:rPr lang="en-GB" baseline="0" dirty="0"/>
              <a:t> the following link for all the different types of indexes supported by MS SQL Server: https://docs.microsoft.com/en-us/sql/t-sql/statements/create-index-transact-sql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932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75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Four different</a:t>
            </a:r>
            <a:r>
              <a:rPr lang="en-GB" baseline="0" dirty="0"/>
              <a:t> i</a:t>
            </a:r>
            <a:r>
              <a:rPr lang="en-GB" dirty="0"/>
              <a:t>ndexes</a:t>
            </a:r>
            <a:r>
              <a:rPr lang="en-GB" baseline="0" dirty="0"/>
              <a:t> shown on the Staff table (reduced version shown).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852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MS SQL Server,</a:t>
            </a:r>
            <a:r>
              <a:rPr lang="en-GB" baseline="0" dirty="0"/>
              <a:t> a table can have a maximum of 999 non-clustered (secondary) indexes.</a:t>
            </a:r>
          </a:p>
          <a:p>
            <a:r>
              <a:rPr lang="en-GB" baseline="0" dirty="0"/>
              <a:t>See more and the full syntax at: https://docs.microsoft.com/en-us/sql/t-sql/statements/create-index-transact-sql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075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col1, col2</a:t>
            </a:r>
            <a:r>
              <a:rPr lang="en-GB" baseline="0" dirty="0"/>
              <a:t> and col3 are column names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90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col1, col2</a:t>
            </a:r>
            <a:r>
              <a:rPr lang="en-GB" baseline="0" dirty="0"/>
              <a:t> and col3 are column names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582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started looking at ways this can be done!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202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This is the approach we will use.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5215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Microsoft SQL Server’s guidelines here: </a:t>
            </a:r>
            <a:r>
              <a:rPr lang="en-GB" dirty="0">
                <a:hlinkClick r:id="rId3"/>
              </a:rPr>
              <a:t>https://docs.microsoft.com/en-us/sql/relational-databases/sql-server-index-design-guide?view=sql-server-2017#General_Design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796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</a:t>
            </a:r>
            <a:r>
              <a:rPr lang="en-GB" baseline="0" dirty="0"/>
              <a:t> rent attribute will be frequently used for query selection e.g.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WHERE rent ….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ORDER BY rent 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3948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391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Universal Unique Id Global Unique Id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307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49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A075C35-1170-4630-8BC4-C5A8EA3DA09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D6B07A6-1E8F-46DA-8C2D-C1BE30E4E1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863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3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55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05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46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14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534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71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6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05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2720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413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1427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0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996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87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03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Definition Language (DML) Indexes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9: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29C23E-1ECC-45E9-9A31-43BADC5F930E}"/>
              </a:ext>
            </a:extLst>
          </p:cNvPr>
          <p:cNvSpPr txBox="1"/>
          <p:nvPr/>
        </p:nvSpPr>
        <p:spPr>
          <a:xfrm>
            <a:off x="179512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  <a:p>
            <a:r>
              <a:rPr lang="en-GB" dirty="0"/>
              <a:t>Choosing </a:t>
            </a:r>
            <a:r>
              <a:rPr lang="en-GB"/>
              <a:t>Secondary Indexes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99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78382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computer and can broken down into the following:</a:t>
            </a:r>
          </a:p>
          <a:p>
            <a:r>
              <a:rPr lang="en-GB" dirty="0"/>
              <a:t>Translate logical data model for target DBMS</a:t>
            </a:r>
          </a:p>
          <a:p>
            <a:pPr lvl="1"/>
            <a:r>
              <a:rPr lang="en-GB" dirty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/>
              <a:t>Design general constraints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6660232" y="2276872"/>
            <a:ext cx="971600" cy="2232248"/>
            <a:chOff x="8172400" y="2564904"/>
            <a:chExt cx="971600" cy="1872208"/>
          </a:xfrm>
        </p:grpSpPr>
        <p:sp>
          <p:nvSpPr>
            <p:cNvPr id="5" name="TextBox 4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6" name="Right Brace 5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1079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971600" y="2060848"/>
            <a:ext cx="7992888" cy="864096"/>
            <a:chOff x="971600" y="4437112"/>
            <a:chExt cx="7992888" cy="864096"/>
          </a:xfrm>
        </p:grpSpPr>
        <p:sp>
          <p:nvSpPr>
            <p:cNvPr id="5" name="Rectangle 4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 are here</a:t>
              </a:r>
            </a:p>
          </p:txBody>
        </p:sp>
        <p:sp>
          <p:nvSpPr>
            <p:cNvPr id="7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Design file organisations and indexes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requirements</a:t>
            </a:r>
          </a:p>
          <a:p>
            <a:r>
              <a:rPr lang="en-GB" dirty="0"/>
              <a:t>Design user views</a:t>
            </a:r>
          </a:p>
          <a:p>
            <a:r>
              <a:rPr lang="en-GB" dirty="0"/>
              <a:t>Design security mechanisms</a:t>
            </a:r>
          </a:p>
          <a:p>
            <a:r>
              <a:rPr lang="en-GB" dirty="0"/>
              <a:t>Consider the introduction of controlled redundancy</a:t>
            </a:r>
          </a:p>
          <a:p>
            <a:r>
              <a:rPr lang="en-GB" dirty="0"/>
              <a:t>Monitor and tune the operational system</a:t>
            </a:r>
          </a:p>
        </p:txBody>
      </p:sp>
    </p:spTree>
    <p:extLst>
      <p:ext uri="{BB962C8B-B14F-4D97-AF65-F5344CB8AC3E}">
        <p14:creationId xmlns:p14="http://schemas.microsoft.com/office/powerpoint/2010/main" val="308369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</a:t>
            </a:r>
            <a:r>
              <a:rPr lang="en-GB" b="1" i="1" dirty="0"/>
              <a:t>indexes</a:t>
            </a:r>
            <a:r>
              <a:rPr lang="en-GB" dirty="0"/>
              <a:t> that are required to achieve acceptable performance.</a:t>
            </a:r>
          </a:p>
          <a:p>
            <a:r>
              <a:rPr lang="en-GB" dirty="0"/>
              <a:t>That is, how are the tables and rows held in secondary storage.</a:t>
            </a:r>
          </a:p>
          <a:p>
            <a:r>
              <a:rPr lang="en-GB" dirty="0"/>
              <a:t>The aim is to </a:t>
            </a:r>
            <a:r>
              <a:rPr lang="en-GB" b="1" i="1" dirty="0"/>
              <a:t>determine an efficient file organisation for each base table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How do you store and access data in an efficient way?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66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2: Choose File Organisations</a:t>
            </a:r>
            <a:br>
              <a:rPr lang="en-GB" dirty="0"/>
            </a:br>
            <a:r>
              <a:rPr lang="en-GB" sz="3100" dirty="0"/>
              <a:t>How do you store and access data in an efficient way?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example:</a:t>
            </a:r>
          </a:p>
          <a:p>
            <a:r>
              <a:rPr lang="en-GB" dirty="0"/>
              <a:t>If you want to retrieve staff rows alphabetically, sorting the file by staff name is a good organisation.</a:t>
            </a:r>
          </a:p>
          <a:p>
            <a:r>
              <a:rPr lang="en-GB" dirty="0"/>
              <a:t>If, however, you want to retrieve staff whose salary is in a certain range, searching a file ordered by staff name will not be efficient.</a:t>
            </a:r>
          </a:p>
          <a:p>
            <a:r>
              <a:rPr lang="en-GB" dirty="0"/>
              <a:t>Additionally, some file organisations are efficient for bulk loading data into the database, but inefficient after that.</a:t>
            </a:r>
          </a:p>
        </p:txBody>
      </p:sp>
    </p:spTree>
    <p:extLst>
      <p:ext uri="{BB962C8B-B14F-4D97-AF65-F5344CB8AC3E}">
        <p14:creationId xmlns:p14="http://schemas.microsoft.com/office/powerpoint/2010/main" val="179433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29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 the functionality of the transactions running on the database and to analyse the important transactions.</a:t>
            </a:r>
          </a:p>
          <a:p>
            <a:r>
              <a:rPr lang="en-GB" dirty="0"/>
              <a:t>Attempt to identify performance criteria such as: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run frequently </a:t>
            </a:r>
            <a:r>
              <a:rPr lang="en-GB" dirty="0"/>
              <a:t>and will have a significant impact on performance.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are critical </a:t>
            </a:r>
            <a:r>
              <a:rPr lang="en-GB" dirty="0"/>
              <a:t>to business operations.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times </a:t>
            </a:r>
            <a:r>
              <a:rPr lang="en-GB" dirty="0"/>
              <a:t>during the day/week when </a:t>
            </a:r>
            <a:r>
              <a:rPr lang="en-GB" b="1" dirty="0"/>
              <a:t>there will be a high demand</a:t>
            </a:r>
            <a:r>
              <a:rPr lang="en-GB" dirty="0"/>
              <a:t> made on the database (peak load).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6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Analysing transactions helps to identify high-level functionality of the transactions, such as:</a:t>
            </a:r>
          </a:p>
          <a:p>
            <a:pPr lvl="1"/>
            <a:r>
              <a:rPr lang="en-GB" dirty="0"/>
              <a:t>The attributes that are updated; </a:t>
            </a:r>
          </a:p>
          <a:p>
            <a:pPr lvl="1"/>
            <a:r>
              <a:rPr lang="en-GB" dirty="0"/>
              <a:t>The search 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</a:t>
            </a:r>
            <a:r>
              <a:rPr lang="en-GB" b="1" i="1" dirty="0"/>
              <a:t>most important ones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0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74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index is a structure that provides </a:t>
            </a:r>
            <a:r>
              <a:rPr lang="en-GB" b="1" i="1" dirty="0"/>
              <a:t>accelerated access</a:t>
            </a:r>
            <a:r>
              <a:rPr lang="en-GB" dirty="0"/>
              <a:t> to the rows of a table based on the values of one or more columns in the table, i.e. index key value(s).</a:t>
            </a:r>
          </a:p>
          <a:p>
            <a:r>
              <a:rPr lang="en-GB" dirty="0"/>
              <a:t>It is similar to the index in a book and eliminates the need to scan through records sequentially to find a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60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index is a support structure associated with a particular search key: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index file</a:t>
            </a:r>
            <a:r>
              <a:rPr lang="en-GB" dirty="0"/>
              <a:t>: contains entries made up of:</a:t>
            </a:r>
          </a:p>
          <a:p>
            <a:pPr lvl="2"/>
            <a:r>
              <a:rPr lang="en-GB" dirty="0"/>
              <a:t>the </a:t>
            </a:r>
            <a:r>
              <a:rPr lang="en-GB" b="1" dirty="0"/>
              <a:t>index </a:t>
            </a:r>
            <a:r>
              <a:rPr lang="en-GB" b="1" i="1" dirty="0"/>
              <a:t>key value</a:t>
            </a:r>
            <a:r>
              <a:rPr lang="en-GB" dirty="0"/>
              <a:t> and </a:t>
            </a:r>
          </a:p>
          <a:p>
            <a:pPr lvl="2"/>
            <a:r>
              <a:rPr lang="en-GB" dirty="0"/>
              <a:t>the </a:t>
            </a:r>
            <a:r>
              <a:rPr lang="en-GB" b="1" i="1" dirty="0"/>
              <a:t>address where the logical record can be found</a:t>
            </a:r>
            <a:r>
              <a:rPr lang="en-GB" dirty="0"/>
              <a:t>, ordered according to the indexing field.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data file</a:t>
            </a:r>
            <a:r>
              <a:rPr lang="en-GB" dirty="0"/>
              <a:t>: contains the </a:t>
            </a:r>
            <a:r>
              <a:rPr lang="en-GB" i="1" dirty="0"/>
              <a:t>logical records</a:t>
            </a:r>
            <a:r>
              <a:rPr lang="en-GB" dirty="0"/>
              <a:t>.</a:t>
            </a:r>
          </a:p>
          <a:p>
            <a:r>
              <a:rPr lang="en-GB" dirty="0"/>
              <a:t>The presence of an index can significantly improve the performance of a query.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73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Maintaining Indexes</a:t>
            </a:r>
            <a:br>
              <a:rPr lang="en-GB" dirty="0"/>
            </a:br>
            <a:r>
              <a:rPr lang="en-GB" sz="3100" dirty="0"/>
              <a:t>Possible Extra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an index may be updated every time the underlying tables are updated, and additional overheads may be incurred.</a:t>
            </a:r>
          </a:p>
          <a:p>
            <a:pPr lvl="1"/>
            <a:r>
              <a:rPr lang="en-GB" dirty="0"/>
              <a:t>E.g. inserting and deleting records in a sorted file create overheads because the order has to be maintained.</a:t>
            </a:r>
          </a:p>
          <a:p>
            <a:r>
              <a:rPr lang="en-GB" dirty="0"/>
              <a:t>It is why you </a:t>
            </a:r>
            <a:r>
              <a:rPr lang="en-GB" b="1" i="1" dirty="0"/>
              <a:t>identify columns updated when analysing transactions, and </a:t>
            </a:r>
            <a:r>
              <a:rPr lang="en-GB" b="1" i="1" u="sng" dirty="0"/>
              <a:t>avoid</a:t>
            </a:r>
            <a:r>
              <a:rPr lang="en-GB" b="1" i="1" dirty="0"/>
              <a:t> creating indexes on these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72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two main types indexes:</a:t>
            </a:r>
          </a:p>
          <a:p>
            <a:pPr lvl="1"/>
            <a:r>
              <a:rPr lang="en-GB" b="1" dirty="0"/>
              <a:t>Clustered Index</a:t>
            </a:r>
            <a:r>
              <a:rPr lang="en-GB" dirty="0"/>
              <a:t>: the data file is sequentially </a:t>
            </a:r>
            <a:r>
              <a:rPr lang="en-GB" i="1" dirty="0"/>
              <a:t>ordered</a:t>
            </a:r>
            <a:r>
              <a:rPr lang="en-GB" dirty="0"/>
              <a:t> by the specified field(s).</a:t>
            </a:r>
          </a:p>
          <a:p>
            <a:pPr lvl="1"/>
            <a:r>
              <a:rPr lang="en-GB" b="1" dirty="0"/>
              <a:t>Secondary (or Non-clustered) Index</a:t>
            </a:r>
            <a:r>
              <a:rPr lang="en-GB" dirty="0"/>
              <a:t>: an index defined on non-ordering field(s) of the data file.</a:t>
            </a:r>
          </a:p>
          <a:p>
            <a:r>
              <a:rPr lang="en-GB" dirty="0"/>
              <a:t>Indexes may also be </a:t>
            </a:r>
            <a:r>
              <a:rPr lang="en-GB" b="1" dirty="0"/>
              <a:t>UNIQUE</a:t>
            </a:r>
          </a:p>
          <a:p>
            <a:pPr lvl="1"/>
            <a:r>
              <a:rPr lang="en-GB" dirty="0"/>
              <a:t>The DBMS enforces the uniqueness of the indexed column or combination of columns. </a:t>
            </a:r>
          </a:p>
          <a:p>
            <a:pPr lvl="1"/>
            <a:r>
              <a:rPr lang="en-GB" dirty="0"/>
              <a:t>Uniqueness is </a:t>
            </a:r>
            <a:r>
              <a:rPr lang="en-GB" i="1" dirty="0"/>
              <a:t>only required</a:t>
            </a:r>
            <a:r>
              <a:rPr lang="en-GB" dirty="0"/>
              <a:t> if the index is also the primary key.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8944" y="6307723"/>
            <a:ext cx="76871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There are other types of indexes, but we will focus on the two main types for this module.</a:t>
            </a:r>
          </a:p>
        </p:txBody>
      </p:sp>
    </p:spTree>
    <p:extLst>
      <p:ext uri="{BB962C8B-B14F-4D97-AF65-F5344CB8AC3E}">
        <p14:creationId xmlns:p14="http://schemas.microsoft.com/office/powerpoint/2010/main" val="170579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Clustered Index is the column or combination of columns </a:t>
            </a:r>
            <a:r>
              <a:rPr lang="en-GB" b="1" i="1" dirty="0"/>
              <a:t>used to order the rows </a:t>
            </a:r>
            <a:r>
              <a:rPr lang="en-GB" dirty="0"/>
              <a:t>in a table.</a:t>
            </a:r>
          </a:p>
          <a:p>
            <a:r>
              <a:rPr lang="en-GB" dirty="0"/>
              <a:t>It provides a mechanism for sorting the table and facilitating quick data access.</a:t>
            </a:r>
          </a:p>
          <a:p>
            <a:r>
              <a:rPr lang="en-GB" dirty="0"/>
              <a:t>A table can be sorted in only one way at a time!</a:t>
            </a:r>
          </a:p>
          <a:p>
            <a:pPr lvl="1"/>
            <a:r>
              <a:rPr lang="en-GB" dirty="0"/>
              <a:t>Thus, a table can have only </a:t>
            </a:r>
            <a:r>
              <a:rPr lang="en-GB" b="1" u="sng" dirty="0"/>
              <a:t>one</a:t>
            </a:r>
            <a:r>
              <a:rPr lang="en-GB" dirty="0"/>
              <a:t> clustering index:</a:t>
            </a:r>
          </a:p>
          <a:p>
            <a:pPr lvl="2"/>
            <a:r>
              <a:rPr lang="en-GB" b="1" dirty="0"/>
              <a:t>Either</a:t>
            </a:r>
            <a:r>
              <a:rPr lang="en-GB" dirty="0"/>
              <a:t> the primary key column(s)</a:t>
            </a:r>
          </a:p>
          <a:p>
            <a:pPr lvl="2"/>
            <a:r>
              <a:rPr lang="en-GB" b="1" dirty="0"/>
              <a:t>Or</a:t>
            </a:r>
            <a:r>
              <a:rPr lang="en-GB" dirty="0"/>
              <a:t> a clustering index made up of non-primary</a:t>
            </a:r>
            <a:r>
              <a:rPr lang="en-GB" i="1" dirty="0">
                <a:solidFill>
                  <a:srgbClr val="C00000"/>
                </a:solidFill>
              </a:rPr>
              <a:t> </a:t>
            </a:r>
            <a:r>
              <a:rPr lang="en-GB" dirty="0"/>
              <a:t>key column(s) </a:t>
            </a:r>
            <a:r>
              <a:rPr lang="en-GB" b="1" i="1" dirty="0"/>
              <a:t>not both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432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or 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DBMS sorts all rows of the table in the data file in ascending or descending order, based on the columns identified in the clustered index.</a:t>
            </a:r>
          </a:p>
          <a:p>
            <a:r>
              <a:rPr lang="en-GB" dirty="0"/>
              <a:t>A table without a primary/clustered index is called a </a:t>
            </a:r>
            <a:r>
              <a:rPr lang="en-GB" b="1" dirty="0"/>
              <a:t>heap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means a linear search rather than optimised search algorithms must be used to locate a record.</a:t>
            </a:r>
          </a:p>
          <a:p>
            <a:r>
              <a:rPr lang="en-GB" dirty="0"/>
              <a:t>Most DBMSs will make the PK a clustered index by default.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37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4272880"/>
            <a:ext cx="8153400" cy="1823120"/>
          </a:xfrm>
        </p:spPr>
        <p:txBody>
          <a:bodyPr>
            <a:normAutofit/>
          </a:bodyPr>
          <a:lstStyle/>
          <a:p>
            <a:r>
              <a:rPr lang="en-GB" dirty="0"/>
              <a:t>For example,  shown here, the </a:t>
            </a:r>
            <a:r>
              <a:rPr lang="en-GB" dirty="0" err="1"/>
              <a:t>StaffNo</a:t>
            </a:r>
            <a:r>
              <a:rPr lang="en-GB" dirty="0"/>
              <a:t> is defined as the ordering index.</a:t>
            </a:r>
          </a:p>
          <a:p>
            <a:r>
              <a:rPr lang="en-GB" dirty="0"/>
              <a:t>Thus, the execution time of the following query should be reduced as no extra sorting is needed: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331640" y="1647056"/>
          <a:ext cx="1802160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1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Index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SA9</a:t>
                      </a:r>
                    </a:p>
                    <a:p>
                      <a:r>
                        <a:rPr lang="en-GB" dirty="0"/>
                        <a:t>SG5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SG14</a:t>
                      </a:r>
                    </a:p>
                    <a:p>
                      <a:r>
                        <a:rPr lang="en-GB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SL21</a:t>
                      </a:r>
                    </a:p>
                    <a:p>
                      <a:r>
                        <a:rPr lang="en-GB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5006008" y="1647056"/>
          <a:ext cx="2969314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05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Data File</a:t>
                      </a:r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Page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SA9 record</a:t>
                      </a:r>
                    </a:p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SG5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SG14 record</a:t>
                      </a:r>
                    </a:p>
                    <a:p>
                      <a:r>
                        <a:rPr lang="en-GB" dirty="0"/>
                        <a:t>Staff SG37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SL21 record</a:t>
                      </a:r>
                    </a:p>
                    <a:p>
                      <a:r>
                        <a:rPr lang="en-GB" dirty="0"/>
                        <a:t>Staff SL41</a:t>
                      </a:r>
                      <a:r>
                        <a:rPr lang="en-GB" baseline="0" dirty="0"/>
                        <a:t> record</a:t>
                      </a:r>
                      <a:endParaRPr lang="en-GB" dirty="0"/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/>
          <p:nvPr/>
        </p:nvCxnSpPr>
        <p:spPr>
          <a:xfrm>
            <a:off x="3133800" y="2151112"/>
            <a:ext cx="1872208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33800" y="2295128"/>
            <a:ext cx="1872208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133800" y="2920752"/>
            <a:ext cx="1872208" cy="853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3133800" y="3015208"/>
            <a:ext cx="1872208" cy="164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133800" y="3519264"/>
            <a:ext cx="1872208" cy="112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3133800" y="3631704"/>
            <a:ext cx="1872208" cy="173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98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primary key does not have to be a clustered index, and in some cases it may be better if it is not. For example:</a:t>
            </a:r>
          </a:p>
          <a:p>
            <a:pPr lvl="1"/>
            <a:r>
              <a:rPr lang="en-GB" dirty="0"/>
              <a:t>If a system requires users to always authenticate themselves with their User ID and DOB during logon and when speaking to customer services.</a:t>
            </a:r>
          </a:p>
          <a:p>
            <a:pPr lvl="1"/>
            <a:r>
              <a:rPr lang="en-GB" dirty="0"/>
              <a:t>It may be better to make the cluster index a combination of the User Id and DOB columns.</a:t>
            </a:r>
          </a:p>
          <a:p>
            <a:r>
              <a:rPr lang="en-GB" dirty="0"/>
              <a:t>For PK columns that include dates as part of the primary key, it may also be beneficial to change the default sort ascending order to descending order.</a:t>
            </a:r>
          </a:p>
        </p:txBody>
      </p:sp>
    </p:spTree>
    <p:extLst>
      <p:ext uri="{BB962C8B-B14F-4D97-AF65-F5344CB8AC3E}">
        <p14:creationId xmlns:p14="http://schemas.microsoft.com/office/powerpoint/2010/main" val="196271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/>
              <a:t>Lab Exercise)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Look at the Property Rental Price table:</a:t>
            </a:r>
          </a:p>
          <a:p>
            <a:r>
              <a:rPr lang="en-GB" dirty="0"/>
              <a:t>What is the Primary Key (PK) for this table?</a:t>
            </a:r>
          </a:p>
          <a:p>
            <a:r>
              <a:rPr lang="en-GB" dirty="0"/>
              <a:t>Most DBMSs would automatically make the PK column(s) the clustered index on the table?</a:t>
            </a:r>
          </a:p>
          <a:p>
            <a:pPr lvl="1"/>
            <a:r>
              <a:rPr lang="en-GB" dirty="0"/>
              <a:t>Rows in the data file will be sorted based on these column(s).</a:t>
            </a:r>
          </a:p>
          <a:p>
            <a:r>
              <a:rPr lang="en-GB" dirty="0"/>
              <a:t>Is the PK column(s) the most appropriate for sorting the data file?</a:t>
            </a:r>
          </a:p>
          <a:p>
            <a:pPr lvl="1"/>
            <a:r>
              <a:rPr lang="en-GB" dirty="0"/>
              <a:t>If not, what column(s) would be better to use?</a:t>
            </a:r>
          </a:p>
          <a:p>
            <a:pPr lvl="1"/>
            <a:r>
              <a:rPr lang="en-GB" dirty="0"/>
              <a:t>If yes, why is this a good choice?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71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secondary index is an index defined on a </a:t>
            </a:r>
            <a:r>
              <a:rPr lang="en-GB" i="1" dirty="0">
                <a:solidFill>
                  <a:srgbClr val="C00000"/>
                </a:solidFill>
              </a:rPr>
              <a:t>non-ordering field</a:t>
            </a:r>
            <a:r>
              <a:rPr lang="en-GB" dirty="0"/>
              <a:t> of the data file.</a:t>
            </a:r>
          </a:p>
          <a:p>
            <a:r>
              <a:rPr lang="en-GB" dirty="0"/>
              <a:t>They are </a:t>
            </a:r>
            <a:r>
              <a:rPr lang="en-GB" b="1" i="1" dirty="0"/>
              <a:t>additional keys</a:t>
            </a:r>
            <a:r>
              <a:rPr lang="en-GB" dirty="0"/>
              <a:t> for a base relation that can be </a:t>
            </a:r>
            <a:r>
              <a:rPr lang="en-GB" b="1" i="1" dirty="0"/>
              <a:t>used to retrieve data more efficiently</a:t>
            </a:r>
            <a:r>
              <a:rPr lang="en-GB" dirty="0"/>
              <a:t>.</a:t>
            </a:r>
          </a:p>
          <a:p>
            <a:r>
              <a:rPr lang="en-GB" dirty="0"/>
              <a:t>The index file is also an ordered file, but the data file is not sorted on the secondary index key.</a:t>
            </a:r>
          </a:p>
          <a:p>
            <a:r>
              <a:rPr lang="en-GB" dirty="0"/>
              <a:t>A table can have </a:t>
            </a:r>
            <a:r>
              <a:rPr lang="en-GB" b="1" u="sng" dirty="0"/>
              <a:t>many</a:t>
            </a:r>
            <a:r>
              <a:rPr lang="en-GB" dirty="0"/>
              <a:t>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81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improve the performance of queries that use attributes </a:t>
            </a:r>
            <a:r>
              <a:rPr lang="en-GB" i="1" dirty="0">
                <a:solidFill>
                  <a:srgbClr val="C00000"/>
                </a:solidFill>
              </a:rPr>
              <a:t>other than the primary key</a:t>
            </a:r>
            <a:r>
              <a:rPr lang="en-GB" dirty="0"/>
              <a:t>.</a:t>
            </a:r>
          </a:p>
          <a:p>
            <a:r>
              <a:rPr lang="en-GB" dirty="0"/>
              <a:t>The improvement to queries, however, must be balanced against the overhead to maintaining the indexes while the database is being updated.</a:t>
            </a:r>
          </a:p>
          <a:p>
            <a:pPr lvl="1"/>
            <a:r>
              <a:rPr lang="en-GB" dirty="0"/>
              <a:t>In other words, avoid making columns that are frequently updated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15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Indexes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51720" y="1817626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79512" y="1628800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dirty="0"/>
                        <a:t>Salary,</a:t>
                      </a:r>
                      <a:r>
                        <a:rPr lang="en-GB" sz="1400" baseline="0" dirty="0"/>
                        <a:t> </a:t>
                      </a:r>
                      <a:r>
                        <a:rPr lang="en-GB" sz="1400" baseline="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endCxn id="5" idx="1"/>
          </p:cNvCxnSpPr>
          <p:nvPr/>
        </p:nvCxnSpPr>
        <p:spPr>
          <a:xfrm>
            <a:off x="1475656" y="274472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547664" y="2348880"/>
            <a:ext cx="504056" cy="115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475656" y="2420888"/>
            <a:ext cx="5760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511660" y="3140968"/>
            <a:ext cx="540060" cy="271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8075710" y="1844824"/>
          <a:ext cx="960785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07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21" name="Straight Arrow Connector 20"/>
          <p:cNvCxnSpPr>
            <a:stCxn id="19" idx="1"/>
            <a:endCxn id="5" idx="3"/>
          </p:cNvCxnSpPr>
          <p:nvPr/>
        </p:nvCxnSpPr>
        <p:spPr>
          <a:xfrm flipH="1">
            <a:off x="7571655" y="2738904"/>
            <a:ext cx="504055" cy="5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7571653" y="2204864"/>
            <a:ext cx="504058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7571652" y="2348880"/>
            <a:ext cx="504057" cy="72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 flipV="1">
            <a:off x="7571654" y="3068960"/>
            <a:ext cx="504055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Table 34"/>
          <p:cNvGraphicFramePr>
            <a:graphicFrameLocks noGrp="1"/>
          </p:cNvGraphicFramePr>
          <p:nvPr/>
        </p:nvGraphicFramePr>
        <p:xfrm>
          <a:off x="2046021" y="4308281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6" name="Table 35"/>
          <p:cNvGraphicFramePr>
            <a:graphicFrameLocks noGrp="1"/>
          </p:cNvGraphicFramePr>
          <p:nvPr/>
        </p:nvGraphicFramePr>
        <p:xfrm>
          <a:off x="179512" y="4221088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baseline="0" dirty="0" err="1"/>
                        <a:t>BranchNo</a:t>
                      </a:r>
                      <a:r>
                        <a:rPr lang="en-GB" sz="1400" baseline="0" dirty="0"/>
                        <a:t>, Salary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</a:t>
                      </a:r>
                      <a:r>
                        <a:rPr lang="en-GB" sz="1400" baseline="0" dirty="0"/>
                        <a:t> 9000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 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7" name="Table 36"/>
          <p:cNvGraphicFramePr>
            <a:graphicFrameLocks noGrp="1"/>
          </p:cNvGraphicFramePr>
          <p:nvPr/>
        </p:nvGraphicFramePr>
        <p:xfrm>
          <a:off x="8064313" y="4341301"/>
          <a:ext cx="1044191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44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39" name="Straight Arrow Connector 38"/>
          <p:cNvCxnSpPr>
            <a:endCxn id="35" idx="1"/>
          </p:cNvCxnSpPr>
          <p:nvPr/>
        </p:nvCxnSpPr>
        <p:spPr>
          <a:xfrm>
            <a:off x="1475656" y="4797152"/>
            <a:ext cx="570365" cy="4382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1511660" y="486916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511660" y="558924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1475656" y="5661248"/>
            <a:ext cx="570365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>
            <a:off x="7565956" y="486916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35" idx="3"/>
          </p:cNvCxnSpPr>
          <p:nvPr/>
        </p:nvCxnSpPr>
        <p:spPr>
          <a:xfrm flipH="1">
            <a:off x="7565956" y="5235381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7565956" y="5589240"/>
            <a:ext cx="498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H="1">
            <a:off x="7565956" y="594928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51629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(Most DBMSs)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creation of indexes is not standard SQL</a:t>
            </a:r>
          </a:p>
          <a:p>
            <a:r>
              <a:rPr lang="en-GB" dirty="0"/>
              <a:t>But most DBMSs support the following 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/>
              <a:t>Unique is only needed on non-primary indexes if you wish to make the index column or column combinations unique.</a:t>
            </a:r>
          </a:p>
          <a:p>
            <a:pPr lvl="1"/>
            <a:r>
              <a:rPr lang="en-GB" dirty="0"/>
              <a:t>E.g. defining an index on an email address and you also require the email to be unique for each row.</a:t>
            </a:r>
          </a:p>
        </p:txBody>
      </p:sp>
    </p:spTree>
    <p:extLst>
      <p:ext uri="{BB962C8B-B14F-4D97-AF65-F5344CB8AC3E}">
        <p14:creationId xmlns:p14="http://schemas.microsoft.com/office/powerpoint/2010/main" val="257014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Index (MS SQL Server)</a:t>
            </a:r>
            <a:br>
              <a:rPr lang="en-GB" dirty="0"/>
            </a:br>
            <a:r>
              <a:rPr lang="en-GB" sz="3100" b="1" dirty="0"/>
              <a:t>(Simplified Syntax)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1" y="2996952"/>
            <a:ext cx="6999311" cy="2736304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]|[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NONCLUSTERED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Table_Or_View_Name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endParaRPr lang="en-GB" sz="2400" dirty="0"/>
          </a:p>
          <a:p>
            <a:r>
              <a:rPr lang="en-GB" dirty="0"/>
              <a:t>If clustered is not specified, a non-clustered index is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728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By default, when you create a PRIMARY KEY constraint in MS SQL Server:</a:t>
            </a:r>
          </a:p>
          <a:p>
            <a:pPr lvl="1"/>
            <a:r>
              <a:rPr lang="en-GB" sz="1800" dirty="0"/>
              <a:t>a unique, clustered index is automatically created on the primary key column, or columns - </a:t>
            </a:r>
            <a:r>
              <a:rPr lang="en-GB" sz="1800" b="1" i="1" dirty="0"/>
              <a:t>Let’s have a look</a:t>
            </a:r>
            <a:r>
              <a:rPr lang="en-GB" sz="1800" i="1" dirty="0"/>
              <a:t>.</a:t>
            </a:r>
          </a:p>
          <a:p>
            <a:r>
              <a:rPr lang="en-GB" sz="2000" b="1" dirty="0"/>
              <a:t>Note</a:t>
            </a:r>
            <a:r>
              <a:rPr lang="en-GB" sz="2000" dirty="0"/>
              <a:t>: you can override this default behaviour using the NONCLUSTERED keyword when creating a primary key.</a:t>
            </a: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NONCLUSTERED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4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2915816" y="4869160"/>
            <a:ext cx="1296144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0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non-clustered (secondary) index on a table or view called t1: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clustered index on a table: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unique, clustered 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943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index can be made up of </a:t>
            </a:r>
            <a:r>
              <a:rPr lang="en-GB" b="1" dirty="0"/>
              <a:t>multiple columns</a:t>
            </a:r>
            <a:r>
              <a:rPr lang="en-GB" dirty="0"/>
              <a:t>.</a:t>
            </a:r>
          </a:p>
          <a:p>
            <a:pPr>
              <a:spcBef>
                <a:spcPts val="1200"/>
              </a:spcBef>
            </a:pPr>
            <a:r>
              <a:rPr lang="en-GB" dirty="0"/>
              <a:t>Create a non-clustered index with a unique constraint on 3 columns and specify the sort order for each column:</a:t>
            </a:r>
          </a:p>
          <a:p>
            <a:pPr marL="594360" lvl="2" indent="0">
              <a:buNone/>
            </a:pP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col1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col2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col3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1772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first step in choosing indexes that are required to achieve acceptable performance is </a:t>
            </a:r>
            <a:r>
              <a:rPr lang="en-GB" sz="2400" b="1" dirty="0"/>
              <a:t>analysing transactions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178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an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Some things to consider:</a:t>
            </a:r>
          </a:p>
          <a:p>
            <a:r>
              <a:rPr lang="en-GB" dirty="0"/>
              <a:t>What type of index? Clustered or non-clustered.</a:t>
            </a:r>
          </a:p>
          <a:p>
            <a:r>
              <a:rPr lang="en-GB" dirty="0"/>
              <a:t>If it is not a primary key index, does it need to be unique?</a:t>
            </a:r>
          </a:p>
          <a:p>
            <a:r>
              <a:rPr lang="en-GB" dirty="0"/>
              <a:t>Will the index be made up of one, or more, columns?</a:t>
            </a:r>
          </a:p>
          <a:p>
            <a:r>
              <a:rPr lang="en-GB" dirty="0"/>
              <a:t>What is the sort order for the index? ASC or DESC?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7756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Keep rows unordered</a:t>
            </a:r>
          </a:p>
          <a:p>
            <a:r>
              <a:rPr lang="en-GB" sz="2400" dirty="0"/>
              <a:t>Create as </a:t>
            </a:r>
            <a:r>
              <a:rPr lang="en-GB" sz="2400" u="sng" dirty="0"/>
              <a:t>many</a:t>
            </a:r>
            <a:r>
              <a:rPr lang="en-GB" sz="2400" dirty="0"/>
              <a:t> secondary indexes as necessary</a:t>
            </a:r>
          </a:p>
        </p:txBody>
      </p:sp>
    </p:spTree>
    <p:extLst>
      <p:ext uri="{BB962C8B-B14F-4D97-AF65-F5344CB8AC3E}">
        <p14:creationId xmlns:p14="http://schemas.microsoft.com/office/powerpoint/2010/main" val="19278789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Order rows in the table by specifying a clustering index.</a:t>
            </a:r>
          </a:p>
          <a:p>
            <a:pPr lvl="1"/>
            <a:r>
              <a:rPr lang="en-GB" dirty="0"/>
              <a:t>Choose clustering index columns as follows:</a:t>
            </a:r>
          </a:p>
          <a:p>
            <a:pPr lvl="2"/>
            <a:r>
              <a:rPr lang="en-GB" dirty="0"/>
              <a:t>Column that is used most often for join operations - this makes join operations more efficient, or</a:t>
            </a:r>
          </a:p>
          <a:p>
            <a:pPr lvl="2"/>
            <a:r>
              <a:rPr lang="en-GB" dirty="0"/>
              <a:t>Column that is used most often to access the rows in a table in order of that column.</a:t>
            </a:r>
          </a:p>
          <a:p>
            <a:r>
              <a:rPr lang="en-GB" dirty="0"/>
              <a:t>May also include additional secondary keys to improve certain queries.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75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Secondary Indexes Carefully!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Balance the overhead in the maintenance and use of secondary indexes against performance improvements gained when retrieving data.</a:t>
            </a:r>
          </a:p>
          <a:p>
            <a:r>
              <a:rPr lang="en-GB" dirty="0"/>
              <a:t>Overheads include:</a:t>
            </a:r>
          </a:p>
          <a:p>
            <a:pPr lvl="1"/>
            <a:r>
              <a:rPr lang="en-GB" dirty="0"/>
              <a:t>Adding an index record to every secondary index when a row is inserted into a table.</a:t>
            </a:r>
          </a:p>
          <a:p>
            <a:pPr lvl="1"/>
            <a:r>
              <a:rPr lang="en-GB" dirty="0"/>
              <a:t>Updating a secondary index when the corresponding row is updated.</a:t>
            </a:r>
          </a:p>
          <a:p>
            <a:pPr lvl="1"/>
            <a:r>
              <a:rPr lang="en-GB" dirty="0"/>
              <a:t>Extra disk space needed to store secondary index.</a:t>
            </a:r>
          </a:p>
          <a:p>
            <a:pPr lvl="1"/>
            <a:r>
              <a:rPr lang="en-GB" dirty="0"/>
              <a:t>Possible performance degradation during query optimisation, as the query optimiser may consider all secondary indexes before selecting an optimal execution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97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Secondary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“wish-list” guidelines on the following slides to produce a list of possible candidate columns for indexing.</a:t>
            </a:r>
          </a:p>
          <a:p>
            <a:r>
              <a:rPr lang="en-GB" dirty="0"/>
              <a:t>Then, examine the impact of maintaining each of these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2019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index small relations.</a:t>
            </a:r>
          </a:p>
          <a:p>
            <a:r>
              <a:rPr lang="en-GB" dirty="0"/>
              <a:t>In general, index the PK of a relation if it is not the ordering key of the file organisation.</a:t>
            </a:r>
          </a:p>
          <a:p>
            <a:r>
              <a:rPr lang="en-GB" dirty="0"/>
              <a:t>Add a secondary index to a foreign key if it is frequently accessed.</a:t>
            </a:r>
          </a:p>
          <a:p>
            <a:pPr lvl="1"/>
            <a:r>
              <a:rPr lang="en-GB" dirty="0"/>
              <a:t>For example, the </a:t>
            </a:r>
            <a:r>
              <a:rPr lang="en-GB" dirty="0" err="1"/>
              <a:t>OwnerNo</a:t>
            </a:r>
            <a:r>
              <a:rPr lang="en-GB" dirty="0"/>
              <a:t> may be frequently used to join the Property and Property Owner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9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a secondary index to any attribute that is heavily used as a secondary key.</a:t>
            </a:r>
          </a:p>
          <a:p>
            <a:pPr lvl="1"/>
            <a:r>
              <a:rPr lang="en-GB" dirty="0"/>
              <a:t>For example the rent attribute in the property table.</a:t>
            </a:r>
          </a:p>
          <a:p>
            <a:r>
              <a:rPr lang="en-GB" dirty="0"/>
              <a:t>Add secondary indexes to attributes involved in:</a:t>
            </a:r>
          </a:p>
          <a:p>
            <a:pPr lvl="1"/>
            <a:r>
              <a:rPr lang="en-GB" dirty="0"/>
              <a:t>Selection (WHERE) or JOIN criteria</a:t>
            </a:r>
          </a:p>
          <a:p>
            <a:pPr lvl="1"/>
            <a:r>
              <a:rPr lang="en-GB" dirty="0"/>
              <a:t>ORDER BY</a:t>
            </a:r>
          </a:p>
          <a:p>
            <a:pPr lvl="1"/>
            <a:r>
              <a:rPr lang="en-GB" dirty="0"/>
              <a:t>GROUP BY</a:t>
            </a:r>
          </a:p>
          <a:p>
            <a:pPr lvl="1"/>
            <a:r>
              <a:rPr lang="en-GB" dirty="0"/>
              <a:t>Operations involving sorting (such as UNION, DISTINCT)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501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a secondary index on attributes involved in built-in aggregate and built-in functions.</a:t>
            </a:r>
          </a:p>
          <a:p>
            <a:r>
              <a:rPr lang="en-GB" dirty="0"/>
              <a:t>Add a secondary index on attributes that could result in an </a:t>
            </a:r>
            <a:r>
              <a:rPr lang="en-GB" b="1" dirty="0"/>
              <a:t>index-only plan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Index contains all the data needed to execute query</a:t>
            </a:r>
            <a:r>
              <a:rPr lang="en-GB" i="1" dirty="0"/>
              <a:t> </a:t>
            </a:r>
            <a:r>
              <a:rPr lang="en-GB" dirty="0"/>
              <a:t>– results in very efficient queries. </a:t>
            </a:r>
          </a:p>
        </p:txBody>
      </p:sp>
    </p:spTree>
    <p:extLst>
      <p:ext uri="{BB962C8B-B14F-4D97-AF65-F5344CB8AC3E}">
        <p14:creationId xmlns:p14="http://schemas.microsoft.com/office/powerpoint/2010/main" val="37419446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SQL query to produce a list of all branch numbers and the average staff salary for each listed branch number.</a:t>
            </a:r>
          </a:p>
        </p:txBody>
      </p:sp>
    </p:spTree>
    <p:extLst>
      <p:ext uri="{BB962C8B-B14F-4D97-AF65-F5344CB8AC3E}">
        <p14:creationId xmlns:p14="http://schemas.microsoft.com/office/powerpoint/2010/main" val="12427726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idx_staff_branch_salary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Query:</a:t>
            </a: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AVG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endParaRPr lang="en-GB" dirty="0"/>
          </a:p>
          <a:p>
            <a:r>
              <a:rPr lang="en-GB" dirty="0"/>
              <a:t>This is an example of an index-only plan.</a:t>
            </a:r>
          </a:p>
          <a:p>
            <a:pPr lvl="1"/>
            <a:r>
              <a:rPr lang="en-GB" dirty="0"/>
              <a:t>The query only needs to access the columns defined in the index.</a:t>
            </a:r>
          </a:p>
          <a:p>
            <a:pPr lvl="1"/>
            <a:r>
              <a:rPr lang="en-GB" dirty="0"/>
              <a:t>The advantage is that this query will execute quickly as there is no need to access the data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13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Avoid indexing a column that is frequently updated.</a:t>
            </a:r>
          </a:p>
          <a:p>
            <a:r>
              <a:rPr lang="en-GB" dirty="0"/>
              <a:t>Avoid indexing an attribute if the query will retrieve a significant proportion of the relation (e.g. 25% of the relation), it  may be more efficient to search.</a:t>
            </a:r>
          </a:p>
          <a:p>
            <a:r>
              <a:rPr lang="en-GB" dirty="0"/>
              <a:t>Avoid indexing attributes that consist of long character strings</a:t>
            </a:r>
          </a:p>
          <a:p>
            <a:pPr lvl="1"/>
            <a:r>
              <a:rPr lang="en-GB" dirty="0"/>
              <a:t>This is why UUIDs (GUIDs) are not good as indexes.</a:t>
            </a:r>
          </a:p>
        </p:txBody>
      </p:sp>
    </p:spTree>
    <p:extLst>
      <p:ext uri="{BB962C8B-B14F-4D97-AF65-F5344CB8AC3E}">
        <p14:creationId xmlns:p14="http://schemas.microsoft.com/office/powerpoint/2010/main" val="381187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GUIDs and UUIDs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Universal Unique Id Global Unique 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9738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/>
          </a:bodyPr>
          <a:lstStyle/>
          <a:p>
            <a:r>
              <a:rPr lang="en-GB" dirty="0"/>
              <a:t>The primary key does not have to be a clustered index, and in some cases it may be better if it is not.</a:t>
            </a:r>
          </a:p>
          <a:p>
            <a:r>
              <a:rPr lang="en-GB" dirty="0"/>
              <a:t>We looked at in a previous lesson the following: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an alternative for creating an auto-increment ID primary key column?</a:t>
            </a:r>
          </a:p>
          <a:p>
            <a:pPr lvl="1"/>
            <a:r>
              <a:rPr lang="en-GB" dirty="0"/>
              <a:t>What are the advantages of using this type of field for a primary key?</a:t>
            </a:r>
          </a:p>
        </p:txBody>
      </p:sp>
    </p:spTree>
    <p:extLst>
      <p:ext uri="{BB962C8B-B14F-4D97-AF65-F5344CB8AC3E}">
        <p14:creationId xmlns:p14="http://schemas.microsoft.com/office/powerpoint/2010/main" val="152115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UUID (GUID) to 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2276872"/>
            <a:ext cx="7487744" cy="4464496"/>
          </a:xfrm>
        </p:spPr>
        <p:txBody>
          <a:bodyPr>
            <a:normAutofit/>
          </a:bodyPr>
          <a:lstStyle/>
          <a:p>
            <a:r>
              <a:rPr lang="en-GB" dirty="0"/>
              <a:t>UUID (Universally Unique Identifier) or GUID (Globally Unique Identifier) is a 128-bit integer number used to identify resources.</a:t>
            </a:r>
          </a:p>
          <a:p>
            <a:r>
              <a:rPr lang="en-GB" dirty="0"/>
              <a:t>In MS SQL Server, the data type for a UUID is </a:t>
            </a:r>
            <a:r>
              <a:rPr lang="en-GB" b="1" dirty="0" err="1"/>
              <a:t>uniqueidentifier</a:t>
            </a:r>
            <a:r>
              <a:rPr lang="en-GB" dirty="0"/>
              <a:t>.</a:t>
            </a:r>
          </a:p>
          <a:p>
            <a:r>
              <a:rPr lang="en-GB" dirty="0"/>
              <a:t>You use the MS SQL Server NEWID() function to generate a GUID.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TEST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Id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88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Creating a UUID Column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Let’s try adding a UUID to one of the tables in the Dream Home database.</a:t>
            </a:r>
          </a:p>
          <a:p>
            <a:r>
              <a:rPr lang="en-GB" dirty="0"/>
              <a:t>Adding a UUID column to the property table</a:t>
            </a:r>
          </a:p>
          <a:p>
            <a:pPr lvl="1"/>
            <a:r>
              <a:rPr lang="en-GB" dirty="0"/>
              <a:t>To add: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PropUID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To check the results: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r>
              <a:rPr lang="en-GB" dirty="0"/>
              <a:t>Do you think there any disadvantages of using a column of this type (UUID) as a clustered index?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2521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22310</TotalTime>
  <Words>2983</Words>
  <Application>Microsoft Office PowerPoint</Application>
  <PresentationFormat>On-screen Show (4:3)</PresentationFormat>
  <Paragraphs>382</Paragraphs>
  <Slides>45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Arial</vt:lpstr>
      <vt:lpstr>Calibri</vt:lpstr>
      <vt:lpstr>Consolas</vt:lpstr>
      <vt:lpstr>Trebuchet MS</vt:lpstr>
      <vt:lpstr>Wingdings 3</vt:lpstr>
      <vt:lpstr>Facet</vt:lpstr>
      <vt:lpstr>SQL DATA Definition Language (DML) Indexes</vt:lpstr>
      <vt:lpstr>Today’s Lecture</vt:lpstr>
      <vt:lpstr>Phases of Database Design</vt:lpstr>
      <vt:lpstr>Physical Database Design</vt:lpstr>
      <vt:lpstr>Physical Database Design</vt:lpstr>
      <vt:lpstr>File Organisations and Indexes</vt:lpstr>
      <vt:lpstr>Step 2: Choose File Organisations How do you store and access data in an efficient way?</vt:lpstr>
      <vt:lpstr>File Organisations and Indexes</vt:lpstr>
      <vt:lpstr>Step 1: Analyse Transactions</vt:lpstr>
      <vt:lpstr>Analyse Transactions</vt:lpstr>
      <vt:lpstr>Indexes</vt:lpstr>
      <vt:lpstr>Indexes</vt:lpstr>
      <vt:lpstr>Indexes</vt:lpstr>
      <vt:lpstr>Maintaining Indexes Possible Extra Costs</vt:lpstr>
      <vt:lpstr>Types of Indexes</vt:lpstr>
      <vt:lpstr>Clustered Index</vt:lpstr>
      <vt:lpstr>Primary or Clustered Index</vt:lpstr>
      <vt:lpstr>Clustered Indexes</vt:lpstr>
      <vt:lpstr>Clustered Indexes</vt:lpstr>
      <vt:lpstr>Exercise (Lab Exercise)</vt:lpstr>
      <vt:lpstr>Secondary (Non-clustered) Index</vt:lpstr>
      <vt:lpstr>Secondary (Non-clustered) Index</vt:lpstr>
      <vt:lpstr>Secondary Indexes</vt:lpstr>
      <vt:lpstr>Creating an Index (Most DBMSs)</vt:lpstr>
      <vt:lpstr>Creating an Index (MS SQL Server) (Simplified Syntax)</vt:lpstr>
      <vt:lpstr>Creating an Index (MS SQL Server)</vt:lpstr>
      <vt:lpstr>Creating an Index (MS SQL Server)</vt:lpstr>
      <vt:lpstr>Creating an Index (MS SQL Server)</vt:lpstr>
      <vt:lpstr>Choosing Indexes</vt:lpstr>
      <vt:lpstr>Choosing an Index</vt:lpstr>
      <vt:lpstr>Choosing Indexes: Approach 1</vt:lpstr>
      <vt:lpstr>Choosing Indexes: Approach 2</vt:lpstr>
      <vt:lpstr>Choosing Secondary Indexes Carefully!</vt:lpstr>
      <vt:lpstr>Choosing Secondary Indexes</vt:lpstr>
      <vt:lpstr>Choosing Secondary Indexes “Wish-list” Guidelines</vt:lpstr>
      <vt:lpstr>Choosing Secondary Indexes “Wish-list” Guidelines</vt:lpstr>
      <vt:lpstr>Choosing Secondary Indexes “Wish-list” Guidelines</vt:lpstr>
      <vt:lpstr>Exercise: Index-Only Plan</vt:lpstr>
      <vt:lpstr>Index-Only Plan</vt:lpstr>
      <vt:lpstr>Choosing Secondary Indexes “Wish-list” Guidelines</vt:lpstr>
      <vt:lpstr>GUIDs and UUIDs</vt:lpstr>
      <vt:lpstr>Question</vt:lpstr>
      <vt:lpstr>Adding a UUID (GUID) to a Table</vt:lpstr>
      <vt:lpstr>Exercise: Creating a UUID Column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 Falvey</dc:creator>
  <cp:lastModifiedBy>Beverley Holland</cp:lastModifiedBy>
  <cp:revision>1703</cp:revision>
  <cp:lastPrinted>2014-09-29T16:21:25Z</cp:lastPrinted>
  <dcterms:created xsi:type="dcterms:W3CDTF">2013-09-18T07:00:31Z</dcterms:created>
  <dcterms:modified xsi:type="dcterms:W3CDTF">2021-11-11T11:27:45Z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